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handoutMasterIdLst>
    <p:handoutMasterId r:id="rId43"/>
  </p:handoutMasterIdLst>
  <p:sldIdLst>
    <p:sldId id="273" r:id="rId2"/>
    <p:sldId id="275" r:id="rId3"/>
    <p:sldId id="276" r:id="rId4"/>
    <p:sldId id="277" r:id="rId5"/>
    <p:sldId id="278" r:id="rId6"/>
    <p:sldId id="279" r:id="rId7"/>
    <p:sldId id="289" r:id="rId8"/>
    <p:sldId id="280" r:id="rId9"/>
    <p:sldId id="263" r:id="rId10"/>
    <p:sldId id="294" r:id="rId11"/>
    <p:sldId id="281" r:id="rId12"/>
    <p:sldId id="319" r:id="rId13"/>
    <p:sldId id="282" r:id="rId14"/>
    <p:sldId id="320" r:id="rId15"/>
    <p:sldId id="311" r:id="rId16"/>
    <p:sldId id="299" r:id="rId17"/>
    <p:sldId id="300" r:id="rId18"/>
    <p:sldId id="303" r:id="rId19"/>
    <p:sldId id="302" r:id="rId20"/>
    <p:sldId id="301" r:id="rId21"/>
    <p:sldId id="291" r:id="rId22"/>
    <p:sldId id="330" r:id="rId23"/>
    <p:sldId id="326" r:id="rId24"/>
    <p:sldId id="333" r:id="rId25"/>
    <p:sldId id="361" r:id="rId26"/>
    <p:sldId id="331" r:id="rId27"/>
    <p:sldId id="328" r:id="rId28"/>
    <p:sldId id="308" r:id="rId29"/>
    <p:sldId id="342" r:id="rId30"/>
    <p:sldId id="343" r:id="rId31"/>
    <p:sldId id="339" r:id="rId32"/>
    <p:sldId id="315" r:id="rId33"/>
    <p:sldId id="346" r:id="rId34"/>
    <p:sldId id="369" r:id="rId35"/>
    <p:sldId id="370" r:id="rId36"/>
    <p:sldId id="347" r:id="rId37"/>
    <p:sldId id="349" r:id="rId38"/>
    <p:sldId id="351" r:id="rId39"/>
    <p:sldId id="267" r:id="rId40"/>
    <p:sldId id="365" r:id="rId41"/>
  </p:sldIdLst>
  <p:sldSz cx="9144000" cy="6858000" type="screen4x3"/>
  <p:notesSz cx="6858000" cy="9144000"/>
  <p:defaultTextStyle>
    <a:defPPr>
      <a:defRPr lang="sr-Latn-C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660"/>
  </p:normalViewPr>
  <p:slideViewPr>
    <p:cSldViewPr>
      <p:cViewPr>
        <p:scale>
          <a:sx n="91" d="100"/>
          <a:sy n="91" d="100"/>
        </p:scale>
        <p:origin x="-840" y="8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rebuchet MS" pitchFamily="34" charset="0"/>
              </a:defRPr>
            </a:lvl1pPr>
          </a:lstStyle>
          <a:p>
            <a:endParaRPr lang="hr-HR"/>
          </a:p>
        </p:txBody>
      </p:sp>
      <p:sp>
        <p:nvSpPr>
          <p:cNvPr id="160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rebuchet MS" pitchFamily="34" charset="0"/>
              </a:defRPr>
            </a:lvl1pPr>
          </a:lstStyle>
          <a:p>
            <a:fld id="{FC4A844A-E208-4FDE-A1C2-AFBE1963FA38}" type="datetimeFigureOut">
              <a:rPr lang="hr-HR"/>
              <a:pPr/>
              <a:t>2.7.2014.</a:t>
            </a:fld>
            <a:endParaRPr lang="hr-HR"/>
          </a:p>
        </p:txBody>
      </p:sp>
      <p:sp>
        <p:nvSpPr>
          <p:cNvPr id="160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rebuchet MS" pitchFamily="34" charset="0"/>
              </a:defRPr>
            </a:lvl1pPr>
          </a:lstStyle>
          <a:p>
            <a:endParaRPr lang="hr-HR"/>
          </a:p>
        </p:txBody>
      </p:sp>
      <p:sp>
        <p:nvSpPr>
          <p:cNvPr id="160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rebuchet MS" pitchFamily="34" charset="0"/>
              </a:defRPr>
            </a:lvl1pPr>
          </a:lstStyle>
          <a:p>
            <a:fld id="{C87F3379-E422-4F7A-B4A4-2D91066DD6C0}" type="slidenum">
              <a:rPr lang="hr-HR"/>
              <a:pPr/>
              <a:t>‹#›</a:t>
            </a:fld>
            <a:endParaRPr lang="hr-HR"/>
          </a:p>
        </p:txBody>
      </p:sp>
    </p:spTree>
    <p:extLst>
      <p:ext uri="{BB962C8B-B14F-4D97-AF65-F5344CB8AC3E}">
        <p14:creationId xmlns:p14="http://schemas.microsoft.com/office/powerpoint/2010/main" val="295003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4C070E5-216C-41A3-B105-23341011C9CA}" type="datetimeFigureOut">
              <a:rPr lang="sr-Latn-CS"/>
              <a:pPr>
                <a:defRPr/>
              </a:pPr>
              <a:t>2.7.2014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9167474-2B7D-4216-9D5B-0C9B84AD7AFB}" type="slidenum">
              <a:rPr lang="hr-HR"/>
              <a:pPr>
                <a:defRPr/>
              </a:pPr>
              <a:t>‹#›</a:t>
            </a:fld>
            <a:endParaRPr lang="hr-HR"/>
          </a:p>
        </p:txBody>
      </p:sp>
    </p:spTree>
    <p:extLst>
      <p:ext uri="{BB962C8B-B14F-4D97-AF65-F5344CB8AC3E}">
        <p14:creationId xmlns:p14="http://schemas.microsoft.com/office/powerpoint/2010/main" val="5928619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humupd.oxfordjournals.org/content/12/5/483.lo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irc.ahajournals.org/content/93/10/1928.ful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b="1" dirty="0" smtClean="0"/>
              <a:t>Facts (associations)</a:t>
            </a:r>
          </a:p>
          <a:p>
            <a:pPr fontAlgn="auto">
              <a:spcBef>
                <a:spcPts val="0"/>
              </a:spcBef>
              <a:spcAft>
                <a:spcPts val="0"/>
              </a:spcAft>
              <a:defRPr/>
            </a:pPr>
            <a:r>
              <a:rPr lang="en-US" dirty="0" smtClean="0"/>
              <a:t>Bilateral </a:t>
            </a:r>
            <a:r>
              <a:rPr lang="en-US" dirty="0" err="1" smtClean="0"/>
              <a:t>oophorectomy</a:t>
            </a:r>
            <a:r>
              <a:rPr lang="en-US" dirty="0" smtClean="0"/>
              <a:t> performed before the onset of menopause is associated with an increased risk of cognitive impairment or dementia. The association is stronger with younger age at </a:t>
            </a:r>
            <a:r>
              <a:rPr lang="en-US" dirty="0" err="1" smtClean="0"/>
              <a:t>oophorectomy</a:t>
            </a:r>
            <a:r>
              <a:rPr lang="en-US" dirty="0" smtClean="0"/>
              <a:t>, is independent of the indication for </a:t>
            </a:r>
            <a:r>
              <a:rPr lang="en-US" dirty="0" err="1" smtClean="0"/>
              <a:t>oophorectomy</a:t>
            </a:r>
            <a:r>
              <a:rPr lang="en-US" dirty="0" smtClean="0"/>
              <a:t>, and may be offset by estrogen treatment.</a:t>
            </a:r>
          </a:p>
          <a:p>
            <a:pPr fontAlgn="auto">
              <a:spcBef>
                <a:spcPts val="0"/>
              </a:spcBef>
              <a:spcAft>
                <a:spcPts val="0"/>
              </a:spcAft>
              <a:defRPr/>
            </a:pPr>
            <a:r>
              <a:rPr lang="en-US" dirty="0" smtClean="0"/>
              <a:t>Bilateral </a:t>
            </a:r>
            <a:r>
              <a:rPr lang="en-US" dirty="0" err="1" smtClean="0"/>
              <a:t>oophorectomy</a:t>
            </a:r>
            <a:r>
              <a:rPr lang="en-US" dirty="0" smtClean="0"/>
              <a:t> performed before the onset of menopause is associated with an increased risk of parkinsonism and Parkinson’s disease. The association is stronger with younger age at </a:t>
            </a:r>
            <a:r>
              <a:rPr lang="en-US" dirty="0" err="1" smtClean="0"/>
              <a:t>oophorectomy</a:t>
            </a:r>
            <a:r>
              <a:rPr lang="en-US" dirty="0" smtClean="0"/>
              <a:t> and is independent of the indication for </a:t>
            </a:r>
            <a:r>
              <a:rPr lang="en-US" dirty="0" err="1" smtClean="0"/>
              <a:t>oophorectomy</a:t>
            </a:r>
            <a:r>
              <a:rPr lang="en-US" dirty="0" smtClean="0"/>
              <a:t>, but is not offset by estrogen treatment.</a:t>
            </a:r>
          </a:p>
          <a:p>
            <a:pPr fontAlgn="auto">
              <a:spcBef>
                <a:spcPts val="0"/>
              </a:spcBef>
              <a:spcAft>
                <a:spcPts val="0"/>
              </a:spcAft>
              <a:defRPr/>
            </a:pPr>
            <a:r>
              <a:rPr lang="en-US" dirty="0" smtClean="0"/>
              <a:t>Bilateral </a:t>
            </a:r>
            <a:r>
              <a:rPr lang="en-US" dirty="0" err="1" smtClean="0"/>
              <a:t>oophorectomy</a:t>
            </a:r>
            <a:r>
              <a:rPr lang="en-US" dirty="0" smtClean="0"/>
              <a:t> performed before the onset of menopause is associated with an increased risk of long-term depressive and anxiety symptoms. The association is stronger with younger age at </a:t>
            </a:r>
            <a:r>
              <a:rPr lang="en-US" dirty="0" err="1" smtClean="0"/>
              <a:t>oophorectomy</a:t>
            </a:r>
            <a:r>
              <a:rPr lang="en-US" dirty="0" smtClean="0"/>
              <a:t> and is independent of the indication for </a:t>
            </a:r>
            <a:r>
              <a:rPr lang="en-US" dirty="0" err="1" smtClean="0"/>
              <a:t>oophorectomy</a:t>
            </a:r>
            <a:r>
              <a:rPr lang="en-US" dirty="0" smtClean="0"/>
              <a:t>, but is not offset by estrogen treatment.</a:t>
            </a:r>
          </a:p>
          <a:p>
            <a:pPr fontAlgn="auto">
              <a:spcBef>
                <a:spcPts val="0"/>
              </a:spcBef>
              <a:spcAft>
                <a:spcPts val="0"/>
              </a:spcAft>
              <a:defRPr/>
            </a:pPr>
            <a:r>
              <a:rPr lang="en-US" b="1" dirty="0" smtClean="0"/>
              <a:t>Possible causal mechanisms</a:t>
            </a:r>
          </a:p>
          <a:p>
            <a:pPr fontAlgn="auto">
              <a:spcBef>
                <a:spcPts val="0"/>
              </a:spcBef>
              <a:spcAft>
                <a:spcPts val="0"/>
              </a:spcAft>
              <a:defRPr/>
            </a:pPr>
            <a:r>
              <a:rPr lang="en-US" dirty="0" smtClean="0"/>
              <a:t>The associations may be due to a chain of causality prompted by reduced levels of circulating estrogen.</a:t>
            </a:r>
          </a:p>
          <a:p>
            <a:pPr fontAlgn="auto">
              <a:spcBef>
                <a:spcPts val="0"/>
              </a:spcBef>
              <a:spcAft>
                <a:spcPts val="0"/>
              </a:spcAft>
              <a:defRPr/>
            </a:pPr>
            <a:r>
              <a:rPr lang="en-US" dirty="0" smtClean="0"/>
              <a:t>The associations may be due to a chain of causality prompted by reduced levels of circulating progesterone or testosterone.</a:t>
            </a:r>
          </a:p>
          <a:p>
            <a:pPr fontAlgn="auto">
              <a:spcBef>
                <a:spcPts val="0"/>
              </a:spcBef>
              <a:spcAft>
                <a:spcPts val="0"/>
              </a:spcAft>
              <a:defRPr/>
            </a:pPr>
            <a:r>
              <a:rPr lang="en-US" dirty="0" smtClean="0"/>
              <a:t>The associations may be due to a chain of causality prompted by an increased release of </a:t>
            </a:r>
            <a:r>
              <a:rPr lang="en-US" dirty="0" err="1" smtClean="0"/>
              <a:t>gonadotropins</a:t>
            </a:r>
            <a:r>
              <a:rPr lang="en-US" dirty="0" smtClean="0"/>
              <a:t> by the pituitary gland.</a:t>
            </a:r>
          </a:p>
          <a:p>
            <a:pPr fontAlgn="auto">
              <a:spcBef>
                <a:spcPts val="0"/>
              </a:spcBef>
              <a:spcAft>
                <a:spcPts val="0"/>
              </a:spcAft>
              <a:defRPr/>
            </a:pPr>
            <a:r>
              <a:rPr lang="en-US" dirty="0" smtClean="0"/>
              <a:t>The associations may involve the synergistic or antagonistic interaction of bilateral </a:t>
            </a:r>
            <a:r>
              <a:rPr lang="en-US" dirty="0" err="1" smtClean="0"/>
              <a:t>oophorectomy</a:t>
            </a:r>
            <a:r>
              <a:rPr lang="en-US" dirty="0" smtClean="0"/>
              <a:t> with genetic variants (e.g., </a:t>
            </a:r>
            <a:r>
              <a:rPr lang="en-US" i="1" dirty="0" smtClean="0"/>
              <a:t>APOE</a:t>
            </a:r>
            <a:r>
              <a:rPr lang="en-US" dirty="0" smtClean="0"/>
              <a:t> or </a:t>
            </a:r>
            <a:r>
              <a:rPr lang="en-US" i="1" dirty="0" smtClean="0"/>
              <a:t>ESR1</a:t>
            </a:r>
            <a:r>
              <a:rPr lang="en-US" dirty="0" smtClean="0"/>
              <a:t> genes). The interactions may be complex and may also involve other non-genetic factors.</a:t>
            </a:r>
          </a:p>
          <a:p>
            <a:pPr fontAlgn="auto">
              <a:spcBef>
                <a:spcPts val="0"/>
              </a:spcBef>
              <a:spcAft>
                <a:spcPts val="0"/>
              </a:spcAft>
              <a:defRPr/>
            </a:pPr>
            <a:endParaRPr lang="hr-HR"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826795-D675-481C-A7AE-257F291CB382}" type="slidenum">
              <a:rPr lang="hr-HR"/>
              <a:pPr fontAlgn="base">
                <a:spcBef>
                  <a:spcPct val="0"/>
                </a:spcBef>
                <a:spcAft>
                  <a:spcPct val="0"/>
                </a:spcAft>
              </a:pPr>
              <a:t>8</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76FCF1-2626-4EDF-9F48-0A7A063B4E50}" type="slidenum">
              <a:rPr lang="en-US"/>
              <a:pPr fontAlgn="base">
                <a:spcBef>
                  <a:spcPct val="0"/>
                </a:spcBef>
                <a:spcAft>
                  <a:spcPct val="0"/>
                </a:spcAft>
              </a:pPr>
              <a:t>25</a:t>
            </a:fld>
            <a:endParaRPr lang="en-US"/>
          </a:p>
        </p:txBody>
      </p:sp>
      <p:sp>
        <p:nvSpPr>
          <p:cNvPr id="50178" name="Rectangle 2"/>
          <p:cNvSpPr>
            <a:spLocks noGrp="1" noRot="1" noChangeAspect="1" noChangeArrowheads="1" noTextEdit="1"/>
          </p:cNvSpPr>
          <p:nvPr>
            <p:ph type="sldImg"/>
          </p:nvPr>
        </p:nvSpPr>
        <p:spPr bwMode="auto">
          <a:xfrm>
            <a:off x="300038" y="533400"/>
            <a:ext cx="6254750" cy="4691063"/>
          </a:xfrm>
          <a:noFill/>
          <a:ln>
            <a:solidFill>
              <a:srgbClr val="000000"/>
            </a:solidFill>
            <a:miter lim="800000"/>
            <a:headEnd/>
            <a:tailEnd/>
          </a:ln>
        </p:spPr>
      </p:sp>
      <p:sp>
        <p:nvSpPr>
          <p:cNvPr id="50179" name="Rectangle 3"/>
          <p:cNvSpPr>
            <a:spLocks noGrp="1" noChangeArrowheads="1"/>
          </p:cNvSpPr>
          <p:nvPr>
            <p:ph type="body" idx="1"/>
          </p:nvPr>
        </p:nvSpPr>
        <p:spPr bwMode="auto">
          <a:xfrm>
            <a:off x="304800" y="5334000"/>
            <a:ext cx="6248400" cy="2909888"/>
          </a:xfrm>
          <a:noFill/>
        </p:spPr>
        <p:txBody>
          <a:bodyPr wrap="square" lIns="93075" tIns="46538" rIns="93075" bIns="46538" numCol="1" anchor="t" anchorCtr="0" compatLnSpc="1">
            <a:prstTxWarp prst="textNoShape">
              <a:avLst/>
            </a:prstTxWarp>
          </a:bodyPr>
          <a:lstStyle/>
          <a:p>
            <a:pPr marL="114300" indent="-114300">
              <a:spcBef>
                <a:spcPct val="0"/>
              </a:spcBef>
            </a:pPr>
            <a:r>
              <a:rPr lang="en-US" smtClean="0"/>
              <a:t>Typical progression of atherosclerosis with age is shown here. The small coronary artery atherosclerotic lesion on the far left is typical of those present in the average American woman at the end of the perimenopausal transition and beginning of the menopause. </a:t>
            </a:r>
          </a:p>
          <a:p>
            <a:pPr marL="114300" indent="-114300">
              <a:spcBef>
                <a:spcPct val="0"/>
              </a:spcBef>
            </a:pPr>
            <a:r>
              <a:rPr lang="en-US" smtClean="0"/>
              <a:t>Progression of atherosclerosis involves a complex series of inflammatory processes that eventually lead to formation of a mature, complicated atherosclerotic lesion, depicted on the far right. </a:t>
            </a:r>
          </a:p>
          <a:p>
            <a:pPr marL="114300" indent="-114300">
              <a:spcBef>
                <a:spcPct val="0"/>
              </a:spcBef>
            </a:pPr>
            <a:r>
              <a:rPr lang="en-US" smtClean="0"/>
              <a:t>Note that instead of absolute age, this slide emphasizes the correlation between years postmenopause and the stages of progression of atherosclerosis.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hr-HR">
              <a:latin typeface="Calibri" pitchFamily="34" charset="0"/>
            </a:endParaRPr>
          </a:p>
        </p:txBody>
      </p:sp>
      <p:sp>
        <p:nvSpPr>
          <p:cNvPr id="52227"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Chronology of the development of atherosclerosis [reprinted from Am J Cardiol 82 (Suppl 10a), Pepine (1998), Copyright © 1998, with permission from Excerpta Medica, Inc.].</a:t>
            </a:r>
            <a:r>
              <a:rPr lang="en-US" smtClean="0"/>
              <a:t> Estradiol (E</a:t>
            </a:r>
            <a:r>
              <a:rPr lang="en-US" baseline="-25000" smtClean="0"/>
              <a:t>2</a:t>
            </a:r>
            <a:r>
              <a:rPr lang="en-US" smtClean="0"/>
              <a:t>) reduces the development of early lesions of atherosclerosis, in part through the effects on lipid metabolism which reduce lipid deposits in the endothelium. Once the atheroma is established, however, estrogens increase MMP expression, which may promote disruption of the fibrous cap and subsequent rupture of the plaque. If the capsule does rupture causing turbulent blood flow, E</a:t>
            </a:r>
            <a:r>
              <a:rPr lang="en-US" baseline="-25000" smtClean="0"/>
              <a:t>2</a:t>
            </a:r>
            <a:r>
              <a:rPr lang="en-US" smtClean="0"/>
              <a:t> is thrombogenic and clot formation may occlude the arterial lumen (</a:t>
            </a:r>
            <a:r>
              <a:rPr lang="en-US" smtClean="0">
                <a:hlinkClick r:id="rId3"/>
              </a:rPr>
              <a:t>Phillips and Langer, 2005</a:t>
            </a:r>
            <a:r>
              <a:rPr lang="en-US" smtClean="0"/>
              <a:t>). Through different mechanisms, therefore, estrogens inhibit early development of atherosclerosis but increase the risk of damage once atherosclerosis has been established. </a:t>
            </a:r>
            <a:endParaRPr lang="hr-HR" smtClean="0"/>
          </a:p>
          <a:p>
            <a:pPr marL="76200" indent="-76200">
              <a:lnSpc>
                <a:spcPct val="93000"/>
              </a:lnSpc>
              <a:spcBef>
                <a:spcPct val="0"/>
              </a:spcBef>
              <a:buSzPct val="45000"/>
              <a:tabLst>
                <a:tab pos="649288" algn="l"/>
                <a:tab pos="1298575" algn="l"/>
                <a:tab pos="1947863" algn="l"/>
                <a:tab pos="2597150" algn="l"/>
                <a:tab pos="3248025" algn="l"/>
                <a:tab pos="3897313" algn="l"/>
                <a:tab pos="4546600" algn="l"/>
              </a:tabLst>
            </a:pPr>
            <a:endParaRPr lang="en-GB" smtClean="0">
              <a:latin typeface="Arial" charset="0"/>
              <a:ea typeface="msgothic"/>
              <a:cs typeface="ms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r-HR" smtClean="0"/>
              <a:t>Differential protective effects of estrogenic MHT in early atherogenesis and harmful effects in established atherosclerosis. In early atherogenesis cardiovascular risk factors, hemodynamic forces, and circulating inflammatory factors cause endothelial </a:t>
            </a:r>
            <a:r>
              <a:rPr lang="hr-HR" b="1" smtClean="0"/>
              <a:t>...</a:t>
            </a:r>
            <a:endParaRPr lang="hr-HR" smtClean="0"/>
          </a:p>
          <a:p>
            <a:pPr>
              <a:spcBef>
                <a:spcPct val="0"/>
              </a:spcBef>
            </a:pPr>
            <a:endParaRPr lang="hr-HR"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E9297A-F911-412B-9F19-56BE1FCF27B8}" type="slidenum">
              <a:rPr lang="hr-HR"/>
              <a:pPr fontAlgn="base">
                <a:spcBef>
                  <a:spcPct val="0"/>
                </a:spcBef>
                <a:spcAft>
                  <a:spcPct val="0"/>
                </a:spcAft>
              </a:pPr>
              <a:t>27</a:t>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BDDA3E-9015-4717-A874-805BF70FB65F}" type="slidenum">
              <a:rPr lang="en-US"/>
              <a:pPr fontAlgn="base">
                <a:spcBef>
                  <a:spcPct val="0"/>
                </a:spcBef>
                <a:spcAft>
                  <a:spcPct val="0"/>
                </a:spcAft>
              </a:pPr>
              <a:t>29</a:t>
            </a:fld>
            <a:endParaRPr lang="en-US"/>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hr-HR" dirty="0" smtClean="0"/>
              <a:t>Osteoporoza je progresivna sistemska bolest kojoj uzroci mogu biti različiti. Karakterizirana je smanjenjem koštane mase i gustoće te propadanjem </a:t>
            </a:r>
            <a:r>
              <a:rPr lang="hr-HR" dirty="0" err="1" smtClean="0"/>
              <a:t>mikroarhitektonike</a:t>
            </a:r>
            <a:r>
              <a:rPr lang="hr-HR" dirty="0" smtClean="0"/>
              <a:t> kosti. Posljedično dolazi do slabljenja skelete s povećanim </a:t>
            </a:r>
            <a:r>
              <a:rPr lang="hr-HR" dirty="0" err="1" smtClean="0"/>
              <a:t>krizikom</a:t>
            </a:r>
            <a:r>
              <a:rPr lang="hr-HR" dirty="0" smtClean="0"/>
              <a:t> prijeloma kralježnice, podlaktice, kuka i </a:t>
            </a:r>
            <a:r>
              <a:rPr lang="hr-HR" dirty="0" err="1" smtClean="0"/>
              <a:t>zdjlice</a:t>
            </a:r>
            <a:r>
              <a:rPr lang="hr-HR" dirty="0" smtClean="0"/>
              <a:t>, uzrokuje nemoć, gubitak visine i pogrbljenost. A </a:t>
            </a:r>
            <a:r>
              <a:rPr lang="hr-HR" dirty="0" err="1" smtClean="0"/>
              <a:t>smkrtnost</a:t>
            </a:r>
            <a:r>
              <a:rPr lang="hr-HR" dirty="0" smtClean="0"/>
              <a:t> je češća nego kod pneumonije, upala, srčanog popuštanja ili nekih vrsta tumora.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9B0171-5839-4A67-A0C7-815350C57CC6}" type="slidenum">
              <a:rPr lang="en-US"/>
              <a:pPr fontAlgn="base">
                <a:spcBef>
                  <a:spcPct val="0"/>
                </a:spcBef>
                <a:spcAft>
                  <a:spcPct val="0"/>
                </a:spcAft>
              </a:pPr>
              <a:t>30</a:t>
            </a:fld>
            <a:endParaRPr lang="en-US"/>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1" name="Rectangle 3"/>
          <p:cNvSpPr>
            <a:spLocks noGrp="1" noChangeArrowheads="1"/>
          </p:cNvSpPr>
          <p:nvPr>
            <p:ph type="body" idx="1"/>
          </p:nvPr>
        </p:nvSpPr>
        <p:spPr bwMode="auto">
          <a:xfrm>
            <a:off x="914400" y="4344988"/>
            <a:ext cx="5029200" cy="4113212"/>
          </a:xfrm>
          <a:noFill/>
        </p:spPr>
        <p:txBody>
          <a:bodyPr wrap="square" numCol="1" anchor="t" anchorCtr="0" compatLnSpc="1">
            <a:prstTxWarp prst="textNoShape">
              <a:avLst/>
            </a:prstTxWarp>
          </a:bodyPr>
          <a:lstStyle/>
          <a:p>
            <a:pPr>
              <a:spcBef>
                <a:spcPct val="0"/>
              </a:spcBef>
            </a:pPr>
            <a:r>
              <a:rPr lang="hr-HR" dirty="0" smtClean="0">
                <a:solidFill>
                  <a:schemeClr val="tx2"/>
                </a:solidFill>
              </a:rPr>
              <a:t>Ovaj vam </a:t>
            </a:r>
            <a:r>
              <a:rPr lang="hr-HR" dirty="0" err="1" smtClean="0">
                <a:solidFill>
                  <a:schemeClr val="tx2"/>
                </a:solidFill>
              </a:rPr>
              <a:t>slide</a:t>
            </a:r>
            <a:r>
              <a:rPr lang="hr-HR" dirty="0" smtClean="0">
                <a:solidFill>
                  <a:schemeClr val="tx2"/>
                </a:solidFill>
              </a:rPr>
              <a:t> želim pokazati samo da vidite koliko je osteoporoza veliki problem.  Broj žena koje dožive </a:t>
            </a:r>
            <a:r>
              <a:rPr lang="hr-HR" dirty="0" err="1" smtClean="0">
                <a:solidFill>
                  <a:schemeClr val="tx2"/>
                </a:solidFill>
              </a:rPr>
              <a:t>osteoporotičnu</a:t>
            </a:r>
            <a:r>
              <a:rPr lang="hr-HR" dirty="0" smtClean="0">
                <a:solidFill>
                  <a:schemeClr val="tx2"/>
                </a:solidFill>
              </a:rPr>
              <a:t> frakturu značajno je veći od onih koje obole od karcinom dojke ili kardiovaskularnih bolesti. Dok se u SAD-u godišnje dijagnosticira oko 175 tisuća novih karcinoma dojke, odnosno 340 tisuća novih pacijenata s KVB bolestima, dijagnoza </a:t>
            </a:r>
            <a:r>
              <a:rPr lang="hr-HR" dirty="0" err="1" smtClean="0">
                <a:solidFill>
                  <a:schemeClr val="tx2"/>
                </a:solidFill>
              </a:rPr>
              <a:t>osteoporotične</a:t>
            </a:r>
            <a:r>
              <a:rPr lang="hr-HR" dirty="0" smtClean="0">
                <a:solidFill>
                  <a:schemeClr val="tx2"/>
                </a:solidFill>
              </a:rPr>
              <a:t> </a:t>
            </a:r>
            <a:r>
              <a:rPr lang="hr-HR" dirty="0" err="1" smtClean="0">
                <a:solidFill>
                  <a:schemeClr val="tx2"/>
                </a:solidFill>
              </a:rPr>
              <a:t>frakutre</a:t>
            </a:r>
            <a:r>
              <a:rPr lang="hr-HR" dirty="0" smtClean="0">
                <a:solidFill>
                  <a:schemeClr val="tx2"/>
                </a:solidFill>
              </a:rPr>
              <a:t> postavi se u oko 1,5 milijuna žena. Od toga su najčešće </a:t>
            </a:r>
            <a:r>
              <a:rPr lang="hr-HR" dirty="0" err="1" smtClean="0">
                <a:solidFill>
                  <a:schemeClr val="tx2"/>
                </a:solidFill>
              </a:rPr>
              <a:t>osteoporotične</a:t>
            </a:r>
            <a:r>
              <a:rPr lang="hr-HR" dirty="0" smtClean="0">
                <a:solidFill>
                  <a:schemeClr val="tx2"/>
                </a:solidFill>
              </a:rPr>
              <a:t> frakture kralješaka (gotovo polovica svih fraktura)</a:t>
            </a:r>
            <a:endParaRPr lang="en-US" dirty="0" smtClean="0">
              <a:solidFill>
                <a:schemeClr val="tx2"/>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1745DA-2DE1-436A-8D13-8C76A653AC30}" type="slidenum">
              <a:rPr lang="en-GB"/>
              <a:pPr fontAlgn="base">
                <a:spcBef>
                  <a:spcPct val="0"/>
                </a:spcBef>
                <a:spcAft>
                  <a:spcPct val="0"/>
                </a:spcAft>
              </a:pPr>
              <a:t>31</a:t>
            </a:fld>
            <a:endParaRPr lang="en-GB"/>
          </a:p>
        </p:txBody>
      </p:sp>
      <p:sp>
        <p:nvSpPr>
          <p:cNvPr id="66562" name="Rectangle 2"/>
          <p:cNvSpPr>
            <a:spLocks noGrp="1" noRot="1" noChangeAspect="1" noChangeArrowheads="1" noTextEdit="1"/>
          </p:cNvSpPr>
          <p:nvPr>
            <p:ph type="sldImg"/>
          </p:nvPr>
        </p:nvSpPr>
        <p:spPr bwMode="auto">
          <a:xfrm>
            <a:off x="1795463" y="228600"/>
            <a:ext cx="3455987" cy="2590800"/>
          </a:xfrm>
          <a:noFill/>
          <a:ln>
            <a:solidFill>
              <a:srgbClr val="000000"/>
            </a:solidFill>
            <a:miter lim="800000"/>
            <a:headEnd/>
            <a:tailEnd/>
          </a:ln>
        </p:spPr>
      </p:sp>
      <p:sp>
        <p:nvSpPr>
          <p:cNvPr id="66563" name="Rectangle 3"/>
          <p:cNvSpPr>
            <a:spLocks noGrp="1" noChangeArrowheads="1"/>
          </p:cNvSpPr>
          <p:nvPr>
            <p:ph type="body" idx="1"/>
          </p:nvPr>
        </p:nvSpPr>
        <p:spPr bwMode="auto">
          <a:xfrm>
            <a:off x="304800" y="2971800"/>
            <a:ext cx="6324600" cy="5943600"/>
          </a:xfrm>
          <a:noFill/>
        </p:spPr>
        <p:txBody>
          <a:bodyPr wrap="square" numCol="1" anchor="t" anchorCtr="0" compatLnSpc="1">
            <a:prstTxWarp prst="textNoShape">
              <a:avLst/>
            </a:prstTxWarp>
          </a:bodyPr>
          <a:lstStyle/>
          <a:p>
            <a:pPr>
              <a:spcBef>
                <a:spcPct val="0"/>
              </a:spcBef>
            </a:pPr>
            <a:r>
              <a:rPr lang="en-GB" sz="1800" smtClean="0">
                <a:latin typeface="Arial" charset="0"/>
              </a:rPr>
              <a:t>This slide shows how bone mass in women and men varies with age.</a:t>
            </a:r>
          </a:p>
          <a:p>
            <a:pPr>
              <a:spcBef>
                <a:spcPct val="0"/>
              </a:spcBef>
            </a:pPr>
            <a:r>
              <a:rPr lang="en-GB" sz="1800" smtClean="0">
                <a:latin typeface="Arial" charset="0"/>
              </a:rPr>
              <a:t>Bone is laid down in our teens and early 20’s and reaches its peak between 25 and 35.In women bone is gradually lost at about 1% per year from the age of 35 years until the menopause is reached at about 51 years of age when it declines more rapidly at between 3-6% per year for 10years or so. Bone loss then slows again to 1%per year and continues to to decline for the rest of our lives to a total normal loss of around 45% of peak bone mass. </a:t>
            </a:r>
          </a:p>
          <a:p>
            <a:pPr>
              <a:spcBef>
                <a:spcPct val="0"/>
              </a:spcBef>
            </a:pPr>
            <a:r>
              <a:rPr lang="en-GB" sz="1800" smtClean="0">
                <a:latin typeface="Arial" charset="0"/>
              </a:rPr>
              <a:t>The picture is similar in men however men are less at risk  of osteoporosis as they have a higher peak bone mass and they do not have a menopause with a high rate of bone loss. In men age-related bone loss starts at about 50 years of age and declines at about 1% per year.They have a shorter life expectancy so have fewer years in which to deplete bone</a:t>
            </a:r>
          </a:p>
          <a:p>
            <a:pPr>
              <a:spcBef>
                <a:spcPct val="0"/>
              </a:spcBef>
            </a:pPr>
            <a:r>
              <a:rPr lang="en-GB" sz="1800" smtClean="0">
                <a:latin typeface="Arial" charset="0"/>
              </a:rPr>
              <a:t>Whether a woman develops osteoporosis depends on her peak bone mass, rate of post-menopausal bone loss and her longevity.Osteoporosis is therefore usually an age related disease.</a:t>
            </a:r>
          </a:p>
          <a:p>
            <a:pPr>
              <a:spcBef>
                <a:spcPct val="0"/>
              </a:spcBef>
            </a:pPr>
            <a:endParaRPr lang="en-GB" sz="180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D94F96-F5B8-488A-81D0-3F34C9763ACC}" type="slidenum">
              <a:rPr lang="en-US"/>
              <a:pPr fontAlgn="base">
                <a:spcBef>
                  <a:spcPct val="0"/>
                </a:spcBef>
                <a:spcAft>
                  <a:spcPct val="0"/>
                </a:spcAft>
              </a:pPr>
              <a:t>33</a:t>
            </a:fld>
            <a:endParaRPr lang="en-US"/>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hr-HR" smtClean="0"/>
              <a:t>Kakvu ulogu imaju estogeni u etiologiji osteoporoze? Kost je živit organ koji stalno prolazi proces izgradnje za što su odgovorni osteoblasti i razgradnje za što su odgovorni osteoklasti.Osteoblasti i osteoklasti nastaju iz prekursorskih stromalnih stanica posredstvom citokina porcesom koji je reguliran spolnm steroidima. Izgradnja odnosno razgradnja kosti pod utjecajem je PTH, vitamina D i metabolizma Ca. I na te procese neizravno djeluju estrogeni.</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76F62D0-C6B1-458E-81E5-619F45DBEBF4}" type="slidenum">
              <a:rPr lang="en-US" altLang="en-US" smtClean="0"/>
              <a:pPr eaLnBrk="1" hangingPunct="1">
                <a:spcBef>
                  <a:spcPct val="0"/>
                </a:spcBef>
              </a:pPr>
              <a:t>34</a:t>
            </a:fld>
            <a:endParaRPr lang="en-US" altLang="en-US" smtClean="0"/>
          </a:p>
        </p:txBody>
      </p:sp>
      <p:sp>
        <p:nvSpPr>
          <p:cNvPr id="78851" name="Rectangle 2"/>
          <p:cNvSpPr>
            <a:spLocks noGrp="1" noRot="1" noChangeAspect="1" noChangeArrowheads="1" noTextEdit="1"/>
          </p:cNvSpPr>
          <p:nvPr>
            <p:ph type="sldImg"/>
          </p:nvPr>
        </p:nvSpPr>
        <p:spPr>
          <a:xfrm>
            <a:off x="1146175" y="685800"/>
            <a:ext cx="4572000" cy="3429000"/>
          </a:xfrm>
          <a:ln/>
        </p:spPr>
      </p:sp>
      <p:sp>
        <p:nvSpPr>
          <p:cNvPr id="7885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BC683B0-8A4E-4408-9D4D-A6BBEDCF9758}" type="slidenum">
              <a:rPr lang="en-US" altLang="en-US" smtClean="0"/>
              <a:pPr eaLnBrk="1" hangingPunct="1">
                <a:spcBef>
                  <a:spcPct val="0"/>
                </a:spcBef>
              </a:pPr>
              <a:t>35</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E207D1-9B9C-4D4F-97C3-C5EE9D1D948D}" type="slidenum">
              <a:rPr lang="en-US"/>
              <a:pPr fontAlgn="base">
                <a:spcBef>
                  <a:spcPct val="0"/>
                </a:spcBef>
                <a:spcAft>
                  <a:spcPct val="0"/>
                </a:spcAft>
              </a:pPr>
              <a:t>36</a:t>
            </a:fld>
            <a:endParaRPr lang="en-US"/>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hr-HR" dirty="0" smtClean="0"/>
              <a:t>Prevencija i liječenje </a:t>
            </a:r>
            <a:r>
              <a:rPr lang="hr-HR" dirty="0" err="1" smtClean="0"/>
              <a:t>postmenopauzalne</a:t>
            </a:r>
            <a:r>
              <a:rPr lang="hr-HR" dirty="0" smtClean="0"/>
              <a:t> osteoporoze. I mi to često usput radimo  u </a:t>
            </a:r>
            <a:r>
              <a:rPr lang="hr-HR" dirty="0" err="1" smtClean="0"/>
              <a:t>simptomatskiih</a:t>
            </a:r>
            <a:r>
              <a:rPr lang="hr-HR" dirty="0" smtClean="0"/>
              <a:t> žena.  No mi ginekolozi često zaboravljamo, da je HNL indicirano i kod </a:t>
            </a:r>
            <a:r>
              <a:rPr lang="hr-HR" dirty="0" err="1" smtClean="0"/>
              <a:t>asimptomatskih</a:t>
            </a:r>
            <a:r>
              <a:rPr lang="hr-HR" dirty="0" smtClean="0"/>
              <a:t> žena mlađih od 60 godina koje imaju čimbenike rizika za nastanak osteoporoze. A mi često zaboravimo pitati za te čimbenike rizika  koji su kao što znate:  osteoporoza u obitelji, fraktura u odrasloj dobi, nizak </a:t>
            </a:r>
            <a:r>
              <a:rPr lang="hr-HR" dirty="0" err="1" smtClean="0"/>
              <a:t>body</a:t>
            </a:r>
            <a:r>
              <a:rPr lang="hr-HR" dirty="0" smtClean="0"/>
              <a:t> </a:t>
            </a:r>
            <a:r>
              <a:rPr lang="hr-HR" dirty="0" err="1" smtClean="0"/>
              <a:t>mass</a:t>
            </a:r>
            <a:r>
              <a:rPr lang="hr-HR" dirty="0" smtClean="0"/>
              <a:t> indeks, </a:t>
            </a:r>
            <a:r>
              <a:rPr lang="hr-HR" dirty="0" err="1" smtClean="0"/>
              <a:t>izaženo</a:t>
            </a:r>
            <a:r>
              <a:rPr lang="hr-HR" dirty="0" smtClean="0"/>
              <a:t> </a:t>
            </a:r>
            <a:r>
              <a:rPr lang="hr-HR" dirty="0" err="1" smtClean="0"/>
              <a:t>puštenje</a:t>
            </a:r>
            <a:r>
              <a:rPr lang="hr-HR" dirty="0" smtClean="0"/>
              <a:t> i konzumacija alkohola, dugotrajna </a:t>
            </a:r>
            <a:r>
              <a:rPr lang="hr-HR" dirty="0" err="1" smtClean="0"/>
              <a:t>amenoreja</a:t>
            </a:r>
            <a:r>
              <a:rPr lang="hr-HR" dirty="0" smtClean="0"/>
              <a:t> u anamnezi, smanjen unos kalcija, sedentarni način života i korištenje nekih lijekova. Dakle takvim je ženama indicirano učiniti denzitometriju i ukoliko je T-</a:t>
            </a:r>
            <a:r>
              <a:rPr lang="hr-HR" dirty="0" err="1" smtClean="0"/>
              <a:t>score</a:t>
            </a:r>
            <a:r>
              <a:rPr lang="hr-HR" dirty="0" smtClean="0"/>
              <a:t> od -1 do -2.5 potrebno je </a:t>
            </a:r>
            <a:r>
              <a:rPr lang="hr-HR" dirty="0" err="1" smtClean="0"/>
              <a:t>primjeniti</a:t>
            </a:r>
            <a:r>
              <a:rPr lang="hr-HR" dirty="0" smtClean="0"/>
              <a:t> HNL.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37E62A-67C0-4AAA-9013-8077C7F78F90}" type="slidenum">
              <a:rPr lang="en-US"/>
              <a:pPr fontAlgn="base">
                <a:spcBef>
                  <a:spcPct val="0"/>
                </a:spcBef>
                <a:spcAft>
                  <a:spcPct val="0"/>
                </a:spcAft>
              </a:pPr>
              <a:t>16</a:t>
            </a:fld>
            <a:endParaRPr lang="en-US"/>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Let me phrase that title another way---Lets talk about the #1 killer of women—and keep in mind that this is an ENTIRELY PREVENTABLE DISEASE! </a:t>
            </a:r>
            <a:r>
              <a:rPr lang="en-US" dirty="0" err="1" smtClean="0"/>
              <a:t>Oestrogens</a:t>
            </a:r>
            <a:r>
              <a:rPr lang="en-US" dirty="0" smtClean="0"/>
              <a:t> are important modulators of lipid metabolism, inflammation and vascular </a:t>
            </a:r>
            <a:r>
              <a:rPr lang="en-US" dirty="0" err="1" smtClean="0"/>
              <a:t>homeostasisWomen</a:t>
            </a:r>
            <a:r>
              <a:rPr lang="en-US" dirty="0" smtClean="0"/>
              <a:t> who undergo premature menopause are at greater coronary risk than menstruating women of similar age.</a:t>
            </a:r>
            <a:r>
              <a:rPr lang="en-US" baseline="30000" dirty="0" smtClean="0"/>
              <a:t>[60]</a:t>
            </a:r>
            <a:r>
              <a:rPr lang="en-US" dirty="0" smtClean="0"/>
              <a:t> These observations suggest that estrogens play a significant role in delaying the onset of cardiovascular disease in women. They also support the hypothesis that by replacing estrogens after menopause, substantial reductions in the incidence of cardiovascular disease can be obtained. A number of specific direct and indirect estrogen effects are thought to potentially contribute to this favorable outcome</a:t>
            </a:r>
            <a:endParaRPr lang="hr-HR" dirty="0" smtClean="0"/>
          </a:p>
          <a:p>
            <a:pPr>
              <a:spcBef>
                <a:spcPct val="0"/>
              </a:spcBef>
            </a:pPr>
            <a:endParaRPr lang="hr-HR" dirty="0" smtClean="0"/>
          </a:p>
          <a:p>
            <a:pPr>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91BE67-2112-462F-95F0-9CC20E9A5FCE}" type="slidenum">
              <a:rPr lang="en-US"/>
              <a:pPr fontAlgn="base">
                <a:spcBef>
                  <a:spcPct val="0"/>
                </a:spcBef>
                <a:spcAft>
                  <a:spcPct val="0"/>
                </a:spcAft>
              </a:pPr>
              <a:t>37</a:t>
            </a:fld>
            <a:endParaRPr lang="en-US"/>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hr-HR" smtClean="0"/>
              <a:t>Metaanaliza 22 klinička pokusa zaključila je da HNL smanjuje rizik za frakture i to za 30-50% poglavito ako se koriste dugotrajno i ako su započeti u prve 3 godine menopauze.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44BC0C-4942-48C3-A486-1D057843C6A2}" type="slidenum">
              <a:rPr lang="en-US"/>
              <a:pPr fontAlgn="base">
                <a:spcBef>
                  <a:spcPct val="0"/>
                </a:spcBef>
                <a:spcAft>
                  <a:spcPct val="0"/>
                </a:spcAft>
              </a:pPr>
              <a:t>38</a:t>
            </a:fld>
            <a:endParaRPr lang="en-US"/>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hr-HR" smtClean="0"/>
              <a:t>Legendarna studija Kristijansena još prije 10 godina pokazala je da HNL smanjuje rizik za frakture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21BD2A-A7E7-4204-A286-1EB4A35C6738}" type="slidenum">
              <a:rPr lang="en-US"/>
              <a:pPr fontAlgn="base">
                <a:spcBef>
                  <a:spcPct val="0"/>
                </a:spcBef>
                <a:spcAft>
                  <a:spcPct val="0"/>
                </a:spcAft>
              </a:pPr>
              <a:t>17</a:t>
            </a:fld>
            <a:endParaRPr lang="en-US"/>
          </a:p>
        </p:txBody>
      </p:sp>
      <p:sp>
        <p:nvSpPr>
          <p:cNvPr id="36866"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36867" name="Rectangle 3"/>
          <p:cNvSpPr>
            <a:spLocks noGrp="1" noChangeArrowheads="1"/>
          </p:cNvSpPr>
          <p:nvPr>
            <p:ph type="body" idx="1"/>
          </p:nvPr>
        </p:nvSpPr>
        <p:spPr bwMode="auto">
          <a:xfrm>
            <a:off x="685800" y="4343400"/>
            <a:ext cx="5487988" cy="4116388"/>
          </a:xfrm>
          <a:noFill/>
        </p:spPr>
        <p:txBody>
          <a:bodyPr wrap="square" numCol="1" anchor="t" anchorCtr="0" compatLnSpc="1">
            <a:prstTxWarp prst="textNoShape">
              <a:avLst/>
            </a:prstTxWarp>
          </a:bodyPr>
          <a:lstStyle/>
          <a:p>
            <a:pPr>
              <a:spcBef>
                <a:spcPct val="0"/>
              </a:spcBef>
            </a:pPr>
            <a:r>
              <a:rPr lang="en-US" sz="1100" smtClean="0"/>
              <a:t>Cardiovascular disease (CVD) is by far the leading cause of mortality in U.S. women, responsible for more deaths </a:t>
            </a:r>
            <a:r>
              <a:rPr lang="en-US" sz="1100" i="1" smtClean="0"/>
              <a:t>than the next five leading causes of death combined</a:t>
            </a:r>
            <a:r>
              <a:rPr lang="en-US" sz="1100" smtClean="0"/>
              <a:t> (cancer, COPD, Alzheimer</a:t>
            </a:r>
            <a:r>
              <a:rPr lang="en-US" sz="1100" smtClean="0">
                <a:latin typeface="Tahoma" pitchFamily="34" charset="0"/>
              </a:rPr>
              <a:t>’</a:t>
            </a:r>
            <a:r>
              <a:rPr lang="en-US" sz="1100" smtClean="0"/>
              <a:t>s, diabetes, and accidents).</a:t>
            </a:r>
            <a:r>
              <a:rPr lang="en-US" sz="1100" baseline="30000" smtClean="0"/>
              <a:t>1</a:t>
            </a:r>
            <a:r>
              <a:rPr lang="en-US" sz="1100" smtClean="0"/>
              <a:t> Nevertheless, surveys consistently find that women perceive cancer, particularly breast cancer, to be a greater health risk for them, while CVD is seen primarily as a man</a:t>
            </a:r>
            <a:r>
              <a:rPr lang="en-US" sz="1100" smtClean="0">
                <a:latin typeface="Tahoma" pitchFamily="34" charset="0"/>
              </a:rPr>
              <a:t>’</a:t>
            </a:r>
            <a:r>
              <a:rPr lang="en-US" sz="1100" smtClean="0"/>
              <a:t>s disease. In fact, only 1 in 30 American women die from breast cancer, while 1 in 2.6 die from CVD.</a:t>
            </a:r>
            <a:r>
              <a:rPr lang="en-US" sz="1100" baseline="30000" smtClean="0"/>
              <a:t>1</a:t>
            </a:r>
            <a:r>
              <a:rPr lang="en-US" sz="1100" smtClean="0"/>
              <a:t> However, a recent national study by the American Heart Association found that, when asked to identify their greatest health</a:t>
            </a:r>
            <a:r>
              <a:rPr lang="en-US" sz="1100" baseline="30000" smtClean="0"/>
              <a:t> </a:t>
            </a:r>
            <a:r>
              <a:rPr lang="en-US" sz="1100" smtClean="0"/>
              <a:t>problem, 51% of women spontaneously identified cancer, while only 13% cited heart disease.</a:t>
            </a:r>
            <a:r>
              <a:rPr lang="en-US" sz="1100" baseline="30000" smtClean="0"/>
              <a:t>2</a:t>
            </a:r>
            <a:r>
              <a:rPr lang="en-US" sz="1100" smtClean="0"/>
              <a:t> What is more, few women were able to name the major risk</a:t>
            </a:r>
            <a:r>
              <a:rPr lang="en-US" sz="1100" baseline="30000" smtClean="0"/>
              <a:t> </a:t>
            </a:r>
            <a:r>
              <a:rPr lang="en-US" sz="1100" smtClean="0"/>
              <a:t>factors for CVD, and only 19% answered that hypertension increased their risk.</a:t>
            </a:r>
            <a:r>
              <a:rPr lang="en-US" sz="1100" baseline="30000" smtClean="0"/>
              <a:t>2</a:t>
            </a:r>
            <a:r>
              <a:rPr lang="en-US" sz="1100" smtClean="0"/>
              <a:t>  </a:t>
            </a:r>
          </a:p>
          <a:p>
            <a:pPr>
              <a:spcBef>
                <a:spcPct val="0"/>
              </a:spcBef>
            </a:pPr>
            <a:endParaRPr lang="en-US" sz="1100" smtClean="0"/>
          </a:p>
          <a:p>
            <a:pPr>
              <a:spcBef>
                <a:spcPct val="0"/>
              </a:spcBef>
            </a:pPr>
            <a:r>
              <a:rPr lang="en-US" sz="1100" smtClean="0"/>
              <a:t>1. Thom T, Haase N, Rosamond W, et al. Heart Disease and Stroke Statistics–2006 Update: a report from the American Heart Association Statistics Committee and Stroke Statistics Subcommittee. </a:t>
            </a:r>
            <a:r>
              <a:rPr lang="en-US" sz="1100" i="1" smtClean="0"/>
              <a:t>Circulation. </a:t>
            </a:r>
            <a:r>
              <a:rPr lang="en-US" sz="1100" smtClean="0"/>
              <a:t>2006;113:e85–e151.</a:t>
            </a:r>
          </a:p>
          <a:p>
            <a:pPr>
              <a:spcBef>
                <a:spcPct val="0"/>
              </a:spcBef>
            </a:pPr>
            <a:r>
              <a:rPr lang="en-US" sz="1100" smtClean="0"/>
              <a:t>2. Mosca L, Ferris A, Fabunmi R, et al. Tracking women's awareness of heart disease: an American Heart Association national study. </a:t>
            </a:r>
            <a:r>
              <a:rPr lang="en-US" sz="1100" i="1" smtClean="0"/>
              <a:t>Circulation</a:t>
            </a:r>
            <a:r>
              <a:rPr lang="en-US" sz="1100" smtClean="0"/>
              <a:t>. 2004;109:573–579. </a:t>
            </a:r>
          </a:p>
          <a:p>
            <a:pPr>
              <a:spcBef>
                <a:spcPct val="0"/>
              </a:spcBef>
            </a:pPr>
            <a:endParaRPr lang="en-US" sz="1100" smtClean="0"/>
          </a:p>
          <a:p>
            <a:pPr>
              <a:spcBef>
                <a:spcPct val="0"/>
              </a:spcBef>
            </a:pPr>
            <a:endParaRPr lang="en-US" sz="11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00C924-91EB-4FC0-90DA-BAC0B2496FA5}" type="slidenum">
              <a:rPr lang="en-US"/>
              <a:pPr fontAlgn="base">
                <a:spcBef>
                  <a:spcPct val="0"/>
                </a:spcBef>
                <a:spcAft>
                  <a:spcPct val="0"/>
                </a:spcAft>
              </a:pPr>
              <a:t>18</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you look at the most recent data closely…you see that women now “catch up” with men in terms of the prevalence of CVD by the 4</a:t>
            </a:r>
            <a:r>
              <a:rPr lang="en-US" baseline="30000" dirty="0" smtClean="0"/>
              <a:t>th</a:t>
            </a:r>
            <a:r>
              <a:rPr lang="en-US" dirty="0" smtClean="0"/>
              <a:t> decade.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29BD5F-40C0-402B-8C26-DE3604C6AB5B}" type="slidenum">
              <a:rPr lang="en-US"/>
              <a:pPr fontAlgn="base">
                <a:spcBef>
                  <a:spcPct val="0"/>
                </a:spcBef>
                <a:spcAft>
                  <a:spcPct val="0"/>
                </a:spcAft>
              </a:pPr>
              <a:t>19</a:t>
            </a:fld>
            <a:endParaRPr lang="en-US"/>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fact, as we heard on the news after the death of Christopher Reeves’ widow…lung cancer is actually the leading cancer killer…Despite impressions to the contrary, cardiovascular disease is the leading cause of death among women in the United States, as it is among men.</a:t>
            </a:r>
            <a:r>
              <a:rPr lang="en-US" baseline="30000" smtClean="0">
                <a:hlinkClick r:id="rId3"/>
              </a:rPr>
              <a:t>1</a:t>
            </a:r>
            <a:r>
              <a:rPr lang="en-US" smtClean="0"/>
              <a:t> However, myocardial infarction and stroke are uncommon in women until their sixth decade and beyond. Clinicians have long suspected that the delay of a decade or more in cardiovascular disease expression in women relative to men is due to the protective effects of estrogen during a woman’s reproductive years. Women in the Nurses’ Health Study who underwent surgical menopause by bilateral oophorectomy without estrogen replacement had more than twice the risk of subsequent clinically apparent coronary heart disease as postoperative women who received estrogen therapy.</a:t>
            </a:r>
            <a:r>
              <a:rPr lang="en-US" baseline="30000" smtClean="0">
                <a:hlinkClick r:id="rId3"/>
              </a:rPr>
              <a:t>2</a:t>
            </a:r>
            <a:r>
              <a:rPr lang="en-US" smtClean="0"/>
              <a:t> In recent years, reports from population-based observational studies of favorable effects of estrogen therapy on cardiovascular morbidity and mortality</a:t>
            </a:r>
            <a:r>
              <a:rPr lang="en-US" baseline="30000" smtClean="0">
                <a:hlinkClick r:id="rId3"/>
              </a:rPr>
              <a:t>3</a:t>
            </a:r>
            <a:r>
              <a:rPr lang="en-US" smtClean="0"/>
              <a:t> </a:t>
            </a:r>
            <a:r>
              <a:rPr lang="en-US" baseline="30000" smtClean="0">
                <a:hlinkClick r:id="rId3"/>
              </a:rPr>
              <a:t>4</a:t>
            </a:r>
            <a:r>
              <a:rPr lang="en-US" smtClean="0"/>
              <a:t> </a:t>
            </a:r>
            <a:r>
              <a:rPr lang="en-US" baseline="30000" smtClean="0">
                <a:hlinkClick r:id="rId3"/>
              </a:rPr>
              <a:t>5</a:t>
            </a:r>
            <a:r>
              <a:rPr lang="en-US" smtClean="0"/>
              <a:t> have led to enthusiasm for widespread use of estrogen by postmenopausal women for prevention of cardiovascular disease events. The guidelines for estrogen therapy issued by the American College of Physicians include the statement, “Women who have coronary heart disease or who are at increased risk for coronary heart disease are likely to benefit from hormone therapy.”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B81A36-BCBF-4262-A71D-163393FB75AB}" type="slidenum">
              <a:rPr lang="en-US"/>
              <a:pPr fontAlgn="base">
                <a:spcBef>
                  <a:spcPct val="0"/>
                </a:spcBef>
                <a:spcAft>
                  <a:spcPct val="0"/>
                </a:spcAft>
              </a:pPr>
              <a:t>20</a:t>
            </a:fld>
            <a:endParaRPr lang="en-US"/>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Several surveys of women reveal about the following awareness levels… The most recent survey increased awareness of heart disease risk to about 10-12%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299419-769F-46A5-BA32-A710E24FE7C8}" type="slidenum">
              <a:rPr lang="en-US"/>
              <a:pPr fontAlgn="base">
                <a:spcBef>
                  <a:spcPct val="0"/>
                </a:spcBef>
                <a:spcAft>
                  <a:spcPct val="0"/>
                </a:spcAft>
              </a:pPr>
              <a:t>21</a:t>
            </a:fld>
            <a:endParaRPr lang="en-US"/>
          </a:p>
        </p:txBody>
      </p:sp>
      <p:sp>
        <p:nvSpPr>
          <p:cNvPr id="54275" name="Rectangle 1"/>
          <p:cNvSpPr txBox="1">
            <a:spLocks noGrp="1" noRot="1" noChangeAspect="1" noChangeArrowheads="1"/>
          </p:cNvSpPr>
          <p:nvPr>
            <p:ph type="sldImg"/>
          </p:nvPr>
        </p:nvSpPr>
        <p:spPr bwMode="auto">
          <a:xfrm>
            <a:off x="993775" y="641350"/>
            <a:ext cx="4217988" cy="3163888"/>
          </a:xfrm>
          <a:solidFill>
            <a:srgbClr val="FFFFFF"/>
          </a:solidFill>
          <a:ln>
            <a:solidFill>
              <a:srgbClr val="000000"/>
            </a:solidFill>
            <a:miter lim="800000"/>
            <a:headEnd/>
            <a:tailEnd/>
          </a:ln>
        </p:spPr>
      </p:sp>
      <p:sp>
        <p:nvSpPr>
          <p:cNvPr id="54276" name="Text Box 2"/>
          <p:cNvSpPr txBox="1">
            <a:spLocks noGrp="1" noChangeArrowheads="1"/>
          </p:cNvSpPr>
          <p:nvPr>
            <p:ph type="body" idx="1"/>
          </p:nvPr>
        </p:nvSpPr>
        <p:spPr bwMode="auto">
          <a:xfrm>
            <a:off x="620713" y="4008438"/>
            <a:ext cx="4965700" cy="3798887"/>
          </a:xfrm>
          <a:noFill/>
        </p:spPr>
        <p:txBody>
          <a:bodyPr wrap="square" lIns="0" tIns="7915" rIns="0" bIns="0" numCol="1" anchor="t" anchorCtr="0" compatLnSpc="1">
            <a:prstTxWarp prst="textNoShape">
              <a:avLst/>
            </a:prstTxWarp>
          </a:bodyPr>
          <a:lstStyle/>
          <a:p>
            <a:pPr>
              <a:lnSpc>
                <a:spcPct val="93000"/>
              </a:lnSpc>
              <a:spcBef>
                <a:spcPct val="0"/>
              </a:spcBef>
              <a:tabLst>
                <a:tab pos="649288" algn="l"/>
                <a:tab pos="1298575" algn="l"/>
                <a:tab pos="1947863" algn="l"/>
                <a:tab pos="2597150" algn="l"/>
                <a:tab pos="3248025" algn="l"/>
                <a:tab pos="3897313" algn="l"/>
                <a:tab pos="4546600" algn="l"/>
              </a:tabLst>
            </a:pPr>
            <a:r>
              <a:rPr lang="en-US" sz="900" smtClean="0">
                <a:latin typeface="Arial Unicode MS"/>
                <a:ea typeface="Arial Unicode MS"/>
                <a:cs typeface="Arial Unicode MS"/>
              </a:rPr>
              <a:t>Figure 1. Direct Effects of Estrogen on Blood Vessels. Vascular endothelial and smooth-muscle cells express the two known estrogen receptors. Estrogen has both rapid vasodilatory effects and longer-term actions that inhibit the response to vascular injury and prevent atherosclerosis. These effects are mediated by direct actions on vascular endothelial cells (red) and smooth-muscle cells (purple). The rapid effects of estrogen on the blood-vessel wall are believed to occur without any changes in gene expression (nongenomic effects), whereas the longer-term effects involve changes in gene expression (genomic effects) mediated by the estrogen receptors, which are ligand-activated transcription factors.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Discrepancies in the vascular effects of estrogen in experimental studies and RCT. Experimental studies largely and consistently demonstrate vascular benefits of estrogen. The excitement generated from the vascular benefits of estrogen observed in initial </a:t>
            </a:r>
            <a:r>
              <a:rPr lang="en-US" b="1" smtClean="0"/>
              <a:t>...</a:t>
            </a:r>
            <a:r>
              <a:rPr lang="hr-HR" smtClean="0"/>
              <a:t> Nedvojbeno je da biološki estrogeni djeluju kardioprotekvino. Isto je mislio i za sintetske estrogene. Naime od 1960 do 1988 objavljeno je više od 1000 eksperimentalnih, opservacijski i epdemiloških studija, kao i 3 metaanalize koje su zaključile da HNl smanjuje rizik za KVB i CVI za 30-40%, usporavaju aterosklerozu, smanjuju rizik za ponovni KV, smanjuju smrtnost, odnosno da imaju i primarnu i sekundarnu kadioprotekciju.</a:t>
            </a:r>
          </a:p>
          <a:p>
            <a:pPr>
              <a:spcBef>
                <a:spcPct val="0"/>
              </a:spcBef>
            </a:pPr>
            <a:endParaRPr lang="en-US" smtClean="0"/>
          </a:p>
          <a:p>
            <a:pPr>
              <a:spcBef>
                <a:spcPct val="0"/>
              </a:spcBef>
            </a:pPr>
            <a:endParaRPr lang="hr-HR"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483E3A-918D-495C-AB84-E37D56FA8E1C}" type="slidenum">
              <a:rPr lang="hr-HR"/>
              <a:pPr fontAlgn="base">
                <a:spcBef>
                  <a:spcPct val="0"/>
                </a:spcBef>
                <a:spcAft>
                  <a:spcPct val="0"/>
                </a:spcAft>
              </a:pPr>
              <a:t>23</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hr-HR">
              <a:latin typeface="Calibri" pitchFamily="34" charset="0"/>
            </a:endParaRPr>
          </a:p>
        </p:txBody>
      </p:sp>
      <p:sp>
        <p:nvSpPr>
          <p:cNvPr id="48131"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msgothic"/>
                <a:cs typeface="msgothic"/>
              </a:rPr>
              <a:t>Time course of coronary heart disease (CHD) events in the Women’s Health Initiative (WHI) estrogen–progestogen trial (left panel) and the Heart and Estrogen/progestin Replacement Study (HERS) trial (right panel) (Manson et al., 2003, Copyright © 2003 Massachusetts Medical Society. All right reserved; Hulley et al., 1998—permission granted).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hr-HR" smtClean="0"/>
              <a:t>Uredite stil naslova matrice</a:t>
            </a:r>
            <a:endParaRPr lang="en-US" dirty="0"/>
          </a:p>
        </p:txBody>
      </p:sp>
      <p:sp>
        <p:nvSpPr>
          <p:cNvPr id="8" name="Date Placeholder 3"/>
          <p:cNvSpPr>
            <a:spLocks noGrp="1"/>
          </p:cNvSpPr>
          <p:nvPr>
            <p:ph type="dt" sz="half" idx="10"/>
          </p:nvPr>
        </p:nvSpPr>
        <p:spPr/>
        <p:txBody>
          <a:bodyPr/>
          <a:lstStyle>
            <a:lvl1pPr>
              <a:defRPr/>
            </a:lvl1pPr>
          </a:lstStyle>
          <a:p>
            <a:pPr>
              <a:defRPr/>
            </a:pPr>
            <a:fld id="{5438D720-F29D-4F91-B655-A9B21CAA9105}" type="datetimeFigureOut">
              <a:rPr lang="hr-HR"/>
              <a:pPr>
                <a:defRPr/>
              </a:pPr>
              <a:t>2.7.2014.</a:t>
            </a:fld>
            <a:endParaRPr lang="hr-HR"/>
          </a:p>
        </p:txBody>
      </p:sp>
      <p:sp>
        <p:nvSpPr>
          <p:cNvPr id="9" name="Footer Placeholder 4"/>
          <p:cNvSpPr>
            <a:spLocks noGrp="1"/>
          </p:cNvSpPr>
          <p:nvPr>
            <p:ph type="ftr" sz="quarter" idx="11"/>
          </p:nvPr>
        </p:nvSpPr>
        <p:spPr/>
        <p:txBody>
          <a:bodyPr/>
          <a:lstStyle>
            <a:lvl1pPr>
              <a:defRPr/>
            </a:lvl1pPr>
          </a:lstStyle>
          <a:p>
            <a:pPr>
              <a:defRPr/>
            </a:pPr>
            <a:endParaRPr lang="hr-HR"/>
          </a:p>
        </p:txBody>
      </p:sp>
      <p:sp>
        <p:nvSpPr>
          <p:cNvPr id="10" name="Slide Number Placeholder 5"/>
          <p:cNvSpPr>
            <a:spLocks noGrp="1"/>
          </p:cNvSpPr>
          <p:nvPr>
            <p:ph type="sldNum" sz="quarter" idx="12"/>
          </p:nvPr>
        </p:nvSpPr>
        <p:spPr/>
        <p:txBody>
          <a:bodyPr/>
          <a:lstStyle>
            <a:lvl1pPr>
              <a:defRPr/>
            </a:lvl1pPr>
          </a:lstStyle>
          <a:p>
            <a:pPr>
              <a:defRPr/>
            </a:pPr>
            <a:fld id="{8EBF5DA0-2CEF-48BE-813B-22B83882C31C}"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hr-HR" smtClean="0"/>
              <a:t>Uredite stil naslova matrice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4952C181-7FB1-4FD2-BCBC-C64B6C0FC0B6}" type="datetimeFigureOut">
              <a:rPr lang="hr-HR"/>
              <a:pPr>
                <a:defRPr/>
              </a:pPr>
              <a:t>2.7.2014.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1351741C-FB7D-4AB5-B335-131CC0ACF7CE}"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rilagođeni izgled">
    <p:spTree>
      <p:nvGrpSpPr>
        <p:cNvPr id="1" name=""/>
        <p:cNvGrpSpPr/>
        <p:nvPr/>
      </p:nvGrpSpPr>
      <p:grpSpPr>
        <a:xfrm>
          <a:off x="0" y="0"/>
          <a:ext cx="0" cy="0"/>
          <a:chOff x="0" y="0"/>
          <a:chExt cx="0" cy="0"/>
        </a:xfrm>
      </p:grpSpPr>
      <p:sp>
        <p:nvSpPr>
          <p:cNvPr id="2" name=" 1"/>
          <p:cNvSpPr>
            <a:spLocks noGrp="1"/>
          </p:cNvSpPr>
          <p:nvPr>
            <p:ph type="title"/>
          </p:nvPr>
        </p:nvSpPr>
        <p:spPr>
          <a:xfrm>
            <a:off x="457489" y="274544"/>
            <a:ext cx="8229023" cy="1143000"/>
          </a:xfrm>
          <a:prstGeom prst="rect">
            <a:avLst/>
          </a:prstGeom>
        </p:spPr>
        <p:txBody>
          <a:bodyPr/>
          <a:lstStyle/>
          <a:p>
            <a:r>
              <a:rPr lang="hr-HR"/>
              <a:t>Uredite stil naslova matrice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304800" y="6248400"/>
            <a:ext cx="8458200" cy="476250"/>
          </a:xfrm>
          <a:prstGeom prst="rect">
            <a:avLst/>
          </a:prstGeom>
          <a:noFill/>
          <a:ln w="9525">
            <a:noFill/>
            <a:miter lim="800000"/>
            <a:headEnd/>
            <a:tailEnd/>
          </a:ln>
          <a:effectLst/>
        </p:spPr>
        <p:txBody>
          <a:bodyPr/>
          <a:lstStyle>
            <a:lvl1pPr>
              <a:defRPr/>
            </a:lvl1pPr>
          </a:lstStyle>
          <a:p>
            <a:pPr algn="ctr" fontAlgn="auto">
              <a:spcBef>
                <a:spcPts val="0"/>
              </a:spcBef>
              <a:spcAft>
                <a:spcPts val="0"/>
              </a:spcAft>
              <a:defRPr/>
            </a:pPr>
            <a:endParaRPr lang="en-US" sz="1400" dirty="0">
              <a:solidFill>
                <a:srgbClr val="7F7F7F"/>
              </a:solidFill>
            </a:endParaRPr>
          </a:p>
        </p:txBody>
      </p:sp>
      <p:sp>
        <p:nvSpPr>
          <p:cNvPr id="3" name="Content Placeholder 2"/>
          <p:cNvSpPr>
            <a:spLocks noGrp="1"/>
          </p:cNvSpPr>
          <p:nvPr>
            <p:ph idx="1"/>
          </p:nvPr>
        </p:nvSpPr>
        <p:spPr/>
        <p:txBody>
          <a:bodyPr/>
          <a:lstStyle>
            <a:lvl1pPr>
              <a:defRPr>
                <a:solidFill>
                  <a:schemeClr val="accent2"/>
                </a:solidFill>
              </a:defRPr>
            </a:lvl1pPr>
            <a:lvl2pPr>
              <a:defRPr>
                <a:solidFill>
                  <a:srgbClr val="006666"/>
                </a:solidFill>
              </a:defRPr>
            </a:lvl2pPr>
            <a:lvl3pPr>
              <a:defRPr>
                <a:solidFill>
                  <a:srgbClr val="660066"/>
                </a:solidFill>
              </a:defRPr>
            </a:lvl3pPr>
            <a:lvl4pPr>
              <a:buNone/>
              <a:defRPr>
                <a:solidFill>
                  <a:srgbClr val="A50021"/>
                </a:solidFill>
              </a:defRPr>
            </a:lvl4pPr>
            <a:lvl5pPr>
              <a:buNone/>
              <a:defRPr>
                <a:solidFill>
                  <a:srgbClr val="6666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Rectangle 5"/>
          <p:cNvSpPr>
            <a:spLocks noGrp="1" noChangeArrowheads="1"/>
          </p:cNvSpPr>
          <p:nvPr>
            <p:ph type="ftr" sz="quarter" idx="10"/>
          </p:nvPr>
        </p:nvSpPr>
        <p:spPr>
          <a:xfrm>
            <a:off x="381000" y="6248400"/>
            <a:ext cx="8534400" cy="476250"/>
          </a:xfrm>
        </p:spPr>
        <p:txBody>
          <a:bodyPr/>
          <a:lstStyle>
            <a:lvl1pPr eaLnBrk="0" hangingPunct="0">
              <a:defRPr>
                <a:latin typeface="Tahoma" pitchFamily="34" charset="0"/>
              </a:defRPr>
            </a:lvl1pPr>
          </a:lstStyle>
          <a:p>
            <a:pPr>
              <a:defRPr/>
            </a:pPr>
            <a:r>
              <a:rPr lang="en-US"/>
              <a:t>2010 Vida! Enhancing Communication in Health Care</a:t>
            </a:r>
          </a:p>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5A38FD-D91E-4BAD-98D4-BAEA2DE5BB56}" type="slidenum">
              <a:rPr lang="en-US"/>
              <a:pPr>
                <a:defRPr/>
              </a:pPr>
              <a:t>‹#›</a:t>
            </a:fld>
            <a:endParaRPr lang="en-US" dirty="0"/>
          </a:p>
        </p:txBody>
      </p:sp>
    </p:spTree>
    <p:extLst>
      <p:ext uri="{BB962C8B-B14F-4D97-AF65-F5344CB8AC3E}">
        <p14:creationId xmlns:p14="http://schemas.microsoft.com/office/powerpoint/2010/main" val="2564999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6D48EA-9419-432E-83C8-53A149A942BA}" type="slidenum">
              <a:rPr lang="en-US"/>
              <a:pPr>
                <a:defRPr/>
              </a:pPr>
              <a:t>‹#›</a:t>
            </a:fld>
            <a:endParaRPr lang="en-US" dirty="0"/>
          </a:p>
        </p:txBody>
      </p:sp>
    </p:spTree>
    <p:extLst>
      <p:ext uri="{BB962C8B-B14F-4D97-AF65-F5344CB8AC3E}">
        <p14:creationId xmlns:p14="http://schemas.microsoft.com/office/powerpoint/2010/main" val="118363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smtClean="0"/>
              <a:t>Uredite stil naslova matrice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4"/>
          </p:nvPr>
        </p:nvSpPr>
        <p:spPr/>
        <p:txBody>
          <a:bodyPr/>
          <a:lstStyle>
            <a:lvl1pPr>
              <a:defRPr/>
            </a:lvl1pPr>
          </a:lstStyle>
          <a:p>
            <a:pPr>
              <a:defRPr/>
            </a:pPr>
            <a:fld id="{68312634-7915-4E96-A39C-C7AD1E355A03}" type="datetimeFigureOut">
              <a:rPr lang="hr-HR"/>
              <a:pPr>
                <a:defRPr/>
              </a:pPr>
              <a:t>2.7.2014.</a:t>
            </a:fld>
            <a:endParaRPr lang="hr-HR"/>
          </a:p>
        </p:txBody>
      </p:sp>
      <p:sp>
        <p:nvSpPr>
          <p:cNvPr id="5" name="Footer Placeholder 4"/>
          <p:cNvSpPr>
            <a:spLocks noGrp="1"/>
          </p:cNvSpPr>
          <p:nvPr>
            <p:ph type="ftr" sz="quarter" idx="15"/>
          </p:nvPr>
        </p:nvSpPr>
        <p:spPr/>
        <p:txBody>
          <a:bodyPr/>
          <a:lstStyle>
            <a:lvl1pPr>
              <a:defRPr/>
            </a:lvl1pPr>
          </a:lstStyle>
          <a:p>
            <a:pPr>
              <a:defRPr/>
            </a:pPr>
            <a:endParaRPr lang="hr-HR"/>
          </a:p>
        </p:txBody>
      </p:sp>
      <p:sp>
        <p:nvSpPr>
          <p:cNvPr id="6" name="Slide Number Placeholder 5"/>
          <p:cNvSpPr>
            <a:spLocks noGrp="1"/>
          </p:cNvSpPr>
          <p:nvPr>
            <p:ph type="sldNum" sz="quarter" idx="16"/>
          </p:nvPr>
        </p:nvSpPr>
        <p:spPr/>
        <p:txBody>
          <a:bodyPr/>
          <a:lstStyle>
            <a:lvl1pPr>
              <a:defRPr/>
            </a:lvl1pPr>
          </a:lstStyle>
          <a:p>
            <a:pPr>
              <a:defRPr/>
            </a:pPr>
            <a:fld id="{8A885299-1D5D-4612-8A58-1827622CEE7A}" type="slidenum">
              <a:rPr lang="hr-HR"/>
              <a:pPr>
                <a:defRP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smtClean="0"/>
              <a:t>Uredite stil naslova matrice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Date Placeholder 3"/>
          <p:cNvSpPr>
            <a:spLocks noGrp="1"/>
          </p:cNvSpPr>
          <p:nvPr>
            <p:ph type="dt" sz="half" idx="15"/>
          </p:nvPr>
        </p:nvSpPr>
        <p:spPr/>
        <p:txBody>
          <a:bodyPr/>
          <a:lstStyle>
            <a:lvl1pPr>
              <a:defRPr/>
            </a:lvl1pPr>
          </a:lstStyle>
          <a:p>
            <a:pPr>
              <a:defRPr/>
            </a:pPr>
            <a:fld id="{B0FE591B-3241-4A36-894E-56084D2E1329}" type="datetimeFigureOut">
              <a:rPr lang="hr-HR"/>
              <a:pPr>
                <a:defRPr/>
              </a:pPr>
              <a:t>2.7.2014.</a:t>
            </a:fld>
            <a:endParaRPr lang="hr-HR"/>
          </a:p>
        </p:txBody>
      </p:sp>
      <p:sp>
        <p:nvSpPr>
          <p:cNvPr id="6" name="Footer Placeholder 4"/>
          <p:cNvSpPr>
            <a:spLocks noGrp="1"/>
          </p:cNvSpPr>
          <p:nvPr>
            <p:ph type="ftr" sz="quarter" idx="16"/>
          </p:nvPr>
        </p:nvSpPr>
        <p:spPr/>
        <p:txBody>
          <a:bodyPr/>
          <a:lstStyle>
            <a:lvl1pPr>
              <a:defRPr/>
            </a:lvl1pPr>
          </a:lstStyle>
          <a:p>
            <a:pPr>
              <a:defRPr/>
            </a:pPr>
            <a:endParaRPr lang="hr-HR"/>
          </a:p>
        </p:txBody>
      </p:sp>
      <p:sp>
        <p:nvSpPr>
          <p:cNvPr id="7" name="Slide Number Placeholder 5"/>
          <p:cNvSpPr>
            <a:spLocks noGrp="1"/>
          </p:cNvSpPr>
          <p:nvPr>
            <p:ph type="sldNum" sz="quarter" idx="17"/>
          </p:nvPr>
        </p:nvSpPr>
        <p:spPr/>
        <p:txBody>
          <a:bodyPr/>
          <a:lstStyle>
            <a:lvl1pPr>
              <a:defRPr/>
            </a:lvl1pPr>
          </a:lstStyle>
          <a:p>
            <a:pPr>
              <a:defRPr/>
            </a:pPr>
            <a:fld id="{ACE7523E-E4ED-4DF0-AE2F-632247CD7234}" type="slidenum">
              <a:rPr lang="hr-HR"/>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0" name="Title 9"/>
          <p:cNvSpPr>
            <a:spLocks noGrp="1"/>
          </p:cNvSpPr>
          <p:nvPr>
            <p:ph type="title"/>
          </p:nvPr>
        </p:nvSpPr>
        <p:spPr/>
        <p:txBody>
          <a:bodyPr/>
          <a:lstStyle/>
          <a:p>
            <a:r>
              <a:rPr lang="hr-HR" smtClean="0"/>
              <a:t>Uredite stil naslova matrice</a:t>
            </a:r>
            <a:endParaRPr lang="en-US" dirty="0"/>
          </a:p>
        </p:txBody>
      </p:sp>
      <p:sp>
        <p:nvSpPr>
          <p:cNvPr id="7" name="Date Placeholder 3"/>
          <p:cNvSpPr>
            <a:spLocks noGrp="1"/>
          </p:cNvSpPr>
          <p:nvPr>
            <p:ph type="dt" sz="half" idx="10"/>
          </p:nvPr>
        </p:nvSpPr>
        <p:spPr/>
        <p:txBody>
          <a:bodyPr/>
          <a:lstStyle>
            <a:lvl1pPr>
              <a:defRPr/>
            </a:lvl1pPr>
          </a:lstStyle>
          <a:p>
            <a:pPr>
              <a:defRPr/>
            </a:pPr>
            <a:fld id="{BF7338CC-3156-4575-BC54-068A4806986D}" type="datetimeFigureOut">
              <a:rPr lang="hr-HR"/>
              <a:pPr>
                <a:defRPr/>
              </a:pPr>
              <a:t>2.7.2014.</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15510416-75B6-499A-8E72-FCA30C351028}"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3"/>
          <p:cNvSpPr>
            <a:spLocks noGrp="1"/>
          </p:cNvSpPr>
          <p:nvPr>
            <p:ph type="dt" sz="half" idx="10"/>
          </p:nvPr>
        </p:nvSpPr>
        <p:spPr/>
        <p:txBody>
          <a:bodyPr/>
          <a:lstStyle>
            <a:lvl1pPr>
              <a:defRPr/>
            </a:lvl1pPr>
          </a:lstStyle>
          <a:p>
            <a:pPr>
              <a:defRPr/>
            </a:pPr>
            <a:fld id="{779B8F15-AABF-496C-8AAD-8642765E0643}" type="datetimeFigureOut">
              <a:rPr lang="hr-HR"/>
              <a:pPr>
                <a:defRPr/>
              </a:pPr>
              <a:t>2.7.2014.</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9464D48F-4C5F-47F5-962D-92A563365460}" type="slidenum">
              <a:rPr lang="hr-HR"/>
              <a:pPr>
                <a:defRP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2757CA-4495-4177-9DEC-678F2F932089}" type="datetimeFigureOut">
              <a:rPr lang="hr-HR"/>
              <a:pPr>
                <a:defRPr/>
              </a:pPr>
              <a:t>2.7.2014.</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9B1318F5-80D7-4C16-BC94-2B0C0F279859}"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hr-HR" smtClean="0"/>
              <a:t>Uredite stil naslova matrice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3"/>
          <p:cNvSpPr>
            <a:spLocks noGrp="1"/>
          </p:cNvSpPr>
          <p:nvPr>
            <p:ph type="dt" sz="half" idx="10"/>
          </p:nvPr>
        </p:nvSpPr>
        <p:spPr/>
        <p:txBody>
          <a:bodyPr/>
          <a:lstStyle>
            <a:lvl1pPr>
              <a:defRPr/>
            </a:lvl1pPr>
          </a:lstStyle>
          <a:p>
            <a:pPr>
              <a:defRPr/>
            </a:pPr>
            <a:fld id="{4212A20C-BE43-4555-B73E-FFC3EAE6009C}" type="datetimeFigureOut">
              <a:rPr lang="hr-HR"/>
              <a:pPr>
                <a:defRPr/>
              </a:pPr>
              <a:t>2.7.2014.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EB3C0ECC-8681-416B-A1DA-061E00D1614D}"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Kliknite ikonu da biste dodali  sliku</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hr-HR" smtClean="0"/>
              <a:t>Uredite stil naslova matrice</a:t>
            </a:r>
            <a:endParaRPr lang="en-US" dirty="0"/>
          </a:p>
        </p:txBody>
      </p:sp>
      <p:sp>
        <p:nvSpPr>
          <p:cNvPr id="9" name="Date Placeholder 4"/>
          <p:cNvSpPr>
            <a:spLocks noGrp="1"/>
          </p:cNvSpPr>
          <p:nvPr>
            <p:ph type="dt" sz="half" idx="10"/>
          </p:nvPr>
        </p:nvSpPr>
        <p:spPr/>
        <p:txBody>
          <a:bodyPr/>
          <a:lstStyle>
            <a:lvl1pPr>
              <a:defRPr/>
            </a:lvl1pPr>
          </a:lstStyle>
          <a:p>
            <a:pPr>
              <a:defRPr/>
            </a:pPr>
            <a:fld id="{22258F56-882B-48B0-B923-9A79A25188E4}" type="datetimeFigureOut">
              <a:rPr lang="hr-HR"/>
              <a:pPr>
                <a:defRPr/>
              </a:pPr>
              <a:t>2.7.2014.</a:t>
            </a:fld>
            <a:endParaRPr lang="hr-HR"/>
          </a:p>
        </p:txBody>
      </p:sp>
      <p:sp>
        <p:nvSpPr>
          <p:cNvPr id="10" name="Footer Placeholder 5"/>
          <p:cNvSpPr>
            <a:spLocks noGrp="1"/>
          </p:cNvSpPr>
          <p:nvPr>
            <p:ph type="ftr" sz="quarter" idx="11"/>
          </p:nvPr>
        </p:nvSpPr>
        <p:spPr/>
        <p:txBody>
          <a:bodyPr/>
          <a:lstStyle>
            <a:lvl1pPr>
              <a:defRPr/>
            </a:lvl1pPr>
          </a:lstStyle>
          <a:p>
            <a:pPr>
              <a:defRPr/>
            </a:pPr>
            <a:endParaRPr lang="hr-HR"/>
          </a:p>
        </p:txBody>
      </p:sp>
      <p:sp>
        <p:nvSpPr>
          <p:cNvPr id="11" name="Slide Number Placeholder 6"/>
          <p:cNvSpPr>
            <a:spLocks noGrp="1"/>
          </p:cNvSpPr>
          <p:nvPr>
            <p:ph type="sldNum" sz="quarter" idx="12"/>
          </p:nvPr>
        </p:nvSpPr>
        <p:spPr/>
        <p:txBody>
          <a:bodyPr/>
          <a:lstStyle>
            <a:lvl1pPr>
              <a:defRPr/>
            </a:lvl1pPr>
          </a:lstStyle>
          <a:p>
            <a:pPr>
              <a:defRPr/>
            </a:pPr>
            <a:fld id="{AF3A3CE4-1208-450E-8912-BED2FBBA0DC8}"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lvl1pPr>
              <a:defRPr/>
            </a:lvl1pPr>
          </a:lstStyle>
          <a:p>
            <a:pPr>
              <a:defRPr/>
            </a:pPr>
            <a:fld id="{176E7479-7F8C-49CF-93A3-E6F422639C7B}" type="datetimeFigureOut">
              <a:rPr lang="hr-HR"/>
              <a:pPr>
                <a:defRPr/>
              </a:pPr>
              <a:t>2.7.2014.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B9960019-BF48-4F03-A2DC-3349E03ADB5C}"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hr-HR" smtClean="0"/>
              <a:t>Uredite stil naslova matrice</a:t>
            </a:r>
            <a:endParaRPr lang="en-US" dirty="0"/>
          </a:p>
        </p:txBody>
      </p:sp>
      <p:sp>
        <p:nvSpPr>
          <p:cNvPr id="141325"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defRPr>
            </a:lvl1pPr>
          </a:lstStyle>
          <a:p>
            <a:pPr>
              <a:defRPr/>
            </a:pPr>
            <a:fld id="{AFE1554F-72A5-4445-9CA9-BF44B2288D87}" type="datetimeFigureOut">
              <a:rPr lang="hr-HR"/>
              <a:pPr>
                <a:defRPr/>
              </a:pPr>
              <a:t>2.7.2014.</a:t>
            </a:fld>
            <a:endParaRPr lang="hr-H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hr-H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7CD825F8-5887-4802-B419-C9484A30C2DD}"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9" r:id="rId8"/>
    <p:sldLayoutId id="2147483681" r:id="rId9"/>
    <p:sldLayoutId id="2147483680" r:id="rId10"/>
    <p:sldLayoutId id="2147483691" r:id="rId11"/>
    <p:sldLayoutId id="2147483692" r:id="rId12"/>
    <p:sldLayoutId id="2147483693" r:id="rId13"/>
    <p:sldLayoutId id="2147483694" r:id="rId14"/>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hr/url?sa=i&amp;rct=j&amp;q=&amp;esrc=s&amp;source=images&amp;cd=&amp;cad=rja&amp;uact=8&amp;docid=p-p23VGTKgeroM&amp;tbnid=W2PrcnFAnQ9dXM:&amp;ved=0CAUQjRw&amp;url=http://www.bhrt.ba/zivotni-stil/zdravlje/mlada-krv-usporava-starenje/&amp;ei=wY1qU7XhLOmM7QaYgIHoAw&amp;psig=AFQjCNFOom4PweEEdxJO50kjnjdMsRngeQ&amp;ust=1399578389050654"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hr/url?sa=i&amp;rct=j&amp;q=&amp;esrc=s&amp;source=images&amp;cd=&amp;cad=rja&amp;uact=8&amp;docid=_RUzFQW7EJzaJM&amp;tbnid=IcMKBS3wPPk7zM:&amp;ved=0CAUQjRw&amp;url=http://www.cyberounds.com/cmecontent/art474.html?pf=yes&amp;ei=MZBvU6HaFcajPaGkgcgO&amp;bvm=bv.66330100,d.bGQ&amp;psig=AFQjCNGfRL2Z3xnRYScfZml_EUnuI74ybw&amp;ust=1399906669899857"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hrvatskiglas-berlin.com/wp-content/uploads/Vaga1.gif"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ncbi.nlm.nih.gov/pmc/articles/PMC3123884/figure/F1/"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pmc/articles/PMC3227781/figure/F1/"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ncbi.nlm.nih.gov/pmc/articles/PMC3227781/figure/F3/"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cbi.nlm.nih.gov/pmc/articles/PMC2815011/figure/F1/"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www.ncbi.nlm.nih.gov/pubmed/?term=Rocca%20WA%5bauth%5d" TargetMode="External"/><Relationship Id="rId13" Type="http://schemas.openxmlformats.org/officeDocument/2006/relationships/hyperlink" Target="http://www.ncbi.nlm.nih.gov/pubmed/?term=Geda%20YE%5bauth%5d" TargetMode="External"/><Relationship Id="rId3" Type="http://schemas.openxmlformats.org/officeDocument/2006/relationships/hyperlink" Target="http://www.ncbi.nlm.nih.gov/pmc/articles/PMC2716666/figure/F1/" TargetMode="External"/><Relationship Id="rId7" Type="http://schemas.openxmlformats.org/officeDocument/2006/relationships/hyperlink" Target="http://www.ncbi.nlm.nih.gov/entrez/eutils/elink.fcgi?dbfrom=pubmed&amp;retmode=ref&amp;cmd=prlinks&amp;id=19102639" TargetMode="External"/><Relationship Id="rId12" Type="http://schemas.openxmlformats.org/officeDocument/2006/relationships/hyperlink" Target="http://www.ncbi.nlm.nih.gov/pubmed/?term=Gostout%20BS%5bauth%5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hyperlink" Target="http://www.ncbi.nlm.nih.gov/pubmed/?term=Maraganore%20DM%5bauth%5d" TargetMode="External"/><Relationship Id="rId5" Type="http://schemas.openxmlformats.org/officeDocument/2006/relationships/hyperlink" Target="http://www.ncbi.nlm.nih.gov/pmc/articles/PMC2716666/figure/F3/" TargetMode="External"/><Relationship Id="rId10" Type="http://schemas.openxmlformats.org/officeDocument/2006/relationships/hyperlink" Target="http://www.ncbi.nlm.nih.gov/pubmed/?term=Grossardt%20BR%5bauth%5d" TargetMode="External"/><Relationship Id="rId4" Type="http://schemas.openxmlformats.org/officeDocument/2006/relationships/image" Target="../media/image7.jpeg"/><Relationship Id="rId9" Type="http://schemas.openxmlformats.org/officeDocument/2006/relationships/hyperlink" Target="http://www.ncbi.nlm.nih.gov/pubmed/?term=Shuster%20LT%5bauth%5d" TargetMode="External"/><Relationship Id="rId14" Type="http://schemas.openxmlformats.org/officeDocument/2006/relationships/hyperlink" Target="http://www.ncbi.nlm.nih.gov/pubmed/?term=Melton%20LJ%5bauth%5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kstniOkvir 1"/>
          <p:cNvSpPr txBox="1">
            <a:spLocks noChangeArrowheads="1"/>
          </p:cNvSpPr>
          <p:nvPr/>
        </p:nvSpPr>
        <p:spPr bwMode="auto">
          <a:xfrm>
            <a:off x="928688" y="785813"/>
            <a:ext cx="7561262" cy="708025"/>
          </a:xfrm>
          <a:prstGeom prst="rect">
            <a:avLst/>
          </a:prstGeom>
          <a:noFill/>
          <a:ln w="9525">
            <a:noFill/>
            <a:miter lim="800000"/>
            <a:headEnd/>
            <a:tailEnd/>
          </a:ln>
        </p:spPr>
        <p:txBody>
          <a:bodyPr>
            <a:spAutoFit/>
          </a:bodyPr>
          <a:lstStyle/>
          <a:p>
            <a:r>
              <a:rPr lang="hr-HR" sz="4000">
                <a:latin typeface="Trebuchet MS" pitchFamily="34" charset="0"/>
              </a:rPr>
              <a:t>Rizici prijevremene menopauze </a:t>
            </a:r>
          </a:p>
        </p:txBody>
      </p:sp>
      <p:sp>
        <p:nvSpPr>
          <p:cNvPr id="18434" name="TekstniOkvir 3"/>
          <p:cNvSpPr txBox="1">
            <a:spLocks noChangeArrowheads="1"/>
          </p:cNvSpPr>
          <p:nvPr/>
        </p:nvSpPr>
        <p:spPr bwMode="auto">
          <a:xfrm>
            <a:off x="1285875" y="5500688"/>
            <a:ext cx="7488238" cy="584200"/>
          </a:xfrm>
          <a:prstGeom prst="rect">
            <a:avLst/>
          </a:prstGeom>
          <a:noFill/>
          <a:ln w="9525">
            <a:noFill/>
            <a:miter lim="800000"/>
            <a:headEnd/>
            <a:tailEnd/>
          </a:ln>
        </p:spPr>
        <p:txBody>
          <a:bodyPr>
            <a:spAutoFit/>
          </a:bodyPr>
          <a:lstStyle/>
          <a:p>
            <a:r>
              <a:rPr lang="hr-HR" sz="3200">
                <a:latin typeface="Trebuchet MS" pitchFamily="34" charset="0"/>
              </a:rPr>
              <a:t>Prof.dr.sc. Marina Šprem Goldštajn</a:t>
            </a:r>
          </a:p>
        </p:txBody>
      </p:sp>
      <p:pic>
        <p:nvPicPr>
          <p:cNvPr id="18435" name="Picture 8" descr="https://encrypted-tbn3.gstatic.com/images?q=tbn:ANd9GcQSHFLqOJerEulRiCSgHzleb6unBNajvL31Iow6no_av8CHeTd_DQ">
            <a:hlinkClick r:id="rId2"/>
          </p:cNvPr>
          <p:cNvPicPr>
            <a:picLocks noChangeAspect="1" noChangeArrowheads="1"/>
          </p:cNvPicPr>
          <p:nvPr/>
        </p:nvPicPr>
        <p:blipFill>
          <a:blip r:embed="rId3"/>
          <a:srcRect/>
          <a:stretch>
            <a:fillRect/>
          </a:stretch>
        </p:blipFill>
        <p:spPr bwMode="auto">
          <a:xfrm>
            <a:off x="1285875" y="1700213"/>
            <a:ext cx="6715125" cy="352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http://www.cyberounds.com/assets/09/30/930/figure2.jpg">
            <a:hlinkClick r:id="rId2"/>
          </p:cNvPr>
          <p:cNvPicPr>
            <a:picLocks noChangeAspect="1" noChangeArrowheads="1"/>
          </p:cNvPicPr>
          <p:nvPr/>
        </p:nvPicPr>
        <p:blipFill>
          <a:blip r:embed="rId3"/>
          <a:srcRect/>
          <a:stretch>
            <a:fillRect/>
          </a:stretch>
        </p:blipFill>
        <p:spPr bwMode="auto">
          <a:xfrm>
            <a:off x="428624" y="142874"/>
            <a:ext cx="8391847" cy="6382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Vaga">
            <a:hlinkClick r:id="rId2" tooltip="Vaga"/>
          </p:cNvPr>
          <p:cNvPicPr>
            <a:picLocks noChangeAspect="1" noChangeArrowheads="1"/>
          </p:cNvPicPr>
          <p:nvPr/>
        </p:nvPicPr>
        <p:blipFill>
          <a:blip r:embed="rId3"/>
          <a:srcRect/>
          <a:stretch>
            <a:fillRect/>
          </a:stretch>
        </p:blipFill>
        <p:spPr bwMode="auto">
          <a:xfrm>
            <a:off x="1214438" y="2286000"/>
            <a:ext cx="6500812" cy="3929063"/>
          </a:xfrm>
          <a:prstGeom prst="rect">
            <a:avLst/>
          </a:prstGeom>
          <a:noFill/>
          <a:ln w="9525">
            <a:noFill/>
            <a:miter lim="800000"/>
            <a:headEnd/>
            <a:tailEnd/>
          </a:ln>
        </p:spPr>
      </p:pic>
      <p:sp>
        <p:nvSpPr>
          <p:cNvPr id="4" name="Rounded Rectangle 3"/>
          <p:cNvSpPr/>
          <p:nvPr/>
        </p:nvSpPr>
        <p:spPr>
          <a:xfrm>
            <a:off x="1214438" y="3143250"/>
            <a:ext cx="1928812"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600" dirty="0"/>
              <a:t>Smanjeni rizik za</a:t>
            </a:r>
          </a:p>
          <a:p>
            <a:pPr algn="ctr" fontAlgn="auto">
              <a:spcBef>
                <a:spcPts val="0"/>
              </a:spcBef>
              <a:spcAft>
                <a:spcPts val="0"/>
              </a:spcAft>
              <a:defRPr/>
            </a:pPr>
            <a:r>
              <a:rPr lang="hr-HR" sz="1600" dirty="0"/>
              <a:t>Rak dojke</a:t>
            </a:r>
          </a:p>
          <a:p>
            <a:pPr algn="ctr" fontAlgn="auto">
              <a:spcBef>
                <a:spcPts val="0"/>
              </a:spcBef>
              <a:spcAft>
                <a:spcPts val="0"/>
              </a:spcAft>
              <a:defRPr/>
            </a:pPr>
            <a:r>
              <a:rPr lang="hr-HR" sz="1600" dirty="0"/>
              <a:t>Rak jajnika</a:t>
            </a:r>
          </a:p>
        </p:txBody>
      </p:sp>
      <p:sp>
        <p:nvSpPr>
          <p:cNvPr id="6" name="Rounded Rectangle 5"/>
          <p:cNvSpPr/>
          <p:nvPr/>
        </p:nvSpPr>
        <p:spPr>
          <a:xfrm>
            <a:off x="6000750" y="1428750"/>
            <a:ext cx="2286000" cy="328612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600" dirty="0"/>
              <a:t>Povećani rizik </a:t>
            </a:r>
          </a:p>
          <a:p>
            <a:pPr algn="ctr" fontAlgn="auto">
              <a:spcBef>
                <a:spcPts val="0"/>
              </a:spcBef>
              <a:spcAft>
                <a:spcPts val="0"/>
              </a:spcAft>
              <a:defRPr/>
            </a:pPr>
            <a:r>
              <a:rPr lang="hr-HR" sz="1600" dirty="0"/>
              <a:t>Ukupni mortalitet</a:t>
            </a:r>
          </a:p>
          <a:p>
            <a:pPr algn="ctr" fontAlgn="auto">
              <a:spcBef>
                <a:spcPts val="0"/>
              </a:spcBef>
              <a:spcAft>
                <a:spcPts val="0"/>
              </a:spcAft>
              <a:defRPr/>
            </a:pPr>
            <a:r>
              <a:rPr lang="hr-HR" sz="1600" dirty="0"/>
              <a:t>Kardiovaskularne bolesti</a:t>
            </a:r>
          </a:p>
          <a:p>
            <a:pPr algn="ctr" fontAlgn="auto">
              <a:spcBef>
                <a:spcPts val="0"/>
              </a:spcBef>
              <a:spcAft>
                <a:spcPts val="0"/>
              </a:spcAft>
              <a:defRPr/>
            </a:pPr>
            <a:r>
              <a:rPr lang="hr-HR" sz="1600" dirty="0"/>
              <a:t>Moždani udar</a:t>
            </a:r>
          </a:p>
          <a:p>
            <a:pPr algn="ctr" fontAlgn="auto">
              <a:spcBef>
                <a:spcPts val="0"/>
              </a:spcBef>
              <a:spcAft>
                <a:spcPts val="0"/>
              </a:spcAft>
              <a:defRPr/>
            </a:pPr>
            <a:r>
              <a:rPr lang="hr-HR" sz="1600" dirty="0"/>
              <a:t>Rak pluća</a:t>
            </a:r>
          </a:p>
          <a:p>
            <a:pPr algn="ctr" fontAlgn="auto">
              <a:spcBef>
                <a:spcPts val="0"/>
              </a:spcBef>
              <a:spcAft>
                <a:spcPts val="0"/>
              </a:spcAft>
              <a:defRPr/>
            </a:pPr>
            <a:r>
              <a:rPr lang="hr-HR" sz="1600" dirty="0" err="1"/>
              <a:t>Kongitivne</a:t>
            </a:r>
            <a:r>
              <a:rPr lang="hr-HR" sz="1600" dirty="0"/>
              <a:t> smetnje</a:t>
            </a:r>
          </a:p>
          <a:p>
            <a:pPr algn="ctr" fontAlgn="auto">
              <a:spcBef>
                <a:spcPts val="0"/>
              </a:spcBef>
              <a:spcAft>
                <a:spcPts val="0"/>
              </a:spcAft>
              <a:defRPr/>
            </a:pPr>
            <a:r>
              <a:rPr lang="hr-HR" sz="1600" dirty="0"/>
              <a:t>Parkinsonova bolest</a:t>
            </a:r>
          </a:p>
          <a:p>
            <a:pPr algn="ctr" fontAlgn="auto">
              <a:spcBef>
                <a:spcPts val="0"/>
              </a:spcBef>
              <a:spcAft>
                <a:spcPts val="0"/>
              </a:spcAft>
              <a:defRPr/>
            </a:pPr>
            <a:r>
              <a:rPr lang="hr-HR" sz="1600" dirty="0"/>
              <a:t>Osteoporoza i frakture</a:t>
            </a:r>
          </a:p>
          <a:p>
            <a:pPr algn="ctr" fontAlgn="auto">
              <a:spcBef>
                <a:spcPts val="0"/>
              </a:spcBef>
              <a:spcAft>
                <a:spcPts val="0"/>
              </a:spcAft>
              <a:defRPr/>
            </a:pPr>
            <a:r>
              <a:rPr lang="hr-HR" sz="1600" dirty="0"/>
              <a:t>Psihijatrijski poremećaji</a:t>
            </a:r>
          </a:p>
          <a:p>
            <a:pPr algn="ctr" fontAlgn="auto">
              <a:spcBef>
                <a:spcPts val="0"/>
              </a:spcBef>
              <a:spcAft>
                <a:spcPts val="0"/>
              </a:spcAft>
              <a:defRPr/>
            </a:pPr>
            <a:r>
              <a:rPr lang="hr-HR" sz="1600" dirty="0"/>
              <a:t>Seksualna disfunkcija</a:t>
            </a:r>
          </a:p>
        </p:txBody>
      </p:sp>
      <p:sp>
        <p:nvSpPr>
          <p:cNvPr id="7" name="Rounded Rectangle 6"/>
          <p:cNvSpPr/>
          <p:nvPr/>
        </p:nvSpPr>
        <p:spPr>
          <a:xfrm>
            <a:off x="3143250" y="1857375"/>
            <a:ext cx="2786063" cy="1357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600" dirty="0"/>
              <a:t>Informirani pristanak</a:t>
            </a:r>
          </a:p>
          <a:p>
            <a:pPr algn="ctr" fontAlgn="auto">
              <a:spcBef>
                <a:spcPts val="0"/>
              </a:spcBef>
              <a:spcAft>
                <a:spcPts val="0"/>
              </a:spcAft>
              <a:defRPr/>
            </a:pPr>
            <a:r>
              <a:rPr lang="hr-HR" sz="1600" dirty="0"/>
              <a:t>Rizik/dobrobit</a:t>
            </a:r>
          </a:p>
          <a:p>
            <a:pPr algn="ctr" fontAlgn="auto">
              <a:spcBef>
                <a:spcPts val="0"/>
              </a:spcBef>
              <a:spcAft>
                <a:spcPts val="0"/>
              </a:spcAft>
              <a:defRPr/>
            </a:pPr>
            <a:r>
              <a:rPr lang="hr-HR" sz="1600" dirty="0"/>
              <a:t>Komplikacije </a:t>
            </a:r>
          </a:p>
          <a:p>
            <a:pPr algn="ctr" fontAlgn="auto">
              <a:spcBef>
                <a:spcPts val="0"/>
              </a:spcBef>
              <a:spcAft>
                <a:spcPts val="0"/>
              </a:spcAft>
              <a:defRPr/>
            </a:pPr>
            <a:r>
              <a:rPr lang="hr-HR" sz="1600" dirty="0"/>
              <a:t>Dugoročne posljedice kirurgije</a:t>
            </a:r>
          </a:p>
        </p:txBody>
      </p:sp>
      <p:sp>
        <p:nvSpPr>
          <p:cNvPr id="28677" name="TextBox 7"/>
          <p:cNvSpPr txBox="1">
            <a:spLocks noChangeArrowheads="1"/>
          </p:cNvSpPr>
          <p:nvPr/>
        </p:nvSpPr>
        <p:spPr bwMode="auto">
          <a:xfrm>
            <a:off x="1428750" y="357188"/>
            <a:ext cx="5929313" cy="369887"/>
          </a:xfrm>
          <a:prstGeom prst="rect">
            <a:avLst/>
          </a:prstGeom>
          <a:solidFill>
            <a:schemeClr val="accent1"/>
          </a:solidFill>
          <a:ln w="9525">
            <a:noFill/>
            <a:miter lim="800000"/>
            <a:headEnd/>
            <a:tailEnd/>
          </a:ln>
        </p:spPr>
        <p:txBody>
          <a:bodyPr>
            <a:spAutoFit/>
          </a:bodyPr>
          <a:lstStyle/>
          <a:p>
            <a:pPr algn="ctr"/>
            <a:r>
              <a:rPr lang="hr-HR">
                <a:solidFill>
                  <a:schemeClr val="bg1"/>
                </a:solidFill>
                <a:latin typeface="Trebuchet MS" pitchFamily="34" charset="0"/>
              </a:rPr>
              <a:t>Profilaktička ooforektomija  DA ili 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kstniOkvir 1"/>
          <p:cNvSpPr txBox="1">
            <a:spLocks noChangeArrowheads="1"/>
          </p:cNvSpPr>
          <p:nvPr/>
        </p:nvSpPr>
        <p:spPr bwMode="auto">
          <a:xfrm>
            <a:off x="1835150" y="549275"/>
            <a:ext cx="6049963" cy="400050"/>
          </a:xfrm>
          <a:prstGeom prst="rect">
            <a:avLst/>
          </a:prstGeom>
          <a:solidFill>
            <a:schemeClr val="accent1"/>
          </a:solidFill>
          <a:ln w="9525">
            <a:noFill/>
            <a:miter lim="800000"/>
            <a:headEnd/>
            <a:tailEnd/>
          </a:ln>
        </p:spPr>
        <p:txBody>
          <a:bodyPr>
            <a:spAutoFit/>
          </a:bodyPr>
          <a:lstStyle/>
          <a:p>
            <a:r>
              <a:rPr lang="hr-HR" sz="2000">
                <a:solidFill>
                  <a:schemeClr val="bg1"/>
                </a:solidFill>
                <a:latin typeface="Trebuchet MS" pitchFamily="34" charset="0"/>
              </a:rPr>
              <a:t>Mehanizam nastanka prijevremene menopauze</a:t>
            </a:r>
          </a:p>
        </p:txBody>
      </p:sp>
      <p:sp>
        <p:nvSpPr>
          <p:cNvPr id="29698" name="TekstniOkvir 2"/>
          <p:cNvSpPr txBox="1">
            <a:spLocks noChangeArrowheads="1"/>
          </p:cNvSpPr>
          <p:nvPr/>
        </p:nvSpPr>
        <p:spPr bwMode="auto">
          <a:xfrm>
            <a:off x="611188" y="4997450"/>
            <a:ext cx="4176712" cy="338138"/>
          </a:xfrm>
          <a:prstGeom prst="rect">
            <a:avLst/>
          </a:prstGeom>
          <a:noFill/>
          <a:ln w="9525">
            <a:noFill/>
            <a:miter lim="800000"/>
            <a:headEnd/>
            <a:tailEnd/>
          </a:ln>
        </p:spPr>
        <p:txBody>
          <a:bodyPr>
            <a:spAutoFit/>
          </a:bodyPr>
          <a:lstStyle/>
          <a:p>
            <a:pPr marL="285750" indent="-285750">
              <a:buFont typeface="Wingdings" pitchFamily="2" charset="2"/>
              <a:buChar char="Ø"/>
            </a:pPr>
            <a:r>
              <a:rPr lang="hr-HR" sz="1600">
                <a:latin typeface="Trebuchet MS" pitchFamily="34" charset="0"/>
              </a:rPr>
              <a:t>Inicijalni manjak primordijalnih folikula</a:t>
            </a:r>
          </a:p>
        </p:txBody>
      </p:sp>
      <p:sp>
        <p:nvSpPr>
          <p:cNvPr id="29699" name="TekstniOkvir 3"/>
          <p:cNvSpPr txBox="1">
            <a:spLocks noChangeArrowheads="1"/>
          </p:cNvSpPr>
          <p:nvPr/>
        </p:nvSpPr>
        <p:spPr bwMode="auto">
          <a:xfrm>
            <a:off x="601663" y="6165850"/>
            <a:ext cx="3816350" cy="338138"/>
          </a:xfrm>
          <a:prstGeom prst="rect">
            <a:avLst/>
          </a:prstGeom>
          <a:noFill/>
          <a:ln w="9525">
            <a:noFill/>
            <a:miter lim="800000"/>
            <a:headEnd/>
            <a:tailEnd/>
          </a:ln>
        </p:spPr>
        <p:txBody>
          <a:bodyPr>
            <a:spAutoFit/>
          </a:bodyPr>
          <a:lstStyle/>
          <a:p>
            <a:pPr marL="285750" indent="-285750">
              <a:buFont typeface="Wingdings" pitchFamily="2" charset="2"/>
              <a:buChar char="Ø"/>
            </a:pPr>
            <a:r>
              <a:rPr lang="hr-HR" sz="1600">
                <a:latin typeface="Trebuchet MS" pitchFamily="34" charset="0"/>
              </a:rPr>
              <a:t>Ubrzana folikularna atrezija</a:t>
            </a:r>
          </a:p>
        </p:txBody>
      </p:sp>
      <p:sp>
        <p:nvSpPr>
          <p:cNvPr id="29700" name="TekstniOkvir 4"/>
          <p:cNvSpPr txBox="1">
            <a:spLocks noChangeArrowheads="1"/>
          </p:cNvSpPr>
          <p:nvPr/>
        </p:nvSpPr>
        <p:spPr bwMode="auto">
          <a:xfrm>
            <a:off x="592138" y="5573713"/>
            <a:ext cx="3887787" cy="338137"/>
          </a:xfrm>
          <a:prstGeom prst="rect">
            <a:avLst/>
          </a:prstGeom>
          <a:noFill/>
          <a:ln w="9525">
            <a:noFill/>
            <a:miter lim="800000"/>
            <a:headEnd/>
            <a:tailEnd/>
          </a:ln>
        </p:spPr>
        <p:txBody>
          <a:bodyPr>
            <a:spAutoFit/>
          </a:bodyPr>
          <a:lstStyle/>
          <a:p>
            <a:pPr marL="285750" indent="-285750">
              <a:buFont typeface="Wingdings" pitchFamily="2" charset="2"/>
              <a:buChar char="Ø"/>
            </a:pPr>
            <a:r>
              <a:rPr lang="hr-HR" sz="1600">
                <a:latin typeface="Trebuchet MS" pitchFamily="34" charset="0"/>
              </a:rPr>
              <a:t>Promjene u sazrijevanju folikula </a:t>
            </a:r>
          </a:p>
        </p:txBody>
      </p:sp>
      <p:sp>
        <p:nvSpPr>
          <p:cNvPr id="6" name="Pravokutnik 5"/>
          <p:cNvSpPr/>
          <p:nvPr/>
        </p:nvSpPr>
        <p:spPr>
          <a:xfrm>
            <a:off x="611188" y="3284538"/>
            <a:ext cx="1081087"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7" name="Pravokutnik 6"/>
          <p:cNvSpPr/>
          <p:nvPr/>
        </p:nvSpPr>
        <p:spPr>
          <a:xfrm>
            <a:off x="1865313" y="3284538"/>
            <a:ext cx="1081087"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8" name="Pravokutnik 7"/>
          <p:cNvSpPr/>
          <p:nvPr/>
        </p:nvSpPr>
        <p:spPr>
          <a:xfrm>
            <a:off x="3173413" y="3284538"/>
            <a:ext cx="1079500"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0" name="Pravokutnik 9"/>
          <p:cNvSpPr/>
          <p:nvPr/>
        </p:nvSpPr>
        <p:spPr>
          <a:xfrm>
            <a:off x="4500563" y="3284538"/>
            <a:ext cx="1079500"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1" name="Pravokutnik 10"/>
          <p:cNvSpPr/>
          <p:nvPr/>
        </p:nvSpPr>
        <p:spPr>
          <a:xfrm>
            <a:off x="5795963" y="3284538"/>
            <a:ext cx="1079500"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2" name="Strelica udesno 11"/>
          <p:cNvSpPr/>
          <p:nvPr/>
        </p:nvSpPr>
        <p:spPr>
          <a:xfrm>
            <a:off x="7089775" y="2943225"/>
            <a:ext cx="1011238" cy="1331913"/>
          </a:xfrm>
          <a:prstGeom prst="rightArrow">
            <a:avLst>
              <a:gd name="adj1" fmla="val 50000"/>
              <a:gd name="adj2" fmla="val 5083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3" name="Strelica dolje 12"/>
          <p:cNvSpPr/>
          <p:nvPr/>
        </p:nvSpPr>
        <p:spPr>
          <a:xfrm>
            <a:off x="558800" y="2708275"/>
            <a:ext cx="431800" cy="433388"/>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4" name="Strelica dolje 13"/>
          <p:cNvSpPr/>
          <p:nvPr/>
        </p:nvSpPr>
        <p:spPr>
          <a:xfrm>
            <a:off x="1547813" y="2728913"/>
            <a:ext cx="431800" cy="43180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5" name="Strelica dolje 14"/>
          <p:cNvSpPr/>
          <p:nvPr/>
        </p:nvSpPr>
        <p:spPr>
          <a:xfrm>
            <a:off x="2843213" y="2727325"/>
            <a:ext cx="433387" cy="43180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6" name="Strelica dolje 15"/>
          <p:cNvSpPr/>
          <p:nvPr/>
        </p:nvSpPr>
        <p:spPr>
          <a:xfrm>
            <a:off x="4140200" y="2728913"/>
            <a:ext cx="431800" cy="43180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7" name="Strelica dolje 16"/>
          <p:cNvSpPr/>
          <p:nvPr/>
        </p:nvSpPr>
        <p:spPr>
          <a:xfrm>
            <a:off x="5435600" y="2736850"/>
            <a:ext cx="431800" cy="433388"/>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8" name="Strelica dolje 17"/>
          <p:cNvSpPr/>
          <p:nvPr/>
        </p:nvSpPr>
        <p:spPr>
          <a:xfrm>
            <a:off x="6732588" y="2727325"/>
            <a:ext cx="431800" cy="43180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9" name="TekstniOkvir 18"/>
          <p:cNvSpPr txBox="1"/>
          <p:nvPr/>
        </p:nvSpPr>
        <p:spPr>
          <a:xfrm>
            <a:off x="323850" y="2335213"/>
            <a:ext cx="1079500" cy="261937"/>
          </a:xfrm>
          <a:prstGeom prst="rect">
            <a:avLst/>
          </a:prstGeom>
          <a:noFill/>
        </p:spPr>
        <p:txBody>
          <a:bodyPr>
            <a:spAutoFit/>
          </a:bodyPr>
          <a:lstStyle/>
          <a:p>
            <a:pPr fontAlgn="auto">
              <a:spcBef>
                <a:spcPts val="0"/>
              </a:spcBef>
              <a:spcAft>
                <a:spcPts val="0"/>
              </a:spcAft>
              <a:defRPr/>
            </a:pPr>
            <a:r>
              <a:rPr lang="hr-HR" sz="1100" dirty="0">
                <a:solidFill>
                  <a:schemeClr val="accent5"/>
                </a:solidFill>
                <a:latin typeface="+mn-lt"/>
              </a:rPr>
              <a:t>20 tjedana</a:t>
            </a:r>
          </a:p>
        </p:txBody>
      </p:sp>
      <p:sp>
        <p:nvSpPr>
          <p:cNvPr id="20" name="TekstniOkvir 19"/>
          <p:cNvSpPr txBox="1"/>
          <p:nvPr/>
        </p:nvSpPr>
        <p:spPr>
          <a:xfrm>
            <a:off x="4032250" y="2357438"/>
            <a:ext cx="1079500" cy="261937"/>
          </a:xfrm>
          <a:prstGeom prst="rect">
            <a:avLst/>
          </a:prstGeom>
          <a:noFill/>
        </p:spPr>
        <p:txBody>
          <a:bodyPr>
            <a:spAutoFit/>
          </a:bodyPr>
          <a:lstStyle/>
          <a:p>
            <a:pPr fontAlgn="auto">
              <a:spcBef>
                <a:spcPts val="0"/>
              </a:spcBef>
              <a:spcAft>
                <a:spcPts val="0"/>
              </a:spcAft>
              <a:defRPr/>
            </a:pPr>
            <a:r>
              <a:rPr lang="hr-HR" sz="1100" dirty="0">
                <a:solidFill>
                  <a:schemeClr val="accent5"/>
                </a:solidFill>
                <a:latin typeface="+mn-lt"/>
              </a:rPr>
              <a:t>35 god.</a:t>
            </a:r>
          </a:p>
        </p:txBody>
      </p:sp>
      <p:cxnSp>
        <p:nvCxnSpPr>
          <p:cNvPr id="22" name="Ravni poveznik 21"/>
          <p:cNvCxnSpPr/>
          <p:nvPr/>
        </p:nvCxnSpPr>
        <p:spPr>
          <a:xfrm>
            <a:off x="1763713" y="3284538"/>
            <a:ext cx="0" cy="6492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Ravni poveznik 23"/>
          <p:cNvCxnSpPr/>
          <p:nvPr/>
        </p:nvCxnSpPr>
        <p:spPr>
          <a:xfrm>
            <a:off x="5656263" y="3284538"/>
            <a:ext cx="0" cy="6492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Ravni poveznik 24"/>
          <p:cNvCxnSpPr/>
          <p:nvPr/>
        </p:nvCxnSpPr>
        <p:spPr>
          <a:xfrm>
            <a:off x="4356100" y="3284538"/>
            <a:ext cx="0" cy="6492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Ravni poveznik 25"/>
          <p:cNvCxnSpPr/>
          <p:nvPr/>
        </p:nvCxnSpPr>
        <p:spPr>
          <a:xfrm>
            <a:off x="3059113" y="3284538"/>
            <a:ext cx="0" cy="6492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Ravni poveznik 26"/>
          <p:cNvCxnSpPr/>
          <p:nvPr/>
        </p:nvCxnSpPr>
        <p:spPr>
          <a:xfrm>
            <a:off x="6948488" y="3284538"/>
            <a:ext cx="0" cy="6492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kstniOkvir 27"/>
          <p:cNvSpPr txBox="1"/>
          <p:nvPr/>
        </p:nvSpPr>
        <p:spPr>
          <a:xfrm>
            <a:off x="2519363" y="2335213"/>
            <a:ext cx="1081087" cy="261937"/>
          </a:xfrm>
          <a:prstGeom prst="rect">
            <a:avLst/>
          </a:prstGeom>
          <a:noFill/>
        </p:spPr>
        <p:txBody>
          <a:bodyPr>
            <a:spAutoFit/>
          </a:bodyPr>
          <a:lstStyle/>
          <a:p>
            <a:pPr fontAlgn="auto">
              <a:spcBef>
                <a:spcPts val="0"/>
              </a:spcBef>
              <a:spcAft>
                <a:spcPts val="0"/>
              </a:spcAft>
              <a:defRPr/>
            </a:pPr>
            <a:r>
              <a:rPr lang="hr-HR" sz="1100" dirty="0">
                <a:solidFill>
                  <a:schemeClr val="accent5"/>
                </a:solidFill>
                <a:latin typeface="+mn-lt"/>
              </a:rPr>
              <a:t>    </a:t>
            </a:r>
            <a:r>
              <a:rPr lang="hr-HR" sz="1100" dirty="0" err="1">
                <a:solidFill>
                  <a:schemeClr val="accent5"/>
                </a:solidFill>
                <a:latin typeface="+mn-lt"/>
              </a:rPr>
              <a:t>Menarha</a:t>
            </a:r>
            <a:r>
              <a:rPr lang="hr-HR" sz="1100" dirty="0">
                <a:solidFill>
                  <a:schemeClr val="accent5"/>
                </a:solidFill>
                <a:latin typeface="+mn-lt"/>
              </a:rPr>
              <a:t> </a:t>
            </a:r>
          </a:p>
        </p:txBody>
      </p:sp>
      <p:sp>
        <p:nvSpPr>
          <p:cNvPr id="29" name="TekstniOkvir 28"/>
          <p:cNvSpPr txBox="1"/>
          <p:nvPr/>
        </p:nvSpPr>
        <p:spPr>
          <a:xfrm>
            <a:off x="1458913" y="2357438"/>
            <a:ext cx="1081087" cy="261937"/>
          </a:xfrm>
          <a:prstGeom prst="rect">
            <a:avLst/>
          </a:prstGeom>
          <a:noFill/>
        </p:spPr>
        <p:txBody>
          <a:bodyPr>
            <a:spAutoFit/>
          </a:bodyPr>
          <a:lstStyle/>
          <a:p>
            <a:pPr fontAlgn="auto">
              <a:spcBef>
                <a:spcPts val="0"/>
              </a:spcBef>
              <a:spcAft>
                <a:spcPts val="0"/>
              </a:spcAft>
              <a:defRPr/>
            </a:pPr>
            <a:r>
              <a:rPr lang="hr-HR" sz="1100" dirty="0">
                <a:solidFill>
                  <a:schemeClr val="accent5"/>
                </a:solidFill>
                <a:latin typeface="+mn-lt"/>
              </a:rPr>
              <a:t>rođenje</a:t>
            </a:r>
          </a:p>
        </p:txBody>
      </p:sp>
      <p:sp>
        <p:nvSpPr>
          <p:cNvPr id="30" name="TekstniOkvir 29"/>
          <p:cNvSpPr txBox="1"/>
          <p:nvPr/>
        </p:nvSpPr>
        <p:spPr>
          <a:xfrm>
            <a:off x="5114925" y="2357438"/>
            <a:ext cx="1081088" cy="261937"/>
          </a:xfrm>
          <a:prstGeom prst="rect">
            <a:avLst/>
          </a:prstGeom>
          <a:noFill/>
        </p:spPr>
        <p:txBody>
          <a:bodyPr>
            <a:spAutoFit/>
          </a:bodyPr>
          <a:lstStyle/>
          <a:p>
            <a:pPr fontAlgn="auto">
              <a:spcBef>
                <a:spcPts val="0"/>
              </a:spcBef>
              <a:spcAft>
                <a:spcPts val="0"/>
              </a:spcAft>
              <a:defRPr/>
            </a:pPr>
            <a:r>
              <a:rPr lang="hr-HR" sz="1100" dirty="0">
                <a:solidFill>
                  <a:schemeClr val="accent5"/>
                </a:solidFill>
                <a:latin typeface="+mn-lt"/>
              </a:rPr>
              <a:t>     40 god </a:t>
            </a:r>
          </a:p>
        </p:txBody>
      </p:sp>
      <p:sp>
        <p:nvSpPr>
          <p:cNvPr id="31" name="TekstniOkvir 30"/>
          <p:cNvSpPr txBox="1"/>
          <p:nvPr/>
        </p:nvSpPr>
        <p:spPr>
          <a:xfrm>
            <a:off x="6624638" y="2365375"/>
            <a:ext cx="1079500" cy="261938"/>
          </a:xfrm>
          <a:prstGeom prst="rect">
            <a:avLst/>
          </a:prstGeom>
          <a:noFill/>
        </p:spPr>
        <p:txBody>
          <a:bodyPr>
            <a:spAutoFit/>
          </a:bodyPr>
          <a:lstStyle/>
          <a:p>
            <a:pPr fontAlgn="auto">
              <a:spcBef>
                <a:spcPts val="0"/>
              </a:spcBef>
              <a:spcAft>
                <a:spcPts val="0"/>
              </a:spcAft>
              <a:defRPr/>
            </a:pPr>
            <a:r>
              <a:rPr lang="hr-HR" sz="1100" dirty="0">
                <a:solidFill>
                  <a:schemeClr val="accent5"/>
                </a:solidFill>
                <a:latin typeface="+mn-lt"/>
              </a:rPr>
              <a:t>50 god</a:t>
            </a:r>
          </a:p>
        </p:txBody>
      </p:sp>
      <p:sp>
        <p:nvSpPr>
          <p:cNvPr id="29724" name="TekstniOkvir 31"/>
          <p:cNvSpPr txBox="1">
            <a:spLocks noChangeArrowheads="1"/>
          </p:cNvSpPr>
          <p:nvPr/>
        </p:nvSpPr>
        <p:spPr bwMode="auto">
          <a:xfrm>
            <a:off x="601663" y="4149725"/>
            <a:ext cx="1223962" cy="430213"/>
          </a:xfrm>
          <a:prstGeom prst="rect">
            <a:avLst/>
          </a:prstGeom>
          <a:noFill/>
          <a:ln w="9525">
            <a:noFill/>
            <a:miter lim="800000"/>
            <a:headEnd/>
            <a:tailEnd/>
          </a:ln>
        </p:spPr>
        <p:txBody>
          <a:bodyPr>
            <a:spAutoFit/>
          </a:bodyPr>
          <a:lstStyle/>
          <a:p>
            <a:r>
              <a:rPr lang="hr-HR" sz="1100">
                <a:latin typeface="Trebuchet MS" pitchFamily="34" charset="0"/>
              </a:rPr>
              <a:t>7 milijuna</a:t>
            </a:r>
          </a:p>
          <a:p>
            <a:r>
              <a:rPr lang="hr-HR" sz="1100">
                <a:latin typeface="Trebuchet MS" pitchFamily="34" charset="0"/>
              </a:rPr>
              <a:t>folikula</a:t>
            </a:r>
          </a:p>
        </p:txBody>
      </p:sp>
      <p:sp>
        <p:nvSpPr>
          <p:cNvPr id="29725" name="TekstniOkvir 32"/>
          <p:cNvSpPr txBox="1">
            <a:spLocks noChangeArrowheads="1"/>
          </p:cNvSpPr>
          <p:nvPr/>
        </p:nvSpPr>
        <p:spPr bwMode="auto">
          <a:xfrm>
            <a:off x="1458913" y="4149725"/>
            <a:ext cx="1223962" cy="430213"/>
          </a:xfrm>
          <a:prstGeom prst="rect">
            <a:avLst/>
          </a:prstGeom>
          <a:noFill/>
          <a:ln w="9525">
            <a:noFill/>
            <a:miter lim="800000"/>
            <a:headEnd/>
            <a:tailEnd/>
          </a:ln>
        </p:spPr>
        <p:txBody>
          <a:bodyPr>
            <a:spAutoFit/>
          </a:bodyPr>
          <a:lstStyle/>
          <a:p>
            <a:r>
              <a:rPr lang="hr-HR" sz="1100">
                <a:latin typeface="Trebuchet MS" pitchFamily="34" charset="0"/>
              </a:rPr>
              <a:t>2 milijuna</a:t>
            </a:r>
          </a:p>
          <a:p>
            <a:endParaRPr lang="hr-HR" sz="1100">
              <a:latin typeface="Trebuchet MS" pitchFamily="34" charset="0"/>
            </a:endParaRPr>
          </a:p>
        </p:txBody>
      </p:sp>
      <p:sp>
        <p:nvSpPr>
          <p:cNvPr id="29726" name="TekstniOkvir 33"/>
          <p:cNvSpPr txBox="1">
            <a:spLocks noChangeArrowheads="1"/>
          </p:cNvSpPr>
          <p:nvPr/>
        </p:nvSpPr>
        <p:spPr bwMode="auto">
          <a:xfrm flipH="1">
            <a:off x="2628900" y="4149725"/>
            <a:ext cx="968375" cy="260350"/>
          </a:xfrm>
          <a:prstGeom prst="rect">
            <a:avLst/>
          </a:prstGeom>
          <a:noFill/>
          <a:ln w="9525">
            <a:noFill/>
            <a:miter lim="800000"/>
            <a:headEnd/>
            <a:tailEnd/>
          </a:ln>
        </p:spPr>
        <p:txBody>
          <a:bodyPr>
            <a:spAutoFit/>
          </a:bodyPr>
          <a:lstStyle/>
          <a:p>
            <a:r>
              <a:rPr lang="hr-HR" sz="1100">
                <a:latin typeface="Trebuchet MS" pitchFamily="34" charset="0"/>
              </a:rPr>
              <a:t>300 000</a:t>
            </a:r>
          </a:p>
        </p:txBody>
      </p:sp>
      <p:sp>
        <p:nvSpPr>
          <p:cNvPr id="29727" name="TekstniOkvir 34"/>
          <p:cNvSpPr txBox="1">
            <a:spLocks noChangeArrowheads="1"/>
          </p:cNvSpPr>
          <p:nvPr/>
        </p:nvSpPr>
        <p:spPr bwMode="auto">
          <a:xfrm>
            <a:off x="3729038" y="4151313"/>
            <a:ext cx="1223962" cy="260350"/>
          </a:xfrm>
          <a:prstGeom prst="rect">
            <a:avLst/>
          </a:prstGeom>
          <a:noFill/>
          <a:ln w="9525">
            <a:noFill/>
            <a:miter lim="800000"/>
            <a:headEnd/>
            <a:tailEnd/>
          </a:ln>
        </p:spPr>
        <p:txBody>
          <a:bodyPr>
            <a:spAutoFit/>
          </a:bodyPr>
          <a:lstStyle/>
          <a:p>
            <a:r>
              <a:rPr lang="hr-HR" sz="1100">
                <a:latin typeface="Trebuchet MS" pitchFamily="34" charset="0"/>
              </a:rPr>
              <a:t>       25 000</a:t>
            </a:r>
          </a:p>
        </p:txBody>
      </p:sp>
      <p:sp>
        <p:nvSpPr>
          <p:cNvPr id="29728" name="TekstniOkvir 35"/>
          <p:cNvSpPr txBox="1">
            <a:spLocks noChangeArrowheads="1"/>
          </p:cNvSpPr>
          <p:nvPr/>
        </p:nvSpPr>
        <p:spPr bwMode="auto">
          <a:xfrm>
            <a:off x="5184775" y="4144963"/>
            <a:ext cx="1223963" cy="260350"/>
          </a:xfrm>
          <a:prstGeom prst="rect">
            <a:avLst/>
          </a:prstGeom>
          <a:noFill/>
          <a:ln w="9525">
            <a:noFill/>
            <a:miter lim="800000"/>
            <a:headEnd/>
            <a:tailEnd/>
          </a:ln>
        </p:spPr>
        <p:txBody>
          <a:bodyPr>
            <a:spAutoFit/>
          </a:bodyPr>
          <a:lstStyle/>
          <a:p>
            <a:r>
              <a:rPr lang="hr-HR" sz="1100">
                <a:latin typeface="Trebuchet MS" pitchFamily="34" charset="0"/>
              </a:rPr>
              <a:t>    10 000</a:t>
            </a:r>
          </a:p>
        </p:txBody>
      </p:sp>
      <p:sp>
        <p:nvSpPr>
          <p:cNvPr id="29729" name="TekstniOkvir 36"/>
          <p:cNvSpPr txBox="1">
            <a:spLocks noChangeArrowheads="1"/>
          </p:cNvSpPr>
          <p:nvPr/>
        </p:nvSpPr>
        <p:spPr bwMode="auto">
          <a:xfrm>
            <a:off x="7089775" y="4141788"/>
            <a:ext cx="434975" cy="276225"/>
          </a:xfrm>
          <a:prstGeom prst="rect">
            <a:avLst/>
          </a:prstGeom>
          <a:noFill/>
          <a:ln w="9525">
            <a:noFill/>
            <a:miter lim="800000"/>
            <a:headEnd/>
            <a:tailEnd/>
          </a:ln>
        </p:spPr>
        <p:txBody>
          <a:bodyPr>
            <a:spAutoFit/>
          </a:bodyPr>
          <a:lstStyle/>
          <a:p>
            <a:r>
              <a:rPr lang="hr-HR" sz="1200">
                <a:latin typeface="Trebuchet MS" pitchFamily="34" charset="0"/>
              </a:rPr>
              <a:t>  0  </a:t>
            </a:r>
          </a:p>
        </p:txBody>
      </p:sp>
      <p:sp>
        <p:nvSpPr>
          <p:cNvPr id="29730" name="TekstniOkvir 37"/>
          <p:cNvSpPr txBox="1">
            <a:spLocks noChangeArrowheads="1"/>
          </p:cNvSpPr>
          <p:nvPr/>
        </p:nvSpPr>
        <p:spPr bwMode="auto">
          <a:xfrm>
            <a:off x="7380288" y="4381500"/>
            <a:ext cx="1476375" cy="261938"/>
          </a:xfrm>
          <a:prstGeom prst="rect">
            <a:avLst/>
          </a:prstGeom>
          <a:noFill/>
          <a:ln w="9525">
            <a:noFill/>
            <a:miter lim="800000"/>
            <a:headEnd/>
            <a:tailEnd/>
          </a:ln>
        </p:spPr>
        <p:txBody>
          <a:bodyPr>
            <a:spAutoFit/>
          </a:bodyPr>
          <a:lstStyle/>
          <a:p>
            <a:r>
              <a:rPr lang="hr-HR" sz="1100">
                <a:latin typeface="Trebuchet MS" pitchFamily="34" charset="0"/>
              </a:rPr>
              <a:t>  broj jajnih stanica</a:t>
            </a:r>
          </a:p>
        </p:txBody>
      </p:sp>
      <p:sp>
        <p:nvSpPr>
          <p:cNvPr id="29731" name="TekstniOkvir 38"/>
          <p:cNvSpPr txBox="1">
            <a:spLocks noChangeArrowheads="1"/>
          </p:cNvSpPr>
          <p:nvPr/>
        </p:nvSpPr>
        <p:spPr bwMode="auto">
          <a:xfrm>
            <a:off x="7488238" y="2205038"/>
            <a:ext cx="1223962" cy="261937"/>
          </a:xfrm>
          <a:prstGeom prst="rect">
            <a:avLst/>
          </a:prstGeom>
          <a:noFill/>
          <a:ln w="9525">
            <a:noFill/>
            <a:miter lim="800000"/>
            <a:headEnd/>
            <a:tailEnd/>
          </a:ln>
        </p:spPr>
        <p:txBody>
          <a:bodyPr>
            <a:spAutoFit/>
          </a:bodyPr>
          <a:lstStyle/>
          <a:p>
            <a:r>
              <a:rPr lang="hr-HR" sz="1100">
                <a:latin typeface="Trebuchet MS" pitchFamily="34" charset="0"/>
              </a:rPr>
              <a:t> Dob</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6063" y="285750"/>
            <a:ext cx="3214687" cy="357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Dijagnostika PM</a:t>
            </a:r>
          </a:p>
        </p:txBody>
      </p:sp>
      <p:sp>
        <p:nvSpPr>
          <p:cNvPr id="3" name="Rounded Rectangle 2"/>
          <p:cNvSpPr/>
          <p:nvPr/>
        </p:nvSpPr>
        <p:spPr>
          <a:xfrm>
            <a:off x="2928938" y="857250"/>
            <a:ext cx="2714625" cy="928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Disfunkcijska krvarenja</a:t>
            </a:r>
          </a:p>
          <a:p>
            <a:pPr algn="ctr" fontAlgn="auto">
              <a:spcBef>
                <a:spcPts val="0"/>
              </a:spcBef>
              <a:spcAft>
                <a:spcPts val="0"/>
              </a:spcAft>
              <a:defRPr/>
            </a:pPr>
            <a:r>
              <a:rPr lang="hr-HR" dirty="0" err="1"/>
              <a:t>Oligo</a:t>
            </a:r>
            <a:r>
              <a:rPr lang="hr-HR" dirty="0"/>
              <a:t>/</a:t>
            </a:r>
            <a:r>
              <a:rPr lang="hr-HR" dirty="0" err="1"/>
              <a:t>amenoreja</a:t>
            </a:r>
            <a:endParaRPr lang="hr-HR" dirty="0"/>
          </a:p>
        </p:txBody>
      </p:sp>
      <p:sp>
        <p:nvSpPr>
          <p:cNvPr id="4" name="Rounded Rectangle 3"/>
          <p:cNvSpPr/>
          <p:nvPr/>
        </p:nvSpPr>
        <p:spPr>
          <a:xfrm>
            <a:off x="285750" y="1000125"/>
            <a:ext cx="1785938"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primarna</a:t>
            </a:r>
          </a:p>
        </p:txBody>
      </p:sp>
      <p:sp>
        <p:nvSpPr>
          <p:cNvPr id="5" name="Rounded Rectangle 4"/>
          <p:cNvSpPr/>
          <p:nvPr/>
        </p:nvSpPr>
        <p:spPr>
          <a:xfrm>
            <a:off x="6643688" y="928688"/>
            <a:ext cx="1785937"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sekundarna</a:t>
            </a:r>
          </a:p>
        </p:txBody>
      </p:sp>
      <p:sp>
        <p:nvSpPr>
          <p:cNvPr id="7" name="Rounded Rectangle 6"/>
          <p:cNvSpPr/>
          <p:nvPr/>
        </p:nvSpPr>
        <p:spPr>
          <a:xfrm>
            <a:off x="7000875" y="1571625"/>
            <a:ext cx="1214438"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600" dirty="0"/>
              <a:t>Beta HCG</a:t>
            </a:r>
          </a:p>
        </p:txBody>
      </p:sp>
      <p:sp>
        <p:nvSpPr>
          <p:cNvPr id="8" name="Rounded Rectangle 7"/>
          <p:cNvSpPr/>
          <p:nvPr/>
        </p:nvSpPr>
        <p:spPr>
          <a:xfrm>
            <a:off x="3500438" y="2786063"/>
            <a:ext cx="1928812"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400" dirty="0"/>
              <a:t>Kirurgija</a:t>
            </a:r>
          </a:p>
          <a:p>
            <a:pPr algn="ctr" fontAlgn="auto">
              <a:spcBef>
                <a:spcPts val="0"/>
              </a:spcBef>
              <a:spcAft>
                <a:spcPts val="0"/>
              </a:spcAft>
              <a:defRPr/>
            </a:pPr>
            <a:r>
              <a:rPr lang="hr-HR" sz="1400" dirty="0"/>
              <a:t>Kemoterapija</a:t>
            </a:r>
          </a:p>
          <a:p>
            <a:pPr algn="ctr" fontAlgn="auto">
              <a:spcBef>
                <a:spcPts val="0"/>
              </a:spcBef>
              <a:spcAft>
                <a:spcPts val="0"/>
              </a:spcAft>
              <a:defRPr/>
            </a:pPr>
            <a:r>
              <a:rPr lang="hr-HR" sz="1400" dirty="0"/>
              <a:t>Zračenje</a:t>
            </a:r>
          </a:p>
          <a:p>
            <a:pPr algn="ctr" fontAlgn="auto">
              <a:spcBef>
                <a:spcPts val="0"/>
              </a:spcBef>
              <a:spcAft>
                <a:spcPts val="0"/>
              </a:spcAft>
              <a:defRPr/>
            </a:pPr>
            <a:r>
              <a:rPr lang="hr-HR" sz="1400" dirty="0"/>
              <a:t>Lijekovi </a:t>
            </a:r>
          </a:p>
        </p:txBody>
      </p:sp>
      <p:sp>
        <p:nvSpPr>
          <p:cNvPr id="9" name="Rounded Rectangle 8"/>
          <p:cNvSpPr/>
          <p:nvPr/>
        </p:nvSpPr>
        <p:spPr>
          <a:xfrm>
            <a:off x="2143125" y="4000500"/>
            <a:ext cx="2643188"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400" dirty="0"/>
              <a:t>Hipotalamus/hipofiza lezije – tumori, </a:t>
            </a:r>
            <a:r>
              <a:rPr lang="hr-HR" sz="1400" dirty="0" err="1"/>
              <a:t>Kallmanov</a:t>
            </a:r>
            <a:r>
              <a:rPr lang="hr-HR" sz="1400" dirty="0"/>
              <a:t> sindrom, </a:t>
            </a:r>
            <a:r>
              <a:rPr lang="hr-HR" sz="1400" dirty="0" err="1"/>
              <a:t>Hiper</a:t>
            </a:r>
            <a:r>
              <a:rPr lang="hr-HR" sz="1400" dirty="0"/>
              <a:t> PRL</a:t>
            </a:r>
          </a:p>
        </p:txBody>
      </p:sp>
      <p:sp>
        <p:nvSpPr>
          <p:cNvPr id="10" name="Rounded Rectangle 9"/>
          <p:cNvSpPr/>
          <p:nvPr/>
        </p:nvSpPr>
        <p:spPr>
          <a:xfrm>
            <a:off x="690563" y="5341938"/>
            <a:ext cx="1571625"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MR mozga</a:t>
            </a:r>
          </a:p>
        </p:txBody>
      </p:sp>
      <p:sp>
        <p:nvSpPr>
          <p:cNvPr id="11" name="Rounded Rectangle 10"/>
          <p:cNvSpPr/>
          <p:nvPr/>
        </p:nvSpPr>
        <p:spPr>
          <a:xfrm>
            <a:off x="4857750" y="4000500"/>
            <a:ext cx="1785938"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400" dirty="0" err="1"/>
              <a:t>Hipotalamička</a:t>
            </a:r>
            <a:r>
              <a:rPr lang="hr-HR" sz="1400" dirty="0"/>
              <a:t> </a:t>
            </a:r>
            <a:r>
              <a:rPr lang="hr-HR" sz="1400" dirty="0" err="1"/>
              <a:t>amenoreja</a:t>
            </a:r>
            <a:r>
              <a:rPr lang="hr-HR" sz="1400" dirty="0"/>
              <a:t> (stres,vježba, anoreksija</a:t>
            </a:r>
            <a:r>
              <a:rPr lang="hr-HR" dirty="0"/>
              <a:t>)</a:t>
            </a:r>
          </a:p>
        </p:txBody>
      </p:sp>
      <p:sp>
        <p:nvSpPr>
          <p:cNvPr id="12" name="Rounded Rectangle 11"/>
          <p:cNvSpPr/>
          <p:nvPr/>
        </p:nvSpPr>
        <p:spPr>
          <a:xfrm>
            <a:off x="7000875" y="4214813"/>
            <a:ext cx="1643063" cy="642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err="1"/>
              <a:t>Sy</a:t>
            </a:r>
            <a:r>
              <a:rPr lang="hr-HR" dirty="0"/>
              <a:t> </a:t>
            </a:r>
            <a:r>
              <a:rPr lang="hr-HR" dirty="0" err="1"/>
              <a:t>PCOs</a:t>
            </a:r>
            <a:endParaRPr lang="hr-HR" dirty="0"/>
          </a:p>
        </p:txBody>
      </p:sp>
      <p:sp>
        <p:nvSpPr>
          <p:cNvPr id="13" name="Rounded Rectangle 12"/>
          <p:cNvSpPr/>
          <p:nvPr/>
        </p:nvSpPr>
        <p:spPr>
          <a:xfrm>
            <a:off x="3714750" y="5357813"/>
            <a:ext cx="2000250"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Enzimski defekti </a:t>
            </a:r>
            <a:r>
              <a:rPr lang="hr-HR" dirty="0" err="1"/>
              <a:t>steroidogeneze</a:t>
            </a:r>
            <a:endParaRPr lang="hr-HR" dirty="0"/>
          </a:p>
        </p:txBody>
      </p:sp>
      <p:sp>
        <p:nvSpPr>
          <p:cNvPr id="14" name="Rounded Rectangle 13"/>
          <p:cNvSpPr/>
          <p:nvPr/>
        </p:nvSpPr>
        <p:spPr>
          <a:xfrm>
            <a:off x="6429375" y="2571750"/>
            <a:ext cx="2214563"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err="1"/>
              <a:t>Hiper</a:t>
            </a:r>
            <a:r>
              <a:rPr lang="hr-HR" dirty="0"/>
              <a:t>/</a:t>
            </a:r>
            <a:r>
              <a:rPr lang="hr-HR" dirty="0" err="1"/>
              <a:t>hipoterioza</a:t>
            </a:r>
            <a:endParaRPr lang="hr-HR" dirty="0"/>
          </a:p>
          <a:p>
            <a:pPr algn="ctr" fontAlgn="auto">
              <a:spcBef>
                <a:spcPts val="0"/>
              </a:spcBef>
              <a:spcAft>
                <a:spcPts val="0"/>
              </a:spcAft>
              <a:defRPr/>
            </a:pPr>
            <a:r>
              <a:rPr lang="hr-HR" dirty="0" err="1"/>
              <a:t>Cushing</a:t>
            </a:r>
            <a:r>
              <a:rPr lang="hr-HR" dirty="0"/>
              <a:t> </a:t>
            </a:r>
            <a:r>
              <a:rPr lang="hr-HR" dirty="0" err="1"/>
              <a:t>sy</a:t>
            </a:r>
            <a:endParaRPr lang="hr-HR" dirty="0"/>
          </a:p>
        </p:txBody>
      </p:sp>
      <p:sp>
        <p:nvSpPr>
          <p:cNvPr id="15" name="Rounded Rectangle 14"/>
          <p:cNvSpPr/>
          <p:nvPr/>
        </p:nvSpPr>
        <p:spPr>
          <a:xfrm>
            <a:off x="2286000" y="1928813"/>
            <a:ext cx="1643063" cy="785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400" dirty="0"/>
              <a:t>Anamneza PM u obitelji</a:t>
            </a:r>
          </a:p>
        </p:txBody>
      </p:sp>
      <p:sp>
        <p:nvSpPr>
          <p:cNvPr id="16" name="Rounded Rectangle 15"/>
          <p:cNvSpPr/>
          <p:nvPr/>
        </p:nvSpPr>
        <p:spPr>
          <a:xfrm>
            <a:off x="4857750" y="1857375"/>
            <a:ext cx="1428750" cy="785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400" dirty="0"/>
              <a:t>Autoimune bolesti</a:t>
            </a:r>
          </a:p>
        </p:txBody>
      </p:sp>
      <p:cxnSp>
        <p:nvCxnSpPr>
          <p:cNvPr id="21" name="Straight Connector 20"/>
          <p:cNvCxnSpPr/>
          <p:nvPr/>
        </p:nvCxnSpPr>
        <p:spPr>
          <a:xfrm rot="5400000">
            <a:off x="965200" y="677863"/>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3000" y="500063"/>
            <a:ext cx="15001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72188" y="428625"/>
            <a:ext cx="1500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394575" y="606425"/>
            <a:ext cx="3571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071688" y="5073650"/>
            <a:ext cx="190500" cy="212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2286000" y="1500188"/>
            <a:ext cx="64293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715000" y="1428750"/>
            <a:ext cx="5715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035176" y="1749425"/>
            <a:ext cx="5000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6037262" y="1677988"/>
            <a:ext cx="50006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428081" y="2999582"/>
            <a:ext cx="4286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643188" y="3214688"/>
            <a:ext cx="78581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965825" y="2963863"/>
            <a:ext cx="5000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5500688" y="3214688"/>
            <a:ext cx="7143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21113" y="3894138"/>
            <a:ext cx="71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251450" y="3894138"/>
            <a:ext cx="714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7466013" y="3822700"/>
            <a:ext cx="50006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7501732" y="2285206"/>
            <a:ext cx="2857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715125" y="4572000"/>
            <a:ext cx="2143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4108450" y="5180013"/>
            <a:ext cx="212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5106988" y="5180013"/>
            <a:ext cx="215900" cy="0"/>
          </a:xfrm>
          <a:prstGeom prst="line">
            <a:avLst/>
          </a:prstGeom>
        </p:spPr>
        <p:style>
          <a:lnRef idx="1">
            <a:schemeClr val="accent1"/>
          </a:lnRef>
          <a:fillRef idx="0">
            <a:schemeClr val="accent1"/>
          </a:fillRef>
          <a:effectRef idx="0">
            <a:schemeClr val="accent1"/>
          </a:effectRef>
          <a:fontRef idx="minor">
            <a:schemeClr val="tx1"/>
          </a:fontRef>
        </p:style>
      </p:cxnSp>
      <p:sp>
        <p:nvSpPr>
          <p:cNvPr id="30755" name="TekstniOkvir 5"/>
          <p:cNvSpPr txBox="1">
            <a:spLocks noChangeArrowheads="1"/>
          </p:cNvSpPr>
          <p:nvPr/>
        </p:nvSpPr>
        <p:spPr bwMode="auto">
          <a:xfrm>
            <a:off x="285750" y="2000250"/>
            <a:ext cx="1714500" cy="369888"/>
          </a:xfrm>
          <a:prstGeom prst="rect">
            <a:avLst/>
          </a:prstGeom>
          <a:solidFill>
            <a:schemeClr val="accent1"/>
          </a:solidFill>
          <a:ln w="9525">
            <a:noFill/>
            <a:miter lim="800000"/>
            <a:headEnd/>
            <a:tailEnd/>
          </a:ln>
        </p:spPr>
        <p:txBody>
          <a:bodyPr>
            <a:spAutoFit/>
          </a:bodyPr>
          <a:lstStyle/>
          <a:p>
            <a:r>
              <a:rPr lang="hr-HR">
                <a:solidFill>
                  <a:schemeClr val="bg1"/>
                </a:solidFill>
                <a:latin typeface="Trebuchet MS" pitchFamily="34" charset="0"/>
              </a:rPr>
              <a:t>  kariogram</a:t>
            </a:r>
          </a:p>
        </p:txBody>
      </p:sp>
      <p:cxnSp>
        <p:nvCxnSpPr>
          <p:cNvPr id="19" name="Ravni poveznik 18"/>
          <p:cNvCxnSpPr/>
          <p:nvPr/>
        </p:nvCxnSpPr>
        <p:spPr>
          <a:xfrm>
            <a:off x="1143000" y="1501775"/>
            <a:ext cx="0" cy="427038"/>
          </a:xfrm>
          <a:prstGeom prst="line">
            <a:avLst/>
          </a:prstGeom>
        </p:spPr>
        <p:style>
          <a:lnRef idx="1">
            <a:schemeClr val="accent1"/>
          </a:lnRef>
          <a:fillRef idx="0">
            <a:schemeClr val="accent1"/>
          </a:fillRef>
          <a:effectRef idx="0">
            <a:schemeClr val="accent1"/>
          </a:effectRef>
          <a:fontRef idx="minor">
            <a:schemeClr val="tx1"/>
          </a:fontRef>
        </p:style>
      </p:cxnSp>
      <p:sp>
        <p:nvSpPr>
          <p:cNvPr id="30757" name="TextBox 41"/>
          <p:cNvSpPr txBox="1">
            <a:spLocks noChangeArrowheads="1"/>
          </p:cNvSpPr>
          <p:nvPr/>
        </p:nvSpPr>
        <p:spPr bwMode="auto">
          <a:xfrm>
            <a:off x="285750" y="2857500"/>
            <a:ext cx="1714500" cy="369888"/>
          </a:xfrm>
          <a:prstGeom prst="rect">
            <a:avLst/>
          </a:prstGeom>
          <a:solidFill>
            <a:schemeClr val="accent1"/>
          </a:solidFill>
          <a:ln w="9525">
            <a:noFill/>
            <a:miter lim="800000"/>
            <a:headEnd/>
            <a:tailEnd/>
          </a:ln>
        </p:spPr>
        <p:txBody>
          <a:bodyPr>
            <a:spAutoFit/>
          </a:bodyPr>
          <a:lstStyle/>
          <a:p>
            <a:r>
              <a:rPr lang="hr-HR">
                <a:solidFill>
                  <a:schemeClr val="bg1"/>
                </a:solidFill>
                <a:latin typeface="Trebuchet MS" pitchFamily="34" charset="0"/>
              </a:rPr>
              <a:t>       DEXA</a:t>
            </a:r>
          </a:p>
        </p:txBody>
      </p:sp>
      <p:sp>
        <p:nvSpPr>
          <p:cNvPr id="30758" name="TextBox 43"/>
          <p:cNvSpPr txBox="1">
            <a:spLocks noChangeArrowheads="1"/>
          </p:cNvSpPr>
          <p:nvPr/>
        </p:nvSpPr>
        <p:spPr bwMode="auto">
          <a:xfrm>
            <a:off x="285750" y="3643313"/>
            <a:ext cx="1714500" cy="584200"/>
          </a:xfrm>
          <a:prstGeom prst="rect">
            <a:avLst/>
          </a:prstGeom>
          <a:solidFill>
            <a:schemeClr val="accent1"/>
          </a:solidFill>
          <a:ln w="9525">
            <a:noFill/>
            <a:miter lim="800000"/>
            <a:headEnd/>
            <a:tailEnd/>
          </a:ln>
        </p:spPr>
        <p:txBody>
          <a:bodyPr>
            <a:spAutoFit/>
          </a:bodyPr>
          <a:lstStyle/>
          <a:p>
            <a:r>
              <a:rPr lang="hr-HR" sz="1600">
                <a:solidFill>
                  <a:schemeClr val="bg1"/>
                </a:solidFill>
                <a:latin typeface="Trebuchet MS" pitchFamily="34" charset="0"/>
              </a:rPr>
              <a:t>Testovi ovarijske rezerve</a:t>
            </a:r>
          </a:p>
        </p:txBody>
      </p:sp>
      <p:cxnSp>
        <p:nvCxnSpPr>
          <p:cNvPr id="47" name="Straight Connector 46"/>
          <p:cNvCxnSpPr/>
          <p:nvPr/>
        </p:nvCxnSpPr>
        <p:spPr>
          <a:xfrm rot="5400000" flipH="1" flipV="1">
            <a:off x="642144" y="2856707"/>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000919" y="2570956"/>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1034257" y="3393281"/>
            <a:ext cx="2159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kstniOkvir 1"/>
          <p:cNvSpPr txBox="1">
            <a:spLocks noChangeArrowheads="1"/>
          </p:cNvSpPr>
          <p:nvPr/>
        </p:nvSpPr>
        <p:spPr bwMode="auto">
          <a:xfrm>
            <a:off x="3132138" y="549275"/>
            <a:ext cx="3024187" cy="306388"/>
          </a:xfrm>
          <a:prstGeom prst="rect">
            <a:avLst/>
          </a:prstGeom>
          <a:solidFill>
            <a:schemeClr val="bg1"/>
          </a:solidFill>
          <a:ln w="9525">
            <a:noFill/>
            <a:miter lim="800000"/>
            <a:headEnd/>
            <a:tailEnd/>
          </a:ln>
        </p:spPr>
        <p:txBody>
          <a:bodyPr>
            <a:spAutoFit/>
          </a:bodyPr>
          <a:lstStyle/>
          <a:p>
            <a:r>
              <a:rPr lang="hr-HR" sz="1400">
                <a:latin typeface="Trebuchet MS" pitchFamily="34" charset="0"/>
              </a:rPr>
              <a:t>Anamneza i ginekološki pregled</a:t>
            </a:r>
          </a:p>
        </p:txBody>
      </p:sp>
      <p:sp>
        <p:nvSpPr>
          <p:cNvPr id="3" name="TekstniOkvir 2"/>
          <p:cNvSpPr txBox="1"/>
          <p:nvPr/>
        </p:nvSpPr>
        <p:spPr>
          <a:xfrm>
            <a:off x="3779838" y="898525"/>
            <a:ext cx="1152525" cy="30797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hr-HR" sz="1400" dirty="0"/>
              <a:t>Beta HCG</a:t>
            </a:r>
          </a:p>
        </p:txBody>
      </p:sp>
      <p:sp>
        <p:nvSpPr>
          <p:cNvPr id="31747" name="TekstniOkvir 8"/>
          <p:cNvSpPr txBox="1">
            <a:spLocks noChangeArrowheads="1"/>
          </p:cNvSpPr>
          <p:nvPr/>
        </p:nvSpPr>
        <p:spPr bwMode="auto">
          <a:xfrm flipH="1">
            <a:off x="5748338" y="898525"/>
            <a:ext cx="1216025" cy="307975"/>
          </a:xfrm>
          <a:prstGeom prst="rect">
            <a:avLst/>
          </a:prstGeom>
          <a:noFill/>
          <a:ln w="9525">
            <a:noFill/>
            <a:miter lim="800000"/>
            <a:headEnd/>
            <a:tailEnd/>
          </a:ln>
        </p:spPr>
        <p:txBody>
          <a:bodyPr>
            <a:spAutoFit/>
          </a:bodyPr>
          <a:lstStyle/>
          <a:p>
            <a:r>
              <a:rPr lang="hr-HR" sz="1400">
                <a:latin typeface="Trebuchet MS" pitchFamily="34" charset="0"/>
              </a:rPr>
              <a:t>trudnoća</a:t>
            </a:r>
          </a:p>
        </p:txBody>
      </p:sp>
      <p:sp>
        <p:nvSpPr>
          <p:cNvPr id="31748" name="TekstniOkvir 5"/>
          <p:cNvSpPr txBox="1">
            <a:spLocks noChangeArrowheads="1"/>
          </p:cNvSpPr>
          <p:nvPr/>
        </p:nvSpPr>
        <p:spPr bwMode="auto">
          <a:xfrm>
            <a:off x="5032375" y="801688"/>
            <a:ext cx="512763" cy="276225"/>
          </a:xfrm>
          <a:prstGeom prst="rect">
            <a:avLst/>
          </a:prstGeom>
          <a:noFill/>
          <a:ln w="9525">
            <a:noFill/>
            <a:miter lim="800000"/>
            <a:headEnd/>
            <a:tailEnd/>
          </a:ln>
        </p:spPr>
        <p:txBody>
          <a:bodyPr>
            <a:spAutoFit/>
          </a:bodyPr>
          <a:lstStyle/>
          <a:p>
            <a:r>
              <a:rPr lang="hr-HR" sz="1200">
                <a:latin typeface="Trebuchet MS" pitchFamily="34" charset="0"/>
              </a:rPr>
              <a:t>poz</a:t>
            </a:r>
          </a:p>
        </p:txBody>
      </p:sp>
      <p:sp>
        <p:nvSpPr>
          <p:cNvPr id="31749" name="TekstniOkvir 14"/>
          <p:cNvSpPr txBox="1">
            <a:spLocks noChangeArrowheads="1"/>
          </p:cNvSpPr>
          <p:nvPr/>
        </p:nvSpPr>
        <p:spPr bwMode="auto">
          <a:xfrm>
            <a:off x="4356100" y="1360488"/>
            <a:ext cx="1152525" cy="307975"/>
          </a:xfrm>
          <a:prstGeom prst="rect">
            <a:avLst/>
          </a:prstGeom>
          <a:noFill/>
          <a:ln w="9525">
            <a:noFill/>
            <a:miter lim="800000"/>
            <a:headEnd/>
            <a:tailEnd/>
          </a:ln>
        </p:spPr>
        <p:txBody>
          <a:bodyPr>
            <a:spAutoFit/>
          </a:bodyPr>
          <a:lstStyle/>
          <a:p>
            <a:r>
              <a:rPr lang="hr-HR" sz="1400">
                <a:latin typeface="Trebuchet MS" pitchFamily="34" charset="0"/>
              </a:rPr>
              <a:t>neg</a:t>
            </a:r>
          </a:p>
        </p:txBody>
      </p:sp>
      <p:sp>
        <p:nvSpPr>
          <p:cNvPr id="31750" name="TekstniOkvir 10"/>
          <p:cNvSpPr txBox="1">
            <a:spLocks noChangeArrowheads="1"/>
          </p:cNvSpPr>
          <p:nvPr/>
        </p:nvSpPr>
        <p:spPr bwMode="auto">
          <a:xfrm>
            <a:off x="3708400" y="1739900"/>
            <a:ext cx="1511300" cy="307975"/>
          </a:xfrm>
          <a:prstGeom prst="rect">
            <a:avLst/>
          </a:prstGeom>
          <a:noFill/>
          <a:ln w="9525">
            <a:noFill/>
            <a:miter lim="800000"/>
            <a:headEnd/>
            <a:tailEnd/>
          </a:ln>
        </p:spPr>
        <p:txBody>
          <a:bodyPr>
            <a:spAutoFit/>
          </a:bodyPr>
          <a:lstStyle/>
          <a:p>
            <a:r>
              <a:rPr lang="hr-HR" sz="1400">
                <a:latin typeface="Trebuchet MS" pitchFamily="34" charset="0"/>
              </a:rPr>
              <a:t>TSH, GUK, PRL</a:t>
            </a:r>
          </a:p>
        </p:txBody>
      </p:sp>
      <p:sp>
        <p:nvSpPr>
          <p:cNvPr id="31751" name="TekstniOkvir 15"/>
          <p:cNvSpPr txBox="1">
            <a:spLocks noChangeArrowheads="1"/>
          </p:cNvSpPr>
          <p:nvPr/>
        </p:nvSpPr>
        <p:spPr bwMode="auto">
          <a:xfrm>
            <a:off x="5795963" y="1631950"/>
            <a:ext cx="2089150" cy="523875"/>
          </a:xfrm>
          <a:prstGeom prst="rect">
            <a:avLst/>
          </a:prstGeom>
          <a:noFill/>
          <a:ln w="9525">
            <a:noFill/>
            <a:miter lim="800000"/>
            <a:headEnd/>
            <a:tailEnd/>
          </a:ln>
        </p:spPr>
        <p:txBody>
          <a:bodyPr>
            <a:spAutoFit/>
          </a:bodyPr>
          <a:lstStyle/>
          <a:p>
            <a:r>
              <a:rPr lang="hr-HR" sz="1400">
                <a:latin typeface="Trebuchet MS" pitchFamily="34" charset="0"/>
              </a:rPr>
              <a:t>Hipotireoza</a:t>
            </a:r>
          </a:p>
          <a:p>
            <a:r>
              <a:rPr lang="hr-HR" sz="1400">
                <a:latin typeface="Trebuchet MS" pitchFamily="34" charset="0"/>
              </a:rPr>
              <a:t>hiperprolaktinemija</a:t>
            </a:r>
          </a:p>
        </p:txBody>
      </p:sp>
      <p:cxnSp>
        <p:nvCxnSpPr>
          <p:cNvPr id="18" name="Ravni poveznik sa strelicom 17"/>
          <p:cNvCxnSpPr/>
          <p:nvPr/>
        </p:nvCxnSpPr>
        <p:spPr>
          <a:xfrm flipV="1">
            <a:off x="5372100" y="1546225"/>
            <a:ext cx="0" cy="298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3" name="TekstniOkvir 22"/>
          <p:cNvSpPr txBox="1">
            <a:spLocks noChangeArrowheads="1"/>
          </p:cNvSpPr>
          <p:nvPr/>
        </p:nvSpPr>
        <p:spPr bwMode="auto">
          <a:xfrm>
            <a:off x="3789363" y="2486025"/>
            <a:ext cx="1368425" cy="307975"/>
          </a:xfrm>
          <a:prstGeom prst="rect">
            <a:avLst/>
          </a:prstGeom>
          <a:noFill/>
          <a:ln w="9525">
            <a:noFill/>
            <a:miter lim="800000"/>
            <a:headEnd/>
            <a:tailEnd/>
          </a:ln>
        </p:spPr>
        <p:txBody>
          <a:bodyPr>
            <a:spAutoFit/>
          </a:bodyPr>
          <a:lstStyle/>
          <a:p>
            <a:r>
              <a:rPr lang="hr-HR" sz="1400">
                <a:latin typeface="Trebuchet MS" pitchFamily="34" charset="0"/>
              </a:rPr>
              <a:t>normalni</a:t>
            </a:r>
          </a:p>
        </p:txBody>
      </p:sp>
      <p:sp>
        <p:nvSpPr>
          <p:cNvPr id="31754" name="TekstniOkvir 25"/>
          <p:cNvSpPr txBox="1">
            <a:spLocks noChangeArrowheads="1"/>
          </p:cNvSpPr>
          <p:nvPr/>
        </p:nvSpPr>
        <p:spPr bwMode="auto">
          <a:xfrm>
            <a:off x="3770313" y="3190875"/>
            <a:ext cx="1439862" cy="339725"/>
          </a:xfrm>
          <a:prstGeom prst="rect">
            <a:avLst/>
          </a:prstGeom>
          <a:noFill/>
          <a:ln w="9525">
            <a:noFill/>
            <a:miter lim="800000"/>
            <a:headEnd/>
            <a:tailEnd/>
          </a:ln>
        </p:spPr>
        <p:txBody>
          <a:bodyPr>
            <a:spAutoFit/>
          </a:bodyPr>
          <a:lstStyle/>
          <a:p>
            <a:r>
              <a:rPr lang="hr-HR" sz="1600">
                <a:latin typeface="Trebuchet MS" pitchFamily="34" charset="0"/>
              </a:rPr>
              <a:t>virilizacija</a:t>
            </a:r>
          </a:p>
        </p:txBody>
      </p:sp>
      <p:sp>
        <p:nvSpPr>
          <p:cNvPr id="27" name="Strelica dolje 26"/>
          <p:cNvSpPr/>
          <p:nvPr/>
        </p:nvSpPr>
        <p:spPr>
          <a:xfrm>
            <a:off x="3744913" y="3532188"/>
            <a:ext cx="2159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28" name="Strelica dolje 27"/>
          <p:cNvSpPr/>
          <p:nvPr/>
        </p:nvSpPr>
        <p:spPr>
          <a:xfrm>
            <a:off x="4614863" y="3532188"/>
            <a:ext cx="2159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31757" name="TekstniOkvir 28"/>
          <p:cNvSpPr txBox="1">
            <a:spLocks noChangeArrowheads="1"/>
          </p:cNvSpPr>
          <p:nvPr/>
        </p:nvSpPr>
        <p:spPr bwMode="auto">
          <a:xfrm>
            <a:off x="3286125" y="3451225"/>
            <a:ext cx="503238" cy="369888"/>
          </a:xfrm>
          <a:prstGeom prst="rect">
            <a:avLst/>
          </a:prstGeom>
          <a:noFill/>
          <a:ln w="9525">
            <a:noFill/>
            <a:miter lim="800000"/>
            <a:headEnd/>
            <a:tailEnd/>
          </a:ln>
        </p:spPr>
        <p:txBody>
          <a:bodyPr>
            <a:spAutoFit/>
          </a:bodyPr>
          <a:lstStyle/>
          <a:p>
            <a:r>
              <a:rPr lang="hr-HR">
                <a:latin typeface="Trebuchet MS" pitchFamily="34" charset="0"/>
              </a:rPr>
              <a:t>da</a:t>
            </a:r>
          </a:p>
        </p:txBody>
      </p:sp>
      <p:sp>
        <p:nvSpPr>
          <p:cNvPr id="31758" name="TekstniOkvir 29"/>
          <p:cNvSpPr txBox="1">
            <a:spLocks noChangeArrowheads="1"/>
          </p:cNvSpPr>
          <p:nvPr/>
        </p:nvSpPr>
        <p:spPr bwMode="auto">
          <a:xfrm>
            <a:off x="4932363" y="3451225"/>
            <a:ext cx="576262" cy="369888"/>
          </a:xfrm>
          <a:prstGeom prst="rect">
            <a:avLst/>
          </a:prstGeom>
          <a:noFill/>
          <a:ln w="9525">
            <a:noFill/>
            <a:miter lim="800000"/>
            <a:headEnd/>
            <a:tailEnd/>
          </a:ln>
        </p:spPr>
        <p:txBody>
          <a:bodyPr>
            <a:spAutoFit/>
          </a:bodyPr>
          <a:lstStyle/>
          <a:p>
            <a:r>
              <a:rPr lang="hr-HR">
                <a:latin typeface="Trebuchet MS" pitchFamily="34" charset="0"/>
              </a:rPr>
              <a:t>ne</a:t>
            </a:r>
          </a:p>
        </p:txBody>
      </p:sp>
      <p:sp>
        <p:nvSpPr>
          <p:cNvPr id="31759" name="TekstniOkvir 7167"/>
          <p:cNvSpPr txBox="1">
            <a:spLocks noChangeArrowheads="1"/>
          </p:cNvSpPr>
          <p:nvPr/>
        </p:nvSpPr>
        <p:spPr bwMode="auto">
          <a:xfrm>
            <a:off x="1830388" y="3582988"/>
            <a:ext cx="1504950" cy="523875"/>
          </a:xfrm>
          <a:prstGeom prst="rect">
            <a:avLst/>
          </a:prstGeom>
          <a:noFill/>
          <a:ln w="9525">
            <a:noFill/>
            <a:miter lim="800000"/>
            <a:headEnd/>
            <a:tailEnd/>
          </a:ln>
        </p:spPr>
        <p:txBody>
          <a:bodyPr>
            <a:spAutoFit/>
          </a:bodyPr>
          <a:lstStyle/>
          <a:p>
            <a:r>
              <a:rPr lang="hr-HR" sz="1400">
                <a:latin typeface="Trebuchet MS" pitchFamily="34" charset="0"/>
              </a:rPr>
              <a:t>Testosteron, DHEAS, 17-0HP4</a:t>
            </a:r>
          </a:p>
        </p:txBody>
      </p:sp>
      <p:cxnSp>
        <p:nvCxnSpPr>
          <p:cNvPr id="7173" name="Ravni poveznik 7172"/>
          <p:cNvCxnSpPr>
            <a:stCxn id="31759" idx="1"/>
          </p:cNvCxnSpPr>
          <p:nvPr/>
        </p:nvCxnSpPr>
        <p:spPr>
          <a:xfrm flipH="1">
            <a:off x="1535113" y="3844925"/>
            <a:ext cx="295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75" name="Ravni poveznik 7174"/>
          <p:cNvCxnSpPr/>
          <p:nvPr/>
        </p:nvCxnSpPr>
        <p:spPr>
          <a:xfrm flipH="1">
            <a:off x="1042988" y="3851275"/>
            <a:ext cx="504825" cy="441325"/>
          </a:xfrm>
          <a:prstGeom prst="line">
            <a:avLst/>
          </a:prstGeom>
        </p:spPr>
        <p:style>
          <a:lnRef idx="1">
            <a:schemeClr val="accent1"/>
          </a:lnRef>
          <a:fillRef idx="0">
            <a:schemeClr val="accent1"/>
          </a:fillRef>
          <a:effectRef idx="0">
            <a:schemeClr val="accent1"/>
          </a:effectRef>
          <a:fontRef idx="minor">
            <a:schemeClr val="tx1"/>
          </a:fontRef>
        </p:style>
      </p:cxnSp>
      <p:sp>
        <p:nvSpPr>
          <p:cNvPr id="31762" name="TekstniOkvir 7175"/>
          <p:cNvSpPr txBox="1">
            <a:spLocks noChangeArrowheads="1"/>
          </p:cNvSpPr>
          <p:nvPr/>
        </p:nvSpPr>
        <p:spPr bwMode="auto">
          <a:xfrm>
            <a:off x="1022350" y="4332288"/>
            <a:ext cx="1727200" cy="523875"/>
          </a:xfrm>
          <a:prstGeom prst="rect">
            <a:avLst/>
          </a:prstGeom>
          <a:noFill/>
          <a:ln w="9525">
            <a:noFill/>
            <a:miter lim="800000"/>
            <a:headEnd/>
            <a:tailEnd/>
          </a:ln>
        </p:spPr>
        <p:txBody>
          <a:bodyPr>
            <a:spAutoFit/>
          </a:bodyPr>
          <a:lstStyle/>
          <a:p>
            <a:r>
              <a:rPr lang="hr-HR" sz="1400">
                <a:latin typeface="Trebuchet MS" pitchFamily="34" charset="0"/>
              </a:rPr>
              <a:t>Umjereni ili visoki hiperandrogenizam</a:t>
            </a:r>
          </a:p>
        </p:txBody>
      </p:sp>
      <p:cxnSp>
        <p:nvCxnSpPr>
          <p:cNvPr id="7178" name="Ravni poveznik 7177"/>
          <p:cNvCxnSpPr/>
          <p:nvPr/>
        </p:nvCxnSpPr>
        <p:spPr>
          <a:xfrm>
            <a:off x="1095375" y="4859338"/>
            <a:ext cx="0" cy="412750"/>
          </a:xfrm>
          <a:prstGeom prst="line">
            <a:avLst/>
          </a:prstGeom>
        </p:spPr>
        <p:style>
          <a:lnRef idx="1">
            <a:schemeClr val="accent1"/>
          </a:lnRef>
          <a:fillRef idx="0">
            <a:schemeClr val="accent1"/>
          </a:fillRef>
          <a:effectRef idx="0">
            <a:schemeClr val="accent1"/>
          </a:effectRef>
          <a:fontRef idx="minor">
            <a:schemeClr val="tx1"/>
          </a:fontRef>
        </p:style>
      </p:cxnSp>
      <p:sp>
        <p:nvSpPr>
          <p:cNvPr id="31764" name="TekstniOkvir 7179"/>
          <p:cNvSpPr txBox="1">
            <a:spLocks noChangeArrowheads="1"/>
          </p:cNvSpPr>
          <p:nvPr/>
        </p:nvSpPr>
        <p:spPr bwMode="auto">
          <a:xfrm>
            <a:off x="646113" y="5272088"/>
            <a:ext cx="1298575" cy="369887"/>
          </a:xfrm>
          <a:prstGeom prst="rect">
            <a:avLst/>
          </a:prstGeom>
          <a:noFill/>
          <a:ln w="9525">
            <a:noFill/>
            <a:miter lim="800000"/>
            <a:headEnd/>
            <a:tailEnd/>
          </a:ln>
        </p:spPr>
        <p:txBody>
          <a:bodyPr>
            <a:spAutoFit/>
          </a:bodyPr>
          <a:lstStyle/>
          <a:p>
            <a:r>
              <a:rPr lang="hr-HR" sz="1600">
                <a:latin typeface="Trebuchet MS" pitchFamily="34" charset="0"/>
              </a:rPr>
              <a:t>Imaging</a:t>
            </a:r>
            <a:r>
              <a:rPr lang="hr-HR">
                <a:latin typeface="Trebuchet MS" pitchFamily="34" charset="0"/>
              </a:rPr>
              <a:t> </a:t>
            </a:r>
          </a:p>
        </p:txBody>
      </p:sp>
      <p:cxnSp>
        <p:nvCxnSpPr>
          <p:cNvPr id="7182" name="Ravni poveznik 7181"/>
          <p:cNvCxnSpPr/>
          <p:nvPr/>
        </p:nvCxnSpPr>
        <p:spPr>
          <a:xfrm>
            <a:off x="1082675" y="5641975"/>
            <a:ext cx="0" cy="358775"/>
          </a:xfrm>
          <a:prstGeom prst="line">
            <a:avLst/>
          </a:prstGeom>
        </p:spPr>
        <p:style>
          <a:lnRef idx="1">
            <a:schemeClr val="accent1"/>
          </a:lnRef>
          <a:fillRef idx="0">
            <a:schemeClr val="accent1"/>
          </a:fillRef>
          <a:effectRef idx="0">
            <a:schemeClr val="accent1"/>
          </a:effectRef>
          <a:fontRef idx="minor">
            <a:schemeClr val="tx1"/>
          </a:fontRef>
        </p:style>
      </p:cxnSp>
      <p:sp>
        <p:nvSpPr>
          <p:cNvPr id="31766" name="TekstniOkvir 7182"/>
          <p:cNvSpPr txBox="1">
            <a:spLocks noChangeArrowheads="1"/>
          </p:cNvSpPr>
          <p:nvPr/>
        </p:nvSpPr>
        <p:spPr bwMode="auto">
          <a:xfrm>
            <a:off x="514350" y="6037263"/>
            <a:ext cx="1404938" cy="523875"/>
          </a:xfrm>
          <a:prstGeom prst="rect">
            <a:avLst/>
          </a:prstGeom>
          <a:noFill/>
          <a:ln w="9525">
            <a:noFill/>
            <a:miter lim="800000"/>
            <a:headEnd/>
            <a:tailEnd/>
          </a:ln>
        </p:spPr>
        <p:txBody>
          <a:bodyPr>
            <a:spAutoFit/>
          </a:bodyPr>
          <a:lstStyle/>
          <a:p>
            <a:r>
              <a:rPr lang="hr-HR" sz="1400">
                <a:latin typeface="Trebuchet MS" pitchFamily="34" charset="0"/>
              </a:rPr>
              <a:t>Tumori</a:t>
            </a:r>
          </a:p>
          <a:p>
            <a:r>
              <a:rPr lang="hr-HR" sz="1400">
                <a:latin typeface="Trebuchet MS" pitchFamily="34" charset="0"/>
              </a:rPr>
              <a:t>hipertekoza</a:t>
            </a:r>
          </a:p>
        </p:txBody>
      </p:sp>
      <p:cxnSp>
        <p:nvCxnSpPr>
          <p:cNvPr id="7187" name="Ravni poveznik 7186"/>
          <p:cNvCxnSpPr/>
          <p:nvPr/>
        </p:nvCxnSpPr>
        <p:spPr>
          <a:xfrm>
            <a:off x="2268538" y="4071938"/>
            <a:ext cx="0" cy="288925"/>
          </a:xfrm>
          <a:prstGeom prst="line">
            <a:avLst/>
          </a:prstGeom>
        </p:spPr>
        <p:style>
          <a:lnRef idx="1">
            <a:schemeClr val="accent1"/>
          </a:lnRef>
          <a:fillRef idx="0">
            <a:schemeClr val="accent1"/>
          </a:fillRef>
          <a:effectRef idx="0">
            <a:schemeClr val="accent1"/>
          </a:effectRef>
          <a:fontRef idx="minor">
            <a:schemeClr val="tx1"/>
          </a:fontRef>
        </p:style>
      </p:cxnSp>
      <p:sp>
        <p:nvSpPr>
          <p:cNvPr id="31768" name="TekstniOkvir 7187"/>
          <p:cNvSpPr txBox="1">
            <a:spLocks noChangeArrowheads="1"/>
          </p:cNvSpPr>
          <p:nvPr/>
        </p:nvSpPr>
        <p:spPr bwMode="auto">
          <a:xfrm>
            <a:off x="1925638" y="5194300"/>
            <a:ext cx="1295400" cy="523875"/>
          </a:xfrm>
          <a:prstGeom prst="rect">
            <a:avLst/>
          </a:prstGeom>
          <a:noFill/>
          <a:ln w="9525">
            <a:noFill/>
            <a:miter lim="800000"/>
            <a:headEnd/>
            <a:tailEnd/>
          </a:ln>
        </p:spPr>
        <p:txBody>
          <a:bodyPr>
            <a:spAutoFit/>
          </a:bodyPr>
          <a:lstStyle/>
          <a:p>
            <a:r>
              <a:rPr lang="hr-HR" sz="1400">
                <a:latin typeface="Trebuchet MS" pitchFamily="34" charset="0"/>
              </a:rPr>
              <a:t>CAH</a:t>
            </a:r>
          </a:p>
          <a:p>
            <a:r>
              <a:rPr lang="hr-HR" sz="1400">
                <a:latin typeface="Trebuchet MS" pitchFamily="34" charset="0"/>
              </a:rPr>
              <a:t>Cushing sy</a:t>
            </a:r>
          </a:p>
        </p:txBody>
      </p:sp>
      <p:cxnSp>
        <p:nvCxnSpPr>
          <p:cNvPr id="7190" name="Ravni poveznik 7189"/>
          <p:cNvCxnSpPr>
            <a:stCxn id="31757" idx="1"/>
          </p:cNvCxnSpPr>
          <p:nvPr/>
        </p:nvCxnSpPr>
        <p:spPr>
          <a:xfrm flipH="1">
            <a:off x="2987675" y="3635375"/>
            <a:ext cx="298450" cy="80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192" name="Ravni poveznik 7191"/>
          <p:cNvCxnSpPr/>
          <p:nvPr/>
        </p:nvCxnSpPr>
        <p:spPr>
          <a:xfrm>
            <a:off x="2647950" y="4594225"/>
            <a:ext cx="339725" cy="130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95" name="Ravni poveznik 7194"/>
          <p:cNvCxnSpPr/>
          <p:nvPr/>
        </p:nvCxnSpPr>
        <p:spPr>
          <a:xfrm>
            <a:off x="1682750" y="4859338"/>
            <a:ext cx="368300" cy="258762"/>
          </a:xfrm>
          <a:prstGeom prst="line">
            <a:avLst/>
          </a:prstGeom>
        </p:spPr>
        <p:style>
          <a:lnRef idx="1">
            <a:schemeClr val="accent1"/>
          </a:lnRef>
          <a:fillRef idx="0">
            <a:schemeClr val="accent1"/>
          </a:fillRef>
          <a:effectRef idx="0">
            <a:schemeClr val="accent1"/>
          </a:effectRef>
          <a:fontRef idx="minor">
            <a:schemeClr val="tx1"/>
          </a:fontRef>
        </p:style>
      </p:cxnSp>
      <p:sp>
        <p:nvSpPr>
          <p:cNvPr id="31772" name="TekstniOkvir 7198"/>
          <p:cNvSpPr txBox="1">
            <a:spLocks noChangeArrowheads="1"/>
          </p:cNvSpPr>
          <p:nvPr/>
        </p:nvSpPr>
        <p:spPr bwMode="auto">
          <a:xfrm>
            <a:off x="3019425" y="4594225"/>
            <a:ext cx="1914525" cy="307975"/>
          </a:xfrm>
          <a:prstGeom prst="rect">
            <a:avLst/>
          </a:prstGeom>
          <a:noFill/>
          <a:ln w="9525">
            <a:noFill/>
            <a:miter lim="800000"/>
            <a:headEnd/>
            <a:tailEnd/>
          </a:ln>
        </p:spPr>
        <p:txBody>
          <a:bodyPr>
            <a:spAutoFit/>
          </a:bodyPr>
          <a:lstStyle/>
          <a:p>
            <a:r>
              <a:rPr lang="hr-HR" sz="1400">
                <a:latin typeface="Trebuchet MS" pitchFamily="34" charset="0"/>
              </a:rPr>
              <a:t>FSH/LH inverzija</a:t>
            </a:r>
          </a:p>
        </p:txBody>
      </p:sp>
      <p:sp>
        <p:nvSpPr>
          <p:cNvPr id="31773" name="TekstniOkvir 7199"/>
          <p:cNvSpPr txBox="1">
            <a:spLocks noChangeArrowheads="1"/>
          </p:cNvSpPr>
          <p:nvPr/>
        </p:nvSpPr>
        <p:spPr bwMode="auto">
          <a:xfrm>
            <a:off x="4130675" y="5176838"/>
            <a:ext cx="1079500" cy="338137"/>
          </a:xfrm>
          <a:prstGeom prst="rect">
            <a:avLst/>
          </a:prstGeom>
          <a:noFill/>
          <a:ln w="9525">
            <a:noFill/>
            <a:miter lim="800000"/>
            <a:headEnd/>
            <a:tailEnd/>
          </a:ln>
        </p:spPr>
        <p:txBody>
          <a:bodyPr>
            <a:spAutoFit/>
          </a:bodyPr>
          <a:lstStyle/>
          <a:p>
            <a:r>
              <a:rPr lang="hr-HR" sz="1600">
                <a:latin typeface="Trebuchet MS" pitchFamily="34" charset="0"/>
              </a:rPr>
              <a:t>PCOs</a:t>
            </a:r>
          </a:p>
        </p:txBody>
      </p:sp>
      <p:cxnSp>
        <p:nvCxnSpPr>
          <p:cNvPr id="7202" name="Ravni poveznik 7201"/>
          <p:cNvCxnSpPr/>
          <p:nvPr/>
        </p:nvCxnSpPr>
        <p:spPr>
          <a:xfrm>
            <a:off x="3832225" y="4859338"/>
            <a:ext cx="523875" cy="317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04" name="Ravni poveznik 7203"/>
          <p:cNvCxnSpPr/>
          <p:nvPr/>
        </p:nvCxnSpPr>
        <p:spPr>
          <a:xfrm>
            <a:off x="5372100" y="3635375"/>
            <a:ext cx="423863" cy="80963"/>
          </a:xfrm>
          <a:prstGeom prst="line">
            <a:avLst/>
          </a:prstGeom>
        </p:spPr>
        <p:style>
          <a:lnRef idx="1">
            <a:schemeClr val="accent1"/>
          </a:lnRef>
          <a:fillRef idx="0">
            <a:schemeClr val="accent1"/>
          </a:fillRef>
          <a:effectRef idx="0">
            <a:schemeClr val="accent1"/>
          </a:effectRef>
          <a:fontRef idx="minor">
            <a:schemeClr val="tx1"/>
          </a:fontRef>
        </p:style>
      </p:cxnSp>
      <p:sp>
        <p:nvSpPr>
          <p:cNvPr id="31776" name="TekstniOkvir 7204"/>
          <p:cNvSpPr txBox="1">
            <a:spLocks noChangeArrowheads="1"/>
          </p:cNvSpPr>
          <p:nvPr/>
        </p:nvSpPr>
        <p:spPr bwMode="auto">
          <a:xfrm>
            <a:off x="6011863" y="3562350"/>
            <a:ext cx="2447925" cy="307975"/>
          </a:xfrm>
          <a:prstGeom prst="rect">
            <a:avLst/>
          </a:prstGeom>
          <a:noFill/>
          <a:ln w="9525">
            <a:noFill/>
            <a:miter lim="800000"/>
            <a:headEnd/>
            <a:tailEnd/>
          </a:ln>
        </p:spPr>
        <p:txBody>
          <a:bodyPr>
            <a:spAutoFit/>
          </a:bodyPr>
          <a:lstStyle/>
          <a:p>
            <a:r>
              <a:rPr lang="hr-HR" sz="1400">
                <a:latin typeface="Trebuchet MS" pitchFamily="34" charset="0"/>
              </a:rPr>
              <a:t>Progesteronski test</a:t>
            </a:r>
          </a:p>
        </p:txBody>
      </p:sp>
      <p:cxnSp>
        <p:nvCxnSpPr>
          <p:cNvPr id="7207" name="Ravni poveznik 7206"/>
          <p:cNvCxnSpPr/>
          <p:nvPr/>
        </p:nvCxnSpPr>
        <p:spPr>
          <a:xfrm flipH="1">
            <a:off x="5940425" y="3870325"/>
            <a:ext cx="215900" cy="346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09" name="Ravni poveznik 7208"/>
          <p:cNvCxnSpPr/>
          <p:nvPr/>
        </p:nvCxnSpPr>
        <p:spPr>
          <a:xfrm>
            <a:off x="7056438" y="3902075"/>
            <a:ext cx="360362" cy="347663"/>
          </a:xfrm>
          <a:prstGeom prst="line">
            <a:avLst/>
          </a:prstGeom>
        </p:spPr>
        <p:style>
          <a:lnRef idx="1">
            <a:schemeClr val="accent1"/>
          </a:lnRef>
          <a:fillRef idx="0">
            <a:schemeClr val="accent1"/>
          </a:fillRef>
          <a:effectRef idx="0">
            <a:schemeClr val="accent1"/>
          </a:effectRef>
          <a:fontRef idx="minor">
            <a:schemeClr val="tx1"/>
          </a:fontRef>
        </p:style>
      </p:cxnSp>
      <p:sp>
        <p:nvSpPr>
          <p:cNvPr id="31779" name="TekstniOkvir 7211"/>
          <p:cNvSpPr txBox="1">
            <a:spLocks noChangeArrowheads="1"/>
          </p:cNvSpPr>
          <p:nvPr/>
        </p:nvSpPr>
        <p:spPr bwMode="auto">
          <a:xfrm>
            <a:off x="5795963" y="3870325"/>
            <a:ext cx="215900" cy="368300"/>
          </a:xfrm>
          <a:prstGeom prst="rect">
            <a:avLst/>
          </a:prstGeom>
          <a:noFill/>
          <a:ln w="9525">
            <a:noFill/>
            <a:miter lim="800000"/>
            <a:headEnd/>
            <a:tailEnd/>
          </a:ln>
        </p:spPr>
        <p:txBody>
          <a:bodyPr>
            <a:spAutoFit/>
          </a:bodyPr>
          <a:lstStyle/>
          <a:p>
            <a:r>
              <a:rPr lang="hr-HR">
                <a:latin typeface="Trebuchet MS" pitchFamily="34" charset="0"/>
              </a:rPr>
              <a:t>+</a:t>
            </a:r>
          </a:p>
        </p:txBody>
      </p:sp>
      <p:sp>
        <p:nvSpPr>
          <p:cNvPr id="31780" name="TekstniOkvir 7212"/>
          <p:cNvSpPr txBox="1">
            <a:spLocks noChangeArrowheads="1"/>
          </p:cNvSpPr>
          <p:nvPr/>
        </p:nvSpPr>
        <p:spPr bwMode="auto">
          <a:xfrm>
            <a:off x="7343775" y="3906838"/>
            <a:ext cx="252413" cy="369887"/>
          </a:xfrm>
          <a:prstGeom prst="rect">
            <a:avLst/>
          </a:prstGeom>
          <a:noFill/>
          <a:ln w="9525">
            <a:noFill/>
            <a:miter lim="800000"/>
            <a:headEnd/>
            <a:tailEnd/>
          </a:ln>
        </p:spPr>
        <p:txBody>
          <a:bodyPr>
            <a:spAutoFit/>
          </a:bodyPr>
          <a:lstStyle/>
          <a:p>
            <a:r>
              <a:rPr lang="hr-HR">
                <a:latin typeface="Trebuchet MS" pitchFamily="34" charset="0"/>
              </a:rPr>
              <a:t>-</a:t>
            </a:r>
          </a:p>
        </p:txBody>
      </p:sp>
      <p:cxnSp>
        <p:nvCxnSpPr>
          <p:cNvPr id="7215" name="Ravni poveznik 7214"/>
          <p:cNvCxnSpPr/>
          <p:nvPr/>
        </p:nvCxnSpPr>
        <p:spPr>
          <a:xfrm flipH="1">
            <a:off x="4614863" y="4611688"/>
            <a:ext cx="893762" cy="523875"/>
          </a:xfrm>
          <a:prstGeom prst="line">
            <a:avLst/>
          </a:prstGeom>
        </p:spPr>
        <p:style>
          <a:lnRef idx="1">
            <a:schemeClr val="accent1"/>
          </a:lnRef>
          <a:fillRef idx="0">
            <a:schemeClr val="accent1"/>
          </a:fillRef>
          <a:effectRef idx="0">
            <a:schemeClr val="accent1"/>
          </a:effectRef>
          <a:fontRef idx="minor">
            <a:schemeClr val="tx1"/>
          </a:fontRef>
        </p:style>
      </p:cxnSp>
      <p:sp>
        <p:nvSpPr>
          <p:cNvPr id="31782" name="TekstniOkvir 7216"/>
          <p:cNvSpPr txBox="1">
            <a:spLocks noChangeArrowheads="1"/>
          </p:cNvSpPr>
          <p:nvPr/>
        </p:nvSpPr>
        <p:spPr bwMode="auto">
          <a:xfrm>
            <a:off x="5508625" y="4216400"/>
            <a:ext cx="647700" cy="522288"/>
          </a:xfrm>
          <a:prstGeom prst="rect">
            <a:avLst/>
          </a:prstGeom>
          <a:noFill/>
          <a:ln w="9525">
            <a:noFill/>
            <a:miter lim="800000"/>
            <a:headEnd/>
            <a:tailEnd/>
          </a:ln>
        </p:spPr>
        <p:txBody>
          <a:bodyPr>
            <a:spAutoFit/>
          </a:bodyPr>
          <a:lstStyle/>
          <a:p>
            <a:r>
              <a:rPr lang="hr-HR" sz="1400">
                <a:latin typeface="Trebuchet MS" pitchFamily="34" charset="0"/>
              </a:rPr>
              <a:t>Visoki LH</a:t>
            </a:r>
          </a:p>
        </p:txBody>
      </p:sp>
      <p:sp>
        <p:nvSpPr>
          <p:cNvPr id="31783" name="TekstniOkvir 7221"/>
          <p:cNvSpPr txBox="1">
            <a:spLocks noChangeArrowheads="1"/>
          </p:cNvSpPr>
          <p:nvPr/>
        </p:nvSpPr>
        <p:spPr bwMode="auto">
          <a:xfrm>
            <a:off x="7343775" y="4265613"/>
            <a:ext cx="828675" cy="307975"/>
          </a:xfrm>
          <a:prstGeom prst="rect">
            <a:avLst/>
          </a:prstGeom>
          <a:noFill/>
          <a:ln w="9525">
            <a:noFill/>
            <a:miter lim="800000"/>
            <a:headEnd/>
            <a:tailEnd/>
          </a:ln>
        </p:spPr>
        <p:txBody>
          <a:bodyPr>
            <a:spAutoFit/>
          </a:bodyPr>
          <a:lstStyle/>
          <a:p>
            <a:r>
              <a:rPr lang="hr-HR" sz="1400">
                <a:latin typeface="Trebuchet MS" pitchFamily="34" charset="0"/>
              </a:rPr>
              <a:t>FSH</a:t>
            </a:r>
          </a:p>
        </p:txBody>
      </p:sp>
      <p:cxnSp>
        <p:nvCxnSpPr>
          <p:cNvPr id="7224" name="Ravni poveznik 7223"/>
          <p:cNvCxnSpPr>
            <a:stCxn id="31783" idx="1"/>
          </p:cNvCxnSpPr>
          <p:nvPr/>
        </p:nvCxnSpPr>
        <p:spPr>
          <a:xfrm flipH="1">
            <a:off x="6804025" y="4419600"/>
            <a:ext cx="539750" cy="301625"/>
          </a:xfrm>
          <a:prstGeom prst="line">
            <a:avLst/>
          </a:prstGeom>
        </p:spPr>
        <p:style>
          <a:lnRef idx="1">
            <a:schemeClr val="accent1"/>
          </a:lnRef>
          <a:fillRef idx="0">
            <a:schemeClr val="accent1"/>
          </a:fillRef>
          <a:effectRef idx="0">
            <a:schemeClr val="accent1"/>
          </a:effectRef>
          <a:fontRef idx="minor">
            <a:schemeClr val="tx1"/>
          </a:fontRef>
        </p:style>
      </p:cxnSp>
      <p:sp>
        <p:nvSpPr>
          <p:cNvPr id="31785" name="TekstniOkvir 7224"/>
          <p:cNvSpPr txBox="1">
            <a:spLocks noChangeArrowheads="1"/>
          </p:cNvSpPr>
          <p:nvPr/>
        </p:nvSpPr>
        <p:spPr bwMode="auto">
          <a:xfrm>
            <a:off x="6488113" y="4341813"/>
            <a:ext cx="865187" cy="307975"/>
          </a:xfrm>
          <a:prstGeom prst="rect">
            <a:avLst/>
          </a:prstGeom>
          <a:noFill/>
          <a:ln w="9525">
            <a:noFill/>
            <a:miter lim="800000"/>
            <a:headEnd/>
            <a:tailEnd/>
          </a:ln>
        </p:spPr>
        <p:txBody>
          <a:bodyPr>
            <a:spAutoFit/>
          </a:bodyPr>
          <a:lstStyle/>
          <a:p>
            <a:r>
              <a:rPr lang="hr-HR" sz="1400">
                <a:latin typeface="Trebuchet MS" pitchFamily="34" charset="0"/>
              </a:rPr>
              <a:t>nizak</a:t>
            </a:r>
          </a:p>
        </p:txBody>
      </p:sp>
      <p:cxnSp>
        <p:nvCxnSpPr>
          <p:cNvPr id="7227" name="Ravni poveznik 7226"/>
          <p:cNvCxnSpPr/>
          <p:nvPr/>
        </p:nvCxnSpPr>
        <p:spPr>
          <a:xfrm>
            <a:off x="7767638" y="4419600"/>
            <a:ext cx="503237" cy="388938"/>
          </a:xfrm>
          <a:prstGeom prst="line">
            <a:avLst/>
          </a:prstGeom>
        </p:spPr>
        <p:style>
          <a:lnRef idx="1">
            <a:schemeClr val="accent1"/>
          </a:lnRef>
          <a:fillRef idx="0">
            <a:schemeClr val="accent1"/>
          </a:fillRef>
          <a:effectRef idx="0">
            <a:schemeClr val="accent1"/>
          </a:effectRef>
          <a:fontRef idx="minor">
            <a:schemeClr val="tx1"/>
          </a:fontRef>
        </p:style>
      </p:cxnSp>
      <p:sp>
        <p:nvSpPr>
          <p:cNvPr id="31787" name="TekstniOkvir 7228"/>
          <p:cNvSpPr txBox="1">
            <a:spLocks noChangeArrowheads="1"/>
          </p:cNvSpPr>
          <p:nvPr/>
        </p:nvSpPr>
        <p:spPr bwMode="auto">
          <a:xfrm>
            <a:off x="8018463" y="4360863"/>
            <a:ext cx="874712" cy="306387"/>
          </a:xfrm>
          <a:prstGeom prst="rect">
            <a:avLst/>
          </a:prstGeom>
          <a:noFill/>
          <a:ln w="9525">
            <a:noFill/>
            <a:miter lim="800000"/>
            <a:headEnd/>
            <a:tailEnd/>
          </a:ln>
        </p:spPr>
        <p:txBody>
          <a:bodyPr>
            <a:spAutoFit/>
          </a:bodyPr>
          <a:lstStyle/>
          <a:p>
            <a:r>
              <a:rPr lang="hr-HR" sz="1400">
                <a:latin typeface="Trebuchet MS" pitchFamily="34" charset="0"/>
              </a:rPr>
              <a:t>visok</a:t>
            </a:r>
          </a:p>
        </p:txBody>
      </p:sp>
      <p:sp>
        <p:nvSpPr>
          <p:cNvPr id="31788" name="TekstniOkvir 7229"/>
          <p:cNvSpPr txBox="1">
            <a:spLocks noChangeArrowheads="1"/>
          </p:cNvSpPr>
          <p:nvPr/>
        </p:nvSpPr>
        <p:spPr bwMode="auto">
          <a:xfrm>
            <a:off x="7650163" y="4929188"/>
            <a:ext cx="1493837" cy="461962"/>
          </a:xfrm>
          <a:prstGeom prst="rect">
            <a:avLst/>
          </a:prstGeom>
          <a:noFill/>
          <a:ln w="9525">
            <a:noFill/>
            <a:miter lim="800000"/>
            <a:headEnd/>
            <a:tailEnd/>
          </a:ln>
        </p:spPr>
        <p:txBody>
          <a:bodyPr>
            <a:spAutoFit/>
          </a:bodyPr>
          <a:lstStyle/>
          <a:p>
            <a:r>
              <a:rPr lang="hr-HR" sz="1200">
                <a:latin typeface="Trebuchet MS" pitchFamily="34" charset="0"/>
              </a:rPr>
              <a:t>Hipergonadotropni</a:t>
            </a:r>
          </a:p>
          <a:p>
            <a:r>
              <a:rPr lang="hr-HR" sz="1200">
                <a:latin typeface="Trebuchet MS" pitchFamily="34" charset="0"/>
              </a:rPr>
              <a:t>hipogonadizam</a:t>
            </a:r>
          </a:p>
        </p:txBody>
      </p:sp>
      <p:sp>
        <p:nvSpPr>
          <p:cNvPr id="31789" name="TekstniOkvir 7230"/>
          <p:cNvSpPr txBox="1">
            <a:spLocks noChangeArrowheads="1"/>
          </p:cNvSpPr>
          <p:nvPr/>
        </p:nvSpPr>
        <p:spPr bwMode="auto">
          <a:xfrm>
            <a:off x="7885113" y="5514975"/>
            <a:ext cx="1008062" cy="339725"/>
          </a:xfrm>
          <a:prstGeom prst="rect">
            <a:avLst/>
          </a:prstGeom>
          <a:noFill/>
          <a:ln w="9525">
            <a:noFill/>
            <a:miter lim="800000"/>
            <a:headEnd/>
            <a:tailEnd/>
          </a:ln>
        </p:spPr>
        <p:txBody>
          <a:bodyPr>
            <a:spAutoFit/>
          </a:bodyPr>
          <a:lstStyle/>
          <a:p>
            <a:r>
              <a:rPr lang="hr-HR" sz="1600">
                <a:latin typeface="Trebuchet MS" pitchFamily="34" charset="0"/>
              </a:rPr>
              <a:t>ovarijski</a:t>
            </a:r>
          </a:p>
        </p:txBody>
      </p:sp>
      <p:sp>
        <p:nvSpPr>
          <p:cNvPr id="31790" name="TekstniOkvir 7231"/>
          <p:cNvSpPr txBox="1">
            <a:spLocks noChangeArrowheads="1"/>
          </p:cNvSpPr>
          <p:nvPr/>
        </p:nvSpPr>
        <p:spPr bwMode="auto">
          <a:xfrm>
            <a:off x="6156325" y="4808538"/>
            <a:ext cx="917575" cy="338137"/>
          </a:xfrm>
          <a:prstGeom prst="rect">
            <a:avLst/>
          </a:prstGeom>
          <a:noFill/>
          <a:ln w="9525">
            <a:noFill/>
            <a:miter lim="800000"/>
            <a:headEnd/>
            <a:tailEnd/>
          </a:ln>
        </p:spPr>
        <p:txBody>
          <a:bodyPr>
            <a:spAutoFit/>
          </a:bodyPr>
          <a:lstStyle/>
          <a:p>
            <a:r>
              <a:rPr lang="hr-HR" sz="1600">
                <a:latin typeface="Trebuchet MS" pitchFamily="34" charset="0"/>
              </a:rPr>
              <a:t>E2+P4</a:t>
            </a:r>
          </a:p>
        </p:txBody>
      </p:sp>
      <p:cxnSp>
        <p:nvCxnSpPr>
          <p:cNvPr id="7234" name="Ravni poveznik 7233"/>
          <p:cNvCxnSpPr/>
          <p:nvPr/>
        </p:nvCxnSpPr>
        <p:spPr>
          <a:xfrm flipH="1">
            <a:off x="5722938" y="5275263"/>
            <a:ext cx="423862"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36" name="Ravni poveznik 7235"/>
          <p:cNvCxnSpPr/>
          <p:nvPr/>
        </p:nvCxnSpPr>
        <p:spPr>
          <a:xfrm>
            <a:off x="6548438" y="5254625"/>
            <a:ext cx="549275" cy="369888"/>
          </a:xfrm>
          <a:prstGeom prst="line">
            <a:avLst/>
          </a:prstGeom>
        </p:spPr>
        <p:style>
          <a:lnRef idx="1">
            <a:schemeClr val="accent1"/>
          </a:lnRef>
          <a:fillRef idx="0">
            <a:schemeClr val="accent1"/>
          </a:fillRef>
          <a:effectRef idx="0">
            <a:schemeClr val="accent1"/>
          </a:effectRef>
          <a:fontRef idx="minor">
            <a:schemeClr val="tx1"/>
          </a:fontRef>
        </p:style>
      </p:cxnSp>
      <p:sp>
        <p:nvSpPr>
          <p:cNvPr id="31793" name="TekstniOkvir 7236"/>
          <p:cNvSpPr txBox="1">
            <a:spLocks noChangeArrowheads="1"/>
          </p:cNvSpPr>
          <p:nvPr/>
        </p:nvSpPr>
        <p:spPr bwMode="auto">
          <a:xfrm>
            <a:off x="5583238" y="5053013"/>
            <a:ext cx="504825" cy="307975"/>
          </a:xfrm>
          <a:prstGeom prst="rect">
            <a:avLst/>
          </a:prstGeom>
          <a:noFill/>
          <a:ln w="9525">
            <a:noFill/>
            <a:miter lim="800000"/>
            <a:headEnd/>
            <a:tailEnd/>
          </a:ln>
        </p:spPr>
        <p:txBody>
          <a:bodyPr>
            <a:spAutoFit/>
          </a:bodyPr>
          <a:lstStyle/>
          <a:p>
            <a:r>
              <a:rPr lang="hr-HR" sz="1400">
                <a:latin typeface="Trebuchet MS" pitchFamily="34" charset="0"/>
              </a:rPr>
              <a:t>poz</a:t>
            </a:r>
          </a:p>
        </p:txBody>
      </p:sp>
      <p:sp>
        <p:nvSpPr>
          <p:cNvPr id="31794" name="TekstniOkvir 7237"/>
          <p:cNvSpPr txBox="1">
            <a:spLocks noChangeArrowheads="1"/>
          </p:cNvSpPr>
          <p:nvPr/>
        </p:nvSpPr>
        <p:spPr bwMode="auto">
          <a:xfrm>
            <a:off x="6781800" y="5100638"/>
            <a:ext cx="549275" cy="307975"/>
          </a:xfrm>
          <a:prstGeom prst="rect">
            <a:avLst/>
          </a:prstGeom>
          <a:noFill/>
          <a:ln w="9525">
            <a:noFill/>
            <a:miter lim="800000"/>
            <a:headEnd/>
            <a:tailEnd/>
          </a:ln>
        </p:spPr>
        <p:txBody>
          <a:bodyPr>
            <a:spAutoFit/>
          </a:bodyPr>
          <a:lstStyle/>
          <a:p>
            <a:r>
              <a:rPr lang="hr-HR" sz="1400">
                <a:latin typeface="Trebuchet MS" pitchFamily="34" charset="0"/>
              </a:rPr>
              <a:t>neg</a:t>
            </a:r>
          </a:p>
        </p:txBody>
      </p:sp>
      <p:sp>
        <p:nvSpPr>
          <p:cNvPr id="31795" name="TekstniOkvir 7238"/>
          <p:cNvSpPr txBox="1">
            <a:spLocks noChangeArrowheads="1"/>
          </p:cNvSpPr>
          <p:nvPr/>
        </p:nvSpPr>
        <p:spPr bwMode="auto">
          <a:xfrm>
            <a:off x="4421188" y="5592763"/>
            <a:ext cx="1735137" cy="522287"/>
          </a:xfrm>
          <a:prstGeom prst="rect">
            <a:avLst/>
          </a:prstGeom>
          <a:noFill/>
          <a:ln w="9525">
            <a:noFill/>
            <a:miter lim="800000"/>
            <a:headEnd/>
            <a:tailEnd/>
          </a:ln>
        </p:spPr>
        <p:txBody>
          <a:bodyPr>
            <a:spAutoFit/>
          </a:bodyPr>
          <a:lstStyle/>
          <a:p>
            <a:r>
              <a:rPr lang="hr-HR" sz="1400">
                <a:latin typeface="Trebuchet MS" pitchFamily="34" charset="0"/>
              </a:rPr>
              <a:t>Hipogonadotropni</a:t>
            </a:r>
          </a:p>
          <a:p>
            <a:r>
              <a:rPr lang="hr-HR" sz="1400">
                <a:latin typeface="Trebuchet MS" pitchFamily="34" charset="0"/>
              </a:rPr>
              <a:t>hipogadizam</a:t>
            </a:r>
          </a:p>
        </p:txBody>
      </p:sp>
      <p:sp>
        <p:nvSpPr>
          <p:cNvPr id="31796" name="TekstniOkvir 7239"/>
          <p:cNvSpPr txBox="1">
            <a:spLocks noChangeArrowheads="1"/>
          </p:cNvSpPr>
          <p:nvPr/>
        </p:nvSpPr>
        <p:spPr bwMode="auto">
          <a:xfrm>
            <a:off x="6135688" y="5854700"/>
            <a:ext cx="1922462" cy="522288"/>
          </a:xfrm>
          <a:prstGeom prst="rect">
            <a:avLst/>
          </a:prstGeom>
          <a:noFill/>
          <a:ln w="9525">
            <a:noFill/>
            <a:miter lim="800000"/>
            <a:headEnd/>
            <a:tailEnd/>
          </a:ln>
        </p:spPr>
        <p:txBody>
          <a:bodyPr>
            <a:spAutoFit/>
          </a:bodyPr>
          <a:lstStyle/>
          <a:p>
            <a:r>
              <a:rPr lang="hr-HR" sz="1400">
                <a:latin typeface="Trebuchet MS" pitchFamily="34" charset="0"/>
              </a:rPr>
              <a:t>Anatomski defekt ili endometrij</a:t>
            </a:r>
          </a:p>
        </p:txBody>
      </p:sp>
      <p:cxnSp>
        <p:nvCxnSpPr>
          <p:cNvPr id="7242" name="Ravni poveznik 7241"/>
          <p:cNvCxnSpPr/>
          <p:nvPr/>
        </p:nvCxnSpPr>
        <p:spPr>
          <a:xfrm>
            <a:off x="4240213" y="1206500"/>
            <a:ext cx="0" cy="425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44" name="Ravni poveznik 7243"/>
          <p:cNvCxnSpPr/>
          <p:nvPr/>
        </p:nvCxnSpPr>
        <p:spPr>
          <a:xfrm>
            <a:off x="4240213" y="2155825"/>
            <a:ext cx="0" cy="33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46" name="Ravni poveznik 7245"/>
          <p:cNvCxnSpPr/>
          <p:nvPr/>
        </p:nvCxnSpPr>
        <p:spPr>
          <a:xfrm>
            <a:off x="4240213" y="2824163"/>
            <a:ext cx="0" cy="366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48" name="Ravni poveznik 7247"/>
          <p:cNvCxnSpPr/>
          <p:nvPr/>
        </p:nvCxnSpPr>
        <p:spPr>
          <a:xfrm>
            <a:off x="5060950" y="1893888"/>
            <a:ext cx="6715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50" name="Ravni poveznik 7249"/>
          <p:cNvCxnSpPr>
            <a:stCxn id="3" idx="3"/>
          </p:cNvCxnSpPr>
          <p:nvPr/>
        </p:nvCxnSpPr>
        <p:spPr>
          <a:xfrm>
            <a:off x="4932363" y="1052513"/>
            <a:ext cx="650875" cy="15875"/>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14313" y="357188"/>
            <a:ext cx="8786812" cy="6286500"/>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cxnSp>
        <p:nvCxnSpPr>
          <p:cNvPr id="63" name="Straight Connector 62"/>
          <p:cNvCxnSpPr>
            <a:stCxn id="31788" idx="2"/>
            <a:endCxn id="31789" idx="0"/>
          </p:cNvCxnSpPr>
          <p:nvPr/>
        </p:nvCxnSpPr>
        <p:spPr>
          <a:xfrm rot="5400000">
            <a:off x="8330406" y="5449094"/>
            <a:ext cx="123825" cy="7938"/>
          </a:xfrm>
          <a:prstGeom prst="line">
            <a:avLst/>
          </a:prstGeom>
        </p:spPr>
        <p:style>
          <a:lnRef idx="1">
            <a:schemeClr val="accent1"/>
          </a:lnRef>
          <a:fillRef idx="0">
            <a:schemeClr val="accent1"/>
          </a:fillRef>
          <a:effectRef idx="0">
            <a:schemeClr val="accent1"/>
          </a:effectRef>
          <a:fontRef idx="minor">
            <a:schemeClr val="tx1"/>
          </a:fontRef>
        </p:style>
      </p:cxnSp>
      <p:sp>
        <p:nvSpPr>
          <p:cNvPr id="31804" name="TextBox 61"/>
          <p:cNvSpPr txBox="1">
            <a:spLocks noChangeArrowheads="1"/>
          </p:cNvSpPr>
          <p:nvPr/>
        </p:nvSpPr>
        <p:spPr bwMode="auto">
          <a:xfrm>
            <a:off x="6500813" y="2571750"/>
            <a:ext cx="2643187" cy="584200"/>
          </a:xfrm>
          <a:prstGeom prst="rect">
            <a:avLst/>
          </a:prstGeom>
          <a:noFill/>
          <a:ln w="9525">
            <a:noFill/>
            <a:miter lim="800000"/>
            <a:headEnd/>
            <a:tailEnd/>
          </a:ln>
        </p:spPr>
        <p:txBody>
          <a:bodyPr>
            <a:spAutoFit/>
          </a:bodyPr>
          <a:lstStyle/>
          <a:p>
            <a:pPr>
              <a:buFont typeface="Wingdings" pitchFamily="2" charset="2"/>
              <a:buChar char="Ø"/>
            </a:pPr>
            <a:r>
              <a:rPr lang="hr-HR" sz="1600">
                <a:latin typeface="Trebuchet MS" pitchFamily="34" charset="0"/>
              </a:rPr>
              <a:t>FSH više od40 iu/l</a:t>
            </a:r>
          </a:p>
          <a:p>
            <a:pPr>
              <a:buFont typeface="Wingdings" pitchFamily="2" charset="2"/>
              <a:buChar char="Ø"/>
            </a:pPr>
            <a:r>
              <a:rPr lang="hr-HR" sz="1600">
                <a:latin typeface="Trebuchet MS" pitchFamily="34" charset="0"/>
              </a:rPr>
              <a:t>E2 manje od 50 pmol/l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kstniOkvir 1"/>
          <p:cNvSpPr txBox="1">
            <a:spLocks noChangeArrowheads="1"/>
          </p:cNvSpPr>
          <p:nvPr/>
        </p:nvSpPr>
        <p:spPr bwMode="auto">
          <a:xfrm>
            <a:off x="1331913" y="404813"/>
            <a:ext cx="6192837" cy="369887"/>
          </a:xfrm>
          <a:prstGeom prst="rect">
            <a:avLst/>
          </a:prstGeom>
          <a:solidFill>
            <a:schemeClr val="accent1"/>
          </a:solidFill>
          <a:ln w="9525">
            <a:noFill/>
            <a:miter lim="800000"/>
            <a:headEnd/>
            <a:tailEnd/>
          </a:ln>
        </p:spPr>
        <p:txBody>
          <a:bodyPr>
            <a:spAutoFit/>
          </a:bodyPr>
          <a:lstStyle/>
          <a:p>
            <a:r>
              <a:rPr lang="hr-HR">
                <a:solidFill>
                  <a:schemeClr val="bg1"/>
                </a:solidFill>
                <a:latin typeface="Trebuchet MS" pitchFamily="34" charset="0"/>
              </a:rPr>
              <a:t>Prijevremena menopauza – biljeg zdravstvenih rizika</a:t>
            </a:r>
          </a:p>
        </p:txBody>
      </p:sp>
      <p:cxnSp>
        <p:nvCxnSpPr>
          <p:cNvPr id="8" name="Ravni poveznik 7"/>
          <p:cNvCxnSpPr/>
          <p:nvPr/>
        </p:nvCxnSpPr>
        <p:spPr>
          <a:xfrm>
            <a:off x="2124075" y="774700"/>
            <a:ext cx="0" cy="709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vni poveznik 9"/>
          <p:cNvCxnSpPr/>
          <p:nvPr/>
        </p:nvCxnSpPr>
        <p:spPr>
          <a:xfrm>
            <a:off x="6588125" y="774700"/>
            <a:ext cx="0" cy="709613"/>
          </a:xfrm>
          <a:prstGeom prst="line">
            <a:avLst/>
          </a:prstGeom>
        </p:spPr>
        <p:style>
          <a:lnRef idx="1">
            <a:schemeClr val="accent1"/>
          </a:lnRef>
          <a:fillRef idx="0">
            <a:schemeClr val="accent1"/>
          </a:fillRef>
          <a:effectRef idx="0">
            <a:schemeClr val="accent1"/>
          </a:effectRef>
          <a:fontRef idx="minor">
            <a:schemeClr val="tx1"/>
          </a:fontRef>
        </p:style>
      </p:cxnSp>
      <p:sp>
        <p:nvSpPr>
          <p:cNvPr id="32772" name="TekstniOkvir 11"/>
          <p:cNvSpPr txBox="1">
            <a:spLocks noChangeArrowheads="1"/>
          </p:cNvSpPr>
          <p:nvPr/>
        </p:nvSpPr>
        <p:spPr bwMode="auto">
          <a:xfrm>
            <a:off x="1258888" y="1417638"/>
            <a:ext cx="2017712" cy="338137"/>
          </a:xfrm>
          <a:prstGeom prst="rect">
            <a:avLst/>
          </a:prstGeom>
          <a:solidFill>
            <a:schemeClr val="accent1"/>
          </a:solidFill>
          <a:ln w="9525">
            <a:noFill/>
            <a:miter lim="800000"/>
            <a:headEnd/>
            <a:tailEnd/>
          </a:ln>
        </p:spPr>
        <p:txBody>
          <a:bodyPr>
            <a:spAutoFit/>
          </a:bodyPr>
          <a:lstStyle/>
          <a:p>
            <a:r>
              <a:rPr lang="hr-HR" sz="1600">
                <a:solidFill>
                  <a:schemeClr val="bg1"/>
                </a:solidFill>
                <a:latin typeface="Trebuchet MS" pitchFamily="34" charset="0"/>
              </a:rPr>
              <a:t> Kratkoročni učinci </a:t>
            </a:r>
          </a:p>
        </p:txBody>
      </p:sp>
      <p:sp>
        <p:nvSpPr>
          <p:cNvPr id="32773" name="TekstniOkvir 12"/>
          <p:cNvSpPr txBox="1">
            <a:spLocks noChangeArrowheads="1"/>
          </p:cNvSpPr>
          <p:nvPr/>
        </p:nvSpPr>
        <p:spPr bwMode="auto">
          <a:xfrm>
            <a:off x="5508625" y="1417638"/>
            <a:ext cx="2159000" cy="338137"/>
          </a:xfrm>
          <a:prstGeom prst="rect">
            <a:avLst/>
          </a:prstGeom>
          <a:solidFill>
            <a:schemeClr val="accent1"/>
          </a:solidFill>
          <a:ln w="9525">
            <a:noFill/>
            <a:miter lim="800000"/>
            <a:headEnd/>
            <a:tailEnd/>
          </a:ln>
        </p:spPr>
        <p:txBody>
          <a:bodyPr>
            <a:spAutoFit/>
          </a:bodyPr>
          <a:lstStyle/>
          <a:p>
            <a:r>
              <a:rPr lang="hr-HR" sz="1600">
                <a:solidFill>
                  <a:schemeClr val="bg1"/>
                </a:solidFill>
                <a:latin typeface="Trebuchet MS" pitchFamily="34" charset="0"/>
              </a:rPr>
              <a:t>   Dugoročni učinci</a:t>
            </a:r>
          </a:p>
        </p:txBody>
      </p:sp>
      <p:sp>
        <p:nvSpPr>
          <p:cNvPr id="15" name="TekstniOkvir 14"/>
          <p:cNvSpPr txBox="1"/>
          <p:nvPr/>
        </p:nvSpPr>
        <p:spPr>
          <a:xfrm>
            <a:off x="827088" y="2492375"/>
            <a:ext cx="2592387" cy="2832100"/>
          </a:xfrm>
          <a:prstGeom prst="rect">
            <a:avLst/>
          </a:prstGeom>
          <a:solidFill>
            <a:schemeClr val="accent1"/>
          </a:solidFill>
        </p:spPr>
        <p:txBody>
          <a:bodyPr>
            <a:spAutoFit/>
          </a:bodyPr>
          <a:lstStyle/>
          <a:p>
            <a:pPr marL="285750" indent="-285750" fontAlgn="auto">
              <a:spcBef>
                <a:spcPts val="0"/>
              </a:spcBef>
              <a:spcAft>
                <a:spcPts val="0"/>
              </a:spcAft>
              <a:buFont typeface="Courier New" panose="02070309020205020404" pitchFamily="49" charset="0"/>
              <a:buChar char="o"/>
              <a:defRPr/>
            </a:pPr>
            <a:r>
              <a:rPr lang="hr-HR" sz="1600" dirty="0" err="1">
                <a:solidFill>
                  <a:schemeClr val="bg1"/>
                </a:solidFill>
                <a:latin typeface="+mn-lt"/>
              </a:rPr>
              <a:t>Oligo</a:t>
            </a:r>
            <a:r>
              <a:rPr lang="hr-HR" sz="1600" dirty="0">
                <a:solidFill>
                  <a:schemeClr val="bg1"/>
                </a:solidFill>
                <a:latin typeface="+mn-lt"/>
              </a:rPr>
              <a:t>/</a:t>
            </a:r>
            <a:r>
              <a:rPr lang="hr-HR" sz="1600" dirty="0" err="1">
                <a:solidFill>
                  <a:schemeClr val="bg1"/>
                </a:solidFill>
                <a:latin typeface="+mn-lt"/>
              </a:rPr>
              <a:t>amenoreja</a:t>
            </a:r>
            <a:endParaRPr lang="hr-HR" sz="1600" dirty="0">
              <a:solidFill>
                <a:schemeClr val="bg1"/>
              </a:solidFill>
              <a:latin typeface="+mn-lt"/>
            </a:endParaRPr>
          </a:p>
          <a:p>
            <a:pPr marL="285750" indent="-285750" fontAlgn="auto">
              <a:spcBef>
                <a:spcPts val="0"/>
              </a:spcBef>
              <a:spcAft>
                <a:spcPts val="0"/>
              </a:spcAft>
              <a:buFont typeface="Courier New" panose="02070309020205020404" pitchFamily="49" charset="0"/>
              <a:buChar char="o"/>
              <a:defRPr/>
            </a:pPr>
            <a:r>
              <a:rPr lang="hr-HR" sz="1600" dirty="0" err="1">
                <a:solidFill>
                  <a:schemeClr val="bg1"/>
                </a:solidFill>
                <a:latin typeface="+mn-lt"/>
              </a:rPr>
              <a:t>Vazotomorne</a:t>
            </a:r>
            <a:r>
              <a:rPr lang="hr-HR" sz="1600" dirty="0">
                <a:solidFill>
                  <a:schemeClr val="bg1"/>
                </a:solidFill>
                <a:latin typeface="+mn-lt"/>
              </a:rPr>
              <a:t> smetnje</a:t>
            </a:r>
          </a:p>
          <a:p>
            <a:pPr marL="285750" indent="-285750" fontAlgn="auto">
              <a:spcBef>
                <a:spcPts val="0"/>
              </a:spcBef>
              <a:spcAft>
                <a:spcPts val="0"/>
              </a:spcAft>
              <a:buFont typeface="Courier New" panose="02070309020205020404" pitchFamily="49" charset="0"/>
              <a:buChar char="o"/>
              <a:defRPr/>
            </a:pPr>
            <a:r>
              <a:rPr lang="hr-HR" sz="1600" dirty="0">
                <a:solidFill>
                  <a:schemeClr val="bg1"/>
                </a:solidFill>
                <a:latin typeface="+mn-lt"/>
              </a:rPr>
              <a:t>Urogenitalna atrofija </a:t>
            </a:r>
          </a:p>
          <a:p>
            <a:pPr marL="285750" indent="-285750" fontAlgn="auto">
              <a:spcBef>
                <a:spcPts val="0"/>
              </a:spcBef>
              <a:spcAft>
                <a:spcPts val="0"/>
              </a:spcAft>
              <a:buFont typeface="Courier New" panose="02070309020205020404" pitchFamily="49" charset="0"/>
              <a:buChar char="o"/>
              <a:defRPr/>
            </a:pPr>
            <a:r>
              <a:rPr lang="hr-HR" sz="1600" dirty="0">
                <a:solidFill>
                  <a:schemeClr val="bg1"/>
                </a:solidFill>
                <a:latin typeface="+mn-lt"/>
              </a:rPr>
              <a:t>Spolna disfunkcija</a:t>
            </a:r>
          </a:p>
          <a:p>
            <a:pPr marL="285750" indent="-285750" fontAlgn="auto">
              <a:spcBef>
                <a:spcPts val="0"/>
              </a:spcBef>
              <a:spcAft>
                <a:spcPts val="0"/>
              </a:spcAft>
              <a:buFont typeface="Courier New" panose="02070309020205020404" pitchFamily="49" charset="0"/>
              <a:buChar char="o"/>
              <a:defRPr/>
            </a:pPr>
            <a:r>
              <a:rPr lang="hr-HR" sz="1600" dirty="0">
                <a:solidFill>
                  <a:schemeClr val="bg1"/>
                </a:solidFill>
                <a:latin typeface="+mn-lt"/>
              </a:rPr>
              <a:t>Iritabilnost, nesanice</a:t>
            </a:r>
          </a:p>
          <a:p>
            <a:pPr marL="285750" indent="-285750" fontAlgn="auto">
              <a:spcBef>
                <a:spcPts val="0"/>
              </a:spcBef>
              <a:spcAft>
                <a:spcPts val="0"/>
              </a:spcAft>
              <a:buFont typeface="Courier New" panose="02070309020205020404" pitchFamily="49" charset="0"/>
              <a:buChar char="o"/>
              <a:defRPr/>
            </a:pPr>
            <a:r>
              <a:rPr lang="hr-HR" sz="1600" dirty="0">
                <a:solidFill>
                  <a:schemeClr val="bg1"/>
                </a:solidFill>
                <a:latin typeface="+mn-lt"/>
              </a:rPr>
              <a:t>Poremećaji sna</a:t>
            </a:r>
          </a:p>
          <a:p>
            <a:pPr marL="285750" indent="-285750" fontAlgn="auto">
              <a:spcBef>
                <a:spcPts val="0"/>
              </a:spcBef>
              <a:spcAft>
                <a:spcPts val="0"/>
              </a:spcAft>
              <a:buFont typeface="Courier New" panose="02070309020205020404" pitchFamily="49" charset="0"/>
              <a:buChar char="o"/>
              <a:defRPr/>
            </a:pPr>
            <a:r>
              <a:rPr lang="hr-HR" sz="1600" dirty="0">
                <a:solidFill>
                  <a:schemeClr val="bg1"/>
                </a:solidFill>
                <a:latin typeface="+mn-lt"/>
              </a:rPr>
              <a:t>Gubitak koncentracije</a:t>
            </a:r>
          </a:p>
          <a:p>
            <a:pPr marL="285750" indent="-285750" fontAlgn="auto">
              <a:spcBef>
                <a:spcPts val="0"/>
              </a:spcBef>
              <a:spcAft>
                <a:spcPts val="0"/>
              </a:spcAft>
              <a:buFont typeface="Courier New" panose="02070309020205020404" pitchFamily="49" charset="0"/>
              <a:buChar char="o"/>
              <a:defRPr/>
            </a:pPr>
            <a:r>
              <a:rPr lang="hr-HR" sz="1600" dirty="0">
                <a:solidFill>
                  <a:schemeClr val="bg1"/>
                </a:solidFill>
                <a:latin typeface="+mn-lt"/>
              </a:rPr>
              <a:t>Depresija </a:t>
            </a:r>
          </a:p>
          <a:p>
            <a:pPr marL="285750" indent="-285750" fontAlgn="auto">
              <a:spcBef>
                <a:spcPts val="0"/>
              </a:spcBef>
              <a:spcAft>
                <a:spcPts val="0"/>
              </a:spcAft>
              <a:buFont typeface="Courier New" panose="02070309020205020404" pitchFamily="49" charset="0"/>
              <a:buChar char="o"/>
              <a:defRPr/>
            </a:pPr>
            <a:r>
              <a:rPr lang="hr-HR" sz="1600" dirty="0">
                <a:solidFill>
                  <a:schemeClr val="bg1"/>
                </a:solidFill>
                <a:latin typeface="+mn-lt"/>
              </a:rPr>
              <a:t>Gubitak kose</a:t>
            </a:r>
          </a:p>
          <a:p>
            <a:pPr marL="285750" indent="-285750" fontAlgn="auto">
              <a:spcBef>
                <a:spcPts val="0"/>
              </a:spcBef>
              <a:spcAft>
                <a:spcPts val="0"/>
              </a:spcAft>
              <a:buFont typeface="Courier New" panose="02070309020205020404" pitchFamily="49" charset="0"/>
              <a:buChar char="o"/>
              <a:defRPr/>
            </a:pPr>
            <a:r>
              <a:rPr lang="hr-HR" sz="1600" dirty="0">
                <a:solidFill>
                  <a:schemeClr val="bg1"/>
                </a:solidFill>
                <a:latin typeface="+mn-lt"/>
              </a:rPr>
              <a:t>Neplodnost</a:t>
            </a:r>
          </a:p>
          <a:p>
            <a:pPr fontAlgn="auto">
              <a:spcBef>
                <a:spcPts val="0"/>
              </a:spcBef>
              <a:spcAft>
                <a:spcPts val="0"/>
              </a:spcAft>
              <a:defRPr/>
            </a:pPr>
            <a:endParaRPr lang="hr-HR" dirty="0">
              <a:solidFill>
                <a:schemeClr val="bg1"/>
              </a:solidFill>
              <a:latin typeface="+mn-lt"/>
            </a:endParaRPr>
          </a:p>
        </p:txBody>
      </p:sp>
      <p:cxnSp>
        <p:nvCxnSpPr>
          <p:cNvPr id="17" name="Ravni poveznik 16"/>
          <p:cNvCxnSpPr/>
          <p:nvPr/>
        </p:nvCxnSpPr>
        <p:spPr>
          <a:xfrm>
            <a:off x="2133600" y="1844675"/>
            <a:ext cx="0" cy="592138"/>
          </a:xfrm>
          <a:prstGeom prst="line">
            <a:avLst/>
          </a:prstGeom>
        </p:spPr>
        <p:style>
          <a:lnRef idx="1">
            <a:schemeClr val="accent1"/>
          </a:lnRef>
          <a:fillRef idx="0">
            <a:schemeClr val="accent1"/>
          </a:fillRef>
          <a:effectRef idx="0">
            <a:schemeClr val="accent1"/>
          </a:effectRef>
          <a:fontRef idx="minor">
            <a:schemeClr val="tx1"/>
          </a:fontRef>
        </p:style>
      </p:cxnSp>
      <p:sp>
        <p:nvSpPr>
          <p:cNvPr id="32776" name="TekstniOkvir 18"/>
          <p:cNvSpPr txBox="1">
            <a:spLocks noChangeArrowheads="1"/>
          </p:cNvSpPr>
          <p:nvPr/>
        </p:nvSpPr>
        <p:spPr bwMode="auto">
          <a:xfrm>
            <a:off x="5316538" y="2492375"/>
            <a:ext cx="3097212" cy="2308225"/>
          </a:xfrm>
          <a:prstGeom prst="rect">
            <a:avLst/>
          </a:prstGeom>
          <a:solidFill>
            <a:schemeClr val="accent1"/>
          </a:solidFill>
          <a:ln w="9525">
            <a:noFill/>
            <a:miter lim="800000"/>
            <a:headEnd/>
            <a:tailEnd/>
          </a:ln>
        </p:spPr>
        <p:txBody>
          <a:bodyPr>
            <a:spAutoFit/>
          </a:bodyPr>
          <a:lstStyle/>
          <a:p>
            <a:pPr marL="285750" indent="-285750">
              <a:buFont typeface="Courier New" pitchFamily="49" charset="0"/>
              <a:buChar char="o"/>
            </a:pPr>
            <a:r>
              <a:rPr lang="hr-HR" sz="1600">
                <a:solidFill>
                  <a:schemeClr val="bg1"/>
                </a:solidFill>
                <a:latin typeface="Trebuchet MS" pitchFamily="34" charset="0"/>
              </a:rPr>
              <a:t>Osteoporoza i fraktura</a:t>
            </a:r>
          </a:p>
          <a:p>
            <a:pPr marL="285750" indent="-285750">
              <a:buFont typeface="Courier New" pitchFamily="49" charset="0"/>
              <a:buChar char="o"/>
            </a:pPr>
            <a:r>
              <a:rPr lang="hr-HR" sz="1600">
                <a:solidFill>
                  <a:schemeClr val="bg1"/>
                </a:solidFill>
                <a:latin typeface="Trebuchet MS" pitchFamily="34" charset="0"/>
              </a:rPr>
              <a:t>Kardiovaskularne bolesti</a:t>
            </a:r>
          </a:p>
          <a:p>
            <a:pPr marL="285750" indent="-285750">
              <a:buFont typeface="Courier New" pitchFamily="49" charset="0"/>
              <a:buChar char="o"/>
            </a:pPr>
            <a:r>
              <a:rPr lang="hr-HR" sz="1600">
                <a:solidFill>
                  <a:schemeClr val="bg1"/>
                </a:solidFill>
                <a:latin typeface="Trebuchet MS" pitchFamily="34" charset="0"/>
              </a:rPr>
              <a:t>Porast KV i ukupne smrtnosti</a:t>
            </a:r>
          </a:p>
          <a:p>
            <a:pPr marL="285750" indent="-285750">
              <a:buFont typeface="Courier New" pitchFamily="49" charset="0"/>
              <a:buChar char="o"/>
            </a:pPr>
            <a:r>
              <a:rPr lang="hr-HR" sz="1600">
                <a:solidFill>
                  <a:schemeClr val="bg1"/>
                </a:solidFill>
                <a:latin typeface="Trebuchet MS" pitchFamily="34" charset="0"/>
              </a:rPr>
              <a:t>Neurokognitivni poremećaji</a:t>
            </a:r>
          </a:p>
          <a:p>
            <a:pPr marL="285750" indent="-285750">
              <a:buFont typeface="Courier New" pitchFamily="49" charset="0"/>
              <a:buChar char="o"/>
            </a:pPr>
            <a:r>
              <a:rPr lang="hr-HR" sz="1600">
                <a:solidFill>
                  <a:schemeClr val="bg1"/>
                </a:solidFill>
                <a:latin typeface="Trebuchet MS" pitchFamily="34" charset="0"/>
              </a:rPr>
              <a:t>Povećani rizik autoimunih bolesti: adrenalna insuficijencija, hipotireoza, dijabetes, miastenija gravis, RA, SLE</a:t>
            </a:r>
          </a:p>
        </p:txBody>
      </p:sp>
      <p:cxnSp>
        <p:nvCxnSpPr>
          <p:cNvPr id="21" name="Ravni poveznik 20"/>
          <p:cNvCxnSpPr/>
          <p:nvPr/>
        </p:nvCxnSpPr>
        <p:spPr>
          <a:xfrm>
            <a:off x="6588125" y="1844675"/>
            <a:ext cx="0" cy="5921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A4P2BA7"/>
          <p:cNvPicPr>
            <a:picLocks noChangeAspect="1" noChangeArrowheads="1"/>
          </p:cNvPicPr>
          <p:nvPr/>
        </p:nvPicPr>
        <p:blipFill>
          <a:blip r:embed="rId3"/>
          <a:srcRect/>
          <a:stretch>
            <a:fillRect/>
          </a:stretch>
        </p:blipFill>
        <p:spPr bwMode="auto">
          <a:xfrm>
            <a:off x="250825" y="1065213"/>
            <a:ext cx="5616575" cy="5572125"/>
          </a:xfrm>
          <a:prstGeom prst="rect">
            <a:avLst/>
          </a:prstGeom>
          <a:noFill/>
          <a:ln w="57150">
            <a:solidFill>
              <a:schemeClr val="tx2"/>
            </a:solidFill>
            <a:miter lim="800000"/>
            <a:headEnd/>
            <a:tailEnd/>
          </a:ln>
        </p:spPr>
      </p:pic>
      <p:sp>
        <p:nvSpPr>
          <p:cNvPr id="33794" name="TextBox 2"/>
          <p:cNvSpPr txBox="1">
            <a:spLocks noChangeArrowheads="1"/>
          </p:cNvSpPr>
          <p:nvPr/>
        </p:nvSpPr>
        <p:spPr bwMode="auto">
          <a:xfrm>
            <a:off x="2143125" y="315913"/>
            <a:ext cx="5929313" cy="368300"/>
          </a:xfrm>
          <a:prstGeom prst="rect">
            <a:avLst/>
          </a:prstGeom>
          <a:solidFill>
            <a:schemeClr val="accent1"/>
          </a:solidFill>
          <a:ln w="9525">
            <a:noFill/>
            <a:miter lim="800000"/>
            <a:headEnd/>
            <a:tailEnd/>
          </a:ln>
        </p:spPr>
        <p:txBody>
          <a:bodyPr>
            <a:spAutoFit/>
          </a:bodyPr>
          <a:lstStyle/>
          <a:p>
            <a:r>
              <a:rPr lang="hr-HR">
                <a:solidFill>
                  <a:schemeClr val="bg1"/>
                </a:solidFill>
                <a:latin typeface="Trebuchet MS" pitchFamily="34" charset="0"/>
              </a:rPr>
              <a:t>Kardiovaskularni rizici i prijevremena menopauza</a:t>
            </a:r>
          </a:p>
        </p:txBody>
      </p:sp>
      <p:sp>
        <p:nvSpPr>
          <p:cNvPr id="33795" name="Pravokutnik 1"/>
          <p:cNvSpPr>
            <a:spLocks noChangeArrowheads="1"/>
          </p:cNvSpPr>
          <p:nvPr/>
        </p:nvSpPr>
        <p:spPr bwMode="auto">
          <a:xfrm>
            <a:off x="6084888" y="1628775"/>
            <a:ext cx="4572000" cy="5078413"/>
          </a:xfrm>
          <a:prstGeom prst="rect">
            <a:avLst/>
          </a:prstGeom>
          <a:noFill/>
          <a:ln w="9525">
            <a:noFill/>
            <a:miter lim="800000"/>
            <a:headEnd/>
            <a:tailEnd/>
          </a:ln>
        </p:spPr>
        <p:txBody>
          <a:bodyPr>
            <a:spAutoFit/>
          </a:bodyPr>
          <a:lstStyle/>
          <a:p>
            <a:pPr marL="285750" indent="-285750">
              <a:buFont typeface="Wingdings" pitchFamily="2" charset="2"/>
              <a:buChar char="Ø"/>
            </a:pPr>
            <a:r>
              <a:rPr lang="hr-HR">
                <a:latin typeface="Trebuchet MS" pitchFamily="34" charset="0"/>
              </a:rPr>
              <a:t>Dijabetes </a:t>
            </a:r>
          </a:p>
          <a:p>
            <a:pPr marL="285750" indent="-285750">
              <a:buFont typeface="Wingdings" pitchFamily="2" charset="2"/>
              <a:buChar char="Ø"/>
            </a:pPr>
            <a:endParaRPr lang="hr-HR">
              <a:latin typeface="Trebuchet MS" pitchFamily="34" charset="0"/>
            </a:endParaRPr>
          </a:p>
          <a:p>
            <a:pPr marL="285750" indent="-285750">
              <a:buFont typeface="Wingdings" pitchFamily="2" charset="2"/>
              <a:buChar char="Ø"/>
            </a:pPr>
            <a:r>
              <a:rPr lang="hr-HR">
                <a:latin typeface="Trebuchet MS" pitchFamily="34" charset="0"/>
              </a:rPr>
              <a:t>Pušenje</a:t>
            </a:r>
          </a:p>
          <a:p>
            <a:pPr marL="285750" indent="-285750">
              <a:buFont typeface="Wingdings" pitchFamily="2" charset="2"/>
              <a:buChar char="Ø"/>
            </a:pPr>
            <a:endParaRPr lang="hr-HR">
              <a:latin typeface="Trebuchet MS" pitchFamily="34" charset="0"/>
            </a:endParaRPr>
          </a:p>
          <a:p>
            <a:pPr marL="285750" indent="-285750">
              <a:buFont typeface="Wingdings" pitchFamily="2" charset="2"/>
              <a:buChar char="Ø"/>
            </a:pPr>
            <a:r>
              <a:rPr lang="hr-HR">
                <a:latin typeface="Trebuchet MS" pitchFamily="34" charset="0"/>
              </a:rPr>
              <a:t>Arterijska hipertenzija</a:t>
            </a:r>
          </a:p>
          <a:p>
            <a:pPr marL="285750" indent="-285750">
              <a:buFont typeface="Wingdings" pitchFamily="2" charset="2"/>
              <a:buChar char="Ø"/>
            </a:pPr>
            <a:endParaRPr lang="hr-HR">
              <a:latin typeface="Trebuchet MS" pitchFamily="34" charset="0"/>
            </a:endParaRPr>
          </a:p>
          <a:p>
            <a:pPr marL="285750" indent="-285750">
              <a:buFont typeface="Wingdings" pitchFamily="2" charset="2"/>
              <a:buChar char="Ø"/>
            </a:pPr>
            <a:r>
              <a:rPr lang="hr-HR">
                <a:latin typeface="Trebuchet MS" pitchFamily="34" charset="0"/>
              </a:rPr>
              <a:t>povišeni LDL  </a:t>
            </a:r>
          </a:p>
          <a:p>
            <a:pPr marL="285750" indent="-285750">
              <a:buFont typeface="Wingdings" pitchFamily="2" charset="2"/>
              <a:buChar char="Ø"/>
            </a:pPr>
            <a:endParaRPr lang="hr-HR">
              <a:latin typeface="Trebuchet MS" pitchFamily="34" charset="0"/>
            </a:endParaRPr>
          </a:p>
          <a:p>
            <a:pPr marL="285750" indent="-285750">
              <a:buFont typeface="Wingdings" pitchFamily="2" charset="2"/>
              <a:buChar char="Ø"/>
            </a:pPr>
            <a:r>
              <a:rPr lang="hr-HR">
                <a:latin typeface="Trebuchet MS" pitchFamily="34" charset="0"/>
              </a:rPr>
              <a:t>Nizak HDL </a:t>
            </a:r>
          </a:p>
          <a:p>
            <a:pPr marL="285750" indent="-285750">
              <a:buFont typeface="Wingdings" pitchFamily="2" charset="2"/>
              <a:buChar char="Ø"/>
            </a:pPr>
            <a:endParaRPr lang="hr-HR">
              <a:latin typeface="Trebuchet MS" pitchFamily="34" charset="0"/>
            </a:endParaRPr>
          </a:p>
          <a:p>
            <a:pPr marL="285750" indent="-285750">
              <a:buFont typeface="Wingdings" pitchFamily="2" charset="2"/>
              <a:buChar char="Ø"/>
            </a:pPr>
            <a:r>
              <a:rPr lang="hr-HR">
                <a:latin typeface="Trebuchet MS" pitchFamily="34" charset="0"/>
              </a:rPr>
              <a:t>Pretilost</a:t>
            </a:r>
          </a:p>
          <a:p>
            <a:pPr marL="285750" indent="-285750"/>
            <a:r>
              <a:rPr lang="hr-HR">
                <a:latin typeface="Trebuchet MS" pitchFamily="34" charset="0"/>
              </a:rPr>
              <a:t> </a:t>
            </a:r>
          </a:p>
          <a:p>
            <a:pPr marL="285750" indent="-285750">
              <a:buFont typeface="Wingdings" pitchFamily="2" charset="2"/>
              <a:buChar char="Ø"/>
            </a:pPr>
            <a:r>
              <a:rPr lang="hr-HR">
                <a:latin typeface="Trebuchet MS" pitchFamily="34" charset="0"/>
              </a:rPr>
              <a:t>Smanjena tjelesna </a:t>
            </a:r>
          </a:p>
          <a:p>
            <a:pPr marL="285750" indent="-285750"/>
            <a:r>
              <a:rPr lang="hr-HR">
                <a:latin typeface="Trebuchet MS" pitchFamily="34" charset="0"/>
              </a:rPr>
              <a:t>    aktivnost</a:t>
            </a:r>
          </a:p>
          <a:p>
            <a:pPr marL="285750" indent="-285750">
              <a:buFont typeface="Wingdings" pitchFamily="2" charset="2"/>
              <a:buChar char="Ø"/>
            </a:pPr>
            <a:endParaRPr lang="hr-HR">
              <a:latin typeface="Trebuchet MS" pitchFamily="34" charset="0"/>
            </a:endParaRPr>
          </a:p>
          <a:p>
            <a:pPr marL="285750" indent="-285750">
              <a:buFont typeface="Wingdings" pitchFamily="2" charset="2"/>
              <a:buChar char="Ø"/>
            </a:pPr>
            <a:r>
              <a:rPr lang="hr-HR">
                <a:latin typeface="Trebuchet MS" pitchFamily="34" charset="0"/>
              </a:rPr>
              <a:t>Obiteljska anamneza KVB</a:t>
            </a:r>
          </a:p>
          <a:p>
            <a:pPr marL="285750" indent="-285750">
              <a:buFont typeface="Wingdings" pitchFamily="2" charset="2"/>
              <a:buChar char="Ø"/>
            </a:pPr>
            <a:endParaRPr lang="hr-HR">
              <a:latin typeface="Trebuchet MS" pitchFamily="34" charset="0"/>
            </a:endParaRPr>
          </a:p>
          <a:p>
            <a:pPr marL="285750" indent="-285750">
              <a:buFont typeface="Wingdings" pitchFamily="2" charset="2"/>
              <a:buChar char="Ø"/>
            </a:pPr>
            <a:r>
              <a:rPr lang="hr-HR">
                <a:latin typeface="Trebuchet MS" pitchFamily="34" charset="0"/>
              </a:rPr>
              <a:t>pušenje </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2"/>
          <p:cNvSpPr>
            <a:spLocks/>
          </p:cNvSpPr>
          <p:nvPr/>
        </p:nvSpPr>
        <p:spPr bwMode="auto">
          <a:xfrm>
            <a:off x="1568450" y="2541588"/>
            <a:ext cx="6759575" cy="0"/>
          </a:xfrm>
          <a:custGeom>
            <a:avLst/>
            <a:gdLst>
              <a:gd name="T0" fmla="*/ 0 w 706"/>
              <a:gd name="T1" fmla="*/ 0 w 706"/>
              <a:gd name="T2" fmla="*/ 6759222 w 706"/>
              <a:gd name="T3" fmla="*/ 0 60000 65536"/>
              <a:gd name="T4" fmla="*/ 0 60000 65536"/>
              <a:gd name="T5" fmla="*/ 0 60000 65536"/>
              <a:gd name="T6" fmla="*/ 0 w 706"/>
              <a:gd name="T7" fmla="*/ 706 w 706"/>
            </a:gdLst>
            <a:ahLst/>
            <a:cxnLst>
              <a:cxn ang="T3">
                <a:pos x="T0" y="0"/>
              </a:cxn>
              <a:cxn ang="T4">
                <a:pos x="T1" y="0"/>
              </a:cxn>
              <a:cxn ang="T5">
                <a:pos x="T2" y="0"/>
              </a:cxn>
            </a:cxnLst>
            <a:rect l="T6" t="0" r="T7" b="0"/>
            <a:pathLst>
              <a:path w="706">
                <a:moveTo>
                  <a:pt x="0" y="0"/>
                </a:moveTo>
                <a:lnTo>
                  <a:pt x="0" y="0"/>
                </a:lnTo>
                <a:lnTo>
                  <a:pt x="706" y="0"/>
                </a:lnTo>
              </a:path>
            </a:pathLst>
          </a:custGeom>
          <a:noFill/>
          <a:ln w="12700" cmpd="sng">
            <a:solidFill>
              <a:srgbClr val="3366FF"/>
            </a:solidFill>
            <a:prstDash val="sysDot"/>
            <a:round/>
            <a:headEnd/>
            <a:tailEnd/>
          </a:ln>
        </p:spPr>
        <p:txBody>
          <a:bodyPr/>
          <a:lstStyle/>
          <a:p>
            <a:endParaRPr lang="sr-Latn-CS"/>
          </a:p>
        </p:txBody>
      </p:sp>
      <p:sp>
        <p:nvSpPr>
          <p:cNvPr id="35842" name="Freeform 3"/>
          <p:cNvSpPr>
            <a:spLocks/>
          </p:cNvSpPr>
          <p:nvPr/>
        </p:nvSpPr>
        <p:spPr bwMode="auto">
          <a:xfrm>
            <a:off x="1577975" y="4433888"/>
            <a:ext cx="6759575" cy="0"/>
          </a:xfrm>
          <a:custGeom>
            <a:avLst/>
            <a:gdLst>
              <a:gd name="T0" fmla="*/ 0 w 706"/>
              <a:gd name="T1" fmla="*/ 0 w 706"/>
              <a:gd name="T2" fmla="*/ 6760634 w 706"/>
              <a:gd name="T3" fmla="*/ 0 60000 65536"/>
              <a:gd name="T4" fmla="*/ 0 60000 65536"/>
              <a:gd name="T5" fmla="*/ 0 60000 65536"/>
              <a:gd name="T6" fmla="*/ 0 w 706"/>
              <a:gd name="T7" fmla="*/ 706 w 706"/>
            </a:gdLst>
            <a:ahLst/>
            <a:cxnLst>
              <a:cxn ang="T3">
                <a:pos x="T0" y="0"/>
              </a:cxn>
              <a:cxn ang="T4">
                <a:pos x="T1" y="0"/>
              </a:cxn>
              <a:cxn ang="T5">
                <a:pos x="T2" y="0"/>
              </a:cxn>
            </a:cxnLst>
            <a:rect l="T6" t="0" r="T7" b="0"/>
            <a:pathLst>
              <a:path w="706">
                <a:moveTo>
                  <a:pt x="0" y="0"/>
                </a:moveTo>
                <a:lnTo>
                  <a:pt x="0" y="0"/>
                </a:lnTo>
                <a:lnTo>
                  <a:pt x="706" y="0"/>
                </a:lnTo>
              </a:path>
            </a:pathLst>
          </a:custGeom>
          <a:noFill/>
          <a:ln w="12700" cmpd="sng">
            <a:solidFill>
              <a:srgbClr val="3366FF"/>
            </a:solidFill>
            <a:prstDash val="sysDot"/>
            <a:round/>
            <a:headEnd/>
            <a:tailEnd/>
          </a:ln>
        </p:spPr>
        <p:txBody>
          <a:bodyPr/>
          <a:lstStyle/>
          <a:p>
            <a:endParaRPr lang="sr-Latn-CS"/>
          </a:p>
        </p:txBody>
      </p:sp>
      <p:sp>
        <p:nvSpPr>
          <p:cNvPr id="35843" name="Freeform 4"/>
          <p:cNvSpPr>
            <a:spLocks/>
          </p:cNvSpPr>
          <p:nvPr/>
        </p:nvSpPr>
        <p:spPr bwMode="auto">
          <a:xfrm>
            <a:off x="1577975" y="4057650"/>
            <a:ext cx="6759575" cy="1588"/>
          </a:xfrm>
          <a:custGeom>
            <a:avLst/>
            <a:gdLst>
              <a:gd name="T0" fmla="*/ 0 w 706"/>
              <a:gd name="T1" fmla="*/ 0 h 1588"/>
              <a:gd name="T2" fmla="*/ 0 w 706"/>
              <a:gd name="T3" fmla="*/ 0 h 1588"/>
              <a:gd name="T4" fmla="*/ 6760634 w 706"/>
              <a:gd name="T5" fmla="*/ 0 h 1588"/>
              <a:gd name="T6" fmla="*/ 0 60000 65536"/>
              <a:gd name="T7" fmla="*/ 0 60000 65536"/>
              <a:gd name="T8" fmla="*/ 0 60000 65536"/>
              <a:gd name="T9" fmla="*/ 0 w 706"/>
              <a:gd name="T10" fmla="*/ 0 h 1588"/>
              <a:gd name="T11" fmla="*/ 706 w 706"/>
              <a:gd name="T12" fmla="*/ 1588 h 1588"/>
            </a:gdLst>
            <a:ahLst/>
            <a:cxnLst>
              <a:cxn ang="T6">
                <a:pos x="T0" y="T1"/>
              </a:cxn>
              <a:cxn ang="T7">
                <a:pos x="T2" y="T3"/>
              </a:cxn>
              <a:cxn ang="T8">
                <a:pos x="T4" y="T5"/>
              </a:cxn>
            </a:cxnLst>
            <a:rect l="T9" t="T10" r="T11" b="T12"/>
            <a:pathLst>
              <a:path w="706" h="1588">
                <a:moveTo>
                  <a:pt x="0" y="0"/>
                </a:moveTo>
                <a:lnTo>
                  <a:pt x="0" y="0"/>
                </a:lnTo>
                <a:lnTo>
                  <a:pt x="706" y="0"/>
                </a:lnTo>
              </a:path>
            </a:pathLst>
          </a:custGeom>
          <a:noFill/>
          <a:ln w="12700" cmpd="sng">
            <a:solidFill>
              <a:srgbClr val="3366FF"/>
            </a:solidFill>
            <a:prstDash val="sysDot"/>
            <a:round/>
            <a:headEnd/>
            <a:tailEnd/>
          </a:ln>
        </p:spPr>
        <p:txBody>
          <a:bodyPr/>
          <a:lstStyle/>
          <a:p>
            <a:endParaRPr lang="sr-Latn-CS"/>
          </a:p>
        </p:txBody>
      </p:sp>
      <p:sp>
        <p:nvSpPr>
          <p:cNvPr id="35844" name="Freeform 5"/>
          <p:cNvSpPr>
            <a:spLocks/>
          </p:cNvSpPr>
          <p:nvPr/>
        </p:nvSpPr>
        <p:spPr bwMode="auto">
          <a:xfrm>
            <a:off x="1577975" y="3684588"/>
            <a:ext cx="6759575" cy="0"/>
          </a:xfrm>
          <a:custGeom>
            <a:avLst/>
            <a:gdLst>
              <a:gd name="T0" fmla="*/ 0 w 706"/>
              <a:gd name="T1" fmla="*/ 0 w 706"/>
              <a:gd name="T2" fmla="*/ 6760634 w 706"/>
              <a:gd name="T3" fmla="*/ 0 60000 65536"/>
              <a:gd name="T4" fmla="*/ 0 60000 65536"/>
              <a:gd name="T5" fmla="*/ 0 60000 65536"/>
              <a:gd name="T6" fmla="*/ 0 w 706"/>
              <a:gd name="T7" fmla="*/ 706 w 706"/>
            </a:gdLst>
            <a:ahLst/>
            <a:cxnLst>
              <a:cxn ang="T3">
                <a:pos x="T0" y="0"/>
              </a:cxn>
              <a:cxn ang="T4">
                <a:pos x="T1" y="0"/>
              </a:cxn>
              <a:cxn ang="T5">
                <a:pos x="T2" y="0"/>
              </a:cxn>
            </a:cxnLst>
            <a:rect l="T6" t="0" r="T7" b="0"/>
            <a:pathLst>
              <a:path w="706">
                <a:moveTo>
                  <a:pt x="0" y="0"/>
                </a:moveTo>
                <a:lnTo>
                  <a:pt x="0" y="0"/>
                </a:lnTo>
                <a:lnTo>
                  <a:pt x="706" y="0"/>
                </a:lnTo>
              </a:path>
            </a:pathLst>
          </a:custGeom>
          <a:noFill/>
          <a:ln w="12700" cmpd="sng">
            <a:solidFill>
              <a:srgbClr val="3366FF"/>
            </a:solidFill>
            <a:prstDash val="sysDot"/>
            <a:round/>
            <a:headEnd/>
            <a:tailEnd/>
          </a:ln>
        </p:spPr>
        <p:txBody>
          <a:bodyPr/>
          <a:lstStyle/>
          <a:p>
            <a:endParaRPr lang="sr-Latn-CS"/>
          </a:p>
        </p:txBody>
      </p:sp>
      <p:sp>
        <p:nvSpPr>
          <p:cNvPr id="35845" name="Freeform 6"/>
          <p:cNvSpPr>
            <a:spLocks/>
          </p:cNvSpPr>
          <p:nvPr/>
        </p:nvSpPr>
        <p:spPr bwMode="auto">
          <a:xfrm>
            <a:off x="1577975" y="3308350"/>
            <a:ext cx="6759575" cy="0"/>
          </a:xfrm>
          <a:custGeom>
            <a:avLst/>
            <a:gdLst>
              <a:gd name="T0" fmla="*/ 0 w 706"/>
              <a:gd name="T1" fmla="*/ 0 w 706"/>
              <a:gd name="T2" fmla="*/ 6760634 w 706"/>
              <a:gd name="T3" fmla="*/ 0 60000 65536"/>
              <a:gd name="T4" fmla="*/ 0 60000 65536"/>
              <a:gd name="T5" fmla="*/ 0 60000 65536"/>
              <a:gd name="T6" fmla="*/ 0 w 706"/>
              <a:gd name="T7" fmla="*/ 706 w 706"/>
            </a:gdLst>
            <a:ahLst/>
            <a:cxnLst>
              <a:cxn ang="T3">
                <a:pos x="T0" y="0"/>
              </a:cxn>
              <a:cxn ang="T4">
                <a:pos x="T1" y="0"/>
              </a:cxn>
              <a:cxn ang="T5">
                <a:pos x="T2" y="0"/>
              </a:cxn>
            </a:cxnLst>
            <a:rect l="T6" t="0" r="T7" b="0"/>
            <a:pathLst>
              <a:path w="706">
                <a:moveTo>
                  <a:pt x="0" y="0"/>
                </a:moveTo>
                <a:lnTo>
                  <a:pt x="0" y="0"/>
                </a:lnTo>
                <a:lnTo>
                  <a:pt x="706" y="0"/>
                </a:lnTo>
              </a:path>
            </a:pathLst>
          </a:custGeom>
          <a:noFill/>
          <a:ln w="12700" cmpd="sng">
            <a:solidFill>
              <a:srgbClr val="3366FF"/>
            </a:solidFill>
            <a:prstDash val="sysDot"/>
            <a:round/>
            <a:headEnd/>
            <a:tailEnd/>
          </a:ln>
        </p:spPr>
        <p:txBody>
          <a:bodyPr/>
          <a:lstStyle/>
          <a:p>
            <a:endParaRPr lang="sr-Latn-CS"/>
          </a:p>
        </p:txBody>
      </p:sp>
      <p:sp>
        <p:nvSpPr>
          <p:cNvPr id="35846" name="Freeform 7"/>
          <p:cNvSpPr>
            <a:spLocks/>
          </p:cNvSpPr>
          <p:nvPr/>
        </p:nvSpPr>
        <p:spPr bwMode="auto">
          <a:xfrm>
            <a:off x="1577975" y="2932113"/>
            <a:ext cx="6759575" cy="0"/>
          </a:xfrm>
          <a:custGeom>
            <a:avLst/>
            <a:gdLst>
              <a:gd name="T0" fmla="*/ 0 w 706"/>
              <a:gd name="T1" fmla="*/ 0 w 706"/>
              <a:gd name="T2" fmla="*/ 6760634 w 706"/>
              <a:gd name="T3" fmla="*/ 0 60000 65536"/>
              <a:gd name="T4" fmla="*/ 0 60000 65536"/>
              <a:gd name="T5" fmla="*/ 0 60000 65536"/>
              <a:gd name="T6" fmla="*/ 0 w 706"/>
              <a:gd name="T7" fmla="*/ 706 w 706"/>
            </a:gdLst>
            <a:ahLst/>
            <a:cxnLst>
              <a:cxn ang="T3">
                <a:pos x="T0" y="0"/>
              </a:cxn>
              <a:cxn ang="T4">
                <a:pos x="T1" y="0"/>
              </a:cxn>
              <a:cxn ang="T5">
                <a:pos x="T2" y="0"/>
              </a:cxn>
            </a:cxnLst>
            <a:rect l="T6" t="0" r="T7" b="0"/>
            <a:pathLst>
              <a:path w="706">
                <a:moveTo>
                  <a:pt x="0" y="0"/>
                </a:moveTo>
                <a:lnTo>
                  <a:pt x="0" y="0"/>
                </a:lnTo>
                <a:lnTo>
                  <a:pt x="706" y="0"/>
                </a:lnTo>
              </a:path>
            </a:pathLst>
          </a:custGeom>
          <a:noFill/>
          <a:ln w="12700" cmpd="sng">
            <a:solidFill>
              <a:srgbClr val="3366FF"/>
            </a:solidFill>
            <a:prstDash val="sysDot"/>
            <a:round/>
            <a:headEnd/>
            <a:tailEnd/>
          </a:ln>
        </p:spPr>
        <p:txBody>
          <a:bodyPr/>
          <a:lstStyle/>
          <a:p>
            <a:endParaRPr lang="sr-Latn-CS"/>
          </a:p>
        </p:txBody>
      </p:sp>
      <p:sp>
        <p:nvSpPr>
          <p:cNvPr id="608264" name="Rectangle 8"/>
          <p:cNvSpPr>
            <a:spLocks noGrp="1" noChangeArrowheads="1"/>
          </p:cNvSpPr>
          <p:nvPr>
            <p:ph type="title"/>
          </p:nvPr>
        </p:nvSpPr>
        <p:spPr>
          <a:xfrm>
            <a:off x="522111" y="404664"/>
            <a:ext cx="8229600" cy="1143000"/>
          </a:xfrm>
          <a:extLst/>
        </p:spPr>
        <p:txBody>
          <a:bodyPr anchorCtr="1"/>
          <a:lstStyle/>
          <a:p>
            <a:pPr marL="320040" indent="-320040" fontAlgn="auto">
              <a:spcAft>
                <a:spcPts val="0"/>
              </a:spcAft>
              <a:buClr>
                <a:schemeClr val="accent6">
                  <a:lumMod val="75000"/>
                </a:schemeClr>
              </a:buClr>
              <a:defRPr/>
            </a:pPr>
            <a:r>
              <a:rPr lang="hr-HR" altLang="x-none" sz="2800" b="0" dirty="0" smtClean="0">
                <a:effectLst/>
                <a:latin typeface="Arial" charset="0"/>
              </a:rPr>
              <a:t>Vodeći uzrok smrti </a:t>
            </a:r>
            <a:endParaRPr lang="en-US" altLang="x-none" sz="2800" b="0" dirty="0">
              <a:effectLst/>
              <a:latin typeface="Arial" charset="0"/>
            </a:endParaRPr>
          </a:p>
        </p:txBody>
      </p:sp>
      <p:sp>
        <p:nvSpPr>
          <p:cNvPr id="35848" name="Text Box 9"/>
          <p:cNvSpPr txBox="1">
            <a:spLocks noChangeArrowheads="1"/>
          </p:cNvSpPr>
          <p:nvPr/>
        </p:nvSpPr>
        <p:spPr bwMode="auto">
          <a:xfrm>
            <a:off x="2479675" y="5989638"/>
            <a:ext cx="184150" cy="366712"/>
          </a:xfrm>
          <a:prstGeom prst="rect">
            <a:avLst/>
          </a:prstGeom>
          <a:noFill/>
          <a:ln w="9525">
            <a:noFill/>
            <a:miter lim="800000"/>
            <a:headEnd/>
            <a:tailEnd/>
          </a:ln>
        </p:spPr>
        <p:txBody>
          <a:bodyPr wrap="none">
            <a:spAutoFit/>
          </a:bodyPr>
          <a:lstStyle/>
          <a:p>
            <a:endParaRPr lang="hr-HR"/>
          </a:p>
        </p:txBody>
      </p:sp>
      <p:sp>
        <p:nvSpPr>
          <p:cNvPr id="35849" name="Text Box 10"/>
          <p:cNvSpPr txBox="1">
            <a:spLocks noChangeArrowheads="1"/>
          </p:cNvSpPr>
          <p:nvPr/>
        </p:nvSpPr>
        <p:spPr bwMode="auto">
          <a:xfrm>
            <a:off x="0" y="6072188"/>
            <a:ext cx="4148138" cy="534987"/>
          </a:xfrm>
          <a:prstGeom prst="rect">
            <a:avLst/>
          </a:prstGeom>
          <a:noFill/>
          <a:ln w="9525">
            <a:noFill/>
            <a:miter lim="800000"/>
            <a:headEnd/>
            <a:tailEnd/>
          </a:ln>
        </p:spPr>
        <p:txBody>
          <a:bodyPr>
            <a:spAutoFit/>
          </a:bodyPr>
          <a:lstStyle/>
          <a:p>
            <a:pPr>
              <a:lnSpc>
                <a:spcPct val="90000"/>
              </a:lnSpc>
            </a:pPr>
            <a:r>
              <a:rPr lang="en-US" sz="1600" b="1" dirty="0"/>
              <a:t>Adapted from Thom T et al. </a:t>
            </a:r>
            <a:r>
              <a:rPr lang="en-US" sz="1600" b="1" i="1" dirty="0"/>
              <a:t>Circulation </a:t>
            </a:r>
            <a:r>
              <a:rPr lang="en-US" sz="1600" b="1" dirty="0"/>
              <a:t>2006;113:e85–e151.</a:t>
            </a:r>
          </a:p>
        </p:txBody>
      </p:sp>
      <p:sp>
        <p:nvSpPr>
          <p:cNvPr id="35850" name="Text Box 11"/>
          <p:cNvSpPr txBox="1">
            <a:spLocks noChangeArrowheads="1"/>
          </p:cNvSpPr>
          <p:nvPr/>
        </p:nvSpPr>
        <p:spPr bwMode="auto">
          <a:xfrm>
            <a:off x="1504950" y="1790700"/>
            <a:ext cx="7032625" cy="430213"/>
          </a:xfrm>
          <a:prstGeom prst="rect">
            <a:avLst/>
          </a:prstGeom>
          <a:noFill/>
          <a:ln w="9525">
            <a:noFill/>
            <a:miter lim="800000"/>
            <a:headEnd/>
            <a:tailEnd/>
          </a:ln>
        </p:spPr>
        <p:txBody>
          <a:bodyPr>
            <a:spAutoFit/>
          </a:bodyPr>
          <a:lstStyle/>
          <a:p>
            <a:pPr algn="ctr">
              <a:spcBef>
                <a:spcPct val="50000"/>
              </a:spcBef>
            </a:pPr>
            <a:r>
              <a:rPr lang="en-US" sz="2200" b="1"/>
              <a:t>A</a:t>
            </a:r>
            <a:r>
              <a:rPr lang="hr-HR" sz="2200" b="1"/>
              <a:t>ktualni uzroci smrti žena u SAD</a:t>
            </a:r>
            <a:r>
              <a:rPr lang="en-US" sz="2200" b="1"/>
              <a:t> (2003)</a:t>
            </a:r>
          </a:p>
        </p:txBody>
      </p:sp>
      <p:sp>
        <p:nvSpPr>
          <p:cNvPr id="608268" name="Text Box 12"/>
          <p:cNvSpPr txBox="1">
            <a:spLocks noChangeArrowheads="1"/>
          </p:cNvSpPr>
          <p:nvPr/>
        </p:nvSpPr>
        <p:spPr bwMode="auto">
          <a:xfrm>
            <a:off x="561975" y="5381625"/>
            <a:ext cx="8150225" cy="369888"/>
          </a:xfrm>
          <a:prstGeom prst="rect">
            <a:avLst/>
          </a:prstGeom>
          <a:noFill/>
          <a:ln>
            <a:noFill/>
          </a:ln>
          <a:effectLst/>
          <a:extLst/>
        </p:spPr>
        <p:txBody>
          <a:bodyPr>
            <a:spAutoFit/>
          </a:bodyPr>
          <a:lstStyle/>
          <a:p>
            <a:pPr algn="ctr" fontAlgn="auto">
              <a:spcBef>
                <a:spcPct val="50000"/>
              </a:spcBef>
              <a:spcAft>
                <a:spcPts val="0"/>
              </a:spcAft>
              <a:defRPr/>
            </a:pPr>
            <a:endParaRPr lang="x-none" altLang="x-none" b="1">
              <a:solidFill>
                <a:srgbClr val="FFFF66"/>
              </a:solidFill>
              <a:effectLst>
                <a:outerShdw blurRad="38100" dist="38100" dir="2700000" algn="tl">
                  <a:srgbClr val="000000"/>
                </a:outerShdw>
              </a:effectLst>
            </a:endParaRPr>
          </a:p>
        </p:txBody>
      </p:sp>
      <p:sp>
        <p:nvSpPr>
          <p:cNvPr id="35852" name="Text Box 13"/>
          <p:cNvSpPr txBox="1">
            <a:spLocks noChangeArrowheads="1"/>
          </p:cNvSpPr>
          <p:nvPr/>
        </p:nvSpPr>
        <p:spPr bwMode="auto">
          <a:xfrm>
            <a:off x="1895475" y="4848225"/>
            <a:ext cx="762000" cy="366713"/>
          </a:xfrm>
          <a:prstGeom prst="rect">
            <a:avLst/>
          </a:prstGeom>
          <a:noFill/>
          <a:ln w="9525">
            <a:noFill/>
            <a:miter lim="800000"/>
            <a:headEnd/>
            <a:tailEnd/>
          </a:ln>
        </p:spPr>
        <p:txBody>
          <a:bodyPr>
            <a:spAutoFit/>
          </a:bodyPr>
          <a:lstStyle/>
          <a:p>
            <a:pPr algn="ctr">
              <a:spcBef>
                <a:spcPct val="50000"/>
              </a:spcBef>
            </a:pPr>
            <a:r>
              <a:rPr lang="en-US" b="1"/>
              <a:t>CVD</a:t>
            </a:r>
          </a:p>
        </p:txBody>
      </p:sp>
      <p:sp>
        <p:nvSpPr>
          <p:cNvPr id="35853" name="Text Box 14"/>
          <p:cNvSpPr txBox="1">
            <a:spLocks noChangeArrowheads="1"/>
          </p:cNvSpPr>
          <p:nvPr/>
        </p:nvSpPr>
        <p:spPr bwMode="auto">
          <a:xfrm>
            <a:off x="3009900" y="4848225"/>
            <a:ext cx="1095375" cy="366713"/>
          </a:xfrm>
          <a:prstGeom prst="rect">
            <a:avLst/>
          </a:prstGeom>
          <a:noFill/>
          <a:ln w="9525">
            <a:noFill/>
            <a:miter lim="800000"/>
            <a:headEnd/>
            <a:tailEnd/>
          </a:ln>
        </p:spPr>
        <p:txBody>
          <a:bodyPr>
            <a:spAutoFit/>
          </a:bodyPr>
          <a:lstStyle/>
          <a:p>
            <a:pPr algn="ctr">
              <a:spcBef>
                <a:spcPct val="50000"/>
              </a:spcBef>
            </a:pPr>
            <a:r>
              <a:rPr lang="en-US" b="1"/>
              <a:t>Cancer</a:t>
            </a:r>
          </a:p>
        </p:txBody>
      </p:sp>
      <p:sp>
        <p:nvSpPr>
          <p:cNvPr id="35854" name="Text Box 15"/>
          <p:cNvSpPr txBox="1">
            <a:spLocks noChangeArrowheads="1"/>
          </p:cNvSpPr>
          <p:nvPr/>
        </p:nvSpPr>
        <p:spPr bwMode="auto">
          <a:xfrm>
            <a:off x="4505325" y="4848225"/>
            <a:ext cx="914400" cy="366713"/>
          </a:xfrm>
          <a:prstGeom prst="rect">
            <a:avLst/>
          </a:prstGeom>
          <a:noFill/>
          <a:ln w="9525">
            <a:noFill/>
            <a:miter lim="800000"/>
            <a:headEnd/>
            <a:tailEnd/>
          </a:ln>
        </p:spPr>
        <p:txBody>
          <a:bodyPr>
            <a:spAutoFit/>
          </a:bodyPr>
          <a:lstStyle/>
          <a:p>
            <a:pPr algn="ctr">
              <a:spcBef>
                <a:spcPct val="50000"/>
              </a:spcBef>
            </a:pPr>
            <a:r>
              <a:rPr lang="en-US" b="1"/>
              <a:t>COPD</a:t>
            </a:r>
          </a:p>
        </p:txBody>
      </p:sp>
      <p:sp>
        <p:nvSpPr>
          <p:cNvPr id="35855" name="Text Box 16"/>
          <p:cNvSpPr txBox="1">
            <a:spLocks noChangeArrowheads="1"/>
          </p:cNvSpPr>
          <p:nvPr/>
        </p:nvSpPr>
        <p:spPr bwMode="auto">
          <a:xfrm>
            <a:off x="5514975" y="4848225"/>
            <a:ext cx="1619250" cy="366713"/>
          </a:xfrm>
          <a:prstGeom prst="rect">
            <a:avLst/>
          </a:prstGeom>
          <a:noFill/>
          <a:ln w="9525">
            <a:noFill/>
            <a:miter lim="800000"/>
            <a:headEnd/>
            <a:tailEnd/>
          </a:ln>
        </p:spPr>
        <p:txBody>
          <a:bodyPr>
            <a:spAutoFit/>
          </a:bodyPr>
          <a:lstStyle/>
          <a:p>
            <a:pPr algn="ctr">
              <a:spcBef>
                <a:spcPct val="50000"/>
              </a:spcBef>
            </a:pPr>
            <a:r>
              <a:rPr lang="en-US" b="1"/>
              <a:t>Alzheimer’s</a:t>
            </a:r>
          </a:p>
        </p:txBody>
      </p:sp>
      <p:sp>
        <p:nvSpPr>
          <p:cNvPr id="35856" name="Text Box 17"/>
          <p:cNvSpPr txBox="1">
            <a:spLocks noChangeArrowheads="1"/>
          </p:cNvSpPr>
          <p:nvPr/>
        </p:nvSpPr>
        <p:spPr bwMode="auto">
          <a:xfrm>
            <a:off x="7019925" y="4848225"/>
            <a:ext cx="1457325" cy="366713"/>
          </a:xfrm>
          <a:prstGeom prst="rect">
            <a:avLst/>
          </a:prstGeom>
          <a:noFill/>
          <a:ln w="9525">
            <a:noFill/>
            <a:miter lim="800000"/>
            <a:headEnd/>
            <a:tailEnd/>
          </a:ln>
        </p:spPr>
        <p:txBody>
          <a:bodyPr>
            <a:spAutoFit/>
          </a:bodyPr>
          <a:lstStyle/>
          <a:p>
            <a:pPr algn="ctr">
              <a:spcBef>
                <a:spcPct val="50000"/>
              </a:spcBef>
            </a:pPr>
            <a:r>
              <a:rPr lang="en-US" b="1"/>
              <a:t>Diabetes</a:t>
            </a:r>
          </a:p>
        </p:txBody>
      </p:sp>
      <p:sp>
        <p:nvSpPr>
          <p:cNvPr id="35857" name="Text Box 18"/>
          <p:cNvSpPr txBox="1">
            <a:spLocks noChangeArrowheads="1"/>
          </p:cNvSpPr>
          <p:nvPr/>
        </p:nvSpPr>
        <p:spPr bwMode="auto">
          <a:xfrm rot="-5400000">
            <a:off x="-407193" y="3442493"/>
            <a:ext cx="2228850" cy="366713"/>
          </a:xfrm>
          <a:prstGeom prst="rect">
            <a:avLst/>
          </a:prstGeom>
          <a:noFill/>
          <a:ln w="9525">
            <a:noFill/>
            <a:miter lim="800000"/>
            <a:headEnd/>
            <a:tailEnd/>
          </a:ln>
        </p:spPr>
        <p:txBody>
          <a:bodyPr wrap="none">
            <a:spAutoFit/>
          </a:bodyPr>
          <a:lstStyle/>
          <a:p>
            <a:pPr algn="ctr"/>
            <a:r>
              <a:rPr lang="en-US" b="1"/>
              <a:t>Deaths, thousands</a:t>
            </a:r>
          </a:p>
        </p:txBody>
      </p:sp>
      <p:sp>
        <p:nvSpPr>
          <p:cNvPr id="35858" name="Text Box 19"/>
          <p:cNvSpPr txBox="1">
            <a:spLocks noChangeArrowheads="1"/>
          </p:cNvSpPr>
          <p:nvPr/>
        </p:nvSpPr>
        <p:spPr bwMode="auto">
          <a:xfrm>
            <a:off x="1049338" y="2757488"/>
            <a:ext cx="522287" cy="336550"/>
          </a:xfrm>
          <a:prstGeom prst="rect">
            <a:avLst/>
          </a:prstGeom>
          <a:noFill/>
          <a:ln w="9525">
            <a:noFill/>
            <a:miter lim="800000"/>
            <a:headEnd/>
            <a:tailEnd/>
          </a:ln>
        </p:spPr>
        <p:txBody>
          <a:bodyPr wrap="none">
            <a:spAutoFit/>
          </a:bodyPr>
          <a:lstStyle/>
          <a:p>
            <a:pPr algn="r"/>
            <a:r>
              <a:rPr lang="en-US" sz="1600" b="1"/>
              <a:t>500</a:t>
            </a:r>
          </a:p>
        </p:txBody>
      </p:sp>
      <p:sp>
        <p:nvSpPr>
          <p:cNvPr id="35859" name="Text Box 20"/>
          <p:cNvSpPr txBox="1">
            <a:spLocks noChangeArrowheads="1"/>
          </p:cNvSpPr>
          <p:nvPr/>
        </p:nvSpPr>
        <p:spPr bwMode="auto">
          <a:xfrm>
            <a:off x="1049338" y="3133725"/>
            <a:ext cx="522287" cy="336550"/>
          </a:xfrm>
          <a:prstGeom prst="rect">
            <a:avLst/>
          </a:prstGeom>
          <a:noFill/>
          <a:ln w="9525">
            <a:noFill/>
            <a:miter lim="800000"/>
            <a:headEnd/>
            <a:tailEnd/>
          </a:ln>
        </p:spPr>
        <p:txBody>
          <a:bodyPr wrap="none">
            <a:spAutoFit/>
          </a:bodyPr>
          <a:lstStyle/>
          <a:p>
            <a:pPr algn="r"/>
            <a:r>
              <a:rPr lang="en-US" sz="1600" b="1"/>
              <a:t>400</a:t>
            </a:r>
          </a:p>
        </p:txBody>
      </p:sp>
      <p:sp>
        <p:nvSpPr>
          <p:cNvPr id="35860" name="Text Box 21"/>
          <p:cNvSpPr txBox="1">
            <a:spLocks noChangeArrowheads="1"/>
          </p:cNvSpPr>
          <p:nvPr/>
        </p:nvSpPr>
        <p:spPr bwMode="auto">
          <a:xfrm>
            <a:off x="1049338" y="3533775"/>
            <a:ext cx="522287" cy="336550"/>
          </a:xfrm>
          <a:prstGeom prst="rect">
            <a:avLst/>
          </a:prstGeom>
          <a:noFill/>
          <a:ln w="9525">
            <a:noFill/>
            <a:miter lim="800000"/>
            <a:headEnd/>
            <a:tailEnd/>
          </a:ln>
        </p:spPr>
        <p:txBody>
          <a:bodyPr wrap="none">
            <a:spAutoFit/>
          </a:bodyPr>
          <a:lstStyle/>
          <a:p>
            <a:pPr algn="r"/>
            <a:r>
              <a:rPr lang="en-US" sz="1600" b="1"/>
              <a:t>300</a:t>
            </a:r>
          </a:p>
        </p:txBody>
      </p:sp>
      <p:sp>
        <p:nvSpPr>
          <p:cNvPr id="35861" name="Text Box 22"/>
          <p:cNvSpPr txBox="1">
            <a:spLocks noChangeArrowheads="1"/>
          </p:cNvSpPr>
          <p:nvPr/>
        </p:nvSpPr>
        <p:spPr bwMode="auto">
          <a:xfrm>
            <a:off x="1049338" y="3890963"/>
            <a:ext cx="522287" cy="336550"/>
          </a:xfrm>
          <a:prstGeom prst="rect">
            <a:avLst/>
          </a:prstGeom>
          <a:noFill/>
          <a:ln w="9525">
            <a:noFill/>
            <a:miter lim="800000"/>
            <a:headEnd/>
            <a:tailEnd/>
          </a:ln>
        </p:spPr>
        <p:txBody>
          <a:bodyPr wrap="none">
            <a:spAutoFit/>
          </a:bodyPr>
          <a:lstStyle/>
          <a:p>
            <a:pPr algn="r"/>
            <a:r>
              <a:rPr lang="en-US" sz="1600" b="1"/>
              <a:t>200</a:t>
            </a:r>
          </a:p>
        </p:txBody>
      </p:sp>
      <p:sp>
        <p:nvSpPr>
          <p:cNvPr id="35862" name="Text Box 23"/>
          <p:cNvSpPr txBox="1">
            <a:spLocks noChangeArrowheads="1"/>
          </p:cNvSpPr>
          <p:nvPr/>
        </p:nvSpPr>
        <p:spPr bwMode="auto">
          <a:xfrm>
            <a:off x="1049338" y="4281488"/>
            <a:ext cx="522287" cy="336550"/>
          </a:xfrm>
          <a:prstGeom prst="rect">
            <a:avLst/>
          </a:prstGeom>
          <a:noFill/>
          <a:ln w="9525">
            <a:noFill/>
            <a:miter lim="800000"/>
            <a:headEnd/>
            <a:tailEnd/>
          </a:ln>
        </p:spPr>
        <p:txBody>
          <a:bodyPr wrap="none">
            <a:spAutoFit/>
          </a:bodyPr>
          <a:lstStyle/>
          <a:p>
            <a:pPr algn="r"/>
            <a:r>
              <a:rPr lang="en-US" sz="1600" b="1"/>
              <a:t>100</a:t>
            </a:r>
          </a:p>
        </p:txBody>
      </p:sp>
      <p:sp>
        <p:nvSpPr>
          <p:cNvPr id="35863" name="Text Box 24"/>
          <p:cNvSpPr txBox="1">
            <a:spLocks noChangeArrowheads="1"/>
          </p:cNvSpPr>
          <p:nvPr/>
        </p:nvSpPr>
        <p:spPr bwMode="auto">
          <a:xfrm>
            <a:off x="1274763" y="4643438"/>
            <a:ext cx="296862" cy="336550"/>
          </a:xfrm>
          <a:prstGeom prst="rect">
            <a:avLst/>
          </a:prstGeom>
          <a:noFill/>
          <a:ln w="9525">
            <a:noFill/>
            <a:miter lim="800000"/>
            <a:headEnd/>
            <a:tailEnd/>
          </a:ln>
        </p:spPr>
        <p:txBody>
          <a:bodyPr wrap="none">
            <a:spAutoFit/>
          </a:bodyPr>
          <a:lstStyle/>
          <a:p>
            <a:pPr algn="r"/>
            <a:r>
              <a:rPr lang="en-US" sz="1600" b="1"/>
              <a:t>0</a:t>
            </a:r>
          </a:p>
        </p:txBody>
      </p:sp>
      <p:sp>
        <p:nvSpPr>
          <p:cNvPr id="35864" name="Line 25"/>
          <p:cNvSpPr>
            <a:spLocks noChangeShapeType="1"/>
          </p:cNvSpPr>
          <p:nvPr/>
        </p:nvSpPr>
        <p:spPr bwMode="auto">
          <a:xfrm>
            <a:off x="1524000" y="4446588"/>
            <a:ext cx="76200" cy="0"/>
          </a:xfrm>
          <a:prstGeom prst="line">
            <a:avLst/>
          </a:prstGeom>
          <a:noFill/>
          <a:ln w="19050">
            <a:solidFill>
              <a:schemeClr val="tx1"/>
            </a:solidFill>
            <a:round/>
            <a:headEnd type="none" w="sm" len="sm"/>
            <a:tailEnd type="none" w="sm" len="sm"/>
          </a:ln>
        </p:spPr>
        <p:txBody>
          <a:bodyPr wrap="none"/>
          <a:lstStyle/>
          <a:p>
            <a:endParaRPr lang="sr-Latn-CS"/>
          </a:p>
        </p:txBody>
      </p:sp>
      <p:sp>
        <p:nvSpPr>
          <p:cNvPr id="35865" name="Line 26"/>
          <p:cNvSpPr>
            <a:spLocks noChangeShapeType="1"/>
          </p:cNvSpPr>
          <p:nvPr/>
        </p:nvSpPr>
        <p:spPr bwMode="auto">
          <a:xfrm>
            <a:off x="1517650" y="4057650"/>
            <a:ext cx="76200" cy="0"/>
          </a:xfrm>
          <a:prstGeom prst="line">
            <a:avLst/>
          </a:prstGeom>
          <a:noFill/>
          <a:ln w="19050">
            <a:solidFill>
              <a:schemeClr val="tx1"/>
            </a:solidFill>
            <a:round/>
            <a:headEnd type="none" w="sm" len="sm"/>
            <a:tailEnd type="none" w="sm" len="sm"/>
          </a:ln>
        </p:spPr>
        <p:txBody>
          <a:bodyPr wrap="none"/>
          <a:lstStyle/>
          <a:p>
            <a:endParaRPr lang="sr-Latn-CS"/>
          </a:p>
        </p:txBody>
      </p:sp>
      <p:sp>
        <p:nvSpPr>
          <p:cNvPr id="35866" name="Line 27"/>
          <p:cNvSpPr>
            <a:spLocks noChangeShapeType="1"/>
          </p:cNvSpPr>
          <p:nvPr/>
        </p:nvSpPr>
        <p:spPr bwMode="auto">
          <a:xfrm>
            <a:off x="1524000" y="3698875"/>
            <a:ext cx="76200" cy="0"/>
          </a:xfrm>
          <a:prstGeom prst="line">
            <a:avLst/>
          </a:prstGeom>
          <a:noFill/>
          <a:ln w="19050">
            <a:solidFill>
              <a:schemeClr val="tx1"/>
            </a:solidFill>
            <a:round/>
            <a:headEnd type="none" w="sm" len="sm"/>
            <a:tailEnd type="none" w="sm" len="sm"/>
          </a:ln>
        </p:spPr>
        <p:txBody>
          <a:bodyPr wrap="none"/>
          <a:lstStyle/>
          <a:p>
            <a:endParaRPr lang="sr-Latn-CS"/>
          </a:p>
        </p:txBody>
      </p:sp>
      <p:sp>
        <p:nvSpPr>
          <p:cNvPr id="35867" name="Line 28"/>
          <p:cNvSpPr>
            <a:spLocks noChangeShapeType="1"/>
          </p:cNvSpPr>
          <p:nvPr/>
        </p:nvSpPr>
        <p:spPr bwMode="auto">
          <a:xfrm>
            <a:off x="1517650" y="3308350"/>
            <a:ext cx="76200" cy="0"/>
          </a:xfrm>
          <a:prstGeom prst="line">
            <a:avLst/>
          </a:prstGeom>
          <a:noFill/>
          <a:ln w="19050">
            <a:solidFill>
              <a:schemeClr val="tx1"/>
            </a:solidFill>
            <a:round/>
            <a:headEnd type="none" w="sm" len="sm"/>
            <a:tailEnd type="none" w="sm" len="sm"/>
          </a:ln>
        </p:spPr>
        <p:txBody>
          <a:bodyPr wrap="none"/>
          <a:lstStyle/>
          <a:p>
            <a:endParaRPr lang="sr-Latn-CS"/>
          </a:p>
        </p:txBody>
      </p:sp>
      <p:sp>
        <p:nvSpPr>
          <p:cNvPr id="35868" name="Line 29"/>
          <p:cNvSpPr>
            <a:spLocks noChangeShapeType="1"/>
          </p:cNvSpPr>
          <p:nvPr/>
        </p:nvSpPr>
        <p:spPr bwMode="auto">
          <a:xfrm>
            <a:off x="1517650" y="2921000"/>
            <a:ext cx="76200" cy="0"/>
          </a:xfrm>
          <a:prstGeom prst="line">
            <a:avLst/>
          </a:prstGeom>
          <a:noFill/>
          <a:ln w="19050">
            <a:solidFill>
              <a:schemeClr val="tx1"/>
            </a:solidFill>
            <a:round/>
            <a:headEnd type="none" w="sm" len="sm"/>
            <a:tailEnd type="none" w="sm" len="sm"/>
          </a:ln>
        </p:spPr>
        <p:txBody>
          <a:bodyPr wrap="none"/>
          <a:lstStyle/>
          <a:p>
            <a:endParaRPr lang="sr-Latn-CS"/>
          </a:p>
        </p:txBody>
      </p:sp>
      <p:sp>
        <p:nvSpPr>
          <p:cNvPr id="35869" name="Line 30"/>
          <p:cNvSpPr>
            <a:spLocks noChangeShapeType="1"/>
          </p:cNvSpPr>
          <p:nvPr/>
        </p:nvSpPr>
        <p:spPr bwMode="auto">
          <a:xfrm>
            <a:off x="1524000" y="2527300"/>
            <a:ext cx="76200" cy="0"/>
          </a:xfrm>
          <a:prstGeom prst="line">
            <a:avLst/>
          </a:prstGeom>
          <a:noFill/>
          <a:ln w="19050">
            <a:solidFill>
              <a:schemeClr val="tx1"/>
            </a:solidFill>
            <a:round/>
            <a:headEnd type="none" w="sm" len="sm"/>
            <a:tailEnd type="none" w="sm" len="sm"/>
          </a:ln>
        </p:spPr>
        <p:txBody>
          <a:bodyPr wrap="none"/>
          <a:lstStyle/>
          <a:p>
            <a:endParaRPr lang="sr-Latn-CS"/>
          </a:p>
        </p:txBody>
      </p:sp>
      <p:sp>
        <p:nvSpPr>
          <p:cNvPr id="35870" name="Line 31"/>
          <p:cNvSpPr>
            <a:spLocks noChangeShapeType="1"/>
          </p:cNvSpPr>
          <p:nvPr/>
        </p:nvSpPr>
        <p:spPr bwMode="auto">
          <a:xfrm>
            <a:off x="1490663" y="4810125"/>
            <a:ext cx="6900862" cy="0"/>
          </a:xfrm>
          <a:prstGeom prst="line">
            <a:avLst/>
          </a:prstGeom>
          <a:noFill/>
          <a:ln w="19050">
            <a:solidFill>
              <a:schemeClr val="tx1"/>
            </a:solidFill>
            <a:round/>
            <a:headEnd/>
            <a:tailEnd/>
          </a:ln>
        </p:spPr>
        <p:txBody>
          <a:bodyPr/>
          <a:lstStyle/>
          <a:p>
            <a:endParaRPr lang="sr-Latn-CS"/>
          </a:p>
        </p:txBody>
      </p:sp>
      <p:sp>
        <p:nvSpPr>
          <p:cNvPr id="35871" name="Text Box 32"/>
          <p:cNvSpPr txBox="1">
            <a:spLocks noChangeArrowheads="1"/>
          </p:cNvSpPr>
          <p:nvPr/>
        </p:nvSpPr>
        <p:spPr bwMode="auto">
          <a:xfrm>
            <a:off x="1049338" y="2366963"/>
            <a:ext cx="522287" cy="336550"/>
          </a:xfrm>
          <a:prstGeom prst="rect">
            <a:avLst/>
          </a:prstGeom>
          <a:noFill/>
          <a:ln w="9525">
            <a:noFill/>
            <a:miter lim="800000"/>
            <a:headEnd/>
            <a:tailEnd/>
          </a:ln>
        </p:spPr>
        <p:txBody>
          <a:bodyPr wrap="none">
            <a:spAutoFit/>
          </a:bodyPr>
          <a:lstStyle/>
          <a:p>
            <a:pPr algn="r"/>
            <a:r>
              <a:rPr lang="en-US" sz="1600" b="1"/>
              <a:t>600</a:t>
            </a:r>
          </a:p>
        </p:txBody>
      </p:sp>
      <p:sp>
        <p:nvSpPr>
          <p:cNvPr id="35872" name="Rectangle 33"/>
          <p:cNvSpPr>
            <a:spLocks noChangeArrowheads="1"/>
          </p:cNvSpPr>
          <p:nvPr/>
        </p:nvSpPr>
        <p:spPr bwMode="blackWhite">
          <a:xfrm>
            <a:off x="1905000" y="2976563"/>
            <a:ext cx="731838" cy="1828800"/>
          </a:xfrm>
          <a:prstGeom prst="rect">
            <a:avLst/>
          </a:prstGeom>
          <a:solidFill>
            <a:srgbClr val="FF3300"/>
          </a:solidFill>
          <a:ln w="3175" algn="ctr">
            <a:solidFill>
              <a:schemeClr val="accent2"/>
            </a:solidFill>
            <a:miter lim="800000"/>
            <a:headEnd/>
            <a:tailEnd/>
          </a:ln>
        </p:spPr>
        <p:txBody>
          <a:bodyPr wrap="none" anchor="ctr" anchorCtr="1"/>
          <a:lstStyle/>
          <a:p>
            <a:endParaRPr lang="hr-HR">
              <a:latin typeface="Trebuchet MS" pitchFamily="34" charset="0"/>
            </a:endParaRPr>
          </a:p>
        </p:txBody>
      </p:sp>
      <p:sp>
        <p:nvSpPr>
          <p:cNvPr id="35873" name="Rectangle 34"/>
          <p:cNvSpPr>
            <a:spLocks noChangeArrowheads="1"/>
          </p:cNvSpPr>
          <p:nvPr/>
        </p:nvSpPr>
        <p:spPr bwMode="blackWhite">
          <a:xfrm>
            <a:off x="3216275" y="3786188"/>
            <a:ext cx="731838" cy="1019175"/>
          </a:xfrm>
          <a:prstGeom prst="rect">
            <a:avLst/>
          </a:prstGeom>
          <a:solidFill>
            <a:srgbClr val="FF3300"/>
          </a:solidFill>
          <a:ln w="3175" algn="ctr">
            <a:solidFill>
              <a:schemeClr val="accent2"/>
            </a:solidFill>
            <a:miter lim="800000"/>
            <a:headEnd/>
            <a:tailEnd/>
          </a:ln>
        </p:spPr>
        <p:txBody>
          <a:bodyPr wrap="none" anchor="ctr" anchorCtr="1"/>
          <a:lstStyle/>
          <a:p>
            <a:endParaRPr lang="hr-HR">
              <a:latin typeface="Trebuchet MS" pitchFamily="34" charset="0"/>
            </a:endParaRPr>
          </a:p>
        </p:txBody>
      </p:sp>
      <p:sp>
        <p:nvSpPr>
          <p:cNvPr id="35874" name="Rectangle 35"/>
          <p:cNvSpPr>
            <a:spLocks noChangeArrowheads="1"/>
          </p:cNvSpPr>
          <p:nvPr/>
        </p:nvSpPr>
        <p:spPr bwMode="blackWhite">
          <a:xfrm>
            <a:off x="4557713" y="4552950"/>
            <a:ext cx="731837" cy="247650"/>
          </a:xfrm>
          <a:prstGeom prst="rect">
            <a:avLst/>
          </a:prstGeom>
          <a:solidFill>
            <a:srgbClr val="FF3300"/>
          </a:solidFill>
          <a:ln w="3175" algn="ctr">
            <a:solidFill>
              <a:schemeClr val="accent2"/>
            </a:solidFill>
            <a:miter lim="800000"/>
            <a:headEnd/>
            <a:tailEnd/>
          </a:ln>
        </p:spPr>
        <p:txBody>
          <a:bodyPr wrap="none" anchor="ctr" anchorCtr="1"/>
          <a:lstStyle/>
          <a:p>
            <a:endParaRPr lang="hr-HR">
              <a:latin typeface="Trebuchet MS" pitchFamily="34" charset="0"/>
            </a:endParaRPr>
          </a:p>
        </p:txBody>
      </p:sp>
      <p:sp>
        <p:nvSpPr>
          <p:cNvPr id="35875" name="Rectangle 36"/>
          <p:cNvSpPr>
            <a:spLocks noChangeArrowheads="1"/>
          </p:cNvSpPr>
          <p:nvPr/>
        </p:nvSpPr>
        <p:spPr bwMode="blackWhite">
          <a:xfrm>
            <a:off x="5935663" y="4629150"/>
            <a:ext cx="731837" cy="180975"/>
          </a:xfrm>
          <a:prstGeom prst="rect">
            <a:avLst/>
          </a:prstGeom>
          <a:solidFill>
            <a:srgbClr val="FF3300"/>
          </a:solidFill>
          <a:ln w="3175" algn="ctr">
            <a:solidFill>
              <a:schemeClr val="accent2"/>
            </a:solidFill>
            <a:miter lim="800000"/>
            <a:headEnd/>
            <a:tailEnd/>
          </a:ln>
        </p:spPr>
        <p:txBody>
          <a:bodyPr wrap="none" anchor="ctr" anchorCtr="1"/>
          <a:lstStyle/>
          <a:p>
            <a:endParaRPr lang="hr-HR">
              <a:latin typeface="Trebuchet MS" pitchFamily="34" charset="0"/>
            </a:endParaRPr>
          </a:p>
        </p:txBody>
      </p:sp>
      <p:sp>
        <p:nvSpPr>
          <p:cNvPr id="35876" name="Rectangle 37"/>
          <p:cNvSpPr>
            <a:spLocks noChangeArrowheads="1"/>
          </p:cNvSpPr>
          <p:nvPr/>
        </p:nvSpPr>
        <p:spPr bwMode="blackWhite">
          <a:xfrm>
            <a:off x="7343775" y="4652963"/>
            <a:ext cx="731838" cy="152400"/>
          </a:xfrm>
          <a:prstGeom prst="rect">
            <a:avLst/>
          </a:prstGeom>
          <a:solidFill>
            <a:srgbClr val="FF3300"/>
          </a:solidFill>
          <a:ln w="3175" algn="ctr">
            <a:solidFill>
              <a:schemeClr val="accent2"/>
            </a:solidFill>
            <a:miter lim="800000"/>
            <a:headEnd/>
            <a:tailEnd/>
          </a:ln>
        </p:spPr>
        <p:txBody>
          <a:bodyPr wrap="none" anchor="ctr" anchorCtr="1"/>
          <a:lstStyle/>
          <a:p>
            <a:endParaRPr lang="hr-HR">
              <a:latin typeface="Trebuchet MS" pitchFamily="34" charset="0"/>
            </a:endParaRPr>
          </a:p>
        </p:txBody>
      </p:sp>
      <p:sp>
        <p:nvSpPr>
          <p:cNvPr id="35877" name="Line 38"/>
          <p:cNvSpPr>
            <a:spLocks noChangeShapeType="1"/>
          </p:cNvSpPr>
          <p:nvPr/>
        </p:nvSpPr>
        <p:spPr bwMode="auto">
          <a:xfrm>
            <a:off x="1585913" y="2519363"/>
            <a:ext cx="0" cy="2286000"/>
          </a:xfrm>
          <a:prstGeom prst="line">
            <a:avLst/>
          </a:prstGeom>
          <a:noFill/>
          <a:ln w="19050">
            <a:solidFill>
              <a:schemeClr val="tx1"/>
            </a:solidFill>
            <a:round/>
            <a:headEnd/>
            <a:tailEnd/>
          </a:ln>
        </p:spPr>
        <p:txBody>
          <a:bodyPr/>
          <a:lstStyle/>
          <a:p>
            <a:endParaRPr lang="sr-Latn-CS"/>
          </a:p>
        </p:txBody>
      </p:sp>
      <p:sp>
        <p:nvSpPr>
          <p:cNvPr id="35878" name="Text Box 39"/>
          <p:cNvSpPr txBox="1">
            <a:spLocks noChangeArrowheads="1"/>
          </p:cNvSpPr>
          <p:nvPr/>
        </p:nvSpPr>
        <p:spPr bwMode="auto">
          <a:xfrm>
            <a:off x="7240588" y="4222750"/>
            <a:ext cx="882650" cy="366713"/>
          </a:xfrm>
          <a:prstGeom prst="rect">
            <a:avLst/>
          </a:prstGeom>
          <a:noFill/>
          <a:ln w="9525">
            <a:noFill/>
            <a:miter lim="800000"/>
            <a:headEnd/>
            <a:tailEnd/>
          </a:ln>
        </p:spPr>
        <p:txBody>
          <a:bodyPr wrap="none">
            <a:spAutoFit/>
          </a:bodyPr>
          <a:lstStyle/>
          <a:p>
            <a:pPr algn="ctr"/>
            <a:r>
              <a:rPr lang="en-US" b="1"/>
              <a:t>38,748</a:t>
            </a:r>
          </a:p>
        </p:txBody>
      </p:sp>
      <p:sp>
        <p:nvSpPr>
          <p:cNvPr id="35879" name="Text Box 40"/>
          <p:cNvSpPr txBox="1">
            <a:spLocks noChangeArrowheads="1"/>
          </p:cNvSpPr>
          <p:nvPr/>
        </p:nvSpPr>
        <p:spPr bwMode="auto">
          <a:xfrm>
            <a:off x="5859463" y="4184650"/>
            <a:ext cx="882650" cy="366713"/>
          </a:xfrm>
          <a:prstGeom prst="rect">
            <a:avLst/>
          </a:prstGeom>
          <a:noFill/>
          <a:ln w="9525">
            <a:noFill/>
            <a:miter lim="800000"/>
            <a:headEnd/>
            <a:tailEnd/>
          </a:ln>
        </p:spPr>
        <p:txBody>
          <a:bodyPr wrap="none">
            <a:spAutoFit/>
          </a:bodyPr>
          <a:lstStyle/>
          <a:p>
            <a:pPr algn="ctr"/>
            <a:r>
              <a:rPr lang="en-US" b="1"/>
              <a:t>45,058</a:t>
            </a:r>
          </a:p>
        </p:txBody>
      </p:sp>
      <p:sp>
        <p:nvSpPr>
          <p:cNvPr id="35880" name="Text Box 41"/>
          <p:cNvSpPr txBox="1">
            <a:spLocks noChangeArrowheads="1"/>
          </p:cNvSpPr>
          <p:nvPr/>
        </p:nvSpPr>
        <p:spPr bwMode="auto">
          <a:xfrm>
            <a:off x="4451350" y="4122738"/>
            <a:ext cx="882650" cy="366712"/>
          </a:xfrm>
          <a:prstGeom prst="rect">
            <a:avLst/>
          </a:prstGeom>
          <a:noFill/>
          <a:ln w="9525">
            <a:noFill/>
            <a:miter lim="800000"/>
            <a:headEnd/>
            <a:tailEnd/>
          </a:ln>
        </p:spPr>
        <p:txBody>
          <a:bodyPr wrap="none">
            <a:spAutoFit/>
          </a:bodyPr>
          <a:lstStyle/>
          <a:p>
            <a:r>
              <a:rPr lang="en-US" b="1"/>
              <a:t>65,672</a:t>
            </a:r>
          </a:p>
        </p:txBody>
      </p:sp>
      <p:sp>
        <p:nvSpPr>
          <p:cNvPr id="35881" name="Text Box 42"/>
          <p:cNvSpPr txBox="1">
            <a:spLocks noChangeArrowheads="1"/>
          </p:cNvSpPr>
          <p:nvPr/>
        </p:nvSpPr>
        <p:spPr bwMode="auto">
          <a:xfrm>
            <a:off x="3008313" y="3327400"/>
            <a:ext cx="1009650" cy="366713"/>
          </a:xfrm>
          <a:prstGeom prst="rect">
            <a:avLst/>
          </a:prstGeom>
          <a:noFill/>
          <a:ln w="9525">
            <a:noFill/>
            <a:miter lim="800000"/>
            <a:headEnd/>
            <a:tailEnd/>
          </a:ln>
        </p:spPr>
        <p:txBody>
          <a:bodyPr wrap="none">
            <a:spAutoFit/>
          </a:bodyPr>
          <a:lstStyle/>
          <a:p>
            <a:r>
              <a:rPr lang="en-US" b="1"/>
              <a:t>267,902</a:t>
            </a:r>
          </a:p>
        </p:txBody>
      </p:sp>
      <p:sp>
        <p:nvSpPr>
          <p:cNvPr id="35882" name="Text Box 43"/>
          <p:cNvSpPr txBox="1">
            <a:spLocks noChangeArrowheads="1"/>
          </p:cNvSpPr>
          <p:nvPr/>
        </p:nvSpPr>
        <p:spPr bwMode="auto">
          <a:xfrm>
            <a:off x="1741488" y="2522538"/>
            <a:ext cx="1009650" cy="366712"/>
          </a:xfrm>
          <a:prstGeom prst="rect">
            <a:avLst/>
          </a:prstGeom>
          <a:noFill/>
          <a:ln w="9525">
            <a:noFill/>
            <a:miter lim="800000"/>
            <a:headEnd/>
            <a:tailEnd/>
          </a:ln>
        </p:spPr>
        <p:txBody>
          <a:bodyPr wrap="none">
            <a:spAutoFit/>
          </a:bodyPr>
          <a:lstStyle/>
          <a:p>
            <a:r>
              <a:rPr lang="en-US" b="1"/>
              <a:t>483,842</a:t>
            </a:r>
          </a:p>
        </p:txBody>
      </p:sp>
      <p:sp>
        <p:nvSpPr>
          <p:cNvPr id="35883" name="Rectangle 43"/>
          <p:cNvSpPr>
            <a:spLocks noChangeArrowheads="1"/>
          </p:cNvSpPr>
          <p:nvPr/>
        </p:nvSpPr>
        <p:spPr bwMode="auto">
          <a:xfrm>
            <a:off x="4572000" y="5572125"/>
            <a:ext cx="4572000" cy="1200150"/>
          </a:xfrm>
          <a:prstGeom prst="rect">
            <a:avLst/>
          </a:prstGeom>
          <a:noFill/>
          <a:ln w="9525">
            <a:noFill/>
            <a:miter lim="800000"/>
            <a:headEnd/>
            <a:tailEnd/>
          </a:ln>
        </p:spPr>
        <p:txBody>
          <a:bodyPr>
            <a:spAutoFit/>
          </a:bodyPr>
          <a:lstStyle/>
          <a:p>
            <a:pPr>
              <a:buFont typeface="Wingdings" pitchFamily="2" charset="2"/>
              <a:buChar char="Ø"/>
            </a:pPr>
            <a:r>
              <a:rPr lang="hr-HR" dirty="0" smtClean="0">
                <a:latin typeface="Trebuchet MS" pitchFamily="34" charset="0"/>
                <a:cs typeface="Times New Roman" pitchFamily="18" charset="0"/>
              </a:rPr>
              <a:t> KVB</a:t>
            </a:r>
            <a:r>
              <a:rPr lang="en-US" dirty="0" smtClean="0">
                <a:latin typeface="Trebuchet MS" pitchFamily="34" charset="0"/>
                <a:cs typeface="Times New Roman" pitchFamily="18" charset="0"/>
              </a:rPr>
              <a:t> </a:t>
            </a:r>
            <a:r>
              <a:rPr lang="hr-HR" dirty="0">
                <a:latin typeface="Trebuchet MS" pitchFamily="34" charset="0"/>
                <a:cs typeface="Times New Roman" pitchFamily="18" charset="0"/>
              </a:rPr>
              <a:t>ubija </a:t>
            </a:r>
            <a:r>
              <a:rPr lang="en-US" dirty="0">
                <a:latin typeface="Trebuchet MS" pitchFamily="34" charset="0"/>
                <a:cs typeface="Times New Roman" pitchFamily="18" charset="0"/>
              </a:rPr>
              <a:t>460,000 </a:t>
            </a:r>
            <a:r>
              <a:rPr lang="hr-HR" dirty="0">
                <a:latin typeface="Trebuchet MS" pitchFamily="34" charset="0"/>
                <a:cs typeface="Times New Roman" pitchFamily="18" charset="0"/>
              </a:rPr>
              <a:t>žena godišnje</a:t>
            </a:r>
          </a:p>
          <a:p>
            <a:pPr>
              <a:buFont typeface="Wingdings" pitchFamily="2" charset="2"/>
              <a:buChar char="Ø"/>
            </a:pPr>
            <a:r>
              <a:rPr lang="hr-HR" dirty="0" smtClean="0">
                <a:latin typeface="Trebuchet MS" pitchFamily="34" charset="0"/>
                <a:cs typeface="Times New Roman" pitchFamily="18" charset="0"/>
              </a:rPr>
              <a:t> 1 </a:t>
            </a:r>
            <a:r>
              <a:rPr lang="hr-HR" dirty="0">
                <a:latin typeface="Trebuchet MS" pitchFamily="34" charset="0"/>
                <a:cs typeface="Times New Roman" pitchFamily="18" charset="0"/>
              </a:rPr>
              <a:t>od 3 žene ima neki oblik KVB </a:t>
            </a:r>
          </a:p>
          <a:p>
            <a:pPr>
              <a:buFont typeface="Wingdings" pitchFamily="2" charset="2"/>
              <a:buChar char="Ø"/>
            </a:pPr>
            <a:r>
              <a:rPr lang="hr-HR" dirty="0" smtClean="0">
                <a:latin typeface="Trebuchet MS" pitchFamily="34" charset="0"/>
                <a:cs typeface="Times New Roman" pitchFamily="18" charset="0"/>
              </a:rPr>
              <a:t> Koronarna </a:t>
            </a:r>
            <a:r>
              <a:rPr lang="hr-HR" dirty="0">
                <a:latin typeface="Trebuchet MS" pitchFamily="34" charset="0"/>
                <a:cs typeface="Times New Roman" pitchFamily="18" charset="0"/>
              </a:rPr>
              <a:t>srčana bolest 2-3x češća nakon menopauze</a:t>
            </a:r>
            <a:endParaRPr lang="en-US" dirty="0">
              <a:latin typeface="Trebuchet MS" pitchFamily="34"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642938" y="457200"/>
            <a:ext cx="7993062" cy="369888"/>
          </a:xfrm>
          <a:prstGeom prst="rect">
            <a:avLst/>
          </a:prstGeom>
          <a:noFill/>
          <a:ln>
            <a:noFill/>
          </a:ln>
          <a:effectLst>
            <a:outerShdw dist="35921" dir="2700000" algn="ctr" rotWithShape="0">
              <a:schemeClr val="bg2"/>
            </a:outerShdw>
          </a:effectLst>
          <a:extLst/>
        </p:spPr>
        <p:txBody>
          <a:bodyPr>
            <a:spAutoFit/>
          </a:bodyPr>
          <a:lstStyle/>
          <a:p>
            <a:pPr fontAlgn="b">
              <a:spcBef>
                <a:spcPts val="0"/>
              </a:spcBef>
              <a:spcAft>
                <a:spcPts val="0"/>
              </a:spcAft>
              <a:defRPr/>
            </a:pPr>
            <a:r>
              <a:rPr lang="en-US" altLang="x-none" b="1" dirty="0" err="1">
                <a:cs typeface="Arial" charset="0"/>
              </a:rPr>
              <a:t>Prevalenc</a:t>
            </a:r>
            <a:r>
              <a:rPr lang="hr-HR" altLang="x-none" b="1" dirty="0" err="1">
                <a:cs typeface="Arial" charset="0"/>
              </a:rPr>
              <a:t>ija</a:t>
            </a:r>
            <a:r>
              <a:rPr lang="hr-HR" altLang="x-none" b="1" dirty="0">
                <a:cs typeface="Arial" charset="0"/>
              </a:rPr>
              <a:t> KVB u </a:t>
            </a:r>
            <a:r>
              <a:rPr lang="en-US" altLang="x-none" b="1" dirty="0" err="1">
                <a:cs typeface="Arial" charset="0"/>
              </a:rPr>
              <a:t>Ameri</a:t>
            </a:r>
            <a:r>
              <a:rPr lang="hr-HR" altLang="x-none" b="1" dirty="0" err="1">
                <a:cs typeface="Arial" charset="0"/>
              </a:rPr>
              <a:t>kanaca</a:t>
            </a:r>
            <a:r>
              <a:rPr lang="en-US" altLang="x-none" b="1" dirty="0">
                <a:cs typeface="Arial" charset="0"/>
              </a:rPr>
              <a:t>  20 </a:t>
            </a:r>
            <a:r>
              <a:rPr lang="hr-HR" altLang="x-none" b="1" dirty="0">
                <a:cs typeface="Arial" charset="0"/>
              </a:rPr>
              <a:t>godina i stariji </a:t>
            </a:r>
            <a:r>
              <a:rPr lang="en-US" altLang="x-none" dirty="0">
                <a:cs typeface="Arial" charset="0"/>
              </a:rPr>
              <a:t>NHANES: 1999-2002</a:t>
            </a:r>
            <a:endParaRPr lang="en-US" altLang="x-none" b="1" dirty="0"/>
          </a:p>
        </p:txBody>
      </p:sp>
      <p:sp>
        <p:nvSpPr>
          <p:cNvPr id="6176" name="Text Box 3"/>
          <p:cNvSpPr txBox="1">
            <a:spLocks noChangeArrowheads="1"/>
          </p:cNvSpPr>
          <p:nvPr/>
        </p:nvSpPr>
        <p:spPr bwMode="auto">
          <a:xfrm>
            <a:off x="1219200" y="6324600"/>
            <a:ext cx="4343400" cy="369888"/>
          </a:xfrm>
          <a:prstGeom prst="rect">
            <a:avLst/>
          </a:prstGeom>
          <a:noFill/>
          <a:ln w="9525">
            <a:noFill/>
            <a:miter lim="800000"/>
            <a:headEnd/>
            <a:tailEnd/>
          </a:ln>
        </p:spPr>
        <p:txBody>
          <a:bodyPr>
            <a:spAutoFit/>
          </a:bodyPr>
          <a:lstStyle/>
          <a:p>
            <a:endParaRPr lang="hr-HR" b="1">
              <a:latin typeface="Times New Roman" pitchFamily="18" charset="0"/>
            </a:endParaRPr>
          </a:p>
        </p:txBody>
      </p:sp>
      <p:sp>
        <p:nvSpPr>
          <p:cNvPr id="6177" name="Text Box 4"/>
          <p:cNvSpPr txBox="1">
            <a:spLocks noChangeArrowheads="1"/>
          </p:cNvSpPr>
          <p:nvPr/>
        </p:nvSpPr>
        <p:spPr bwMode="auto">
          <a:xfrm>
            <a:off x="900113" y="5678488"/>
            <a:ext cx="7634287" cy="1016000"/>
          </a:xfrm>
          <a:prstGeom prst="rect">
            <a:avLst/>
          </a:prstGeom>
          <a:noFill/>
          <a:ln w="9525">
            <a:noFill/>
            <a:miter lim="800000"/>
            <a:headEnd/>
            <a:tailEnd/>
          </a:ln>
        </p:spPr>
        <p:txBody>
          <a:bodyPr>
            <a:spAutoFit/>
          </a:bodyPr>
          <a:lstStyle/>
          <a:p>
            <a:r>
              <a:rPr lang="en-US" sz="2000" b="1"/>
              <a:t>Source: CDC/NCHS and NHLBI. These data include coronary heart disease, congestive heart failure, stroke and hypertension.</a:t>
            </a:r>
          </a:p>
        </p:txBody>
      </p:sp>
      <p:graphicFrame>
        <p:nvGraphicFramePr>
          <p:cNvPr id="6174" name="Object 30"/>
          <p:cNvGraphicFramePr>
            <a:graphicFrameLocks noChangeAspect="1"/>
          </p:cNvGraphicFramePr>
          <p:nvPr/>
        </p:nvGraphicFramePr>
        <p:xfrm>
          <a:off x="1047750" y="1052513"/>
          <a:ext cx="7183438" cy="4364037"/>
        </p:xfrm>
        <a:graphic>
          <a:graphicData uri="http://schemas.openxmlformats.org/presentationml/2006/ole">
            <mc:AlternateContent xmlns:mc="http://schemas.openxmlformats.org/markup-compatibility/2006">
              <mc:Choice xmlns:v="urn:schemas-microsoft-com:vml" Requires="v">
                <p:oleObj spid="_x0000_s6187" name="Chart" r:id="rId4" imgW="4876800" imgH="2247934" progId="Excel.Sheet.8">
                  <p:embed/>
                </p:oleObj>
              </mc:Choice>
              <mc:Fallback>
                <p:oleObj name="Chart" r:id="rId4" imgW="4876800" imgH="2247934" progId="Excel.Sheet.8">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0" y="1052513"/>
                        <a:ext cx="7183438" cy="4364037"/>
                      </a:xfrm>
                      <a:prstGeom prst="rect">
                        <a:avLst/>
                      </a:prstGeom>
                      <a:noFill/>
                      <a:ln w="28575">
                        <a:solidFill>
                          <a:srgbClr val="F3FD33"/>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Elipsa 1"/>
          <p:cNvSpPr/>
          <p:nvPr/>
        </p:nvSpPr>
        <p:spPr>
          <a:xfrm>
            <a:off x="3995738" y="2276475"/>
            <a:ext cx="1152525" cy="18002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DressCVD"/>
          <p:cNvPicPr>
            <a:picLocks noChangeAspect="1" noChangeArrowheads="1"/>
          </p:cNvPicPr>
          <p:nvPr/>
        </p:nvPicPr>
        <p:blipFill>
          <a:blip r:embed="rId3"/>
          <a:srcRect/>
          <a:stretch>
            <a:fillRect/>
          </a:stretch>
        </p:blipFill>
        <p:spPr bwMode="auto">
          <a:xfrm>
            <a:off x="4324350" y="871538"/>
            <a:ext cx="4645025" cy="5689600"/>
          </a:xfrm>
          <a:prstGeom prst="rect">
            <a:avLst/>
          </a:prstGeom>
          <a:noFill/>
          <a:ln w="9525">
            <a:noFill/>
            <a:miter lim="800000"/>
            <a:headEnd/>
            <a:tailEnd/>
          </a:ln>
        </p:spPr>
      </p:pic>
      <p:sp>
        <p:nvSpPr>
          <p:cNvPr id="610308" name="Text Box 4"/>
          <p:cNvSpPr txBox="1">
            <a:spLocks noChangeArrowheads="1"/>
          </p:cNvSpPr>
          <p:nvPr/>
        </p:nvSpPr>
        <p:spPr bwMode="auto">
          <a:xfrm>
            <a:off x="323850" y="765175"/>
            <a:ext cx="3651250" cy="1568450"/>
          </a:xfrm>
          <a:prstGeom prst="rect">
            <a:avLst/>
          </a:prstGeom>
          <a:solidFill>
            <a:schemeClr val="tx2"/>
          </a:solidFill>
          <a:ln w="38100" cap="sq">
            <a:solidFill>
              <a:srgbClr val="EAF602"/>
            </a:solidFill>
            <a:miter lim="800000"/>
            <a:headEnd type="none" w="sm" len="sm"/>
            <a:tailEnd type="none" w="sm" len="sm"/>
          </a:ln>
          <a:effectLst>
            <a:outerShdw dist="35921" dir="2700000" algn="ctr" rotWithShape="0">
              <a:schemeClr val="bg2"/>
            </a:outerShdw>
          </a:effectLst>
        </p:spPr>
        <p:txBody>
          <a:bodyPr>
            <a:spAutoFit/>
          </a:bodyPr>
          <a:lstStyle/>
          <a:p>
            <a:pPr algn="ctr" fontAlgn="auto">
              <a:spcBef>
                <a:spcPct val="50000"/>
              </a:spcBef>
              <a:spcAft>
                <a:spcPts val="0"/>
              </a:spcAft>
              <a:defRPr/>
            </a:pPr>
            <a:r>
              <a:rPr lang="hr-HR" altLang="x-none" sz="3200" b="1" dirty="0">
                <a:solidFill>
                  <a:schemeClr val="bg2"/>
                </a:solidFill>
              </a:rPr>
              <a:t>15x više umiru od KVB nego od raka dojke</a:t>
            </a:r>
            <a:r>
              <a:rPr lang="en-US" altLang="x-none" sz="3200" b="1" dirty="0">
                <a:solidFill>
                  <a:schemeClr val="bg2"/>
                </a:solidFill>
              </a:rPr>
              <a:t> </a:t>
            </a:r>
          </a:p>
        </p:txBody>
      </p:sp>
      <p:sp>
        <p:nvSpPr>
          <p:cNvPr id="40963" name="Text Box 7"/>
          <p:cNvSpPr txBox="1">
            <a:spLocks noChangeArrowheads="1"/>
          </p:cNvSpPr>
          <p:nvPr/>
        </p:nvSpPr>
        <p:spPr bwMode="auto">
          <a:xfrm>
            <a:off x="2389188" y="2252663"/>
            <a:ext cx="184150" cy="366712"/>
          </a:xfrm>
          <a:prstGeom prst="rect">
            <a:avLst/>
          </a:prstGeom>
          <a:noFill/>
          <a:ln w="9525">
            <a:noFill/>
            <a:miter lim="800000"/>
            <a:headEnd/>
            <a:tailEnd/>
          </a:ln>
        </p:spPr>
        <p:txBody>
          <a:bodyPr wrap="none">
            <a:spAutoFit/>
          </a:bodyPr>
          <a:lstStyle/>
          <a:p>
            <a:endParaRPr lang="hr-HR" b="1">
              <a:latin typeface="Tahoma" pitchFamily="34" charset="0"/>
            </a:endParaRPr>
          </a:p>
        </p:txBody>
      </p:sp>
      <p:pic>
        <p:nvPicPr>
          <p:cNvPr id="40964" name="Picture 2"/>
          <p:cNvPicPr>
            <a:picLocks noChangeAspect="1" noChangeArrowheads="1"/>
          </p:cNvPicPr>
          <p:nvPr/>
        </p:nvPicPr>
        <p:blipFill>
          <a:blip r:embed="rId4"/>
          <a:srcRect/>
          <a:stretch>
            <a:fillRect/>
          </a:stretch>
        </p:blipFill>
        <p:spPr bwMode="auto">
          <a:xfrm>
            <a:off x="9525" y="2781300"/>
            <a:ext cx="4314825" cy="3779838"/>
          </a:xfrm>
          <a:prstGeom prst="rect">
            <a:avLst/>
          </a:prstGeom>
          <a:noFill/>
          <a:ln w="9525">
            <a:noFill/>
            <a:miter lim="800000"/>
            <a:headEnd/>
            <a:tailEnd/>
          </a:ln>
        </p:spPr>
      </p:pic>
      <p:sp>
        <p:nvSpPr>
          <p:cNvPr id="3" name="Pravokutnik 2"/>
          <p:cNvSpPr/>
          <p:nvPr/>
        </p:nvSpPr>
        <p:spPr>
          <a:xfrm>
            <a:off x="196850" y="2411413"/>
            <a:ext cx="4043363" cy="369887"/>
          </a:xfrm>
          <a:prstGeom prst="rect">
            <a:avLst/>
          </a:prstGeom>
        </p:spPr>
        <p:txBody>
          <a:bodyPr wrap="none">
            <a:spAutoFit/>
          </a:bodyPr>
          <a:lstStyle/>
          <a:p>
            <a:pPr fontAlgn="auto">
              <a:spcBef>
                <a:spcPts val="0"/>
              </a:spcBef>
              <a:spcAft>
                <a:spcPts val="0"/>
              </a:spcAft>
              <a:defRPr/>
            </a:pPr>
            <a:r>
              <a:rPr lang="hr-HR" dirty="0">
                <a:solidFill>
                  <a:schemeClr val="accent6"/>
                </a:solidFill>
                <a:latin typeface="Arial" panose="020B0604020202020204" pitchFamily="34" charset="0"/>
                <a:cs typeface="Arial" panose="020B0604020202020204" pitchFamily="34" charset="0"/>
              </a:rPr>
              <a:t>10 vodećih uzroka smrti žena u 2012</a:t>
            </a:r>
            <a:r>
              <a:rPr lang="hr-HR" dirty="0">
                <a:solidFill>
                  <a:schemeClr val="accent6"/>
                </a:solidFill>
                <a:latin typeface="+mn-lt"/>
              </a:rPr>
              <a:t>.</a:t>
            </a:r>
          </a:p>
        </p:txBody>
      </p:sp>
      <p:sp>
        <p:nvSpPr>
          <p:cNvPr id="4" name="Elipsa 3"/>
          <p:cNvSpPr/>
          <p:nvPr/>
        </p:nvSpPr>
        <p:spPr>
          <a:xfrm>
            <a:off x="9525" y="2781300"/>
            <a:ext cx="2330450" cy="5032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714884"/>
            <a:ext cx="7572428" cy="1143000"/>
          </a:xfrm>
        </p:spPr>
        <p:txBody>
          <a:bodyPr/>
          <a:lstStyle/>
          <a:p>
            <a:pPr marL="320040" indent="-320040" fontAlgn="auto">
              <a:spcAft>
                <a:spcPts val="0"/>
              </a:spcAft>
              <a:buClr>
                <a:schemeClr val="accent6">
                  <a:lumMod val="75000"/>
                </a:schemeClr>
              </a:buClr>
              <a:defRPr/>
            </a:pPr>
            <a:r>
              <a:rPr lang="hr-HR" sz="2400" dirty="0" smtClean="0"/>
              <a:t>Ukupno 4267558</a:t>
            </a:r>
            <a:br>
              <a:rPr lang="hr-HR" sz="2400" dirty="0" smtClean="0"/>
            </a:br>
            <a:r>
              <a:rPr lang="hr-HR" sz="2400" dirty="0" smtClean="0"/>
              <a:t>Ž 2 208 857</a:t>
            </a:r>
            <a:br>
              <a:rPr lang="hr-HR" sz="2400" dirty="0" smtClean="0"/>
            </a:br>
            <a:r>
              <a:rPr lang="hr-HR" sz="2400" dirty="0" smtClean="0"/>
              <a:t>M 2 058 701</a:t>
            </a:r>
            <a:br>
              <a:rPr lang="hr-HR" sz="2400" dirty="0" smtClean="0"/>
            </a:br>
            <a:r>
              <a:rPr lang="hr-HR" sz="2400" dirty="0" smtClean="0">
                <a:solidFill>
                  <a:srgbClr val="FF0000"/>
                </a:solidFill>
              </a:rPr>
              <a:t>do 40-te 981 174</a:t>
            </a:r>
            <a:r>
              <a:rPr lang="hr-HR" sz="2400" dirty="0" smtClean="0"/>
              <a:t/>
            </a:r>
            <a:br>
              <a:rPr lang="hr-HR" sz="2400" dirty="0" smtClean="0"/>
            </a:br>
            <a:r>
              <a:rPr lang="hr-HR" sz="1600" dirty="0" smtClean="0"/>
              <a:t>Podaci Državnog zavoda za statistiku RH, 2014.</a:t>
            </a:r>
            <a:endParaRPr lang="hr-HR" sz="1600" dirty="0"/>
          </a:p>
        </p:txBody>
      </p:sp>
      <p:sp>
        <p:nvSpPr>
          <p:cNvPr id="19458" name="Content Placeholder 2"/>
          <p:cNvSpPr>
            <a:spLocks noGrp="1"/>
          </p:cNvSpPr>
          <p:nvPr>
            <p:ph sz="quarter" idx="13"/>
          </p:nvPr>
        </p:nvSpPr>
        <p:spPr>
          <a:xfrm>
            <a:off x="1116013" y="981075"/>
            <a:ext cx="6400800" cy="3475038"/>
          </a:xfrm>
        </p:spPr>
        <p:txBody>
          <a:bodyPr/>
          <a:lstStyle/>
          <a:p>
            <a:r>
              <a:rPr lang="hr-HR" smtClean="0"/>
              <a:t>1-4% žena do 40.te godine života </a:t>
            </a:r>
          </a:p>
          <a:p>
            <a:r>
              <a:rPr lang="hr-HR" smtClean="0"/>
              <a:t>5% rana menopauza ( 40-45.godina)</a:t>
            </a:r>
          </a:p>
          <a:p>
            <a:r>
              <a:rPr lang="hr-HR" smtClean="0"/>
              <a:t>0.1% &lt; 30 godina </a:t>
            </a:r>
          </a:p>
          <a:p>
            <a:endParaRPr lang="hr-HR" smtClean="0"/>
          </a:p>
          <a:p>
            <a:r>
              <a:rPr lang="hr-HR" smtClean="0"/>
              <a:t>1/1000 žena do 30.te godine </a:t>
            </a:r>
          </a:p>
          <a:p>
            <a:r>
              <a:rPr lang="hr-HR" smtClean="0"/>
              <a:t>1/250 do 35.te godine</a:t>
            </a:r>
          </a:p>
          <a:p>
            <a:r>
              <a:rPr lang="hr-HR" smtClean="0"/>
              <a:t>1/100 do 40.godine               CRO – 9811 žena</a:t>
            </a:r>
          </a:p>
          <a:p>
            <a:endParaRPr lang="hr-HR" smtClean="0"/>
          </a:p>
        </p:txBody>
      </p:sp>
      <p:sp>
        <p:nvSpPr>
          <p:cNvPr id="19459" name="TextBox 3"/>
          <p:cNvSpPr txBox="1">
            <a:spLocks noChangeArrowheads="1"/>
          </p:cNvSpPr>
          <p:nvPr/>
        </p:nvSpPr>
        <p:spPr bwMode="auto">
          <a:xfrm>
            <a:off x="1258888" y="404813"/>
            <a:ext cx="7429500" cy="519112"/>
          </a:xfrm>
          <a:prstGeom prst="rect">
            <a:avLst/>
          </a:prstGeom>
          <a:noFill/>
          <a:ln w="9525">
            <a:noFill/>
            <a:miter lim="800000"/>
            <a:headEnd/>
            <a:tailEnd/>
          </a:ln>
        </p:spPr>
        <p:txBody>
          <a:bodyPr>
            <a:spAutoFit/>
          </a:bodyPr>
          <a:lstStyle/>
          <a:p>
            <a:r>
              <a:rPr lang="hr-HR" sz="2800">
                <a:latin typeface="Trebuchet MS" pitchFamily="34" charset="0"/>
              </a:rPr>
              <a:t>Učestalost  prijevremene menopauze</a:t>
            </a:r>
          </a:p>
        </p:txBody>
      </p:sp>
      <p:sp>
        <p:nvSpPr>
          <p:cNvPr id="5" name="Right Arrow 4"/>
          <p:cNvSpPr/>
          <p:nvPr/>
        </p:nvSpPr>
        <p:spPr>
          <a:xfrm>
            <a:off x="4000500" y="3643313"/>
            <a:ext cx="928688" cy="50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9461" name="TextBox 5"/>
          <p:cNvSpPr txBox="1">
            <a:spLocks noChangeArrowheads="1"/>
          </p:cNvSpPr>
          <p:nvPr/>
        </p:nvSpPr>
        <p:spPr bwMode="auto">
          <a:xfrm>
            <a:off x="5214938" y="3214688"/>
            <a:ext cx="1785937" cy="369887"/>
          </a:xfrm>
          <a:prstGeom prst="rect">
            <a:avLst/>
          </a:prstGeom>
          <a:noFill/>
          <a:ln w="9525">
            <a:noFill/>
            <a:miter lim="800000"/>
            <a:headEnd/>
            <a:tailEnd/>
          </a:ln>
        </p:spPr>
        <p:txBody>
          <a:bodyPr>
            <a:spAutoFit/>
          </a:bodyPr>
          <a:lstStyle/>
          <a:p>
            <a:endParaRPr lang="hr-HR">
              <a:latin typeface="Trebuchet MS" pitchFamily="34" charset="0"/>
            </a:endParaRPr>
          </a:p>
        </p:txBody>
      </p:sp>
      <p:sp>
        <p:nvSpPr>
          <p:cNvPr id="7" name="Oval 6"/>
          <p:cNvSpPr/>
          <p:nvPr/>
        </p:nvSpPr>
        <p:spPr>
          <a:xfrm>
            <a:off x="5000625" y="3429000"/>
            <a:ext cx="2428875" cy="78581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ChangeArrowheads="1"/>
          </p:cNvSpPr>
          <p:nvPr/>
        </p:nvSpPr>
        <p:spPr bwMode="auto">
          <a:xfrm>
            <a:off x="285750" y="1714500"/>
            <a:ext cx="8429625" cy="1570038"/>
          </a:xfrm>
          <a:prstGeom prst="rect">
            <a:avLst/>
          </a:prstGeom>
          <a:solidFill>
            <a:srgbClr val="503692"/>
          </a:solidFill>
          <a:ln w="57150" cap="sq">
            <a:solidFill>
              <a:srgbClr val="FF3300"/>
            </a:solidFill>
            <a:miter lim="800000"/>
            <a:headEnd type="none" w="sm" len="sm"/>
            <a:tailEnd type="none" w="sm" len="sm"/>
          </a:ln>
          <a:effectLst>
            <a:outerShdw dist="35921" dir="2700000" algn="ctr" rotWithShape="0">
              <a:schemeClr val="bg2"/>
            </a:outerShdw>
          </a:effectLst>
        </p:spPr>
        <p:txBody>
          <a:bodyPr>
            <a:spAutoFit/>
          </a:bodyPr>
          <a:lstStyle/>
          <a:p>
            <a:pPr algn="ctr" fontAlgn="auto">
              <a:spcBef>
                <a:spcPts val="0"/>
              </a:spcBef>
              <a:spcAft>
                <a:spcPts val="0"/>
              </a:spcAft>
              <a:defRPr/>
            </a:pPr>
            <a:r>
              <a:rPr lang="hr-HR" altLang="x-none" sz="3200" b="1" dirty="0"/>
              <a:t>Što žene misle? Od čega će umrijeti</a:t>
            </a:r>
            <a:r>
              <a:rPr lang="en-US" altLang="x-none" sz="3200" b="1" dirty="0"/>
              <a:t> </a:t>
            </a:r>
            <a:r>
              <a:rPr lang="hr-HR" altLang="x-none" sz="3200" b="1" dirty="0"/>
              <a:t>?</a:t>
            </a:r>
            <a:r>
              <a:rPr lang="en-US" altLang="x-none" sz="3200" b="1" dirty="0"/>
              <a:t>:</a:t>
            </a:r>
          </a:p>
          <a:p>
            <a:pPr algn="ctr" fontAlgn="auto">
              <a:spcBef>
                <a:spcPts val="0"/>
              </a:spcBef>
              <a:spcAft>
                <a:spcPts val="0"/>
              </a:spcAft>
              <a:defRPr/>
            </a:pPr>
            <a:r>
              <a:rPr lang="hr-HR" altLang="x-none" sz="3200" b="1" dirty="0">
                <a:solidFill>
                  <a:srgbClr val="FFCCFF"/>
                </a:solidFill>
              </a:rPr>
              <a:t>RAK DOJKE</a:t>
            </a:r>
            <a:r>
              <a:rPr lang="en-US" altLang="x-none" sz="3200" b="1" dirty="0">
                <a:solidFill>
                  <a:srgbClr val="FFCCFF"/>
                </a:solidFill>
              </a:rPr>
              <a:t> 		</a:t>
            </a:r>
            <a:r>
              <a:rPr lang="hr-HR" altLang="x-none" sz="3200" b="1" dirty="0">
                <a:solidFill>
                  <a:srgbClr val="FFCCFF"/>
                </a:solidFill>
              </a:rPr>
              <a:t>                      </a:t>
            </a:r>
            <a:r>
              <a:rPr lang="en-US" altLang="x-none" sz="3200" b="1" dirty="0">
                <a:solidFill>
                  <a:srgbClr val="FFCCFF"/>
                </a:solidFill>
              </a:rPr>
              <a:t>40-60%</a:t>
            </a:r>
          </a:p>
          <a:p>
            <a:pPr algn="ctr" fontAlgn="auto">
              <a:spcBef>
                <a:spcPts val="0"/>
              </a:spcBef>
              <a:spcAft>
                <a:spcPts val="0"/>
              </a:spcAft>
              <a:defRPr/>
            </a:pPr>
            <a:r>
              <a:rPr lang="hr-HR" altLang="x-none" sz="2800" b="1" dirty="0"/>
              <a:t>KARDIOVASKULARNE BOLESTI</a:t>
            </a:r>
            <a:r>
              <a:rPr lang="en-US" altLang="x-none" sz="2800" b="1" dirty="0">
                <a:solidFill>
                  <a:srgbClr val="EAF602"/>
                </a:solidFill>
              </a:rPr>
              <a:t>       </a:t>
            </a:r>
            <a:r>
              <a:rPr lang="en-US" altLang="x-none" sz="3200" b="1" dirty="0">
                <a:solidFill>
                  <a:srgbClr val="EAF602"/>
                </a:solidFill>
              </a:rPr>
              <a:t>15-18%</a:t>
            </a:r>
          </a:p>
        </p:txBody>
      </p:sp>
      <p:sp>
        <p:nvSpPr>
          <p:cNvPr id="428035" name="Rectangle 3"/>
          <p:cNvSpPr>
            <a:spLocks noChangeArrowheads="1"/>
          </p:cNvSpPr>
          <p:nvPr/>
        </p:nvSpPr>
        <p:spPr bwMode="auto">
          <a:xfrm>
            <a:off x="285750" y="3929063"/>
            <a:ext cx="7858125" cy="1570037"/>
          </a:xfrm>
          <a:prstGeom prst="rect">
            <a:avLst/>
          </a:prstGeom>
          <a:solidFill>
            <a:srgbClr val="503692"/>
          </a:solidFill>
          <a:ln w="57150" cap="sq">
            <a:solidFill>
              <a:srgbClr val="FF3300"/>
            </a:solidFill>
            <a:miter lim="800000"/>
            <a:headEnd type="none" w="sm" len="sm"/>
            <a:tailEnd type="none" w="sm" len="sm"/>
          </a:ln>
          <a:effectLst>
            <a:outerShdw dist="35921" dir="2700000" algn="ctr" rotWithShape="0">
              <a:schemeClr val="bg2"/>
            </a:outerShdw>
          </a:effectLst>
        </p:spPr>
        <p:txBody>
          <a:bodyPr>
            <a:spAutoFit/>
          </a:bodyPr>
          <a:lstStyle/>
          <a:p>
            <a:pPr algn="ctr" fontAlgn="auto">
              <a:spcBef>
                <a:spcPts val="0"/>
              </a:spcBef>
              <a:spcAft>
                <a:spcPts val="0"/>
              </a:spcAft>
              <a:defRPr/>
            </a:pPr>
            <a:r>
              <a:rPr lang="en-US" altLang="x-none" sz="3200" b="1" dirty="0"/>
              <a:t> </a:t>
            </a:r>
            <a:r>
              <a:rPr lang="hr-HR" altLang="x-none" sz="3200" b="1" dirty="0"/>
              <a:t>Od čega zapravo umiru?</a:t>
            </a:r>
            <a:r>
              <a:rPr lang="en-US" altLang="x-none" sz="3200" b="1" dirty="0"/>
              <a:t>: </a:t>
            </a:r>
          </a:p>
          <a:p>
            <a:pPr algn="ctr" fontAlgn="auto">
              <a:spcBef>
                <a:spcPts val="0"/>
              </a:spcBef>
              <a:spcAft>
                <a:spcPts val="0"/>
              </a:spcAft>
              <a:defRPr/>
            </a:pPr>
            <a:r>
              <a:rPr lang="hr-HR" altLang="x-none" sz="3200" b="1" dirty="0">
                <a:solidFill>
                  <a:srgbClr val="EAF602"/>
                </a:solidFill>
              </a:rPr>
              <a:t>KARDIOVASKULARNE BOLESTI</a:t>
            </a:r>
            <a:r>
              <a:rPr lang="en-US" altLang="x-none" sz="3200" b="1" dirty="0">
                <a:solidFill>
                  <a:srgbClr val="EAF602"/>
                </a:solidFill>
              </a:rPr>
              <a:t>	 53%</a:t>
            </a:r>
            <a:endParaRPr lang="en-US" altLang="x-none" sz="3200" b="1" dirty="0"/>
          </a:p>
          <a:p>
            <a:pPr algn="ctr" fontAlgn="auto">
              <a:spcBef>
                <a:spcPts val="0"/>
              </a:spcBef>
              <a:spcAft>
                <a:spcPts val="0"/>
              </a:spcAft>
              <a:defRPr/>
            </a:pPr>
            <a:r>
              <a:rPr lang="en-US" altLang="x-none" sz="3200" b="1" dirty="0">
                <a:solidFill>
                  <a:srgbClr val="FF99CC"/>
                </a:solidFill>
              </a:rPr>
              <a:t>  </a:t>
            </a:r>
            <a:r>
              <a:rPr lang="hr-HR" altLang="x-none" sz="3200" b="1" dirty="0">
                <a:solidFill>
                  <a:srgbClr val="FF99CC"/>
                </a:solidFill>
              </a:rPr>
              <a:t>RAK DOJKE   </a:t>
            </a:r>
            <a:r>
              <a:rPr lang="en-US" altLang="x-none" sz="3200" b="1" dirty="0">
                <a:solidFill>
                  <a:srgbClr val="FFCCFF"/>
                </a:solidFill>
              </a:rPr>
              <a:t> 				4%</a:t>
            </a:r>
          </a:p>
        </p:txBody>
      </p:sp>
      <p:sp>
        <p:nvSpPr>
          <p:cNvPr id="43011" name="Rectangle 5"/>
          <p:cNvSpPr>
            <a:spLocks noChangeArrowheads="1"/>
          </p:cNvSpPr>
          <p:nvPr/>
        </p:nvSpPr>
        <p:spPr bwMode="auto">
          <a:xfrm>
            <a:off x="0" y="1371600"/>
            <a:ext cx="7450138" cy="152400"/>
          </a:xfrm>
          <a:prstGeom prst="rect">
            <a:avLst/>
          </a:prstGeom>
          <a:gradFill rotWithShape="0">
            <a:gsLst>
              <a:gs pos="0">
                <a:srgbClr val="15263F"/>
              </a:gs>
              <a:gs pos="50000">
                <a:srgbClr val="2D5289"/>
              </a:gs>
              <a:gs pos="100000">
                <a:srgbClr val="15263F"/>
              </a:gs>
            </a:gsLst>
            <a:lin ang="5400000" scaled="1"/>
          </a:gradFill>
          <a:ln w="9525">
            <a:noFill/>
            <a:miter lim="800000"/>
            <a:headEnd/>
            <a:tailEnd/>
          </a:ln>
        </p:spPr>
        <p:txBody>
          <a:bodyPr wrap="none" anchor="ctr"/>
          <a:lstStyle/>
          <a:p>
            <a:endParaRPr lang="hr-HR">
              <a:latin typeface="Trebuchet MS" pitchFamily="34" charset="0"/>
            </a:endParaRPr>
          </a:p>
        </p:txBody>
      </p:sp>
      <p:sp>
        <p:nvSpPr>
          <p:cNvPr id="428039" name="Rectangle 7"/>
          <p:cNvSpPr>
            <a:spLocks noGrp="1" noChangeArrowheads="1"/>
          </p:cNvSpPr>
          <p:nvPr>
            <p:ph type="title"/>
          </p:nvPr>
        </p:nvSpPr>
        <p:spPr>
          <a:xfrm>
            <a:off x="304800" y="419100"/>
            <a:ext cx="7910513" cy="1104900"/>
          </a:xfrm>
          <a:effectLst>
            <a:outerShdw dist="35921" dir="2700000" algn="ctr" rotWithShape="0">
              <a:schemeClr val="bg2"/>
            </a:outerShdw>
          </a:effectLst>
        </p:spPr>
        <p:txBody>
          <a:bodyPr/>
          <a:lstStyle/>
          <a:p>
            <a:pPr marL="320040" indent="-320040" fontAlgn="auto">
              <a:spcAft>
                <a:spcPts val="0"/>
              </a:spcAft>
              <a:buClr>
                <a:schemeClr val="accent6">
                  <a:lumMod val="75000"/>
                </a:schemeClr>
              </a:buClr>
              <a:defRPr/>
            </a:pPr>
            <a:r>
              <a:rPr lang="hr-HR" altLang="x-none" sz="4000" b="0"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mn-lt"/>
              </a:rPr>
              <a:t>Kardiovaskularno zdravlje</a:t>
            </a:r>
            <a:endParaRPr lang="en-US" altLang="x-none" sz="4000" b="0" dirty="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mn-lt"/>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a:srcRect/>
          <a:stretch>
            <a:fillRect/>
          </a:stretch>
        </p:blipFill>
        <p:spPr bwMode="auto">
          <a:xfrm>
            <a:off x="468313" y="1052513"/>
            <a:ext cx="6264275" cy="5256212"/>
          </a:xfrm>
          <a:prstGeom prst="rect">
            <a:avLst/>
          </a:prstGeom>
          <a:noFill/>
          <a:ln w="9525">
            <a:noFill/>
            <a:miter lim="800000"/>
            <a:headEnd/>
            <a:tailEnd/>
          </a:ln>
        </p:spPr>
      </p:pic>
      <p:sp>
        <p:nvSpPr>
          <p:cNvPr id="53250" name="AutoShape 3"/>
          <p:cNvSpPr>
            <a:spLocks noChangeArrowheads="1"/>
          </p:cNvSpPr>
          <p:nvPr/>
        </p:nvSpPr>
        <p:spPr bwMode="auto">
          <a:xfrm>
            <a:off x="415925" y="409575"/>
            <a:ext cx="8312150" cy="644525"/>
          </a:xfrm>
          <a:custGeom>
            <a:avLst/>
            <a:gdLst>
              <a:gd name="T0" fmla="*/ 8312727 w 21600"/>
              <a:gd name="T1" fmla="*/ 322870 h 21600"/>
              <a:gd name="T2" fmla="*/ 4156364 w 21600"/>
              <a:gd name="T3" fmla="*/ 645739 h 21600"/>
              <a:gd name="T4" fmla="*/ 0 w 21600"/>
              <a:gd name="T5" fmla="*/ 322870 h 21600"/>
              <a:gd name="T6" fmla="*/ 4156364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miter lim="800000"/>
            <a:headEnd/>
            <a:tailEnd/>
          </a:ln>
        </p:spPr>
        <p:txBody>
          <a:bodyPr lIns="0" tIns="0" rIns="0" bIns="0" anchor="ctr" anchorCtr="1"/>
          <a:lstStyle/>
          <a:p>
            <a:pPr algn="ct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b="1">
                <a:ea typeface="ＭＳ Ｐゴシック"/>
                <a:cs typeface="Arial Unicode MS"/>
              </a:rPr>
              <a:t>Izravni učinak estrogena na krvožilni sustav</a:t>
            </a:r>
            <a:endParaRPr lang="en-US" b="1">
              <a:ea typeface="ＭＳ Ｐゴシック"/>
              <a:cs typeface="Arial Unicode MS"/>
            </a:endParaRPr>
          </a:p>
        </p:txBody>
      </p:sp>
      <p:sp>
        <p:nvSpPr>
          <p:cNvPr id="3076" name="Rectangle 4"/>
          <p:cNvSpPr>
            <a:spLocks noGrp="1" noChangeArrowheads="1"/>
          </p:cNvSpPr>
          <p:nvPr>
            <p:ph type="title"/>
          </p:nvPr>
        </p:nvSpPr>
        <p:spPr bwMode="auto">
          <a:xfrm>
            <a:off x="1835696" y="6453336"/>
            <a:ext cx="4509944" cy="320768"/>
          </a:xfrm>
          <a:extLst/>
        </p:spPr>
        <p:txBody>
          <a:bodyPr wrap="square" lIns="0" tIns="12211" rIns="0" bIns="0" numCol="1" anchor="ctr" compatLnSpc="1">
            <a:prstTxWarp prst="textNoShape">
              <a:avLst/>
            </a:prstTxWarp>
          </a:bodyPr>
          <a:lstStyle/>
          <a:p>
            <a:pPr marL="320040" indent="-320040" algn="l" fontAlgn="auto">
              <a:spcAft>
                <a:spcPts val="0"/>
              </a:spcAft>
              <a:buClr>
                <a:schemeClr val="accent6">
                  <a:lumMod val="75000"/>
                </a:schemeClr>
              </a:buClr>
              <a:tabLst>
                <a:tab pos="649628" algn="l"/>
                <a:tab pos="1299256" algn="l"/>
                <a:tab pos="1948884" algn="l"/>
                <a:tab pos="2598511" algn="l"/>
                <a:tab pos="3248139" algn="l"/>
                <a:tab pos="3897767" algn="l"/>
              </a:tabLst>
              <a:defRPr/>
            </a:pPr>
            <a:r>
              <a:rPr lang="en-US" altLang="x-none" sz="1100" dirty="0">
                <a:cs typeface="Arial Unicode MS" pitchFamily="32" charset="0"/>
              </a:rPr>
              <a:t>Mendelsohn ME, </a:t>
            </a:r>
            <a:r>
              <a:rPr lang="en-US" altLang="x-none" sz="1100" dirty="0" err="1">
                <a:cs typeface="Arial Unicode MS" pitchFamily="32" charset="0"/>
              </a:rPr>
              <a:t>Karas</a:t>
            </a:r>
            <a:r>
              <a:rPr lang="en-US" altLang="x-none" sz="1100" dirty="0">
                <a:cs typeface="Arial Unicode MS" pitchFamily="32" charset="0"/>
              </a:rPr>
              <a:t> RH. N </a:t>
            </a:r>
            <a:r>
              <a:rPr lang="en-US" altLang="x-none" sz="1100" dirty="0" err="1">
                <a:cs typeface="Arial Unicode MS" pitchFamily="32" charset="0"/>
              </a:rPr>
              <a:t>Engl</a:t>
            </a:r>
            <a:r>
              <a:rPr lang="en-US" altLang="x-none" sz="1100" dirty="0">
                <a:cs typeface="Arial Unicode MS" pitchFamily="32" charset="0"/>
              </a:rPr>
              <a:t> J Med 1999;340:1801-1811.</a:t>
            </a:r>
          </a:p>
        </p:txBody>
      </p:sp>
      <p:sp>
        <p:nvSpPr>
          <p:cNvPr id="53252" name="Rectangle 1"/>
          <p:cNvSpPr>
            <a:spLocks noChangeArrowheads="1"/>
          </p:cNvSpPr>
          <p:nvPr/>
        </p:nvSpPr>
        <p:spPr bwMode="auto">
          <a:xfrm>
            <a:off x="2381250" y="731838"/>
            <a:ext cx="9144000" cy="0"/>
          </a:xfrm>
          <a:prstGeom prst="rect">
            <a:avLst/>
          </a:prstGeom>
          <a:solidFill>
            <a:srgbClr val="EEEEEE"/>
          </a:solidFill>
          <a:ln w="9525">
            <a:noFill/>
            <a:miter lim="800000"/>
            <a:headEnd/>
            <a:tailEnd/>
          </a:ln>
        </p:spPr>
        <p:txBody>
          <a:bodyPr wrap="none" lIns="0" tIns="126960" rIns="0" bIns="0" anchor="ctr">
            <a:spAutoFit/>
          </a:bodyPr>
          <a:lstStyle/>
          <a:p>
            <a:endParaRPr lang="hr-HR">
              <a:latin typeface="Trebuchet MS" pitchFamily="34" charset="0"/>
            </a:endParaRPr>
          </a:p>
        </p:txBody>
      </p:sp>
      <p:sp>
        <p:nvSpPr>
          <p:cNvPr id="53253" name="TekstniOkvir 4"/>
          <p:cNvSpPr txBox="1">
            <a:spLocks noChangeArrowheads="1"/>
          </p:cNvSpPr>
          <p:nvPr/>
        </p:nvSpPr>
        <p:spPr bwMode="auto">
          <a:xfrm>
            <a:off x="6873875" y="873125"/>
            <a:ext cx="2087563" cy="461963"/>
          </a:xfrm>
          <a:prstGeom prst="rect">
            <a:avLst/>
          </a:prstGeom>
          <a:noFill/>
          <a:ln w="9525">
            <a:noFill/>
            <a:miter lim="800000"/>
            <a:headEnd/>
            <a:tailEnd/>
          </a:ln>
        </p:spPr>
        <p:txBody>
          <a:bodyPr>
            <a:spAutoFit/>
          </a:bodyPr>
          <a:lstStyle/>
          <a:p>
            <a:pPr marL="171450" indent="-171450">
              <a:buFont typeface="Wingdings" pitchFamily="2" charset="2"/>
              <a:buChar char="Ø"/>
            </a:pPr>
            <a:r>
              <a:rPr lang="en-US" sz="1200">
                <a:latin typeface="Trebuchet MS" pitchFamily="34" charset="0"/>
              </a:rPr>
              <a:t>Mito</a:t>
            </a:r>
            <a:r>
              <a:rPr lang="hr-HR" sz="1200">
                <a:latin typeface="Trebuchet MS" pitchFamily="34" charset="0"/>
              </a:rPr>
              <a:t>hondrijski</a:t>
            </a:r>
            <a:r>
              <a:rPr lang="en-US" sz="1200">
                <a:latin typeface="Trebuchet MS" pitchFamily="34" charset="0"/>
              </a:rPr>
              <a:t> transport </a:t>
            </a:r>
            <a:r>
              <a:rPr lang="hr-HR" sz="1200">
                <a:latin typeface="Trebuchet MS" pitchFamily="34" charset="0"/>
              </a:rPr>
              <a:t>elektrona </a:t>
            </a:r>
            <a:endParaRPr lang="en-US" sz="1200">
              <a:latin typeface="Trebuchet MS" pitchFamily="34" charset="0"/>
            </a:endParaRPr>
          </a:p>
        </p:txBody>
      </p:sp>
      <p:sp>
        <p:nvSpPr>
          <p:cNvPr id="53254" name="TekstniOkvir 5"/>
          <p:cNvSpPr txBox="1">
            <a:spLocks noChangeArrowheads="1"/>
          </p:cNvSpPr>
          <p:nvPr/>
        </p:nvSpPr>
        <p:spPr bwMode="auto">
          <a:xfrm>
            <a:off x="6873875" y="1385888"/>
            <a:ext cx="2006600" cy="276225"/>
          </a:xfrm>
          <a:prstGeom prst="rect">
            <a:avLst/>
          </a:prstGeom>
          <a:noFill/>
          <a:ln w="9525">
            <a:noFill/>
            <a:miter lim="800000"/>
            <a:headEnd/>
            <a:tailEnd/>
          </a:ln>
        </p:spPr>
        <p:txBody>
          <a:bodyPr>
            <a:spAutoFit/>
          </a:bodyPr>
          <a:lstStyle/>
          <a:p>
            <a:pPr marL="171450" indent="-171450">
              <a:buFont typeface="Wingdings" pitchFamily="2" charset="2"/>
              <a:buChar char="Ø"/>
            </a:pPr>
            <a:r>
              <a:rPr lang="hr-HR" sz="1200">
                <a:latin typeface="Trebuchet MS" pitchFamily="34" charset="0"/>
              </a:rPr>
              <a:t>kontraktilnost</a:t>
            </a:r>
          </a:p>
        </p:txBody>
      </p:sp>
      <p:sp>
        <p:nvSpPr>
          <p:cNvPr id="53255" name="TekstniOkvir 6"/>
          <p:cNvSpPr txBox="1">
            <a:spLocks noChangeArrowheads="1"/>
          </p:cNvSpPr>
          <p:nvPr/>
        </p:nvSpPr>
        <p:spPr bwMode="auto">
          <a:xfrm>
            <a:off x="6877050" y="1816100"/>
            <a:ext cx="2228850" cy="461963"/>
          </a:xfrm>
          <a:prstGeom prst="rect">
            <a:avLst/>
          </a:prstGeom>
          <a:noFill/>
          <a:ln w="9525">
            <a:noFill/>
            <a:miter lim="800000"/>
            <a:headEnd/>
            <a:tailEnd/>
          </a:ln>
        </p:spPr>
        <p:txBody>
          <a:bodyPr>
            <a:spAutoFit/>
          </a:bodyPr>
          <a:lstStyle/>
          <a:p>
            <a:pPr marL="171450" indent="-171450">
              <a:buFont typeface="Wingdings" pitchFamily="2" charset="2"/>
              <a:buChar char="Ø"/>
            </a:pPr>
            <a:r>
              <a:rPr lang="hr-HR" sz="1200">
                <a:latin typeface="Trebuchet MS" pitchFamily="34" charset="0"/>
              </a:rPr>
              <a:t>Ionski kanali i repolarizacija</a:t>
            </a:r>
          </a:p>
        </p:txBody>
      </p:sp>
      <p:sp>
        <p:nvSpPr>
          <p:cNvPr id="53256" name="TekstniOkvir 8"/>
          <p:cNvSpPr txBox="1">
            <a:spLocks noChangeArrowheads="1"/>
          </p:cNvSpPr>
          <p:nvPr/>
        </p:nvSpPr>
        <p:spPr bwMode="auto">
          <a:xfrm>
            <a:off x="6918325" y="2481263"/>
            <a:ext cx="1800225" cy="277812"/>
          </a:xfrm>
          <a:prstGeom prst="rect">
            <a:avLst/>
          </a:prstGeom>
          <a:noFill/>
          <a:ln w="9525">
            <a:noFill/>
            <a:miter lim="800000"/>
            <a:headEnd/>
            <a:tailEnd/>
          </a:ln>
        </p:spPr>
        <p:txBody>
          <a:bodyPr>
            <a:spAutoFit/>
          </a:bodyPr>
          <a:lstStyle/>
          <a:p>
            <a:pPr marL="171450" indent="-171450">
              <a:buFont typeface="Wingdings" pitchFamily="2" charset="2"/>
              <a:buChar char="Ø"/>
            </a:pPr>
            <a:r>
              <a:rPr lang="hr-HR" sz="1200">
                <a:latin typeface="Trebuchet MS" pitchFamily="34" charset="0"/>
              </a:rPr>
              <a:t>Inflamatorni odgovor</a:t>
            </a:r>
          </a:p>
        </p:txBody>
      </p:sp>
      <p:sp>
        <p:nvSpPr>
          <p:cNvPr id="53257" name="TekstniOkvir 9"/>
          <p:cNvSpPr txBox="1">
            <a:spLocks noChangeArrowheads="1"/>
          </p:cNvSpPr>
          <p:nvPr/>
        </p:nvSpPr>
        <p:spPr bwMode="auto">
          <a:xfrm>
            <a:off x="6873875" y="3044825"/>
            <a:ext cx="2374900" cy="461963"/>
          </a:xfrm>
          <a:prstGeom prst="rect">
            <a:avLst/>
          </a:prstGeom>
          <a:noFill/>
          <a:ln w="9525">
            <a:noFill/>
            <a:miter lim="800000"/>
            <a:headEnd/>
            <a:tailEnd/>
          </a:ln>
        </p:spPr>
        <p:txBody>
          <a:bodyPr>
            <a:spAutoFit/>
          </a:bodyPr>
          <a:lstStyle/>
          <a:p>
            <a:pPr marL="171450" indent="-171450">
              <a:buFont typeface="Wingdings" pitchFamily="2" charset="2"/>
              <a:buChar char="Ø"/>
            </a:pPr>
            <a:r>
              <a:rPr lang="hr-HR" sz="1200">
                <a:latin typeface="Trebuchet MS" pitchFamily="34" charset="0"/>
              </a:rPr>
              <a:t>Dijabetes i inzulinska osjetljivost</a:t>
            </a:r>
          </a:p>
        </p:txBody>
      </p:sp>
      <p:sp>
        <p:nvSpPr>
          <p:cNvPr id="53258" name="TekstniOkvir 10"/>
          <p:cNvSpPr txBox="1">
            <a:spLocks noChangeArrowheads="1"/>
          </p:cNvSpPr>
          <p:nvPr/>
        </p:nvSpPr>
        <p:spPr bwMode="auto">
          <a:xfrm>
            <a:off x="6877050" y="3789363"/>
            <a:ext cx="1295400" cy="461962"/>
          </a:xfrm>
          <a:prstGeom prst="rect">
            <a:avLst/>
          </a:prstGeom>
          <a:noFill/>
          <a:ln w="9525">
            <a:noFill/>
            <a:miter lim="800000"/>
            <a:headEnd/>
            <a:tailEnd/>
          </a:ln>
        </p:spPr>
        <p:txBody>
          <a:bodyPr>
            <a:spAutoFit/>
          </a:bodyPr>
          <a:lstStyle/>
          <a:p>
            <a:pPr marL="171450" indent="-171450">
              <a:buFont typeface="Wingdings" pitchFamily="2" charset="2"/>
              <a:buChar char="Ø"/>
            </a:pPr>
            <a:r>
              <a:rPr lang="hr-HR" sz="1200">
                <a:latin typeface="Trebuchet MS" pitchFamily="34" charset="0"/>
              </a:rPr>
              <a:t>Preživljenje stem cells</a:t>
            </a:r>
          </a:p>
        </p:txBody>
      </p:sp>
      <p:sp>
        <p:nvSpPr>
          <p:cNvPr id="53259" name="TekstniOkvir 11"/>
          <p:cNvSpPr txBox="1">
            <a:spLocks noChangeArrowheads="1"/>
          </p:cNvSpPr>
          <p:nvPr/>
        </p:nvSpPr>
        <p:spPr bwMode="auto">
          <a:xfrm>
            <a:off x="6873875" y="4486275"/>
            <a:ext cx="1800225" cy="461963"/>
          </a:xfrm>
          <a:prstGeom prst="rect">
            <a:avLst/>
          </a:prstGeom>
          <a:noFill/>
          <a:ln w="9525">
            <a:noFill/>
            <a:miter lim="800000"/>
            <a:headEnd/>
            <a:tailEnd/>
          </a:ln>
        </p:spPr>
        <p:txBody>
          <a:bodyPr>
            <a:spAutoFit/>
          </a:bodyPr>
          <a:lstStyle/>
          <a:p>
            <a:pPr marL="171450" indent="-171450">
              <a:buFont typeface="Wingdings" pitchFamily="2" charset="2"/>
              <a:buChar char="Ø"/>
            </a:pPr>
            <a:r>
              <a:rPr lang="hr-HR" sz="1200">
                <a:latin typeface="Trebuchet MS" pitchFamily="34" charset="0"/>
              </a:rPr>
              <a:t>Vaskularna funkcija i ateroskleroza</a:t>
            </a:r>
          </a:p>
        </p:txBody>
      </p:sp>
      <p:sp>
        <p:nvSpPr>
          <p:cNvPr id="53260" name="TekstniOkvir 16"/>
          <p:cNvSpPr txBox="1">
            <a:spLocks noChangeArrowheads="1"/>
          </p:cNvSpPr>
          <p:nvPr/>
        </p:nvSpPr>
        <p:spPr bwMode="auto">
          <a:xfrm>
            <a:off x="6164263" y="4302125"/>
            <a:ext cx="1008062" cy="368300"/>
          </a:xfrm>
          <a:prstGeom prst="rect">
            <a:avLst/>
          </a:prstGeom>
          <a:noFill/>
          <a:ln w="9525">
            <a:noFill/>
            <a:miter lim="800000"/>
            <a:headEnd/>
            <a:tailEnd/>
          </a:ln>
        </p:spPr>
        <p:txBody>
          <a:bodyPr>
            <a:spAutoFit/>
          </a:bodyPr>
          <a:lstStyle/>
          <a:p>
            <a:endParaRPr lang="hr-HR">
              <a:latin typeface="Trebuchet MS" pitchFamily="34" charset="0"/>
            </a:endParaRPr>
          </a:p>
        </p:txBody>
      </p:sp>
      <p:graphicFrame>
        <p:nvGraphicFramePr>
          <p:cNvPr id="15" name="Tablica 14"/>
          <p:cNvGraphicFramePr>
            <a:graphicFrameLocks noGrp="1"/>
          </p:cNvGraphicFramePr>
          <p:nvPr/>
        </p:nvGraphicFramePr>
        <p:xfrm>
          <a:off x="6902450" y="5264150"/>
          <a:ext cx="1947893" cy="616539"/>
        </p:xfrm>
        <a:graphic>
          <a:graphicData uri="http://schemas.openxmlformats.org/drawingml/2006/table">
            <a:tbl>
              <a:tblPr/>
              <a:tblGrid>
                <a:gridCol w="1947893"/>
              </a:tblGrid>
              <a:tr h="224196">
                <a:tc>
                  <a:txBody>
                    <a:bodyPr/>
                    <a:lstStyle/>
                    <a:p>
                      <a:pPr marL="171450" indent="-171450" algn="l">
                        <a:buFont typeface="Wingdings" panose="05000000000000000000" pitchFamily="2" charset="2"/>
                        <a:buChar char="Ø"/>
                      </a:pPr>
                      <a:r>
                        <a:rPr lang="hr-HR" sz="1100" dirty="0" smtClean="0"/>
                        <a:t>Hipertrofija srca</a:t>
                      </a:r>
                      <a:endParaRPr lang="hr-HR" sz="1100" dirty="0"/>
                    </a:p>
                  </a:txBody>
                  <a:tcPr marL="56049" marR="56049" marT="28024" marB="28024" anchor="ctr">
                    <a:lnL>
                      <a:noFill/>
                    </a:lnL>
                    <a:lnR>
                      <a:noFill/>
                    </a:lnR>
                    <a:lnT>
                      <a:noFill/>
                    </a:lnT>
                    <a:lnB>
                      <a:noFill/>
                    </a:lnB>
                  </a:tcPr>
                </a:tc>
              </a:tr>
              <a:tr h="392343">
                <a:tc>
                  <a:txBody>
                    <a:bodyPr/>
                    <a:lstStyle/>
                    <a:p>
                      <a:pPr marL="171450" indent="-171450" algn="l">
                        <a:buFont typeface="Wingdings" panose="05000000000000000000" pitchFamily="2" charset="2"/>
                        <a:buChar char="Ø"/>
                      </a:pPr>
                      <a:r>
                        <a:rPr lang="hr-HR" sz="1100" dirty="0" smtClean="0"/>
                        <a:t>Veličina infarkta i </a:t>
                      </a:r>
                      <a:r>
                        <a:rPr lang="hr-HR" sz="1100" dirty="0" err="1" smtClean="0"/>
                        <a:t>ishemijska</a:t>
                      </a:r>
                      <a:r>
                        <a:rPr lang="hr-HR" sz="1100" dirty="0" smtClean="0"/>
                        <a:t> </a:t>
                      </a:r>
                      <a:r>
                        <a:rPr lang="hr-HR" sz="1100" dirty="0" err="1" smtClean="0"/>
                        <a:t>reperfuzija</a:t>
                      </a:r>
                      <a:endParaRPr lang="hr-HR" sz="1100" dirty="0"/>
                    </a:p>
                  </a:txBody>
                  <a:tcPr marL="56049" marR="56049" marT="28024" marB="28024" anchor="ctr">
                    <a:lnL>
                      <a:noFill/>
                    </a:lnL>
                    <a:lnR>
                      <a:noFill/>
                    </a:lnR>
                    <a:lnT>
                      <a:noFill/>
                    </a:lnT>
                    <a:lnB>
                      <a:noFill/>
                    </a:lnB>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Figure 1">
            <a:hlinkClick r:id="rId2"/>
          </p:cNvPr>
          <p:cNvPicPr>
            <a:picLocks noChangeAspect="1" noChangeArrowheads="1"/>
          </p:cNvPicPr>
          <p:nvPr/>
        </p:nvPicPr>
        <p:blipFill>
          <a:blip r:embed="rId3"/>
          <a:srcRect/>
          <a:stretch>
            <a:fillRect/>
          </a:stretch>
        </p:blipFill>
        <p:spPr bwMode="auto">
          <a:xfrm>
            <a:off x="96736" y="1033165"/>
            <a:ext cx="8716963" cy="5715000"/>
          </a:xfrm>
          <a:prstGeom prst="rect">
            <a:avLst/>
          </a:prstGeom>
          <a:noFill/>
          <a:ln w="9525">
            <a:noFill/>
            <a:miter lim="800000"/>
            <a:headEnd/>
            <a:tailEnd/>
          </a:ln>
        </p:spPr>
      </p:pic>
      <p:sp>
        <p:nvSpPr>
          <p:cNvPr id="57346" name="Pravokutnik 1"/>
          <p:cNvSpPr>
            <a:spLocks noChangeArrowheads="1"/>
          </p:cNvSpPr>
          <p:nvPr/>
        </p:nvSpPr>
        <p:spPr bwMode="auto">
          <a:xfrm>
            <a:off x="2071688" y="285750"/>
            <a:ext cx="5929312" cy="646113"/>
          </a:xfrm>
          <a:prstGeom prst="rect">
            <a:avLst/>
          </a:prstGeom>
          <a:noFill/>
          <a:ln w="9525">
            <a:noFill/>
            <a:miter lim="800000"/>
            <a:headEnd/>
            <a:tailEnd/>
          </a:ln>
        </p:spPr>
        <p:txBody>
          <a:bodyPr>
            <a:spAutoFit/>
          </a:bodyPr>
          <a:lstStyle/>
          <a:p>
            <a:r>
              <a:rPr lang="hr-HR" b="1">
                <a:latin typeface="Trebuchet MS" pitchFamily="34" charset="0"/>
              </a:rPr>
              <a:t>Mogući mehanizmi </a:t>
            </a:r>
            <a:r>
              <a:rPr lang="en-US" b="1">
                <a:latin typeface="Trebuchet MS" pitchFamily="34" charset="0"/>
              </a:rPr>
              <a:t> estrogen-</a:t>
            </a:r>
            <a:r>
              <a:rPr lang="hr-HR" b="1">
                <a:latin typeface="Trebuchet MS" pitchFamily="34" charset="0"/>
              </a:rPr>
              <a:t>potaknute vazodilatacije</a:t>
            </a:r>
            <a:r>
              <a:rPr lang="en-US" b="1">
                <a:latin typeface="Trebuchet MS" pitchFamily="34" charset="0"/>
              </a:rPr>
              <a:t>, renal</a:t>
            </a:r>
            <a:r>
              <a:rPr lang="hr-HR" b="1">
                <a:latin typeface="Trebuchet MS" pitchFamily="34" charset="0"/>
              </a:rPr>
              <a:t>ne i kardiovaskularne protekcije</a:t>
            </a:r>
            <a:endParaRPr lang="hr-HR">
              <a:latin typeface="Trebuchet MS" pitchFamily="34" charset="0"/>
            </a:endParaRPr>
          </a:p>
        </p:txBody>
      </p:sp>
      <p:sp>
        <p:nvSpPr>
          <p:cNvPr id="2" name="TekstniOkvir 1"/>
          <p:cNvSpPr txBox="1"/>
          <p:nvPr/>
        </p:nvSpPr>
        <p:spPr>
          <a:xfrm>
            <a:off x="5796136" y="1196752"/>
            <a:ext cx="2952328" cy="646331"/>
          </a:xfrm>
          <a:prstGeom prst="rect">
            <a:avLst/>
          </a:prstGeom>
          <a:noFill/>
        </p:spPr>
        <p:txBody>
          <a:bodyPr wrap="square" rtlCol="0">
            <a:spAutoFit/>
          </a:bodyPr>
          <a:lstStyle/>
          <a:p>
            <a:pPr marL="285750" indent="-285750">
              <a:buFont typeface="Wingdings" panose="05000000000000000000" pitchFamily="2" charset="2"/>
              <a:buChar char="Ø"/>
            </a:pPr>
            <a:r>
              <a:rPr lang="hr-HR" dirty="0" smtClean="0"/>
              <a:t>Teorija zdravog    </a:t>
            </a:r>
            <a:r>
              <a:rPr lang="hr-HR" dirty="0" err="1" smtClean="0"/>
              <a:t>endotela</a:t>
            </a:r>
            <a:endParaRPr lang="hr-HR" dirty="0"/>
          </a:p>
        </p:txBody>
      </p:sp>
      <p:sp>
        <p:nvSpPr>
          <p:cNvPr id="3" name="Pravokutnik 2"/>
          <p:cNvSpPr/>
          <p:nvPr/>
        </p:nvSpPr>
        <p:spPr>
          <a:xfrm>
            <a:off x="5796136" y="1838836"/>
            <a:ext cx="3528392" cy="738664"/>
          </a:xfrm>
          <a:prstGeom prst="rect">
            <a:avLst/>
          </a:prstGeom>
        </p:spPr>
        <p:txBody>
          <a:bodyPr wrap="square">
            <a:spAutoFit/>
          </a:bodyPr>
          <a:lstStyle/>
          <a:p>
            <a:pPr marL="285750" indent="-285750">
              <a:spcBef>
                <a:spcPct val="50000"/>
              </a:spcBef>
              <a:buFont typeface="Wingdings" panose="05000000000000000000" pitchFamily="2" charset="2"/>
              <a:buChar char="Ø"/>
            </a:pPr>
            <a:r>
              <a:rPr lang="hr-HR" sz="1400" b="1" dirty="0">
                <a:latin typeface="Trebuchet MS" pitchFamily="34" charset="0"/>
              </a:rPr>
              <a:t>brojni su dokazi da estrogeni (HNL) </a:t>
            </a:r>
            <a:r>
              <a:rPr lang="hr-HR" sz="1400" b="1" dirty="0" smtClean="0">
                <a:latin typeface="Trebuchet MS" pitchFamily="34" charset="0"/>
              </a:rPr>
              <a:t>ostvaruju  </a:t>
            </a:r>
            <a:r>
              <a:rPr lang="hr-HR" sz="1400" b="1" dirty="0" err="1">
                <a:latin typeface="Trebuchet MS" pitchFamily="34" charset="0"/>
              </a:rPr>
              <a:t>kardioprotektivnost</a:t>
            </a:r>
            <a:r>
              <a:rPr lang="hr-HR" sz="1400" b="1" dirty="0">
                <a:latin typeface="Trebuchet MS" pitchFamily="34" charset="0"/>
              </a:rPr>
              <a:t> samo kod zdravog KVS</a:t>
            </a:r>
            <a:endParaRPr lang="en-GB" sz="1400" b="1" dirty="0">
              <a:latin typeface="Trebuchet MS" pitchFamily="34" charset="0"/>
            </a:endParaRPr>
          </a:p>
        </p:txBody>
      </p:sp>
      <p:sp>
        <p:nvSpPr>
          <p:cNvPr id="4" name="Pravokutnik 3"/>
          <p:cNvSpPr/>
          <p:nvPr/>
        </p:nvSpPr>
        <p:spPr>
          <a:xfrm>
            <a:off x="5940152" y="2577499"/>
            <a:ext cx="4572000" cy="584775"/>
          </a:xfrm>
          <a:prstGeom prst="rect">
            <a:avLst/>
          </a:prstGeom>
        </p:spPr>
        <p:txBody>
          <a:bodyPr>
            <a:spAutoFit/>
          </a:bodyPr>
          <a:lstStyle/>
          <a:p>
            <a:pPr marL="285750" indent="-285750">
              <a:buFont typeface="Wingdings" panose="05000000000000000000" pitchFamily="2" charset="2"/>
              <a:buChar char="Ø"/>
            </a:pPr>
            <a:r>
              <a:rPr lang="hr-HR" sz="1600" dirty="0">
                <a:latin typeface="Trebuchet MS" pitchFamily="34" charset="0"/>
              </a:rPr>
              <a:t>diskreditiran je </a:t>
            </a:r>
            <a:r>
              <a:rPr lang="hr-HR" sz="1600" dirty="0" err="1">
                <a:latin typeface="Trebuchet MS" pitchFamily="34" charset="0"/>
              </a:rPr>
              <a:t>genomski</a:t>
            </a:r>
            <a:r>
              <a:rPr lang="hr-HR" sz="1600" dirty="0">
                <a:latin typeface="Trebuchet MS" pitchFamily="34" charset="0"/>
              </a:rPr>
              <a:t> i </a:t>
            </a:r>
            <a:endParaRPr lang="hr-HR" sz="1600" dirty="0" smtClean="0">
              <a:latin typeface="Trebuchet MS" pitchFamily="34" charset="0"/>
            </a:endParaRPr>
          </a:p>
          <a:p>
            <a:r>
              <a:rPr lang="hr-HR" sz="1600" dirty="0" smtClean="0">
                <a:latin typeface="Trebuchet MS" pitchFamily="34" charset="0"/>
              </a:rPr>
              <a:t>    </a:t>
            </a:r>
            <a:r>
              <a:rPr lang="hr-HR" sz="1600" dirty="0" err="1" smtClean="0">
                <a:latin typeface="Trebuchet MS" pitchFamily="34" charset="0"/>
              </a:rPr>
              <a:t>negenomski</a:t>
            </a:r>
            <a:r>
              <a:rPr lang="hr-HR" sz="1600" dirty="0" smtClean="0">
                <a:latin typeface="Trebuchet MS" pitchFamily="34" charset="0"/>
              </a:rPr>
              <a:t> </a:t>
            </a:r>
            <a:r>
              <a:rPr lang="hr-HR" sz="1600" dirty="0">
                <a:latin typeface="Trebuchet MS" pitchFamily="34" charset="0"/>
              </a:rPr>
              <a:t>učinak E </a:t>
            </a:r>
            <a:endParaRPr lang="hr-HR"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marL="320040" indent="-320040" fontAlgn="auto">
              <a:spcAft>
                <a:spcPts val="0"/>
              </a:spcAft>
              <a:buClr>
                <a:schemeClr val="accent6">
                  <a:lumMod val="75000"/>
                </a:schemeClr>
              </a:buClr>
              <a:defRPr/>
            </a:pPr>
            <a:endParaRPr lang="hr-HR"/>
          </a:p>
        </p:txBody>
      </p:sp>
      <p:pic>
        <p:nvPicPr>
          <p:cNvPr id="45058" name="Picture 2" descr="Fig. 1">
            <a:hlinkClick r:id="rId3"/>
          </p:cNvPr>
          <p:cNvPicPr>
            <a:picLocks noChangeAspect="1" noChangeArrowheads="1"/>
          </p:cNvPicPr>
          <p:nvPr/>
        </p:nvPicPr>
        <p:blipFill>
          <a:blip r:embed="rId4"/>
          <a:srcRect/>
          <a:stretch>
            <a:fillRect/>
          </a:stretch>
        </p:blipFill>
        <p:spPr bwMode="auto">
          <a:xfrm>
            <a:off x="0" y="142875"/>
            <a:ext cx="9001125" cy="6446838"/>
          </a:xfrm>
          <a:prstGeom prst="rect">
            <a:avLst/>
          </a:prstGeom>
          <a:noFill/>
          <a:ln w="9525">
            <a:noFill/>
            <a:miter lim="800000"/>
            <a:headEnd/>
            <a:tailEnd/>
          </a:ln>
        </p:spPr>
      </p:pic>
      <p:sp>
        <p:nvSpPr>
          <p:cNvPr id="45059" name="TextBox 4"/>
          <p:cNvSpPr txBox="1">
            <a:spLocks noChangeArrowheads="1"/>
          </p:cNvSpPr>
          <p:nvPr/>
        </p:nvSpPr>
        <p:spPr bwMode="auto">
          <a:xfrm>
            <a:off x="785813" y="142875"/>
            <a:ext cx="7858125" cy="338138"/>
          </a:xfrm>
          <a:prstGeom prst="rect">
            <a:avLst/>
          </a:prstGeom>
          <a:solidFill>
            <a:schemeClr val="accent1"/>
          </a:solidFill>
          <a:ln w="9525">
            <a:noFill/>
            <a:miter lim="800000"/>
            <a:headEnd/>
            <a:tailEnd/>
          </a:ln>
        </p:spPr>
        <p:txBody>
          <a:bodyPr>
            <a:spAutoFit/>
          </a:bodyPr>
          <a:lstStyle/>
          <a:p>
            <a:r>
              <a:rPr lang="hr-HR" sz="1600">
                <a:solidFill>
                  <a:schemeClr val="bg1"/>
                </a:solidFill>
                <a:latin typeface="Trebuchet MS" pitchFamily="34" charset="0"/>
              </a:rPr>
              <a:t>       Vaskularni učinci estrogena u eksperimentalnim i kliničkim studijama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325438" y="381000"/>
            <a:ext cx="8493125" cy="615950"/>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500" b="1">
                <a:solidFill>
                  <a:srgbClr val="000000"/>
                </a:solidFill>
                <a:ea typeface="msgothic"/>
                <a:cs typeface="msgothic"/>
              </a:rPr>
              <a:t>Time course of coronary heart disease (CHD) events in the Women’s Health Initiative (WHI) estrogen–progestogen trial (left panel) and the Heart and Estrogen/progestin Replacement Study (HERS) trial (right panel) (Manson et al., 2003, Copyright © 2003 Massachusetts Medical Society. </a:t>
            </a:r>
          </a:p>
        </p:txBody>
      </p:sp>
      <p:pic>
        <p:nvPicPr>
          <p:cNvPr id="47106" name="Picture 3"/>
          <p:cNvPicPr>
            <a:picLocks noChangeAspect="1" noChangeArrowheads="1"/>
          </p:cNvPicPr>
          <p:nvPr/>
        </p:nvPicPr>
        <p:blipFill>
          <a:blip r:embed="rId3"/>
          <a:srcRect/>
          <a:stretch>
            <a:fillRect/>
          </a:stretch>
        </p:blipFill>
        <p:spPr bwMode="auto">
          <a:xfrm>
            <a:off x="642938" y="1357313"/>
            <a:ext cx="7804150" cy="3335337"/>
          </a:xfrm>
          <a:prstGeom prst="rect">
            <a:avLst/>
          </a:prstGeom>
          <a:noFill/>
          <a:ln w="9525">
            <a:noFill/>
            <a:miter lim="800000"/>
            <a:headEnd/>
            <a:tailEnd/>
          </a:ln>
        </p:spPr>
      </p:pic>
      <p:sp>
        <p:nvSpPr>
          <p:cNvPr id="47107" name="Text Box 4"/>
          <p:cNvSpPr txBox="1">
            <a:spLocks noChangeArrowheads="1"/>
          </p:cNvSpPr>
          <p:nvPr/>
        </p:nvSpPr>
        <p:spPr bwMode="auto">
          <a:xfrm>
            <a:off x="5143500" y="6548438"/>
            <a:ext cx="4000500" cy="309562"/>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gothic"/>
                <a:cs typeface="msgothic"/>
              </a:rPr>
              <a:t>The ESHRE Capri Workshop Group et al. Hum. Reprod. Update 2006;12:483-497</a:t>
            </a:r>
          </a:p>
        </p:txBody>
      </p:sp>
      <p:sp>
        <p:nvSpPr>
          <p:cNvPr id="47108" name="Rectangle 6"/>
          <p:cNvSpPr>
            <a:spLocks noChangeArrowheads="1"/>
          </p:cNvSpPr>
          <p:nvPr/>
        </p:nvSpPr>
        <p:spPr bwMode="auto">
          <a:xfrm>
            <a:off x="142875" y="4786313"/>
            <a:ext cx="4464050" cy="369887"/>
          </a:xfrm>
          <a:prstGeom prst="rect">
            <a:avLst/>
          </a:prstGeom>
          <a:noFill/>
          <a:ln w="9525">
            <a:noFill/>
            <a:miter lim="800000"/>
            <a:headEnd/>
            <a:tailEnd/>
          </a:ln>
        </p:spPr>
        <p:txBody>
          <a:bodyPr wrap="none">
            <a:spAutoFit/>
          </a:bodyPr>
          <a:lstStyle/>
          <a:p>
            <a:pPr>
              <a:spcBef>
                <a:spcPct val="50000"/>
              </a:spcBef>
              <a:buFont typeface="Wingdings" pitchFamily="2" charset="2"/>
              <a:buChar char="Ø"/>
            </a:pPr>
            <a:r>
              <a:rPr lang="hr-HR" b="1">
                <a:solidFill>
                  <a:schemeClr val="tx2"/>
                </a:solidFill>
                <a:latin typeface="Trebuchet MS" pitchFamily="34" charset="0"/>
              </a:rPr>
              <a:t>Istraživane žene su imale rizik za KVB</a:t>
            </a:r>
            <a:endParaRPr lang="en-GB" b="1">
              <a:solidFill>
                <a:schemeClr val="tx2"/>
              </a:solidFill>
              <a:latin typeface="Trebuchet MS" pitchFamily="34" charset="0"/>
            </a:endParaRPr>
          </a:p>
        </p:txBody>
      </p:sp>
      <p:sp>
        <p:nvSpPr>
          <p:cNvPr id="47109" name="Rectangle 7"/>
          <p:cNvSpPr>
            <a:spLocks noChangeArrowheads="1"/>
          </p:cNvSpPr>
          <p:nvPr/>
        </p:nvSpPr>
        <p:spPr bwMode="auto">
          <a:xfrm>
            <a:off x="5572125" y="4643438"/>
            <a:ext cx="4214813" cy="1836737"/>
          </a:xfrm>
          <a:prstGeom prst="rect">
            <a:avLst/>
          </a:prstGeom>
          <a:noFill/>
          <a:ln w="9525">
            <a:noFill/>
            <a:miter lim="800000"/>
            <a:headEnd/>
            <a:tailEnd/>
          </a:ln>
        </p:spPr>
        <p:txBody>
          <a:bodyPr>
            <a:spAutoFit/>
          </a:bodyPr>
          <a:lstStyle/>
          <a:p>
            <a:pPr>
              <a:lnSpc>
                <a:spcPct val="90000"/>
              </a:lnSpc>
            </a:pPr>
            <a:r>
              <a:rPr lang="hr-HR" sz="1400" b="1">
                <a:latin typeface="Trebuchet MS" pitchFamily="34" charset="0"/>
              </a:rPr>
              <a:t>35% hipertenzija</a:t>
            </a:r>
          </a:p>
          <a:p>
            <a:pPr>
              <a:lnSpc>
                <a:spcPct val="90000"/>
              </a:lnSpc>
            </a:pPr>
            <a:r>
              <a:rPr lang="hr-HR" sz="1400" b="1">
                <a:latin typeface="Trebuchet MS" pitchFamily="34" charset="0"/>
              </a:rPr>
              <a:t>35% debele (BMI 25-29)</a:t>
            </a:r>
          </a:p>
          <a:p>
            <a:pPr>
              <a:lnSpc>
                <a:spcPct val="90000"/>
              </a:lnSpc>
            </a:pPr>
            <a:r>
              <a:rPr lang="hr-HR" sz="1400" b="1">
                <a:latin typeface="Trebuchet MS" pitchFamily="34" charset="0"/>
              </a:rPr>
              <a:t>34% vrlo debele (BMI&gt;30)</a:t>
            </a:r>
          </a:p>
          <a:p>
            <a:pPr>
              <a:lnSpc>
                <a:spcPct val="90000"/>
              </a:lnSpc>
            </a:pPr>
            <a:r>
              <a:rPr lang="hr-HR" sz="1400" b="1">
                <a:latin typeface="Trebuchet MS" pitchFamily="34" charset="0"/>
              </a:rPr>
              <a:t>4% dijabetes</a:t>
            </a:r>
          </a:p>
          <a:p>
            <a:pPr>
              <a:lnSpc>
                <a:spcPct val="90000"/>
              </a:lnSpc>
            </a:pPr>
            <a:r>
              <a:rPr lang="hr-HR" sz="1400" b="1">
                <a:latin typeface="Trebuchet MS" pitchFamily="34" charset="0"/>
              </a:rPr>
              <a:t>12,5% povišeni kolesterol</a:t>
            </a:r>
          </a:p>
          <a:p>
            <a:pPr>
              <a:lnSpc>
                <a:spcPct val="90000"/>
              </a:lnSpc>
            </a:pPr>
            <a:r>
              <a:rPr lang="hr-HR" sz="1400" b="1">
                <a:latin typeface="Trebuchet MS" pitchFamily="34" charset="0"/>
              </a:rPr>
              <a:t>16% familijarna anamneza za rak dojke</a:t>
            </a:r>
          </a:p>
          <a:p>
            <a:pPr>
              <a:lnSpc>
                <a:spcPct val="90000"/>
              </a:lnSpc>
            </a:pPr>
            <a:r>
              <a:rPr lang="hr-HR" sz="1400" b="1">
                <a:latin typeface="Trebuchet MS" pitchFamily="34" charset="0"/>
              </a:rPr>
              <a:t>6,9% statine</a:t>
            </a:r>
          </a:p>
          <a:p>
            <a:pPr>
              <a:lnSpc>
                <a:spcPct val="90000"/>
              </a:lnSpc>
            </a:pPr>
            <a:r>
              <a:rPr lang="hr-HR" sz="1400" b="1">
                <a:latin typeface="Trebuchet MS" pitchFamily="34" charset="0"/>
              </a:rPr>
              <a:t>19,0% aspirin</a:t>
            </a:r>
          </a:p>
          <a:p>
            <a:pPr>
              <a:lnSpc>
                <a:spcPct val="90000"/>
              </a:lnSpc>
            </a:pPr>
            <a:r>
              <a:rPr lang="hr-HR" sz="1400" b="1">
                <a:latin typeface="Trebuchet MS" pitchFamily="34" charset="0"/>
              </a:rPr>
              <a:t>7,7% ranije KV inzult</a:t>
            </a:r>
          </a:p>
        </p:txBody>
      </p:sp>
      <p:sp>
        <p:nvSpPr>
          <p:cNvPr id="9" name="Right Arrow 8"/>
          <p:cNvSpPr/>
          <p:nvPr/>
        </p:nvSpPr>
        <p:spPr>
          <a:xfrm>
            <a:off x="4786313" y="4786313"/>
            <a:ext cx="57150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0" y="304800"/>
            <a:ext cx="8915400" cy="930275"/>
          </a:xfrm>
        </p:spPr>
        <p:txBody>
          <a:bodyPr/>
          <a:lstStyle/>
          <a:p>
            <a:pPr marL="320040" indent="-320040" fontAlgn="auto">
              <a:spcAft>
                <a:spcPts val="0"/>
              </a:spcAft>
              <a:buClr>
                <a:schemeClr val="accent6">
                  <a:lumMod val="75000"/>
                </a:schemeClr>
              </a:buClr>
              <a:defRPr/>
            </a:pPr>
            <a:r>
              <a:rPr lang="hr-HR" sz="2800" dirty="0" smtClean="0">
                <a:solidFill>
                  <a:schemeClr val="tx2"/>
                </a:solidFill>
              </a:rPr>
              <a:t>Starenje: progresija koronarne </a:t>
            </a:r>
            <a:r>
              <a:rPr lang="hr-HR" sz="2800" dirty="0" err="1" smtClean="0">
                <a:solidFill>
                  <a:schemeClr val="tx2"/>
                </a:solidFill>
              </a:rPr>
              <a:t>ateroskleroze</a:t>
            </a:r>
            <a:endParaRPr lang="en-US" sz="2800" dirty="0" smtClean="0">
              <a:solidFill>
                <a:schemeClr val="tx2"/>
              </a:solidFill>
            </a:endParaRPr>
          </a:p>
        </p:txBody>
      </p:sp>
      <p:grpSp>
        <p:nvGrpSpPr>
          <p:cNvPr id="49154" name="Group 3"/>
          <p:cNvGrpSpPr>
            <a:grpSpLocks/>
          </p:cNvGrpSpPr>
          <p:nvPr/>
        </p:nvGrpSpPr>
        <p:grpSpPr bwMode="auto">
          <a:xfrm>
            <a:off x="1314450" y="2622550"/>
            <a:ext cx="1295400" cy="1289050"/>
            <a:chOff x="618" y="2264"/>
            <a:chExt cx="816" cy="812"/>
          </a:xfrm>
        </p:grpSpPr>
        <p:sp>
          <p:nvSpPr>
            <p:cNvPr id="49380" name="Oval 4"/>
            <p:cNvSpPr>
              <a:spLocks noChangeArrowheads="1"/>
            </p:cNvSpPr>
            <p:nvPr/>
          </p:nvSpPr>
          <p:spPr bwMode="auto">
            <a:xfrm>
              <a:off x="618" y="2264"/>
              <a:ext cx="816" cy="812"/>
            </a:xfrm>
            <a:prstGeom prst="ellipse">
              <a:avLst/>
            </a:prstGeom>
            <a:solidFill>
              <a:srgbClr val="808080"/>
            </a:solidFill>
            <a:ln w="12700">
              <a:solidFill>
                <a:srgbClr val="000000"/>
              </a:solidFill>
              <a:round/>
              <a:headEnd/>
              <a:tailEnd/>
            </a:ln>
          </p:spPr>
          <p:txBody>
            <a:bodyPr/>
            <a:lstStyle/>
            <a:p>
              <a:endParaRPr lang="hr-HR">
                <a:latin typeface="Trebuchet MS" pitchFamily="34" charset="0"/>
              </a:endParaRPr>
            </a:p>
          </p:txBody>
        </p:sp>
        <p:sp>
          <p:nvSpPr>
            <p:cNvPr id="49381" name="Oval 5"/>
            <p:cNvSpPr>
              <a:spLocks noChangeArrowheads="1"/>
            </p:cNvSpPr>
            <p:nvPr/>
          </p:nvSpPr>
          <p:spPr bwMode="auto">
            <a:xfrm>
              <a:off x="702" y="2342"/>
              <a:ext cx="648" cy="648"/>
            </a:xfrm>
            <a:prstGeom prst="ellipse">
              <a:avLst/>
            </a:prstGeom>
            <a:solidFill>
              <a:srgbClr val="FFFF00"/>
            </a:solidFill>
            <a:ln w="12700">
              <a:solidFill>
                <a:srgbClr val="000000"/>
              </a:solidFill>
              <a:round/>
              <a:headEnd/>
              <a:tailEnd/>
            </a:ln>
          </p:spPr>
          <p:txBody>
            <a:bodyPr/>
            <a:lstStyle/>
            <a:p>
              <a:endParaRPr lang="hr-HR">
                <a:latin typeface="Trebuchet MS" pitchFamily="34" charset="0"/>
              </a:endParaRPr>
            </a:p>
          </p:txBody>
        </p:sp>
        <p:sp>
          <p:nvSpPr>
            <p:cNvPr id="49382" name="Oval 6"/>
            <p:cNvSpPr>
              <a:spLocks noChangeArrowheads="1"/>
            </p:cNvSpPr>
            <p:nvPr/>
          </p:nvSpPr>
          <p:spPr bwMode="auto">
            <a:xfrm>
              <a:off x="704" y="2346"/>
              <a:ext cx="644" cy="591"/>
            </a:xfrm>
            <a:prstGeom prst="ellipse">
              <a:avLst/>
            </a:prstGeom>
            <a:solidFill>
              <a:srgbClr val="FF5050"/>
            </a:solidFill>
            <a:ln w="12700">
              <a:solidFill>
                <a:srgbClr val="000000"/>
              </a:solidFill>
              <a:round/>
              <a:headEnd/>
              <a:tailEnd/>
            </a:ln>
          </p:spPr>
          <p:txBody>
            <a:bodyPr/>
            <a:lstStyle/>
            <a:p>
              <a:endParaRPr lang="hr-HR">
                <a:latin typeface="Trebuchet MS" pitchFamily="34" charset="0"/>
              </a:endParaRPr>
            </a:p>
          </p:txBody>
        </p:sp>
        <p:sp>
          <p:nvSpPr>
            <p:cNvPr id="49383" name="Line 7"/>
            <p:cNvSpPr>
              <a:spLocks noChangeShapeType="1"/>
            </p:cNvSpPr>
            <p:nvPr/>
          </p:nvSpPr>
          <p:spPr bwMode="auto">
            <a:xfrm flipV="1">
              <a:off x="1217" y="2359"/>
              <a:ext cx="33" cy="17"/>
            </a:xfrm>
            <a:prstGeom prst="line">
              <a:avLst/>
            </a:prstGeom>
            <a:noFill/>
            <a:ln w="12700">
              <a:solidFill>
                <a:srgbClr val="000000"/>
              </a:solidFill>
              <a:round/>
              <a:headEnd/>
              <a:tailEnd/>
            </a:ln>
          </p:spPr>
          <p:txBody>
            <a:bodyPr/>
            <a:lstStyle/>
            <a:p>
              <a:endParaRPr lang="sr-Latn-CS"/>
            </a:p>
          </p:txBody>
        </p:sp>
        <p:sp>
          <p:nvSpPr>
            <p:cNvPr id="49384" name="Line 8"/>
            <p:cNvSpPr>
              <a:spLocks noChangeShapeType="1"/>
            </p:cNvSpPr>
            <p:nvPr/>
          </p:nvSpPr>
          <p:spPr bwMode="auto">
            <a:xfrm flipV="1">
              <a:off x="1193" y="2320"/>
              <a:ext cx="33" cy="17"/>
            </a:xfrm>
            <a:prstGeom prst="line">
              <a:avLst/>
            </a:prstGeom>
            <a:noFill/>
            <a:ln w="12700">
              <a:solidFill>
                <a:srgbClr val="000000"/>
              </a:solidFill>
              <a:round/>
              <a:headEnd/>
              <a:tailEnd/>
            </a:ln>
          </p:spPr>
          <p:txBody>
            <a:bodyPr/>
            <a:lstStyle/>
            <a:p>
              <a:endParaRPr lang="sr-Latn-CS"/>
            </a:p>
          </p:txBody>
        </p:sp>
        <p:sp>
          <p:nvSpPr>
            <p:cNvPr id="49385" name="Line 9"/>
            <p:cNvSpPr>
              <a:spLocks noChangeShapeType="1"/>
            </p:cNvSpPr>
            <p:nvPr/>
          </p:nvSpPr>
          <p:spPr bwMode="auto">
            <a:xfrm flipV="1">
              <a:off x="1129" y="2332"/>
              <a:ext cx="34" cy="16"/>
            </a:xfrm>
            <a:prstGeom prst="line">
              <a:avLst/>
            </a:prstGeom>
            <a:noFill/>
            <a:ln w="12700">
              <a:solidFill>
                <a:srgbClr val="000000"/>
              </a:solidFill>
              <a:round/>
              <a:headEnd/>
              <a:tailEnd/>
            </a:ln>
          </p:spPr>
          <p:txBody>
            <a:bodyPr/>
            <a:lstStyle/>
            <a:p>
              <a:endParaRPr lang="sr-Latn-CS"/>
            </a:p>
          </p:txBody>
        </p:sp>
        <p:sp>
          <p:nvSpPr>
            <p:cNvPr id="49386" name="Line 10"/>
            <p:cNvSpPr>
              <a:spLocks noChangeShapeType="1"/>
            </p:cNvSpPr>
            <p:nvPr/>
          </p:nvSpPr>
          <p:spPr bwMode="auto">
            <a:xfrm flipV="1">
              <a:off x="1102" y="2292"/>
              <a:ext cx="34" cy="17"/>
            </a:xfrm>
            <a:prstGeom prst="line">
              <a:avLst/>
            </a:prstGeom>
            <a:noFill/>
            <a:ln w="12700">
              <a:solidFill>
                <a:srgbClr val="000000"/>
              </a:solidFill>
              <a:round/>
              <a:headEnd/>
              <a:tailEnd/>
            </a:ln>
          </p:spPr>
          <p:txBody>
            <a:bodyPr/>
            <a:lstStyle/>
            <a:p>
              <a:endParaRPr lang="sr-Latn-CS"/>
            </a:p>
          </p:txBody>
        </p:sp>
        <p:sp>
          <p:nvSpPr>
            <p:cNvPr id="49387" name="Line 11"/>
            <p:cNvSpPr>
              <a:spLocks noChangeShapeType="1"/>
            </p:cNvSpPr>
            <p:nvPr/>
          </p:nvSpPr>
          <p:spPr bwMode="auto">
            <a:xfrm flipV="1">
              <a:off x="1018" y="2299"/>
              <a:ext cx="34" cy="17"/>
            </a:xfrm>
            <a:prstGeom prst="line">
              <a:avLst/>
            </a:prstGeom>
            <a:noFill/>
            <a:ln w="12700">
              <a:solidFill>
                <a:srgbClr val="000000"/>
              </a:solidFill>
              <a:round/>
              <a:headEnd/>
              <a:tailEnd/>
            </a:ln>
          </p:spPr>
          <p:txBody>
            <a:bodyPr/>
            <a:lstStyle/>
            <a:p>
              <a:endParaRPr lang="sr-Latn-CS"/>
            </a:p>
          </p:txBody>
        </p:sp>
        <p:sp>
          <p:nvSpPr>
            <p:cNvPr id="49388" name="Line 12"/>
            <p:cNvSpPr>
              <a:spLocks noChangeShapeType="1"/>
            </p:cNvSpPr>
            <p:nvPr/>
          </p:nvSpPr>
          <p:spPr bwMode="auto">
            <a:xfrm flipV="1">
              <a:off x="1006" y="2270"/>
              <a:ext cx="34" cy="17"/>
            </a:xfrm>
            <a:prstGeom prst="line">
              <a:avLst/>
            </a:prstGeom>
            <a:noFill/>
            <a:ln w="12700">
              <a:solidFill>
                <a:srgbClr val="000000"/>
              </a:solidFill>
              <a:round/>
              <a:headEnd/>
              <a:tailEnd/>
            </a:ln>
          </p:spPr>
          <p:txBody>
            <a:bodyPr/>
            <a:lstStyle/>
            <a:p>
              <a:endParaRPr lang="sr-Latn-CS"/>
            </a:p>
          </p:txBody>
        </p:sp>
        <p:sp>
          <p:nvSpPr>
            <p:cNvPr id="49389" name="Line 13"/>
            <p:cNvSpPr>
              <a:spLocks noChangeShapeType="1"/>
            </p:cNvSpPr>
            <p:nvPr/>
          </p:nvSpPr>
          <p:spPr bwMode="auto">
            <a:xfrm flipV="1">
              <a:off x="950" y="2312"/>
              <a:ext cx="34" cy="18"/>
            </a:xfrm>
            <a:prstGeom prst="line">
              <a:avLst/>
            </a:prstGeom>
            <a:noFill/>
            <a:ln w="12700">
              <a:solidFill>
                <a:srgbClr val="000000"/>
              </a:solidFill>
              <a:round/>
              <a:headEnd/>
              <a:tailEnd/>
            </a:ln>
          </p:spPr>
          <p:txBody>
            <a:bodyPr/>
            <a:lstStyle/>
            <a:p>
              <a:endParaRPr lang="sr-Latn-CS"/>
            </a:p>
          </p:txBody>
        </p:sp>
        <p:sp>
          <p:nvSpPr>
            <p:cNvPr id="49390" name="Line 14"/>
            <p:cNvSpPr>
              <a:spLocks noChangeShapeType="1"/>
            </p:cNvSpPr>
            <p:nvPr/>
          </p:nvSpPr>
          <p:spPr bwMode="auto">
            <a:xfrm flipV="1">
              <a:off x="917" y="2284"/>
              <a:ext cx="34" cy="17"/>
            </a:xfrm>
            <a:prstGeom prst="line">
              <a:avLst/>
            </a:prstGeom>
            <a:noFill/>
            <a:ln w="12700">
              <a:solidFill>
                <a:srgbClr val="000000"/>
              </a:solidFill>
              <a:round/>
              <a:headEnd/>
              <a:tailEnd/>
            </a:ln>
          </p:spPr>
          <p:txBody>
            <a:bodyPr/>
            <a:lstStyle/>
            <a:p>
              <a:endParaRPr lang="sr-Latn-CS"/>
            </a:p>
          </p:txBody>
        </p:sp>
        <p:sp>
          <p:nvSpPr>
            <p:cNvPr id="49391" name="Line 15"/>
            <p:cNvSpPr>
              <a:spLocks noChangeShapeType="1"/>
            </p:cNvSpPr>
            <p:nvPr/>
          </p:nvSpPr>
          <p:spPr bwMode="auto">
            <a:xfrm flipV="1">
              <a:off x="888" y="2328"/>
              <a:ext cx="34" cy="18"/>
            </a:xfrm>
            <a:prstGeom prst="line">
              <a:avLst/>
            </a:prstGeom>
            <a:noFill/>
            <a:ln w="12700">
              <a:solidFill>
                <a:srgbClr val="000000"/>
              </a:solidFill>
              <a:round/>
              <a:headEnd/>
              <a:tailEnd/>
            </a:ln>
          </p:spPr>
          <p:txBody>
            <a:bodyPr/>
            <a:lstStyle/>
            <a:p>
              <a:endParaRPr lang="sr-Latn-CS"/>
            </a:p>
          </p:txBody>
        </p:sp>
        <p:sp>
          <p:nvSpPr>
            <p:cNvPr id="49392" name="Line 16"/>
            <p:cNvSpPr>
              <a:spLocks noChangeShapeType="1"/>
            </p:cNvSpPr>
            <p:nvPr/>
          </p:nvSpPr>
          <p:spPr bwMode="auto">
            <a:xfrm flipV="1">
              <a:off x="851" y="2307"/>
              <a:ext cx="34" cy="18"/>
            </a:xfrm>
            <a:prstGeom prst="line">
              <a:avLst/>
            </a:prstGeom>
            <a:noFill/>
            <a:ln w="12700">
              <a:solidFill>
                <a:srgbClr val="000000"/>
              </a:solidFill>
              <a:round/>
              <a:headEnd/>
              <a:tailEnd/>
            </a:ln>
          </p:spPr>
          <p:txBody>
            <a:bodyPr/>
            <a:lstStyle/>
            <a:p>
              <a:endParaRPr lang="sr-Latn-CS"/>
            </a:p>
          </p:txBody>
        </p:sp>
        <p:sp>
          <p:nvSpPr>
            <p:cNvPr id="49393" name="Line 17"/>
            <p:cNvSpPr>
              <a:spLocks noChangeShapeType="1"/>
            </p:cNvSpPr>
            <p:nvPr/>
          </p:nvSpPr>
          <p:spPr bwMode="auto">
            <a:xfrm flipV="1">
              <a:off x="828" y="2346"/>
              <a:ext cx="34" cy="18"/>
            </a:xfrm>
            <a:prstGeom prst="line">
              <a:avLst/>
            </a:prstGeom>
            <a:noFill/>
            <a:ln w="12700">
              <a:solidFill>
                <a:srgbClr val="000000"/>
              </a:solidFill>
              <a:round/>
              <a:headEnd/>
              <a:tailEnd/>
            </a:ln>
          </p:spPr>
          <p:txBody>
            <a:bodyPr/>
            <a:lstStyle/>
            <a:p>
              <a:endParaRPr lang="sr-Latn-CS"/>
            </a:p>
          </p:txBody>
        </p:sp>
        <p:sp>
          <p:nvSpPr>
            <p:cNvPr id="49394" name="Line 18"/>
            <p:cNvSpPr>
              <a:spLocks noChangeShapeType="1"/>
            </p:cNvSpPr>
            <p:nvPr/>
          </p:nvSpPr>
          <p:spPr bwMode="auto">
            <a:xfrm flipV="1">
              <a:off x="790" y="2342"/>
              <a:ext cx="33" cy="17"/>
            </a:xfrm>
            <a:prstGeom prst="line">
              <a:avLst/>
            </a:prstGeom>
            <a:noFill/>
            <a:ln w="12700">
              <a:solidFill>
                <a:srgbClr val="000000"/>
              </a:solidFill>
              <a:round/>
              <a:headEnd/>
              <a:tailEnd/>
            </a:ln>
          </p:spPr>
          <p:txBody>
            <a:bodyPr/>
            <a:lstStyle/>
            <a:p>
              <a:endParaRPr lang="sr-Latn-CS"/>
            </a:p>
          </p:txBody>
        </p:sp>
        <p:sp>
          <p:nvSpPr>
            <p:cNvPr id="49395" name="Line 19"/>
            <p:cNvSpPr>
              <a:spLocks noChangeShapeType="1"/>
            </p:cNvSpPr>
            <p:nvPr/>
          </p:nvSpPr>
          <p:spPr bwMode="auto">
            <a:xfrm flipV="1">
              <a:off x="774" y="2389"/>
              <a:ext cx="35" cy="18"/>
            </a:xfrm>
            <a:prstGeom prst="line">
              <a:avLst/>
            </a:prstGeom>
            <a:noFill/>
            <a:ln w="12700">
              <a:solidFill>
                <a:srgbClr val="000000"/>
              </a:solidFill>
              <a:round/>
              <a:headEnd/>
              <a:tailEnd/>
            </a:ln>
          </p:spPr>
          <p:txBody>
            <a:bodyPr/>
            <a:lstStyle/>
            <a:p>
              <a:endParaRPr lang="sr-Latn-CS"/>
            </a:p>
          </p:txBody>
        </p:sp>
        <p:sp>
          <p:nvSpPr>
            <p:cNvPr id="49396" name="Line 20"/>
            <p:cNvSpPr>
              <a:spLocks noChangeShapeType="1"/>
            </p:cNvSpPr>
            <p:nvPr/>
          </p:nvSpPr>
          <p:spPr bwMode="auto">
            <a:xfrm flipV="1">
              <a:off x="718" y="2411"/>
              <a:ext cx="33" cy="19"/>
            </a:xfrm>
            <a:prstGeom prst="line">
              <a:avLst/>
            </a:prstGeom>
            <a:noFill/>
            <a:ln w="12700">
              <a:solidFill>
                <a:srgbClr val="000000"/>
              </a:solidFill>
              <a:round/>
              <a:headEnd/>
              <a:tailEnd/>
            </a:ln>
          </p:spPr>
          <p:txBody>
            <a:bodyPr/>
            <a:lstStyle/>
            <a:p>
              <a:endParaRPr lang="sr-Latn-CS"/>
            </a:p>
          </p:txBody>
        </p:sp>
        <p:sp>
          <p:nvSpPr>
            <p:cNvPr id="49397" name="Line 21"/>
            <p:cNvSpPr>
              <a:spLocks noChangeShapeType="1"/>
            </p:cNvSpPr>
            <p:nvPr/>
          </p:nvSpPr>
          <p:spPr bwMode="auto">
            <a:xfrm flipV="1">
              <a:off x="727" y="2452"/>
              <a:ext cx="33" cy="18"/>
            </a:xfrm>
            <a:prstGeom prst="line">
              <a:avLst/>
            </a:prstGeom>
            <a:noFill/>
            <a:ln w="12700">
              <a:solidFill>
                <a:srgbClr val="000000"/>
              </a:solidFill>
              <a:round/>
              <a:headEnd/>
              <a:tailEnd/>
            </a:ln>
          </p:spPr>
          <p:txBody>
            <a:bodyPr/>
            <a:lstStyle/>
            <a:p>
              <a:endParaRPr lang="sr-Latn-CS"/>
            </a:p>
          </p:txBody>
        </p:sp>
        <p:sp>
          <p:nvSpPr>
            <p:cNvPr id="49398" name="Line 22"/>
            <p:cNvSpPr>
              <a:spLocks noChangeShapeType="1"/>
            </p:cNvSpPr>
            <p:nvPr/>
          </p:nvSpPr>
          <p:spPr bwMode="auto">
            <a:xfrm flipV="1">
              <a:off x="671" y="2479"/>
              <a:ext cx="33" cy="18"/>
            </a:xfrm>
            <a:prstGeom prst="line">
              <a:avLst/>
            </a:prstGeom>
            <a:noFill/>
            <a:ln w="12700">
              <a:solidFill>
                <a:srgbClr val="000000"/>
              </a:solidFill>
              <a:round/>
              <a:headEnd/>
              <a:tailEnd/>
            </a:ln>
          </p:spPr>
          <p:txBody>
            <a:bodyPr/>
            <a:lstStyle/>
            <a:p>
              <a:endParaRPr lang="sr-Latn-CS"/>
            </a:p>
          </p:txBody>
        </p:sp>
        <p:sp>
          <p:nvSpPr>
            <p:cNvPr id="49399" name="Line 23"/>
            <p:cNvSpPr>
              <a:spLocks noChangeShapeType="1"/>
            </p:cNvSpPr>
            <p:nvPr/>
          </p:nvSpPr>
          <p:spPr bwMode="auto">
            <a:xfrm flipV="1">
              <a:off x="676" y="2533"/>
              <a:ext cx="35" cy="18"/>
            </a:xfrm>
            <a:prstGeom prst="line">
              <a:avLst/>
            </a:prstGeom>
            <a:noFill/>
            <a:ln w="12700">
              <a:solidFill>
                <a:srgbClr val="000000"/>
              </a:solidFill>
              <a:round/>
              <a:headEnd/>
              <a:tailEnd/>
            </a:ln>
          </p:spPr>
          <p:txBody>
            <a:bodyPr/>
            <a:lstStyle/>
            <a:p>
              <a:endParaRPr lang="sr-Latn-CS"/>
            </a:p>
          </p:txBody>
        </p:sp>
        <p:sp>
          <p:nvSpPr>
            <p:cNvPr id="49400" name="Line 24"/>
            <p:cNvSpPr>
              <a:spLocks noChangeShapeType="1"/>
            </p:cNvSpPr>
            <p:nvPr/>
          </p:nvSpPr>
          <p:spPr bwMode="auto">
            <a:xfrm flipV="1">
              <a:off x="646" y="2690"/>
              <a:ext cx="33" cy="18"/>
            </a:xfrm>
            <a:prstGeom prst="line">
              <a:avLst/>
            </a:prstGeom>
            <a:noFill/>
            <a:ln w="12700">
              <a:solidFill>
                <a:srgbClr val="000000"/>
              </a:solidFill>
              <a:round/>
              <a:headEnd/>
              <a:tailEnd/>
            </a:ln>
          </p:spPr>
          <p:txBody>
            <a:bodyPr/>
            <a:lstStyle/>
            <a:p>
              <a:endParaRPr lang="sr-Latn-CS"/>
            </a:p>
          </p:txBody>
        </p:sp>
        <p:sp>
          <p:nvSpPr>
            <p:cNvPr id="49401" name="Line 25"/>
            <p:cNvSpPr>
              <a:spLocks noChangeShapeType="1"/>
            </p:cNvSpPr>
            <p:nvPr/>
          </p:nvSpPr>
          <p:spPr bwMode="auto">
            <a:xfrm flipV="1">
              <a:off x="657" y="2739"/>
              <a:ext cx="34" cy="17"/>
            </a:xfrm>
            <a:prstGeom prst="line">
              <a:avLst/>
            </a:prstGeom>
            <a:noFill/>
            <a:ln w="12700">
              <a:solidFill>
                <a:srgbClr val="000000"/>
              </a:solidFill>
              <a:round/>
              <a:headEnd/>
              <a:tailEnd/>
            </a:ln>
          </p:spPr>
          <p:txBody>
            <a:bodyPr/>
            <a:lstStyle/>
            <a:p>
              <a:endParaRPr lang="sr-Latn-CS"/>
            </a:p>
          </p:txBody>
        </p:sp>
        <p:sp>
          <p:nvSpPr>
            <p:cNvPr id="49402" name="Line 26"/>
            <p:cNvSpPr>
              <a:spLocks noChangeShapeType="1"/>
            </p:cNvSpPr>
            <p:nvPr/>
          </p:nvSpPr>
          <p:spPr bwMode="auto">
            <a:xfrm flipV="1">
              <a:off x="661" y="2787"/>
              <a:ext cx="34" cy="17"/>
            </a:xfrm>
            <a:prstGeom prst="line">
              <a:avLst/>
            </a:prstGeom>
            <a:noFill/>
            <a:ln w="12700">
              <a:solidFill>
                <a:srgbClr val="000000"/>
              </a:solidFill>
              <a:round/>
              <a:headEnd/>
              <a:tailEnd/>
            </a:ln>
          </p:spPr>
          <p:txBody>
            <a:bodyPr/>
            <a:lstStyle/>
            <a:p>
              <a:endParaRPr lang="sr-Latn-CS"/>
            </a:p>
          </p:txBody>
        </p:sp>
        <p:sp>
          <p:nvSpPr>
            <p:cNvPr id="49403" name="Line 27"/>
            <p:cNvSpPr>
              <a:spLocks noChangeShapeType="1"/>
            </p:cNvSpPr>
            <p:nvPr/>
          </p:nvSpPr>
          <p:spPr bwMode="auto">
            <a:xfrm flipV="1">
              <a:off x="707" y="2838"/>
              <a:ext cx="34" cy="18"/>
            </a:xfrm>
            <a:prstGeom prst="line">
              <a:avLst/>
            </a:prstGeom>
            <a:noFill/>
            <a:ln w="12700">
              <a:solidFill>
                <a:srgbClr val="000000"/>
              </a:solidFill>
              <a:round/>
              <a:headEnd/>
              <a:tailEnd/>
            </a:ln>
          </p:spPr>
          <p:txBody>
            <a:bodyPr/>
            <a:lstStyle/>
            <a:p>
              <a:endParaRPr lang="sr-Latn-CS"/>
            </a:p>
          </p:txBody>
        </p:sp>
        <p:sp>
          <p:nvSpPr>
            <p:cNvPr id="49404" name="Line 28"/>
            <p:cNvSpPr>
              <a:spLocks noChangeShapeType="1"/>
            </p:cNvSpPr>
            <p:nvPr/>
          </p:nvSpPr>
          <p:spPr bwMode="auto">
            <a:xfrm flipV="1">
              <a:off x="707" y="2892"/>
              <a:ext cx="34" cy="16"/>
            </a:xfrm>
            <a:prstGeom prst="line">
              <a:avLst/>
            </a:prstGeom>
            <a:noFill/>
            <a:ln w="12700">
              <a:solidFill>
                <a:srgbClr val="000000"/>
              </a:solidFill>
              <a:round/>
              <a:headEnd/>
              <a:tailEnd/>
            </a:ln>
          </p:spPr>
          <p:txBody>
            <a:bodyPr/>
            <a:lstStyle/>
            <a:p>
              <a:endParaRPr lang="sr-Latn-CS"/>
            </a:p>
          </p:txBody>
        </p:sp>
        <p:sp>
          <p:nvSpPr>
            <p:cNvPr id="49405" name="Line 29"/>
            <p:cNvSpPr>
              <a:spLocks noChangeShapeType="1"/>
            </p:cNvSpPr>
            <p:nvPr/>
          </p:nvSpPr>
          <p:spPr bwMode="auto">
            <a:xfrm flipV="1">
              <a:off x="756" y="2905"/>
              <a:ext cx="34" cy="16"/>
            </a:xfrm>
            <a:prstGeom prst="line">
              <a:avLst/>
            </a:prstGeom>
            <a:noFill/>
            <a:ln w="12700">
              <a:solidFill>
                <a:srgbClr val="000000"/>
              </a:solidFill>
              <a:round/>
              <a:headEnd/>
              <a:tailEnd/>
            </a:ln>
          </p:spPr>
          <p:txBody>
            <a:bodyPr/>
            <a:lstStyle/>
            <a:p>
              <a:endParaRPr lang="sr-Latn-CS"/>
            </a:p>
          </p:txBody>
        </p:sp>
        <p:sp>
          <p:nvSpPr>
            <p:cNvPr id="49406" name="Line 30"/>
            <p:cNvSpPr>
              <a:spLocks noChangeShapeType="1"/>
            </p:cNvSpPr>
            <p:nvPr/>
          </p:nvSpPr>
          <p:spPr bwMode="auto">
            <a:xfrm flipV="1">
              <a:off x="782" y="2954"/>
              <a:ext cx="34" cy="17"/>
            </a:xfrm>
            <a:prstGeom prst="line">
              <a:avLst/>
            </a:prstGeom>
            <a:noFill/>
            <a:ln w="12700">
              <a:solidFill>
                <a:srgbClr val="000000"/>
              </a:solidFill>
              <a:round/>
              <a:headEnd/>
              <a:tailEnd/>
            </a:ln>
          </p:spPr>
          <p:txBody>
            <a:bodyPr/>
            <a:lstStyle/>
            <a:p>
              <a:endParaRPr lang="sr-Latn-CS"/>
            </a:p>
          </p:txBody>
        </p:sp>
        <p:sp>
          <p:nvSpPr>
            <p:cNvPr id="49407" name="Line 31"/>
            <p:cNvSpPr>
              <a:spLocks noChangeShapeType="1"/>
            </p:cNvSpPr>
            <p:nvPr/>
          </p:nvSpPr>
          <p:spPr bwMode="auto">
            <a:xfrm flipV="1">
              <a:off x="840" y="2963"/>
              <a:ext cx="34" cy="17"/>
            </a:xfrm>
            <a:prstGeom prst="line">
              <a:avLst/>
            </a:prstGeom>
            <a:noFill/>
            <a:ln w="12700">
              <a:solidFill>
                <a:srgbClr val="000000"/>
              </a:solidFill>
              <a:round/>
              <a:headEnd/>
              <a:tailEnd/>
            </a:ln>
          </p:spPr>
          <p:txBody>
            <a:bodyPr/>
            <a:lstStyle/>
            <a:p>
              <a:endParaRPr lang="sr-Latn-CS"/>
            </a:p>
          </p:txBody>
        </p:sp>
        <p:sp>
          <p:nvSpPr>
            <p:cNvPr id="49408" name="Line 32"/>
            <p:cNvSpPr>
              <a:spLocks noChangeShapeType="1"/>
            </p:cNvSpPr>
            <p:nvPr/>
          </p:nvSpPr>
          <p:spPr bwMode="auto">
            <a:xfrm flipV="1">
              <a:off x="879" y="3011"/>
              <a:ext cx="33" cy="17"/>
            </a:xfrm>
            <a:prstGeom prst="line">
              <a:avLst/>
            </a:prstGeom>
            <a:noFill/>
            <a:ln w="12700">
              <a:solidFill>
                <a:srgbClr val="000000"/>
              </a:solidFill>
              <a:round/>
              <a:headEnd/>
              <a:tailEnd/>
            </a:ln>
          </p:spPr>
          <p:txBody>
            <a:bodyPr/>
            <a:lstStyle/>
            <a:p>
              <a:endParaRPr lang="sr-Latn-CS"/>
            </a:p>
          </p:txBody>
        </p:sp>
        <p:sp>
          <p:nvSpPr>
            <p:cNvPr id="49409" name="Line 33"/>
            <p:cNvSpPr>
              <a:spLocks noChangeShapeType="1"/>
            </p:cNvSpPr>
            <p:nvPr/>
          </p:nvSpPr>
          <p:spPr bwMode="auto">
            <a:xfrm flipV="1">
              <a:off x="965" y="3011"/>
              <a:ext cx="34" cy="19"/>
            </a:xfrm>
            <a:prstGeom prst="line">
              <a:avLst/>
            </a:prstGeom>
            <a:noFill/>
            <a:ln w="12700">
              <a:solidFill>
                <a:srgbClr val="000000"/>
              </a:solidFill>
              <a:round/>
              <a:headEnd/>
              <a:tailEnd/>
            </a:ln>
          </p:spPr>
          <p:txBody>
            <a:bodyPr/>
            <a:lstStyle/>
            <a:p>
              <a:endParaRPr lang="sr-Latn-CS"/>
            </a:p>
          </p:txBody>
        </p:sp>
        <p:sp>
          <p:nvSpPr>
            <p:cNvPr id="49410" name="Line 34"/>
            <p:cNvSpPr>
              <a:spLocks noChangeShapeType="1"/>
            </p:cNvSpPr>
            <p:nvPr/>
          </p:nvSpPr>
          <p:spPr bwMode="auto">
            <a:xfrm flipV="1">
              <a:off x="919" y="3027"/>
              <a:ext cx="34" cy="18"/>
            </a:xfrm>
            <a:prstGeom prst="line">
              <a:avLst/>
            </a:prstGeom>
            <a:noFill/>
            <a:ln w="12700">
              <a:solidFill>
                <a:srgbClr val="000000"/>
              </a:solidFill>
              <a:round/>
              <a:headEnd/>
              <a:tailEnd/>
            </a:ln>
          </p:spPr>
          <p:txBody>
            <a:bodyPr/>
            <a:lstStyle/>
            <a:p>
              <a:endParaRPr lang="sr-Latn-CS"/>
            </a:p>
          </p:txBody>
        </p:sp>
        <p:sp>
          <p:nvSpPr>
            <p:cNvPr id="49411" name="Line 35"/>
            <p:cNvSpPr>
              <a:spLocks noChangeShapeType="1"/>
            </p:cNvSpPr>
            <p:nvPr/>
          </p:nvSpPr>
          <p:spPr bwMode="auto">
            <a:xfrm flipV="1">
              <a:off x="1094" y="3031"/>
              <a:ext cx="33" cy="18"/>
            </a:xfrm>
            <a:prstGeom prst="line">
              <a:avLst/>
            </a:prstGeom>
            <a:noFill/>
            <a:ln w="12700">
              <a:solidFill>
                <a:srgbClr val="000000"/>
              </a:solidFill>
              <a:round/>
              <a:headEnd/>
              <a:tailEnd/>
            </a:ln>
          </p:spPr>
          <p:txBody>
            <a:bodyPr/>
            <a:lstStyle/>
            <a:p>
              <a:endParaRPr lang="sr-Latn-CS"/>
            </a:p>
          </p:txBody>
        </p:sp>
        <p:sp>
          <p:nvSpPr>
            <p:cNvPr id="49412" name="Line 36"/>
            <p:cNvSpPr>
              <a:spLocks noChangeShapeType="1"/>
            </p:cNvSpPr>
            <p:nvPr/>
          </p:nvSpPr>
          <p:spPr bwMode="auto">
            <a:xfrm flipV="1">
              <a:off x="1146" y="2984"/>
              <a:ext cx="34" cy="17"/>
            </a:xfrm>
            <a:prstGeom prst="line">
              <a:avLst/>
            </a:prstGeom>
            <a:noFill/>
            <a:ln w="12700">
              <a:solidFill>
                <a:srgbClr val="000000"/>
              </a:solidFill>
              <a:round/>
              <a:headEnd/>
              <a:tailEnd/>
            </a:ln>
          </p:spPr>
          <p:txBody>
            <a:bodyPr/>
            <a:lstStyle/>
            <a:p>
              <a:endParaRPr lang="sr-Latn-CS"/>
            </a:p>
          </p:txBody>
        </p:sp>
        <p:sp>
          <p:nvSpPr>
            <p:cNvPr id="49413" name="Line 37"/>
            <p:cNvSpPr>
              <a:spLocks noChangeShapeType="1"/>
            </p:cNvSpPr>
            <p:nvPr/>
          </p:nvSpPr>
          <p:spPr bwMode="auto">
            <a:xfrm flipV="1">
              <a:off x="1207" y="2982"/>
              <a:ext cx="35" cy="17"/>
            </a:xfrm>
            <a:prstGeom prst="line">
              <a:avLst/>
            </a:prstGeom>
            <a:noFill/>
            <a:ln w="12700">
              <a:solidFill>
                <a:srgbClr val="000000"/>
              </a:solidFill>
              <a:round/>
              <a:headEnd/>
              <a:tailEnd/>
            </a:ln>
          </p:spPr>
          <p:txBody>
            <a:bodyPr/>
            <a:lstStyle/>
            <a:p>
              <a:endParaRPr lang="sr-Latn-CS"/>
            </a:p>
          </p:txBody>
        </p:sp>
        <p:sp>
          <p:nvSpPr>
            <p:cNvPr id="49414" name="Line 38"/>
            <p:cNvSpPr>
              <a:spLocks noChangeShapeType="1"/>
            </p:cNvSpPr>
            <p:nvPr/>
          </p:nvSpPr>
          <p:spPr bwMode="auto">
            <a:xfrm flipV="1">
              <a:off x="1231" y="2921"/>
              <a:ext cx="35" cy="18"/>
            </a:xfrm>
            <a:prstGeom prst="line">
              <a:avLst/>
            </a:prstGeom>
            <a:noFill/>
            <a:ln w="12700">
              <a:solidFill>
                <a:srgbClr val="000000"/>
              </a:solidFill>
              <a:round/>
              <a:headEnd/>
              <a:tailEnd/>
            </a:ln>
          </p:spPr>
          <p:txBody>
            <a:bodyPr/>
            <a:lstStyle/>
            <a:p>
              <a:endParaRPr lang="sr-Latn-CS"/>
            </a:p>
          </p:txBody>
        </p:sp>
        <p:sp>
          <p:nvSpPr>
            <p:cNvPr id="49415" name="Line 39"/>
            <p:cNvSpPr>
              <a:spLocks noChangeShapeType="1"/>
            </p:cNvSpPr>
            <p:nvPr/>
          </p:nvSpPr>
          <p:spPr bwMode="auto">
            <a:xfrm flipV="1">
              <a:off x="1305" y="2886"/>
              <a:ext cx="35" cy="19"/>
            </a:xfrm>
            <a:prstGeom prst="line">
              <a:avLst/>
            </a:prstGeom>
            <a:noFill/>
            <a:ln w="12700">
              <a:solidFill>
                <a:srgbClr val="000000"/>
              </a:solidFill>
              <a:round/>
              <a:headEnd/>
              <a:tailEnd/>
            </a:ln>
          </p:spPr>
          <p:txBody>
            <a:bodyPr/>
            <a:lstStyle/>
            <a:p>
              <a:endParaRPr lang="sr-Latn-CS"/>
            </a:p>
          </p:txBody>
        </p:sp>
        <p:sp>
          <p:nvSpPr>
            <p:cNvPr id="49416" name="Line 40"/>
            <p:cNvSpPr>
              <a:spLocks noChangeShapeType="1"/>
            </p:cNvSpPr>
            <p:nvPr/>
          </p:nvSpPr>
          <p:spPr bwMode="auto">
            <a:xfrm flipV="1">
              <a:off x="1312" y="2827"/>
              <a:ext cx="33" cy="18"/>
            </a:xfrm>
            <a:prstGeom prst="line">
              <a:avLst/>
            </a:prstGeom>
            <a:noFill/>
            <a:ln w="12700">
              <a:solidFill>
                <a:srgbClr val="000000"/>
              </a:solidFill>
              <a:round/>
              <a:headEnd/>
              <a:tailEnd/>
            </a:ln>
          </p:spPr>
          <p:txBody>
            <a:bodyPr/>
            <a:lstStyle/>
            <a:p>
              <a:endParaRPr lang="sr-Latn-CS"/>
            </a:p>
          </p:txBody>
        </p:sp>
        <p:sp>
          <p:nvSpPr>
            <p:cNvPr id="49417" name="Line 41"/>
            <p:cNvSpPr>
              <a:spLocks noChangeShapeType="1"/>
            </p:cNvSpPr>
            <p:nvPr/>
          </p:nvSpPr>
          <p:spPr bwMode="auto">
            <a:xfrm flipV="1">
              <a:off x="1377" y="2777"/>
              <a:ext cx="34" cy="17"/>
            </a:xfrm>
            <a:prstGeom prst="line">
              <a:avLst/>
            </a:prstGeom>
            <a:noFill/>
            <a:ln w="12700">
              <a:solidFill>
                <a:srgbClr val="000000"/>
              </a:solidFill>
              <a:round/>
              <a:headEnd/>
              <a:tailEnd/>
            </a:ln>
          </p:spPr>
          <p:txBody>
            <a:bodyPr/>
            <a:lstStyle/>
            <a:p>
              <a:endParaRPr lang="sr-Latn-CS"/>
            </a:p>
          </p:txBody>
        </p:sp>
        <p:sp>
          <p:nvSpPr>
            <p:cNvPr id="49418" name="Line 42"/>
            <p:cNvSpPr>
              <a:spLocks noChangeShapeType="1"/>
            </p:cNvSpPr>
            <p:nvPr/>
          </p:nvSpPr>
          <p:spPr bwMode="auto">
            <a:xfrm flipV="1">
              <a:off x="1364" y="2738"/>
              <a:ext cx="33" cy="17"/>
            </a:xfrm>
            <a:prstGeom prst="line">
              <a:avLst/>
            </a:prstGeom>
            <a:noFill/>
            <a:ln w="12700">
              <a:solidFill>
                <a:srgbClr val="000000"/>
              </a:solidFill>
              <a:round/>
              <a:headEnd/>
              <a:tailEnd/>
            </a:ln>
          </p:spPr>
          <p:txBody>
            <a:bodyPr/>
            <a:lstStyle/>
            <a:p>
              <a:endParaRPr lang="sr-Latn-CS"/>
            </a:p>
          </p:txBody>
        </p:sp>
        <p:sp>
          <p:nvSpPr>
            <p:cNvPr id="49419" name="Line 43"/>
            <p:cNvSpPr>
              <a:spLocks noChangeShapeType="1"/>
            </p:cNvSpPr>
            <p:nvPr/>
          </p:nvSpPr>
          <p:spPr bwMode="auto">
            <a:xfrm flipV="1">
              <a:off x="1380" y="2675"/>
              <a:ext cx="34" cy="17"/>
            </a:xfrm>
            <a:prstGeom prst="line">
              <a:avLst/>
            </a:prstGeom>
            <a:noFill/>
            <a:ln w="12700">
              <a:solidFill>
                <a:srgbClr val="000000"/>
              </a:solidFill>
              <a:round/>
              <a:headEnd/>
              <a:tailEnd/>
            </a:ln>
          </p:spPr>
          <p:txBody>
            <a:bodyPr/>
            <a:lstStyle/>
            <a:p>
              <a:endParaRPr lang="sr-Latn-CS"/>
            </a:p>
          </p:txBody>
        </p:sp>
        <p:sp>
          <p:nvSpPr>
            <p:cNvPr id="49420" name="Line 44"/>
            <p:cNvSpPr>
              <a:spLocks noChangeShapeType="1"/>
            </p:cNvSpPr>
            <p:nvPr/>
          </p:nvSpPr>
          <p:spPr bwMode="auto">
            <a:xfrm flipV="1">
              <a:off x="1366" y="2583"/>
              <a:ext cx="33" cy="18"/>
            </a:xfrm>
            <a:prstGeom prst="line">
              <a:avLst/>
            </a:prstGeom>
            <a:noFill/>
            <a:ln w="12700">
              <a:solidFill>
                <a:srgbClr val="000000"/>
              </a:solidFill>
              <a:round/>
              <a:headEnd/>
              <a:tailEnd/>
            </a:ln>
          </p:spPr>
          <p:txBody>
            <a:bodyPr/>
            <a:lstStyle/>
            <a:p>
              <a:endParaRPr lang="sr-Latn-CS"/>
            </a:p>
          </p:txBody>
        </p:sp>
        <p:sp>
          <p:nvSpPr>
            <p:cNvPr id="49421" name="Line 45"/>
            <p:cNvSpPr>
              <a:spLocks noChangeShapeType="1"/>
            </p:cNvSpPr>
            <p:nvPr/>
          </p:nvSpPr>
          <p:spPr bwMode="auto">
            <a:xfrm flipV="1">
              <a:off x="1375" y="2630"/>
              <a:ext cx="33" cy="17"/>
            </a:xfrm>
            <a:prstGeom prst="line">
              <a:avLst/>
            </a:prstGeom>
            <a:noFill/>
            <a:ln w="12700">
              <a:solidFill>
                <a:srgbClr val="000000"/>
              </a:solidFill>
              <a:round/>
              <a:headEnd/>
              <a:tailEnd/>
            </a:ln>
          </p:spPr>
          <p:txBody>
            <a:bodyPr/>
            <a:lstStyle/>
            <a:p>
              <a:endParaRPr lang="sr-Latn-CS"/>
            </a:p>
          </p:txBody>
        </p:sp>
        <p:sp>
          <p:nvSpPr>
            <p:cNvPr id="49422" name="Line 46"/>
            <p:cNvSpPr>
              <a:spLocks noChangeShapeType="1"/>
            </p:cNvSpPr>
            <p:nvPr/>
          </p:nvSpPr>
          <p:spPr bwMode="auto">
            <a:xfrm flipV="1">
              <a:off x="1337" y="2544"/>
              <a:ext cx="33" cy="17"/>
            </a:xfrm>
            <a:prstGeom prst="line">
              <a:avLst/>
            </a:prstGeom>
            <a:noFill/>
            <a:ln w="12700">
              <a:solidFill>
                <a:srgbClr val="000000"/>
              </a:solidFill>
              <a:round/>
              <a:headEnd/>
              <a:tailEnd/>
            </a:ln>
          </p:spPr>
          <p:txBody>
            <a:bodyPr/>
            <a:lstStyle/>
            <a:p>
              <a:endParaRPr lang="sr-Latn-CS"/>
            </a:p>
          </p:txBody>
        </p:sp>
        <p:sp>
          <p:nvSpPr>
            <p:cNvPr id="49423" name="Line 47"/>
            <p:cNvSpPr>
              <a:spLocks noChangeShapeType="1"/>
            </p:cNvSpPr>
            <p:nvPr/>
          </p:nvSpPr>
          <p:spPr bwMode="auto">
            <a:xfrm flipV="1">
              <a:off x="1329" y="2483"/>
              <a:ext cx="34" cy="17"/>
            </a:xfrm>
            <a:prstGeom prst="line">
              <a:avLst/>
            </a:prstGeom>
            <a:noFill/>
            <a:ln w="12700">
              <a:solidFill>
                <a:srgbClr val="000000"/>
              </a:solidFill>
              <a:round/>
              <a:headEnd/>
              <a:tailEnd/>
            </a:ln>
          </p:spPr>
          <p:txBody>
            <a:bodyPr/>
            <a:lstStyle/>
            <a:p>
              <a:endParaRPr lang="sr-Latn-CS"/>
            </a:p>
          </p:txBody>
        </p:sp>
        <p:sp>
          <p:nvSpPr>
            <p:cNvPr id="49424" name="Line 48"/>
            <p:cNvSpPr>
              <a:spLocks noChangeShapeType="1"/>
            </p:cNvSpPr>
            <p:nvPr/>
          </p:nvSpPr>
          <p:spPr bwMode="auto">
            <a:xfrm flipV="1">
              <a:off x="1317" y="2443"/>
              <a:ext cx="35" cy="16"/>
            </a:xfrm>
            <a:prstGeom prst="line">
              <a:avLst/>
            </a:prstGeom>
            <a:noFill/>
            <a:ln w="12700">
              <a:solidFill>
                <a:srgbClr val="000000"/>
              </a:solidFill>
              <a:round/>
              <a:headEnd/>
              <a:tailEnd/>
            </a:ln>
          </p:spPr>
          <p:txBody>
            <a:bodyPr/>
            <a:lstStyle/>
            <a:p>
              <a:endParaRPr lang="sr-Latn-CS"/>
            </a:p>
          </p:txBody>
        </p:sp>
        <p:sp>
          <p:nvSpPr>
            <p:cNvPr id="49425" name="Line 49"/>
            <p:cNvSpPr>
              <a:spLocks noChangeShapeType="1"/>
            </p:cNvSpPr>
            <p:nvPr/>
          </p:nvSpPr>
          <p:spPr bwMode="auto">
            <a:xfrm flipV="1">
              <a:off x="1254" y="2414"/>
              <a:ext cx="33" cy="18"/>
            </a:xfrm>
            <a:prstGeom prst="line">
              <a:avLst/>
            </a:prstGeom>
            <a:noFill/>
            <a:ln w="12700">
              <a:solidFill>
                <a:srgbClr val="000000"/>
              </a:solidFill>
              <a:round/>
              <a:headEnd/>
              <a:tailEnd/>
            </a:ln>
          </p:spPr>
          <p:txBody>
            <a:bodyPr/>
            <a:lstStyle/>
            <a:p>
              <a:endParaRPr lang="sr-Latn-CS"/>
            </a:p>
          </p:txBody>
        </p:sp>
        <p:sp>
          <p:nvSpPr>
            <p:cNvPr id="49426" name="Line 50"/>
            <p:cNvSpPr>
              <a:spLocks noChangeShapeType="1"/>
            </p:cNvSpPr>
            <p:nvPr/>
          </p:nvSpPr>
          <p:spPr bwMode="auto">
            <a:xfrm flipV="1">
              <a:off x="1257" y="2372"/>
              <a:ext cx="35" cy="19"/>
            </a:xfrm>
            <a:prstGeom prst="line">
              <a:avLst/>
            </a:prstGeom>
            <a:noFill/>
            <a:ln w="12700">
              <a:solidFill>
                <a:srgbClr val="000000"/>
              </a:solidFill>
              <a:round/>
              <a:headEnd/>
              <a:tailEnd/>
            </a:ln>
          </p:spPr>
          <p:txBody>
            <a:bodyPr/>
            <a:lstStyle/>
            <a:p>
              <a:endParaRPr lang="sr-Latn-CS"/>
            </a:p>
          </p:txBody>
        </p:sp>
        <p:sp>
          <p:nvSpPr>
            <p:cNvPr id="49427" name="Line 51"/>
            <p:cNvSpPr>
              <a:spLocks noChangeShapeType="1"/>
            </p:cNvSpPr>
            <p:nvPr/>
          </p:nvSpPr>
          <p:spPr bwMode="auto">
            <a:xfrm flipV="1">
              <a:off x="1078" y="3005"/>
              <a:ext cx="33" cy="16"/>
            </a:xfrm>
            <a:prstGeom prst="line">
              <a:avLst/>
            </a:prstGeom>
            <a:noFill/>
            <a:ln w="12700">
              <a:solidFill>
                <a:srgbClr val="000000"/>
              </a:solidFill>
              <a:round/>
              <a:headEnd/>
              <a:tailEnd/>
            </a:ln>
          </p:spPr>
          <p:txBody>
            <a:bodyPr/>
            <a:lstStyle/>
            <a:p>
              <a:endParaRPr lang="sr-Latn-CS"/>
            </a:p>
          </p:txBody>
        </p:sp>
        <p:sp>
          <p:nvSpPr>
            <p:cNvPr id="49428" name="Line 52"/>
            <p:cNvSpPr>
              <a:spLocks noChangeShapeType="1"/>
            </p:cNvSpPr>
            <p:nvPr/>
          </p:nvSpPr>
          <p:spPr bwMode="auto">
            <a:xfrm flipV="1">
              <a:off x="1305" y="2886"/>
              <a:ext cx="35" cy="19"/>
            </a:xfrm>
            <a:prstGeom prst="line">
              <a:avLst/>
            </a:prstGeom>
            <a:noFill/>
            <a:ln w="12700">
              <a:solidFill>
                <a:srgbClr val="000000"/>
              </a:solidFill>
              <a:round/>
              <a:headEnd/>
              <a:tailEnd/>
            </a:ln>
          </p:spPr>
          <p:txBody>
            <a:bodyPr/>
            <a:lstStyle/>
            <a:p>
              <a:endParaRPr lang="sr-Latn-CS"/>
            </a:p>
          </p:txBody>
        </p:sp>
        <p:sp>
          <p:nvSpPr>
            <p:cNvPr id="49429" name="Line 53"/>
            <p:cNvSpPr>
              <a:spLocks noChangeShapeType="1"/>
            </p:cNvSpPr>
            <p:nvPr/>
          </p:nvSpPr>
          <p:spPr bwMode="auto">
            <a:xfrm flipV="1">
              <a:off x="649" y="2603"/>
              <a:ext cx="35" cy="17"/>
            </a:xfrm>
            <a:prstGeom prst="line">
              <a:avLst/>
            </a:prstGeom>
            <a:noFill/>
            <a:ln w="12700">
              <a:solidFill>
                <a:srgbClr val="000000"/>
              </a:solidFill>
              <a:round/>
              <a:headEnd/>
              <a:tailEnd/>
            </a:ln>
          </p:spPr>
          <p:txBody>
            <a:bodyPr/>
            <a:lstStyle/>
            <a:p>
              <a:endParaRPr lang="sr-Latn-CS"/>
            </a:p>
          </p:txBody>
        </p:sp>
        <p:sp>
          <p:nvSpPr>
            <p:cNvPr id="49430" name="Line 54"/>
            <p:cNvSpPr>
              <a:spLocks noChangeShapeType="1"/>
            </p:cNvSpPr>
            <p:nvPr/>
          </p:nvSpPr>
          <p:spPr bwMode="auto">
            <a:xfrm flipV="1">
              <a:off x="627" y="2657"/>
              <a:ext cx="34" cy="18"/>
            </a:xfrm>
            <a:prstGeom prst="line">
              <a:avLst/>
            </a:prstGeom>
            <a:noFill/>
            <a:ln w="12700">
              <a:solidFill>
                <a:srgbClr val="000000"/>
              </a:solidFill>
              <a:round/>
              <a:headEnd/>
              <a:tailEnd/>
            </a:ln>
          </p:spPr>
          <p:txBody>
            <a:bodyPr/>
            <a:lstStyle/>
            <a:p>
              <a:endParaRPr lang="sr-Latn-CS"/>
            </a:p>
          </p:txBody>
        </p:sp>
        <p:sp>
          <p:nvSpPr>
            <p:cNvPr id="49431" name="Line 55"/>
            <p:cNvSpPr>
              <a:spLocks noChangeShapeType="1"/>
            </p:cNvSpPr>
            <p:nvPr/>
          </p:nvSpPr>
          <p:spPr bwMode="auto">
            <a:xfrm flipV="1">
              <a:off x="627" y="2657"/>
              <a:ext cx="34" cy="18"/>
            </a:xfrm>
            <a:prstGeom prst="line">
              <a:avLst/>
            </a:prstGeom>
            <a:noFill/>
            <a:ln w="12700">
              <a:solidFill>
                <a:srgbClr val="000000"/>
              </a:solidFill>
              <a:round/>
              <a:headEnd/>
              <a:tailEnd/>
            </a:ln>
          </p:spPr>
          <p:txBody>
            <a:bodyPr/>
            <a:lstStyle/>
            <a:p>
              <a:endParaRPr lang="sr-Latn-CS"/>
            </a:p>
          </p:txBody>
        </p:sp>
        <p:sp>
          <p:nvSpPr>
            <p:cNvPr id="49432" name="Line 56"/>
            <p:cNvSpPr>
              <a:spLocks noChangeShapeType="1"/>
            </p:cNvSpPr>
            <p:nvPr/>
          </p:nvSpPr>
          <p:spPr bwMode="auto">
            <a:xfrm flipV="1">
              <a:off x="627" y="2657"/>
              <a:ext cx="34" cy="18"/>
            </a:xfrm>
            <a:prstGeom prst="line">
              <a:avLst/>
            </a:prstGeom>
            <a:noFill/>
            <a:ln w="12700">
              <a:solidFill>
                <a:srgbClr val="000000"/>
              </a:solidFill>
              <a:round/>
              <a:headEnd/>
              <a:tailEnd/>
            </a:ln>
          </p:spPr>
          <p:txBody>
            <a:bodyPr/>
            <a:lstStyle/>
            <a:p>
              <a:endParaRPr lang="sr-Latn-CS"/>
            </a:p>
          </p:txBody>
        </p:sp>
      </p:grpSp>
      <p:sp>
        <p:nvSpPr>
          <p:cNvPr id="49155" name="Rectangle 57"/>
          <p:cNvSpPr>
            <a:spLocks noChangeArrowheads="1"/>
          </p:cNvSpPr>
          <p:nvPr/>
        </p:nvSpPr>
        <p:spPr bwMode="auto">
          <a:xfrm>
            <a:off x="757238" y="2286000"/>
            <a:ext cx="787400" cy="215900"/>
          </a:xfrm>
          <a:prstGeom prst="rect">
            <a:avLst/>
          </a:prstGeom>
          <a:noFill/>
          <a:ln w="9525">
            <a:noFill/>
            <a:miter lim="800000"/>
            <a:headEnd/>
            <a:tailEnd/>
          </a:ln>
        </p:spPr>
        <p:txBody>
          <a:bodyPr wrap="none" lIns="0" tIns="0" rIns="0" bIns="0">
            <a:spAutoFit/>
          </a:bodyPr>
          <a:lstStyle/>
          <a:p>
            <a:pPr algn="r"/>
            <a:r>
              <a:rPr lang="en-US" sz="1400" b="1">
                <a:solidFill>
                  <a:schemeClr val="tx2"/>
                </a:solidFill>
                <a:latin typeface="Arial Narrow" pitchFamily="34" charset="0"/>
              </a:rPr>
              <a:t>Adventi</a:t>
            </a:r>
            <a:r>
              <a:rPr lang="hr-HR" sz="1400" b="1">
                <a:solidFill>
                  <a:schemeClr val="tx2"/>
                </a:solidFill>
                <a:latin typeface="Arial Narrow" pitchFamily="34" charset="0"/>
              </a:rPr>
              <a:t>cija</a:t>
            </a:r>
            <a:endParaRPr lang="en-US" sz="1600" b="1">
              <a:solidFill>
                <a:schemeClr val="tx2"/>
              </a:solidFill>
              <a:latin typeface="Arial Narrow" pitchFamily="34" charset="0"/>
            </a:endParaRPr>
          </a:p>
        </p:txBody>
      </p:sp>
      <p:sp>
        <p:nvSpPr>
          <p:cNvPr id="49156" name="Rectangle 58"/>
          <p:cNvSpPr>
            <a:spLocks noChangeArrowheads="1"/>
          </p:cNvSpPr>
          <p:nvPr/>
        </p:nvSpPr>
        <p:spPr bwMode="auto">
          <a:xfrm>
            <a:off x="749300" y="2771775"/>
            <a:ext cx="419100" cy="215900"/>
          </a:xfrm>
          <a:prstGeom prst="rect">
            <a:avLst/>
          </a:prstGeom>
          <a:noFill/>
          <a:ln w="9525">
            <a:noFill/>
            <a:miter lim="800000"/>
            <a:headEnd/>
            <a:tailEnd/>
          </a:ln>
        </p:spPr>
        <p:txBody>
          <a:bodyPr wrap="none" lIns="0" tIns="0" rIns="0" bIns="0">
            <a:spAutoFit/>
          </a:bodyPr>
          <a:lstStyle/>
          <a:p>
            <a:r>
              <a:rPr lang="en-US" sz="1400" b="1">
                <a:solidFill>
                  <a:schemeClr val="tx2"/>
                </a:solidFill>
                <a:latin typeface="Arial Narrow" pitchFamily="34" charset="0"/>
              </a:rPr>
              <a:t>Media</a:t>
            </a:r>
            <a:endParaRPr lang="en-US" sz="1600" b="1">
              <a:solidFill>
                <a:schemeClr val="tx2"/>
              </a:solidFill>
              <a:latin typeface="Arial Narrow" pitchFamily="34" charset="0"/>
            </a:endParaRPr>
          </a:p>
        </p:txBody>
      </p:sp>
      <p:sp>
        <p:nvSpPr>
          <p:cNvPr id="49157" name="Rectangle 59"/>
          <p:cNvSpPr>
            <a:spLocks noChangeArrowheads="1"/>
          </p:cNvSpPr>
          <p:nvPr/>
        </p:nvSpPr>
        <p:spPr bwMode="auto">
          <a:xfrm>
            <a:off x="944563" y="3932238"/>
            <a:ext cx="747712" cy="212725"/>
          </a:xfrm>
          <a:prstGeom prst="rect">
            <a:avLst/>
          </a:prstGeom>
          <a:noFill/>
          <a:ln w="9525">
            <a:noFill/>
            <a:miter lim="800000"/>
            <a:headEnd/>
            <a:tailEnd/>
          </a:ln>
        </p:spPr>
        <p:txBody>
          <a:bodyPr wrap="none" lIns="0" tIns="0" rIns="0" bIns="0">
            <a:spAutoFit/>
          </a:bodyPr>
          <a:lstStyle/>
          <a:p>
            <a:pPr algn="r"/>
            <a:r>
              <a:rPr lang="hr-HR" sz="1400" b="1">
                <a:solidFill>
                  <a:srgbClr val="FFFFFF"/>
                </a:solidFill>
                <a:latin typeface="Arial Narrow" pitchFamily="34" charset="0"/>
              </a:rPr>
              <a:t>Masni plak</a:t>
            </a:r>
            <a:endParaRPr lang="en-US" sz="1600" b="1">
              <a:latin typeface="Arial Narrow" pitchFamily="34" charset="0"/>
            </a:endParaRPr>
          </a:p>
        </p:txBody>
      </p:sp>
      <p:sp>
        <p:nvSpPr>
          <p:cNvPr id="49158" name="Rectangle 60"/>
          <p:cNvSpPr>
            <a:spLocks noChangeArrowheads="1"/>
          </p:cNvSpPr>
          <p:nvPr/>
        </p:nvSpPr>
        <p:spPr bwMode="auto">
          <a:xfrm>
            <a:off x="633413" y="3155950"/>
            <a:ext cx="533400" cy="549275"/>
          </a:xfrm>
          <a:prstGeom prst="rect">
            <a:avLst/>
          </a:prstGeom>
          <a:noFill/>
          <a:ln w="9525">
            <a:noFill/>
            <a:miter lim="800000"/>
            <a:headEnd/>
            <a:tailEnd/>
          </a:ln>
        </p:spPr>
        <p:txBody>
          <a:bodyPr wrap="none" lIns="0" tIns="0" rIns="0" bIns="0">
            <a:spAutoFit/>
          </a:bodyPr>
          <a:lstStyle/>
          <a:p>
            <a:pPr algn="r">
              <a:lnSpc>
                <a:spcPct val="85000"/>
              </a:lnSpc>
            </a:pPr>
            <a:r>
              <a:rPr lang="en-US" sz="1400" b="1">
                <a:solidFill>
                  <a:schemeClr val="tx2"/>
                </a:solidFill>
                <a:latin typeface="Arial Narrow" pitchFamily="34" charset="0"/>
              </a:rPr>
              <a:t>Internal</a:t>
            </a:r>
            <a:br>
              <a:rPr lang="en-US" sz="1400" b="1">
                <a:solidFill>
                  <a:schemeClr val="tx2"/>
                </a:solidFill>
                <a:latin typeface="Arial Narrow" pitchFamily="34" charset="0"/>
              </a:rPr>
            </a:br>
            <a:r>
              <a:rPr lang="en-US" sz="1400" b="1">
                <a:solidFill>
                  <a:schemeClr val="tx2"/>
                </a:solidFill>
                <a:latin typeface="Arial Narrow" pitchFamily="34" charset="0"/>
              </a:rPr>
              <a:t>Elastic</a:t>
            </a:r>
            <a:br>
              <a:rPr lang="en-US" sz="1400" b="1">
                <a:solidFill>
                  <a:schemeClr val="tx2"/>
                </a:solidFill>
                <a:latin typeface="Arial Narrow" pitchFamily="34" charset="0"/>
              </a:rPr>
            </a:br>
            <a:r>
              <a:rPr lang="en-US" sz="1400" b="1">
                <a:solidFill>
                  <a:schemeClr val="tx2"/>
                </a:solidFill>
                <a:latin typeface="Arial Narrow" pitchFamily="34" charset="0"/>
              </a:rPr>
              <a:t>Lamina</a:t>
            </a:r>
            <a:endParaRPr lang="en-US" sz="1600" b="1">
              <a:solidFill>
                <a:schemeClr val="tx2"/>
              </a:solidFill>
              <a:latin typeface="Arial Narrow" pitchFamily="34" charset="0"/>
            </a:endParaRPr>
          </a:p>
        </p:txBody>
      </p:sp>
      <p:sp>
        <p:nvSpPr>
          <p:cNvPr id="49159" name="Line 61"/>
          <p:cNvSpPr>
            <a:spLocks noChangeShapeType="1"/>
          </p:cNvSpPr>
          <p:nvPr/>
        </p:nvSpPr>
        <p:spPr bwMode="blackWhite">
          <a:xfrm>
            <a:off x="1220788" y="2892425"/>
            <a:ext cx="280987" cy="0"/>
          </a:xfrm>
          <a:prstGeom prst="line">
            <a:avLst/>
          </a:prstGeom>
          <a:noFill/>
          <a:ln w="28575">
            <a:solidFill>
              <a:schemeClr val="tx1"/>
            </a:solidFill>
            <a:round/>
            <a:headEnd/>
            <a:tailEnd type="triangle" w="med" len="med"/>
          </a:ln>
        </p:spPr>
        <p:txBody>
          <a:bodyPr wrap="none" anchor="ctr"/>
          <a:lstStyle/>
          <a:p>
            <a:endParaRPr lang="sr-Latn-CS"/>
          </a:p>
        </p:txBody>
      </p:sp>
      <p:sp>
        <p:nvSpPr>
          <p:cNvPr id="49160" name="Line 62"/>
          <p:cNvSpPr>
            <a:spLocks noChangeShapeType="1"/>
          </p:cNvSpPr>
          <p:nvPr/>
        </p:nvSpPr>
        <p:spPr bwMode="blackWhite">
          <a:xfrm>
            <a:off x="1196975" y="3475038"/>
            <a:ext cx="296863" cy="0"/>
          </a:xfrm>
          <a:prstGeom prst="line">
            <a:avLst/>
          </a:prstGeom>
          <a:noFill/>
          <a:ln w="28575">
            <a:solidFill>
              <a:schemeClr val="tx1"/>
            </a:solidFill>
            <a:round/>
            <a:headEnd/>
            <a:tailEnd type="triangle" w="med" len="med"/>
          </a:ln>
        </p:spPr>
        <p:txBody>
          <a:bodyPr wrap="none" anchor="ctr"/>
          <a:lstStyle/>
          <a:p>
            <a:endParaRPr lang="sr-Latn-CS"/>
          </a:p>
        </p:txBody>
      </p:sp>
      <p:sp>
        <p:nvSpPr>
          <p:cNvPr id="49161" name="Rectangle 63"/>
          <p:cNvSpPr>
            <a:spLocks noChangeArrowheads="1"/>
          </p:cNvSpPr>
          <p:nvPr/>
        </p:nvSpPr>
        <p:spPr bwMode="auto">
          <a:xfrm>
            <a:off x="4473575" y="3932238"/>
            <a:ext cx="1257300" cy="212725"/>
          </a:xfrm>
          <a:prstGeom prst="rect">
            <a:avLst/>
          </a:prstGeom>
          <a:noFill/>
          <a:ln w="9525">
            <a:noFill/>
            <a:miter lim="800000"/>
            <a:headEnd/>
            <a:tailEnd/>
          </a:ln>
        </p:spPr>
        <p:txBody>
          <a:bodyPr wrap="none" lIns="0" tIns="0" rIns="0" bIns="0">
            <a:spAutoFit/>
          </a:bodyPr>
          <a:lstStyle/>
          <a:p>
            <a:r>
              <a:rPr lang="hr-HR" sz="1400" b="1">
                <a:solidFill>
                  <a:srgbClr val="FFFFFF"/>
                </a:solidFill>
                <a:latin typeface="Arial Narrow" pitchFamily="34" charset="0"/>
              </a:rPr>
              <a:t>Nekrotična Jezgra</a:t>
            </a:r>
            <a:endParaRPr lang="en-US" sz="1600" b="1">
              <a:latin typeface="Arial Narrow" pitchFamily="34" charset="0"/>
            </a:endParaRPr>
          </a:p>
        </p:txBody>
      </p:sp>
      <p:sp>
        <p:nvSpPr>
          <p:cNvPr id="49162" name="Rectangle 64"/>
          <p:cNvSpPr>
            <a:spLocks noChangeArrowheads="1"/>
          </p:cNvSpPr>
          <p:nvPr/>
        </p:nvSpPr>
        <p:spPr bwMode="auto">
          <a:xfrm>
            <a:off x="4629150" y="3433763"/>
            <a:ext cx="300038"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latin typeface="Arial Narrow" pitchFamily="34" charset="0"/>
              </a:rPr>
              <a:t>Pla</a:t>
            </a:r>
            <a:r>
              <a:rPr lang="hr-HR" sz="1400" b="1">
                <a:solidFill>
                  <a:srgbClr val="FFFFFF"/>
                </a:solidFill>
                <a:latin typeface="Arial Narrow" pitchFamily="34" charset="0"/>
              </a:rPr>
              <a:t>k</a:t>
            </a:r>
            <a:endParaRPr lang="en-US" sz="1600" b="1">
              <a:latin typeface="Arial Narrow" pitchFamily="34" charset="0"/>
            </a:endParaRPr>
          </a:p>
        </p:txBody>
      </p:sp>
      <p:grpSp>
        <p:nvGrpSpPr>
          <p:cNvPr id="49163" name="Group 65"/>
          <p:cNvGrpSpPr>
            <a:grpSpLocks/>
          </p:cNvGrpSpPr>
          <p:nvPr/>
        </p:nvGrpSpPr>
        <p:grpSpPr bwMode="auto">
          <a:xfrm>
            <a:off x="4989513" y="2620963"/>
            <a:ext cx="1303337" cy="1282700"/>
            <a:chOff x="2933" y="2263"/>
            <a:chExt cx="821" cy="808"/>
          </a:xfrm>
        </p:grpSpPr>
        <p:sp>
          <p:nvSpPr>
            <p:cNvPr id="49329" name="Oval 66"/>
            <p:cNvSpPr>
              <a:spLocks noChangeArrowheads="1"/>
            </p:cNvSpPr>
            <p:nvPr/>
          </p:nvSpPr>
          <p:spPr bwMode="auto">
            <a:xfrm>
              <a:off x="2933" y="2263"/>
              <a:ext cx="821" cy="808"/>
            </a:xfrm>
            <a:prstGeom prst="ellipse">
              <a:avLst/>
            </a:prstGeom>
            <a:solidFill>
              <a:srgbClr val="808080"/>
            </a:solidFill>
            <a:ln w="12700">
              <a:solidFill>
                <a:srgbClr val="000000"/>
              </a:solidFill>
              <a:round/>
              <a:headEnd/>
              <a:tailEnd/>
            </a:ln>
          </p:spPr>
          <p:txBody>
            <a:bodyPr/>
            <a:lstStyle/>
            <a:p>
              <a:endParaRPr lang="hr-HR">
                <a:latin typeface="Trebuchet MS" pitchFamily="34" charset="0"/>
              </a:endParaRPr>
            </a:p>
          </p:txBody>
        </p:sp>
        <p:sp>
          <p:nvSpPr>
            <p:cNvPr id="49330" name="Oval 67"/>
            <p:cNvSpPr>
              <a:spLocks noChangeArrowheads="1"/>
            </p:cNvSpPr>
            <p:nvPr/>
          </p:nvSpPr>
          <p:spPr bwMode="auto">
            <a:xfrm>
              <a:off x="3022" y="2338"/>
              <a:ext cx="650" cy="647"/>
            </a:xfrm>
            <a:prstGeom prst="ellipse">
              <a:avLst/>
            </a:prstGeom>
            <a:solidFill>
              <a:srgbClr val="FFFF00"/>
            </a:solidFill>
            <a:ln w="12700">
              <a:solidFill>
                <a:srgbClr val="000000"/>
              </a:solidFill>
              <a:round/>
              <a:headEnd/>
              <a:tailEnd/>
            </a:ln>
          </p:spPr>
          <p:txBody>
            <a:bodyPr/>
            <a:lstStyle/>
            <a:p>
              <a:endParaRPr lang="hr-HR">
                <a:latin typeface="Trebuchet MS" pitchFamily="34" charset="0"/>
              </a:endParaRPr>
            </a:p>
          </p:txBody>
        </p:sp>
        <p:sp>
          <p:nvSpPr>
            <p:cNvPr id="49331" name="Freeform 68"/>
            <p:cNvSpPr>
              <a:spLocks/>
            </p:cNvSpPr>
            <p:nvPr/>
          </p:nvSpPr>
          <p:spPr bwMode="auto">
            <a:xfrm>
              <a:off x="3235" y="2892"/>
              <a:ext cx="206" cy="81"/>
            </a:xfrm>
            <a:custGeom>
              <a:avLst/>
              <a:gdLst>
                <a:gd name="T0" fmla="*/ 0 w 946"/>
                <a:gd name="T1" fmla="*/ 33 h 238"/>
                <a:gd name="T2" fmla="*/ 9 w 946"/>
                <a:gd name="T3" fmla="*/ 33 h 238"/>
                <a:gd name="T4" fmla="*/ 14 w 946"/>
                <a:gd name="T5" fmla="*/ 36 h 238"/>
                <a:gd name="T6" fmla="*/ 18 w 946"/>
                <a:gd name="T7" fmla="*/ 39 h 238"/>
                <a:gd name="T8" fmla="*/ 23 w 946"/>
                <a:gd name="T9" fmla="*/ 45 h 238"/>
                <a:gd name="T10" fmla="*/ 32 w 946"/>
                <a:gd name="T11" fmla="*/ 51 h 238"/>
                <a:gd name="T12" fmla="*/ 42 w 946"/>
                <a:gd name="T13" fmla="*/ 57 h 238"/>
                <a:gd name="T14" fmla="*/ 52 w 946"/>
                <a:gd name="T15" fmla="*/ 63 h 238"/>
                <a:gd name="T16" fmla="*/ 61 w 946"/>
                <a:gd name="T17" fmla="*/ 69 h 238"/>
                <a:gd name="T18" fmla="*/ 70 w 946"/>
                <a:gd name="T19" fmla="*/ 75 h 238"/>
                <a:gd name="T20" fmla="*/ 80 w 946"/>
                <a:gd name="T21" fmla="*/ 75 h 238"/>
                <a:gd name="T22" fmla="*/ 89 w 946"/>
                <a:gd name="T23" fmla="*/ 78 h 238"/>
                <a:gd name="T24" fmla="*/ 103 w 946"/>
                <a:gd name="T25" fmla="*/ 81 h 238"/>
                <a:gd name="T26" fmla="*/ 112 w 946"/>
                <a:gd name="T27" fmla="*/ 81 h 238"/>
                <a:gd name="T28" fmla="*/ 127 w 946"/>
                <a:gd name="T29" fmla="*/ 81 h 238"/>
                <a:gd name="T30" fmla="*/ 136 w 946"/>
                <a:gd name="T31" fmla="*/ 81 h 238"/>
                <a:gd name="T32" fmla="*/ 145 w 946"/>
                <a:gd name="T33" fmla="*/ 75 h 238"/>
                <a:gd name="T34" fmla="*/ 160 w 946"/>
                <a:gd name="T35" fmla="*/ 66 h 238"/>
                <a:gd name="T36" fmla="*/ 169 w 946"/>
                <a:gd name="T37" fmla="*/ 60 h 238"/>
                <a:gd name="T38" fmla="*/ 178 w 946"/>
                <a:gd name="T39" fmla="*/ 54 h 238"/>
                <a:gd name="T40" fmla="*/ 183 w 946"/>
                <a:gd name="T41" fmla="*/ 45 h 238"/>
                <a:gd name="T42" fmla="*/ 187 w 946"/>
                <a:gd name="T43" fmla="*/ 42 h 238"/>
                <a:gd name="T44" fmla="*/ 192 w 946"/>
                <a:gd name="T45" fmla="*/ 36 h 238"/>
                <a:gd name="T46" fmla="*/ 197 w 946"/>
                <a:gd name="T47" fmla="*/ 33 h 238"/>
                <a:gd name="T48" fmla="*/ 202 w 946"/>
                <a:gd name="T49" fmla="*/ 30 h 238"/>
                <a:gd name="T50" fmla="*/ 202 w 946"/>
                <a:gd name="T51" fmla="*/ 24 h 238"/>
                <a:gd name="T52" fmla="*/ 206 w 946"/>
                <a:gd name="T53" fmla="*/ 21 h 238"/>
                <a:gd name="T54" fmla="*/ 206 w 946"/>
                <a:gd name="T55" fmla="*/ 15 h 238"/>
                <a:gd name="T56" fmla="*/ 206 w 946"/>
                <a:gd name="T57" fmla="*/ 9 h 238"/>
                <a:gd name="T58" fmla="*/ 202 w 946"/>
                <a:gd name="T59" fmla="*/ 0 h 238"/>
                <a:gd name="T60" fmla="*/ 192 w 946"/>
                <a:gd name="T61" fmla="*/ 0 h 238"/>
                <a:gd name="T62" fmla="*/ 183 w 946"/>
                <a:gd name="T63" fmla="*/ 0 h 238"/>
                <a:gd name="T64" fmla="*/ 174 w 946"/>
                <a:gd name="T65" fmla="*/ 0 h 238"/>
                <a:gd name="T66" fmla="*/ 169 w 946"/>
                <a:gd name="T67" fmla="*/ 6 h 238"/>
                <a:gd name="T68" fmla="*/ 164 w 946"/>
                <a:gd name="T69" fmla="*/ 12 h 238"/>
                <a:gd name="T70" fmla="*/ 160 w 946"/>
                <a:gd name="T71" fmla="*/ 15 h 238"/>
                <a:gd name="T72" fmla="*/ 160 w 946"/>
                <a:gd name="T73" fmla="*/ 21 h 238"/>
                <a:gd name="T74" fmla="*/ 151 w 946"/>
                <a:gd name="T75" fmla="*/ 21 h 238"/>
                <a:gd name="T76" fmla="*/ 151 w 946"/>
                <a:gd name="T77" fmla="*/ 15 h 238"/>
                <a:gd name="T78" fmla="*/ 141 w 946"/>
                <a:gd name="T79" fmla="*/ 9 h 238"/>
                <a:gd name="T80" fmla="*/ 137 w 946"/>
                <a:gd name="T81" fmla="*/ 3 h 238"/>
                <a:gd name="T82" fmla="*/ 132 w 946"/>
                <a:gd name="T83" fmla="*/ 3 h 2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6"/>
                <a:gd name="T127" fmla="*/ 0 h 238"/>
                <a:gd name="T128" fmla="*/ 946 w 946"/>
                <a:gd name="T129" fmla="*/ 238 h 2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6" h="238">
                  <a:moveTo>
                    <a:pt x="0" y="88"/>
                  </a:moveTo>
                  <a:lnTo>
                    <a:pt x="0" y="98"/>
                  </a:lnTo>
                  <a:lnTo>
                    <a:pt x="21" y="98"/>
                  </a:lnTo>
                  <a:lnTo>
                    <a:pt x="42" y="98"/>
                  </a:lnTo>
                  <a:lnTo>
                    <a:pt x="64" y="98"/>
                  </a:lnTo>
                  <a:lnTo>
                    <a:pt x="64" y="106"/>
                  </a:lnTo>
                  <a:lnTo>
                    <a:pt x="84" y="106"/>
                  </a:lnTo>
                  <a:lnTo>
                    <a:pt x="84" y="115"/>
                  </a:lnTo>
                  <a:lnTo>
                    <a:pt x="106" y="123"/>
                  </a:lnTo>
                  <a:lnTo>
                    <a:pt x="106" y="132"/>
                  </a:lnTo>
                  <a:lnTo>
                    <a:pt x="127" y="132"/>
                  </a:lnTo>
                  <a:lnTo>
                    <a:pt x="149" y="150"/>
                  </a:lnTo>
                  <a:lnTo>
                    <a:pt x="149" y="159"/>
                  </a:lnTo>
                  <a:lnTo>
                    <a:pt x="193" y="167"/>
                  </a:lnTo>
                  <a:lnTo>
                    <a:pt x="193" y="175"/>
                  </a:lnTo>
                  <a:lnTo>
                    <a:pt x="238" y="185"/>
                  </a:lnTo>
                  <a:lnTo>
                    <a:pt x="258" y="202"/>
                  </a:lnTo>
                  <a:lnTo>
                    <a:pt x="279" y="202"/>
                  </a:lnTo>
                  <a:lnTo>
                    <a:pt x="301" y="211"/>
                  </a:lnTo>
                  <a:lnTo>
                    <a:pt x="323" y="219"/>
                  </a:lnTo>
                  <a:lnTo>
                    <a:pt x="344" y="219"/>
                  </a:lnTo>
                  <a:lnTo>
                    <a:pt x="366" y="219"/>
                  </a:lnTo>
                  <a:lnTo>
                    <a:pt x="386" y="229"/>
                  </a:lnTo>
                  <a:lnTo>
                    <a:pt x="407" y="229"/>
                  </a:lnTo>
                  <a:lnTo>
                    <a:pt x="451" y="238"/>
                  </a:lnTo>
                  <a:lnTo>
                    <a:pt x="473" y="238"/>
                  </a:lnTo>
                  <a:lnTo>
                    <a:pt x="496" y="238"/>
                  </a:lnTo>
                  <a:lnTo>
                    <a:pt x="516" y="238"/>
                  </a:lnTo>
                  <a:lnTo>
                    <a:pt x="537" y="238"/>
                  </a:lnTo>
                  <a:lnTo>
                    <a:pt x="581" y="238"/>
                  </a:lnTo>
                  <a:lnTo>
                    <a:pt x="603" y="238"/>
                  </a:lnTo>
                  <a:lnTo>
                    <a:pt x="624" y="238"/>
                  </a:lnTo>
                  <a:lnTo>
                    <a:pt x="668" y="229"/>
                  </a:lnTo>
                  <a:lnTo>
                    <a:pt x="668" y="219"/>
                  </a:lnTo>
                  <a:lnTo>
                    <a:pt x="712" y="211"/>
                  </a:lnTo>
                  <a:lnTo>
                    <a:pt x="734" y="194"/>
                  </a:lnTo>
                  <a:lnTo>
                    <a:pt x="755" y="185"/>
                  </a:lnTo>
                  <a:lnTo>
                    <a:pt x="777" y="175"/>
                  </a:lnTo>
                  <a:lnTo>
                    <a:pt x="798" y="158"/>
                  </a:lnTo>
                  <a:lnTo>
                    <a:pt x="818" y="158"/>
                  </a:lnTo>
                  <a:lnTo>
                    <a:pt x="840" y="140"/>
                  </a:lnTo>
                  <a:lnTo>
                    <a:pt x="840" y="131"/>
                  </a:lnTo>
                  <a:lnTo>
                    <a:pt x="861" y="131"/>
                  </a:lnTo>
                  <a:lnTo>
                    <a:pt x="861" y="123"/>
                  </a:lnTo>
                  <a:lnTo>
                    <a:pt x="883" y="113"/>
                  </a:lnTo>
                  <a:lnTo>
                    <a:pt x="883" y="106"/>
                  </a:lnTo>
                  <a:lnTo>
                    <a:pt x="904" y="106"/>
                  </a:lnTo>
                  <a:lnTo>
                    <a:pt x="904" y="96"/>
                  </a:lnTo>
                  <a:lnTo>
                    <a:pt x="926" y="96"/>
                  </a:lnTo>
                  <a:lnTo>
                    <a:pt x="926" y="88"/>
                  </a:lnTo>
                  <a:lnTo>
                    <a:pt x="926" y="79"/>
                  </a:lnTo>
                  <a:lnTo>
                    <a:pt x="926" y="71"/>
                  </a:lnTo>
                  <a:lnTo>
                    <a:pt x="946" y="71"/>
                  </a:lnTo>
                  <a:lnTo>
                    <a:pt x="946" y="61"/>
                  </a:lnTo>
                  <a:lnTo>
                    <a:pt x="946" y="53"/>
                  </a:lnTo>
                  <a:lnTo>
                    <a:pt x="946" y="44"/>
                  </a:lnTo>
                  <a:lnTo>
                    <a:pt x="946" y="36"/>
                  </a:lnTo>
                  <a:lnTo>
                    <a:pt x="946" y="26"/>
                  </a:lnTo>
                  <a:lnTo>
                    <a:pt x="946" y="19"/>
                  </a:lnTo>
                  <a:lnTo>
                    <a:pt x="926" y="0"/>
                  </a:lnTo>
                  <a:lnTo>
                    <a:pt x="904" y="0"/>
                  </a:lnTo>
                  <a:lnTo>
                    <a:pt x="883" y="0"/>
                  </a:lnTo>
                  <a:lnTo>
                    <a:pt x="861" y="0"/>
                  </a:lnTo>
                  <a:lnTo>
                    <a:pt x="840" y="0"/>
                  </a:lnTo>
                  <a:lnTo>
                    <a:pt x="818" y="0"/>
                  </a:lnTo>
                  <a:lnTo>
                    <a:pt x="798" y="0"/>
                  </a:lnTo>
                  <a:lnTo>
                    <a:pt x="798" y="9"/>
                  </a:lnTo>
                  <a:lnTo>
                    <a:pt x="777" y="17"/>
                  </a:lnTo>
                  <a:lnTo>
                    <a:pt x="777" y="26"/>
                  </a:lnTo>
                  <a:lnTo>
                    <a:pt x="755" y="34"/>
                  </a:lnTo>
                  <a:lnTo>
                    <a:pt x="755" y="44"/>
                  </a:lnTo>
                  <a:lnTo>
                    <a:pt x="734" y="44"/>
                  </a:lnTo>
                  <a:lnTo>
                    <a:pt x="734" y="52"/>
                  </a:lnTo>
                  <a:lnTo>
                    <a:pt x="734" y="61"/>
                  </a:lnTo>
                  <a:lnTo>
                    <a:pt x="712" y="61"/>
                  </a:lnTo>
                  <a:lnTo>
                    <a:pt x="692" y="61"/>
                  </a:lnTo>
                  <a:lnTo>
                    <a:pt x="692" y="52"/>
                  </a:lnTo>
                  <a:lnTo>
                    <a:pt x="692" y="44"/>
                  </a:lnTo>
                  <a:lnTo>
                    <a:pt x="670" y="34"/>
                  </a:lnTo>
                  <a:lnTo>
                    <a:pt x="649" y="26"/>
                  </a:lnTo>
                  <a:lnTo>
                    <a:pt x="649" y="17"/>
                  </a:lnTo>
                  <a:lnTo>
                    <a:pt x="627" y="9"/>
                  </a:lnTo>
                  <a:lnTo>
                    <a:pt x="606" y="0"/>
                  </a:lnTo>
                  <a:lnTo>
                    <a:pt x="606" y="9"/>
                  </a:lnTo>
                  <a:lnTo>
                    <a:pt x="0" y="88"/>
                  </a:lnTo>
                  <a:close/>
                </a:path>
              </a:pathLst>
            </a:custGeom>
            <a:solidFill>
              <a:srgbClr val="808080"/>
            </a:solidFill>
            <a:ln w="12700">
              <a:solidFill>
                <a:srgbClr val="000000"/>
              </a:solidFill>
              <a:round/>
              <a:headEnd/>
              <a:tailEnd/>
            </a:ln>
          </p:spPr>
          <p:txBody>
            <a:bodyPr/>
            <a:lstStyle/>
            <a:p>
              <a:endParaRPr lang="sr-Latn-CS"/>
            </a:p>
          </p:txBody>
        </p:sp>
        <p:sp>
          <p:nvSpPr>
            <p:cNvPr id="49332" name="Oval 69"/>
            <p:cNvSpPr>
              <a:spLocks noChangeArrowheads="1"/>
            </p:cNvSpPr>
            <p:nvPr/>
          </p:nvSpPr>
          <p:spPr bwMode="auto">
            <a:xfrm>
              <a:off x="3039" y="2330"/>
              <a:ext cx="612" cy="497"/>
            </a:xfrm>
            <a:prstGeom prst="ellipse">
              <a:avLst/>
            </a:prstGeom>
            <a:solidFill>
              <a:srgbClr val="FFFFB0"/>
            </a:solidFill>
            <a:ln w="12700">
              <a:solidFill>
                <a:srgbClr val="000000"/>
              </a:solidFill>
              <a:round/>
              <a:headEnd/>
              <a:tailEnd/>
            </a:ln>
          </p:spPr>
          <p:txBody>
            <a:bodyPr/>
            <a:lstStyle/>
            <a:p>
              <a:endParaRPr lang="hr-HR">
                <a:latin typeface="Trebuchet MS" pitchFamily="34" charset="0"/>
              </a:endParaRPr>
            </a:p>
          </p:txBody>
        </p:sp>
        <p:sp>
          <p:nvSpPr>
            <p:cNvPr id="49333" name="Oval 70"/>
            <p:cNvSpPr>
              <a:spLocks noChangeArrowheads="1"/>
            </p:cNvSpPr>
            <p:nvPr/>
          </p:nvSpPr>
          <p:spPr bwMode="auto">
            <a:xfrm>
              <a:off x="3075" y="2327"/>
              <a:ext cx="537" cy="382"/>
            </a:xfrm>
            <a:prstGeom prst="ellipse">
              <a:avLst/>
            </a:prstGeom>
            <a:solidFill>
              <a:srgbClr val="FF5050"/>
            </a:solidFill>
            <a:ln w="12700">
              <a:solidFill>
                <a:srgbClr val="000000"/>
              </a:solidFill>
              <a:round/>
              <a:headEnd/>
              <a:tailEnd/>
            </a:ln>
          </p:spPr>
          <p:txBody>
            <a:bodyPr/>
            <a:lstStyle/>
            <a:p>
              <a:endParaRPr lang="hr-HR">
                <a:latin typeface="Trebuchet MS" pitchFamily="34" charset="0"/>
              </a:endParaRPr>
            </a:p>
          </p:txBody>
        </p:sp>
        <p:sp>
          <p:nvSpPr>
            <p:cNvPr id="49334" name="Line 71"/>
            <p:cNvSpPr>
              <a:spLocks noChangeShapeType="1"/>
            </p:cNvSpPr>
            <p:nvPr/>
          </p:nvSpPr>
          <p:spPr bwMode="auto">
            <a:xfrm flipV="1">
              <a:off x="3686" y="2584"/>
              <a:ext cx="35" cy="18"/>
            </a:xfrm>
            <a:prstGeom prst="line">
              <a:avLst/>
            </a:prstGeom>
            <a:noFill/>
            <a:ln w="12700">
              <a:solidFill>
                <a:srgbClr val="000000"/>
              </a:solidFill>
              <a:round/>
              <a:headEnd/>
              <a:tailEnd/>
            </a:ln>
          </p:spPr>
          <p:txBody>
            <a:bodyPr/>
            <a:lstStyle/>
            <a:p>
              <a:endParaRPr lang="sr-Latn-CS"/>
            </a:p>
          </p:txBody>
        </p:sp>
        <p:sp>
          <p:nvSpPr>
            <p:cNvPr id="49335" name="Line 72"/>
            <p:cNvSpPr>
              <a:spLocks noChangeShapeType="1"/>
            </p:cNvSpPr>
            <p:nvPr/>
          </p:nvSpPr>
          <p:spPr bwMode="auto">
            <a:xfrm flipV="1">
              <a:off x="3699" y="2655"/>
              <a:ext cx="34" cy="18"/>
            </a:xfrm>
            <a:prstGeom prst="line">
              <a:avLst/>
            </a:prstGeom>
            <a:noFill/>
            <a:ln w="12700">
              <a:solidFill>
                <a:srgbClr val="000000"/>
              </a:solidFill>
              <a:round/>
              <a:headEnd/>
              <a:tailEnd/>
            </a:ln>
          </p:spPr>
          <p:txBody>
            <a:bodyPr/>
            <a:lstStyle/>
            <a:p>
              <a:endParaRPr lang="sr-Latn-CS"/>
            </a:p>
          </p:txBody>
        </p:sp>
        <p:sp>
          <p:nvSpPr>
            <p:cNvPr id="49336" name="Line 73"/>
            <p:cNvSpPr>
              <a:spLocks noChangeShapeType="1"/>
            </p:cNvSpPr>
            <p:nvPr/>
          </p:nvSpPr>
          <p:spPr bwMode="auto">
            <a:xfrm flipV="1">
              <a:off x="3688" y="2716"/>
              <a:ext cx="34" cy="18"/>
            </a:xfrm>
            <a:prstGeom prst="line">
              <a:avLst/>
            </a:prstGeom>
            <a:noFill/>
            <a:ln w="12700">
              <a:solidFill>
                <a:srgbClr val="000000"/>
              </a:solidFill>
              <a:round/>
              <a:headEnd/>
              <a:tailEnd/>
            </a:ln>
          </p:spPr>
          <p:txBody>
            <a:bodyPr/>
            <a:lstStyle/>
            <a:p>
              <a:endParaRPr lang="sr-Latn-CS"/>
            </a:p>
          </p:txBody>
        </p:sp>
        <p:sp>
          <p:nvSpPr>
            <p:cNvPr id="49337" name="Line 74"/>
            <p:cNvSpPr>
              <a:spLocks noChangeShapeType="1"/>
            </p:cNvSpPr>
            <p:nvPr/>
          </p:nvSpPr>
          <p:spPr bwMode="auto">
            <a:xfrm flipV="1">
              <a:off x="3651" y="2801"/>
              <a:ext cx="34" cy="18"/>
            </a:xfrm>
            <a:prstGeom prst="line">
              <a:avLst/>
            </a:prstGeom>
            <a:noFill/>
            <a:ln w="12700">
              <a:solidFill>
                <a:srgbClr val="000000"/>
              </a:solidFill>
              <a:round/>
              <a:headEnd/>
              <a:tailEnd/>
            </a:ln>
          </p:spPr>
          <p:txBody>
            <a:bodyPr/>
            <a:lstStyle/>
            <a:p>
              <a:endParaRPr lang="sr-Latn-CS"/>
            </a:p>
          </p:txBody>
        </p:sp>
        <p:sp>
          <p:nvSpPr>
            <p:cNvPr id="49338" name="Line 75"/>
            <p:cNvSpPr>
              <a:spLocks noChangeShapeType="1"/>
            </p:cNvSpPr>
            <p:nvPr/>
          </p:nvSpPr>
          <p:spPr bwMode="auto">
            <a:xfrm flipV="1">
              <a:off x="3674" y="2753"/>
              <a:ext cx="35" cy="18"/>
            </a:xfrm>
            <a:prstGeom prst="line">
              <a:avLst/>
            </a:prstGeom>
            <a:noFill/>
            <a:ln w="12700">
              <a:solidFill>
                <a:srgbClr val="000000"/>
              </a:solidFill>
              <a:round/>
              <a:headEnd/>
              <a:tailEnd/>
            </a:ln>
          </p:spPr>
          <p:txBody>
            <a:bodyPr/>
            <a:lstStyle/>
            <a:p>
              <a:endParaRPr lang="sr-Latn-CS"/>
            </a:p>
          </p:txBody>
        </p:sp>
        <p:sp>
          <p:nvSpPr>
            <p:cNvPr id="49339" name="Line 76"/>
            <p:cNvSpPr>
              <a:spLocks noChangeShapeType="1"/>
            </p:cNvSpPr>
            <p:nvPr/>
          </p:nvSpPr>
          <p:spPr bwMode="auto">
            <a:xfrm flipV="1">
              <a:off x="3634" y="2859"/>
              <a:ext cx="34" cy="17"/>
            </a:xfrm>
            <a:prstGeom prst="line">
              <a:avLst/>
            </a:prstGeom>
            <a:noFill/>
            <a:ln w="12700">
              <a:solidFill>
                <a:srgbClr val="000000"/>
              </a:solidFill>
              <a:round/>
              <a:headEnd/>
              <a:tailEnd/>
            </a:ln>
          </p:spPr>
          <p:txBody>
            <a:bodyPr/>
            <a:lstStyle/>
            <a:p>
              <a:endParaRPr lang="sr-Latn-CS"/>
            </a:p>
          </p:txBody>
        </p:sp>
        <p:sp>
          <p:nvSpPr>
            <p:cNvPr id="49340" name="Line 77"/>
            <p:cNvSpPr>
              <a:spLocks noChangeShapeType="1"/>
            </p:cNvSpPr>
            <p:nvPr/>
          </p:nvSpPr>
          <p:spPr bwMode="auto">
            <a:xfrm flipV="1">
              <a:off x="3583" y="2901"/>
              <a:ext cx="35" cy="17"/>
            </a:xfrm>
            <a:prstGeom prst="line">
              <a:avLst/>
            </a:prstGeom>
            <a:noFill/>
            <a:ln w="12700">
              <a:solidFill>
                <a:srgbClr val="000000"/>
              </a:solidFill>
              <a:round/>
              <a:headEnd/>
              <a:tailEnd/>
            </a:ln>
          </p:spPr>
          <p:txBody>
            <a:bodyPr/>
            <a:lstStyle/>
            <a:p>
              <a:endParaRPr lang="sr-Latn-CS"/>
            </a:p>
          </p:txBody>
        </p:sp>
        <p:sp>
          <p:nvSpPr>
            <p:cNvPr id="49341" name="Line 78"/>
            <p:cNvSpPr>
              <a:spLocks noChangeShapeType="1"/>
            </p:cNvSpPr>
            <p:nvPr/>
          </p:nvSpPr>
          <p:spPr bwMode="auto">
            <a:xfrm flipV="1">
              <a:off x="3543" y="2955"/>
              <a:ext cx="34" cy="17"/>
            </a:xfrm>
            <a:prstGeom prst="line">
              <a:avLst/>
            </a:prstGeom>
            <a:noFill/>
            <a:ln w="12700">
              <a:solidFill>
                <a:srgbClr val="000000"/>
              </a:solidFill>
              <a:round/>
              <a:headEnd/>
              <a:tailEnd/>
            </a:ln>
          </p:spPr>
          <p:txBody>
            <a:bodyPr/>
            <a:lstStyle/>
            <a:p>
              <a:endParaRPr lang="sr-Latn-CS"/>
            </a:p>
          </p:txBody>
        </p:sp>
        <p:sp>
          <p:nvSpPr>
            <p:cNvPr id="49342" name="Line 79"/>
            <p:cNvSpPr>
              <a:spLocks noChangeShapeType="1"/>
            </p:cNvSpPr>
            <p:nvPr/>
          </p:nvSpPr>
          <p:spPr bwMode="auto">
            <a:xfrm flipV="1">
              <a:off x="3440" y="3027"/>
              <a:ext cx="34" cy="18"/>
            </a:xfrm>
            <a:prstGeom prst="line">
              <a:avLst/>
            </a:prstGeom>
            <a:noFill/>
            <a:ln w="12700">
              <a:solidFill>
                <a:srgbClr val="000000"/>
              </a:solidFill>
              <a:round/>
              <a:headEnd/>
              <a:tailEnd/>
            </a:ln>
          </p:spPr>
          <p:txBody>
            <a:bodyPr/>
            <a:lstStyle/>
            <a:p>
              <a:endParaRPr lang="sr-Latn-CS"/>
            </a:p>
          </p:txBody>
        </p:sp>
        <p:sp>
          <p:nvSpPr>
            <p:cNvPr id="49343" name="Line 80"/>
            <p:cNvSpPr>
              <a:spLocks noChangeShapeType="1"/>
            </p:cNvSpPr>
            <p:nvPr/>
          </p:nvSpPr>
          <p:spPr bwMode="auto">
            <a:xfrm flipV="1">
              <a:off x="3506" y="2989"/>
              <a:ext cx="33" cy="18"/>
            </a:xfrm>
            <a:prstGeom prst="line">
              <a:avLst/>
            </a:prstGeom>
            <a:noFill/>
            <a:ln w="12700">
              <a:solidFill>
                <a:srgbClr val="000000"/>
              </a:solidFill>
              <a:round/>
              <a:headEnd/>
              <a:tailEnd/>
            </a:ln>
          </p:spPr>
          <p:txBody>
            <a:bodyPr/>
            <a:lstStyle/>
            <a:p>
              <a:endParaRPr lang="sr-Latn-CS"/>
            </a:p>
          </p:txBody>
        </p:sp>
        <p:sp>
          <p:nvSpPr>
            <p:cNvPr id="49344" name="Line 81"/>
            <p:cNvSpPr>
              <a:spLocks noChangeShapeType="1"/>
            </p:cNvSpPr>
            <p:nvPr/>
          </p:nvSpPr>
          <p:spPr bwMode="auto">
            <a:xfrm flipV="1">
              <a:off x="3673" y="2541"/>
              <a:ext cx="35" cy="18"/>
            </a:xfrm>
            <a:prstGeom prst="line">
              <a:avLst/>
            </a:prstGeom>
            <a:noFill/>
            <a:ln w="12700">
              <a:solidFill>
                <a:srgbClr val="000000"/>
              </a:solidFill>
              <a:round/>
              <a:headEnd/>
              <a:tailEnd/>
            </a:ln>
          </p:spPr>
          <p:txBody>
            <a:bodyPr/>
            <a:lstStyle/>
            <a:p>
              <a:endParaRPr lang="sr-Latn-CS"/>
            </a:p>
          </p:txBody>
        </p:sp>
        <p:sp>
          <p:nvSpPr>
            <p:cNvPr id="49345" name="Line 82"/>
            <p:cNvSpPr>
              <a:spLocks noChangeShapeType="1"/>
            </p:cNvSpPr>
            <p:nvPr/>
          </p:nvSpPr>
          <p:spPr bwMode="auto">
            <a:xfrm flipV="1">
              <a:off x="3655" y="2510"/>
              <a:ext cx="34" cy="18"/>
            </a:xfrm>
            <a:prstGeom prst="line">
              <a:avLst/>
            </a:prstGeom>
            <a:noFill/>
            <a:ln w="12700">
              <a:solidFill>
                <a:srgbClr val="000000"/>
              </a:solidFill>
              <a:round/>
              <a:headEnd/>
              <a:tailEnd/>
            </a:ln>
          </p:spPr>
          <p:txBody>
            <a:bodyPr/>
            <a:lstStyle/>
            <a:p>
              <a:endParaRPr lang="sr-Latn-CS"/>
            </a:p>
          </p:txBody>
        </p:sp>
        <p:sp>
          <p:nvSpPr>
            <p:cNvPr id="49346" name="Line 83"/>
            <p:cNvSpPr>
              <a:spLocks noChangeShapeType="1"/>
            </p:cNvSpPr>
            <p:nvPr/>
          </p:nvSpPr>
          <p:spPr bwMode="auto">
            <a:xfrm flipV="1">
              <a:off x="3652" y="2470"/>
              <a:ext cx="34" cy="16"/>
            </a:xfrm>
            <a:prstGeom prst="line">
              <a:avLst/>
            </a:prstGeom>
            <a:noFill/>
            <a:ln w="12700">
              <a:solidFill>
                <a:srgbClr val="000000"/>
              </a:solidFill>
              <a:round/>
              <a:headEnd/>
              <a:tailEnd/>
            </a:ln>
          </p:spPr>
          <p:txBody>
            <a:bodyPr/>
            <a:lstStyle/>
            <a:p>
              <a:endParaRPr lang="sr-Latn-CS"/>
            </a:p>
          </p:txBody>
        </p:sp>
        <p:sp>
          <p:nvSpPr>
            <p:cNvPr id="49347" name="Line 84"/>
            <p:cNvSpPr>
              <a:spLocks noChangeShapeType="1"/>
            </p:cNvSpPr>
            <p:nvPr/>
          </p:nvSpPr>
          <p:spPr bwMode="auto">
            <a:xfrm flipV="1">
              <a:off x="3610" y="2444"/>
              <a:ext cx="34" cy="17"/>
            </a:xfrm>
            <a:prstGeom prst="line">
              <a:avLst/>
            </a:prstGeom>
            <a:noFill/>
            <a:ln w="12700">
              <a:solidFill>
                <a:srgbClr val="000000"/>
              </a:solidFill>
              <a:round/>
              <a:headEnd/>
              <a:tailEnd/>
            </a:ln>
          </p:spPr>
          <p:txBody>
            <a:bodyPr/>
            <a:lstStyle/>
            <a:p>
              <a:endParaRPr lang="sr-Latn-CS"/>
            </a:p>
          </p:txBody>
        </p:sp>
        <p:sp>
          <p:nvSpPr>
            <p:cNvPr id="49348" name="Line 85"/>
            <p:cNvSpPr>
              <a:spLocks noChangeShapeType="1"/>
            </p:cNvSpPr>
            <p:nvPr/>
          </p:nvSpPr>
          <p:spPr bwMode="auto">
            <a:xfrm flipV="1">
              <a:off x="3600" y="2391"/>
              <a:ext cx="34" cy="17"/>
            </a:xfrm>
            <a:prstGeom prst="line">
              <a:avLst/>
            </a:prstGeom>
            <a:noFill/>
            <a:ln w="12700">
              <a:solidFill>
                <a:srgbClr val="000000"/>
              </a:solidFill>
              <a:round/>
              <a:headEnd/>
              <a:tailEnd/>
            </a:ln>
          </p:spPr>
          <p:txBody>
            <a:bodyPr/>
            <a:lstStyle/>
            <a:p>
              <a:endParaRPr lang="sr-Latn-CS"/>
            </a:p>
          </p:txBody>
        </p:sp>
        <p:sp>
          <p:nvSpPr>
            <p:cNvPr id="49349" name="Line 86"/>
            <p:cNvSpPr>
              <a:spLocks noChangeShapeType="1"/>
            </p:cNvSpPr>
            <p:nvPr/>
          </p:nvSpPr>
          <p:spPr bwMode="auto">
            <a:xfrm flipV="1">
              <a:off x="3547" y="2371"/>
              <a:ext cx="35" cy="17"/>
            </a:xfrm>
            <a:prstGeom prst="line">
              <a:avLst/>
            </a:prstGeom>
            <a:noFill/>
            <a:ln w="12700">
              <a:solidFill>
                <a:srgbClr val="000000"/>
              </a:solidFill>
              <a:round/>
              <a:headEnd/>
              <a:tailEnd/>
            </a:ln>
          </p:spPr>
          <p:txBody>
            <a:bodyPr/>
            <a:lstStyle/>
            <a:p>
              <a:endParaRPr lang="sr-Latn-CS"/>
            </a:p>
          </p:txBody>
        </p:sp>
        <p:sp>
          <p:nvSpPr>
            <p:cNvPr id="49350" name="Line 87"/>
            <p:cNvSpPr>
              <a:spLocks noChangeShapeType="1"/>
            </p:cNvSpPr>
            <p:nvPr/>
          </p:nvSpPr>
          <p:spPr bwMode="auto">
            <a:xfrm flipV="1">
              <a:off x="3506" y="2320"/>
              <a:ext cx="33" cy="18"/>
            </a:xfrm>
            <a:prstGeom prst="line">
              <a:avLst/>
            </a:prstGeom>
            <a:noFill/>
            <a:ln w="12700">
              <a:solidFill>
                <a:srgbClr val="000000"/>
              </a:solidFill>
              <a:round/>
              <a:headEnd/>
              <a:tailEnd/>
            </a:ln>
          </p:spPr>
          <p:txBody>
            <a:bodyPr/>
            <a:lstStyle/>
            <a:p>
              <a:endParaRPr lang="sr-Latn-CS"/>
            </a:p>
          </p:txBody>
        </p:sp>
        <p:sp>
          <p:nvSpPr>
            <p:cNvPr id="49351" name="Line 88"/>
            <p:cNvSpPr>
              <a:spLocks noChangeShapeType="1"/>
            </p:cNvSpPr>
            <p:nvPr/>
          </p:nvSpPr>
          <p:spPr bwMode="auto">
            <a:xfrm flipV="1">
              <a:off x="3236" y="2305"/>
              <a:ext cx="34" cy="17"/>
            </a:xfrm>
            <a:prstGeom prst="line">
              <a:avLst/>
            </a:prstGeom>
            <a:noFill/>
            <a:ln w="12700">
              <a:solidFill>
                <a:srgbClr val="000000"/>
              </a:solidFill>
              <a:round/>
              <a:headEnd/>
              <a:tailEnd/>
            </a:ln>
          </p:spPr>
          <p:txBody>
            <a:bodyPr/>
            <a:lstStyle/>
            <a:p>
              <a:endParaRPr lang="sr-Latn-CS"/>
            </a:p>
          </p:txBody>
        </p:sp>
        <p:sp>
          <p:nvSpPr>
            <p:cNvPr id="49352" name="Line 89"/>
            <p:cNvSpPr>
              <a:spLocks noChangeShapeType="1"/>
            </p:cNvSpPr>
            <p:nvPr/>
          </p:nvSpPr>
          <p:spPr bwMode="auto">
            <a:xfrm flipV="1">
              <a:off x="3303" y="2273"/>
              <a:ext cx="33" cy="17"/>
            </a:xfrm>
            <a:prstGeom prst="line">
              <a:avLst/>
            </a:prstGeom>
            <a:noFill/>
            <a:ln w="12700">
              <a:solidFill>
                <a:srgbClr val="000000"/>
              </a:solidFill>
              <a:round/>
              <a:headEnd/>
              <a:tailEnd/>
            </a:ln>
          </p:spPr>
          <p:txBody>
            <a:bodyPr/>
            <a:lstStyle/>
            <a:p>
              <a:endParaRPr lang="sr-Latn-CS"/>
            </a:p>
          </p:txBody>
        </p:sp>
        <p:sp>
          <p:nvSpPr>
            <p:cNvPr id="49353" name="Line 90"/>
            <p:cNvSpPr>
              <a:spLocks noChangeShapeType="1"/>
            </p:cNvSpPr>
            <p:nvPr/>
          </p:nvSpPr>
          <p:spPr bwMode="auto">
            <a:xfrm flipV="1">
              <a:off x="3327" y="2297"/>
              <a:ext cx="33" cy="17"/>
            </a:xfrm>
            <a:prstGeom prst="line">
              <a:avLst/>
            </a:prstGeom>
            <a:noFill/>
            <a:ln w="12700">
              <a:solidFill>
                <a:srgbClr val="000000"/>
              </a:solidFill>
              <a:round/>
              <a:headEnd/>
              <a:tailEnd/>
            </a:ln>
          </p:spPr>
          <p:txBody>
            <a:bodyPr/>
            <a:lstStyle/>
            <a:p>
              <a:endParaRPr lang="sr-Latn-CS"/>
            </a:p>
          </p:txBody>
        </p:sp>
        <p:sp>
          <p:nvSpPr>
            <p:cNvPr id="49354" name="Line 91"/>
            <p:cNvSpPr>
              <a:spLocks noChangeShapeType="1"/>
            </p:cNvSpPr>
            <p:nvPr/>
          </p:nvSpPr>
          <p:spPr bwMode="auto">
            <a:xfrm flipV="1">
              <a:off x="3419" y="2295"/>
              <a:ext cx="35" cy="17"/>
            </a:xfrm>
            <a:prstGeom prst="line">
              <a:avLst/>
            </a:prstGeom>
            <a:noFill/>
            <a:ln w="12700">
              <a:solidFill>
                <a:srgbClr val="000000"/>
              </a:solidFill>
              <a:round/>
              <a:headEnd/>
              <a:tailEnd/>
            </a:ln>
          </p:spPr>
          <p:txBody>
            <a:bodyPr/>
            <a:lstStyle/>
            <a:p>
              <a:endParaRPr lang="sr-Latn-CS"/>
            </a:p>
          </p:txBody>
        </p:sp>
        <p:sp>
          <p:nvSpPr>
            <p:cNvPr id="49355" name="Line 92"/>
            <p:cNvSpPr>
              <a:spLocks noChangeShapeType="1"/>
            </p:cNvSpPr>
            <p:nvPr/>
          </p:nvSpPr>
          <p:spPr bwMode="auto">
            <a:xfrm flipV="1">
              <a:off x="3387" y="2295"/>
              <a:ext cx="34" cy="18"/>
            </a:xfrm>
            <a:prstGeom prst="line">
              <a:avLst/>
            </a:prstGeom>
            <a:noFill/>
            <a:ln w="12700">
              <a:solidFill>
                <a:srgbClr val="000000"/>
              </a:solidFill>
              <a:round/>
              <a:headEnd/>
              <a:tailEnd/>
            </a:ln>
          </p:spPr>
          <p:txBody>
            <a:bodyPr/>
            <a:lstStyle/>
            <a:p>
              <a:endParaRPr lang="sr-Latn-CS"/>
            </a:p>
          </p:txBody>
        </p:sp>
        <p:sp>
          <p:nvSpPr>
            <p:cNvPr id="49356" name="Line 93"/>
            <p:cNvSpPr>
              <a:spLocks noChangeShapeType="1"/>
            </p:cNvSpPr>
            <p:nvPr/>
          </p:nvSpPr>
          <p:spPr bwMode="auto">
            <a:xfrm flipV="1">
              <a:off x="3461" y="2312"/>
              <a:ext cx="34" cy="17"/>
            </a:xfrm>
            <a:prstGeom prst="line">
              <a:avLst/>
            </a:prstGeom>
            <a:noFill/>
            <a:ln w="12700">
              <a:solidFill>
                <a:srgbClr val="000000"/>
              </a:solidFill>
              <a:round/>
              <a:headEnd/>
              <a:tailEnd/>
            </a:ln>
          </p:spPr>
          <p:txBody>
            <a:bodyPr/>
            <a:lstStyle/>
            <a:p>
              <a:endParaRPr lang="sr-Latn-CS"/>
            </a:p>
          </p:txBody>
        </p:sp>
        <p:sp>
          <p:nvSpPr>
            <p:cNvPr id="49357" name="Line 94"/>
            <p:cNvSpPr>
              <a:spLocks noChangeShapeType="1"/>
            </p:cNvSpPr>
            <p:nvPr/>
          </p:nvSpPr>
          <p:spPr bwMode="auto">
            <a:xfrm flipV="1">
              <a:off x="3169" y="2310"/>
              <a:ext cx="35" cy="18"/>
            </a:xfrm>
            <a:prstGeom prst="line">
              <a:avLst/>
            </a:prstGeom>
            <a:noFill/>
            <a:ln w="12700">
              <a:solidFill>
                <a:srgbClr val="000000"/>
              </a:solidFill>
              <a:round/>
              <a:headEnd/>
              <a:tailEnd/>
            </a:ln>
          </p:spPr>
          <p:txBody>
            <a:bodyPr/>
            <a:lstStyle/>
            <a:p>
              <a:endParaRPr lang="sr-Latn-CS"/>
            </a:p>
          </p:txBody>
        </p:sp>
        <p:sp>
          <p:nvSpPr>
            <p:cNvPr id="49358" name="Line 95"/>
            <p:cNvSpPr>
              <a:spLocks noChangeShapeType="1"/>
            </p:cNvSpPr>
            <p:nvPr/>
          </p:nvSpPr>
          <p:spPr bwMode="auto">
            <a:xfrm flipV="1">
              <a:off x="3131" y="2358"/>
              <a:ext cx="34" cy="17"/>
            </a:xfrm>
            <a:prstGeom prst="line">
              <a:avLst/>
            </a:prstGeom>
            <a:noFill/>
            <a:ln w="12700">
              <a:solidFill>
                <a:srgbClr val="000000"/>
              </a:solidFill>
              <a:round/>
              <a:headEnd/>
              <a:tailEnd/>
            </a:ln>
          </p:spPr>
          <p:txBody>
            <a:bodyPr/>
            <a:lstStyle/>
            <a:p>
              <a:endParaRPr lang="sr-Latn-CS"/>
            </a:p>
          </p:txBody>
        </p:sp>
        <p:sp>
          <p:nvSpPr>
            <p:cNvPr id="49359" name="Line 96"/>
            <p:cNvSpPr>
              <a:spLocks noChangeShapeType="1"/>
            </p:cNvSpPr>
            <p:nvPr/>
          </p:nvSpPr>
          <p:spPr bwMode="auto">
            <a:xfrm flipV="1">
              <a:off x="3071" y="2371"/>
              <a:ext cx="34" cy="17"/>
            </a:xfrm>
            <a:prstGeom prst="line">
              <a:avLst/>
            </a:prstGeom>
            <a:noFill/>
            <a:ln w="12700">
              <a:solidFill>
                <a:srgbClr val="000000"/>
              </a:solidFill>
              <a:round/>
              <a:headEnd/>
              <a:tailEnd/>
            </a:ln>
          </p:spPr>
          <p:txBody>
            <a:bodyPr/>
            <a:lstStyle/>
            <a:p>
              <a:endParaRPr lang="sr-Latn-CS"/>
            </a:p>
          </p:txBody>
        </p:sp>
        <p:sp>
          <p:nvSpPr>
            <p:cNvPr id="49360" name="Line 97"/>
            <p:cNvSpPr>
              <a:spLocks noChangeShapeType="1"/>
            </p:cNvSpPr>
            <p:nvPr/>
          </p:nvSpPr>
          <p:spPr bwMode="auto">
            <a:xfrm flipV="1">
              <a:off x="3071" y="2421"/>
              <a:ext cx="34" cy="17"/>
            </a:xfrm>
            <a:prstGeom prst="line">
              <a:avLst/>
            </a:prstGeom>
            <a:noFill/>
            <a:ln w="12700">
              <a:solidFill>
                <a:srgbClr val="000000"/>
              </a:solidFill>
              <a:round/>
              <a:headEnd/>
              <a:tailEnd/>
            </a:ln>
          </p:spPr>
          <p:txBody>
            <a:bodyPr/>
            <a:lstStyle/>
            <a:p>
              <a:endParaRPr lang="sr-Latn-CS"/>
            </a:p>
          </p:txBody>
        </p:sp>
        <p:sp>
          <p:nvSpPr>
            <p:cNvPr id="49361" name="Line 98"/>
            <p:cNvSpPr>
              <a:spLocks noChangeShapeType="1"/>
            </p:cNvSpPr>
            <p:nvPr/>
          </p:nvSpPr>
          <p:spPr bwMode="auto">
            <a:xfrm flipV="1">
              <a:off x="3013" y="2433"/>
              <a:ext cx="34" cy="18"/>
            </a:xfrm>
            <a:prstGeom prst="line">
              <a:avLst/>
            </a:prstGeom>
            <a:noFill/>
            <a:ln w="12700">
              <a:solidFill>
                <a:srgbClr val="000000"/>
              </a:solidFill>
              <a:round/>
              <a:headEnd/>
              <a:tailEnd/>
            </a:ln>
          </p:spPr>
          <p:txBody>
            <a:bodyPr/>
            <a:lstStyle/>
            <a:p>
              <a:endParaRPr lang="sr-Latn-CS"/>
            </a:p>
          </p:txBody>
        </p:sp>
        <p:sp>
          <p:nvSpPr>
            <p:cNvPr id="49362" name="Line 99"/>
            <p:cNvSpPr>
              <a:spLocks noChangeShapeType="1"/>
            </p:cNvSpPr>
            <p:nvPr/>
          </p:nvSpPr>
          <p:spPr bwMode="auto">
            <a:xfrm flipV="1">
              <a:off x="3028" y="2465"/>
              <a:ext cx="34" cy="19"/>
            </a:xfrm>
            <a:prstGeom prst="line">
              <a:avLst/>
            </a:prstGeom>
            <a:noFill/>
            <a:ln w="12700">
              <a:solidFill>
                <a:srgbClr val="000000"/>
              </a:solidFill>
              <a:round/>
              <a:headEnd/>
              <a:tailEnd/>
            </a:ln>
          </p:spPr>
          <p:txBody>
            <a:bodyPr/>
            <a:lstStyle/>
            <a:p>
              <a:endParaRPr lang="sr-Latn-CS"/>
            </a:p>
          </p:txBody>
        </p:sp>
        <p:sp>
          <p:nvSpPr>
            <p:cNvPr id="49363" name="Line 100"/>
            <p:cNvSpPr>
              <a:spLocks noChangeShapeType="1"/>
            </p:cNvSpPr>
            <p:nvPr/>
          </p:nvSpPr>
          <p:spPr bwMode="auto">
            <a:xfrm flipV="1">
              <a:off x="2985" y="2516"/>
              <a:ext cx="34" cy="18"/>
            </a:xfrm>
            <a:prstGeom prst="line">
              <a:avLst/>
            </a:prstGeom>
            <a:noFill/>
            <a:ln w="12700">
              <a:solidFill>
                <a:srgbClr val="000000"/>
              </a:solidFill>
              <a:round/>
              <a:headEnd/>
              <a:tailEnd/>
            </a:ln>
          </p:spPr>
          <p:txBody>
            <a:bodyPr/>
            <a:lstStyle/>
            <a:p>
              <a:endParaRPr lang="sr-Latn-CS"/>
            </a:p>
          </p:txBody>
        </p:sp>
        <p:sp>
          <p:nvSpPr>
            <p:cNvPr id="49364" name="Line 101"/>
            <p:cNvSpPr>
              <a:spLocks noChangeShapeType="1"/>
            </p:cNvSpPr>
            <p:nvPr/>
          </p:nvSpPr>
          <p:spPr bwMode="auto">
            <a:xfrm flipV="1">
              <a:off x="2954" y="2589"/>
              <a:ext cx="34" cy="18"/>
            </a:xfrm>
            <a:prstGeom prst="line">
              <a:avLst/>
            </a:prstGeom>
            <a:noFill/>
            <a:ln w="12700">
              <a:solidFill>
                <a:srgbClr val="000000"/>
              </a:solidFill>
              <a:round/>
              <a:headEnd/>
              <a:tailEnd/>
            </a:ln>
          </p:spPr>
          <p:txBody>
            <a:bodyPr/>
            <a:lstStyle/>
            <a:p>
              <a:endParaRPr lang="sr-Latn-CS"/>
            </a:p>
          </p:txBody>
        </p:sp>
        <p:sp>
          <p:nvSpPr>
            <p:cNvPr id="49365" name="Line 102"/>
            <p:cNvSpPr>
              <a:spLocks noChangeShapeType="1"/>
            </p:cNvSpPr>
            <p:nvPr/>
          </p:nvSpPr>
          <p:spPr bwMode="auto">
            <a:xfrm flipV="1">
              <a:off x="2989" y="2542"/>
              <a:ext cx="33" cy="18"/>
            </a:xfrm>
            <a:prstGeom prst="line">
              <a:avLst/>
            </a:prstGeom>
            <a:noFill/>
            <a:ln w="12700">
              <a:solidFill>
                <a:srgbClr val="000000"/>
              </a:solidFill>
              <a:round/>
              <a:headEnd/>
              <a:tailEnd/>
            </a:ln>
          </p:spPr>
          <p:txBody>
            <a:bodyPr/>
            <a:lstStyle/>
            <a:p>
              <a:endParaRPr lang="sr-Latn-CS"/>
            </a:p>
          </p:txBody>
        </p:sp>
        <p:sp>
          <p:nvSpPr>
            <p:cNvPr id="49366" name="Line 103"/>
            <p:cNvSpPr>
              <a:spLocks noChangeShapeType="1"/>
            </p:cNvSpPr>
            <p:nvPr/>
          </p:nvSpPr>
          <p:spPr bwMode="auto">
            <a:xfrm flipV="1">
              <a:off x="2982" y="2632"/>
              <a:ext cx="33" cy="16"/>
            </a:xfrm>
            <a:prstGeom prst="line">
              <a:avLst/>
            </a:prstGeom>
            <a:noFill/>
            <a:ln w="12700">
              <a:solidFill>
                <a:srgbClr val="000000"/>
              </a:solidFill>
              <a:round/>
              <a:headEnd/>
              <a:tailEnd/>
            </a:ln>
          </p:spPr>
          <p:txBody>
            <a:bodyPr/>
            <a:lstStyle/>
            <a:p>
              <a:endParaRPr lang="sr-Latn-CS"/>
            </a:p>
          </p:txBody>
        </p:sp>
        <p:sp>
          <p:nvSpPr>
            <p:cNvPr id="49367" name="Line 104"/>
            <p:cNvSpPr>
              <a:spLocks noChangeShapeType="1"/>
            </p:cNvSpPr>
            <p:nvPr/>
          </p:nvSpPr>
          <p:spPr bwMode="auto">
            <a:xfrm flipV="1">
              <a:off x="2952" y="2694"/>
              <a:ext cx="33" cy="17"/>
            </a:xfrm>
            <a:prstGeom prst="line">
              <a:avLst/>
            </a:prstGeom>
            <a:noFill/>
            <a:ln w="12700">
              <a:solidFill>
                <a:srgbClr val="000000"/>
              </a:solidFill>
              <a:round/>
              <a:headEnd/>
              <a:tailEnd/>
            </a:ln>
          </p:spPr>
          <p:txBody>
            <a:bodyPr/>
            <a:lstStyle/>
            <a:p>
              <a:endParaRPr lang="sr-Latn-CS"/>
            </a:p>
          </p:txBody>
        </p:sp>
        <p:sp>
          <p:nvSpPr>
            <p:cNvPr id="49368" name="Line 105"/>
            <p:cNvSpPr>
              <a:spLocks noChangeShapeType="1"/>
            </p:cNvSpPr>
            <p:nvPr/>
          </p:nvSpPr>
          <p:spPr bwMode="auto">
            <a:xfrm flipV="1">
              <a:off x="2994" y="2753"/>
              <a:ext cx="34" cy="18"/>
            </a:xfrm>
            <a:prstGeom prst="line">
              <a:avLst/>
            </a:prstGeom>
            <a:noFill/>
            <a:ln w="12700">
              <a:solidFill>
                <a:srgbClr val="000000"/>
              </a:solidFill>
              <a:round/>
              <a:headEnd/>
              <a:tailEnd/>
            </a:ln>
          </p:spPr>
          <p:txBody>
            <a:bodyPr/>
            <a:lstStyle/>
            <a:p>
              <a:endParaRPr lang="sr-Latn-CS"/>
            </a:p>
          </p:txBody>
        </p:sp>
        <p:sp>
          <p:nvSpPr>
            <p:cNvPr id="49369" name="Line 106"/>
            <p:cNvSpPr>
              <a:spLocks noChangeShapeType="1"/>
            </p:cNvSpPr>
            <p:nvPr/>
          </p:nvSpPr>
          <p:spPr bwMode="auto">
            <a:xfrm flipV="1">
              <a:off x="2957" y="2743"/>
              <a:ext cx="34" cy="18"/>
            </a:xfrm>
            <a:prstGeom prst="line">
              <a:avLst/>
            </a:prstGeom>
            <a:noFill/>
            <a:ln w="12700">
              <a:solidFill>
                <a:srgbClr val="000000"/>
              </a:solidFill>
              <a:round/>
              <a:headEnd/>
              <a:tailEnd/>
            </a:ln>
          </p:spPr>
          <p:txBody>
            <a:bodyPr/>
            <a:lstStyle/>
            <a:p>
              <a:endParaRPr lang="sr-Latn-CS"/>
            </a:p>
          </p:txBody>
        </p:sp>
        <p:sp>
          <p:nvSpPr>
            <p:cNvPr id="49370" name="Line 107"/>
            <p:cNvSpPr>
              <a:spLocks noChangeShapeType="1"/>
            </p:cNvSpPr>
            <p:nvPr/>
          </p:nvSpPr>
          <p:spPr bwMode="auto">
            <a:xfrm flipV="1">
              <a:off x="2979" y="2806"/>
              <a:ext cx="34" cy="18"/>
            </a:xfrm>
            <a:prstGeom prst="line">
              <a:avLst/>
            </a:prstGeom>
            <a:noFill/>
            <a:ln w="12700">
              <a:solidFill>
                <a:srgbClr val="000000"/>
              </a:solidFill>
              <a:round/>
              <a:headEnd/>
              <a:tailEnd/>
            </a:ln>
          </p:spPr>
          <p:txBody>
            <a:bodyPr/>
            <a:lstStyle/>
            <a:p>
              <a:endParaRPr lang="sr-Latn-CS"/>
            </a:p>
          </p:txBody>
        </p:sp>
        <p:sp>
          <p:nvSpPr>
            <p:cNvPr id="49371" name="Line 108"/>
            <p:cNvSpPr>
              <a:spLocks noChangeShapeType="1"/>
            </p:cNvSpPr>
            <p:nvPr/>
          </p:nvSpPr>
          <p:spPr bwMode="auto">
            <a:xfrm flipV="1">
              <a:off x="3024" y="2825"/>
              <a:ext cx="33" cy="19"/>
            </a:xfrm>
            <a:prstGeom prst="line">
              <a:avLst/>
            </a:prstGeom>
            <a:noFill/>
            <a:ln w="12700">
              <a:solidFill>
                <a:srgbClr val="000000"/>
              </a:solidFill>
              <a:round/>
              <a:headEnd/>
              <a:tailEnd/>
            </a:ln>
          </p:spPr>
          <p:txBody>
            <a:bodyPr/>
            <a:lstStyle/>
            <a:p>
              <a:endParaRPr lang="sr-Latn-CS"/>
            </a:p>
          </p:txBody>
        </p:sp>
        <p:sp>
          <p:nvSpPr>
            <p:cNvPr id="49372" name="Line 109"/>
            <p:cNvSpPr>
              <a:spLocks noChangeShapeType="1"/>
            </p:cNvSpPr>
            <p:nvPr/>
          </p:nvSpPr>
          <p:spPr bwMode="auto">
            <a:xfrm flipV="1">
              <a:off x="3035" y="2905"/>
              <a:ext cx="33" cy="18"/>
            </a:xfrm>
            <a:prstGeom prst="line">
              <a:avLst/>
            </a:prstGeom>
            <a:noFill/>
            <a:ln w="12700">
              <a:solidFill>
                <a:srgbClr val="000000"/>
              </a:solidFill>
              <a:round/>
              <a:headEnd/>
              <a:tailEnd/>
            </a:ln>
          </p:spPr>
          <p:txBody>
            <a:bodyPr/>
            <a:lstStyle/>
            <a:p>
              <a:endParaRPr lang="sr-Latn-CS"/>
            </a:p>
          </p:txBody>
        </p:sp>
        <p:sp>
          <p:nvSpPr>
            <p:cNvPr id="49373" name="Line 110"/>
            <p:cNvSpPr>
              <a:spLocks noChangeShapeType="1"/>
            </p:cNvSpPr>
            <p:nvPr/>
          </p:nvSpPr>
          <p:spPr bwMode="auto">
            <a:xfrm flipV="1">
              <a:off x="3102" y="2919"/>
              <a:ext cx="33" cy="18"/>
            </a:xfrm>
            <a:prstGeom prst="line">
              <a:avLst/>
            </a:prstGeom>
            <a:noFill/>
            <a:ln w="12700">
              <a:solidFill>
                <a:srgbClr val="000000"/>
              </a:solidFill>
              <a:round/>
              <a:headEnd/>
              <a:tailEnd/>
            </a:ln>
          </p:spPr>
          <p:txBody>
            <a:bodyPr/>
            <a:lstStyle/>
            <a:p>
              <a:endParaRPr lang="sr-Latn-CS"/>
            </a:p>
          </p:txBody>
        </p:sp>
        <p:sp>
          <p:nvSpPr>
            <p:cNvPr id="49374" name="Line 111"/>
            <p:cNvSpPr>
              <a:spLocks noChangeShapeType="1"/>
            </p:cNvSpPr>
            <p:nvPr/>
          </p:nvSpPr>
          <p:spPr bwMode="auto">
            <a:xfrm flipV="1">
              <a:off x="3109" y="2959"/>
              <a:ext cx="34" cy="17"/>
            </a:xfrm>
            <a:prstGeom prst="line">
              <a:avLst/>
            </a:prstGeom>
            <a:noFill/>
            <a:ln w="12700">
              <a:solidFill>
                <a:srgbClr val="000000"/>
              </a:solidFill>
              <a:round/>
              <a:headEnd/>
              <a:tailEnd/>
            </a:ln>
          </p:spPr>
          <p:txBody>
            <a:bodyPr/>
            <a:lstStyle/>
            <a:p>
              <a:endParaRPr lang="sr-Latn-CS"/>
            </a:p>
          </p:txBody>
        </p:sp>
        <p:sp>
          <p:nvSpPr>
            <p:cNvPr id="49375" name="Line 112"/>
            <p:cNvSpPr>
              <a:spLocks noChangeShapeType="1"/>
            </p:cNvSpPr>
            <p:nvPr/>
          </p:nvSpPr>
          <p:spPr bwMode="auto">
            <a:xfrm flipV="1">
              <a:off x="3186" y="2964"/>
              <a:ext cx="33" cy="16"/>
            </a:xfrm>
            <a:prstGeom prst="line">
              <a:avLst/>
            </a:prstGeom>
            <a:noFill/>
            <a:ln w="12700">
              <a:solidFill>
                <a:srgbClr val="000000"/>
              </a:solidFill>
              <a:round/>
              <a:headEnd/>
              <a:tailEnd/>
            </a:ln>
          </p:spPr>
          <p:txBody>
            <a:bodyPr/>
            <a:lstStyle/>
            <a:p>
              <a:endParaRPr lang="sr-Latn-CS"/>
            </a:p>
          </p:txBody>
        </p:sp>
        <p:sp>
          <p:nvSpPr>
            <p:cNvPr id="49376" name="Line 113"/>
            <p:cNvSpPr>
              <a:spLocks noChangeShapeType="1"/>
            </p:cNvSpPr>
            <p:nvPr/>
          </p:nvSpPr>
          <p:spPr bwMode="auto">
            <a:xfrm flipV="1">
              <a:off x="3213" y="3015"/>
              <a:ext cx="34" cy="17"/>
            </a:xfrm>
            <a:prstGeom prst="line">
              <a:avLst/>
            </a:prstGeom>
            <a:noFill/>
            <a:ln w="12700">
              <a:solidFill>
                <a:srgbClr val="000000"/>
              </a:solidFill>
              <a:round/>
              <a:headEnd/>
              <a:tailEnd/>
            </a:ln>
          </p:spPr>
          <p:txBody>
            <a:bodyPr/>
            <a:lstStyle/>
            <a:p>
              <a:endParaRPr lang="sr-Latn-CS"/>
            </a:p>
          </p:txBody>
        </p:sp>
        <p:sp>
          <p:nvSpPr>
            <p:cNvPr id="49377" name="Line 114"/>
            <p:cNvSpPr>
              <a:spLocks noChangeShapeType="1"/>
            </p:cNvSpPr>
            <p:nvPr/>
          </p:nvSpPr>
          <p:spPr bwMode="auto">
            <a:xfrm flipV="1">
              <a:off x="3283" y="3002"/>
              <a:ext cx="35" cy="17"/>
            </a:xfrm>
            <a:prstGeom prst="line">
              <a:avLst/>
            </a:prstGeom>
            <a:noFill/>
            <a:ln w="12700">
              <a:solidFill>
                <a:srgbClr val="000000"/>
              </a:solidFill>
              <a:round/>
              <a:headEnd/>
              <a:tailEnd/>
            </a:ln>
          </p:spPr>
          <p:txBody>
            <a:bodyPr/>
            <a:lstStyle/>
            <a:p>
              <a:endParaRPr lang="sr-Latn-CS"/>
            </a:p>
          </p:txBody>
        </p:sp>
        <p:sp>
          <p:nvSpPr>
            <p:cNvPr id="49378" name="Line 115"/>
            <p:cNvSpPr>
              <a:spLocks noChangeShapeType="1"/>
            </p:cNvSpPr>
            <p:nvPr/>
          </p:nvSpPr>
          <p:spPr bwMode="auto">
            <a:xfrm flipV="1">
              <a:off x="3412" y="2990"/>
              <a:ext cx="33" cy="18"/>
            </a:xfrm>
            <a:prstGeom prst="line">
              <a:avLst/>
            </a:prstGeom>
            <a:noFill/>
            <a:ln w="12700">
              <a:solidFill>
                <a:srgbClr val="000000"/>
              </a:solidFill>
              <a:round/>
              <a:headEnd/>
              <a:tailEnd/>
            </a:ln>
          </p:spPr>
          <p:txBody>
            <a:bodyPr/>
            <a:lstStyle/>
            <a:p>
              <a:endParaRPr lang="sr-Latn-CS"/>
            </a:p>
          </p:txBody>
        </p:sp>
        <p:sp>
          <p:nvSpPr>
            <p:cNvPr id="49379" name="Line 116"/>
            <p:cNvSpPr>
              <a:spLocks noChangeShapeType="1"/>
            </p:cNvSpPr>
            <p:nvPr/>
          </p:nvSpPr>
          <p:spPr bwMode="auto">
            <a:xfrm flipV="1">
              <a:off x="3471" y="2961"/>
              <a:ext cx="35" cy="17"/>
            </a:xfrm>
            <a:prstGeom prst="line">
              <a:avLst/>
            </a:prstGeom>
            <a:noFill/>
            <a:ln w="12700">
              <a:solidFill>
                <a:srgbClr val="000000"/>
              </a:solidFill>
              <a:round/>
              <a:headEnd/>
              <a:tailEnd/>
            </a:ln>
          </p:spPr>
          <p:txBody>
            <a:bodyPr/>
            <a:lstStyle/>
            <a:p>
              <a:endParaRPr lang="sr-Latn-CS"/>
            </a:p>
          </p:txBody>
        </p:sp>
      </p:grpSp>
      <p:sp>
        <p:nvSpPr>
          <p:cNvPr id="49164" name="Rectangle 117"/>
          <p:cNvSpPr>
            <a:spLocks noChangeArrowheads="1"/>
          </p:cNvSpPr>
          <p:nvPr/>
        </p:nvSpPr>
        <p:spPr bwMode="auto">
          <a:xfrm>
            <a:off x="4344988" y="2706688"/>
            <a:ext cx="608012" cy="361950"/>
          </a:xfrm>
          <a:prstGeom prst="rect">
            <a:avLst/>
          </a:prstGeom>
          <a:noFill/>
          <a:ln w="9525">
            <a:noFill/>
            <a:miter lim="800000"/>
            <a:headEnd/>
            <a:tailEnd/>
          </a:ln>
        </p:spPr>
        <p:txBody>
          <a:bodyPr wrap="none" lIns="0" tIns="0" rIns="0" bIns="0">
            <a:spAutoFit/>
          </a:bodyPr>
          <a:lstStyle/>
          <a:p>
            <a:pPr algn="r">
              <a:lnSpc>
                <a:spcPct val="85000"/>
              </a:lnSpc>
            </a:pPr>
            <a:r>
              <a:rPr lang="hr-HR" sz="1400" b="1">
                <a:solidFill>
                  <a:srgbClr val="FFFFFF"/>
                </a:solidFill>
                <a:latin typeface="Arial Narrow" pitchFamily="34" charset="0"/>
              </a:rPr>
              <a:t>Fibrozna</a:t>
            </a:r>
          </a:p>
          <a:p>
            <a:pPr algn="r">
              <a:lnSpc>
                <a:spcPct val="85000"/>
              </a:lnSpc>
            </a:pPr>
            <a:r>
              <a:rPr lang="hr-HR" sz="1400" b="1">
                <a:solidFill>
                  <a:srgbClr val="FFFFFF"/>
                </a:solidFill>
                <a:latin typeface="Arial Narrow" pitchFamily="34" charset="0"/>
              </a:rPr>
              <a:t>kapa</a:t>
            </a:r>
            <a:endParaRPr lang="en-US" sz="1600" b="1">
              <a:latin typeface="Arial Narrow" pitchFamily="34" charset="0"/>
            </a:endParaRPr>
          </a:p>
        </p:txBody>
      </p:sp>
      <p:sp>
        <p:nvSpPr>
          <p:cNvPr id="49165" name="Line 118"/>
          <p:cNvSpPr>
            <a:spLocks noChangeShapeType="1"/>
          </p:cNvSpPr>
          <p:nvPr/>
        </p:nvSpPr>
        <p:spPr bwMode="blackWhite">
          <a:xfrm>
            <a:off x="4954588" y="3559175"/>
            <a:ext cx="412750" cy="0"/>
          </a:xfrm>
          <a:prstGeom prst="line">
            <a:avLst/>
          </a:prstGeom>
          <a:noFill/>
          <a:ln w="28575">
            <a:solidFill>
              <a:schemeClr val="tx1"/>
            </a:solidFill>
            <a:round/>
            <a:headEnd/>
            <a:tailEnd type="triangle" w="med" len="med"/>
          </a:ln>
        </p:spPr>
        <p:txBody>
          <a:bodyPr wrap="none" anchor="ctr"/>
          <a:lstStyle/>
          <a:p>
            <a:endParaRPr lang="sr-Latn-CS"/>
          </a:p>
        </p:txBody>
      </p:sp>
      <p:sp>
        <p:nvSpPr>
          <p:cNvPr id="49166" name="Rectangle 119"/>
          <p:cNvSpPr>
            <a:spLocks noChangeArrowheads="1"/>
          </p:cNvSpPr>
          <p:nvPr/>
        </p:nvSpPr>
        <p:spPr bwMode="auto">
          <a:xfrm>
            <a:off x="2416175" y="2439988"/>
            <a:ext cx="981075" cy="180975"/>
          </a:xfrm>
          <a:prstGeom prst="rect">
            <a:avLst/>
          </a:prstGeom>
          <a:noFill/>
          <a:ln w="9525">
            <a:noFill/>
            <a:miter lim="800000"/>
            <a:headEnd/>
            <a:tailEnd/>
          </a:ln>
        </p:spPr>
        <p:txBody>
          <a:bodyPr wrap="none" lIns="0" tIns="0" rIns="0" bIns="0">
            <a:spAutoFit/>
          </a:bodyPr>
          <a:lstStyle/>
          <a:p>
            <a:pPr>
              <a:lnSpc>
                <a:spcPct val="85000"/>
              </a:lnSpc>
            </a:pPr>
            <a:r>
              <a:rPr lang="hr-HR" sz="1400" b="1">
                <a:solidFill>
                  <a:srgbClr val="FFFFFF"/>
                </a:solidFill>
                <a:latin typeface="Arial Narrow" pitchFamily="34" charset="0"/>
              </a:rPr>
              <a:t>Fibrozna kapa</a:t>
            </a:r>
            <a:endParaRPr lang="en-US" sz="1600" b="1">
              <a:latin typeface="Arial Narrow" pitchFamily="34" charset="0"/>
            </a:endParaRPr>
          </a:p>
        </p:txBody>
      </p:sp>
      <p:sp>
        <p:nvSpPr>
          <p:cNvPr id="49167" name="Rectangle 120"/>
          <p:cNvSpPr>
            <a:spLocks noChangeArrowheads="1"/>
          </p:cNvSpPr>
          <p:nvPr/>
        </p:nvSpPr>
        <p:spPr bwMode="auto">
          <a:xfrm>
            <a:off x="3008313" y="3932238"/>
            <a:ext cx="300037"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Narrow" pitchFamily="34" charset="0"/>
              </a:rPr>
              <a:t>Pla</a:t>
            </a:r>
            <a:r>
              <a:rPr lang="hr-HR" sz="1400" b="1">
                <a:solidFill>
                  <a:srgbClr val="FFFFFF"/>
                </a:solidFill>
                <a:latin typeface="Arial Narrow" pitchFamily="34" charset="0"/>
              </a:rPr>
              <a:t>k</a:t>
            </a:r>
            <a:endParaRPr lang="en-US" sz="1600" b="1">
              <a:latin typeface="Arial Narrow" pitchFamily="34" charset="0"/>
            </a:endParaRPr>
          </a:p>
        </p:txBody>
      </p:sp>
      <p:grpSp>
        <p:nvGrpSpPr>
          <p:cNvPr id="49168" name="Group 121"/>
          <p:cNvGrpSpPr>
            <a:grpSpLocks/>
          </p:cNvGrpSpPr>
          <p:nvPr/>
        </p:nvGrpSpPr>
        <p:grpSpPr bwMode="auto">
          <a:xfrm>
            <a:off x="3067050" y="2622550"/>
            <a:ext cx="1296988" cy="1289050"/>
            <a:chOff x="1722" y="2264"/>
            <a:chExt cx="817" cy="812"/>
          </a:xfrm>
        </p:grpSpPr>
        <p:sp>
          <p:nvSpPr>
            <p:cNvPr id="49275" name="Oval 122"/>
            <p:cNvSpPr>
              <a:spLocks noChangeArrowheads="1"/>
            </p:cNvSpPr>
            <p:nvPr/>
          </p:nvSpPr>
          <p:spPr bwMode="auto">
            <a:xfrm>
              <a:off x="1722" y="2264"/>
              <a:ext cx="817" cy="812"/>
            </a:xfrm>
            <a:prstGeom prst="ellipse">
              <a:avLst/>
            </a:prstGeom>
            <a:solidFill>
              <a:srgbClr val="808080"/>
            </a:solidFill>
            <a:ln w="12700">
              <a:solidFill>
                <a:srgbClr val="000000"/>
              </a:solidFill>
              <a:round/>
              <a:headEnd/>
              <a:tailEnd/>
            </a:ln>
          </p:spPr>
          <p:txBody>
            <a:bodyPr/>
            <a:lstStyle/>
            <a:p>
              <a:endParaRPr lang="hr-HR">
                <a:latin typeface="Trebuchet MS" pitchFamily="34" charset="0"/>
              </a:endParaRPr>
            </a:p>
          </p:txBody>
        </p:sp>
        <p:sp>
          <p:nvSpPr>
            <p:cNvPr id="49276" name="Oval 123"/>
            <p:cNvSpPr>
              <a:spLocks noChangeArrowheads="1"/>
            </p:cNvSpPr>
            <p:nvPr/>
          </p:nvSpPr>
          <p:spPr bwMode="auto">
            <a:xfrm>
              <a:off x="1806" y="2342"/>
              <a:ext cx="649" cy="648"/>
            </a:xfrm>
            <a:prstGeom prst="ellipse">
              <a:avLst/>
            </a:prstGeom>
            <a:solidFill>
              <a:srgbClr val="FFFF00"/>
            </a:solidFill>
            <a:ln w="12700">
              <a:solidFill>
                <a:srgbClr val="000000"/>
              </a:solidFill>
              <a:round/>
              <a:headEnd/>
              <a:tailEnd/>
            </a:ln>
          </p:spPr>
          <p:txBody>
            <a:bodyPr/>
            <a:lstStyle/>
            <a:p>
              <a:endParaRPr lang="hr-HR">
                <a:latin typeface="Trebuchet MS" pitchFamily="34" charset="0"/>
              </a:endParaRPr>
            </a:p>
          </p:txBody>
        </p:sp>
        <p:sp>
          <p:nvSpPr>
            <p:cNvPr id="49277" name="Oval 124"/>
            <p:cNvSpPr>
              <a:spLocks noChangeArrowheads="1"/>
            </p:cNvSpPr>
            <p:nvPr/>
          </p:nvSpPr>
          <p:spPr bwMode="auto">
            <a:xfrm>
              <a:off x="1821" y="2376"/>
              <a:ext cx="623" cy="543"/>
            </a:xfrm>
            <a:prstGeom prst="ellipse">
              <a:avLst/>
            </a:prstGeom>
            <a:solidFill>
              <a:srgbClr val="FFFFB0"/>
            </a:solidFill>
            <a:ln w="12700">
              <a:solidFill>
                <a:srgbClr val="000000"/>
              </a:solidFill>
              <a:round/>
              <a:headEnd/>
              <a:tailEnd/>
            </a:ln>
          </p:spPr>
          <p:txBody>
            <a:bodyPr/>
            <a:lstStyle/>
            <a:p>
              <a:endParaRPr lang="hr-HR">
                <a:latin typeface="Trebuchet MS" pitchFamily="34" charset="0"/>
              </a:endParaRPr>
            </a:p>
          </p:txBody>
        </p:sp>
        <p:sp>
          <p:nvSpPr>
            <p:cNvPr id="49278" name="Oval 125"/>
            <p:cNvSpPr>
              <a:spLocks noChangeArrowheads="1"/>
            </p:cNvSpPr>
            <p:nvPr/>
          </p:nvSpPr>
          <p:spPr bwMode="auto">
            <a:xfrm>
              <a:off x="1841" y="2333"/>
              <a:ext cx="573" cy="543"/>
            </a:xfrm>
            <a:prstGeom prst="ellipse">
              <a:avLst/>
            </a:prstGeom>
            <a:solidFill>
              <a:srgbClr val="FF5050"/>
            </a:solidFill>
            <a:ln w="12700">
              <a:solidFill>
                <a:srgbClr val="000000"/>
              </a:solidFill>
              <a:round/>
              <a:headEnd/>
              <a:tailEnd/>
            </a:ln>
          </p:spPr>
          <p:txBody>
            <a:bodyPr/>
            <a:lstStyle/>
            <a:p>
              <a:endParaRPr lang="hr-HR">
                <a:latin typeface="Trebuchet MS" pitchFamily="34" charset="0"/>
              </a:endParaRPr>
            </a:p>
          </p:txBody>
        </p:sp>
        <p:sp>
          <p:nvSpPr>
            <p:cNvPr id="49279" name="Line 126"/>
            <p:cNvSpPr>
              <a:spLocks noChangeShapeType="1"/>
            </p:cNvSpPr>
            <p:nvPr/>
          </p:nvSpPr>
          <p:spPr bwMode="auto">
            <a:xfrm flipV="1">
              <a:off x="2321" y="2359"/>
              <a:ext cx="34" cy="17"/>
            </a:xfrm>
            <a:prstGeom prst="line">
              <a:avLst/>
            </a:prstGeom>
            <a:noFill/>
            <a:ln w="12700">
              <a:solidFill>
                <a:srgbClr val="000000"/>
              </a:solidFill>
              <a:round/>
              <a:headEnd/>
              <a:tailEnd/>
            </a:ln>
          </p:spPr>
          <p:txBody>
            <a:bodyPr/>
            <a:lstStyle/>
            <a:p>
              <a:endParaRPr lang="sr-Latn-CS"/>
            </a:p>
          </p:txBody>
        </p:sp>
        <p:sp>
          <p:nvSpPr>
            <p:cNvPr id="49280" name="Line 127"/>
            <p:cNvSpPr>
              <a:spLocks noChangeShapeType="1"/>
            </p:cNvSpPr>
            <p:nvPr/>
          </p:nvSpPr>
          <p:spPr bwMode="auto">
            <a:xfrm flipV="1">
              <a:off x="2297" y="2320"/>
              <a:ext cx="34" cy="17"/>
            </a:xfrm>
            <a:prstGeom prst="line">
              <a:avLst/>
            </a:prstGeom>
            <a:noFill/>
            <a:ln w="12700">
              <a:solidFill>
                <a:srgbClr val="000000"/>
              </a:solidFill>
              <a:round/>
              <a:headEnd/>
              <a:tailEnd/>
            </a:ln>
          </p:spPr>
          <p:txBody>
            <a:bodyPr/>
            <a:lstStyle/>
            <a:p>
              <a:endParaRPr lang="sr-Latn-CS"/>
            </a:p>
          </p:txBody>
        </p:sp>
        <p:sp>
          <p:nvSpPr>
            <p:cNvPr id="49281" name="Line 128"/>
            <p:cNvSpPr>
              <a:spLocks noChangeShapeType="1"/>
            </p:cNvSpPr>
            <p:nvPr/>
          </p:nvSpPr>
          <p:spPr bwMode="auto">
            <a:xfrm flipV="1">
              <a:off x="2233" y="2332"/>
              <a:ext cx="35" cy="16"/>
            </a:xfrm>
            <a:prstGeom prst="line">
              <a:avLst/>
            </a:prstGeom>
            <a:noFill/>
            <a:ln w="12700">
              <a:solidFill>
                <a:srgbClr val="000000"/>
              </a:solidFill>
              <a:round/>
              <a:headEnd/>
              <a:tailEnd/>
            </a:ln>
          </p:spPr>
          <p:txBody>
            <a:bodyPr/>
            <a:lstStyle/>
            <a:p>
              <a:endParaRPr lang="sr-Latn-CS"/>
            </a:p>
          </p:txBody>
        </p:sp>
        <p:sp>
          <p:nvSpPr>
            <p:cNvPr id="49282" name="Line 129"/>
            <p:cNvSpPr>
              <a:spLocks noChangeShapeType="1"/>
            </p:cNvSpPr>
            <p:nvPr/>
          </p:nvSpPr>
          <p:spPr bwMode="auto">
            <a:xfrm flipV="1">
              <a:off x="2206" y="2292"/>
              <a:ext cx="35" cy="17"/>
            </a:xfrm>
            <a:prstGeom prst="line">
              <a:avLst/>
            </a:prstGeom>
            <a:noFill/>
            <a:ln w="12700">
              <a:solidFill>
                <a:srgbClr val="000000"/>
              </a:solidFill>
              <a:round/>
              <a:headEnd/>
              <a:tailEnd/>
            </a:ln>
          </p:spPr>
          <p:txBody>
            <a:bodyPr/>
            <a:lstStyle/>
            <a:p>
              <a:endParaRPr lang="sr-Latn-CS"/>
            </a:p>
          </p:txBody>
        </p:sp>
        <p:sp>
          <p:nvSpPr>
            <p:cNvPr id="49283" name="Line 130"/>
            <p:cNvSpPr>
              <a:spLocks noChangeShapeType="1"/>
            </p:cNvSpPr>
            <p:nvPr/>
          </p:nvSpPr>
          <p:spPr bwMode="auto">
            <a:xfrm flipV="1">
              <a:off x="2122" y="2299"/>
              <a:ext cx="34" cy="17"/>
            </a:xfrm>
            <a:prstGeom prst="line">
              <a:avLst/>
            </a:prstGeom>
            <a:noFill/>
            <a:ln w="12700">
              <a:solidFill>
                <a:srgbClr val="000000"/>
              </a:solidFill>
              <a:round/>
              <a:headEnd/>
              <a:tailEnd/>
            </a:ln>
          </p:spPr>
          <p:txBody>
            <a:bodyPr/>
            <a:lstStyle/>
            <a:p>
              <a:endParaRPr lang="sr-Latn-CS"/>
            </a:p>
          </p:txBody>
        </p:sp>
        <p:sp>
          <p:nvSpPr>
            <p:cNvPr id="49284" name="Line 131"/>
            <p:cNvSpPr>
              <a:spLocks noChangeShapeType="1"/>
            </p:cNvSpPr>
            <p:nvPr/>
          </p:nvSpPr>
          <p:spPr bwMode="auto">
            <a:xfrm flipV="1">
              <a:off x="2110" y="2270"/>
              <a:ext cx="34" cy="17"/>
            </a:xfrm>
            <a:prstGeom prst="line">
              <a:avLst/>
            </a:prstGeom>
            <a:noFill/>
            <a:ln w="12700">
              <a:solidFill>
                <a:srgbClr val="000000"/>
              </a:solidFill>
              <a:round/>
              <a:headEnd/>
              <a:tailEnd/>
            </a:ln>
          </p:spPr>
          <p:txBody>
            <a:bodyPr/>
            <a:lstStyle/>
            <a:p>
              <a:endParaRPr lang="sr-Latn-CS"/>
            </a:p>
          </p:txBody>
        </p:sp>
        <p:sp>
          <p:nvSpPr>
            <p:cNvPr id="49285" name="Line 132"/>
            <p:cNvSpPr>
              <a:spLocks noChangeShapeType="1"/>
            </p:cNvSpPr>
            <p:nvPr/>
          </p:nvSpPr>
          <p:spPr bwMode="auto">
            <a:xfrm flipV="1">
              <a:off x="2055" y="2312"/>
              <a:ext cx="34" cy="18"/>
            </a:xfrm>
            <a:prstGeom prst="line">
              <a:avLst/>
            </a:prstGeom>
            <a:noFill/>
            <a:ln w="12700">
              <a:solidFill>
                <a:srgbClr val="000000"/>
              </a:solidFill>
              <a:round/>
              <a:headEnd/>
              <a:tailEnd/>
            </a:ln>
          </p:spPr>
          <p:txBody>
            <a:bodyPr/>
            <a:lstStyle/>
            <a:p>
              <a:endParaRPr lang="sr-Latn-CS"/>
            </a:p>
          </p:txBody>
        </p:sp>
        <p:sp>
          <p:nvSpPr>
            <p:cNvPr id="49286" name="Line 133"/>
            <p:cNvSpPr>
              <a:spLocks noChangeShapeType="1"/>
            </p:cNvSpPr>
            <p:nvPr/>
          </p:nvSpPr>
          <p:spPr bwMode="auto">
            <a:xfrm flipV="1">
              <a:off x="2021" y="2284"/>
              <a:ext cx="34" cy="17"/>
            </a:xfrm>
            <a:prstGeom prst="line">
              <a:avLst/>
            </a:prstGeom>
            <a:noFill/>
            <a:ln w="12700">
              <a:solidFill>
                <a:srgbClr val="000000"/>
              </a:solidFill>
              <a:round/>
              <a:headEnd/>
              <a:tailEnd/>
            </a:ln>
          </p:spPr>
          <p:txBody>
            <a:bodyPr/>
            <a:lstStyle/>
            <a:p>
              <a:endParaRPr lang="sr-Latn-CS"/>
            </a:p>
          </p:txBody>
        </p:sp>
        <p:sp>
          <p:nvSpPr>
            <p:cNvPr id="49287" name="Line 134"/>
            <p:cNvSpPr>
              <a:spLocks noChangeShapeType="1"/>
            </p:cNvSpPr>
            <p:nvPr/>
          </p:nvSpPr>
          <p:spPr bwMode="auto">
            <a:xfrm flipV="1">
              <a:off x="1992" y="2328"/>
              <a:ext cx="35" cy="18"/>
            </a:xfrm>
            <a:prstGeom prst="line">
              <a:avLst/>
            </a:prstGeom>
            <a:noFill/>
            <a:ln w="12700">
              <a:solidFill>
                <a:srgbClr val="000000"/>
              </a:solidFill>
              <a:round/>
              <a:headEnd/>
              <a:tailEnd/>
            </a:ln>
          </p:spPr>
          <p:txBody>
            <a:bodyPr/>
            <a:lstStyle/>
            <a:p>
              <a:endParaRPr lang="sr-Latn-CS"/>
            </a:p>
          </p:txBody>
        </p:sp>
        <p:sp>
          <p:nvSpPr>
            <p:cNvPr id="49288" name="Line 135"/>
            <p:cNvSpPr>
              <a:spLocks noChangeShapeType="1"/>
            </p:cNvSpPr>
            <p:nvPr/>
          </p:nvSpPr>
          <p:spPr bwMode="auto">
            <a:xfrm flipV="1">
              <a:off x="1955" y="2307"/>
              <a:ext cx="35" cy="18"/>
            </a:xfrm>
            <a:prstGeom prst="line">
              <a:avLst/>
            </a:prstGeom>
            <a:noFill/>
            <a:ln w="12700">
              <a:solidFill>
                <a:srgbClr val="000000"/>
              </a:solidFill>
              <a:round/>
              <a:headEnd/>
              <a:tailEnd/>
            </a:ln>
          </p:spPr>
          <p:txBody>
            <a:bodyPr/>
            <a:lstStyle/>
            <a:p>
              <a:endParaRPr lang="sr-Latn-CS"/>
            </a:p>
          </p:txBody>
        </p:sp>
        <p:sp>
          <p:nvSpPr>
            <p:cNvPr id="49289" name="Line 136"/>
            <p:cNvSpPr>
              <a:spLocks noChangeShapeType="1"/>
            </p:cNvSpPr>
            <p:nvPr/>
          </p:nvSpPr>
          <p:spPr bwMode="auto">
            <a:xfrm flipV="1">
              <a:off x="1932" y="2346"/>
              <a:ext cx="35" cy="18"/>
            </a:xfrm>
            <a:prstGeom prst="line">
              <a:avLst/>
            </a:prstGeom>
            <a:noFill/>
            <a:ln w="12700">
              <a:solidFill>
                <a:srgbClr val="000000"/>
              </a:solidFill>
              <a:round/>
              <a:headEnd/>
              <a:tailEnd/>
            </a:ln>
          </p:spPr>
          <p:txBody>
            <a:bodyPr/>
            <a:lstStyle/>
            <a:p>
              <a:endParaRPr lang="sr-Latn-CS"/>
            </a:p>
          </p:txBody>
        </p:sp>
        <p:sp>
          <p:nvSpPr>
            <p:cNvPr id="49290" name="Line 137"/>
            <p:cNvSpPr>
              <a:spLocks noChangeShapeType="1"/>
            </p:cNvSpPr>
            <p:nvPr/>
          </p:nvSpPr>
          <p:spPr bwMode="auto">
            <a:xfrm flipV="1">
              <a:off x="1894" y="2342"/>
              <a:ext cx="34" cy="17"/>
            </a:xfrm>
            <a:prstGeom prst="line">
              <a:avLst/>
            </a:prstGeom>
            <a:noFill/>
            <a:ln w="12700">
              <a:solidFill>
                <a:srgbClr val="000000"/>
              </a:solidFill>
              <a:round/>
              <a:headEnd/>
              <a:tailEnd/>
            </a:ln>
          </p:spPr>
          <p:txBody>
            <a:bodyPr/>
            <a:lstStyle/>
            <a:p>
              <a:endParaRPr lang="sr-Latn-CS"/>
            </a:p>
          </p:txBody>
        </p:sp>
        <p:sp>
          <p:nvSpPr>
            <p:cNvPr id="49291" name="Line 138"/>
            <p:cNvSpPr>
              <a:spLocks noChangeShapeType="1"/>
            </p:cNvSpPr>
            <p:nvPr/>
          </p:nvSpPr>
          <p:spPr bwMode="auto">
            <a:xfrm flipV="1">
              <a:off x="1879" y="2389"/>
              <a:ext cx="34" cy="18"/>
            </a:xfrm>
            <a:prstGeom prst="line">
              <a:avLst/>
            </a:prstGeom>
            <a:noFill/>
            <a:ln w="12700">
              <a:solidFill>
                <a:srgbClr val="000000"/>
              </a:solidFill>
              <a:round/>
              <a:headEnd/>
              <a:tailEnd/>
            </a:ln>
          </p:spPr>
          <p:txBody>
            <a:bodyPr/>
            <a:lstStyle/>
            <a:p>
              <a:endParaRPr lang="sr-Latn-CS"/>
            </a:p>
          </p:txBody>
        </p:sp>
        <p:sp>
          <p:nvSpPr>
            <p:cNvPr id="49292" name="Line 139"/>
            <p:cNvSpPr>
              <a:spLocks noChangeShapeType="1"/>
            </p:cNvSpPr>
            <p:nvPr/>
          </p:nvSpPr>
          <p:spPr bwMode="auto">
            <a:xfrm flipV="1">
              <a:off x="1822" y="2411"/>
              <a:ext cx="33" cy="19"/>
            </a:xfrm>
            <a:prstGeom prst="line">
              <a:avLst/>
            </a:prstGeom>
            <a:noFill/>
            <a:ln w="12700">
              <a:solidFill>
                <a:srgbClr val="000000"/>
              </a:solidFill>
              <a:round/>
              <a:headEnd/>
              <a:tailEnd/>
            </a:ln>
          </p:spPr>
          <p:txBody>
            <a:bodyPr/>
            <a:lstStyle/>
            <a:p>
              <a:endParaRPr lang="sr-Latn-CS"/>
            </a:p>
          </p:txBody>
        </p:sp>
        <p:sp>
          <p:nvSpPr>
            <p:cNvPr id="49293" name="Line 140"/>
            <p:cNvSpPr>
              <a:spLocks noChangeShapeType="1"/>
            </p:cNvSpPr>
            <p:nvPr/>
          </p:nvSpPr>
          <p:spPr bwMode="auto">
            <a:xfrm flipV="1">
              <a:off x="1831" y="2452"/>
              <a:ext cx="34" cy="18"/>
            </a:xfrm>
            <a:prstGeom prst="line">
              <a:avLst/>
            </a:prstGeom>
            <a:noFill/>
            <a:ln w="12700">
              <a:solidFill>
                <a:srgbClr val="000000"/>
              </a:solidFill>
              <a:round/>
              <a:headEnd/>
              <a:tailEnd/>
            </a:ln>
          </p:spPr>
          <p:txBody>
            <a:bodyPr/>
            <a:lstStyle/>
            <a:p>
              <a:endParaRPr lang="sr-Latn-CS"/>
            </a:p>
          </p:txBody>
        </p:sp>
        <p:sp>
          <p:nvSpPr>
            <p:cNvPr id="49294" name="Line 141"/>
            <p:cNvSpPr>
              <a:spLocks noChangeShapeType="1"/>
            </p:cNvSpPr>
            <p:nvPr/>
          </p:nvSpPr>
          <p:spPr bwMode="auto">
            <a:xfrm flipV="1">
              <a:off x="1775" y="2479"/>
              <a:ext cx="33" cy="18"/>
            </a:xfrm>
            <a:prstGeom prst="line">
              <a:avLst/>
            </a:prstGeom>
            <a:noFill/>
            <a:ln w="12700">
              <a:solidFill>
                <a:srgbClr val="000000"/>
              </a:solidFill>
              <a:round/>
              <a:headEnd/>
              <a:tailEnd/>
            </a:ln>
          </p:spPr>
          <p:txBody>
            <a:bodyPr/>
            <a:lstStyle/>
            <a:p>
              <a:endParaRPr lang="sr-Latn-CS"/>
            </a:p>
          </p:txBody>
        </p:sp>
        <p:sp>
          <p:nvSpPr>
            <p:cNvPr id="49295" name="Line 142"/>
            <p:cNvSpPr>
              <a:spLocks noChangeShapeType="1"/>
            </p:cNvSpPr>
            <p:nvPr/>
          </p:nvSpPr>
          <p:spPr bwMode="auto">
            <a:xfrm flipV="1">
              <a:off x="1780" y="2533"/>
              <a:ext cx="35" cy="18"/>
            </a:xfrm>
            <a:prstGeom prst="line">
              <a:avLst/>
            </a:prstGeom>
            <a:noFill/>
            <a:ln w="12700">
              <a:solidFill>
                <a:srgbClr val="000000"/>
              </a:solidFill>
              <a:round/>
              <a:headEnd/>
              <a:tailEnd/>
            </a:ln>
          </p:spPr>
          <p:txBody>
            <a:bodyPr/>
            <a:lstStyle/>
            <a:p>
              <a:endParaRPr lang="sr-Latn-CS"/>
            </a:p>
          </p:txBody>
        </p:sp>
        <p:sp>
          <p:nvSpPr>
            <p:cNvPr id="49296" name="Line 143"/>
            <p:cNvSpPr>
              <a:spLocks noChangeShapeType="1"/>
            </p:cNvSpPr>
            <p:nvPr/>
          </p:nvSpPr>
          <p:spPr bwMode="auto">
            <a:xfrm flipV="1">
              <a:off x="1750" y="2690"/>
              <a:ext cx="33" cy="18"/>
            </a:xfrm>
            <a:prstGeom prst="line">
              <a:avLst/>
            </a:prstGeom>
            <a:noFill/>
            <a:ln w="12700">
              <a:solidFill>
                <a:srgbClr val="000000"/>
              </a:solidFill>
              <a:round/>
              <a:headEnd/>
              <a:tailEnd/>
            </a:ln>
          </p:spPr>
          <p:txBody>
            <a:bodyPr/>
            <a:lstStyle/>
            <a:p>
              <a:endParaRPr lang="sr-Latn-CS"/>
            </a:p>
          </p:txBody>
        </p:sp>
        <p:sp>
          <p:nvSpPr>
            <p:cNvPr id="49297" name="Line 144"/>
            <p:cNvSpPr>
              <a:spLocks noChangeShapeType="1"/>
            </p:cNvSpPr>
            <p:nvPr/>
          </p:nvSpPr>
          <p:spPr bwMode="auto">
            <a:xfrm flipV="1">
              <a:off x="1761" y="2739"/>
              <a:ext cx="34" cy="17"/>
            </a:xfrm>
            <a:prstGeom prst="line">
              <a:avLst/>
            </a:prstGeom>
            <a:noFill/>
            <a:ln w="12700">
              <a:solidFill>
                <a:srgbClr val="000000"/>
              </a:solidFill>
              <a:round/>
              <a:headEnd/>
              <a:tailEnd/>
            </a:ln>
          </p:spPr>
          <p:txBody>
            <a:bodyPr/>
            <a:lstStyle/>
            <a:p>
              <a:endParaRPr lang="sr-Latn-CS"/>
            </a:p>
          </p:txBody>
        </p:sp>
        <p:sp>
          <p:nvSpPr>
            <p:cNvPr id="49298" name="Line 145"/>
            <p:cNvSpPr>
              <a:spLocks noChangeShapeType="1"/>
            </p:cNvSpPr>
            <p:nvPr/>
          </p:nvSpPr>
          <p:spPr bwMode="auto">
            <a:xfrm flipV="1">
              <a:off x="1765" y="2787"/>
              <a:ext cx="34" cy="17"/>
            </a:xfrm>
            <a:prstGeom prst="line">
              <a:avLst/>
            </a:prstGeom>
            <a:noFill/>
            <a:ln w="12700">
              <a:solidFill>
                <a:srgbClr val="000000"/>
              </a:solidFill>
              <a:round/>
              <a:headEnd/>
              <a:tailEnd/>
            </a:ln>
          </p:spPr>
          <p:txBody>
            <a:bodyPr/>
            <a:lstStyle/>
            <a:p>
              <a:endParaRPr lang="sr-Latn-CS"/>
            </a:p>
          </p:txBody>
        </p:sp>
        <p:sp>
          <p:nvSpPr>
            <p:cNvPr id="49299" name="Line 146"/>
            <p:cNvSpPr>
              <a:spLocks noChangeShapeType="1"/>
            </p:cNvSpPr>
            <p:nvPr/>
          </p:nvSpPr>
          <p:spPr bwMode="auto">
            <a:xfrm flipV="1">
              <a:off x="1811" y="2838"/>
              <a:ext cx="34" cy="18"/>
            </a:xfrm>
            <a:prstGeom prst="line">
              <a:avLst/>
            </a:prstGeom>
            <a:noFill/>
            <a:ln w="12700">
              <a:solidFill>
                <a:srgbClr val="000000"/>
              </a:solidFill>
              <a:round/>
              <a:headEnd/>
              <a:tailEnd/>
            </a:ln>
          </p:spPr>
          <p:txBody>
            <a:bodyPr/>
            <a:lstStyle/>
            <a:p>
              <a:endParaRPr lang="sr-Latn-CS"/>
            </a:p>
          </p:txBody>
        </p:sp>
        <p:sp>
          <p:nvSpPr>
            <p:cNvPr id="49300" name="Line 147"/>
            <p:cNvSpPr>
              <a:spLocks noChangeShapeType="1"/>
            </p:cNvSpPr>
            <p:nvPr/>
          </p:nvSpPr>
          <p:spPr bwMode="auto">
            <a:xfrm flipV="1">
              <a:off x="1811" y="2892"/>
              <a:ext cx="34" cy="16"/>
            </a:xfrm>
            <a:prstGeom prst="line">
              <a:avLst/>
            </a:prstGeom>
            <a:noFill/>
            <a:ln w="12700">
              <a:solidFill>
                <a:srgbClr val="000000"/>
              </a:solidFill>
              <a:round/>
              <a:headEnd/>
              <a:tailEnd/>
            </a:ln>
          </p:spPr>
          <p:txBody>
            <a:bodyPr/>
            <a:lstStyle/>
            <a:p>
              <a:endParaRPr lang="sr-Latn-CS"/>
            </a:p>
          </p:txBody>
        </p:sp>
        <p:sp>
          <p:nvSpPr>
            <p:cNvPr id="49301" name="Line 148"/>
            <p:cNvSpPr>
              <a:spLocks noChangeShapeType="1"/>
            </p:cNvSpPr>
            <p:nvPr/>
          </p:nvSpPr>
          <p:spPr bwMode="auto">
            <a:xfrm flipV="1">
              <a:off x="1860" y="2905"/>
              <a:ext cx="34" cy="16"/>
            </a:xfrm>
            <a:prstGeom prst="line">
              <a:avLst/>
            </a:prstGeom>
            <a:noFill/>
            <a:ln w="12700">
              <a:solidFill>
                <a:srgbClr val="000000"/>
              </a:solidFill>
              <a:round/>
              <a:headEnd/>
              <a:tailEnd/>
            </a:ln>
          </p:spPr>
          <p:txBody>
            <a:bodyPr/>
            <a:lstStyle/>
            <a:p>
              <a:endParaRPr lang="sr-Latn-CS"/>
            </a:p>
          </p:txBody>
        </p:sp>
        <p:sp>
          <p:nvSpPr>
            <p:cNvPr id="49302" name="Line 149"/>
            <p:cNvSpPr>
              <a:spLocks noChangeShapeType="1"/>
            </p:cNvSpPr>
            <p:nvPr/>
          </p:nvSpPr>
          <p:spPr bwMode="auto">
            <a:xfrm flipV="1">
              <a:off x="1886" y="2954"/>
              <a:ext cx="34" cy="17"/>
            </a:xfrm>
            <a:prstGeom prst="line">
              <a:avLst/>
            </a:prstGeom>
            <a:noFill/>
            <a:ln w="12700">
              <a:solidFill>
                <a:srgbClr val="000000"/>
              </a:solidFill>
              <a:round/>
              <a:headEnd/>
              <a:tailEnd/>
            </a:ln>
          </p:spPr>
          <p:txBody>
            <a:bodyPr/>
            <a:lstStyle/>
            <a:p>
              <a:endParaRPr lang="sr-Latn-CS"/>
            </a:p>
          </p:txBody>
        </p:sp>
        <p:sp>
          <p:nvSpPr>
            <p:cNvPr id="49303" name="Line 150"/>
            <p:cNvSpPr>
              <a:spLocks noChangeShapeType="1"/>
            </p:cNvSpPr>
            <p:nvPr/>
          </p:nvSpPr>
          <p:spPr bwMode="auto">
            <a:xfrm flipV="1">
              <a:off x="1944" y="2963"/>
              <a:ext cx="35" cy="17"/>
            </a:xfrm>
            <a:prstGeom prst="line">
              <a:avLst/>
            </a:prstGeom>
            <a:noFill/>
            <a:ln w="12700">
              <a:solidFill>
                <a:srgbClr val="000000"/>
              </a:solidFill>
              <a:round/>
              <a:headEnd/>
              <a:tailEnd/>
            </a:ln>
          </p:spPr>
          <p:txBody>
            <a:bodyPr/>
            <a:lstStyle/>
            <a:p>
              <a:endParaRPr lang="sr-Latn-CS"/>
            </a:p>
          </p:txBody>
        </p:sp>
        <p:sp>
          <p:nvSpPr>
            <p:cNvPr id="49304" name="Line 151"/>
            <p:cNvSpPr>
              <a:spLocks noChangeShapeType="1"/>
            </p:cNvSpPr>
            <p:nvPr/>
          </p:nvSpPr>
          <p:spPr bwMode="auto">
            <a:xfrm flipV="1">
              <a:off x="1983" y="3011"/>
              <a:ext cx="34" cy="17"/>
            </a:xfrm>
            <a:prstGeom prst="line">
              <a:avLst/>
            </a:prstGeom>
            <a:noFill/>
            <a:ln w="12700">
              <a:solidFill>
                <a:srgbClr val="000000"/>
              </a:solidFill>
              <a:round/>
              <a:headEnd/>
              <a:tailEnd/>
            </a:ln>
          </p:spPr>
          <p:txBody>
            <a:bodyPr/>
            <a:lstStyle/>
            <a:p>
              <a:endParaRPr lang="sr-Latn-CS"/>
            </a:p>
          </p:txBody>
        </p:sp>
        <p:sp>
          <p:nvSpPr>
            <p:cNvPr id="49305" name="Line 152"/>
            <p:cNvSpPr>
              <a:spLocks noChangeShapeType="1"/>
            </p:cNvSpPr>
            <p:nvPr/>
          </p:nvSpPr>
          <p:spPr bwMode="auto">
            <a:xfrm flipV="1">
              <a:off x="2069" y="3011"/>
              <a:ext cx="35" cy="19"/>
            </a:xfrm>
            <a:prstGeom prst="line">
              <a:avLst/>
            </a:prstGeom>
            <a:noFill/>
            <a:ln w="12700">
              <a:solidFill>
                <a:srgbClr val="000000"/>
              </a:solidFill>
              <a:round/>
              <a:headEnd/>
              <a:tailEnd/>
            </a:ln>
          </p:spPr>
          <p:txBody>
            <a:bodyPr/>
            <a:lstStyle/>
            <a:p>
              <a:endParaRPr lang="sr-Latn-CS"/>
            </a:p>
          </p:txBody>
        </p:sp>
        <p:sp>
          <p:nvSpPr>
            <p:cNvPr id="49306" name="Line 153"/>
            <p:cNvSpPr>
              <a:spLocks noChangeShapeType="1"/>
            </p:cNvSpPr>
            <p:nvPr/>
          </p:nvSpPr>
          <p:spPr bwMode="auto">
            <a:xfrm flipV="1">
              <a:off x="2023" y="3027"/>
              <a:ext cx="34" cy="18"/>
            </a:xfrm>
            <a:prstGeom prst="line">
              <a:avLst/>
            </a:prstGeom>
            <a:noFill/>
            <a:ln w="12700">
              <a:solidFill>
                <a:srgbClr val="000000"/>
              </a:solidFill>
              <a:round/>
              <a:headEnd/>
              <a:tailEnd/>
            </a:ln>
          </p:spPr>
          <p:txBody>
            <a:bodyPr/>
            <a:lstStyle/>
            <a:p>
              <a:endParaRPr lang="sr-Latn-CS"/>
            </a:p>
          </p:txBody>
        </p:sp>
        <p:sp>
          <p:nvSpPr>
            <p:cNvPr id="49307" name="Line 154"/>
            <p:cNvSpPr>
              <a:spLocks noChangeShapeType="1"/>
            </p:cNvSpPr>
            <p:nvPr/>
          </p:nvSpPr>
          <p:spPr bwMode="auto">
            <a:xfrm flipV="1">
              <a:off x="2198" y="3031"/>
              <a:ext cx="33" cy="18"/>
            </a:xfrm>
            <a:prstGeom prst="line">
              <a:avLst/>
            </a:prstGeom>
            <a:noFill/>
            <a:ln w="12700">
              <a:solidFill>
                <a:srgbClr val="000000"/>
              </a:solidFill>
              <a:round/>
              <a:headEnd/>
              <a:tailEnd/>
            </a:ln>
          </p:spPr>
          <p:txBody>
            <a:bodyPr/>
            <a:lstStyle/>
            <a:p>
              <a:endParaRPr lang="sr-Latn-CS"/>
            </a:p>
          </p:txBody>
        </p:sp>
        <p:sp>
          <p:nvSpPr>
            <p:cNvPr id="49308" name="Line 155"/>
            <p:cNvSpPr>
              <a:spLocks noChangeShapeType="1"/>
            </p:cNvSpPr>
            <p:nvPr/>
          </p:nvSpPr>
          <p:spPr bwMode="auto">
            <a:xfrm flipV="1">
              <a:off x="2251" y="2984"/>
              <a:ext cx="33" cy="17"/>
            </a:xfrm>
            <a:prstGeom prst="line">
              <a:avLst/>
            </a:prstGeom>
            <a:noFill/>
            <a:ln w="12700">
              <a:solidFill>
                <a:srgbClr val="000000"/>
              </a:solidFill>
              <a:round/>
              <a:headEnd/>
              <a:tailEnd/>
            </a:ln>
          </p:spPr>
          <p:txBody>
            <a:bodyPr/>
            <a:lstStyle/>
            <a:p>
              <a:endParaRPr lang="sr-Latn-CS"/>
            </a:p>
          </p:txBody>
        </p:sp>
        <p:sp>
          <p:nvSpPr>
            <p:cNvPr id="49309" name="Line 156"/>
            <p:cNvSpPr>
              <a:spLocks noChangeShapeType="1"/>
            </p:cNvSpPr>
            <p:nvPr/>
          </p:nvSpPr>
          <p:spPr bwMode="auto">
            <a:xfrm flipV="1">
              <a:off x="2312" y="2982"/>
              <a:ext cx="34" cy="17"/>
            </a:xfrm>
            <a:prstGeom prst="line">
              <a:avLst/>
            </a:prstGeom>
            <a:noFill/>
            <a:ln w="12700">
              <a:solidFill>
                <a:srgbClr val="000000"/>
              </a:solidFill>
              <a:round/>
              <a:headEnd/>
              <a:tailEnd/>
            </a:ln>
          </p:spPr>
          <p:txBody>
            <a:bodyPr/>
            <a:lstStyle/>
            <a:p>
              <a:endParaRPr lang="sr-Latn-CS"/>
            </a:p>
          </p:txBody>
        </p:sp>
        <p:sp>
          <p:nvSpPr>
            <p:cNvPr id="49310" name="Line 157"/>
            <p:cNvSpPr>
              <a:spLocks noChangeShapeType="1"/>
            </p:cNvSpPr>
            <p:nvPr/>
          </p:nvSpPr>
          <p:spPr bwMode="auto">
            <a:xfrm flipV="1">
              <a:off x="2336" y="2921"/>
              <a:ext cx="34" cy="18"/>
            </a:xfrm>
            <a:prstGeom prst="line">
              <a:avLst/>
            </a:prstGeom>
            <a:noFill/>
            <a:ln w="12700">
              <a:solidFill>
                <a:srgbClr val="000000"/>
              </a:solidFill>
              <a:round/>
              <a:headEnd/>
              <a:tailEnd/>
            </a:ln>
          </p:spPr>
          <p:txBody>
            <a:bodyPr/>
            <a:lstStyle/>
            <a:p>
              <a:endParaRPr lang="sr-Latn-CS"/>
            </a:p>
          </p:txBody>
        </p:sp>
        <p:sp>
          <p:nvSpPr>
            <p:cNvPr id="49311" name="Line 158"/>
            <p:cNvSpPr>
              <a:spLocks noChangeShapeType="1"/>
            </p:cNvSpPr>
            <p:nvPr/>
          </p:nvSpPr>
          <p:spPr bwMode="auto">
            <a:xfrm flipV="1">
              <a:off x="2410" y="2886"/>
              <a:ext cx="35" cy="19"/>
            </a:xfrm>
            <a:prstGeom prst="line">
              <a:avLst/>
            </a:prstGeom>
            <a:noFill/>
            <a:ln w="12700">
              <a:solidFill>
                <a:srgbClr val="000000"/>
              </a:solidFill>
              <a:round/>
              <a:headEnd/>
              <a:tailEnd/>
            </a:ln>
          </p:spPr>
          <p:txBody>
            <a:bodyPr/>
            <a:lstStyle/>
            <a:p>
              <a:endParaRPr lang="sr-Latn-CS"/>
            </a:p>
          </p:txBody>
        </p:sp>
        <p:sp>
          <p:nvSpPr>
            <p:cNvPr id="49312" name="Line 159"/>
            <p:cNvSpPr>
              <a:spLocks noChangeShapeType="1"/>
            </p:cNvSpPr>
            <p:nvPr/>
          </p:nvSpPr>
          <p:spPr bwMode="auto">
            <a:xfrm flipV="1">
              <a:off x="2417" y="2827"/>
              <a:ext cx="33" cy="18"/>
            </a:xfrm>
            <a:prstGeom prst="line">
              <a:avLst/>
            </a:prstGeom>
            <a:noFill/>
            <a:ln w="12700">
              <a:solidFill>
                <a:srgbClr val="000000"/>
              </a:solidFill>
              <a:round/>
              <a:headEnd/>
              <a:tailEnd/>
            </a:ln>
          </p:spPr>
          <p:txBody>
            <a:bodyPr/>
            <a:lstStyle/>
            <a:p>
              <a:endParaRPr lang="sr-Latn-CS"/>
            </a:p>
          </p:txBody>
        </p:sp>
        <p:sp>
          <p:nvSpPr>
            <p:cNvPr id="49313" name="Line 160"/>
            <p:cNvSpPr>
              <a:spLocks noChangeShapeType="1"/>
            </p:cNvSpPr>
            <p:nvPr/>
          </p:nvSpPr>
          <p:spPr bwMode="auto">
            <a:xfrm flipV="1">
              <a:off x="2482" y="2777"/>
              <a:ext cx="34" cy="17"/>
            </a:xfrm>
            <a:prstGeom prst="line">
              <a:avLst/>
            </a:prstGeom>
            <a:noFill/>
            <a:ln w="12700">
              <a:solidFill>
                <a:srgbClr val="000000"/>
              </a:solidFill>
              <a:round/>
              <a:headEnd/>
              <a:tailEnd/>
            </a:ln>
          </p:spPr>
          <p:txBody>
            <a:bodyPr/>
            <a:lstStyle/>
            <a:p>
              <a:endParaRPr lang="sr-Latn-CS"/>
            </a:p>
          </p:txBody>
        </p:sp>
        <p:sp>
          <p:nvSpPr>
            <p:cNvPr id="49314" name="Line 161"/>
            <p:cNvSpPr>
              <a:spLocks noChangeShapeType="1"/>
            </p:cNvSpPr>
            <p:nvPr/>
          </p:nvSpPr>
          <p:spPr bwMode="auto">
            <a:xfrm flipV="1">
              <a:off x="2469" y="2738"/>
              <a:ext cx="33" cy="17"/>
            </a:xfrm>
            <a:prstGeom prst="line">
              <a:avLst/>
            </a:prstGeom>
            <a:noFill/>
            <a:ln w="12700">
              <a:solidFill>
                <a:srgbClr val="000000"/>
              </a:solidFill>
              <a:round/>
              <a:headEnd/>
              <a:tailEnd/>
            </a:ln>
          </p:spPr>
          <p:txBody>
            <a:bodyPr/>
            <a:lstStyle/>
            <a:p>
              <a:endParaRPr lang="sr-Latn-CS"/>
            </a:p>
          </p:txBody>
        </p:sp>
        <p:sp>
          <p:nvSpPr>
            <p:cNvPr id="49315" name="Line 162"/>
            <p:cNvSpPr>
              <a:spLocks noChangeShapeType="1"/>
            </p:cNvSpPr>
            <p:nvPr/>
          </p:nvSpPr>
          <p:spPr bwMode="auto">
            <a:xfrm flipV="1">
              <a:off x="2485" y="2675"/>
              <a:ext cx="34" cy="17"/>
            </a:xfrm>
            <a:prstGeom prst="line">
              <a:avLst/>
            </a:prstGeom>
            <a:noFill/>
            <a:ln w="12700">
              <a:solidFill>
                <a:srgbClr val="000000"/>
              </a:solidFill>
              <a:round/>
              <a:headEnd/>
              <a:tailEnd/>
            </a:ln>
          </p:spPr>
          <p:txBody>
            <a:bodyPr/>
            <a:lstStyle/>
            <a:p>
              <a:endParaRPr lang="sr-Latn-CS"/>
            </a:p>
          </p:txBody>
        </p:sp>
        <p:sp>
          <p:nvSpPr>
            <p:cNvPr id="49316" name="Line 163"/>
            <p:cNvSpPr>
              <a:spLocks noChangeShapeType="1"/>
            </p:cNvSpPr>
            <p:nvPr/>
          </p:nvSpPr>
          <p:spPr bwMode="auto">
            <a:xfrm flipV="1">
              <a:off x="2470" y="2583"/>
              <a:ext cx="34" cy="18"/>
            </a:xfrm>
            <a:prstGeom prst="line">
              <a:avLst/>
            </a:prstGeom>
            <a:noFill/>
            <a:ln w="12700">
              <a:solidFill>
                <a:srgbClr val="000000"/>
              </a:solidFill>
              <a:round/>
              <a:headEnd/>
              <a:tailEnd/>
            </a:ln>
          </p:spPr>
          <p:txBody>
            <a:bodyPr/>
            <a:lstStyle/>
            <a:p>
              <a:endParaRPr lang="sr-Latn-CS"/>
            </a:p>
          </p:txBody>
        </p:sp>
        <p:sp>
          <p:nvSpPr>
            <p:cNvPr id="49317" name="Line 164"/>
            <p:cNvSpPr>
              <a:spLocks noChangeShapeType="1"/>
            </p:cNvSpPr>
            <p:nvPr/>
          </p:nvSpPr>
          <p:spPr bwMode="auto">
            <a:xfrm flipV="1">
              <a:off x="2480" y="2630"/>
              <a:ext cx="33" cy="17"/>
            </a:xfrm>
            <a:prstGeom prst="line">
              <a:avLst/>
            </a:prstGeom>
            <a:noFill/>
            <a:ln w="12700">
              <a:solidFill>
                <a:srgbClr val="000000"/>
              </a:solidFill>
              <a:round/>
              <a:headEnd/>
              <a:tailEnd/>
            </a:ln>
          </p:spPr>
          <p:txBody>
            <a:bodyPr/>
            <a:lstStyle/>
            <a:p>
              <a:endParaRPr lang="sr-Latn-CS"/>
            </a:p>
          </p:txBody>
        </p:sp>
        <p:sp>
          <p:nvSpPr>
            <p:cNvPr id="49318" name="Line 165"/>
            <p:cNvSpPr>
              <a:spLocks noChangeShapeType="1"/>
            </p:cNvSpPr>
            <p:nvPr/>
          </p:nvSpPr>
          <p:spPr bwMode="auto">
            <a:xfrm flipV="1">
              <a:off x="2442" y="2544"/>
              <a:ext cx="33" cy="17"/>
            </a:xfrm>
            <a:prstGeom prst="line">
              <a:avLst/>
            </a:prstGeom>
            <a:noFill/>
            <a:ln w="12700">
              <a:solidFill>
                <a:srgbClr val="000000"/>
              </a:solidFill>
              <a:round/>
              <a:headEnd/>
              <a:tailEnd/>
            </a:ln>
          </p:spPr>
          <p:txBody>
            <a:bodyPr/>
            <a:lstStyle/>
            <a:p>
              <a:endParaRPr lang="sr-Latn-CS"/>
            </a:p>
          </p:txBody>
        </p:sp>
        <p:sp>
          <p:nvSpPr>
            <p:cNvPr id="49319" name="Line 166"/>
            <p:cNvSpPr>
              <a:spLocks noChangeShapeType="1"/>
            </p:cNvSpPr>
            <p:nvPr/>
          </p:nvSpPr>
          <p:spPr bwMode="auto">
            <a:xfrm flipV="1">
              <a:off x="2434" y="2483"/>
              <a:ext cx="34" cy="17"/>
            </a:xfrm>
            <a:prstGeom prst="line">
              <a:avLst/>
            </a:prstGeom>
            <a:noFill/>
            <a:ln w="12700">
              <a:solidFill>
                <a:srgbClr val="000000"/>
              </a:solidFill>
              <a:round/>
              <a:headEnd/>
              <a:tailEnd/>
            </a:ln>
          </p:spPr>
          <p:txBody>
            <a:bodyPr/>
            <a:lstStyle/>
            <a:p>
              <a:endParaRPr lang="sr-Latn-CS"/>
            </a:p>
          </p:txBody>
        </p:sp>
        <p:sp>
          <p:nvSpPr>
            <p:cNvPr id="49320" name="Line 167"/>
            <p:cNvSpPr>
              <a:spLocks noChangeShapeType="1"/>
            </p:cNvSpPr>
            <p:nvPr/>
          </p:nvSpPr>
          <p:spPr bwMode="auto">
            <a:xfrm flipV="1">
              <a:off x="2422" y="2443"/>
              <a:ext cx="35" cy="16"/>
            </a:xfrm>
            <a:prstGeom prst="line">
              <a:avLst/>
            </a:prstGeom>
            <a:noFill/>
            <a:ln w="12700">
              <a:solidFill>
                <a:srgbClr val="000000"/>
              </a:solidFill>
              <a:round/>
              <a:headEnd/>
              <a:tailEnd/>
            </a:ln>
          </p:spPr>
          <p:txBody>
            <a:bodyPr/>
            <a:lstStyle/>
            <a:p>
              <a:endParaRPr lang="sr-Latn-CS"/>
            </a:p>
          </p:txBody>
        </p:sp>
        <p:sp>
          <p:nvSpPr>
            <p:cNvPr id="49321" name="Line 168"/>
            <p:cNvSpPr>
              <a:spLocks noChangeShapeType="1"/>
            </p:cNvSpPr>
            <p:nvPr/>
          </p:nvSpPr>
          <p:spPr bwMode="auto">
            <a:xfrm flipV="1">
              <a:off x="2358" y="2414"/>
              <a:ext cx="34" cy="18"/>
            </a:xfrm>
            <a:prstGeom prst="line">
              <a:avLst/>
            </a:prstGeom>
            <a:noFill/>
            <a:ln w="12700">
              <a:solidFill>
                <a:srgbClr val="000000"/>
              </a:solidFill>
              <a:round/>
              <a:headEnd/>
              <a:tailEnd/>
            </a:ln>
          </p:spPr>
          <p:txBody>
            <a:bodyPr/>
            <a:lstStyle/>
            <a:p>
              <a:endParaRPr lang="sr-Latn-CS"/>
            </a:p>
          </p:txBody>
        </p:sp>
        <p:sp>
          <p:nvSpPr>
            <p:cNvPr id="49322" name="Line 169"/>
            <p:cNvSpPr>
              <a:spLocks noChangeShapeType="1"/>
            </p:cNvSpPr>
            <p:nvPr/>
          </p:nvSpPr>
          <p:spPr bwMode="auto">
            <a:xfrm flipV="1">
              <a:off x="2362" y="2372"/>
              <a:ext cx="34" cy="19"/>
            </a:xfrm>
            <a:prstGeom prst="line">
              <a:avLst/>
            </a:prstGeom>
            <a:noFill/>
            <a:ln w="12700">
              <a:solidFill>
                <a:srgbClr val="000000"/>
              </a:solidFill>
              <a:round/>
              <a:headEnd/>
              <a:tailEnd/>
            </a:ln>
          </p:spPr>
          <p:txBody>
            <a:bodyPr/>
            <a:lstStyle/>
            <a:p>
              <a:endParaRPr lang="sr-Latn-CS"/>
            </a:p>
          </p:txBody>
        </p:sp>
        <p:sp>
          <p:nvSpPr>
            <p:cNvPr id="49323" name="Line 170"/>
            <p:cNvSpPr>
              <a:spLocks noChangeShapeType="1"/>
            </p:cNvSpPr>
            <p:nvPr/>
          </p:nvSpPr>
          <p:spPr bwMode="auto">
            <a:xfrm flipV="1">
              <a:off x="2182" y="3005"/>
              <a:ext cx="34" cy="16"/>
            </a:xfrm>
            <a:prstGeom prst="line">
              <a:avLst/>
            </a:prstGeom>
            <a:noFill/>
            <a:ln w="12700">
              <a:solidFill>
                <a:srgbClr val="000000"/>
              </a:solidFill>
              <a:round/>
              <a:headEnd/>
              <a:tailEnd/>
            </a:ln>
          </p:spPr>
          <p:txBody>
            <a:bodyPr/>
            <a:lstStyle/>
            <a:p>
              <a:endParaRPr lang="sr-Latn-CS"/>
            </a:p>
          </p:txBody>
        </p:sp>
        <p:sp>
          <p:nvSpPr>
            <p:cNvPr id="49324" name="Line 171"/>
            <p:cNvSpPr>
              <a:spLocks noChangeShapeType="1"/>
            </p:cNvSpPr>
            <p:nvPr/>
          </p:nvSpPr>
          <p:spPr bwMode="auto">
            <a:xfrm flipV="1">
              <a:off x="2410" y="2886"/>
              <a:ext cx="35" cy="19"/>
            </a:xfrm>
            <a:prstGeom prst="line">
              <a:avLst/>
            </a:prstGeom>
            <a:noFill/>
            <a:ln w="12700">
              <a:solidFill>
                <a:srgbClr val="000000"/>
              </a:solidFill>
              <a:round/>
              <a:headEnd/>
              <a:tailEnd/>
            </a:ln>
          </p:spPr>
          <p:txBody>
            <a:bodyPr/>
            <a:lstStyle/>
            <a:p>
              <a:endParaRPr lang="sr-Latn-CS"/>
            </a:p>
          </p:txBody>
        </p:sp>
        <p:sp>
          <p:nvSpPr>
            <p:cNvPr id="49325" name="Line 172"/>
            <p:cNvSpPr>
              <a:spLocks noChangeShapeType="1"/>
            </p:cNvSpPr>
            <p:nvPr/>
          </p:nvSpPr>
          <p:spPr bwMode="auto">
            <a:xfrm flipV="1">
              <a:off x="1753" y="2603"/>
              <a:ext cx="35" cy="17"/>
            </a:xfrm>
            <a:prstGeom prst="line">
              <a:avLst/>
            </a:prstGeom>
            <a:noFill/>
            <a:ln w="12700">
              <a:solidFill>
                <a:srgbClr val="000000"/>
              </a:solidFill>
              <a:round/>
              <a:headEnd/>
              <a:tailEnd/>
            </a:ln>
          </p:spPr>
          <p:txBody>
            <a:bodyPr/>
            <a:lstStyle/>
            <a:p>
              <a:endParaRPr lang="sr-Latn-CS"/>
            </a:p>
          </p:txBody>
        </p:sp>
        <p:sp>
          <p:nvSpPr>
            <p:cNvPr id="49326" name="Line 173"/>
            <p:cNvSpPr>
              <a:spLocks noChangeShapeType="1"/>
            </p:cNvSpPr>
            <p:nvPr/>
          </p:nvSpPr>
          <p:spPr bwMode="auto">
            <a:xfrm flipV="1">
              <a:off x="1731" y="2657"/>
              <a:ext cx="34" cy="18"/>
            </a:xfrm>
            <a:prstGeom prst="line">
              <a:avLst/>
            </a:prstGeom>
            <a:noFill/>
            <a:ln w="12700">
              <a:solidFill>
                <a:srgbClr val="000000"/>
              </a:solidFill>
              <a:round/>
              <a:headEnd/>
              <a:tailEnd/>
            </a:ln>
          </p:spPr>
          <p:txBody>
            <a:bodyPr/>
            <a:lstStyle/>
            <a:p>
              <a:endParaRPr lang="sr-Latn-CS"/>
            </a:p>
          </p:txBody>
        </p:sp>
        <p:sp>
          <p:nvSpPr>
            <p:cNvPr id="49327" name="Line 174"/>
            <p:cNvSpPr>
              <a:spLocks noChangeShapeType="1"/>
            </p:cNvSpPr>
            <p:nvPr/>
          </p:nvSpPr>
          <p:spPr bwMode="auto">
            <a:xfrm flipV="1">
              <a:off x="1731" y="2657"/>
              <a:ext cx="34" cy="18"/>
            </a:xfrm>
            <a:prstGeom prst="line">
              <a:avLst/>
            </a:prstGeom>
            <a:noFill/>
            <a:ln w="12700">
              <a:solidFill>
                <a:srgbClr val="000000"/>
              </a:solidFill>
              <a:round/>
              <a:headEnd/>
              <a:tailEnd/>
            </a:ln>
          </p:spPr>
          <p:txBody>
            <a:bodyPr/>
            <a:lstStyle/>
            <a:p>
              <a:endParaRPr lang="sr-Latn-CS"/>
            </a:p>
          </p:txBody>
        </p:sp>
        <p:sp>
          <p:nvSpPr>
            <p:cNvPr id="49328" name="Line 175"/>
            <p:cNvSpPr>
              <a:spLocks noChangeShapeType="1"/>
            </p:cNvSpPr>
            <p:nvPr/>
          </p:nvSpPr>
          <p:spPr bwMode="auto">
            <a:xfrm flipV="1">
              <a:off x="1731" y="2657"/>
              <a:ext cx="34" cy="18"/>
            </a:xfrm>
            <a:prstGeom prst="line">
              <a:avLst/>
            </a:prstGeom>
            <a:noFill/>
            <a:ln w="12700">
              <a:solidFill>
                <a:srgbClr val="000000"/>
              </a:solidFill>
              <a:round/>
              <a:headEnd/>
              <a:tailEnd/>
            </a:ln>
          </p:spPr>
          <p:txBody>
            <a:bodyPr/>
            <a:lstStyle/>
            <a:p>
              <a:endParaRPr lang="sr-Latn-CS"/>
            </a:p>
          </p:txBody>
        </p:sp>
      </p:grpSp>
      <p:sp>
        <p:nvSpPr>
          <p:cNvPr id="49169" name="Freeform 176"/>
          <p:cNvSpPr>
            <a:spLocks/>
          </p:cNvSpPr>
          <p:nvPr/>
        </p:nvSpPr>
        <p:spPr bwMode="blackWhite">
          <a:xfrm>
            <a:off x="3503613" y="3735388"/>
            <a:ext cx="217487" cy="311150"/>
          </a:xfrm>
          <a:custGeom>
            <a:avLst/>
            <a:gdLst>
              <a:gd name="T0" fmla="*/ 0 w 137"/>
              <a:gd name="T1" fmla="*/ 311150 h 196"/>
              <a:gd name="T2" fmla="*/ 217487 w 137"/>
              <a:gd name="T3" fmla="*/ 311150 h 196"/>
              <a:gd name="T4" fmla="*/ 217487 w 137"/>
              <a:gd name="T5" fmla="*/ 0 h 196"/>
              <a:gd name="T6" fmla="*/ 0 60000 65536"/>
              <a:gd name="T7" fmla="*/ 0 60000 65536"/>
              <a:gd name="T8" fmla="*/ 0 60000 65536"/>
              <a:gd name="T9" fmla="*/ 0 w 137"/>
              <a:gd name="T10" fmla="*/ 0 h 196"/>
              <a:gd name="T11" fmla="*/ 137 w 137"/>
              <a:gd name="T12" fmla="*/ 196 h 196"/>
            </a:gdLst>
            <a:ahLst/>
            <a:cxnLst>
              <a:cxn ang="T6">
                <a:pos x="T0" y="T1"/>
              </a:cxn>
              <a:cxn ang="T7">
                <a:pos x="T2" y="T3"/>
              </a:cxn>
              <a:cxn ang="T8">
                <a:pos x="T4" y="T5"/>
              </a:cxn>
            </a:cxnLst>
            <a:rect l="T9" t="T10" r="T11" b="T12"/>
            <a:pathLst>
              <a:path w="137" h="196">
                <a:moveTo>
                  <a:pt x="0" y="196"/>
                </a:moveTo>
                <a:lnTo>
                  <a:pt x="137" y="196"/>
                </a:lnTo>
                <a:lnTo>
                  <a:pt x="137" y="0"/>
                </a:lnTo>
              </a:path>
            </a:pathLst>
          </a:custGeom>
          <a:noFill/>
          <a:ln w="28575">
            <a:solidFill>
              <a:schemeClr val="tx1"/>
            </a:solidFill>
            <a:round/>
            <a:headEnd/>
            <a:tailEnd type="triangle" w="med" len="med"/>
          </a:ln>
        </p:spPr>
        <p:txBody>
          <a:bodyPr wrap="none" anchor="ctr"/>
          <a:lstStyle/>
          <a:p>
            <a:endParaRPr lang="sr-Latn-CS"/>
          </a:p>
        </p:txBody>
      </p:sp>
      <p:sp>
        <p:nvSpPr>
          <p:cNvPr id="49170" name="Freeform 177"/>
          <p:cNvSpPr>
            <a:spLocks/>
          </p:cNvSpPr>
          <p:nvPr/>
        </p:nvSpPr>
        <p:spPr bwMode="blackWhite">
          <a:xfrm>
            <a:off x="1593850" y="2398713"/>
            <a:ext cx="327025" cy="247650"/>
          </a:xfrm>
          <a:custGeom>
            <a:avLst/>
            <a:gdLst>
              <a:gd name="T0" fmla="*/ 0 w 624"/>
              <a:gd name="T1" fmla="*/ 0 h 168"/>
              <a:gd name="T2" fmla="*/ 327025 w 624"/>
              <a:gd name="T3" fmla="*/ 0 h 168"/>
              <a:gd name="T4" fmla="*/ 323881 w 624"/>
              <a:gd name="T5" fmla="*/ 247650 h 168"/>
              <a:gd name="T6" fmla="*/ 0 60000 65536"/>
              <a:gd name="T7" fmla="*/ 0 60000 65536"/>
              <a:gd name="T8" fmla="*/ 0 60000 65536"/>
              <a:gd name="T9" fmla="*/ 0 w 624"/>
              <a:gd name="T10" fmla="*/ 0 h 168"/>
              <a:gd name="T11" fmla="*/ 624 w 624"/>
              <a:gd name="T12" fmla="*/ 168 h 168"/>
            </a:gdLst>
            <a:ahLst/>
            <a:cxnLst>
              <a:cxn ang="T6">
                <a:pos x="T0" y="T1"/>
              </a:cxn>
              <a:cxn ang="T7">
                <a:pos x="T2" y="T3"/>
              </a:cxn>
              <a:cxn ang="T8">
                <a:pos x="T4" y="T5"/>
              </a:cxn>
            </a:cxnLst>
            <a:rect l="T9" t="T10" r="T11" b="T12"/>
            <a:pathLst>
              <a:path w="624" h="168">
                <a:moveTo>
                  <a:pt x="0" y="0"/>
                </a:moveTo>
                <a:lnTo>
                  <a:pt x="624" y="0"/>
                </a:lnTo>
                <a:lnTo>
                  <a:pt x="618" y="168"/>
                </a:lnTo>
              </a:path>
            </a:pathLst>
          </a:custGeom>
          <a:noFill/>
          <a:ln w="28575">
            <a:solidFill>
              <a:schemeClr val="tx1"/>
            </a:solidFill>
            <a:round/>
            <a:headEnd/>
            <a:tailEnd type="triangle" w="med" len="med"/>
          </a:ln>
        </p:spPr>
        <p:txBody>
          <a:bodyPr wrap="none" anchor="ctr"/>
          <a:lstStyle/>
          <a:p>
            <a:endParaRPr lang="sr-Latn-CS"/>
          </a:p>
        </p:txBody>
      </p:sp>
      <p:sp>
        <p:nvSpPr>
          <p:cNvPr id="49171" name="Freeform 178"/>
          <p:cNvSpPr>
            <a:spLocks/>
          </p:cNvSpPr>
          <p:nvPr/>
        </p:nvSpPr>
        <p:spPr bwMode="blackWhite">
          <a:xfrm>
            <a:off x="4802188" y="3113088"/>
            <a:ext cx="566737" cy="234950"/>
          </a:xfrm>
          <a:custGeom>
            <a:avLst/>
            <a:gdLst>
              <a:gd name="T0" fmla="*/ 566737 w 480"/>
              <a:gd name="T1" fmla="*/ 234950 h 192"/>
              <a:gd name="T2" fmla="*/ 0 w 480"/>
              <a:gd name="T3" fmla="*/ 234950 h 192"/>
              <a:gd name="T4" fmla="*/ 0 w 480"/>
              <a:gd name="T5" fmla="*/ 0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480" y="192"/>
                </a:moveTo>
                <a:lnTo>
                  <a:pt x="0" y="192"/>
                </a:lnTo>
                <a:lnTo>
                  <a:pt x="0" y="0"/>
                </a:lnTo>
              </a:path>
            </a:pathLst>
          </a:custGeom>
          <a:noFill/>
          <a:ln w="28575">
            <a:solidFill>
              <a:schemeClr val="tx1"/>
            </a:solidFill>
            <a:round/>
            <a:headEnd type="triangle" w="med" len="med"/>
            <a:tailEnd/>
          </a:ln>
        </p:spPr>
        <p:txBody>
          <a:bodyPr wrap="none" anchor="ctr"/>
          <a:lstStyle/>
          <a:p>
            <a:endParaRPr lang="sr-Latn-CS"/>
          </a:p>
        </p:txBody>
      </p:sp>
      <p:sp>
        <p:nvSpPr>
          <p:cNvPr id="49172" name="Rectangle 179"/>
          <p:cNvSpPr>
            <a:spLocks noChangeArrowheads="1"/>
          </p:cNvSpPr>
          <p:nvPr/>
        </p:nvSpPr>
        <p:spPr bwMode="auto">
          <a:xfrm>
            <a:off x="6477000" y="3932238"/>
            <a:ext cx="1217613" cy="212725"/>
          </a:xfrm>
          <a:prstGeom prst="rect">
            <a:avLst/>
          </a:prstGeom>
          <a:noFill/>
          <a:ln w="9525">
            <a:noFill/>
            <a:miter lim="800000"/>
            <a:headEnd/>
            <a:tailEnd/>
          </a:ln>
        </p:spPr>
        <p:txBody>
          <a:bodyPr wrap="none" lIns="0" tIns="0" rIns="0" bIns="0">
            <a:spAutoFit/>
          </a:bodyPr>
          <a:lstStyle/>
          <a:p>
            <a:r>
              <a:rPr lang="hr-HR" sz="1400" b="1">
                <a:solidFill>
                  <a:srgbClr val="FFFFFF"/>
                </a:solidFill>
                <a:latin typeface="Arial Narrow" pitchFamily="34" charset="0"/>
              </a:rPr>
              <a:t>Nekrotična jezgra</a:t>
            </a:r>
            <a:endParaRPr lang="en-US" sz="1600" b="1">
              <a:latin typeface="Arial Narrow" pitchFamily="34" charset="0"/>
            </a:endParaRPr>
          </a:p>
        </p:txBody>
      </p:sp>
      <p:sp>
        <p:nvSpPr>
          <p:cNvPr id="49173" name="Rectangle 180"/>
          <p:cNvSpPr>
            <a:spLocks noChangeArrowheads="1"/>
          </p:cNvSpPr>
          <p:nvPr/>
        </p:nvSpPr>
        <p:spPr bwMode="auto">
          <a:xfrm>
            <a:off x="6599238" y="3433763"/>
            <a:ext cx="300037" cy="212725"/>
          </a:xfrm>
          <a:prstGeom prst="rect">
            <a:avLst/>
          </a:prstGeom>
          <a:noFill/>
          <a:ln w="9525">
            <a:noFill/>
            <a:miter lim="800000"/>
            <a:headEnd/>
            <a:tailEnd/>
          </a:ln>
        </p:spPr>
        <p:txBody>
          <a:bodyPr wrap="none" lIns="0" tIns="0" rIns="0" bIns="0">
            <a:spAutoFit/>
          </a:bodyPr>
          <a:lstStyle/>
          <a:p>
            <a:pPr algn="r"/>
            <a:r>
              <a:rPr lang="hr-HR" sz="1400" b="1">
                <a:solidFill>
                  <a:srgbClr val="FFFFFF"/>
                </a:solidFill>
                <a:latin typeface="Arial Narrow" pitchFamily="34" charset="0"/>
              </a:rPr>
              <a:t>Plak</a:t>
            </a:r>
            <a:endParaRPr lang="en-US" sz="1600" b="1">
              <a:latin typeface="Arial Narrow" pitchFamily="34" charset="0"/>
            </a:endParaRPr>
          </a:p>
        </p:txBody>
      </p:sp>
      <p:grpSp>
        <p:nvGrpSpPr>
          <p:cNvPr id="49174" name="Group 181"/>
          <p:cNvGrpSpPr>
            <a:grpSpLocks/>
          </p:cNvGrpSpPr>
          <p:nvPr/>
        </p:nvGrpSpPr>
        <p:grpSpPr bwMode="auto">
          <a:xfrm>
            <a:off x="6992938" y="2620963"/>
            <a:ext cx="1303337" cy="1282700"/>
            <a:chOff x="4195" y="2263"/>
            <a:chExt cx="821" cy="808"/>
          </a:xfrm>
        </p:grpSpPr>
        <p:sp>
          <p:nvSpPr>
            <p:cNvPr id="49217" name="Oval 182"/>
            <p:cNvSpPr>
              <a:spLocks noChangeArrowheads="1"/>
            </p:cNvSpPr>
            <p:nvPr/>
          </p:nvSpPr>
          <p:spPr bwMode="auto">
            <a:xfrm>
              <a:off x="4195" y="2263"/>
              <a:ext cx="821" cy="808"/>
            </a:xfrm>
            <a:prstGeom prst="ellipse">
              <a:avLst/>
            </a:prstGeom>
            <a:solidFill>
              <a:srgbClr val="808080"/>
            </a:solidFill>
            <a:ln w="12700">
              <a:solidFill>
                <a:srgbClr val="000000"/>
              </a:solidFill>
              <a:round/>
              <a:headEnd/>
              <a:tailEnd/>
            </a:ln>
          </p:spPr>
          <p:txBody>
            <a:bodyPr/>
            <a:lstStyle/>
            <a:p>
              <a:endParaRPr lang="hr-HR">
                <a:latin typeface="Trebuchet MS" pitchFamily="34" charset="0"/>
              </a:endParaRPr>
            </a:p>
          </p:txBody>
        </p:sp>
        <p:sp>
          <p:nvSpPr>
            <p:cNvPr id="49218" name="Oval 183"/>
            <p:cNvSpPr>
              <a:spLocks noChangeArrowheads="1"/>
            </p:cNvSpPr>
            <p:nvPr/>
          </p:nvSpPr>
          <p:spPr bwMode="auto">
            <a:xfrm>
              <a:off x="4284" y="2338"/>
              <a:ext cx="650" cy="647"/>
            </a:xfrm>
            <a:prstGeom prst="ellipse">
              <a:avLst/>
            </a:prstGeom>
            <a:solidFill>
              <a:srgbClr val="FFFF00"/>
            </a:solidFill>
            <a:ln w="12700">
              <a:solidFill>
                <a:srgbClr val="000000"/>
              </a:solidFill>
              <a:round/>
              <a:headEnd/>
              <a:tailEnd/>
            </a:ln>
          </p:spPr>
          <p:txBody>
            <a:bodyPr/>
            <a:lstStyle/>
            <a:p>
              <a:endParaRPr lang="hr-HR">
                <a:latin typeface="Trebuchet MS" pitchFamily="34" charset="0"/>
              </a:endParaRPr>
            </a:p>
          </p:txBody>
        </p:sp>
        <p:sp>
          <p:nvSpPr>
            <p:cNvPr id="49219" name="Freeform 184"/>
            <p:cNvSpPr>
              <a:spLocks/>
            </p:cNvSpPr>
            <p:nvPr/>
          </p:nvSpPr>
          <p:spPr bwMode="auto">
            <a:xfrm>
              <a:off x="4408" y="2880"/>
              <a:ext cx="385" cy="96"/>
            </a:xfrm>
            <a:custGeom>
              <a:avLst/>
              <a:gdLst>
                <a:gd name="T0" fmla="*/ 0 w 946"/>
                <a:gd name="T1" fmla="*/ 40 h 238"/>
                <a:gd name="T2" fmla="*/ 17 w 946"/>
                <a:gd name="T3" fmla="*/ 40 h 238"/>
                <a:gd name="T4" fmla="*/ 26 w 946"/>
                <a:gd name="T5" fmla="*/ 43 h 238"/>
                <a:gd name="T6" fmla="*/ 34 w 946"/>
                <a:gd name="T7" fmla="*/ 46 h 238"/>
                <a:gd name="T8" fmla="*/ 43 w 946"/>
                <a:gd name="T9" fmla="*/ 53 h 238"/>
                <a:gd name="T10" fmla="*/ 61 w 946"/>
                <a:gd name="T11" fmla="*/ 61 h 238"/>
                <a:gd name="T12" fmla="*/ 79 w 946"/>
                <a:gd name="T13" fmla="*/ 67 h 238"/>
                <a:gd name="T14" fmla="*/ 97 w 946"/>
                <a:gd name="T15" fmla="*/ 75 h 238"/>
                <a:gd name="T16" fmla="*/ 114 w 946"/>
                <a:gd name="T17" fmla="*/ 81 h 238"/>
                <a:gd name="T18" fmla="*/ 131 w 946"/>
                <a:gd name="T19" fmla="*/ 88 h 238"/>
                <a:gd name="T20" fmla="*/ 149 w 946"/>
                <a:gd name="T21" fmla="*/ 88 h 238"/>
                <a:gd name="T22" fmla="*/ 166 w 946"/>
                <a:gd name="T23" fmla="*/ 92 h 238"/>
                <a:gd name="T24" fmla="*/ 193 w 946"/>
                <a:gd name="T25" fmla="*/ 96 h 238"/>
                <a:gd name="T26" fmla="*/ 210 w 946"/>
                <a:gd name="T27" fmla="*/ 96 h 238"/>
                <a:gd name="T28" fmla="*/ 236 w 946"/>
                <a:gd name="T29" fmla="*/ 96 h 238"/>
                <a:gd name="T30" fmla="*/ 254 w 946"/>
                <a:gd name="T31" fmla="*/ 96 h 238"/>
                <a:gd name="T32" fmla="*/ 272 w 946"/>
                <a:gd name="T33" fmla="*/ 88 h 238"/>
                <a:gd name="T34" fmla="*/ 299 w 946"/>
                <a:gd name="T35" fmla="*/ 78 h 238"/>
                <a:gd name="T36" fmla="*/ 316 w 946"/>
                <a:gd name="T37" fmla="*/ 71 h 238"/>
                <a:gd name="T38" fmla="*/ 333 w 946"/>
                <a:gd name="T39" fmla="*/ 64 h 238"/>
                <a:gd name="T40" fmla="*/ 342 w 946"/>
                <a:gd name="T41" fmla="*/ 53 h 238"/>
                <a:gd name="T42" fmla="*/ 350 w 946"/>
                <a:gd name="T43" fmla="*/ 50 h 238"/>
                <a:gd name="T44" fmla="*/ 359 w 946"/>
                <a:gd name="T45" fmla="*/ 43 h 238"/>
                <a:gd name="T46" fmla="*/ 368 w 946"/>
                <a:gd name="T47" fmla="*/ 39 h 238"/>
                <a:gd name="T48" fmla="*/ 377 w 946"/>
                <a:gd name="T49" fmla="*/ 35 h 238"/>
                <a:gd name="T50" fmla="*/ 377 w 946"/>
                <a:gd name="T51" fmla="*/ 29 h 238"/>
                <a:gd name="T52" fmla="*/ 385 w 946"/>
                <a:gd name="T53" fmla="*/ 25 h 238"/>
                <a:gd name="T54" fmla="*/ 385 w 946"/>
                <a:gd name="T55" fmla="*/ 18 h 238"/>
                <a:gd name="T56" fmla="*/ 385 w 946"/>
                <a:gd name="T57" fmla="*/ 10 h 238"/>
                <a:gd name="T58" fmla="*/ 377 w 946"/>
                <a:gd name="T59" fmla="*/ 0 h 238"/>
                <a:gd name="T60" fmla="*/ 359 w 946"/>
                <a:gd name="T61" fmla="*/ 0 h 238"/>
                <a:gd name="T62" fmla="*/ 342 w 946"/>
                <a:gd name="T63" fmla="*/ 0 h 238"/>
                <a:gd name="T64" fmla="*/ 325 w 946"/>
                <a:gd name="T65" fmla="*/ 0 h 238"/>
                <a:gd name="T66" fmla="*/ 316 w 946"/>
                <a:gd name="T67" fmla="*/ 7 h 238"/>
                <a:gd name="T68" fmla="*/ 307 w 946"/>
                <a:gd name="T69" fmla="*/ 14 h 238"/>
                <a:gd name="T70" fmla="*/ 299 w 946"/>
                <a:gd name="T71" fmla="*/ 18 h 238"/>
                <a:gd name="T72" fmla="*/ 299 w 946"/>
                <a:gd name="T73" fmla="*/ 25 h 238"/>
                <a:gd name="T74" fmla="*/ 282 w 946"/>
                <a:gd name="T75" fmla="*/ 25 h 238"/>
                <a:gd name="T76" fmla="*/ 282 w 946"/>
                <a:gd name="T77" fmla="*/ 18 h 238"/>
                <a:gd name="T78" fmla="*/ 264 w 946"/>
                <a:gd name="T79" fmla="*/ 10 h 238"/>
                <a:gd name="T80" fmla="*/ 255 w 946"/>
                <a:gd name="T81" fmla="*/ 4 h 238"/>
                <a:gd name="T82" fmla="*/ 247 w 946"/>
                <a:gd name="T83" fmla="*/ 4 h 2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6"/>
                <a:gd name="T127" fmla="*/ 0 h 238"/>
                <a:gd name="T128" fmla="*/ 946 w 946"/>
                <a:gd name="T129" fmla="*/ 238 h 2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6" h="238">
                  <a:moveTo>
                    <a:pt x="0" y="88"/>
                  </a:moveTo>
                  <a:lnTo>
                    <a:pt x="0" y="98"/>
                  </a:lnTo>
                  <a:lnTo>
                    <a:pt x="21" y="98"/>
                  </a:lnTo>
                  <a:lnTo>
                    <a:pt x="42" y="98"/>
                  </a:lnTo>
                  <a:lnTo>
                    <a:pt x="64" y="98"/>
                  </a:lnTo>
                  <a:lnTo>
                    <a:pt x="64" y="106"/>
                  </a:lnTo>
                  <a:lnTo>
                    <a:pt x="84" y="106"/>
                  </a:lnTo>
                  <a:lnTo>
                    <a:pt x="84" y="115"/>
                  </a:lnTo>
                  <a:lnTo>
                    <a:pt x="106" y="123"/>
                  </a:lnTo>
                  <a:lnTo>
                    <a:pt x="106" y="132"/>
                  </a:lnTo>
                  <a:lnTo>
                    <a:pt x="127" y="132"/>
                  </a:lnTo>
                  <a:lnTo>
                    <a:pt x="149" y="150"/>
                  </a:lnTo>
                  <a:lnTo>
                    <a:pt x="149" y="159"/>
                  </a:lnTo>
                  <a:lnTo>
                    <a:pt x="193" y="167"/>
                  </a:lnTo>
                  <a:lnTo>
                    <a:pt x="193" y="175"/>
                  </a:lnTo>
                  <a:lnTo>
                    <a:pt x="238" y="185"/>
                  </a:lnTo>
                  <a:lnTo>
                    <a:pt x="258" y="202"/>
                  </a:lnTo>
                  <a:lnTo>
                    <a:pt x="279" y="202"/>
                  </a:lnTo>
                  <a:lnTo>
                    <a:pt x="301" y="211"/>
                  </a:lnTo>
                  <a:lnTo>
                    <a:pt x="323" y="219"/>
                  </a:lnTo>
                  <a:lnTo>
                    <a:pt x="344" y="219"/>
                  </a:lnTo>
                  <a:lnTo>
                    <a:pt x="366" y="219"/>
                  </a:lnTo>
                  <a:lnTo>
                    <a:pt x="386" y="229"/>
                  </a:lnTo>
                  <a:lnTo>
                    <a:pt x="407" y="229"/>
                  </a:lnTo>
                  <a:lnTo>
                    <a:pt x="451" y="238"/>
                  </a:lnTo>
                  <a:lnTo>
                    <a:pt x="473" y="238"/>
                  </a:lnTo>
                  <a:lnTo>
                    <a:pt x="496" y="238"/>
                  </a:lnTo>
                  <a:lnTo>
                    <a:pt x="516" y="238"/>
                  </a:lnTo>
                  <a:lnTo>
                    <a:pt x="537" y="238"/>
                  </a:lnTo>
                  <a:lnTo>
                    <a:pt x="581" y="238"/>
                  </a:lnTo>
                  <a:lnTo>
                    <a:pt x="603" y="238"/>
                  </a:lnTo>
                  <a:lnTo>
                    <a:pt x="624" y="238"/>
                  </a:lnTo>
                  <a:lnTo>
                    <a:pt x="668" y="229"/>
                  </a:lnTo>
                  <a:lnTo>
                    <a:pt x="668" y="219"/>
                  </a:lnTo>
                  <a:lnTo>
                    <a:pt x="712" y="211"/>
                  </a:lnTo>
                  <a:lnTo>
                    <a:pt x="734" y="194"/>
                  </a:lnTo>
                  <a:lnTo>
                    <a:pt x="755" y="185"/>
                  </a:lnTo>
                  <a:lnTo>
                    <a:pt x="777" y="175"/>
                  </a:lnTo>
                  <a:lnTo>
                    <a:pt x="798" y="158"/>
                  </a:lnTo>
                  <a:lnTo>
                    <a:pt x="818" y="158"/>
                  </a:lnTo>
                  <a:lnTo>
                    <a:pt x="840" y="140"/>
                  </a:lnTo>
                  <a:lnTo>
                    <a:pt x="840" y="131"/>
                  </a:lnTo>
                  <a:lnTo>
                    <a:pt x="861" y="131"/>
                  </a:lnTo>
                  <a:lnTo>
                    <a:pt x="861" y="123"/>
                  </a:lnTo>
                  <a:lnTo>
                    <a:pt x="883" y="113"/>
                  </a:lnTo>
                  <a:lnTo>
                    <a:pt x="883" y="106"/>
                  </a:lnTo>
                  <a:lnTo>
                    <a:pt x="904" y="106"/>
                  </a:lnTo>
                  <a:lnTo>
                    <a:pt x="904" y="96"/>
                  </a:lnTo>
                  <a:lnTo>
                    <a:pt x="926" y="96"/>
                  </a:lnTo>
                  <a:lnTo>
                    <a:pt x="926" y="88"/>
                  </a:lnTo>
                  <a:lnTo>
                    <a:pt x="926" y="79"/>
                  </a:lnTo>
                  <a:lnTo>
                    <a:pt x="926" y="71"/>
                  </a:lnTo>
                  <a:lnTo>
                    <a:pt x="946" y="71"/>
                  </a:lnTo>
                  <a:lnTo>
                    <a:pt x="946" y="61"/>
                  </a:lnTo>
                  <a:lnTo>
                    <a:pt x="946" y="53"/>
                  </a:lnTo>
                  <a:lnTo>
                    <a:pt x="946" y="44"/>
                  </a:lnTo>
                  <a:lnTo>
                    <a:pt x="946" y="36"/>
                  </a:lnTo>
                  <a:lnTo>
                    <a:pt x="946" y="26"/>
                  </a:lnTo>
                  <a:lnTo>
                    <a:pt x="946" y="19"/>
                  </a:lnTo>
                  <a:lnTo>
                    <a:pt x="926" y="0"/>
                  </a:lnTo>
                  <a:lnTo>
                    <a:pt x="904" y="0"/>
                  </a:lnTo>
                  <a:lnTo>
                    <a:pt x="883" y="0"/>
                  </a:lnTo>
                  <a:lnTo>
                    <a:pt x="861" y="0"/>
                  </a:lnTo>
                  <a:lnTo>
                    <a:pt x="840" y="0"/>
                  </a:lnTo>
                  <a:lnTo>
                    <a:pt x="818" y="0"/>
                  </a:lnTo>
                  <a:lnTo>
                    <a:pt x="798" y="0"/>
                  </a:lnTo>
                  <a:lnTo>
                    <a:pt x="798" y="9"/>
                  </a:lnTo>
                  <a:lnTo>
                    <a:pt x="777" y="17"/>
                  </a:lnTo>
                  <a:lnTo>
                    <a:pt x="777" y="26"/>
                  </a:lnTo>
                  <a:lnTo>
                    <a:pt x="755" y="34"/>
                  </a:lnTo>
                  <a:lnTo>
                    <a:pt x="755" y="44"/>
                  </a:lnTo>
                  <a:lnTo>
                    <a:pt x="734" y="44"/>
                  </a:lnTo>
                  <a:lnTo>
                    <a:pt x="734" y="52"/>
                  </a:lnTo>
                  <a:lnTo>
                    <a:pt x="734" y="61"/>
                  </a:lnTo>
                  <a:lnTo>
                    <a:pt x="712" y="61"/>
                  </a:lnTo>
                  <a:lnTo>
                    <a:pt x="692" y="61"/>
                  </a:lnTo>
                  <a:lnTo>
                    <a:pt x="692" y="52"/>
                  </a:lnTo>
                  <a:lnTo>
                    <a:pt x="692" y="44"/>
                  </a:lnTo>
                  <a:lnTo>
                    <a:pt x="670" y="34"/>
                  </a:lnTo>
                  <a:lnTo>
                    <a:pt x="649" y="26"/>
                  </a:lnTo>
                  <a:lnTo>
                    <a:pt x="649" y="17"/>
                  </a:lnTo>
                  <a:lnTo>
                    <a:pt x="627" y="9"/>
                  </a:lnTo>
                  <a:lnTo>
                    <a:pt x="606" y="0"/>
                  </a:lnTo>
                  <a:lnTo>
                    <a:pt x="606" y="9"/>
                  </a:lnTo>
                  <a:lnTo>
                    <a:pt x="0" y="88"/>
                  </a:lnTo>
                  <a:close/>
                </a:path>
              </a:pathLst>
            </a:custGeom>
            <a:solidFill>
              <a:srgbClr val="808080"/>
            </a:solidFill>
            <a:ln w="12700">
              <a:solidFill>
                <a:srgbClr val="000000"/>
              </a:solidFill>
              <a:round/>
              <a:headEnd/>
              <a:tailEnd/>
            </a:ln>
          </p:spPr>
          <p:txBody>
            <a:bodyPr/>
            <a:lstStyle/>
            <a:p>
              <a:endParaRPr lang="sr-Latn-CS"/>
            </a:p>
          </p:txBody>
        </p:sp>
        <p:sp>
          <p:nvSpPr>
            <p:cNvPr id="49220" name="Oval 185"/>
            <p:cNvSpPr>
              <a:spLocks noChangeArrowheads="1"/>
            </p:cNvSpPr>
            <p:nvPr/>
          </p:nvSpPr>
          <p:spPr bwMode="auto">
            <a:xfrm>
              <a:off x="4287" y="2390"/>
              <a:ext cx="641" cy="437"/>
            </a:xfrm>
            <a:prstGeom prst="ellipse">
              <a:avLst/>
            </a:prstGeom>
            <a:solidFill>
              <a:srgbClr val="FFFFB0"/>
            </a:solidFill>
            <a:ln w="12700">
              <a:solidFill>
                <a:srgbClr val="000000"/>
              </a:solidFill>
              <a:round/>
              <a:headEnd/>
              <a:tailEnd/>
            </a:ln>
          </p:spPr>
          <p:txBody>
            <a:bodyPr/>
            <a:lstStyle/>
            <a:p>
              <a:endParaRPr lang="hr-HR">
                <a:latin typeface="Trebuchet MS" pitchFamily="34" charset="0"/>
              </a:endParaRPr>
            </a:p>
          </p:txBody>
        </p:sp>
        <p:sp>
          <p:nvSpPr>
            <p:cNvPr id="49221" name="Oval 186"/>
            <p:cNvSpPr>
              <a:spLocks noChangeArrowheads="1"/>
            </p:cNvSpPr>
            <p:nvPr/>
          </p:nvSpPr>
          <p:spPr bwMode="auto">
            <a:xfrm>
              <a:off x="4337" y="2327"/>
              <a:ext cx="537" cy="382"/>
            </a:xfrm>
            <a:prstGeom prst="ellipse">
              <a:avLst/>
            </a:prstGeom>
            <a:solidFill>
              <a:srgbClr val="FF5050"/>
            </a:solidFill>
            <a:ln w="12700">
              <a:solidFill>
                <a:srgbClr val="000000"/>
              </a:solidFill>
              <a:round/>
              <a:headEnd/>
              <a:tailEnd/>
            </a:ln>
          </p:spPr>
          <p:txBody>
            <a:bodyPr/>
            <a:lstStyle/>
            <a:p>
              <a:endParaRPr lang="hr-HR">
                <a:latin typeface="Trebuchet MS" pitchFamily="34" charset="0"/>
              </a:endParaRPr>
            </a:p>
          </p:txBody>
        </p:sp>
        <p:sp>
          <p:nvSpPr>
            <p:cNvPr id="49222" name="Line 187"/>
            <p:cNvSpPr>
              <a:spLocks noChangeShapeType="1"/>
            </p:cNvSpPr>
            <p:nvPr/>
          </p:nvSpPr>
          <p:spPr bwMode="auto">
            <a:xfrm flipV="1">
              <a:off x="4948" y="2584"/>
              <a:ext cx="35" cy="18"/>
            </a:xfrm>
            <a:prstGeom prst="line">
              <a:avLst/>
            </a:prstGeom>
            <a:noFill/>
            <a:ln w="12700">
              <a:solidFill>
                <a:srgbClr val="000000"/>
              </a:solidFill>
              <a:round/>
              <a:headEnd/>
              <a:tailEnd/>
            </a:ln>
          </p:spPr>
          <p:txBody>
            <a:bodyPr/>
            <a:lstStyle/>
            <a:p>
              <a:endParaRPr lang="sr-Latn-CS"/>
            </a:p>
          </p:txBody>
        </p:sp>
        <p:sp>
          <p:nvSpPr>
            <p:cNvPr id="49223" name="Line 188"/>
            <p:cNvSpPr>
              <a:spLocks noChangeShapeType="1"/>
            </p:cNvSpPr>
            <p:nvPr/>
          </p:nvSpPr>
          <p:spPr bwMode="auto">
            <a:xfrm flipV="1">
              <a:off x="4961" y="2655"/>
              <a:ext cx="34" cy="18"/>
            </a:xfrm>
            <a:prstGeom prst="line">
              <a:avLst/>
            </a:prstGeom>
            <a:noFill/>
            <a:ln w="12700">
              <a:solidFill>
                <a:srgbClr val="000000"/>
              </a:solidFill>
              <a:round/>
              <a:headEnd/>
              <a:tailEnd/>
            </a:ln>
          </p:spPr>
          <p:txBody>
            <a:bodyPr/>
            <a:lstStyle/>
            <a:p>
              <a:endParaRPr lang="sr-Latn-CS"/>
            </a:p>
          </p:txBody>
        </p:sp>
        <p:sp>
          <p:nvSpPr>
            <p:cNvPr id="49224" name="Line 189"/>
            <p:cNvSpPr>
              <a:spLocks noChangeShapeType="1"/>
            </p:cNvSpPr>
            <p:nvPr/>
          </p:nvSpPr>
          <p:spPr bwMode="auto">
            <a:xfrm flipV="1">
              <a:off x="4950" y="2716"/>
              <a:ext cx="34" cy="18"/>
            </a:xfrm>
            <a:prstGeom prst="line">
              <a:avLst/>
            </a:prstGeom>
            <a:noFill/>
            <a:ln w="12700">
              <a:solidFill>
                <a:srgbClr val="000000"/>
              </a:solidFill>
              <a:round/>
              <a:headEnd/>
              <a:tailEnd/>
            </a:ln>
          </p:spPr>
          <p:txBody>
            <a:bodyPr/>
            <a:lstStyle/>
            <a:p>
              <a:endParaRPr lang="sr-Latn-CS"/>
            </a:p>
          </p:txBody>
        </p:sp>
        <p:sp>
          <p:nvSpPr>
            <p:cNvPr id="49225" name="Line 190"/>
            <p:cNvSpPr>
              <a:spLocks noChangeShapeType="1"/>
            </p:cNvSpPr>
            <p:nvPr/>
          </p:nvSpPr>
          <p:spPr bwMode="auto">
            <a:xfrm flipV="1">
              <a:off x="4913" y="2801"/>
              <a:ext cx="34" cy="18"/>
            </a:xfrm>
            <a:prstGeom prst="line">
              <a:avLst/>
            </a:prstGeom>
            <a:noFill/>
            <a:ln w="12700">
              <a:solidFill>
                <a:srgbClr val="000000"/>
              </a:solidFill>
              <a:round/>
              <a:headEnd/>
              <a:tailEnd/>
            </a:ln>
          </p:spPr>
          <p:txBody>
            <a:bodyPr/>
            <a:lstStyle/>
            <a:p>
              <a:endParaRPr lang="sr-Latn-CS"/>
            </a:p>
          </p:txBody>
        </p:sp>
        <p:sp>
          <p:nvSpPr>
            <p:cNvPr id="49226" name="Line 191"/>
            <p:cNvSpPr>
              <a:spLocks noChangeShapeType="1"/>
            </p:cNvSpPr>
            <p:nvPr/>
          </p:nvSpPr>
          <p:spPr bwMode="auto">
            <a:xfrm flipV="1">
              <a:off x="4936" y="2753"/>
              <a:ext cx="35" cy="18"/>
            </a:xfrm>
            <a:prstGeom prst="line">
              <a:avLst/>
            </a:prstGeom>
            <a:noFill/>
            <a:ln w="12700">
              <a:solidFill>
                <a:srgbClr val="000000"/>
              </a:solidFill>
              <a:round/>
              <a:headEnd/>
              <a:tailEnd/>
            </a:ln>
          </p:spPr>
          <p:txBody>
            <a:bodyPr/>
            <a:lstStyle/>
            <a:p>
              <a:endParaRPr lang="sr-Latn-CS"/>
            </a:p>
          </p:txBody>
        </p:sp>
        <p:sp>
          <p:nvSpPr>
            <p:cNvPr id="49227" name="Line 192"/>
            <p:cNvSpPr>
              <a:spLocks noChangeShapeType="1"/>
            </p:cNvSpPr>
            <p:nvPr/>
          </p:nvSpPr>
          <p:spPr bwMode="auto">
            <a:xfrm flipV="1">
              <a:off x="4896" y="2859"/>
              <a:ext cx="34" cy="17"/>
            </a:xfrm>
            <a:prstGeom prst="line">
              <a:avLst/>
            </a:prstGeom>
            <a:noFill/>
            <a:ln w="12700">
              <a:solidFill>
                <a:srgbClr val="000000"/>
              </a:solidFill>
              <a:round/>
              <a:headEnd/>
              <a:tailEnd/>
            </a:ln>
          </p:spPr>
          <p:txBody>
            <a:bodyPr/>
            <a:lstStyle/>
            <a:p>
              <a:endParaRPr lang="sr-Latn-CS"/>
            </a:p>
          </p:txBody>
        </p:sp>
        <p:sp>
          <p:nvSpPr>
            <p:cNvPr id="49228" name="Line 193"/>
            <p:cNvSpPr>
              <a:spLocks noChangeShapeType="1"/>
            </p:cNvSpPr>
            <p:nvPr/>
          </p:nvSpPr>
          <p:spPr bwMode="auto">
            <a:xfrm flipV="1">
              <a:off x="4845" y="2901"/>
              <a:ext cx="35" cy="17"/>
            </a:xfrm>
            <a:prstGeom prst="line">
              <a:avLst/>
            </a:prstGeom>
            <a:noFill/>
            <a:ln w="12700">
              <a:solidFill>
                <a:srgbClr val="000000"/>
              </a:solidFill>
              <a:round/>
              <a:headEnd/>
              <a:tailEnd/>
            </a:ln>
          </p:spPr>
          <p:txBody>
            <a:bodyPr/>
            <a:lstStyle/>
            <a:p>
              <a:endParaRPr lang="sr-Latn-CS"/>
            </a:p>
          </p:txBody>
        </p:sp>
        <p:sp>
          <p:nvSpPr>
            <p:cNvPr id="49229" name="Line 194"/>
            <p:cNvSpPr>
              <a:spLocks noChangeShapeType="1"/>
            </p:cNvSpPr>
            <p:nvPr/>
          </p:nvSpPr>
          <p:spPr bwMode="auto">
            <a:xfrm flipV="1">
              <a:off x="4805" y="2955"/>
              <a:ext cx="34" cy="17"/>
            </a:xfrm>
            <a:prstGeom prst="line">
              <a:avLst/>
            </a:prstGeom>
            <a:noFill/>
            <a:ln w="12700">
              <a:solidFill>
                <a:srgbClr val="000000"/>
              </a:solidFill>
              <a:round/>
              <a:headEnd/>
              <a:tailEnd/>
            </a:ln>
          </p:spPr>
          <p:txBody>
            <a:bodyPr/>
            <a:lstStyle/>
            <a:p>
              <a:endParaRPr lang="sr-Latn-CS"/>
            </a:p>
          </p:txBody>
        </p:sp>
        <p:sp>
          <p:nvSpPr>
            <p:cNvPr id="49230" name="Line 195"/>
            <p:cNvSpPr>
              <a:spLocks noChangeShapeType="1"/>
            </p:cNvSpPr>
            <p:nvPr/>
          </p:nvSpPr>
          <p:spPr bwMode="auto">
            <a:xfrm flipV="1">
              <a:off x="4702" y="3027"/>
              <a:ext cx="34" cy="18"/>
            </a:xfrm>
            <a:prstGeom prst="line">
              <a:avLst/>
            </a:prstGeom>
            <a:noFill/>
            <a:ln w="12700">
              <a:solidFill>
                <a:srgbClr val="000000"/>
              </a:solidFill>
              <a:round/>
              <a:headEnd/>
              <a:tailEnd/>
            </a:ln>
          </p:spPr>
          <p:txBody>
            <a:bodyPr/>
            <a:lstStyle/>
            <a:p>
              <a:endParaRPr lang="sr-Latn-CS"/>
            </a:p>
          </p:txBody>
        </p:sp>
        <p:sp>
          <p:nvSpPr>
            <p:cNvPr id="49231" name="Line 196"/>
            <p:cNvSpPr>
              <a:spLocks noChangeShapeType="1"/>
            </p:cNvSpPr>
            <p:nvPr/>
          </p:nvSpPr>
          <p:spPr bwMode="auto">
            <a:xfrm flipV="1">
              <a:off x="4768" y="2989"/>
              <a:ext cx="33" cy="18"/>
            </a:xfrm>
            <a:prstGeom prst="line">
              <a:avLst/>
            </a:prstGeom>
            <a:noFill/>
            <a:ln w="12700">
              <a:solidFill>
                <a:srgbClr val="000000"/>
              </a:solidFill>
              <a:round/>
              <a:headEnd/>
              <a:tailEnd/>
            </a:ln>
          </p:spPr>
          <p:txBody>
            <a:bodyPr/>
            <a:lstStyle/>
            <a:p>
              <a:endParaRPr lang="sr-Latn-CS"/>
            </a:p>
          </p:txBody>
        </p:sp>
        <p:sp>
          <p:nvSpPr>
            <p:cNvPr id="49232" name="Oval 197"/>
            <p:cNvSpPr>
              <a:spLocks noChangeArrowheads="1"/>
            </p:cNvSpPr>
            <p:nvPr/>
          </p:nvSpPr>
          <p:spPr bwMode="auto">
            <a:xfrm>
              <a:off x="4324" y="2575"/>
              <a:ext cx="20" cy="31"/>
            </a:xfrm>
            <a:prstGeom prst="ellipse">
              <a:avLst/>
            </a:prstGeom>
            <a:solidFill>
              <a:srgbClr val="000000"/>
            </a:solidFill>
            <a:ln w="12700">
              <a:solidFill>
                <a:srgbClr val="000000"/>
              </a:solidFill>
              <a:round/>
              <a:headEnd/>
              <a:tailEnd/>
            </a:ln>
          </p:spPr>
          <p:txBody>
            <a:bodyPr/>
            <a:lstStyle/>
            <a:p>
              <a:endParaRPr lang="hr-HR">
                <a:latin typeface="Trebuchet MS" pitchFamily="34" charset="0"/>
              </a:endParaRPr>
            </a:p>
          </p:txBody>
        </p:sp>
        <p:sp>
          <p:nvSpPr>
            <p:cNvPr id="49233" name="Oval 198"/>
            <p:cNvSpPr>
              <a:spLocks noChangeArrowheads="1"/>
            </p:cNvSpPr>
            <p:nvPr/>
          </p:nvSpPr>
          <p:spPr bwMode="auto">
            <a:xfrm>
              <a:off x="4298" y="2610"/>
              <a:ext cx="19" cy="31"/>
            </a:xfrm>
            <a:prstGeom prst="ellipse">
              <a:avLst/>
            </a:prstGeom>
            <a:solidFill>
              <a:srgbClr val="000000"/>
            </a:solidFill>
            <a:ln w="12700">
              <a:solidFill>
                <a:srgbClr val="000000"/>
              </a:solidFill>
              <a:round/>
              <a:headEnd/>
              <a:tailEnd/>
            </a:ln>
          </p:spPr>
          <p:txBody>
            <a:bodyPr/>
            <a:lstStyle/>
            <a:p>
              <a:endParaRPr lang="hr-HR">
                <a:latin typeface="Trebuchet MS" pitchFamily="34" charset="0"/>
              </a:endParaRPr>
            </a:p>
          </p:txBody>
        </p:sp>
        <p:sp>
          <p:nvSpPr>
            <p:cNvPr id="49234" name="Oval 199"/>
            <p:cNvSpPr>
              <a:spLocks noChangeArrowheads="1"/>
            </p:cNvSpPr>
            <p:nvPr/>
          </p:nvSpPr>
          <p:spPr bwMode="auto">
            <a:xfrm>
              <a:off x="4345" y="2612"/>
              <a:ext cx="21" cy="31"/>
            </a:xfrm>
            <a:prstGeom prst="ellipse">
              <a:avLst/>
            </a:prstGeom>
            <a:solidFill>
              <a:srgbClr val="000000"/>
            </a:solidFill>
            <a:ln w="12700">
              <a:solidFill>
                <a:srgbClr val="000000"/>
              </a:solidFill>
              <a:round/>
              <a:headEnd/>
              <a:tailEnd/>
            </a:ln>
          </p:spPr>
          <p:txBody>
            <a:bodyPr/>
            <a:lstStyle/>
            <a:p>
              <a:endParaRPr lang="hr-HR">
                <a:latin typeface="Trebuchet MS" pitchFamily="34" charset="0"/>
              </a:endParaRPr>
            </a:p>
          </p:txBody>
        </p:sp>
        <p:sp>
          <p:nvSpPr>
            <p:cNvPr id="49235" name="Oval 200"/>
            <p:cNvSpPr>
              <a:spLocks noChangeArrowheads="1"/>
            </p:cNvSpPr>
            <p:nvPr/>
          </p:nvSpPr>
          <p:spPr bwMode="auto">
            <a:xfrm>
              <a:off x="4299" y="2549"/>
              <a:ext cx="20" cy="32"/>
            </a:xfrm>
            <a:prstGeom prst="ellipse">
              <a:avLst/>
            </a:prstGeom>
            <a:solidFill>
              <a:srgbClr val="000000"/>
            </a:solidFill>
            <a:ln w="12700">
              <a:solidFill>
                <a:srgbClr val="000000"/>
              </a:solidFill>
              <a:round/>
              <a:headEnd/>
              <a:tailEnd/>
            </a:ln>
          </p:spPr>
          <p:txBody>
            <a:bodyPr/>
            <a:lstStyle/>
            <a:p>
              <a:endParaRPr lang="hr-HR">
                <a:latin typeface="Trebuchet MS" pitchFamily="34" charset="0"/>
              </a:endParaRPr>
            </a:p>
          </p:txBody>
        </p:sp>
        <p:sp>
          <p:nvSpPr>
            <p:cNvPr id="49236" name="Oval 201"/>
            <p:cNvSpPr>
              <a:spLocks noChangeArrowheads="1"/>
            </p:cNvSpPr>
            <p:nvPr/>
          </p:nvSpPr>
          <p:spPr bwMode="auto">
            <a:xfrm>
              <a:off x="4323" y="2658"/>
              <a:ext cx="20" cy="30"/>
            </a:xfrm>
            <a:prstGeom prst="ellipse">
              <a:avLst/>
            </a:prstGeom>
            <a:solidFill>
              <a:srgbClr val="000000"/>
            </a:solidFill>
            <a:ln w="12700">
              <a:solidFill>
                <a:srgbClr val="000000"/>
              </a:solidFill>
              <a:round/>
              <a:headEnd/>
              <a:tailEnd/>
            </a:ln>
          </p:spPr>
          <p:txBody>
            <a:bodyPr/>
            <a:lstStyle/>
            <a:p>
              <a:endParaRPr lang="hr-HR">
                <a:latin typeface="Trebuchet MS" pitchFamily="34" charset="0"/>
              </a:endParaRPr>
            </a:p>
          </p:txBody>
        </p:sp>
        <p:sp>
          <p:nvSpPr>
            <p:cNvPr id="49237" name="Oval 202"/>
            <p:cNvSpPr>
              <a:spLocks noChangeArrowheads="1"/>
            </p:cNvSpPr>
            <p:nvPr/>
          </p:nvSpPr>
          <p:spPr bwMode="auto">
            <a:xfrm>
              <a:off x="4848" y="2650"/>
              <a:ext cx="21" cy="31"/>
            </a:xfrm>
            <a:prstGeom prst="ellipse">
              <a:avLst/>
            </a:prstGeom>
            <a:solidFill>
              <a:srgbClr val="000000"/>
            </a:solidFill>
            <a:ln w="12700">
              <a:solidFill>
                <a:srgbClr val="000000"/>
              </a:solidFill>
              <a:round/>
              <a:headEnd/>
              <a:tailEnd/>
            </a:ln>
          </p:spPr>
          <p:txBody>
            <a:bodyPr/>
            <a:lstStyle/>
            <a:p>
              <a:endParaRPr lang="hr-HR">
                <a:latin typeface="Trebuchet MS" pitchFamily="34" charset="0"/>
              </a:endParaRPr>
            </a:p>
          </p:txBody>
        </p:sp>
        <p:sp>
          <p:nvSpPr>
            <p:cNvPr id="49238" name="Oval 203"/>
            <p:cNvSpPr>
              <a:spLocks noChangeArrowheads="1"/>
            </p:cNvSpPr>
            <p:nvPr/>
          </p:nvSpPr>
          <p:spPr bwMode="auto">
            <a:xfrm>
              <a:off x="4881" y="2610"/>
              <a:ext cx="19" cy="31"/>
            </a:xfrm>
            <a:prstGeom prst="ellipse">
              <a:avLst/>
            </a:prstGeom>
            <a:solidFill>
              <a:srgbClr val="000000"/>
            </a:solidFill>
            <a:ln w="12700">
              <a:solidFill>
                <a:srgbClr val="000000"/>
              </a:solidFill>
              <a:round/>
              <a:headEnd/>
              <a:tailEnd/>
            </a:ln>
          </p:spPr>
          <p:txBody>
            <a:bodyPr/>
            <a:lstStyle/>
            <a:p>
              <a:endParaRPr lang="hr-HR">
                <a:latin typeface="Trebuchet MS" pitchFamily="34" charset="0"/>
              </a:endParaRPr>
            </a:p>
          </p:txBody>
        </p:sp>
        <p:sp>
          <p:nvSpPr>
            <p:cNvPr id="49239" name="Line 204"/>
            <p:cNvSpPr>
              <a:spLocks noChangeShapeType="1"/>
            </p:cNvSpPr>
            <p:nvPr/>
          </p:nvSpPr>
          <p:spPr bwMode="auto">
            <a:xfrm flipV="1">
              <a:off x="4935" y="2541"/>
              <a:ext cx="35" cy="18"/>
            </a:xfrm>
            <a:prstGeom prst="line">
              <a:avLst/>
            </a:prstGeom>
            <a:noFill/>
            <a:ln w="12700">
              <a:solidFill>
                <a:srgbClr val="000000"/>
              </a:solidFill>
              <a:round/>
              <a:headEnd/>
              <a:tailEnd/>
            </a:ln>
          </p:spPr>
          <p:txBody>
            <a:bodyPr/>
            <a:lstStyle/>
            <a:p>
              <a:endParaRPr lang="sr-Latn-CS"/>
            </a:p>
          </p:txBody>
        </p:sp>
        <p:sp>
          <p:nvSpPr>
            <p:cNvPr id="49240" name="Line 205"/>
            <p:cNvSpPr>
              <a:spLocks noChangeShapeType="1"/>
            </p:cNvSpPr>
            <p:nvPr/>
          </p:nvSpPr>
          <p:spPr bwMode="auto">
            <a:xfrm flipV="1">
              <a:off x="4917" y="2510"/>
              <a:ext cx="34" cy="18"/>
            </a:xfrm>
            <a:prstGeom prst="line">
              <a:avLst/>
            </a:prstGeom>
            <a:noFill/>
            <a:ln w="12700">
              <a:solidFill>
                <a:srgbClr val="000000"/>
              </a:solidFill>
              <a:round/>
              <a:headEnd/>
              <a:tailEnd/>
            </a:ln>
          </p:spPr>
          <p:txBody>
            <a:bodyPr/>
            <a:lstStyle/>
            <a:p>
              <a:endParaRPr lang="sr-Latn-CS"/>
            </a:p>
          </p:txBody>
        </p:sp>
        <p:sp>
          <p:nvSpPr>
            <p:cNvPr id="49241" name="Line 206"/>
            <p:cNvSpPr>
              <a:spLocks noChangeShapeType="1"/>
            </p:cNvSpPr>
            <p:nvPr/>
          </p:nvSpPr>
          <p:spPr bwMode="auto">
            <a:xfrm flipV="1">
              <a:off x="4914" y="2470"/>
              <a:ext cx="34" cy="16"/>
            </a:xfrm>
            <a:prstGeom prst="line">
              <a:avLst/>
            </a:prstGeom>
            <a:noFill/>
            <a:ln w="12700">
              <a:solidFill>
                <a:srgbClr val="000000"/>
              </a:solidFill>
              <a:round/>
              <a:headEnd/>
              <a:tailEnd/>
            </a:ln>
          </p:spPr>
          <p:txBody>
            <a:bodyPr/>
            <a:lstStyle/>
            <a:p>
              <a:endParaRPr lang="sr-Latn-CS"/>
            </a:p>
          </p:txBody>
        </p:sp>
        <p:sp>
          <p:nvSpPr>
            <p:cNvPr id="49242" name="Line 207"/>
            <p:cNvSpPr>
              <a:spLocks noChangeShapeType="1"/>
            </p:cNvSpPr>
            <p:nvPr/>
          </p:nvSpPr>
          <p:spPr bwMode="auto">
            <a:xfrm flipV="1">
              <a:off x="4872" y="2444"/>
              <a:ext cx="34" cy="17"/>
            </a:xfrm>
            <a:prstGeom prst="line">
              <a:avLst/>
            </a:prstGeom>
            <a:noFill/>
            <a:ln w="12700">
              <a:solidFill>
                <a:srgbClr val="000000"/>
              </a:solidFill>
              <a:round/>
              <a:headEnd/>
              <a:tailEnd/>
            </a:ln>
          </p:spPr>
          <p:txBody>
            <a:bodyPr/>
            <a:lstStyle/>
            <a:p>
              <a:endParaRPr lang="sr-Latn-CS"/>
            </a:p>
          </p:txBody>
        </p:sp>
        <p:sp>
          <p:nvSpPr>
            <p:cNvPr id="49243" name="Line 208"/>
            <p:cNvSpPr>
              <a:spLocks noChangeShapeType="1"/>
            </p:cNvSpPr>
            <p:nvPr/>
          </p:nvSpPr>
          <p:spPr bwMode="auto">
            <a:xfrm flipV="1">
              <a:off x="4862" y="2391"/>
              <a:ext cx="34" cy="17"/>
            </a:xfrm>
            <a:prstGeom prst="line">
              <a:avLst/>
            </a:prstGeom>
            <a:noFill/>
            <a:ln w="12700">
              <a:solidFill>
                <a:srgbClr val="000000"/>
              </a:solidFill>
              <a:round/>
              <a:headEnd/>
              <a:tailEnd/>
            </a:ln>
          </p:spPr>
          <p:txBody>
            <a:bodyPr/>
            <a:lstStyle/>
            <a:p>
              <a:endParaRPr lang="sr-Latn-CS"/>
            </a:p>
          </p:txBody>
        </p:sp>
        <p:sp>
          <p:nvSpPr>
            <p:cNvPr id="49244" name="Line 209"/>
            <p:cNvSpPr>
              <a:spLocks noChangeShapeType="1"/>
            </p:cNvSpPr>
            <p:nvPr/>
          </p:nvSpPr>
          <p:spPr bwMode="auto">
            <a:xfrm flipV="1">
              <a:off x="4809" y="2371"/>
              <a:ext cx="35" cy="17"/>
            </a:xfrm>
            <a:prstGeom prst="line">
              <a:avLst/>
            </a:prstGeom>
            <a:noFill/>
            <a:ln w="12700">
              <a:solidFill>
                <a:srgbClr val="000000"/>
              </a:solidFill>
              <a:round/>
              <a:headEnd/>
              <a:tailEnd/>
            </a:ln>
          </p:spPr>
          <p:txBody>
            <a:bodyPr/>
            <a:lstStyle/>
            <a:p>
              <a:endParaRPr lang="sr-Latn-CS"/>
            </a:p>
          </p:txBody>
        </p:sp>
        <p:sp>
          <p:nvSpPr>
            <p:cNvPr id="49245" name="Line 210"/>
            <p:cNvSpPr>
              <a:spLocks noChangeShapeType="1"/>
            </p:cNvSpPr>
            <p:nvPr/>
          </p:nvSpPr>
          <p:spPr bwMode="auto">
            <a:xfrm flipV="1">
              <a:off x="4768" y="2320"/>
              <a:ext cx="33" cy="18"/>
            </a:xfrm>
            <a:prstGeom prst="line">
              <a:avLst/>
            </a:prstGeom>
            <a:noFill/>
            <a:ln w="12700">
              <a:solidFill>
                <a:srgbClr val="000000"/>
              </a:solidFill>
              <a:round/>
              <a:headEnd/>
              <a:tailEnd/>
            </a:ln>
          </p:spPr>
          <p:txBody>
            <a:bodyPr/>
            <a:lstStyle/>
            <a:p>
              <a:endParaRPr lang="sr-Latn-CS"/>
            </a:p>
          </p:txBody>
        </p:sp>
        <p:sp>
          <p:nvSpPr>
            <p:cNvPr id="49246" name="Line 211"/>
            <p:cNvSpPr>
              <a:spLocks noChangeShapeType="1"/>
            </p:cNvSpPr>
            <p:nvPr/>
          </p:nvSpPr>
          <p:spPr bwMode="auto">
            <a:xfrm flipV="1">
              <a:off x="4498" y="2305"/>
              <a:ext cx="34" cy="17"/>
            </a:xfrm>
            <a:prstGeom prst="line">
              <a:avLst/>
            </a:prstGeom>
            <a:noFill/>
            <a:ln w="12700">
              <a:solidFill>
                <a:srgbClr val="000000"/>
              </a:solidFill>
              <a:round/>
              <a:headEnd/>
              <a:tailEnd/>
            </a:ln>
          </p:spPr>
          <p:txBody>
            <a:bodyPr/>
            <a:lstStyle/>
            <a:p>
              <a:endParaRPr lang="sr-Latn-CS"/>
            </a:p>
          </p:txBody>
        </p:sp>
        <p:sp>
          <p:nvSpPr>
            <p:cNvPr id="49247" name="Line 212"/>
            <p:cNvSpPr>
              <a:spLocks noChangeShapeType="1"/>
            </p:cNvSpPr>
            <p:nvPr/>
          </p:nvSpPr>
          <p:spPr bwMode="auto">
            <a:xfrm flipV="1">
              <a:off x="4565" y="2273"/>
              <a:ext cx="33" cy="17"/>
            </a:xfrm>
            <a:prstGeom prst="line">
              <a:avLst/>
            </a:prstGeom>
            <a:noFill/>
            <a:ln w="12700">
              <a:solidFill>
                <a:srgbClr val="000000"/>
              </a:solidFill>
              <a:round/>
              <a:headEnd/>
              <a:tailEnd/>
            </a:ln>
          </p:spPr>
          <p:txBody>
            <a:bodyPr/>
            <a:lstStyle/>
            <a:p>
              <a:endParaRPr lang="sr-Latn-CS"/>
            </a:p>
          </p:txBody>
        </p:sp>
        <p:sp>
          <p:nvSpPr>
            <p:cNvPr id="49248" name="Line 213"/>
            <p:cNvSpPr>
              <a:spLocks noChangeShapeType="1"/>
            </p:cNvSpPr>
            <p:nvPr/>
          </p:nvSpPr>
          <p:spPr bwMode="auto">
            <a:xfrm flipV="1">
              <a:off x="4589" y="2297"/>
              <a:ext cx="33" cy="17"/>
            </a:xfrm>
            <a:prstGeom prst="line">
              <a:avLst/>
            </a:prstGeom>
            <a:noFill/>
            <a:ln w="12700">
              <a:solidFill>
                <a:srgbClr val="000000"/>
              </a:solidFill>
              <a:round/>
              <a:headEnd/>
              <a:tailEnd/>
            </a:ln>
          </p:spPr>
          <p:txBody>
            <a:bodyPr/>
            <a:lstStyle/>
            <a:p>
              <a:endParaRPr lang="sr-Latn-CS"/>
            </a:p>
          </p:txBody>
        </p:sp>
        <p:sp>
          <p:nvSpPr>
            <p:cNvPr id="49249" name="Line 214"/>
            <p:cNvSpPr>
              <a:spLocks noChangeShapeType="1"/>
            </p:cNvSpPr>
            <p:nvPr/>
          </p:nvSpPr>
          <p:spPr bwMode="auto">
            <a:xfrm flipV="1">
              <a:off x="4681" y="2295"/>
              <a:ext cx="35" cy="17"/>
            </a:xfrm>
            <a:prstGeom prst="line">
              <a:avLst/>
            </a:prstGeom>
            <a:noFill/>
            <a:ln w="12700">
              <a:solidFill>
                <a:srgbClr val="000000"/>
              </a:solidFill>
              <a:round/>
              <a:headEnd/>
              <a:tailEnd/>
            </a:ln>
          </p:spPr>
          <p:txBody>
            <a:bodyPr/>
            <a:lstStyle/>
            <a:p>
              <a:endParaRPr lang="sr-Latn-CS"/>
            </a:p>
          </p:txBody>
        </p:sp>
        <p:sp>
          <p:nvSpPr>
            <p:cNvPr id="49250" name="Line 215"/>
            <p:cNvSpPr>
              <a:spLocks noChangeShapeType="1"/>
            </p:cNvSpPr>
            <p:nvPr/>
          </p:nvSpPr>
          <p:spPr bwMode="auto">
            <a:xfrm flipV="1">
              <a:off x="4649" y="2295"/>
              <a:ext cx="34" cy="18"/>
            </a:xfrm>
            <a:prstGeom prst="line">
              <a:avLst/>
            </a:prstGeom>
            <a:noFill/>
            <a:ln w="12700">
              <a:solidFill>
                <a:srgbClr val="000000"/>
              </a:solidFill>
              <a:round/>
              <a:headEnd/>
              <a:tailEnd/>
            </a:ln>
          </p:spPr>
          <p:txBody>
            <a:bodyPr/>
            <a:lstStyle/>
            <a:p>
              <a:endParaRPr lang="sr-Latn-CS"/>
            </a:p>
          </p:txBody>
        </p:sp>
        <p:sp>
          <p:nvSpPr>
            <p:cNvPr id="49251" name="Line 216"/>
            <p:cNvSpPr>
              <a:spLocks noChangeShapeType="1"/>
            </p:cNvSpPr>
            <p:nvPr/>
          </p:nvSpPr>
          <p:spPr bwMode="auto">
            <a:xfrm flipV="1">
              <a:off x="4723" y="2312"/>
              <a:ext cx="34" cy="17"/>
            </a:xfrm>
            <a:prstGeom prst="line">
              <a:avLst/>
            </a:prstGeom>
            <a:noFill/>
            <a:ln w="12700">
              <a:solidFill>
                <a:srgbClr val="000000"/>
              </a:solidFill>
              <a:round/>
              <a:headEnd/>
              <a:tailEnd/>
            </a:ln>
          </p:spPr>
          <p:txBody>
            <a:bodyPr/>
            <a:lstStyle/>
            <a:p>
              <a:endParaRPr lang="sr-Latn-CS"/>
            </a:p>
          </p:txBody>
        </p:sp>
        <p:sp>
          <p:nvSpPr>
            <p:cNvPr id="49252" name="Line 217"/>
            <p:cNvSpPr>
              <a:spLocks noChangeShapeType="1"/>
            </p:cNvSpPr>
            <p:nvPr/>
          </p:nvSpPr>
          <p:spPr bwMode="auto">
            <a:xfrm flipV="1">
              <a:off x="4431" y="2310"/>
              <a:ext cx="35" cy="18"/>
            </a:xfrm>
            <a:prstGeom prst="line">
              <a:avLst/>
            </a:prstGeom>
            <a:noFill/>
            <a:ln w="12700">
              <a:solidFill>
                <a:srgbClr val="000000"/>
              </a:solidFill>
              <a:round/>
              <a:headEnd/>
              <a:tailEnd/>
            </a:ln>
          </p:spPr>
          <p:txBody>
            <a:bodyPr/>
            <a:lstStyle/>
            <a:p>
              <a:endParaRPr lang="sr-Latn-CS"/>
            </a:p>
          </p:txBody>
        </p:sp>
        <p:sp>
          <p:nvSpPr>
            <p:cNvPr id="49253" name="Line 218"/>
            <p:cNvSpPr>
              <a:spLocks noChangeShapeType="1"/>
            </p:cNvSpPr>
            <p:nvPr/>
          </p:nvSpPr>
          <p:spPr bwMode="auto">
            <a:xfrm flipV="1">
              <a:off x="4393" y="2358"/>
              <a:ext cx="34" cy="17"/>
            </a:xfrm>
            <a:prstGeom prst="line">
              <a:avLst/>
            </a:prstGeom>
            <a:noFill/>
            <a:ln w="12700">
              <a:solidFill>
                <a:srgbClr val="000000"/>
              </a:solidFill>
              <a:round/>
              <a:headEnd/>
              <a:tailEnd/>
            </a:ln>
          </p:spPr>
          <p:txBody>
            <a:bodyPr/>
            <a:lstStyle/>
            <a:p>
              <a:endParaRPr lang="sr-Latn-CS"/>
            </a:p>
          </p:txBody>
        </p:sp>
        <p:sp>
          <p:nvSpPr>
            <p:cNvPr id="49254" name="Line 219"/>
            <p:cNvSpPr>
              <a:spLocks noChangeShapeType="1"/>
            </p:cNvSpPr>
            <p:nvPr/>
          </p:nvSpPr>
          <p:spPr bwMode="auto">
            <a:xfrm flipV="1">
              <a:off x="4333" y="2371"/>
              <a:ext cx="34" cy="17"/>
            </a:xfrm>
            <a:prstGeom prst="line">
              <a:avLst/>
            </a:prstGeom>
            <a:noFill/>
            <a:ln w="12700">
              <a:solidFill>
                <a:srgbClr val="000000"/>
              </a:solidFill>
              <a:round/>
              <a:headEnd/>
              <a:tailEnd/>
            </a:ln>
          </p:spPr>
          <p:txBody>
            <a:bodyPr/>
            <a:lstStyle/>
            <a:p>
              <a:endParaRPr lang="sr-Latn-CS"/>
            </a:p>
          </p:txBody>
        </p:sp>
        <p:sp>
          <p:nvSpPr>
            <p:cNvPr id="49255" name="Line 220"/>
            <p:cNvSpPr>
              <a:spLocks noChangeShapeType="1"/>
            </p:cNvSpPr>
            <p:nvPr/>
          </p:nvSpPr>
          <p:spPr bwMode="auto">
            <a:xfrm flipV="1">
              <a:off x="4333" y="2421"/>
              <a:ext cx="34" cy="17"/>
            </a:xfrm>
            <a:prstGeom prst="line">
              <a:avLst/>
            </a:prstGeom>
            <a:noFill/>
            <a:ln w="12700">
              <a:solidFill>
                <a:srgbClr val="000000"/>
              </a:solidFill>
              <a:round/>
              <a:headEnd/>
              <a:tailEnd/>
            </a:ln>
          </p:spPr>
          <p:txBody>
            <a:bodyPr/>
            <a:lstStyle/>
            <a:p>
              <a:endParaRPr lang="sr-Latn-CS"/>
            </a:p>
          </p:txBody>
        </p:sp>
        <p:sp>
          <p:nvSpPr>
            <p:cNvPr id="49256" name="Line 221"/>
            <p:cNvSpPr>
              <a:spLocks noChangeShapeType="1"/>
            </p:cNvSpPr>
            <p:nvPr/>
          </p:nvSpPr>
          <p:spPr bwMode="auto">
            <a:xfrm flipV="1">
              <a:off x="4275" y="2433"/>
              <a:ext cx="34" cy="18"/>
            </a:xfrm>
            <a:prstGeom prst="line">
              <a:avLst/>
            </a:prstGeom>
            <a:noFill/>
            <a:ln w="12700">
              <a:solidFill>
                <a:srgbClr val="000000"/>
              </a:solidFill>
              <a:round/>
              <a:headEnd/>
              <a:tailEnd/>
            </a:ln>
          </p:spPr>
          <p:txBody>
            <a:bodyPr/>
            <a:lstStyle/>
            <a:p>
              <a:endParaRPr lang="sr-Latn-CS"/>
            </a:p>
          </p:txBody>
        </p:sp>
        <p:sp>
          <p:nvSpPr>
            <p:cNvPr id="49257" name="Line 222"/>
            <p:cNvSpPr>
              <a:spLocks noChangeShapeType="1"/>
            </p:cNvSpPr>
            <p:nvPr/>
          </p:nvSpPr>
          <p:spPr bwMode="auto">
            <a:xfrm flipV="1">
              <a:off x="4290" y="2465"/>
              <a:ext cx="34" cy="19"/>
            </a:xfrm>
            <a:prstGeom prst="line">
              <a:avLst/>
            </a:prstGeom>
            <a:noFill/>
            <a:ln w="12700">
              <a:solidFill>
                <a:srgbClr val="000000"/>
              </a:solidFill>
              <a:round/>
              <a:headEnd/>
              <a:tailEnd/>
            </a:ln>
          </p:spPr>
          <p:txBody>
            <a:bodyPr/>
            <a:lstStyle/>
            <a:p>
              <a:endParaRPr lang="sr-Latn-CS"/>
            </a:p>
          </p:txBody>
        </p:sp>
        <p:sp>
          <p:nvSpPr>
            <p:cNvPr id="49258" name="Line 223"/>
            <p:cNvSpPr>
              <a:spLocks noChangeShapeType="1"/>
            </p:cNvSpPr>
            <p:nvPr/>
          </p:nvSpPr>
          <p:spPr bwMode="auto">
            <a:xfrm flipV="1">
              <a:off x="4247" y="2516"/>
              <a:ext cx="34" cy="18"/>
            </a:xfrm>
            <a:prstGeom prst="line">
              <a:avLst/>
            </a:prstGeom>
            <a:noFill/>
            <a:ln w="12700">
              <a:solidFill>
                <a:srgbClr val="000000"/>
              </a:solidFill>
              <a:round/>
              <a:headEnd/>
              <a:tailEnd/>
            </a:ln>
          </p:spPr>
          <p:txBody>
            <a:bodyPr/>
            <a:lstStyle/>
            <a:p>
              <a:endParaRPr lang="sr-Latn-CS"/>
            </a:p>
          </p:txBody>
        </p:sp>
        <p:sp>
          <p:nvSpPr>
            <p:cNvPr id="49259" name="Line 224"/>
            <p:cNvSpPr>
              <a:spLocks noChangeShapeType="1"/>
            </p:cNvSpPr>
            <p:nvPr/>
          </p:nvSpPr>
          <p:spPr bwMode="auto">
            <a:xfrm flipV="1">
              <a:off x="4216" y="2589"/>
              <a:ext cx="34" cy="18"/>
            </a:xfrm>
            <a:prstGeom prst="line">
              <a:avLst/>
            </a:prstGeom>
            <a:noFill/>
            <a:ln w="12700">
              <a:solidFill>
                <a:srgbClr val="000000"/>
              </a:solidFill>
              <a:round/>
              <a:headEnd/>
              <a:tailEnd/>
            </a:ln>
          </p:spPr>
          <p:txBody>
            <a:bodyPr/>
            <a:lstStyle/>
            <a:p>
              <a:endParaRPr lang="sr-Latn-CS"/>
            </a:p>
          </p:txBody>
        </p:sp>
        <p:sp>
          <p:nvSpPr>
            <p:cNvPr id="49260" name="Line 225"/>
            <p:cNvSpPr>
              <a:spLocks noChangeShapeType="1"/>
            </p:cNvSpPr>
            <p:nvPr/>
          </p:nvSpPr>
          <p:spPr bwMode="auto">
            <a:xfrm flipV="1">
              <a:off x="4251" y="2542"/>
              <a:ext cx="33" cy="18"/>
            </a:xfrm>
            <a:prstGeom prst="line">
              <a:avLst/>
            </a:prstGeom>
            <a:noFill/>
            <a:ln w="12700">
              <a:solidFill>
                <a:srgbClr val="000000"/>
              </a:solidFill>
              <a:round/>
              <a:headEnd/>
              <a:tailEnd/>
            </a:ln>
          </p:spPr>
          <p:txBody>
            <a:bodyPr/>
            <a:lstStyle/>
            <a:p>
              <a:endParaRPr lang="sr-Latn-CS"/>
            </a:p>
          </p:txBody>
        </p:sp>
        <p:sp>
          <p:nvSpPr>
            <p:cNvPr id="49261" name="Line 226"/>
            <p:cNvSpPr>
              <a:spLocks noChangeShapeType="1"/>
            </p:cNvSpPr>
            <p:nvPr/>
          </p:nvSpPr>
          <p:spPr bwMode="auto">
            <a:xfrm flipV="1">
              <a:off x="4244" y="2632"/>
              <a:ext cx="33" cy="16"/>
            </a:xfrm>
            <a:prstGeom prst="line">
              <a:avLst/>
            </a:prstGeom>
            <a:noFill/>
            <a:ln w="12700">
              <a:solidFill>
                <a:srgbClr val="000000"/>
              </a:solidFill>
              <a:round/>
              <a:headEnd/>
              <a:tailEnd/>
            </a:ln>
          </p:spPr>
          <p:txBody>
            <a:bodyPr/>
            <a:lstStyle/>
            <a:p>
              <a:endParaRPr lang="sr-Latn-CS"/>
            </a:p>
          </p:txBody>
        </p:sp>
        <p:sp>
          <p:nvSpPr>
            <p:cNvPr id="49262" name="Line 227"/>
            <p:cNvSpPr>
              <a:spLocks noChangeShapeType="1"/>
            </p:cNvSpPr>
            <p:nvPr/>
          </p:nvSpPr>
          <p:spPr bwMode="auto">
            <a:xfrm flipV="1">
              <a:off x="4214" y="2694"/>
              <a:ext cx="33" cy="17"/>
            </a:xfrm>
            <a:prstGeom prst="line">
              <a:avLst/>
            </a:prstGeom>
            <a:noFill/>
            <a:ln w="12700">
              <a:solidFill>
                <a:srgbClr val="000000"/>
              </a:solidFill>
              <a:round/>
              <a:headEnd/>
              <a:tailEnd/>
            </a:ln>
          </p:spPr>
          <p:txBody>
            <a:bodyPr/>
            <a:lstStyle/>
            <a:p>
              <a:endParaRPr lang="sr-Latn-CS"/>
            </a:p>
          </p:txBody>
        </p:sp>
        <p:sp>
          <p:nvSpPr>
            <p:cNvPr id="49263" name="Line 228"/>
            <p:cNvSpPr>
              <a:spLocks noChangeShapeType="1"/>
            </p:cNvSpPr>
            <p:nvPr/>
          </p:nvSpPr>
          <p:spPr bwMode="auto">
            <a:xfrm flipV="1">
              <a:off x="4256" y="2753"/>
              <a:ext cx="34" cy="18"/>
            </a:xfrm>
            <a:prstGeom prst="line">
              <a:avLst/>
            </a:prstGeom>
            <a:noFill/>
            <a:ln w="12700">
              <a:solidFill>
                <a:srgbClr val="000000"/>
              </a:solidFill>
              <a:round/>
              <a:headEnd/>
              <a:tailEnd/>
            </a:ln>
          </p:spPr>
          <p:txBody>
            <a:bodyPr/>
            <a:lstStyle/>
            <a:p>
              <a:endParaRPr lang="sr-Latn-CS"/>
            </a:p>
          </p:txBody>
        </p:sp>
        <p:sp>
          <p:nvSpPr>
            <p:cNvPr id="49264" name="Line 229"/>
            <p:cNvSpPr>
              <a:spLocks noChangeShapeType="1"/>
            </p:cNvSpPr>
            <p:nvPr/>
          </p:nvSpPr>
          <p:spPr bwMode="auto">
            <a:xfrm flipV="1">
              <a:off x="4219" y="2743"/>
              <a:ext cx="34" cy="18"/>
            </a:xfrm>
            <a:prstGeom prst="line">
              <a:avLst/>
            </a:prstGeom>
            <a:noFill/>
            <a:ln w="12700">
              <a:solidFill>
                <a:srgbClr val="000000"/>
              </a:solidFill>
              <a:round/>
              <a:headEnd/>
              <a:tailEnd/>
            </a:ln>
          </p:spPr>
          <p:txBody>
            <a:bodyPr/>
            <a:lstStyle/>
            <a:p>
              <a:endParaRPr lang="sr-Latn-CS"/>
            </a:p>
          </p:txBody>
        </p:sp>
        <p:sp>
          <p:nvSpPr>
            <p:cNvPr id="49265" name="Line 230"/>
            <p:cNvSpPr>
              <a:spLocks noChangeShapeType="1"/>
            </p:cNvSpPr>
            <p:nvPr/>
          </p:nvSpPr>
          <p:spPr bwMode="auto">
            <a:xfrm flipV="1">
              <a:off x="4241" y="2806"/>
              <a:ext cx="34" cy="18"/>
            </a:xfrm>
            <a:prstGeom prst="line">
              <a:avLst/>
            </a:prstGeom>
            <a:noFill/>
            <a:ln w="12700">
              <a:solidFill>
                <a:srgbClr val="000000"/>
              </a:solidFill>
              <a:round/>
              <a:headEnd/>
              <a:tailEnd/>
            </a:ln>
          </p:spPr>
          <p:txBody>
            <a:bodyPr/>
            <a:lstStyle/>
            <a:p>
              <a:endParaRPr lang="sr-Latn-CS"/>
            </a:p>
          </p:txBody>
        </p:sp>
        <p:sp>
          <p:nvSpPr>
            <p:cNvPr id="49266" name="Line 231"/>
            <p:cNvSpPr>
              <a:spLocks noChangeShapeType="1"/>
            </p:cNvSpPr>
            <p:nvPr/>
          </p:nvSpPr>
          <p:spPr bwMode="auto">
            <a:xfrm flipV="1">
              <a:off x="4286" y="2825"/>
              <a:ext cx="33" cy="19"/>
            </a:xfrm>
            <a:prstGeom prst="line">
              <a:avLst/>
            </a:prstGeom>
            <a:noFill/>
            <a:ln w="12700">
              <a:solidFill>
                <a:srgbClr val="000000"/>
              </a:solidFill>
              <a:round/>
              <a:headEnd/>
              <a:tailEnd/>
            </a:ln>
          </p:spPr>
          <p:txBody>
            <a:bodyPr/>
            <a:lstStyle/>
            <a:p>
              <a:endParaRPr lang="sr-Latn-CS"/>
            </a:p>
          </p:txBody>
        </p:sp>
        <p:sp>
          <p:nvSpPr>
            <p:cNvPr id="49267" name="Line 232"/>
            <p:cNvSpPr>
              <a:spLocks noChangeShapeType="1"/>
            </p:cNvSpPr>
            <p:nvPr/>
          </p:nvSpPr>
          <p:spPr bwMode="auto">
            <a:xfrm flipV="1">
              <a:off x="4297" y="2905"/>
              <a:ext cx="33" cy="18"/>
            </a:xfrm>
            <a:prstGeom prst="line">
              <a:avLst/>
            </a:prstGeom>
            <a:noFill/>
            <a:ln w="12700">
              <a:solidFill>
                <a:srgbClr val="000000"/>
              </a:solidFill>
              <a:round/>
              <a:headEnd/>
              <a:tailEnd/>
            </a:ln>
          </p:spPr>
          <p:txBody>
            <a:bodyPr/>
            <a:lstStyle/>
            <a:p>
              <a:endParaRPr lang="sr-Latn-CS"/>
            </a:p>
          </p:txBody>
        </p:sp>
        <p:sp>
          <p:nvSpPr>
            <p:cNvPr id="49268" name="Line 233"/>
            <p:cNvSpPr>
              <a:spLocks noChangeShapeType="1"/>
            </p:cNvSpPr>
            <p:nvPr/>
          </p:nvSpPr>
          <p:spPr bwMode="auto">
            <a:xfrm flipV="1">
              <a:off x="4364" y="2919"/>
              <a:ext cx="33" cy="18"/>
            </a:xfrm>
            <a:prstGeom prst="line">
              <a:avLst/>
            </a:prstGeom>
            <a:noFill/>
            <a:ln w="12700">
              <a:solidFill>
                <a:srgbClr val="000000"/>
              </a:solidFill>
              <a:round/>
              <a:headEnd/>
              <a:tailEnd/>
            </a:ln>
          </p:spPr>
          <p:txBody>
            <a:bodyPr/>
            <a:lstStyle/>
            <a:p>
              <a:endParaRPr lang="sr-Latn-CS"/>
            </a:p>
          </p:txBody>
        </p:sp>
        <p:sp>
          <p:nvSpPr>
            <p:cNvPr id="49269" name="Line 234"/>
            <p:cNvSpPr>
              <a:spLocks noChangeShapeType="1"/>
            </p:cNvSpPr>
            <p:nvPr/>
          </p:nvSpPr>
          <p:spPr bwMode="auto">
            <a:xfrm flipV="1">
              <a:off x="4371" y="2959"/>
              <a:ext cx="34" cy="17"/>
            </a:xfrm>
            <a:prstGeom prst="line">
              <a:avLst/>
            </a:prstGeom>
            <a:noFill/>
            <a:ln w="12700">
              <a:solidFill>
                <a:srgbClr val="000000"/>
              </a:solidFill>
              <a:round/>
              <a:headEnd/>
              <a:tailEnd/>
            </a:ln>
          </p:spPr>
          <p:txBody>
            <a:bodyPr/>
            <a:lstStyle/>
            <a:p>
              <a:endParaRPr lang="sr-Latn-CS"/>
            </a:p>
          </p:txBody>
        </p:sp>
        <p:sp>
          <p:nvSpPr>
            <p:cNvPr id="49270" name="Line 235"/>
            <p:cNvSpPr>
              <a:spLocks noChangeShapeType="1"/>
            </p:cNvSpPr>
            <p:nvPr/>
          </p:nvSpPr>
          <p:spPr bwMode="auto">
            <a:xfrm flipV="1">
              <a:off x="4448" y="2964"/>
              <a:ext cx="33" cy="16"/>
            </a:xfrm>
            <a:prstGeom prst="line">
              <a:avLst/>
            </a:prstGeom>
            <a:noFill/>
            <a:ln w="12700">
              <a:solidFill>
                <a:srgbClr val="000000"/>
              </a:solidFill>
              <a:round/>
              <a:headEnd/>
              <a:tailEnd/>
            </a:ln>
          </p:spPr>
          <p:txBody>
            <a:bodyPr/>
            <a:lstStyle/>
            <a:p>
              <a:endParaRPr lang="sr-Latn-CS"/>
            </a:p>
          </p:txBody>
        </p:sp>
        <p:sp>
          <p:nvSpPr>
            <p:cNvPr id="49271" name="Line 236"/>
            <p:cNvSpPr>
              <a:spLocks noChangeShapeType="1"/>
            </p:cNvSpPr>
            <p:nvPr/>
          </p:nvSpPr>
          <p:spPr bwMode="auto">
            <a:xfrm flipV="1">
              <a:off x="4475" y="3015"/>
              <a:ext cx="34" cy="17"/>
            </a:xfrm>
            <a:prstGeom prst="line">
              <a:avLst/>
            </a:prstGeom>
            <a:noFill/>
            <a:ln w="12700">
              <a:solidFill>
                <a:srgbClr val="000000"/>
              </a:solidFill>
              <a:round/>
              <a:headEnd/>
              <a:tailEnd/>
            </a:ln>
          </p:spPr>
          <p:txBody>
            <a:bodyPr/>
            <a:lstStyle/>
            <a:p>
              <a:endParaRPr lang="sr-Latn-CS"/>
            </a:p>
          </p:txBody>
        </p:sp>
        <p:sp>
          <p:nvSpPr>
            <p:cNvPr id="49272" name="Line 237"/>
            <p:cNvSpPr>
              <a:spLocks noChangeShapeType="1"/>
            </p:cNvSpPr>
            <p:nvPr/>
          </p:nvSpPr>
          <p:spPr bwMode="auto">
            <a:xfrm flipV="1">
              <a:off x="4545" y="3002"/>
              <a:ext cx="35" cy="17"/>
            </a:xfrm>
            <a:prstGeom prst="line">
              <a:avLst/>
            </a:prstGeom>
            <a:noFill/>
            <a:ln w="12700">
              <a:solidFill>
                <a:srgbClr val="000000"/>
              </a:solidFill>
              <a:round/>
              <a:headEnd/>
              <a:tailEnd/>
            </a:ln>
          </p:spPr>
          <p:txBody>
            <a:bodyPr/>
            <a:lstStyle/>
            <a:p>
              <a:endParaRPr lang="sr-Latn-CS"/>
            </a:p>
          </p:txBody>
        </p:sp>
        <p:sp>
          <p:nvSpPr>
            <p:cNvPr id="49273" name="Line 238"/>
            <p:cNvSpPr>
              <a:spLocks noChangeShapeType="1"/>
            </p:cNvSpPr>
            <p:nvPr/>
          </p:nvSpPr>
          <p:spPr bwMode="auto">
            <a:xfrm flipV="1">
              <a:off x="4674" y="2990"/>
              <a:ext cx="33" cy="18"/>
            </a:xfrm>
            <a:prstGeom prst="line">
              <a:avLst/>
            </a:prstGeom>
            <a:noFill/>
            <a:ln w="12700">
              <a:solidFill>
                <a:srgbClr val="000000"/>
              </a:solidFill>
              <a:round/>
              <a:headEnd/>
              <a:tailEnd/>
            </a:ln>
          </p:spPr>
          <p:txBody>
            <a:bodyPr/>
            <a:lstStyle/>
            <a:p>
              <a:endParaRPr lang="sr-Latn-CS"/>
            </a:p>
          </p:txBody>
        </p:sp>
        <p:sp>
          <p:nvSpPr>
            <p:cNvPr id="49274" name="Line 239"/>
            <p:cNvSpPr>
              <a:spLocks noChangeShapeType="1"/>
            </p:cNvSpPr>
            <p:nvPr/>
          </p:nvSpPr>
          <p:spPr bwMode="auto">
            <a:xfrm flipV="1">
              <a:off x="4733" y="2961"/>
              <a:ext cx="35" cy="17"/>
            </a:xfrm>
            <a:prstGeom prst="line">
              <a:avLst/>
            </a:prstGeom>
            <a:noFill/>
            <a:ln w="12700">
              <a:solidFill>
                <a:srgbClr val="000000"/>
              </a:solidFill>
              <a:round/>
              <a:headEnd/>
              <a:tailEnd/>
            </a:ln>
          </p:spPr>
          <p:txBody>
            <a:bodyPr/>
            <a:lstStyle/>
            <a:p>
              <a:endParaRPr lang="sr-Latn-CS"/>
            </a:p>
          </p:txBody>
        </p:sp>
      </p:grpSp>
      <p:sp>
        <p:nvSpPr>
          <p:cNvPr id="49175" name="Rectangle 240"/>
          <p:cNvSpPr>
            <a:spLocks noChangeArrowheads="1"/>
          </p:cNvSpPr>
          <p:nvPr/>
        </p:nvSpPr>
        <p:spPr bwMode="auto">
          <a:xfrm>
            <a:off x="6294438" y="2706688"/>
            <a:ext cx="614362" cy="366712"/>
          </a:xfrm>
          <a:prstGeom prst="rect">
            <a:avLst/>
          </a:prstGeom>
          <a:noFill/>
          <a:ln w="9525">
            <a:noFill/>
            <a:miter lim="800000"/>
            <a:headEnd/>
            <a:tailEnd/>
          </a:ln>
        </p:spPr>
        <p:txBody>
          <a:bodyPr wrap="none" lIns="0" tIns="0" rIns="0" bIns="0">
            <a:spAutoFit/>
          </a:bodyPr>
          <a:lstStyle/>
          <a:p>
            <a:pPr algn="r">
              <a:lnSpc>
                <a:spcPct val="85000"/>
              </a:lnSpc>
            </a:pPr>
            <a:r>
              <a:rPr lang="hr-HR" sz="1400" b="1">
                <a:solidFill>
                  <a:schemeClr val="tx2"/>
                </a:solidFill>
                <a:latin typeface="Arial Narrow" pitchFamily="34" charset="0"/>
              </a:rPr>
              <a:t>Fibrozna</a:t>
            </a:r>
          </a:p>
          <a:p>
            <a:pPr algn="r">
              <a:lnSpc>
                <a:spcPct val="85000"/>
              </a:lnSpc>
            </a:pPr>
            <a:r>
              <a:rPr lang="hr-HR" sz="1400" b="1">
                <a:solidFill>
                  <a:schemeClr val="tx2"/>
                </a:solidFill>
                <a:latin typeface="Arial Narrow" pitchFamily="34" charset="0"/>
              </a:rPr>
              <a:t>kapa</a:t>
            </a:r>
            <a:endParaRPr lang="en-US" sz="1600" b="1">
              <a:solidFill>
                <a:schemeClr val="tx2"/>
              </a:solidFill>
              <a:latin typeface="Arial Narrow" pitchFamily="34" charset="0"/>
            </a:endParaRPr>
          </a:p>
        </p:txBody>
      </p:sp>
      <p:sp>
        <p:nvSpPr>
          <p:cNvPr id="49176" name="Line 241"/>
          <p:cNvSpPr>
            <a:spLocks noChangeShapeType="1"/>
          </p:cNvSpPr>
          <p:nvPr/>
        </p:nvSpPr>
        <p:spPr bwMode="blackWhite">
          <a:xfrm>
            <a:off x="6929438" y="3559175"/>
            <a:ext cx="441325" cy="0"/>
          </a:xfrm>
          <a:prstGeom prst="line">
            <a:avLst/>
          </a:prstGeom>
          <a:noFill/>
          <a:ln w="28575">
            <a:solidFill>
              <a:schemeClr val="tx1"/>
            </a:solidFill>
            <a:round/>
            <a:headEnd/>
            <a:tailEnd type="triangle" w="med" len="med"/>
          </a:ln>
        </p:spPr>
        <p:txBody>
          <a:bodyPr wrap="none" anchor="ctr"/>
          <a:lstStyle/>
          <a:p>
            <a:endParaRPr lang="sr-Latn-CS"/>
          </a:p>
        </p:txBody>
      </p:sp>
      <p:sp>
        <p:nvSpPr>
          <p:cNvPr id="49177" name="Freeform 242"/>
          <p:cNvSpPr>
            <a:spLocks/>
          </p:cNvSpPr>
          <p:nvPr/>
        </p:nvSpPr>
        <p:spPr bwMode="blackWhite">
          <a:xfrm>
            <a:off x="6791325" y="3132138"/>
            <a:ext cx="581025" cy="215900"/>
          </a:xfrm>
          <a:custGeom>
            <a:avLst/>
            <a:gdLst>
              <a:gd name="T0" fmla="*/ 581025 w 480"/>
              <a:gd name="T1" fmla="*/ 215900 h 192"/>
              <a:gd name="T2" fmla="*/ 0 w 480"/>
              <a:gd name="T3" fmla="*/ 215900 h 192"/>
              <a:gd name="T4" fmla="*/ 0 w 480"/>
              <a:gd name="T5" fmla="*/ 0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480" y="192"/>
                </a:moveTo>
                <a:lnTo>
                  <a:pt x="0" y="192"/>
                </a:lnTo>
                <a:lnTo>
                  <a:pt x="0" y="0"/>
                </a:lnTo>
              </a:path>
            </a:pathLst>
          </a:custGeom>
          <a:noFill/>
          <a:ln w="28575">
            <a:solidFill>
              <a:schemeClr val="tx1"/>
            </a:solidFill>
            <a:round/>
            <a:headEnd type="triangle" w="med" len="med"/>
            <a:tailEnd/>
          </a:ln>
        </p:spPr>
        <p:txBody>
          <a:bodyPr wrap="none" anchor="ctr"/>
          <a:lstStyle/>
          <a:p>
            <a:endParaRPr lang="sr-Latn-CS"/>
          </a:p>
        </p:txBody>
      </p:sp>
      <p:sp>
        <p:nvSpPr>
          <p:cNvPr id="49178" name="Line 243"/>
          <p:cNvSpPr>
            <a:spLocks noChangeShapeType="1"/>
          </p:cNvSpPr>
          <p:nvPr/>
        </p:nvSpPr>
        <p:spPr bwMode="blackWhite">
          <a:xfrm flipH="1">
            <a:off x="7185025" y="2465388"/>
            <a:ext cx="225425" cy="712787"/>
          </a:xfrm>
          <a:prstGeom prst="line">
            <a:avLst/>
          </a:prstGeom>
          <a:noFill/>
          <a:ln w="28575">
            <a:solidFill>
              <a:schemeClr val="tx1"/>
            </a:solidFill>
            <a:round/>
            <a:headEnd/>
            <a:tailEnd type="triangle" w="med" len="med"/>
          </a:ln>
        </p:spPr>
        <p:txBody>
          <a:bodyPr wrap="none" anchor="ctr"/>
          <a:lstStyle/>
          <a:p>
            <a:endParaRPr lang="sr-Latn-CS"/>
          </a:p>
        </p:txBody>
      </p:sp>
      <p:sp>
        <p:nvSpPr>
          <p:cNvPr id="49179" name="Rectangle 244"/>
          <p:cNvSpPr>
            <a:spLocks noChangeArrowheads="1"/>
          </p:cNvSpPr>
          <p:nvPr/>
        </p:nvSpPr>
        <p:spPr bwMode="auto">
          <a:xfrm>
            <a:off x="7204075" y="2298700"/>
            <a:ext cx="476250" cy="182563"/>
          </a:xfrm>
          <a:prstGeom prst="rect">
            <a:avLst/>
          </a:prstGeom>
          <a:noFill/>
          <a:ln w="9525">
            <a:noFill/>
            <a:miter lim="800000"/>
            <a:headEnd/>
            <a:tailEnd/>
          </a:ln>
        </p:spPr>
        <p:txBody>
          <a:bodyPr wrap="none" lIns="0" tIns="0" rIns="0" bIns="0">
            <a:spAutoFit/>
          </a:bodyPr>
          <a:lstStyle/>
          <a:p>
            <a:pPr>
              <a:lnSpc>
                <a:spcPct val="85000"/>
              </a:lnSpc>
            </a:pPr>
            <a:r>
              <a:rPr lang="en-US" sz="1400" b="1">
                <a:solidFill>
                  <a:schemeClr val="tx2"/>
                </a:solidFill>
                <a:latin typeface="Arial Narrow" pitchFamily="34" charset="0"/>
              </a:rPr>
              <a:t>MMP-9</a:t>
            </a:r>
          </a:p>
        </p:txBody>
      </p:sp>
      <p:sp>
        <p:nvSpPr>
          <p:cNvPr id="49180" name="Line 245"/>
          <p:cNvSpPr>
            <a:spLocks noChangeShapeType="1"/>
          </p:cNvSpPr>
          <p:nvPr/>
        </p:nvSpPr>
        <p:spPr bwMode="blackWhite">
          <a:xfrm>
            <a:off x="7466013" y="2476500"/>
            <a:ext cx="593725" cy="701675"/>
          </a:xfrm>
          <a:prstGeom prst="line">
            <a:avLst/>
          </a:prstGeom>
          <a:noFill/>
          <a:ln w="28575">
            <a:solidFill>
              <a:schemeClr val="tx1"/>
            </a:solidFill>
            <a:round/>
            <a:headEnd/>
            <a:tailEnd type="triangle" w="med" len="med"/>
          </a:ln>
        </p:spPr>
        <p:txBody>
          <a:bodyPr wrap="none" anchor="ctr"/>
          <a:lstStyle/>
          <a:p>
            <a:endParaRPr lang="sr-Latn-CS"/>
          </a:p>
        </p:txBody>
      </p:sp>
      <p:sp>
        <p:nvSpPr>
          <p:cNvPr id="49181" name="Rectangle 246"/>
          <p:cNvSpPr>
            <a:spLocks noChangeArrowheads="1"/>
          </p:cNvSpPr>
          <p:nvPr/>
        </p:nvSpPr>
        <p:spPr bwMode="auto">
          <a:xfrm>
            <a:off x="412750" y="4972050"/>
            <a:ext cx="2601913" cy="261938"/>
          </a:xfrm>
          <a:prstGeom prst="rect">
            <a:avLst/>
          </a:prstGeom>
          <a:noFill/>
          <a:ln w="9525">
            <a:noFill/>
            <a:miter lim="800000"/>
            <a:headEnd/>
            <a:tailEnd/>
          </a:ln>
        </p:spPr>
        <p:txBody>
          <a:bodyPr wrap="none" lIns="0" tIns="0" rIns="0" bIns="0">
            <a:spAutoFit/>
          </a:bodyPr>
          <a:lstStyle/>
          <a:p>
            <a:r>
              <a:rPr lang="hr-HR" sz="1700" b="1">
                <a:solidFill>
                  <a:schemeClr val="tx2"/>
                </a:solidFill>
                <a:latin typeface="Trebuchet MS" pitchFamily="34" charset="0"/>
              </a:rPr>
              <a:t>Godine u postmenopauzi</a:t>
            </a:r>
            <a:r>
              <a:rPr lang="en-US" sz="1700" b="1">
                <a:solidFill>
                  <a:schemeClr val="tx2"/>
                </a:solidFill>
                <a:latin typeface="Trebuchet MS" pitchFamily="34" charset="0"/>
              </a:rPr>
              <a:t>:</a:t>
            </a:r>
          </a:p>
        </p:txBody>
      </p:sp>
      <p:sp>
        <p:nvSpPr>
          <p:cNvPr id="49182" name="Rectangle 247"/>
          <p:cNvSpPr>
            <a:spLocks noChangeArrowheads="1"/>
          </p:cNvSpPr>
          <p:nvPr/>
        </p:nvSpPr>
        <p:spPr bwMode="auto">
          <a:xfrm>
            <a:off x="3481388" y="4972050"/>
            <a:ext cx="336550" cy="261938"/>
          </a:xfrm>
          <a:prstGeom prst="rect">
            <a:avLst/>
          </a:prstGeom>
          <a:noFill/>
          <a:ln w="9525">
            <a:noFill/>
            <a:miter lim="800000"/>
            <a:headEnd/>
            <a:tailEnd/>
          </a:ln>
        </p:spPr>
        <p:txBody>
          <a:bodyPr wrap="none" lIns="0" tIns="0" rIns="0" bIns="0">
            <a:spAutoFit/>
          </a:bodyPr>
          <a:lstStyle/>
          <a:p>
            <a:r>
              <a:rPr lang="en-US" sz="1700" b="1">
                <a:solidFill>
                  <a:schemeClr val="tx2"/>
                </a:solidFill>
                <a:latin typeface="Trebuchet MS" pitchFamily="34" charset="0"/>
              </a:rPr>
              <a:t>0–5</a:t>
            </a:r>
          </a:p>
        </p:txBody>
      </p:sp>
      <p:sp>
        <p:nvSpPr>
          <p:cNvPr id="49183" name="Rectangle 248"/>
          <p:cNvSpPr>
            <a:spLocks noChangeArrowheads="1"/>
          </p:cNvSpPr>
          <p:nvPr/>
        </p:nvSpPr>
        <p:spPr bwMode="auto">
          <a:xfrm>
            <a:off x="5386388" y="4972050"/>
            <a:ext cx="465137" cy="261938"/>
          </a:xfrm>
          <a:prstGeom prst="rect">
            <a:avLst/>
          </a:prstGeom>
          <a:noFill/>
          <a:ln w="9525">
            <a:noFill/>
            <a:miter lim="800000"/>
            <a:headEnd/>
            <a:tailEnd/>
          </a:ln>
        </p:spPr>
        <p:txBody>
          <a:bodyPr wrap="none" lIns="0" tIns="0" rIns="0" bIns="0">
            <a:spAutoFit/>
          </a:bodyPr>
          <a:lstStyle/>
          <a:p>
            <a:r>
              <a:rPr lang="en-US" sz="1700" b="1">
                <a:solidFill>
                  <a:schemeClr val="tx2"/>
                </a:solidFill>
                <a:latin typeface="Trebuchet MS" pitchFamily="34" charset="0"/>
              </a:rPr>
              <a:t>5–15</a:t>
            </a:r>
          </a:p>
        </p:txBody>
      </p:sp>
      <p:sp>
        <p:nvSpPr>
          <p:cNvPr id="49184" name="Rectangle 249"/>
          <p:cNvSpPr>
            <a:spLocks noChangeArrowheads="1"/>
          </p:cNvSpPr>
          <p:nvPr/>
        </p:nvSpPr>
        <p:spPr bwMode="auto">
          <a:xfrm>
            <a:off x="7537450" y="4956175"/>
            <a:ext cx="366713" cy="258763"/>
          </a:xfrm>
          <a:prstGeom prst="rect">
            <a:avLst/>
          </a:prstGeom>
          <a:noFill/>
          <a:ln w="9525">
            <a:noFill/>
            <a:miter lim="800000"/>
            <a:headEnd/>
            <a:tailEnd/>
          </a:ln>
        </p:spPr>
        <p:txBody>
          <a:bodyPr wrap="none" lIns="0" tIns="0" rIns="0" bIns="0">
            <a:spAutoFit/>
          </a:bodyPr>
          <a:lstStyle/>
          <a:p>
            <a:r>
              <a:rPr lang="en-US" sz="1700" b="1">
                <a:solidFill>
                  <a:srgbClr val="FFFF00"/>
                </a:solidFill>
                <a:latin typeface="Trebuchet MS" pitchFamily="34" charset="0"/>
              </a:rPr>
              <a:t>&gt;15</a:t>
            </a:r>
          </a:p>
        </p:txBody>
      </p:sp>
      <p:sp>
        <p:nvSpPr>
          <p:cNvPr id="49185" name="Freeform 250"/>
          <p:cNvSpPr>
            <a:spLocks/>
          </p:cNvSpPr>
          <p:nvPr/>
        </p:nvSpPr>
        <p:spPr bwMode="blackWhite">
          <a:xfrm>
            <a:off x="2908300" y="2827338"/>
            <a:ext cx="395288" cy="569912"/>
          </a:xfrm>
          <a:custGeom>
            <a:avLst/>
            <a:gdLst>
              <a:gd name="T0" fmla="*/ 0 w 249"/>
              <a:gd name="T1" fmla="*/ 0 h 359"/>
              <a:gd name="T2" fmla="*/ 0 w 249"/>
              <a:gd name="T3" fmla="*/ 569912 h 359"/>
              <a:gd name="T4" fmla="*/ 395288 w 249"/>
              <a:gd name="T5" fmla="*/ 569912 h 359"/>
              <a:gd name="T6" fmla="*/ 0 60000 65536"/>
              <a:gd name="T7" fmla="*/ 0 60000 65536"/>
              <a:gd name="T8" fmla="*/ 0 60000 65536"/>
              <a:gd name="T9" fmla="*/ 0 w 249"/>
              <a:gd name="T10" fmla="*/ 0 h 359"/>
              <a:gd name="T11" fmla="*/ 249 w 249"/>
              <a:gd name="T12" fmla="*/ 359 h 359"/>
            </a:gdLst>
            <a:ahLst/>
            <a:cxnLst>
              <a:cxn ang="T6">
                <a:pos x="T0" y="T1"/>
              </a:cxn>
              <a:cxn ang="T7">
                <a:pos x="T2" y="T3"/>
              </a:cxn>
              <a:cxn ang="T8">
                <a:pos x="T4" y="T5"/>
              </a:cxn>
            </a:cxnLst>
            <a:rect l="T9" t="T10" r="T11" b="T12"/>
            <a:pathLst>
              <a:path w="249" h="359">
                <a:moveTo>
                  <a:pt x="0" y="0"/>
                </a:moveTo>
                <a:lnTo>
                  <a:pt x="0" y="359"/>
                </a:lnTo>
                <a:lnTo>
                  <a:pt x="249" y="359"/>
                </a:lnTo>
              </a:path>
            </a:pathLst>
          </a:custGeom>
          <a:noFill/>
          <a:ln w="28575">
            <a:solidFill>
              <a:schemeClr val="tx1"/>
            </a:solidFill>
            <a:round/>
            <a:headEnd/>
            <a:tailEnd type="triangle" w="med" len="med"/>
          </a:ln>
        </p:spPr>
        <p:txBody>
          <a:bodyPr wrap="none" anchor="ctr"/>
          <a:lstStyle/>
          <a:p>
            <a:endParaRPr lang="sr-Latn-CS"/>
          </a:p>
        </p:txBody>
      </p:sp>
      <p:sp>
        <p:nvSpPr>
          <p:cNvPr id="49186" name="Rectangle 251"/>
          <p:cNvSpPr>
            <a:spLocks noChangeArrowheads="1"/>
          </p:cNvSpPr>
          <p:nvPr/>
        </p:nvSpPr>
        <p:spPr bwMode="auto">
          <a:xfrm>
            <a:off x="381000" y="4743450"/>
            <a:ext cx="8402638" cy="679450"/>
          </a:xfrm>
          <a:prstGeom prst="rect">
            <a:avLst/>
          </a:prstGeom>
          <a:noFill/>
          <a:ln w="28575">
            <a:solidFill>
              <a:srgbClr val="FFFF00"/>
            </a:solidFill>
            <a:miter lim="800000"/>
            <a:headEnd/>
            <a:tailEnd/>
          </a:ln>
        </p:spPr>
        <p:txBody>
          <a:bodyPr/>
          <a:lstStyle/>
          <a:p>
            <a:endParaRPr lang="hr-HR">
              <a:latin typeface="Trebuchet MS" pitchFamily="34" charset="0"/>
            </a:endParaRPr>
          </a:p>
        </p:txBody>
      </p:sp>
      <p:sp>
        <p:nvSpPr>
          <p:cNvPr id="49187" name="Freeform 252"/>
          <p:cNvSpPr>
            <a:spLocks/>
          </p:cNvSpPr>
          <p:nvPr/>
        </p:nvSpPr>
        <p:spPr bwMode="blackWhite">
          <a:xfrm>
            <a:off x="5462588" y="3735388"/>
            <a:ext cx="217487" cy="311150"/>
          </a:xfrm>
          <a:custGeom>
            <a:avLst/>
            <a:gdLst>
              <a:gd name="T0" fmla="*/ 0 w 137"/>
              <a:gd name="T1" fmla="*/ 311150 h 196"/>
              <a:gd name="T2" fmla="*/ 217487 w 137"/>
              <a:gd name="T3" fmla="*/ 311150 h 196"/>
              <a:gd name="T4" fmla="*/ 217487 w 137"/>
              <a:gd name="T5" fmla="*/ 0 h 196"/>
              <a:gd name="T6" fmla="*/ 0 60000 65536"/>
              <a:gd name="T7" fmla="*/ 0 60000 65536"/>
              <a:gd name="T8" fmla="*/ 0 60000 65536"/>
              <a:gd name="T9" fmla="*/ 0 w 137"/>
              <a:gd name="T10" fmla="*/ 0 h 196"/>
              <a:gd name="T11" fmla="*/ 137 w 137"/>
              <a:gd name="T12" fmla="*/ 196 h 196"/>
            </a:gdLst>
            <a:ahLst/>
            <a:cxnLst>
              <a:cxn ang="T6">
                <a:pos x="T0" y="T1"/>
              </a:cxn>
              <a:cxn ang="T7">
                <a:pos x="T2" y="T3"/>
              </a:cxn>
              <a:cxn ang="T8">
                <a:pos x="T4" y="T5"/>
              </a:cxn>
            </a:cxnLst>
            <a:rect l="T9" t="T10" r="T11" b="T12"/>
            <a:pathLst>
              <a:path w="137" h="196">
                <a:moveTo>
                  <a:pt x="0" y="196"/>
                </a:moveTo>
                <a:lnTo>
                  <a:pt x="137" y="196"/>
                </a:lnTo>
                <a:lnTo>
                  <a:pt x="137" y="0"/>
                </a:lnTo>
              </a:path>
            </a:pathLst>
          </a:custGeom>
          <a:noFill/>
          <a:ln w="28575">
            <a:solidFill>
              <a:schemeClr val="tx1"/>
            </a:solidFill>
            <a:round/>
            <a:headEnd/>
            <a:tailEnd type="triangle" w="med" len="med"/>
          </a:ln>
        </p:spPr>
        <p:txBody>
          <a:bodyPr wrap="none" anchor="ctr"/>
          <a:lstStyle/>
          <a:p>
            <a:endParaRPr lang="sr-Latn-CS"/>
          </a:p>
        </p:txBody>
      </p:sp>
      <p:sp>
        <p:nvSpPr>
          <p:cNvPr id="49188" name="Freeform 253"/>
          <p:cNvSpPr>
            <a:spLocks/>
          </p:cNvSpPr>
          <p:nvPr/>
        </p:nvSpPr>
        <p:spPr bwMode="blackWhite">
          <a:xfrm>
            <a:off x="7466013" y="3735388"/>
            <a:ext cx="217487" cy="311150"/>
          </a:xfrm>
          <a:custGeom>
            <a:avLst/>
            <a:gdLst>
              <a:gd name="T0" fmla="*/ 0 w 137"/>
              <a:gd name="T1" fmla="*/ 311150 h 196"/>
              <a:gd name="T2" fmla="*/ 217487 w 137"/>
              <a:gd name="T3" fmla="*/ 311150 h 196"/>
              <a:gd name="T4" fmla="*/ 217487 w 137"/>
              <a:gd name="T5" fmla="*/ 0 h 196"/>
              <a:gd name="T6" fmla="*/ 0 60000 65536"/>
              <a:gd name="T7" fmla="*/ 0 60000 65536"/>
              <a:gd name="T8" fmla="*/ 0 60000 65536"/>
              <a:gd name="T9" fmla="*/ 0 w 137"/>
              <a:gd name="T10" fmla="*/ 0 h 196"/>
              <a:gd name="T11" fmla="*/ 137 w 137"/>
              <a:gd name="T12" fmla="*/ 196 h 196"/>
            </a:gdLst>
            <a:ahLst/>
            <a:cxnLst>
              <a:cxn ang="T6">
                <a:pos x="T0" y="T1"/>
              </a:cxn>
              <a:cxn ang="T7">
                <a:pos x="T2" y="T3"/>
              </a:cxn>
              <a:cxn ang="T8">
                <a:pos x="T4" y="T5"/>
              </a:cxn>
            </a:cxnLst>
            <a:rect l="T9" t="T10" r="T11" b="T12"/>
            <a:pathLst>
              <a:path w="137" h="196">
                <a:moveTo>
                  <a:pt x="0" y="196"/>
                </a:moveTo>
                <a:lnTo>
                  <a:pt x="137" y="196"/>
                </a:lnTo>
                <a:lnTo>
                  <a:pt x="137" y="0"/>
                </a:lnTo>
              </a:path>
            </a:pathLst>
          </a:custGeom>
          <a:noFill/>
          <a:ln w="28575">
            <a:solidFill>
              <a:schemeClr val="tx1"/>
            </a:solidFill>
            <a:round/>
            <a:headEnd/>
            <a:tailEnd type="triangle" w="med" len="med"/>
          </a:ln>
        </p:spPr>
        <p:txBody>
          <a:bodyPr wrap="none" anchor="ctr"/>
          <a:lstStyle/>
          <a:p>
            <a:endParaRPr lang="sr-Latn-CS"/>
          </a:p>
        </p:txBody>
      </p:sp>
      <p:sp>
        <p:nvSpPr>
          <p:cNvPr id="49189" name="Freeform 254"/>
          <p:cNvSpPr>
            <a:spLocks/>
          </p:cNvSpPr>
          <p:nvPr/>
        </p:nvSpPr>
        <p:spPr bwMode="blackWhite">
          <a:xfrm>
            <a:off x="1727200" y="3735388"/>
            <a:ext cx="217488" cy="311150"/>
          </a:xfrm>
          <a:custGeom>
            <a:avLst/>
            <a:gdLst>
              <a:gd name="T0" fmla="*/ 0 w 137"/>
              <a:gd name="T1" fmla="*/ 311150 h 196"/>
              <a:gd name="T2" fmla="*/ 217488 w 137"/>
              <a:gd name="T3" fmla="*/ 311150 h 196"/>
              <a:gd name="T4" fmla="*/ 217488 w 137"/>
              <a:gd name="T5" fmla="*/ 0 h 196"/>
              <a:gd name="T6" fmla="*/ 0 60000 65536"/>
              <a:gd name="T7" fmla="*/ 0 60000 65536"/>
              <a:gd name="T8" fmla="*/ 0 60000 65536"/>
              <a:gd name="T9" fmla="*/ 0 w 137"/>
              <a:gd name="T10" fmla="*/ 0 h 196"/>
              <a:gd name="T11" fmla="*/ 137 w 137"/>
              <a:gd name="T12" fmla="*/ 196 h 196"/>
            </a:gdLst>
            <a:ahLst/>
            <a:cxnLst>
              <a:cxn ang="T6">
                <a:pos x="T0" y="T1"/>
              </a:cxn>
              <a:cxn ang="T7">
                <a:pos x="T2" y="T3"/>
              </a:cxn>
              <a:cxn ang="T8">
                <a:pos x="T4" y="T5"/>
              </a:cxn>
            </a:cxnLst>
            <a:rect l="T9" t="T10" r="T11" b="T12"/>
            <a:pathLst>
              <a:path w="137" h="196">
                <a:moveTo>
                  <a:pt x="0" y="196"/>
                </a:moveTo>
                <a:lnTo>
                  <a:pt x="137" y="196"/>
                </a:lnTo>
                <a:lnTo>
                  <a:pt x="137" y="0"/>
                </a:lnTo>
              </a:path>
            </a:pathLst>
          </a:custGeom>
          <a:noFill/>
          <a:ln w="28575">
            <a:solidFill>
              <a:schemeClr val="tx1"/>
            </a:solidFill>
            <a:round/>
            <a:headEnd/>
            <a:tailEnd type="triangle" w="med" len="med"/>
          </a:ln>
        </p:spPr>
        <p:txBody>
          <a:bodyPr wrap="none" anchor="ctr"/>
          <a:lstStyle/>
          <a:p>
            <a:endParaRPr lang="sr-Latn-CS"/>
          </a:p>
        </p:txBody>
      </p:sp>
      <p:sp>
        <p:nvSpPr>
          <p:cNvPr id="49190" name="Line 255"/>
          <p:cNvSpPr>
            <a:spLocks noChangeShapeType="1"/>
          </p:cNvSpPr>
          <p:nvPr/>
        </p:nvSpPr>
        <p:spPr bwMode="auto">
          <a:xfrm>
            <a:off x="2667000" y="4572000"/>
            <a:ext cx="0" cy="152400"/>
          </a:xfrm>
          <a:prstGeom prst="line">
            <a:avLst/>
          </a:prstGeom>
          <a:noFill/>
          <a:ln w="28575">
            <a:solidFill>
              <a:srgbClr val="FFFF00"/>
            </a:solidFill>
            <a:round/>
            <a:headEnd/>
            <a:tailEnd/>
          </a:ln>
        </p:spPr>
        <p:txBody>
          <a:bodyPr/>
          <a:lstStyle/>
          <a:p>
            <a:endParaRPr lang="sr-Latn-CS"/>
          </a:p>
        </p:txBody>
      </p:sp>
      <p:sp>
        <p:nvSpPr>
          <p:cNvPr id="49191" name="Line 256"/>
          <p:cNvSpPr>
            <a:spLocks noChangeShapeType="1"/>
          </p:cNvSpPr>
          <p:nvPr/>
        </p:nvSpPr>
        <p:spPr bwMode="auto">
          <a:xfrm>
            <a:off x="3810000" y="4572000"/>
            <a:ext cx="0" cy="152400"/>
          </a:xfrm>
          <a:prstGeom prst="line">
            <a:avLst/>
          </a:prstGeom>
          <a:noFill/>
          <a:ln w="28575">
            <a:solidFill>
              <a:srgbClr val="FFFF00"/>
            </a:solidFill>
            <a:round/>
            <a:headEnd/>
            <a:tailEnd/>
          </a:ln>
        </p:spPr>
        <p:txBody>
          <a:bodyPr/>
          <a:lstStyle/>
          <a:p>
            <a:endParaRPr lang="sr-Latn-CS"/>
          </a:p>
        </p:txBody>
      </p:sp>
      <p:sp>
        <p:nvSpPr>
          <p:cNvPr id="49192" name="Line 257"/>
          <p:cNvSpPr>
            <a:spLocks noChangeShapeType="1"/>
          </p:cNvSpPr>
          <p:nvPr/>
        </p:nvSpPr>
        <p:spPr bwMode="auto">
          <a:xfrm>
            <a:off x="4953000" y="4572000"/>
            <a:ext cx="0" cy="152400"/>
          </a:xfrm>
          <a:prstGeom prst="line">
            <a:avLst/>
          </a:prstGeom>
          <a:noFill/>
          <a:ln w="28575">
            <a:solidFill>
              <a:srgbClr val="FFFF00"/>
            </a:solidFill>
            <a:round/>
            <a:headEnd/>
            <a:tailEnd/>
          </a:ln>
        </p:spPr>
        <p:txBody>
          <a:bodyPr/>
          <a:lstStyle/>
          <a:p>
            <a:endParaRPr lang="sr-Latn-CS"/>
          </a:p>
        </p:txBody>
      </p:sp>
      <p:sp>
        <p:nvSpPr>
          <p:cNvPr id="49193" name="Line 258"/>
          <p:cNvSpPr>
            <a:spLocks noChangeShapeType="1"/>
          </p:cNvSpPr>
          <p:nvPr/>
        </p:nvSpPr>
        <p:spPr bwMode="auto">
          <a:xfrm>
            <a:off x="6096000" y="4572000"/>
            <a:ext cx="0" cy="152400"/>
          </a:xfrm>
          <a:prstGeom prst="line">
            <a:avLst/>
          </a:prstGeom>
          <a:noFill/>
          <a:ln w="28575">
            <a:solidFill>
              <a:srgbClr val="FFFF00"/>
            </a:solidFill>
            <a:round/>
            <a:headEnd/>
            <a:tailEnd/>
          </a:ln>
        </p:spPr>
        <p:txBody>
          <a:bodyPr/>
          <a:lstStyle/>
          <a:p>
            <a:endParaRPr lang="sr-Latn-CS"/>
          </a:p>
        </p:txBody>
      </p:sp>
      <p:sp>
        <p:nvSpPr>
          <p:cNvPr id="49194" name="Line 259"/>
          <p:cNvSpPr>
            <a:spLocks noChangeShapeType="1"/>
          </p:cNvSpPr>
          <p:nvPr/>
        </p:nvSpPr>
        <p:spPr bwMode="auto">
          <a:xfrm>
            <a:off x="7391400" y="4572000"/>
            <a:ext cx="0" cy="152400"/>
          </a:xfrm>
          <a:prstGeom prst="line">
            <a:avLst/>
          </a:prstGeom>
          <a:noFill/>
          <a:ln w="28575">
            <a:solidFill>
              <a:srgbClr val="FFFF00"/>
            </a:solidFill>
            <a:round/>
            <a:headEnd/>
            <a:tailEnd/>
          </a:ln>
        </p:spPr>
        <p:txBody>
          <a:bodyPr/>
          <a:lstStyle/>
          <a:p>
            <a:endParaRPr lang="sr-Latn-CS"/>
          </a:p>
        </p:txBody>
      </p:sp>
      <p:sp>
        <p:nvSpPr>
          <p:cNvPr id="49195" name="Rectangle 260"/>
          <p:cNvSpPr>
            <a:spLocks noChangeArrowheads="1"/>
          </p:cNvSpPr>
          <p:nvPr/>
        </p:nvSpPr>
        <p:spPr bwMode="auto">
          <a:xfrm>
            <a:off x="8307388" y="4419600"/>
            <a:ext cx="376237" cy="261938"/>
          </a:xfrm>
          <a:prstGeom prst="rect">
            <a:avLst/>
          </a:prstGeom>
          <a:noFill/>
          <a:ln w="9525">
            <a:noFill/>
            <a:miter lim="800000"/>
            <a:headEnd/>
            <a:tailEnd/>
          </a:ln>
        </p:spPr>
        <p:txBody>
          <a:bodyPr wrap="none" lIns="0" tIns="0" rIns="0" bIns="0">
            <a:spAutoFit/>
          </a:bodyPr>
          <a:lstStyle/>
          <a:p>
            <a:r>
              <a:rPr lang="hr-HR" sz="1700" b="1">
                <a:solidFill>
                  <a:schemeClr val="tx2"/>
                </a:solidFill>
                <a:latin typeface="Trebuchet MS" pitchFamily="34" charset="0"/>
              </a:rPr>
              <a:t>dob</a:t>
            </a:r>
            <a:endParaRPr lang="en-US" sz="1700" b="1">
              <a:solidFill>
                <a:schemeClr val="tx2"/>
              </a:solidFill>
              <a:latin typeface="Trebuchet MS" pitchFamily="34" charset="0"/>
            </a:endParaRPr>
          </a:p>
        </p:txBody>
      </p:sp>
      <p:sp>
        <p:nvSpPr>
          <p:cNvPr id="49196" name="Rectangle 261"/>
          <p:cNvSpPr>
            <a:spLocks noChangeArrowheads="1"/>
          </p:cNvSpPr>
          <p:nvPr/>
        </p:nvSpPr>
        <p:spPr bwMode="auto">
          <a:xfrm>
            <a:off x="7315200" y="4267200"/>
            <a:ext cx="257175" cy="261938"/>
          </a:xfrm>
          <a:prstGeom prst="rect">
            <a:avLst/>
          </a:prstGeom>
          <a:noFill/>
          <a:ln w="9525">
            <a:noFill/>
            <a:miter lim="800000"/>
            <a:headEnd/>
            <a:tailEnd/>
          </a:ln>
        </p:spPr>
        <p:txBody>
          <a:bodyPr wrap="none" lIns="0" tIns="0" rIns="0" bIns="0">
            <a:spAutoFit/>
          </a:bodyPr>
          <a:lstStyle/>
          <a:p>
            <a:r>
              <a:rPr lang="hr-HR" sz="1700" b="1">
                <a:solidFill>
                  <a:schemeClr val="tx2"/>
                </a:solidFill>
                <a:latin typeface="Trebuchet MS" pitchFamily="34" charset="0"/>
              </a:rPr>
              <a:t>70</a:t>
            </a:r>
            <a:endParaRPr lang="en-US" sz="1700" b="1">
              <a:solidFill>
                <a:schemeClr val="tx2"/>
              </a:solidFill>
              <a:latin typeface="Trebuchet MS" pitchFamily="34" charset="0"/>
            </a:endParaRPr>
          </a:p>
        </p:txBody>
      </p:sp>
      <p:sp>
        <p:nvSpPr>
          <p:cNvPr id="49197" name="Rectangle 262"/>
          <p:cNvSpPr>
            <a:spLocks noChangeArrowheads="1"/>
          </p:cNvSpPr>
          <p:nvPr/>
        </p:nvSpPr>
        <p:spPr bwMode="auto">
          <a:xfrm>
            <a:off x="6019800" y="4267200"/>
            <a:ext cx="257175" cy="261938"/>
          </a:xfrm>
          <a:prstGeom prst="rect">
            <a:avLst/>
          </a:prstGeom>
          <a:noFill/>
          <a:ln w="9525">
            <a:noFill/>
            <a:miter lim="800000"/>
            <a:headEnd/>
            <a:tailEnd/>
          </a:ln>
        </p:spPr>
        <p:txBody>
          <a:bodyPr wrap="none" lIns="0" tIns="0" rIns="0" bIns="0">
            <a:spAutoFit/>
          </a:bodyPr>
          <a:lstStyle/>
          <a:p>
            <a:r>
              <a:rPr lang="hr-HR" sz="1700" b="1">
                <a:solidFill>
                  <a:schemeClr val="tx2"/>
                </a:solidFill>
                <a:latin typeface="Trebuchet MS" pitchFamily="34" charset="0"/>
              </a:rPr>
              <a:t>65</a:t>
            </a:r>
            <a:endParaRPr lang="en-US" sz="1700" b="1">
              <a:solidFill>
                <a:schemeClr val="tx2"/>
              </a:solidFill>
              <a:latin typeface="Trebuchet MS" pitchFamily="34" charset="0"/>
            </a:endParaRPr>
          </a:p>
        </p:txBody>
      </p:sp>
      <p:sp>
        <p:nvSpPr>
          <p:cNvPr id="49198" name="Rectangle 263"/>
          <p:cNvSpPr>
            <a:spLocks noChangeArrowheads="1"/>
          </p:cNvSpPr>
          <p:nvPr/>
        </p:nvSpPr>
        <p:spPr bwMode="auto">
          <a:xfrm>
            <a:off x="4876800" y="4267200"/>
            <a:ext cx="269875" cy="276225"/>
          </a:xfrm>
          <a:prstGeom prst="rect">
            <a:avLst/>
          </a:prstGeom>
          <a:noFill/>
          <a:ln w="9525">
            <a:noFill/>
            <a:miter lim="800000"/>
            <a:headEnd/>
            <a:tailEnd/>
          </a:ln>
        </p:spPr>
        <p:txBody>
          <a:bodyPr wrap="none" lIns="0" tIns="0" rIns="0" bIns="0">
            <a:spAutoFit/>
          </a:bodyPr>
          <a:lstStyle/>
          <a:p>
            <a:r>
              <a:rPr lang="hr-HR" b="1">
                <a:solidFill>
                  <a:srgbClr val="FFFF00"/>
                </a:solidFill>
                <a:latin typeface="Trebuchet MS" pitchFamily="34" charset="0"/>
              </a:rPr>
              <a:t>60</a:t>
            </a:r>
            <a:endParaRPr lang="en-US" b="1">
              <a:solidFill>
                <a:srgbClr val="FFFF00"/>
              </a:solidFill>
              <a:latin typeface="Trebuchet MS" pitchFamily="34" charset="0"/>
            </a:endParaRPr>
          </a:p>
        </p:txBody>
      </p:sp>
      <p:sp>
        <p:nvSpPr>
          <p:cNvPr id="49199" name="Rectangle 264"/>
          <p:cNvSpPr>
            <a:spLocks noChangeArrowheads="1"/>
          </p:cNvSpPr>
          <p:nvPr/>
        </p:nvSpPr>
        <p:spPr bwMode="auto">
          <a:xfrm>
            <a:off x="3733800" y="4267200"/>
            <a:ext cx="257175" cy="261938"/>
          </a:xfrm>
          <a:prstGeom prst="rect">
            <a:avLst/>
          </a:prstGeom>
          <a:noFill/>
          <a:ln w="9525">
            <a:noFill/>
            <a:miter lim="800000"/>
            <a:headEnd/>
            <a:tailEnd/>
          </a:ln>
        </p:spPr>
        <p:txBody>
          <a:bodyPr wrap="none" lIns="0" tIns="0" rIns="0" bIns="0">
            <a:spAutoFit/>
          </a:bodyPr>
          <a:lstStyle/>
          <a:p>
            <a:r>
              <a:rPr lang="hr-HR" sz="1700" b="1">
                <a:solidFill>
                  <a:schemeClr val="tx2"/>
                </a:solidFill>
                <a:latin typeface="Trebuchet MS" pitchFamily="34" charset="0"/>
              </a:rPr>
              <a:t>55</a:t>
            </a:r>
            <a:endParaRPr lang="en-US" sz="1700" b="1">
              <a:solidFill>
                <a:schemeClr val="tx2"/>
              </a:solidFill>
              <a:latin typeface="Trebuchet MS" pitchFamily="34" charset="0"/>
            </a:endParaRPr>
          </a:p>
        </p:txBody>
      </p:sp>
      <p:sp>
        <p:nvSpPr>
          <p:cNvPr id="49200" name="Rectangle 265"/>
          <p:cNvSpPr>
            <a:spLocks noChangeArrowheads="1"/>
          </p:cNvSpPr>
          <p:nvPr/>
        </p:nvSpPr>
        <p:spPr bwMode="auto">
          <a:xfrm>
            <a:off x="2590800" y="4267200"/>
            <a:ext cx="241300" cy="258763"/>
          </a:xfrm>
          <a:prstGeom prst="rect">
            <a:avLst/>
          </a:prstGeom>
          <a:noFill/>
          <a:ln w="9525">
            <a:noFill/>
            <a:miter lim="800000"/>
            <a:headEnd/>
            <a:tailEnd/>
          </a:ln>
        </p:spPr>
        <p:txBody>
          <a:bodyPr wrap="none" lIns="0" tIns="0" rIns="0" bIns="0">
            <a:spAutoFit/>
          </a:bodyPr>
          <a:lstStyle/>
          <a:p>
            <a:r>
              <a:rPr lang="hr-HR" sz="1700" b="1">
                <a:solidFill>
                  <a:srgbClr val="FFFF00"/>
                </a:solidFill>
                <a:latin typeface="Trebuchet MS" pitchFamily="34" charset="0"/>
              </a:rPr>
              <a:t>50</a:t>
            </a:r>
            <a:endParaRPr lang="en-US" sz="1700" b="1">
              <a:solidFill>
                <a:srgbClr val="FFFF00"/>
              </a:solidFill>
              <a:latin typeface="Trebuchet MS" pitchFamily="34" charset="0"/>
            </a:endParaRPr>
          </a:p>
        </p:txBody>
      </p:sp>
      <p:sp>
        <p:nvSpPr>
          <p:cNvPr id="49201" name="Rectangle 266"/>
          <p:cNvSpPr>
            <a:spLocks noChangeArrowheads="1"/>
          </p:cNvSpPr>
          <p:nvPr/>
        </p:nvSpPr>
        <p:spPr bwMode="auto">
          <a:xfrm>
            <a:off x="2876550" y="5807075"/>
            <a:ext cx="561975" cy="320675"/>
          </a:xfrm>
          <a:prstGeom prst="rect">
            <a:avLst/>
          </a:prstGeom>
          <a:noFill/>
          <a:ln w="9525">
            <a:noFill/>
            <a:miter lim="800000"/>
            <a:headEnd/>
            <a:tailEnd/>
          </a:ln>
        </p:spPr>
        <p:txBody>
          <a:bodyPr wrap="none" lIns="0" tIns="0" rIns="0" bIns="0">
            <a:spAutoFit/>
          </a:bodyPr>
          <a:lstStyle/>
          <a:p>
            <a:r>
              <a:rPr lang="hr-HR" sz="2100" b="1">
                <a:solidFill>
                  <a:srgbClr val="FF0000"/>
                </a:solidFill>
                <a:latin typeface="Trebuchet MS" pitchFamily="34" charset="0"/>
              </a:rPr>
              <a:t>NHS</a:t>
            </a:r>
            <a:endParaRPr lang="en-US" sz="2100" b="1">
              <a:solidFill>
                <a:srgbClr val="FF0000"/>
              </a:solidFill>
              <a:latin typeface="Trebuchet MS" pitchFamily="34" charset="0"/>
            </a:endParaRPr>
          </a:p>
        </p:txBody>
      </p:sp>
      <p:sp>
        <p:nvSpPr>
          <p:cNvPr id="49202" name="Line 267"/>
          <p:cNvSpPr>
            <a:spLocks noChangeShapeType="1"/>
          </p:cNvSpPr>
          <p:nvPr/>
        </p:nvSpPr>
        <p:spPr bwMode="auto">
          <a:xfrm flipV="1">
            <a:off x="3124200" y="5227638"/>
            <a:ext cx="0" cy="457200"/>
          </a:xfrm>
          <a:prstGeom prst="line">
            <a:avLst/>
          </a:prstGeom>
          <a:noFill/>
          <a:ln w="57150">
            <a:solidFill>
              <a:srgbClr val="FF0000"/>
            </a:solidFill>
            <a:round/>
            <a:headEnd/>
            <a:tailEnd type="triangle" w="med" len="med"/>
          </a:ln>
        </p:spPr>
        <p:txBody>
          <a:bodyPr/>
          <a:lstStyle/>
          <a:p>
            <a:endParaRPr lang="sr-Latn-CS"/>
          </a:p>
        </p:txBody>
      </p:sp>
      <p:sp>
        <p:nvSpPr>
          <p:cNvPr id="49203" name="Rectangle 268"/>
          <p:cNvSpPr>
            <a:spLocks noChangeArrowheads="1"/>
          </p:cNvSpPr>
          <p:nvPr/>
        </p:nvSpPr>
        <p:spPr bwMode="auto">
          <a:xfrm>
            <a:off x="5353050" y="5807075"/>
            <a:ext cx="519113" cy="320675"/>
          </a:xfrm>
          <a:prstGeom prst="rect">
            <a:avLst/>
          </a:prstGeom>
          <a:noFill/>
          <a:ln w="9525">
            <a:noFill/>
            <a:miter lim="800000"/>
            <a:headEnd/>
            <a:tailEnd/>
          </a:ln>
        </p:spPr>
        <p:txBody>
          <a:bodyPr wrap="none" lIns="0" tIns="0" rIns="0" bIns="0">
            <a:spAutoFit/>
          </a:bodyPr>
          <a:lstStyle/>
          <a:p>
            <a:r>
              <a:rPr lang="hr-HR" sz="2100" b="1">
                <a:solidFill>
                  <a:srgbClr val="FF0000"/>
                </a:solidFill>
                <a:latin typeface="Trebuchet MS" pitchFamily="34" charset="0"/>
              </a:rPr>
              <a:t>WHI</a:t>
            </a:r>
            <a:endParaRPr lang="en-US" sz="2100" b="1">
              <a:solidFill>
                <a:srgbClr val="FF0000"/>
              </a:solidFill>
              <a:latin typeface="Trebuchet MS" pitchFamily="34" charset="0"/>
            </a:endParaRPr>
          </a:p>
        </p:txBody>
      </p:sp>
      <p:sp>
        <p:nvSpPr>
          <p:cNvPr id="49204" name="Line 269"/>
          <p:cNvSpPr>
            <a:spLocks noChangeShapeType="1"/>
          </p:cNvSpPr>
          <p:nvPr/>
        </p:nvSpPr>
        <p:spPr bwMode="auto">
          <a:xfrm flipV="1">
            <a:off x="5580063" y="5227638"/>
            <a:ext cx="0" cy="457200"/>
          </a:xfrm>
          <a:prstGeom prst="line">
            <a:avLst/>
          </a:prstGeom>
          <a:noFill/>
          <a:ln w="57150">
            <a:solidFill>
              <a:srgbClr val="FF0000"/>
            </a:solidFill>
            <a:round/>
            <a:headEnd/>
            <a:tailEnd type="triangle" w="med" len="med"/>
          </a:ln>
        </p:spPr>
        <p:txBody>
          <a:bodyPr/>
          <a:lstStyle/>
          <a:p>
            <a:endParaRPr lang="sr-Latn-CS"/>
          </a:p>
        </p:txBody>
      </p:sp>
      <p:sp>
        <p:nvSpPr>
          <p:cNvPr id="49205" name="Rectangle 270"/>
          <p:cNvSpPr>
            <a:spLocks noChangeArrowheads="1"/>
          </p:cNvSpPr>
          <p:nvPr/>
        </p:nvSpPr>
        <p:spPr bwMode="auto">
          <a:xfrm>
            <a:off x="6386513" y="5807075"/>
            <a:ext cx="739775" cy="320675"/>
          </a:xfrm>
          <a:prstGeom prst="rect">
            <a:avLst/>
          </a:prstGeom>
          <a:noFill/>
          <a:ln w="9525">
            <a:noFill/>
            <a:miter lim="800000"/>
            <a:headEnd/>
            <a:tailEnd/>
          </a:ln>
        </p:spPr>
        <p:txBody>
          <a:bodyPr wrap="none" lIns="0" tIns="0" rIns="0" bIns="0">
            <a:spAutoFit/>
          </a:bodyPr>
          <a:lstStyle/>
          <a:p>
            <a:r>
              <a:rPr lang="hr-HR" sz="2100" b="1">
                <a:solidFill>
                  <a:srgbClr val="FF0000"/>
                </a:solidFill>
                <a:latin typeface="Trebuchet MS" pitchFamily="34" charset="0"/>
              </a:rPr>
              <a:t>HERS</a:t>
            </a:r>
            <a:endParaRPr lang="en-US" sz="2100" b="1">
              <a:solidFill>
                <a:srgbClr val="FF0000"/>
              </a:solidFill>
              <a:latin typeface="Trebuchet MS" pitchFamily="34" charset="0"/>
            </a:endParaRPr>
          </a:p>
        </p:txBody>
      </p:sp>
      <p:sp>
        <p:nvSpPr>
          <p:cNvPr id="49206" name="Line 271"/>
          <p:cNvSpPr>
            <a:spLocks noChangeShapeType="1"/>
          </p:cNvSpPr>
          <p:nvPr/>
        </p:nvSpPr>
        <p:spPr bwMode="auto">
          <a:xfrm flipV="1">
            <a:off x="6723063" y="5227638"/>
            <a:ext cx="0" cy="457200"/>
          </a:xfrm>
          <a:prstGeom prst="line">
            <a:avLst/>
          </a:prstGeom>
          <a:noFill/>
          <a:ln w="57150">
            <a:solidFill>
              <a:srgbClr val="FF0000"/>
            </a:solidFill>
            <a:round/>
            <a:headEnd/>
            <a:tailEnd type="triangle" w="med" len="med"/>
          </a:ln>
        </p:spPr>
        <p:txBody>
          <a:bodyPr/>
          <a:lstStyle/>
          <a:p>
            <a:endParaRPr lang="sr-Latn-CS"/>
          </a:p>
        </p:txBody>
      </p:sp>
      <p:sp>
        <p:nvSpPr>
          <p:cNvPr id="49207" name="Rectangle 272"/>
          <p:cNvSpPr>
            <a:spLocks noChangeArrowheads="1"/>
          </p:cNvSpPr>
          <p:nvPr/>
        </p:nvSpPr>
        <p:spPr bwMode="auto">
          <a:xfrm>
            <a:off x="7820025" y="5807075"/>
            <a:ext cx="771525" cy="320675"/>
          </a:xfrm>
          <a:prstGeom prst="rect">
            <a:avLst/>
          </a:prstGeom>
          <a:noFill/>
          <a:ln w="9525">
            <a:noFill/>
            <a:miter lim="800000"/>
            <a:headEnd/>
            <a:tailEnd/>
          </a:ln>
        </p:spPr>
        <p:txBody>
          <a:bodyPr wrap="none" lIns="0" tIns="0" rIns="0" bIns="0">
            <a:spAutoFit/>
          </a:bodyPr>
          <a:lstStyle/>
          <a:p>
            <a:r>
              <a:rPr lang="hr-HR" sz="2100" b="1">
                <a:solidFill>
                  <a:srgbClr val="FF0000"/>
                </a:solidFill>
                <a:latin typeface="Trebuchet MS" pitchFamily="34" charset="0"/>
              </a:rPr>
              <a:t>WEST</a:t>
            </a:r>
            <a:endParaRPr lang="en-US" sz="2100" b="1">
              <a:solidFill>
                <a:srgbClr val="FF0000"/>
              </a:solidFill>
              <a:latin typeface="Trebuchet MS" pitchFamily="34" charset="0"/>
            </a:endParaRPr>
          </a:p>
        </p:txBody>
      </p:sp>
      <p:sp>
        <p:nvSpPr>
          <p:cNvPr id="49208" name="Line 273"/>
          <p:cNvSpPr>
            <a:spLocks noChangeShapeType="1"/>
          </p:cNvSpPr>
          <p:nvPr/>
        </p:nvSpPr>
        <p:spPr bwMode="auto">
          <a:xfrm flipV="1">
            <a:off x="8170863" y="5227638"/>
            <a:ext cx="0" cy="457200"/>
          </a:xfrm>
          <a:prstGeom prst="line">
            <a:avLst/>
          </a:prstGeom>
          <a:noFill/>
          <a:ln w="57150">
            <a:solidFill>
              <a:srgbClr val="FF0000"/>
            </a:solidFill>
            <a:round/>
            <a:headEnd/>
            <a:tailEnd type="triangle" w="med" len="med"/>
          </a:ln>
        </p:spPr>
        <p:txBody>
          <a:bodyPr/>
          <a:lstStyle/>
          <a:p>
            <a:endParaRPr lang="sr-Latn-CS"/>
          </a:p>
        </p:txBody>
      </p:sp>
      <p:sp>
        <p:nvSpPr>
          <p:cNvPr id="49209" name="Text Box 274"/>
          <p:cNvSpPr txBox="1">
            <a:spLocks noChangeArrowheads="1"/>
          </p:cNvSpPr>
          <p:nvPr/>
        </p:nvSpPr>
        <p:spPr bwMode="auto">
          <a:xfrm>
            <a:off x="5940425" y="1773238"/>
            <a:ext cx="3024188" cy="366712"/>
          </a:xfrm>
          <a:prstGeom prst="rect">
            <a:avLst/>
          </a:prstGeom>
          <a:noFill/>
          <a:ln w="9525">
            <a:noFill/>
            <a:miter lim="800000"/>
            <a:headEnd/>
            <a:tailEnd/>
          </a:ln>
        </p:spPr>
        <p:txBody>
          <a:bodyPr>
            <a:spAutoFit/>
          </a:bodyPr>
          <a:lstStyle/>
          <a:p>
            <a:pPr>
              <a:spcBef>
                <a:spcPct val="50000"/>
              </a:spcBef>
            </a:pPr>
            <a:r>
              <a:rPr lang="hr-HR" b="1">
                <a:solidFill>
                  <a:schemeClr val="tx2"/>
                </a:solidFill>
                <a:latin typeface="Trebuchet MS" pitchFamily="34" charset="0"/>
              </a:rPr>
              <a:t>vulnerabilni plak</a:t>
            </a:r>
          </a:p>
        </p:txBody>
      </p:sp>
      <p:sp>
        <p:nvSpPr>
          <p:cNvPr id="49210" name="Freeform 275"/>
          <p:cNvSpPr>
            <a:spLocks/>
          </p:cNvSpPr>
          <p:nvPr/>
        </p:nvSpPr>
        <p:spPr bwMode="blackWhite">
          <a:xfrm>
            <a:off x="2908300" y="2827338"/>
            <a:ext cx="395288" cy="569912"/>
          </a:xfrm>
          <a:custGeom>
            <a:avLst/>
            <a:gdLst>
              <a:gd name="T0" fmla="*/ 0 w 249"/>
              <a:gd name="T1" fmla="*/ 0 h 359"/>
              <a:gd name="T2" fmla="*/ 0 w 249"/>
              <a:gd name="T3" fmla="*/ 569912 h 359"/>
              <a:gd name="T4" fmla="*/ 395288 w 249"/>
              <a:gd name="T5" fmla="*/ 569912 h 359"/>
              <a:gd name="T6" fmla="*/ 0 60000 65536"/>
              <a:gd name="T7" fmla="*/ 0 60000 65536"/>
              <a:gd name="T8" fmla="*/ 0 60000 65536"/>
              <a:gd name="T9" fmla="*/ 0 w 249"/>
              <a:gd name="T10" fmla="*/ 0 h 359"/>
              <a:gd name="T11" fmla="*/ 249 w 249"/>
              <a:gd name="T12" fmla="*/ 359 h 359"/>
            </a:gdLst>
            <a:ahLst/>
            <a:cxnLst>
              <a:cxn ang="T6">
                <a:pos x="T0" y="T1"/>
              </a:cxn>
              <a:cxn ang="T7">
                <a:pos x="T2" y="T3"/>
              </a:cxn>
              <a:cxn ang="T8">
                <a:pos x="T4" y="T5"/>
              </a:cxn>
            </a:cxnLst>
            <a:rect l="T9" t="T10" r="T11" b="T12"/>
            <a:pathLst>
              <a:path w="249" h="359">
                <a:moveTo>
                  <a:pt x="0" y="0"/>
                </a:moveTo>
                <a:lnTo>
                  <a:pt x="0" y="359"/>
                </a:lnTo>
                <a:lnTo>
                  <a:pt x="249" y="359"/>
                </a:lnTo>
              </a:path>
            </a:pathLst>
          </a:custGeom>
          <a:noFill/>
          <a:ln w="28575">
            <a:solidFill>
              <a:schemeClr val="tx1"/>
            </a:solidFill>
            <a:round/>
            <a:headEnd/>
            <a:tailEnd type="triangle" w="med" len="med"/>
          </a:ln>
        </p:spPr>
        <p:txBody>
          <a:bodyPr wrap="none" anchor="ctr"/>
          <a:lstStyle/>
          <a:p>
            <a:endParaRPr lang="sr-Latn-CS"/>
          </a:p>
        </p:txBody>
      </p:sp>
      <p:sp>
        <p:nvSpPr>
          <p:cNvPr id="49211" name="Line 276"/>
          <p:cNvSpPr>
            <a:spLocks noChangeShapeType="1"/>
          </p:cNvSpPr>
          <p:nvPr/>
        </p:nvSpPr>
        <p:spPr bwMode="auto">
          <a:xfrm>
            <a:off x="2667000" y="4572000"/>
            <a:ext cx="0" cy="152400"/>
          </a:xfrm>
          <a:prstGeom prst="line">
            <a:avLst/>
          </a:prstGeom>
          <a:noFill/>
          <a:ln w="28575">
            <a:solidFill>
              <a:srgbClr val="FFFF00"/>
            </a:solidFill>
            <a:round/>
            <a:headEnd/>
            <a:tailEnd/>
          </a:ln>
        </p:spPr>
        <p:txBody>
          <a:bodyPr/>
          <a:lstStyle/>
          <a:p>
            <a:endParaRPr lang="sr-Latn-CS"/>
          </a:p>
        </p:txBody>
      </p:sp>
      <p:sp>
        <p:nvSpPr>
          <p:cNvPr id="49212" name="Rectangle 277"/>
          <p:cNvSpPr>
            <a:spLocks noChangeArrowheads="1"/>
          </p:cNvSpPr>
          <p:nvPr/>
        </p:nvSpPr>
        <p:spPr bwMode="auto">
          <a:xfrm>
            <a:off x="2590800" y="4267200"/>
            <a:ext cx="257175" cy="261938"/>
          </a:xfrm>
          <a:prstGeom prst="rect">
            <a:avLst/>
          </a:prstGeom>
          <a:noFill/>
          <a:ln w="9525">
            <a:noFill/>
            <a:miter lim="800000"/>
            <a:headEnd/>
            <a:tailEnd/>
          </a:ln>
        </p:spPr>
        <p:txBody>
          <a:bodyPr wrap="none" lIns="0" tIns="0" rIns="0" bIns="0">
            <a:spAutoFit/>
          </a:bodyPr>
          <a:lstStyle/>
          <a:p>
            <a:r>
              <a:rPr lang="hr-HR" sz="1700" b="1">
                <a:solidFill>
                  <a:schemeClr val="tx2"/>
                </a:solidFill>
                <a:latin typeface="Trebuchet MS" pitchFamily="34" charset="0"/>
              </a:rPr>
              <a:t>50</a:t>
            </a:r>
            <a:endParaRPr lang="en-US" sz="1700" b="1">
              <a:solidFill>
                <a:schemeClr val="tx2"/>
              </a:solidFill>
              <a:latin typeface="Trebuchet MS" pitchFamily="34" charset="0"/>
            </a:endParaRPr>
          </a:p>
        </p:txBody>
      </p:sp>
      <p:sp>
        <p:nvSpPr>
          <p:cNvPr id="49213" name="Rectangle 278"/>
          <p:cNvSpPr>
            <a:spLocks noChangeArrowheads="1"/>
          </p:cNvSpPr>
          <p:nvPr/>
        </p:nvSpPr>
        <p:spPr bwMode="auto">
          <a:xfrm>
            <a:off x="2771775" y="1557338"/>
            <a:ext cx="720725" cy="431800"/>
          </a:xfrm>
          <a:prstGeom prst="rect">
            <a:avLst/>
          </a:prstGeom>
          <a:solidFill>
            <a:schemeClr val="tx1"/>
          </a:solidFill>
          <a:ln w="38100">
            <a:solidFill>
              <a:srgbClr val="33CCCC"/>
            </a:solidFill>
            <a:miter lim="800000"/>
            <a:headEnd/>
            <a:tailEnd/>
          </a:ln>
        </p:spPr>
        <p:txBody>
          <a:bodyPr wrap="none" anchor="ctr"/>
          <a:lstStyle/>
          <a:p>
            <a:r>
              <a:rPr lang="hr-HR" sz="2400" b="1">
                <a:solidFill>
                  <a:srgbClr val="66CCFF"/>
                </a:solidFill>
                <a:latin typeface="Trebuchet MS" pitchFamily="34" charset="0"/>
              </a:rPr>
              <a:t>CRO</a:t>
            </a:r>
          </a:p>
        </p:txBody>
      </p:sp>
      <p:sp>
        <p:nvSpPr>
          <p:cNvPr id="49214" name="Line 279"/>
          <p:cNvSpPr>
            <a:spLocks noChangeShapeType="1"/>
          </p:cNvSpPr>
          <p:nvPr/>
        </p:nvSpPr>
        <p:spPr bwMode="auto">
          <a:xfrm>
            <a:off x="3059113" y="1989138"/>
            <a:ext cx="0" cy="2735262"/>
          </a:xfrm>
          <a:prstGeom prst="line">
            <a:avLst/>
          </a:prstGeom>
          <a:noFill/>
          <a:ln w="28575">
            <a:solidFill>
              <a:srgbClr val="0099FF"/>
            </a:solidFill>
            <a:round/>
            <a:headEnd/>
            <a:tailEnd/>
          </a:ln>
        </p:spPr>
        <p:txBody>
          <a:bodyPr/>
          <a:lstStyle/>
          <a:p>
            <a:endParaRPr lang="sr-Latn-CS"/>
          </a:p>
        </p:txBody>
      </p:sp>
      <p:sp>
        <p:nvSpPr>
          <p:cNvPr id="49215" name="Line 280"/>
          <p:cNvSpPr>
            <a:spLocks noChangeShapeType="1"/>
          </p:cNvSpPr>
          <p:nvPr/>
        </p:nvSpPr>
        <p:spPr bwMode="auto">
          <a:xfrm>
            <a:off x="3059113" y="4508500"/>
            <a:ext cx="0" cy="215900"/>
          </a:xfrm>
          <a:prstGeom prst="line">
            <a:avLst/>
          </a:prstGeom>
          <a:noFill/>
          <a:ln w="38100">
            <a:solidFill>
              <a:srgbClr val="0099FF"/>
            </a:solidFill>
            <a:round/>
            <a:headEnd/>
            <a:tailEnd type="triangle" w="med" len="med"/>
          </a:ln>
        </p:spPr>
        <p:txBody>
          <a:bodyPr/>
          <a:lstStyle/>
          <a:p>
            <a:endParaRPr lang="sr-Latn-CS"/>
          </a:p>
        </p:txBody>
      </p:sp>
      <p:sp>
        <p:nvSpPr>
          <p:cNvPr id="49216" name="Text Box 281"/>
          <p:cNvSpPr txBox="1">
            <a:spLocks noChangeArrowheads="1"/>
          </p:cNvSpPr>
          <p:nvPr/>
        </p:nvSpPr>
        <p:spPr bwMode="auto">
          <a:xfrm>
            <a:off x="1979613" y="6165850"/>
            <a:ext cx="2374900" cy="641350"/>
          </a:xfrm>
          <a:prstGeom prst="rect">
            <a:avLst/>
          </a:prstGeom>
          <a:noFill/>
          <a:ln w="9525">
            <a:noFill/>
            <a:miter lim="800000"/>
            <a:headEnd/>
            <a:tailEnd/>
          </a:ln>
        </p:spPr>
        <p:txBody>
          <a:bodyPr>
            <a:spAutoFit/>
          </a:bodyPr>
          <a:lstStyle/>
          <a:p>
            <a:pPr>
              <a:spcBef>
                <a:spcPct val="50000"/>
              </a:spcBef>
            </a:pPr>
            <a:r>
              <a:rPr lang="hr-HR" sz="2000" b="1">
                <a:latin typeface="Trebuchet MS" pitchFamily="34" charset="0"/>
              </a:rPr>
              <a:t>ZDRAV ENDOTEL</a:t>
            </a:r>
          </a:p>
          <a:p>
            <a:pPr>
              <a:lnSpc>
                <a:spcPct val="30000"/>
              </a:lnSpc>
              <a:spcBef>
                <a:spcPct val="50000"/>
              </a:spcBef>
            </a:pPr>
            <a:r>
              <a:rPr lang="hr-HR" sz="2000" b="1">
                <a:latin typeface="Trebuchet MS" pitchFamily="34" charset="0"/>
                <a:cs typeface="Arial" charset="0"/>
              </a:rPr>
              <a:t>↑ E</a:t>
            </a:r>
            <a:r>
              <a:rPr lang="hr-HR" sz="2000" b="1" baseline="-25000">
                <a:latin typeface="Trebuchet MS" pitchFamily="34" charset="0"/>
                <a:cs typeface="Arial" charset="0"/>
              </a:rPr>
              <a:t>2</a:t>
            </a:r>
            <a:r>
              <a:rPr lang="hr-HR" sz="2000" b="1">
                <a:latin typeface="Trebuchet MS" pitchFamily="34" charset="0"/>
                <a:cs typeface="Arial" charset="0"/>
              </a:rPr>
              <a:t>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325438" y="381000"/>
            <a:ext cx="8493125" cy="41592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sz="1500" b="1">
                <a:solidFill>
                  <a:srgbClr val="000000"/>
                </a:solidFill>
                <a:ea typeface="msgothic"/>
                <a:cs typeface="msgothic"/>
              </a:rPr>
              <a:t>Kronologija razvoja ateroskleroze</a:t>
            </a: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500" b="1">
                <a:solidFill>
                  <a:srgbClr val="000000"/>
                </a:solidFill>
                <a:ea typeface="msgothic"/>
                <a:cs typeface="msgothic"/>
              </a:rPr>
              <a:t> [reprinted from Am J Cardiol 82 (Suppl 10a), Pepine (1998), Copyright © 1998, with permission from Excerpta Medica, Inc.].</a:t>
            </a:r>
          </a:p>
        </p:txBody>
      </p:sp>
      <p:pic>
        <p:nvPicPr>
          <p:cNvPr id="51202" name="Picture 3"/>
          <p:cNvPicPr>
            <a:picLocks noChangeAspect="1" noChangeArrowheads="1"/>
          </p:cNvPicPr>
          <p:nvPr/>
        </p:nvPicPr>
        <p:blipFill>
          <a:blip r:embed="rId3"/>
          <a:srcRect/>
          <a:stretch>
            <a:fillRect/>
          </a:stretch>
        </p:blipFill>
        <p:spPr bwMode="auto">
          <a:xfrm>
            <a:off x="671513" y="1081088"/>
            <a:ext cx="7804150" cy="4689475"/>
          </a:xfrm>
          <a:prstGeom prst="rect">
            <a:avLst/>
          </a:prstGeom>
          <a:noFill/>
          <a:ln w="9525">
            <a:noFill/>
            <a:miter lim="800000"/>
            <a:headEnd/>
            <a:tailEnd/>
          </a:ln>
        </p:spPr>
      </p:pic>
      <p:sp>
        <p:nvSpPr>
          <p:cNvPr id="51203" name="Text Box 4"/>
          <p:cNvSpPr txBox="1">
            <a:spLocks noChangeArrowheads="1"/>
          </p:cNvSpPr>
          <p:nvPr/>
        </p:nvSpPr>
        <p:spPr bwMode="auto">
          <a:xfrm>
            <a:off x="671513" y="5972175"/>
            <a:ext cx="3917950" cy="309563"/>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gothic"/>
                <a:cs typeface="msgothic"/>
              </a:rPr>
              <a:t>The ESHRE Capri Workshop Group et al. Hum. Reprod. Update 2006;12:483-497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Fig. 3">
            <a:hlinkClick r:id="rId3"/>
          </p:cNvPr>
          <p:cNvPicPr>
            <a:picLocks noChangeAspect="1" noChangeArrowheads="1"/>
          </p:cNvPicPr>
          <p:nvPr/>
        </p:nvPicPr>
        <p:blipFill>
          <a:blip r:embed="rId4"/>
          <a:srcRect/>
          <a:stretch>
            <a:fillRect/>
          </a:stretch>
        </p:blipFill>
        <p:spPr bwMode="auto">
          <a:xfrm>
            <a:off x="179388" y="285750"/>
            <a:ext cx="8535987"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Arterial Structure and Funtion Tests 6"/>
          <p:cNvPicPr>
            <a:picLocks noChangeAspect="1" noChangeArrowheads="1"/>
          </p:cNvPicPr>
          <p:nvPr/>
        </p:nvPicPr>
        <p:blipFill>
          <a:blip r:embed="rId2"/>
          <a:srcRect t="7504" b="1787"/>
          <a:stretch>
            <a:fillRect/>
          </a:stretch>
        </p:blipFill>
        <p:spPr bwMode="auto">
          <a:xfrm>
            <a:off x="236538" y="-30163"/>
            <a:ext cx="8907462" cy="6888163"/>
          </a:xfrm>
          <a:prstGeom prst="rect">
            <a:avLst/>
          </a:prstGeom>
          <a:noFill/>
          <a:ln w="9525">
            <a:noFill/>
            <a:miter lim="800000"/>
            <a:headEnd/>
            <a:tailEnd/>
          </a:ln>
        </p:spPr>
      </p:pic>
      <p:sp>
        <p:nvSpPr>
          <p:cNvPr id="60418" name="TextBox 2"/>
          <p:cNvSpPr txBox="1">
            <a:spLocks noChangeArrowheads="1"/>
          </p:cNvSpPr>
          <p:nvPr/>
        </p:nvSpPr>
        <p:spPr bwMode="auto">
          <a:xfrm>
            <a:off x="642938" y="214313"/>
            <a:ext cx="2928937" cy="708025"/>
          </a:xfrm>
          <a:prstGeom prst="rect">
            <a:avLst/>
          </a:prstGeom>
          <a:solidFill>
            <a:schemeClr val="accent1"/>
          </a:solidFill>
          <a:ln w="9525">
            <a:noFill/>
            <a:miter lim="800000"/>
            <a:headEnd/>
            <a:tailEnd/>
          </a:ln>
        </p:spPr>
        <p:txBody>
          <a:bodyPr>
            <a:spAutoFit/>
          </a:bodyPr>
          <a:lstStyle/>
          <a:p>
            <a:r>
              <a:rPr lang="hr-HR" sz="2000">
                <a:latin typeface="Trebuchet MS" pitchFamily="34" charset="0"/>
              </a:rPr>
              <a:t>Probir za aterosklerozu </a:t>
            </a:r>
          </a:p>
          <a:p>
            <a:r>
              <a:rPr lang="hr-HR" sz="2000">
                <a:latin typeface="Trebuchet MS" pitchFamily="34" charset="0"/>
              </a:rPr>
              <a:t>Rizični f vs bolest</a:t>
            </a:r>
          </a:p>
        </p:txBody>
      </p:sp>
      <p:sp>
        <p:nvSpPr>
          <p:cNvPr id="2" name="Pravokutnik 1"/>
          <p:cNvSpPr/>
          <p:nvPr/>
        </p:nvSpPr>
        <p:spPr>
          <a:xfrm>
            <a:off x="323528" y="5661248"/>
            <a:ext cx="1783878"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323850" y="44450"/>
            <a:ext cx="8497888" cy="914400"/>
          </a:xfrm>
          <a:prstGeom prst="rect">
            <a:avLst/>
          </a:prstGeom>
          <a:noFill/>
          <a:ln w="9525">
            <a:noFill/>
            <a:miter lim="800000"/>
            <a:headEnd/>
            <a:tailEnd/>
          </a:ln>
        </p:spPr>
        <p:txBody>
          <a:bodyPr anchor="ctr"/>
          <a:lstStyle/>
          <a:p>
            <a:pPr algn="ctr"/>
            <a:r>
              <a:rPr lang="hr-HR" sz="2400" b="1" u="sng">
                <a:solidFill>
                  <a:schemeClr val="tx2"/>
                </a:solidFill>
                <a:latin typeface="Trebuchet MS" pitchFamily="34" charset="0"/>
              </a:rPr>
              <a:t>Osteoporoza</a:t>
            </a:r>
          </a:p>
          <a:p>
            <a:pPr algn="ctr"/>
            <a:r>
              <a:rPr lang="hr-HR" sz="2400" b="1">
                <a:solidFill>
                  <a:schemeClr val="tx2"/>
                </a:solidFill>
                <a:latin typeface="Trebuchet MS" pitchFamily="34" charset="0"/>
              </a:rPr>
              <a:t>Progresivna sistemska bolest različitih uzroka</a:t>
            </a:r>
            <a:endParaRPr lang="en-GB" sz="2400" b="1">
              <a:solidFill>
                <a:schemeClr val="tx2"/>
              </a:solidFill>
              <a:latin typeface="Trebuchet MS" pitchFamily="34" charset="0"/>
            </a:endParaRPr>
          </a:p>
        </p:txBody>
      </p:sp>
      <p:pic>
        <p:nvPicPr>
          <p:cNvPr id="63490" name="Picture 3" descr="slika"/>
          <p:cNvPicPr>
            <a:picLocks noGrp="1" noChangeAspect="1" noChangeArrowheads="1"/>
          </p:cNvPicPr>
          <p:nvPr>
            <p:ph sz="half" idx="4294967295"/>
          </p:nvPr>
        </p:nvPicPr>
        <p:blipFill>
          <a:blip r:embed="rId3"/>
          <a:srcRect r="50076"/>
          <a:stretch>
            <a:fillRect/>
          </a:stretch>
        </p:blipFill>
        <p:spPr>
          <a:xfrm>
            <a:off x="34925" y="1341438"/>
            <a:ext cx="1465263" cy="5256212"/>
          </a:xfrm>
        </p:spPr>
      </p:pic>
      <p:pic>
        <p:nvPicPr>
          <p:cNvPr id="63491" name="Picture 4" descr="slika"/>
          <p:cNvPicPr>
            <a:picLocks noGrp="1" noChangeAspect="1" noChangeArrowheads="1"/>
          </p:cNvPicPr>
          <p:nvPr>
            <p:ph sz="half" idx="4294967295"/>
          </p:nvPr>
        </p:nvPicPr>
        <p:blipFill>
          <a:blip r:embed="rId3"/>
          <a:srcRect l="50917"/>
          <a:stretch>
            <a:fillRect/>
          </a:stretch>
        </p:blipFill>
        <p:spPr>
          <a:xfrm>
            <a:off x="7643813" y="1341438"/>
            <a:ext cx="1500187" cy="5256212"/>
          </a:xfrm>
        </p:spPr>
      </p:pic>
      <p:sp>
        <p:nvSpPr>
          <p:cNvPr id="63492" name="Text Box 5"/>
          <p:cNvSpPr txBox="1">
            <a:spLocks noChangeArrowheads="1"/>
          </p:cNvSpPr>
          <p:nvPr/>
        </p:nvSpPr>
        <p:spPr bwMode="auto">
          <a:xfrm>
            <a:off x="1714500" y="1785938"/>
            <a:ext cx="5759450" cy="3940175"/>
          </a:xfrm>
          <a:prstGeom prst="rect">
            <a:avLst/>
          </a:prstGeom>
          <a:solidFill>
            <a:srgbClr val="003399"/>
          </a:solidFill>
          <a:ln w="9525">
            <a:noFill/>
            <a:miter lim="800000"/>
            <a:headEnd/>
            <a:tailEnd/>
          </a:ln>
        </p:spPr>
        <p:txBody>
          <a:bodyPr>
            <a:spAutoFit/>
          </a:bodyPr>
          <a:lstStyle/>
          <a:p>
            <a:pPr>
              <a:spcBef>
                <a:spcPct val="50000"/>
              </a:spcBef>
              <a:buFontTx/>
              <a:buChar char="•"/>
            </a:pPr>
            <a:r>
              <a:rPr lang="hr-HR" sz="2400" b="1" dirty="0">
                <a:solidFill>
                  <a:srgbClr val="FFFF66"/>
                </a:solidFill>
                <a:latin typeface="Trebuchet MS" pitchFamily="34" charset="0"/>
                <a:cs typeface="Arial" charset="0"/>
              </a:rPr>
              <a:t> </a:t>
            </a:r>
            <a:r>
              <a:rPr lang="hr-HR" sz="2400" b="1" dirty="0">
                <a:solidFill>
                  <a:schemeClr val="bg1"/>
                </a:solidFill>
                <a:latin typeface="Trebuchet MS" pitchFamily="34" charset="0"/>
                <a:cs typeface="Arial" charset="0"/>
              </a:rPr>
              <a:t>smanjenje koštane mase i gustoće</a:t>
            </a:r>
          </a:p>
          <a:p>
            <a:pPr>
              <a:spcBef>
                <a:spcPct val="50000"/>
              </a:spcBef>
              <a:buFontTx/>
              <a:buChar char="•"/>
            </a:pPr>
            <a:r>
              <a:rPr lang="hr-HR" sz="2400" b="1" dirty="0">
                <a:solidFill>
                  <a:schemeClr val="bg1"/>
                </a:solidFill>
                <a:latin typeface="Trebuchet MS" pitchFamily="34" charset="0"/>
                <a:cs typeface="Arial" charset="0"/>
              </a:rPr>
              <a:t> propadanje </a:t>
            </a:r>
            <a:r>
              <a:rPr lang="hr-HR" sz="2400" b="1" dirty="0" err="1">
                <a:solidFill>
                  <a:schemeClr val="bg1"/>
                </a:solidFill>
                <a:latin typeface="Trebuchet MS" pitchFamily="34" charset="0"/>
                <a:cs typeface="Arial" charset="0"/>
              </a:rPr>
              <a:t>mikroarhitektonike</a:t>
            </a:r>
            <a:r>
              <a:rPr lang="hr-HR" sz="2400" b="1" dirty="0">
                <a:solidFill>
                  <a:schemeClr val="bg1"/>
                </a:solidFill>
                <a:latin typeface="Trebuchet MS" pitchFamily="34" charset="0"/>
                <a:cs typeface="Arial" charset="0"/>
              </a:rPr>
              <a:t> kosti</a:t>
            </a:r>
          </a:p>
          <a:p>
            <a:pPr>
              <a:spcBef>
                <a:spcPct val="50000"/>
              </a:spcBef>
            </a:pPr>
            <a:r>
              <a:rPr lang="hr-HR" sz="2000" b="1" dirty="0">
                <a:solidFill>
                  <a:schemeClr val="bg1"/>
                </a:solidFill>
                <a:latin typeface="Trebuchet MS" pitchFamily="34" charset="0"/>
                <a:cs typeface="Arial" charset="0"/>
              </a:rPr>
              <a:t>           - slabljenje skeleta s povećanim 	rizikom prijeloma kralježnice, 	podlaktice, kuka i zdjelice</a:t>
            </a:r>
          </a:p>
          <a:p>
            <a:pPr>
              <a:spcBef>
                <a:spcPct val="50000"/>
              </a:spcBef>
            </a:pPr>
            <a:r>
              <a:rPr lang="hr-HR" sz="2000" b="1" dirty="0">
                <a:solidFill>
                  <a:schemeClr val="bg1"/>
                </a:solidFill>
                <a:latin typeface="Trebuchet MS" pitchFamily="34" charset="0"/>
                <a:cs typeface="Arial" charset="0"/>
              </a:rPr>
              <a:t>           - uzrokuje bolnu nemoć, gubitak 	visine i </a:t>
            </a:r>
            <a:r>
              <a:rPr lang="hr-HR" sz="2000" b="1" dirty="0" err="1">
                <a:solidFill>
                  <a:schemeClr val="bg1"/>
                </a:solidFill>
                <a:latin typeface="Trebuchet MS" pitchFamily="34" charset="0"/>
                <a:cs typeface="Arial" charset="0"/>
              </a:rPr>
              <a:t>pogrbeljnost</a:t>
            </a:r>
            <a:endParaRPr lang="hr-HR" sz="2000" b="1" dirty="0">
              <a:solidFill>
                <a:schemeClr val="bg1"/>
              </a:solidFill>
              <a:latin typeface="Trebuchet MS" pitchFamily="34" charset="0"/>
              <a:cs typeface="Arial" charset="0"/>
            </a:endParaRPr>
          </a:p>
          <a:p>
            <a:pPr>
              <a:spcBef>
                <a:spcPct val="50000"/>
              </a:spcBef>
            </a:pPr>
            <a:r>
              <a:rPr lang="hr-HR" sz="2000" b="1" dirty="0">
                <a:solidFill>
                  <a:schemeClr val="bg1"/>
                </a:solidFill>
                <a:latin typeface="Trebuchet MS" pitchFamily="34" charset="0"/>
                <a:cs typeface="Arial" charset="0"/>
              </a:rPr>
              <a:t>           - smrtnost češća nego kod 	pneumonije, upala, srčanog 	popuštanja ili nekih vrsta tumora</a:t>
            </a:r>
          </a:p>
        </p:txBody>
      </p:sp>
      <p:sp>
        <p:nvSpPr>
          <p:cNvPr id="63493" name="Text Box 6"/>
          <p:cNvSpPr txBox="1">
            <a:spLocks noChangeArrowheads="1"/>
          </p:cNvSpPr>
          <p:nvPr/>
        </p:nvSpPr>
        <p:spPr bwMode="auto">
          <a:xfrm>
            <a:off x="2051050" y="6272213"/>
            <a:ext cx="2057400" cy="396875"/>
          </a:xfrm>
          <a:prstGeom prst="rect">
            <a:avLst/>
          </a:prstGeom>
          <a:noFill/>
          <a:ln w="9525">
            <a:noFill/>
            <a:miter lim="800000"/>
            <a:headEnd/>
            <a:tailEnd/>
          </a:ln>
        </p:spPr>
        <p:txBody>
          <a:bodyPr>
            <a:spAutoFit/>
          </a:bodyPr>
          <a:lstStyle/>
          <a:p>
            <a:pPr>
              <a:spcBef>
                <a:spcPct val="50000"/>
              </a:spcBef>
            </a:pPr>
            <a:r>
              <a:rPr lang="hr-HR" sz="2000" b="1">
                <a:solidFill>
                  <a:schemeClr val="tx2"/>
                </a:solidFill>
                <a:latin typeface="Trebuchet MS" pitchFamily="34" charset="0"/>
              </a:rPr>
              <a:t>ZDRAVA KOST</a:t>
            </a:r>
          </a:p>
        </p:txBody>
      </p:sp>
      <p:sp>
        <p:nvSpPr>
          <p:cNvPr id="63494" name="Text Box 7"/>
          <p:cNvSpPr txBox="1">
            <a:spLocks noChangeArrowheads="1"/>
          </p:cNvSpPr>
          <p:nvPr/>
        </p:nvSpPr>
        <p:spPr bwMode="auto">
          <a:xfrm>
            <a:off x="4962525" y="6272213"/>
            <a:ext cx="2201863" cy="396875"/>
          </a:xfrm>
          <a:prstGeom prst="rect">
            <a:avLst/>
          </a:prstGeom>
          <a:noFill/>
          <a:ln w="9525">
            <a:noFill/>
            <a:miter lim="800000"/>
            <a:headEnd/>
            <a:tailEnd/>
          </a:ln>
        </p:spPr>
        <p:txBody>
          <a:bodyPr>
            <a:spAutoFit/>
          </a:bodyPr>
          <a:lstStyle/>
          <a:p>
            <a:pPr>
              <a:spcBef>
                <a:spcPct val="50000"/>
              </a:spcBef>
            </a:pPr>
            <a:r>
              <a:rPr lang="hr-HR" sz="2000" b="1">
                <a:solidFill>
                  <a:schemeClr val="tx2"/>
                </a:solidFill>
                <a:latin typeface="Trebuchet MS" pitchFamily="34" charset="0"/>
              </a:rPr>
              <a:t>OSTEOPOROZA</a:t>
            </a:r>
          </a:p>
        </p:txBody>
      </p:sp>
      <p:sp>
        <p:nvSpPr>
          <p:cNvPr id="63495" name="AutoShape 8"/>
          <p:cNvSpPr>
            <a:spLocks noChangeArrowheads="1"/>
          </p:cNvSpPr>
          <p:nvPr/>
        </p:nvSpPr>
        <p:spPr bwMode="auto">
          <a:xfrm>
            <a:off x="1476375" y="6381750"/>
            <a:ext cx="503238" cy="215900"/>
          </a:xfrm>
          <a:prstGeom prst="leftArrow">
            <a:avLst>
              <a:gd name="adj1" fmla="val 50000"/>
              <a:gd name="adj2" fmla="val 58272"/>
            </a:avLst>
          </a:prstGeom>
          <a:solidFill>
            <a:schemeClr val="accent1"/>
          </a:solidFill>
          <a:ln w="9525">
            <a:solidFill>
              <a:srgbClr val="FFFF66"/>
            </a:solidFill>
            <a:miter lim="800000"/>
            <a:headEnd/>
            <a:tailEnd/>
          </a:ln>
        </p:spPr>
        <p:txBody>
          <a:bodyPr wrap="none" anchor="ctr"/>
          <a:lstStyle/>
          <a:p>
            <a:endParaRPr lang="hr-HR">
              <a:latin typeface="Trebuchet MS" pitchFamily="34" charset="0"/>
            </a:endParaRPr>
          </a:p>
        </p:txBody>
      </p:sp>
      <p:sp>
        <p:nvSpPr>
          <p:cNvPr id="63496" name="AutoShape 9"/>
          <p:cNvSpPr>
            <a:spLocks noChangeArrowheads="1"/>
          </p:cNvSpPr>
          <p:nvPr/>
        </p:nvSpPr>
        <p:spPr bwMode="auto">
          <a:xfrm rot="10800000">
            <a:off x="7164388" y="6381750"/>
            <a:ext cx="503237" cy="215900"/>
          </a:xfrm>
          <a:prstGeom prst="leftArrow">
            <a:avLst>
              <a:gd name="adj1" fmla="val 50000"/>
              <a:gd name="adj2" fmla="val 58272"/>
            </a:avLst>
          </a:prstGeom>
          <a:solidFill>
            <a:schemeClr val="accent1"/>
          </a:solidFill>
          <a:ln w="9525">
            <a:solidFill>
              <a:srgbClr val="FFFF66"/>
            </a:solidFill>
            <a:miter lim="800000"/>
            <a:headEnd/>
            <a:tailEnd/>
          </a:ln>
        </p:spPr>
        <p:txBody>
          <a:bodyPr wrap="none" anchor="ctr"/>
          <a:lstStyle/>
          <a:p>
            <a:endParaRPr lang="hr-HR">
              <a:latin typeface="Trebuchet MS"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000125" y="2428875"/>
            <a:ext cx="1500188"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err="1"/>
              <a:t>idiopatski</a:t>
            </a:r>
            <a:endParaRPr lang="hr-HR" dirty="0"/>
          </a:p>
        </p:txBody>
      </p:sp>
      <p:sp>
        <p:nvSpPr>
          <p:cNvPr id="11" name="Rounded Rectangle 10"/>
          <p:cNvSpPr/>
          <p:nvPr/>
        </p:nvSpPr>
        <p:spPr>
          <a:xfrm>
            <a:off x="1000125" y="5786438"/>
            <a:ext cx="1500188" cy="642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Metaboličke bolesti</a:t>
            </a:r>
          </a:p>
        </p:txBody>
      </p:sp>
      <p:sp>
        <p:nvSpPr>
          <p:cNvPr id="12" name="Rounded Rectangle 11"/>
          <p:cNvSpPr/>
          <p:nvPr/>
        </p:nvSpPr>
        <p:spPr>
          <a:xfrm>
            <a:off x="1000125" y="3714750"/>
            <a:ext cx="1500188"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enzimski </a:t>
            </a:r>
          </a:p>
          <a:p>
            <a:pPr algn="ctr" fontAlgn="auto">
              <a:spcBef>
                <a:spcPts val="0"/>
              </a:spcBef>
              <a:spcAft>
                <a:spcPts val="0"/>
              </a:spcAft>
              <a:defRPr/>
            </a:pPr>
            <a:r>
              <a:rPr lang="hr-HR" dirty="0"/>
              <a:t>defekti</a:t>
            </a:r>
          </a:p>
        </p:txBody>
      </p:sp>
      <p:sp>
        <p:nvSpPr>
          <p:cNvPr id="13" name="Rounded Rectangle 12"/>
          <p:cNvSpPr/>
          <p:nvPr/>
        </p:nvSpPr>
        <p:spPr>
          <a:xfrm>
            <a:off x="1000125" y="3143250"/>
            <a:ext cx="1500188"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genetski</a:t>
            </a:r>
          </a:p>
        </p:txBody>
      </p:sp>
      <p:sp>
        <p:nvSpPr>
          <p:cNvPr id="14" name="Rounded Rectangle 13"/>
          <p:cNvSpPr/>
          <p:nvPr/>
        </p:nvSpPr>
        <p:spPr>
          <a:xfrm>
            <a:off x="1000125" y="5072063"/>
            <a:ext cx="1500188"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infekcije</a:t>
            </a:r>
          </a:p>
        </p:txBody>
      </p:sp>
      <p:sp>
        <p:nvSpPr>
          <p:cNvPr id="15" name="Rounded Rectangle 14"/>
          <p:cNvSpPr/>
          <p:nvPr/>
        </p:nvSpPr>
        <p:spPr>
          <a:xfrm>
            <a:off x="1000125" y="4429125"/>
            <a:ext cx="1500188"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autoimuni</a:t>
            </a:r>
          </a:p>
        </p:txBody>
      </p:sp>
      <p:sp>
        <p:nvSpPr>
          <p:cNvPr id="23" name="Rounded Rectangle 22"/>
          <p:cNvSpPr/>
          <p:nvPr/>
        </p:nvSpPr>
        <p:spPr>
          <a:xfrm>
            <a:off x="6572250" y="3143250"/>
            <a:ext cx="1643063"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kemoterapija</a:t>
            </a:r>
          </a:p>
        </p:txBody>
      </p:sp>
      <p:sp>
        <p:nvSpPr>
          <p:cNvPr id="24" name="Rounded Rectangle 23"/>
          <p:cNvSpPr/>
          <p:nvPr/>
        </p:nvSpPr>
        <p:spPr>
          <a:xfrm>
            <a:off x="6572250" y="2428875"/>
            <a:ext cx="1500188"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kirurški</a:t>
            </a:r>
          </a:p>
        </p:txBody>
      </p:sp>
      <p:sp>
        <p:nvSpPr>
          <p:cNvPr id="25" name="Rounded Rectangle 24"/>
          <p:cNvSpPr/>
          <p:nvPr/>
        </p:nvSpPr>
        <p:spPr>
          <a:xfrm>
            <a:off x="6572250" y="3857625"/>
            <a:ext cx="1500188"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zračenje</a:t>
            </a:r>
          </a:p>
        </p:txBody>
      </p:sp>
      <p:sp>
        <p:nvSpPr>
          <p:cNvPr id="26" name="Rounded Rectangle 25"/>
          <p:cNvSpPr/>
          <p:nvPr/>
        </p:nvSpPr>
        <p:spPr>
          <a:xfrm>
            <a:off x="6643688" y="4714875"/>
            <a:ext cx="1500187"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pušenje</a:t>
            </a:r>
          </a:p>
        </p:txBody>
      </p:sp>
      <p:sp>
        <p:nvSpPr>
          <p:cNvPr id="28" name="Rounded Rectangle 27"/>
          <p:cNvSpPr/>
          <p:nvPr/>
        </p:nvSpPr>
        <p:spPr>
          <a:xfrm>
            <a:off x="3284538" y="3000375"/>
            <a:ext cx="2571750" cy="3143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Terminologija </a:t>
            </a:r>
          </a:p>
          <a:p>
            <a:pPr algn="ctr" fontAlgn="auto">
              <a:spcBef>
                <a:spcPts val="0"/>
              </a:spcBef>
              <a:spcAft>
                <a:spcPts val="0"/>
              </a:spcAft>
              <a:defRPr/>
            </a:pPr>
            <a:endParaRPr lang="hr-HR" dirty="0"/>
          </a:p>
          <a:p>
            <a:pPr algn="ctr" fontAlgn="auto">
              <a:spcBef>
                <a:spcPts val="0"/>
              </a:spcBef>
              <a:spcAft>
                <a:spcPts val="0"/>
              </a:spcAft>
              <a:defRPr/>
            </a:pPr>
            <a:r>
              <a:rPr lang="hr-HR" dirty="0" err="1"/>
              <a:t>Hipergonadotropni</a:t>
            </a:r>
            <a:r>
              <a:rPr lang="hr-HR" dirty="0"/>
              <a:t> </a:t>
            </a:r>
          </a:p>
          <a:p>
            <a:pPr algn="ctr" fontAlgn="auto">
              <a:spcBef>
                <a:spcPts val="0"/>
              </a:spcBef>
              <a:spcAft>
                <a:spcPts val="0"/>
              </a:spcAft>
              <a:defRPr/>
            </a:pPr>
            <a:r>
              <a:rPr lang="hr-HR" dirty="0" err="1"/>
              <a:t>hipogonadizam</a:t>
            </a:r>
            <a:r>
              <a:rPr lang="hr-HR" dirty="0"/>
              <a:t> </a:t>
            </a:r>
          </a:p>
          <a:p>
            <a:pPr algn="ctr" fontAlgn="auto">
              <a:spcBef>
                <a:spcPts val="0"/>
              </a:spcBef>
              <a:spcAft>
                <a:spcPts val="0"/>
              </a:spcAft>
              <a:defRPr/>
            </a:pPr>
            <a:r>
              <a:rPr lang="hr-HR" dirty="0"/>
              <a:t>POF</a:t>
            </a:r>
          </a:p>
          <a:p>
            <a:pPr algn="ctr" fontAlgn="auto">
              <a:spcBef>
                <a:spcPts val="0"/>
              </a:spcBef>
              <a:spcAft>
                <a:spcPts val="0"/>
              </a:spcAft>
              <a:defRPr/>
            </a:pPr>
            <a:r>
              <a:rPr lang="hr-HR" dirty="0"/>
              <a:t>POI</a:t>
            </a:r>
          </a:p>
          <a:p>
            <a:pPr algn="ctr" fontAlgn="auto">
              <a:spcBef>
                <a:spcPts val="0"/>
              </a:spcBef>
              <a:spcAft>
                <a:spcPts val="0"/>
              </a:spcAft>
              <a:defRPr/>
            </a:pPr>
            <a:r>
              <a:rPr lang="hr-HR" dirty="0"/>
              <a:t>PM</a:t>
            </a:r>
          </a:p>
          <a:p>
            <a:pPr algn="ctr" fontAlgn="auto">
              <a:spcBef>
                <a:spcPts val="0"/>
              </a:spcBef>
              <a:spcAft>
                <a:spcPts val="0"/>
              </a:spcAft>
              <a:defRPr/>
            </a:pPr>
            <a:r>
              <a:rPr lang="hr-HR" dirty="0"/>
              <a:t>Ovarijska </a:t>
            </a:r>
            <a:r>
              <a:rPr lang="hr-HR" dirty="0" err="1"/>
              <a:t>disgeneza</a:t>
            </a:r>
            <a:r>
              <a:rPr lang="hr-HR" dirty="0"/>
              <a:t> </a:t>
            </a:r>
          </a:p>
        </p:txBody>
      </p:sp>
      <p:sp>
        <p:nvSpPr>
          <p:cNvPr id="29" name="Rounded Rectangle 28"/>
          <p:cNvSpPr/>
          <p:nvPr/>
        </p:nvSpPr>
        <p:spPr>
          <a:xfrm>
            <a:off x="1143000" y="928688"/>
            <a:ext cx="1571625"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Spontana </a:t>
            </a:r>
          </a:p>
        </p:txBody>
      </p:sp>
      <p:sp>
        <p:nvSpPr>
          <p:cNvPr id="30" name="Rounded Rectangle 29"/>
          <p:cNvSpPr/>
          <p:nvPr/>
        </p:nvSpPr>
        <p:spPr>
          <a:xfrm>
            <a:off x="6357938" y="857250"/>
            <a:ext cx="2000250"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Inducirana </a:t>
            </a:r>
          </a:p>
        </p:txBody>
      </p:sp>
      <p:sp>
        <p:nvSpPr>
          <p:cNvPr id="31" name="Rounded Rectangle 30"/>
          <p:cNvSpPr/>
          <p:nvPr/>
        </p:nvSpPr>
        <p:spPr>
          <a:xfrm>
            <a:off x="3143250" y="1106488"/>
            <a:ext cx="2857500" cy="1393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err="1"/>
              <a:t>Amenoreja</a:t>
            </a:r>
            <a:endParaRPr lang="hr-HR" dirty="0"/>
          </a:p>
          <a:p>
            <a:pPr algn="ctr" fontAlgn="auto">
              <a:spcBef>
                <a:spcPts val="0"/>
              </a:spcBef>
              <a:spcAft>
                <a:spcPts val="0"/>
              </a:spcAft>
              <a:defRPr/>
            </a:pPr>
            <a:r>
              <a:rPr lang="hr-HR" dirty="0" err="1"/>
              <a:t>Hipoestrogenizam</a:t>
            </a:r>
            <a:endParaRPr lang="hr-HR" dirty="0"/>
          </a:p>
          <a:p>
            <a:pPr algn="ctr" fontAlgn="auto">
              <a:spcBef>
                <a:spcPts val="0"/>
              </a:spcBef>
              <a:spcAft>
                <a:spcPts val="0"/>
              </a:spcAft>
              <a:defRPr/>
            </a:pPr>
            <a:r>
              <a:rPr lang="hr-HR" dirty="0"/>
              <a:t>Porast </a:t>
            </a:r>
            <a:r>
              <a:rPr lang="hr-HR" dirty="0" err="1"/>
              <a:t>gonadotropina</a:t>
            </a:r>
            <a:endParaRPr lang="hr-HR" dirty="0"/>
          </a:p>
          <a:p>
            <a:pPr algn="ctr" fontAlgn="auto">
              <a:spcBef>
                <a:spcPts val="0"/>
              </a:spcBef>
              <a:spcAft>
                <a:spcPts val="0"/>
              </a:spcAft>
              <a:defRPr/>
            </a:pPr>
            <a:r>
              <a:rPr lang="hr-HR" dirty="0" err="1"/>
              <a:t>Klimakterične</a:t>
            </a:r>
            <a:r>
              <a:rPr lang="hr-HR" dirty="0"/>
              <a:t> smetnje</a:t>
            </a:r>
          </a:p>
          <a:p>
            <a:pPr algn="ctr" fontAlgn="auto">
              <a:spcBef>
                <a:spcPts val="0"/>
              </a:spcBef>
              <a:spcAft>
                <a:spcPts val="0"/>
              </a:spcAft>
              <a:defRPr/>
            </a:pPr>
            <a:r>
              <a:rPr lang="hr-HR" dirty="0"/>
              <a:t>Neplodnost </a:t>
            </a:r>
          </a:p>
        </p:txBody>
      </p:sp>
      <p:sp>
        <p:nvSpPr>
          <p:cNvPr id="33" name="Rounded Rectangle 32"/>
          <p:cNvSpPr/>
          <p:nvPr/>
        </p:nvSpPr>
        <p:spPr>
          <a:xfrm>
            <a:off x="2786063" y="214313"/>
            <a:ext cx="3214687"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Prijevremena menopauza</a:t>
            </a:r>
          </a:p>
        </p:txBody>
      </p:sp>
      <p:cxnSp>
        <p:nvCxnSpPr>
          <p:cNvPr id="35" name="Straight Connector 34"/>
          <p:cNvCxnSpPr/>
          <p:nvPr/>
        </p:nvCxnSpPr>
        <p:spPr>
          <a:xfrm rot="5400000">
            <a:off x="1465263" y="1892300"/>
            <a:ext cx="9286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6894513" y="1892300"/>
            <a:ext cx="7858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2000250" y="500063"/>
            <a:ext cx="7143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820863" y="677863"/>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72188" y="500063"/>
            <a:ext cx="1214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073106" y="713582"/>
            <a:ext cx="4286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1" idx="2"/>
          </p:cNvCxnSpPr>
          <p:nvPr/>
        </p:nvCxnSpPr>
        <p:spPr>
          <a:xfrm flipH="1">
            <a:off x="4567238" y="2500313"/>
            <a:ext cx="4762" cy="50006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2"/>
          <p:cNvSpPr txBox="1">
            <a:spLocks noChangeArrowheads="1"/>
          </p:cNvSpPr>
          <p:nvPr/>
        </p:nvSpPr>
        <p:spPr bwMode="auto">
          <a:xfrm>
            <a:off x="1214438" y="498475"/>
            <a:ext cx="6384925" cy="579438"/>
          </a:xfrm>
          <a:prstGeom prst="rect">
            <a:avLst/>
          </a:prstGeom>
          <a:noFill/>
          <a:ln w="12700">
            <a:noFill/>
            <a:miter lim="800000"/>
            <a:headEnd type="none" w="sm" len="sm"/>
            <a:tailEnd type="none" w="sm" len="sm"/>
          </a:ln>
        </p:spPr>
        <p:txBody>
          <a:bodyPr wrap="none">
            <a:spAutoFit/>
          </a:bodyPr>
          <a:lstStyle/>
          <a:p>
            <a:r>
              <a:rPr lang="en-US" sz="3200" b="1" dirty="0" err="1">
                <a:latin typeface="Trebuchet MS" pitchFamily="34" charset="0"/>
              </a:rPr>
              <a:t>Osteoporo</a:t>
            </a:r>
            <a:r>
              <a:rPr lang="hr-HR" sz="3200" b="1" dirty="0">
                <a:latin typeface="Trebuchet MS" pitchFamily="34" charset="0"/>
              </a:rPr>
              <a:t>za</a:t>
            </a:r>
            <a:r>
              <a:rPr lang="en-US" sz="3200" b="1" dirty="0">
                <a:latin typeface="Trebuchet MS" pitchFamily="34" charset="0"/>
              </a:rPr>
              <a:t>: </a:t>
            </a:r>
            <a:r>
              <a:rPr lang="hr-HR" sz="3200" b="1" dirty="0">
                <a:latin typeface="Trebuchet MS" pitchFamily="34" charset="0"/>
              </a:rPr>
              <a:t>Veličina</a:t>
            </a:r>
            <a:r>
              <a:rPr lang="en-US" sz="3200" b="1" dirty="0">
                <a:latin typeface="Trebuchet MS" pitchFamily="34" charset="0"/>
              </a:rPr>
              <a:t> </a:t>
            </a:r>
            <a:r>
              <a:rPr lang="hr-HR" sz="3200" b="1" dirty="0">
                <a:latin typeface="Trebuchet MS" pitchFamily="34" charset="0"/>
              </a:rPr>
              <a:t>p</a:t>
            </a:r>
            <a:r>
              <a:rPr lang="en-US" sz="3200" b="1" dirty="0" err="1">
                <a:latin typeface="Trebuchet MS" pitchFamily="34" charset="0"/>
              </a:rPr>
              <a:t>roblem</a:t>
            </a:r>
            <a:r>
              <a:rPr lang="hr-HR" sz="3200" b="1" dirty="0">
                <a:latin typeface="Trebuchet MS" pitchFamily="34" charset="0"/>
              </a:rPr>
              <a:t>a</a:t>
            </a:r>
            <a:endParaRPr lang="en-US" sz="3200" b="1" dirty="0">
              <a:latin typeface="Trebuchet MS" pitchFamily="34" charset="0"/>
            </a:endParaRPr>
          </a:p>
        </p:txBody>
      </p:sp>
      <p:sp>
        <p:nvSpPr>
          <p:cNvPr id="103426" name="Text Box 3"/>
          <p:cNvSpPr txBox="1">
            <a:spLocks noChangeArrowheads="1"/>
          </p:cNvSpPr>
          <p:nvPr/>
        </p:nvSpPr>
        <p:spPr bwMode="auto">
          <a:xfrm>
            <a:off x="684213" y="2133600"/>
            <a:ext cx="7848600" cy="2784475"/>
          </a:xfrm>
          <a:prstGeom prst="rect">
            <a:avLst/>
          </a:prstGeom>
          <a:noFill/>
          <a:ln w="12700">
            <a:solidFill>
              <a:schemeClr val="tx1"/>
            </a:solidFill>
            <a:miter lim="800000"/>
            <a:headEnd type="none" w="sm" len="sm"/>
            <a:tailEnd type="none" w="sm" len="sm"/>
          </a:ln>
        </p:spPr>
        <p:txBody>
          <a:bodyPr>
            <a:spAutoFit/>
          </a:bodyPr>
          <a:lstStyle/>
          <a:p>
            <a:pPr marL="228600" indent="-228600">
              <a:buClr>
                <a:schemeClr val="tx2"/>
              </a:buClr>
              <a:buFontTx/>
              <a:buChar char="•"/>
            </a:pPr>
            <a:r>
              <a:rPr lang="hr-HR" sz="2400" b="1">
                <a:latin typeface="Trebuchet MS" pitchFamily="34" charset="0"/>
              </a:rPr>
              <a:t>Novi slučajevi karcinoma dojke 175 000 / godišnje</a:t>
            </a:r>
            <a:r>
              <a:rPr lang="hr-HR" sz="2400" b="1" baseline="30000">
                <a:latin typeface="Trebuchet MS" pitchFamily="34" charset="0"/>
              </a:rPr>
              <a:t>1</a:t>
            </a:r>
          </a:p>
          <a:p>
            <a:pPr marL="228600" indent="-228600">
              <a:buClr>
                <a:schemeClr val="tx2"/>
              </a:buClr>
              <a:buFontTx/>
              <a:buChar char="•"/>
            </a:pPr>
            <a:endParaRPr lang="hr-HR" sz="2400" b="1" baseline="30000">
              <a:latin typeface="Trebuchet MS" pitchFamily="34" charset="0"/>
            </a:endParaRPr>
          </a:p>
          <a:p>
            <a:pPr marL="228600" indent="-228600">
              <a:buClr>
                <a:schemeClr val="tx2"/>
              </a:buClr>
              <a:buFontTx/>
              <a:buChar char="•"/>
            </a:pPr>
            <a:r>
              <a:rPr lang="hr-HR" sz="2400" b="1">
                <a:latin typeface="Trebuchet MS" pitchFamily="34" charset="0"/>
              </a:rPr>
              <a:t>Novi slučajevi KVB 334 512 / godišnje</a:t>
            </a:r>
            <a:r>
              <a:rPr lang="hr-HR" sz="2400" b="1" baseline="30000">
                <a:latin typeface="Trebuchet MS" pitchFamily="34" charset="0"/>
              </a:rPr>
              <a:t>1</a:t>
            </a:r>
          </a:p>
          <a:p>
            <a:pPr marL="228600" indent="-228600">
              <a:buClr>
                <a:schemeClr val="tx2"/>
              </a:buClr>
            </a:pPr>
            <a:endParaRPr lang="hr-HR" sz="2400" b="1">
              <a:latin typeface="Trebuchet MS" pitchFamily="34" charset="0"/>
            </a:endParaRPr>
          </a:p>
          <a:p>
            <a:pPr marL="228600" indent="-228600">
              <a:buClr>
                <a:schemeClr val="tx2"/>
              </a:buClr>
              <a:buFontTx/>
              <a:buChar char="•"/>
            </a:pPr>
            <a:r>
              <a:rPr lang="hr-HR" sz="2400" b="1">
                <a:latin typeface="Trebuchet MS" pitchFamily="34" charset="0"/>
              </a:rPr>
              <a:t>Osteoporotična fraktura 1.5 milijuna / godišnje u SAD </a:t>
            </a:r>
            <a:r>
              <a:rPr lang="hr-HR" sz="2000" b="1">
                <a:latin typeface="Trebuchet MS" pitchFamily="34" charset="0"/>
              </a:rPr>
              <a:t>(</a:t>
            </a:r>
            <a:r>
              <a:rPr lang="hr-HR" sz="2000" b="1">
                <a:solidFill>
                  <a:schemeClr val="tx2"/>
                </a:solidFill>
                <a:latin typeface="Trebuchet MS" pitchFamily="34" charset="0"/>
              </a:rPr>
              <a:t>700 000 kralješka</a:t>
            </a:r>
            <a:r>
              <a:rPr lang="hr-HR" sz="2000" b="1">
                <a:latin typeface="Trebuchet MS" pitchFamily="34" charset="0"/>
              </a:rPr>
              <a:t>, 250 000 kuka, 250 000 podlaktice, 300 000 nevertebralne frakture) </a:t>
            </a:r>
            <a:r>
              <a:rPr lang="hr-HR" sz="2000" b="1" baseline="30000">
                <a:latin typeface="Trebuchet MS" pitchFamily="34" charset="0"/>
              </a:rPr>
              <a:t>2,3</a:t>
            </a:r>
            <a:endParaRPr lang="hr-HR" sz="2400">
              <a:latin typeface="Trebuchet MS" pitchFamily="34" charset="0"/>
            </a:endParaRPr>
          </a:p>
          <a:p>
            <a:pPr marL="228600" indent="-228600">
              <a:buFontTx/>
              <a:buChar char="•"/>
            </a:pPr>
            <a:endParaRPr lang="en-US" sz="2000" b="1">
              <a:latin typeface="Trebuchet MS" pitchFamily="34" charset="0"/>
            </a:endParaRPr>
          </a:p>
        </p:txBody>
      </p:sp>
      <p:sp>
        <p:nvSpPr>
          <p:cNvPr id="103427" name="Slide Modified" hidden="1"/>
          <p:cNvSpPr txBox="1">
            <a:spLocks noChangeArrowheads="1"/>
          </p:cNvSpPr>
          <p:nvPr/>
        </p:nvSpPr>
        <p:spPr bwMode="auto">
          <a:xfrm>
            <a:off x="112713" y="7239000"/>
            <a:ext cx="3386137" cy="274638"/>
          </a:xfrm>
          <a:prstGeom prst="rect">
            <a:avLst/>
          </a:prstGeom>
          <a:solidFill>
            <a:srgbClr val="000000"/>
          </a:solidFill>
          <a:ln w="9525">
            <a:noFill/>
            <a:miter lim="800000"/>
            <a:headEnd/>
            <a:tailEnd/>
          </a:ln>
        </p:spPr>
        <p:txBody>
          <a:bodyPr>
            <a:spAutoFit/>
          </a:bodyPr>
          <a:lstStyle/>
          <a:p>
            <a:r>
              <a:rPr lang="en-US" sz="1200" b="1">
                <a:solidFill>
                  <a:srgbClr val="FAFAFA"/>
                </a:solidFill>
                <a:latin typeface="Trebuchet MS" pitchFamily="34" charset="0"/>
              </a:rPr>
              <a:t>Slide Modified: </a:t>
            </a:r>
          </a:p>
        </p:txBody>
      </p:sp>
      <p:sp>
        <p:nvSpPr>
          <p:cNvPr id="103428" name="Review" hidden="1"/>
          <p:cNvSpPr txBox="1">
            <a:spLocks noChangeArrowheads="1"/>
          </p:cNvSpPr>
          <p:nvPr/>
        </p:nvSpPr>
        <p:spPr bwMode="auto">
          <a:xfrm>
            <a:off x="9594850" y="1143000"/>
            <a:ext cx="3387725" cy="274638"/>
          </a:xfrm>
          <a:prstGeom prst="rect">
            <a:avLst/>
          </a:prstGeom>
          <a:solidFill>
            <a:srgbClr val="000000"/>
          </a:solidFill>
          <a:ln w="9525">
            <a:noFill/>
            <a:miter lim="800000"/>
            <a:headEnd/>
            <a:tailEnd/>
          </a:ln>
        </p:spPr>
        <p:txBody>
          <a:bodyPr>
            <a:spAutoFit/>
          </a:bodyPr>
          <a:lstStyle/>
          <a:p>
            <a:r>
              <a:rPr lang="en-US" sz="1200" b="1">
                <a:solidFill>
                  <a:srgbClr val="FAFAFA"/>
                </a:solidFill>
                <a:latin typeface="Trebuchet MS" pitchFamily="34" charset="0"/>
              </a:rPr>
              <a:t>Review: </a:t>
            </a:r>
          </a:p>
        </p:txBody>
      </p:sp>
      <p:sp>
        <p:nvSpPr>
          <p:cNvPr id="103429" name="ReviewerMemo" hidden="1"/>
          <p:cNvSpPr txBox="1">
            <a:spLocks noChangeArrowheads="1"/>
          </p:cNvSpPr>
          <p:nvPr/>
        </p:nvSpPr>
        <p:spPr bwMode="auto">
          <a:xfrm>
            <a:off x="9594850" y="2794000"/>
            <a:ext cx="3387725" cy="274638"/>
          </a:xfrm>
          <a:prstGeom prst="rect">
            <a:avLst/>
          </a:prstGeom>
          <a:solidFill>
            <a:srgbClr val="000000"/>
          </a:solidFill>
          <a:ln w="9525">
            <a:noFill/>
            <a:miter lim="800000"/>
            <a:headEnd/>
            <a:tailEnd/>
          </a:ln>
        </p:spPr>
        <p:txBody>
          <a:bodyPr>
            <a:spAutoFit/>
          </a:bodyPr>
          <a:lstStyle/>
          <a:p>
            <a:r>
              <a:rPr lang="en-US" sz="1200" b="1">
                <a:solidFill>
                  <a:srgbClr val="FAFAFA"/>
                </a:solidFill>
                <a:latin typeface="Trebuchet MS" pitchFamily="34" charset="0"/>
              </a:rPr>
              <a:t>Reviewer Memo: </a:t>
            </a:r>
          </a:p>
        </p:txBody>
      </p:sp>
      <p:sp>
        <p:nvSpPr>
          <p:cNvPr id="103430" name="Source" hidden="1"/>
          <p:cNvSpPr txBox="1">
            <a:spLocks noChangeArrowheads="1"/>
          </p:cNvSpPr>
          <p:nvPr/>
        </p:nvSpPr>
        <p:spPr bwMode="auto">
          <a:xfrm>
            <a:off x="9594850" y="127000"/>
            <a:ext cx="2259013" cy="274638"/>
          </a:xfrm>
          <a:prstGeom prst="rect">
            <a:avLst/>
          </a:prstGeom>
          <a:solidFill>
            <a:srgbClr val="000000"/>
          </a:solidFill>
          <a:ln w="9525">
            <a:noFill/>
            <a:miter lim="800000"/>
            <a:headEnd/>
            <a:tailEnd/>
          </a:ln>
        </p:spPr>
        <p:txBody>
          <a:bodyPr>
            <a:spAutoFit/>
          </a:bodyPr>
          <a:lstStyle/>
          <a:p>
            <a:r>
              <a:rPr lang="en-US" sz="1200" b="1">
                <a:solidFill>
                  <a:srgbClr val="FAFAFA"/>
                </a:solidFill>
                <a:latin typeface="Trebuchet MS" pitchFamily="34" charset="0"/>
              </a:rPr>
              <a:t>Source: </a:t>
            </a:r>
          </a:p>
        </p:txBody>
      </p:sp>
      <p:sp>
        <p:nvSpPr>
          <p:cNvPr id="103431" name="Memo" hidden="1"/>
          <p:cNvSpPr txBox="1">
            <a:spLocks noChangeArrowheads="1"/>
          </p:cNvSpPr>
          <p:nvPr/>
        </p:nvSpPr>
        <p:spPr bwMode="auto">
          <a:xfrm>
            <a:off x="4233863" y="7239000"/>
            <a:ext cx="4514850" cy="274638"/>
          </a:xfrm>
          <a:prstGeom prst="rect">
            <a:avLst/>
          </a:prstGeom>
          <a:solidFill>
            <a:srgbClr val="000000"/>
          </a:solidFill>
          <a:ln w="9525">
            <a:noFill/>
            <a:miter lim="800000"/>
            <a:headEnd/>
            <a:tailEnd/>
          </a:ln>
        </p:spPr>
        <p:txBody>
          <a:bodyPr>
            <a:spAutoFit/>
          </a:bodyPr>
          <a:lstStyle/>
          <a:p>
            <a:r>
              <a:rPr lang="en-US" sz="1200" b="1">
                <a:solidFill>
                  <a:srgbClr val="FAFAFA"/>
                </a:solidFill>
                <a:latin typeface="Trebuchet MS" pitchFamily="34" charset="0"/>
              </a:rPr>
              <a:t>Memo: </a:t>
            </a:r>
          </a:p>
        </p:txBody>
      </p:sp>
      <p:sp>
        <p:nvSpPr>
          <p:cNvPr id="103432" name="Text Box 9"/>
          <p:cNvSpPr txBox="1">
            <a:spLocks noChangeArrowheads="1"/>
          </p:cNvSpPr>
          <p:nvPr/>
        </p:nvSpPr>
        <p:spPr bwMode="auto">
          <a:xfrm>
            <a:off x="250825" y="5876925"/>
            <a:ext cx="8658225" cy="822325"/>
          </a:xfrm>
          <a:prstGeom prst="rect">
            <a:avLst/>
          </a:prstGeom>
          <a:noFill/>
          <a:ln w="12700">
            <a:noFill/>
            <a:miter lim="800000"/>
            <a:headEnd type="none" w="sm" len="sm"/>
            <a:tailEnd type="none" w="sm" len="sm"/>
          </a:ln>
        </p:spPr>
        <p:txBody>
          <a:bodyPr>
            <a:spAutoFit/>
          </a:bodyPr>
          <a:lstStyle/>
          <a:p>
            <a:pPr marL="115888" indent="-115888"/>
            <a:r>
              <a:rPr lang="hr-HR" sz="1200" baseline="30000">
                <a:latin typeface="Trebuchet MS" pitchFamily="34" charset="0"/>
              </a:rPr>
              <a:t>1</a:t>
            </a:r>
            <a:r>
              <a:rPr lang="en-US" sz="1200" baseline="30000">
                <a:latin typeface="Trebuchet MS" pitchFamily="34" charset="0"/>
              </a:rPr>
              <a:t> </a:t>
            </a:r>
            <a:r>
              <a:rPr lang="en-US" sz="1200">
                <a:latin typeface="Trebuchet MS" pitchFamily="34" charset="0"/>
              </a:rPr>
              <a:t>America’s Bone Health: The State of Osteoporosis and Low Bone Mass in Our Nation. Washington, DC: National Osteoporosis Foundation 1-12, 2002</a:t>
            </a:r>
          </a:p>
          <a:p>
            <a:pPr marL="115888" indent="-115888"/>
            <a:r>
              <a:rPr lang="hr-HR" sz="1200" baseline="30000">
                <a:latin typeface="Trebuchet MS" pitchFamily="34" charset="0"/>
              </a:rPr>
              <a:t>2 </a:t>
            </a:r>
            <a:r>
              <a:rPr lang="hr-HR" sz="1200">
                <a:latin typeface="Trebuchet MS" pitchFamily="34" charset="0"/>
              </a:rPr>
              <a:t>Women’s Health Facts and Figures. Washington, DC. American College of Obstetricians and Gynecologist; 2000</a:t>
            </a:r>
          </a:p>
          <a:p>
            <a:pPr marL="115888" indent="-115888"/>
            <a:r>
              <a:rPr lang="hr-HR" sz="1200">
                <a:latin typeface="Trebuchet MS" pitchFamily="34" charset="0"/>
              </a:rPr>
              <a:t>3 NIH Consensus Development Panel on osteoporosis prevention, diagnosis and therapy. JAMA 2001;285:785-795</a:t>
            </a:r>
            <a:endParaRPr lang="en-US" sz="1200">
              <a:latin typeface="Trebuchet MS"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152400"/>
            <a:ext cx="7772400" cy="1066800"/>
          </a:xfrm>
        </p:spPr>
        <p:txBody>
          <a:bodyPr/>
          <a:lstStyle/>
          <a:p>
            <a:pPr marL="320040" indent="-320040" fontAlgn="auto">
              <a:spcAft>
                <a:spcPts val="0"/>
              </a:spcAft>
              <a:buClr>
                <a:schemeClr val="accent6">
                  <a:lumMod val="75000"/>
                </a:schemeClr>
              </a:buClr>
              <a:defRPr/>
            </a:pPr>
            <a:r>
              <a:rPr lang="hr-HR" sz="3600" b="0" dirty="0" smtClean="0">
                <a:latin typeface="Arial" pitchFamily="34" charset="0"/>
              </a:rPr>
              <a:t>„</a:t>
            </a:r>
            <a:r>
              <a:rPr lang="en-GB" sz="3600" b="0" dirty="0" smtClean="0">
                <a:latin typeface="Arial" pitchFamily="34" charset="0"/>
              </a:rPr>
              <a:t>Lifetime Changes</a:t>
            </a:r>
            <a:r>
              <a:rPr lang="hr-HR" sz="3600" b="0" dirty="0" smtClean="0">
                <a:latin typeface="Arial" pitchFamily="34" charset="0"/>
              </a:rPr>
              <a:t>”</a:t>
            </a:r>
            <a:r>
              <a:rPr lang="en-GB" sz="3600" b="0" dirty="0" smtClean="0">
                <a:latin typeface="Arial" pitchFamily="34" charset="0"/>
              </a:rPr>
              <a:t> </a:t>
            </a:r>
            <a:r>
              <a:rPr lang="hr-HR" sz="3600" b="0" dirty="0" smtClean="0">
                <a:latin typeface="Arial" pitchFamily="34" charset="0"/>
              </a:rPr>
              <a:t>u koštanoj masi</a:t>
            </a:r>
            <a:endParaRPr lang="en-GB" sz="3600" b="0" dirty="0">
              <a:latin typeface="Arial" pitchFamily="34" charset="0"/>
            </a:endParaRPr>
          </a:p>
        </p:txBody>
      </p:sp>
      <p:sp>
        <p:nvSpPr>
          <p:cNvPr id="65538" name="Line 3"/>
          <p:cNvSpPr>
            <a:spLocks noChangeShapeType="1"/>
          </p:cNvSpPr>
          <p:nvPr/>
        </p:nvSpPr>
        <p:spPr bwMode="auto">
          <a:xfrm>
            <a:off x="914400" y="1600200"/>
            <a:ext cx="0" cy="4724400"/>
          </a:xfrm>
          <a:prstGeom prst="line">
            <a:avLst/>
          </a:prstGeom>
          <a:noFill/>
          <a:ln w="12700">
            <a:solidFill>
              <a:schemeClr val="tx1"/>
            </a:solidFill>
            <a:round/>
            <a:headEnd type="none" w="sm" len="sm"/>
            <a:tailEnd type="none" w="sm" len="sm"/>
          </a:ln>
        </p:spPr>
        <p:txBody>
          <a:bodyPr wrap="none"/>
          <a:lstStyle/>
          <a:p>
            <a:endParaRPr lang="sr-Latn-CS"/>
          </a:p>
        </p:txBody>
      </p:sp>
      <p:sp>
        <p:nvSpPr>
          <p:cNvPr id="65539" name="Line 4"/>
          <p:cNvSpPr>
            <a:spLocks noChangeShapeType="1"/>
          </p:cNvSpPr>
          <p:nvPr/>
        </p:nvSpPr>
        <p:spPr bwMode="auto">
          <a:xfrm>
            <a:off x="914400" y="6400800"/>
            <a:ext cx="7467600" cy="0"/>
          </a:xfrm>
          <a:prstGeom prst="line">
            <a:avLst/>
          </a:prstGeom>
          <a:noFill/>
          <a:ln w="12700">
            <a:solidFill>
              <a:srgbClr val="3333FF"/>
            </a:solidFill>
            <a:round/>
            <a:headEnd type="none" w="sm" len="sm"/>
            <a:tailEnd type="none" w="sm" len="sm"/>
          </a:ln>
        </p:spPr>
        <p:txBody>
          <a:bodyPr wrap="none"/>
          <a:lstStyle/>
          <a:p>
            <a:endParaRPr lang="sr-Latn-CS"/>
          </a:p>
        </p:txBody>
      </p:sp>
      <p:sp>
        <p:nvSpPr>
          <p:cNvPr id="65540" name="Rectangle 5"/>
          <p:cNvSpPr>
            <a:spLocks noChangeArrowheads="1"/>
          </p:cNvSpPr>
          <p:nvPr/>
        </p:nvSpPr>
        <p:spPr bwMode="auto">
          <a:xfrm>
            <a:off x="8153400" y="6553200"/>
            <a:ext cx="990600" cy="304800"/>
          </a:xfrm>
          <a:prstGeom prst="rect">
            <a:avLst/>
          </a:prstGeom>
          <a:solidFill>
            <a:srgbClr val="3333FF"/>
          </a:solidFill>
          <a:ln w="12700">
            <a:solidFill>
              <a:srgbClr val="3333FF"/>
            </a:solidFill>
            <a:miter lim="800000"/>
            <a:headEnd type="none" w="sm" len="sm"/>
            <a:tailEnd type="none" w="sm" len="sm"/>
          </a:ln>
        </p:spPr>
        <p:txBody>
          <a:bodyPr wrap="none" anchor="ctr"/>
          <a:lstStyle/>
          <a:p>
            <a:pPr algn="ctr" defTabSz="762000" eaLnBrk="0" hangingPunct="0"/>
            <a:r>
              <a:rPr lang="hr-HR" sz="2400">
                <a:latin typeface="Trebuchet MS" pitchFamily="34" charset="0"/>
              </a:rPr>
              <a:t>dob</a:t>
            </a:r>
            <a:endParaRPr lang="en-GB" sz="2400">
              <a:latin typeface="Trebuchet MS" pitchFamily="34" charset="0"/>
            </a:endParaRPr>
          </a:p>
        </p:txBody>
      </p:sp>
      <p:sp>
        <p:nvSpPr>
          <p:cNvPr id="65541" name="Rectangle 6"/>
          <p:cNvSpPr>
            <a:spLocks noChangeArrowheads="1"/>
          </p:cNvSpPr>
          <p:nvPr/>
        </p:nvSpPr>
        <p:spPr bwMode="auto">
          <a:xfrm flipH="1">
            <a:off x="0" y="1600200"/>
            <a:ext cx="762000" cy="5114925"/>
          </a:xfrm>
          <a:prstGeom prst="rect">
            <a:avLst/>
          </a:prstGeom>
          <a:solidFill>
            <a:srgbClr val="3333FF"/>
          </a:solidFill>
          <a:ln w="12700">
            <a:solidFill>
              <a:srgbClr val="3333FF"/>
            </a:solidFill>
            <a:miter lim="800000"/>
            <a:headEnd type="none" w="sm" len="sm"/>
            <a:tailEnd type="none" w="sm" len="sm"/>
          </a:ln>
        </p:spPr>
        <p:txBody>
          <a:bodyPr vert="vert270" wrap="none" anchor="ctr"/>
          <a:lstStyle/>
          <a:p>
            <a:pPr algn="ctr" defTabSz="762000" eaLnBrk="0" hangingPunct="0"/>
            <a:endParaRPr lang="en-GB" sz="3600" dirty="0">
              <a:latin typeface="Trebuchet MS" pitchFamily="34" charset="0"/>
            </a:endParaRPr>
          </a:p>
        </p:txBody>
      </p:sp>
      <p:sp>
        <p:nvSpPr>
          <p:cNvPr id="65542" name="Line 7"/>
          <p:cNvSpPr>
            <a:spLocks noChangeShapeType="1"/>
          </p:cNvSpPr>
          <p:nvPr/>
        </p:nvSpPr>
        <p:spPr bwMode="auto">
          <a:xfrm flipH="1">
            <a:off x="914400" y="4267200"/>
            <a:ext cx="7924800" cy="0"/>
          </a:xfrm>
          <a:prstGeom prst="line">
            <a:avLst/>
          </a:prstGeom>
          <a:noFill/>
          <a:ln w="12700">
            <a:solidFill>
              <a:srgbClr val="FFFF00"/>
            </a:solidFill>
            <a:prstDash val="lgDash"/>
            <a:round/>
            <a:headEnd type="none" w="sm" len="sm"/>
            <a:tailEnd type="none" w="sm" len="sm"/>
          </a:ln>
        </p:spPr>
        <p:txBody>
          <a:bodyPr wrap="none"/>
          <a:lstStyle/>
          <a:p>
            <a:endParaRPr lang="sr-Latn-CS"/>
          </a:p>
        </p:txBody>
      </p:sp>
      <p:sp>
        <p:nvSpPr>
          <p:cNvPr id="65543" name="Rectangle 8"/>
          <p:cNvSpPr>
            <a:spLocks noChangeArrowheads="1"/>
          </p:cNvSpPr>
          <p:nvPr/>
        </p:nvSpPr>
        <p:spPr bwMode="auto">
          <a:xfrm>
            <a:off x="3962400" y="6477000"/>
            <a:ext cx="762000" cy="381000"/>
          </a:xfrm>
          <a:prstGeom prst="rect">
            <a:avLst/>
          </a:prstGeom>
          <a:solidFill>
            <a:srgbClr val="3333FF"/>
          </a:solidFill>
          <a:ln w="12700">
            <a:solidFill>
              <a:srgbClr val="3333FF"/>
            </a:solidFill>
            <a:miter lim="800000"/>
            <a:headEnd type="none" w="sm" len="sm"/>
            <a:tailEnd type="none" w="sm" len="sm"/>
          </a:ln>
        </p:spPr>
        <p:txBody>
          <a:bodyPr wrap="none" anchor="ctr"/>
          <a:lstStyle/>
          <a:p>
            <a:pPr algn="ctr" defTabSz="762000" eaLnBrk="0" hangingPunct="0"/>
            <a:r>
              <a:rPr lang="en-GB" sz="2800">
                <a:latin typeface="Trebuchet MS" pitchFamily="34" charset="0"/>
              </a:rPr>
              <a:t>40</a:t>
            </a:r>
          </a:p>
        </p:txBody>
      </p:sp>
      <p:sp>
        <p:nvSpPr>
          <p:cNvPr id="65544" name="Rectangle 9"/>
          <p:cNvSpPr>
            <a:spLocks noChangeArrowheads="1"/>
          </p:cNvSpPr>
          <p:nvPr/>
        </p:nvSpPr>
        <p:spPr bwMode="auto">
          <a:xfrm>
            <a:off x="5715000" y="6477000"/>
            <a:ext cx="685800" cy="381000"/>
          </a:xfrm>
          <a:prstGeom prst="rect">
            <a:avLst/>
          </a:prstGeom>
          <a:solidFill>
            <a:srgbClr val="3333FF"/>
          </a:solidFill>
          <a:ln w="12700">
            <a:solidFill>
              <a:srgbClr val="3333FF"/>
            </a:solidFill>
            <a:miter lim="800000"/>
            <a:headEnd type="none" w="sm" len="sm"/>
            <a:tailEnd type="none" w="sm" len="sm"/>
          </a:ln>
        </p:spPr>
        <p:txBody>
          <a:bodyPr wrap="none" anchor="ctr"/>
          <a:lstStyle/>
          <a:p>
            <a:pPr algn="ctr" defTabSz="762000" eaLnBrk="0" hangingPunct="0"/>
            <a:r>
              <a:rPr lang="en-GB" sz="2800">
                <a:latin typeface="Trebuchet MS" pitchFamily="34" charset="0"/>
              </a:rPr>
              <a:t>60</a:t>
            </a:r>
          </a:p>
        </p:txBody>
      </p:sp>
      <p:sp>
        <p:nvSpPr>
          <p:cNvPr id="65545" name="Rectangle 10"/>
          <p:cNvSpPr>
            <a:spLocks noChangeArrowheads="1"/>
          </p:cNvSpPr>
          <p:nvPr/>
        </p:nvSpPr>
        <p:spPr bwMode="auto">
          <a:xfrm>
            <a:off x="7391400" y="6400800"/>
            <a:ext cx="733425" cy="519113"/>
          </a:xfrm>
          <a:prstGeom prst="rect">
            <a:avLst/>
          </a:prstGeom>
          <a:noFill/>
          <a:ln w="12700">
            <a:noFill/>
            <a:miter lim="800000"/>
            <a:headEnd type="none" w="sm" len="sm"/>
            <a:tailEnd type="none" w="sm" len="sm"/>
          </a:ln>
        </p:spPr>
        <p:txBody>
          <a:bodyPr>
            <a:spAutoFit/>
          </a:bodyPr>
          <a:lstStyle/>
          <a:p>
            <a:pPr defTabSz="762000" eaLnBrk="0" hangingPunct="0"/>
            <a:r>
              <a:rPr lang="en-GB" sz="2800">
                <a:latin typeface="Trebuchet MS" pitchFamily="34" charset="0"/>
              </a:rPr>
              <a:t>80</a:t>
            </a:r>
          </a:p>
        </p:txBody>
      </p:sp>
      <p:sp>
        <p:nvSpPr>
          <p:cNvPr id="65546" name="Rectangle 11"/>
          <p:cNvSpPr>
            <a:spLocks noChangeArrowheads="1"/>
          </p:cNvSpPr>
          <p:nvPr/>
        </p:nvSpPr>
        <p:spPr bwMode="auto">
          <a:xfrm>
            <a:off x="2209800" y="6477000"/>
            <a:ext cx="762000" cy="381000"/>
          </a:xfrm>
          <a:prstGeom prst="rect">
            <a:avLst/>
          </a:prstGeom>
          <a:solidFill>
            <a:srgbClr val="3333FF"/>
          </a:solidFill>
          <a:ln w="12700">
            <a:solidFill>
              <a:srgbClr val="3333FF"/>
            </a:solidFill>
            <a:miter lim="800000"/>
            <a:headEnd type="none" w="sm" len="sm"/>
            <a:tailEnd type="none" w="sm" len="sm"/>
          </a:ln>
        </p:spPr>
        <p:txBody>
          <a:bodyPr wrap="none" anchor="ctr"/>
          <a:lstStyle/>
          <a:p>
            <a:pPr algn="ctr" defTabSz="762000" eaLnBrk="0" hangingPunct="0"/>
            <a:r>
              <a:rPr lang="en-GB" sz="2800">
                <a:latin typeface="Trebuchet MS" pitchFamily="34" charset="0"/>
              </a:rPr>
              <a:t>20</a:t>
            </a:r>
          </a:p>
        </p:txBody>
      </p:sp>
      <p:sp>
        <p:nvSpPr>
          <p:cNvPr id="65547" name="Line 12"/>
          <p:cNvSpPr>
            <a:spLocks noChangeShapeType="1"/>
          </p:cNvSpPr>
          <p:nvPr/>
        </p:nvSpPr>
        <p:spPr bwMode="auto">
          <a:xfrm flipV="1">
            <a:off x="914400" y="2743200"/>
            <a:ext cx="2133600" cy="3048000"/>
          </a:xfrm>
          <a:prstGeom prst="line">
            <a:avLst/>
          </a:prstGeom>
          <a:noFill/>
          <a:ln w="57150">
            <a:solidFill>
              <a:srgbClr val="66FF66"/>
            </a:solidFill>
            <a:round/>
            <a:headEnd type="none" w="sm" len="sm"/>
            <a:tailEnd type="none" w="sm" len="sm"/>
          </a:ln>
        </p:spPr>
        <p:txBody>
          <a:bodyPr wrap="none"/>
          <a:lstStyle/>
          <a:p>
            <a:endParaRPr lang="sr-Latn-CS"/>
          </a:p>
        </p:txBody>
      </p:sp>
      <p:sp>
        <p:nvSpPr>
          <p:cNvPr id="65548" name="Line 13"/>
          <p:cNvSpPr>
            <a:spLocks noChangeShapeType="1"/>
          </p:cNvSpPr>
          <p:nvPr/>
        </p:nvSpPr>
        <p:spPr bwMode="auto">
          <a:xfrm>
            <a:off x="3048000" y="2743200"/>
            <a:ext cx="1981200" cy="0"/>
          </a:xfrm>
          <a:prstGeom prst="line">
            <a:avLst/>
          </a:prstGeom>
          <a:noFill/>
          <a:ln w="57150">
            <a:solidFill>
              <a:srgbClr val="66FF66"/>
            </a:solidFill>
            <a:round/>
            <a:headEnd type="none" w="sm" len="sm"/>
            <a:tailEnd type="none" w="sm" len="sm"/>
          </a:ln>
        </p:spPr>
        <p:txBody>
          <a:bodyPr wrap="none"/>
          <a:lstStyle/>
          <a:p>
            <a:endParaRPr lang="sr-Latn-CS"/>
          </a:p>
        </p:txBody>
      </p:sp>
      <p:sp>
        <p:nvSpPr>
          <p:cNvPr id="65549" name="Line 14"/>
          <p:cNvSpPr>
            <a:spLocks noChangeShapeType="1"/>
          </p:cNvSpPr>
          <p:nvPr/>
        </p:nvSpPr>
        <p:spPr bwMode="auto">
          <a:xfrm>
            <a:off x="4953000" y="2743200"/>
            <a:ext cx="2667000" cy="685800"/>
          </a:xfrm>
          <a:prstGeom prst="line">
            <a:avLst/>
          </a:prstGeom>
          <a:noFill/>
          <a:ln w="57150">
            <a:solidFill>
              <a:srgbClr val="66FF66"/>
            </a:solidFill>
            <a:round/>
            <a:headEnd type="none" w="sm" len="sm"/>
            <a:tailEnd type="none" w="sm" len="sm"/>
          </a:ln>
        </p:spPr>
        <p:txBody>
          <a:bodyPr wrap="none"/>
          <a:lstStyle/>
          <a:p>
            <a:endParaRPr lang="sr-Latn-CS"/>
          </a:p>
        </p:txBody>
      </p:sp>
      <p:sp>
        <p:nvSpPr>
          <p:cNvPr id="65550" name="Rectangle 15"/>
          <p:cNvSpPr>
            <a:spLocks noChangeArrowheads="1"/>
          </p:cNvSpPr>
          <p:nvPr/>
        </p:nvSpPr>
        <p:spPr bwMode="auto">
          <a:xfrm>
            <a:off x="7924800" y="3075620"/>
            <a:ext cx="1076325" cy="914400"/>
          </a:xfrm>
          <a:prstGeom prst="rect">
            <a:avLst/>
          </a:prstGeom>
          <a:solidFill>
            <a:srgbClr val="3333FF"/>
          </a:solidFill>
          <a:ln w="12700">
            <a:solidFill>
              <a:srgbClr val="3333FF"/>
            </a:solidFill>
            <a:miter lim="800000"/>
            <a:headEnd type="none" w="sm" len="sm"/>
            <a:tailEnd type="none" w="sm" len="sm"/>
          </a:ln>
        </p:spPr>
        <p:txBody>
          <a:bodyPr wrap="none" anchor="ctr"/>
          <a:lstStyle/>
          <a:p>
            <a:pPr algn="ctr" defTabSz="762000" eaLnBrk="0" hangingPunct="0"/>
            <a:r>
              <a:rPr lang="en-GB" sz="2000" dirty="0">
                <a:solidFill>
                  <a:srgbClr val="66FF66"/>
                </a:solidFill>
                <a:latin typeface="Trebuchet MS" pitchFamily="34" charset="0"/>
              </a:rPr>
              <a:t>M</a:t>
            </a:r>
            <a:r>
              <a:rPr lang="hr-HR" sz="2000" dirty="0" smtClean="0">
                <a:solidFill>
                  <a:srgbClr val="66FF66"/>
                </a:solidFill>
                <a:latin typeface="Trebuchet MS" pitchFamily="34" charset="0"/>
              </a:rPr>
              <a:t>uški</a:t>
            </a:r>
          </a:p>
          <a:p>
            <a:pPr algn="ctr" defTabSz="762000" eaLnBrk="0" hangingPunct="0"/>
            <a:r>
              <a:rPr lang="hr-HR" sz="2000" dirty="0" smtClean="0">
                <a:solidFill>
                  <a:srgbClr val="66FF66"/>
                </a:solidFill>
                <a:latin typeface="Trebuchet MS" pitchFamily="34" charset="0"/>
              </a:rPr>
              <a:t>20-30%</a:t>
            </a:r>
            <a:endParaRPr lang="en-GB" sz="2000" dirty="0">
              <a:solidFill>
                <a:srgbClr val="66FF66"/>
              </a:solidFill>
              <a:latin typeface="Trebuchet MS" pitchFamily="34" charset="0"/>
            </a:endParaRPr>
          </a:p>
        </p:txBody>
      </p:sp>
      <p:sp>
        <p:nvSpPr>
          <p:cNvPr id="65551" name="Line 16"/>
          <p:cNvSpPr>
            <a:spLocks noChangeShapeType="1"/>
          </p:cNvSpPr>
          <p:nvPr/>
        </p:nvSpPr>
        <p:spPr bwMode="auto">
          <a:xfrm flipV="1">
            <a:off x="914400" y="3276600"/>
            <a:ext cx="2133600" cy="2514600"/>
          </a:xfrm>
          <a:prstGeom prst="line">
            <a:avLst/>
          </a:prstGeom>
          <a:noFill/>
          <a:ln w="57150">
            <a:solidFill>
              <a:srgbClr val="FF66CC"/>
            </a:solidFill>
            <a:round/>
            <a:headEnd type="none" w="sm" len="sm"/>
            <a:tailEnd type="none" w="sm" len="sm"/>
          </a:ln>
        </p:spPr>
        <p:txBody>
          <a:bodyPr wrap="none"/>
          <a:lstStyle/>
          <a:p>
            <a:endParaRPr lang="sr-Latn-CS"/>
          </a:p>
        </p:txBody>
      </p:sp>
      <p:sp>
        <p:nvSpPr>
          <p:cNvPr id="65552" name="Line 17"/>
          <p:cNvSpPr>
            <a:spLocks noChangeShapeType="1"/>
          </p:cNvSpPr>
          <p:nvPr/>
        </p:nvSpPr>
        <p:spPr bwMode="auto">
          <a:xfrm>
            <a:off x="3048000" y="3276600"/>
            <a:ext cx="914400" cy="0"/>
          </a:xfrm>
          <a:prstGeom prst="line">
            <a:avLst/>
          </a:prstGeom>
          <a:noFill/>
          <a:ln w="57150">
            <a:solidFill>
              <a:srgbClr val="FF66CC"/>
            </a:solidFill>
            <a:round/>
            <a:headEnd type="none" w="sm" len="sm"/>
            <a:tailEnd type="none" w="sm" len="sm"/>
          </a:ln>
        </p:spPr>
        <p:txBody>
          <a:bodyPr wrap="none"/>
          <a:lstStyle/>
          <a:p>
            <a:endParaRPr lang="sr-Latn-CS"/>
          </a:p>
        </p:txBody>
      </p:sp>
      <p:sp>
        <p:nvSpPr>
          <p:cNvPr id="65553" name="Line 18"/>
          <p:cNvSpPr>
            <a:spLocks noChangeShapeType="1"/>
          </p:cNvSpPr>
          <p:nvPr/>
        </p:nvSpPr>
        <p:spPr bwMode="auto">
          <a:xfrm>
            <a:off x="3962400" y="3276600"/>
            <a:ext cx="990600" cy="152400"/>
          </a:xfrm>
          <a:prstGeom prst="line">
            <a:avLst/>
          </a:prstGeom>
          <a:noFill/>
          <a:ln w="57150">
            <a:solidFill>
              <a:srgbClr val="FF66CC"/>
            </a:solidFill>
            <a:round/>
            <a:headEnd type="none" w="sm" len="sm"/>
            <a:tailEnd type="none" w="sm" len="sm"/>
          </a:ln>
        </p:spPr>
        <p:txBody>
          <a:bodyPr wrap="none"/>
          <a:lstStyle/>
          <a:p>
            <a:endParaRPr lang="sr-Latn-CS"/>
          </a:p>
        </p:txBody>
      </p:sp>
      <p:sp>
        <p:nvSpPr>
          <p:cNvPr id="65554" name="Line 19"/>
          <p:cNvSpPr>
            <a:spLocks noChangeShapeType="1"/>
          </p:cNvSpPr>
          <p:nvPr/>
        </p:nvSpPr>
        <p:spPr bwMode="auto">
          <a:xfrm>
            <a:off x="4953000" y="3429000"/>
            <a:ext cx="1600200" cy="914400"/>
          </a:xfrm>
          <a:prstGeom prst="line">
            <a:avLst/>
          </a:prstGeom>
          <a:noFill/>
          <a:ln w="57150">
            <a:solidFill>
              <a:srgbClr val="FF66CC"/>
            </a:solidFill>
            <a:round/>
            <a:headEnd type="none" w="sm" len="sm"/>
            <a:tailEnd type="none" w="sm" len="sm"/>
          </a:ln>
        </p:spPr>
        <p:txBody>
          <a:bodyPr wrap="none"/>
          <a:lstStyle/>
          <a:p>
            <a:endParaRPr lang="sr-Latn-CS"/>
          </a:p>
        </p:txBody>
      </p:sp>
      <p:sp>
        <p:nvSpPr>
          <p:cNvPr id="65555" name="Line 20"/>
          <p:cNvSpPr>
            <a:spLocks noChangeShapeType="1"/>
          </p:cNvSpPr>
          <p:nvPr/>
        </p:nvSpPr>
        <p:spPr bwMode="auto">
          <a:xfrm>
            <a:off x="6553200" y="4343400"/>
            <a:ext cx="1447800" cy="304800"/>
          </a:xfrm>
          <a:prstGeom prst="line">
            <a:avLst/>
          </a:prstGeom>
          <a:noFill/>
          <a:ln w="57150">
            <a:solidFill>
              <a:srgbClr val="FF66CC"/>
            </a:solidFill>
            <a:round/>
            <a:headEnd type="none" w="sm" len="sm"/>
            <a:tailEnd type="none" w="sm" len="sm"/>
          </a:ln>
        </p:spPr>
        <p:txBody>
          <a:bodyPr wrap="none"/>
          <a:lstStyle/>
          <a:p>
            <a:endParaRPr lang="sr-Latn-CS"/>
          </a:p>
        </p:txBody>
      </p:sp>
      <p:sp>
        <p:nvSpPr>
          <p:cNvPr id="65556" name="Rectangle 21"/>
          <p:cNvSpPr>
            <a:spLocks noChangeArrowheads="1"/>
          </p:cNvSpPr>
          <p:nvPr/>
        </p:nvSpPr>
        <p:spPr bwMode="auto">
          <a:xfrm>
            <a:off x="7734300" y="4537462"/>
            <a:ext cx="914400" cy="914400"/>
          </a:xfrm>
          <a:prstGeom prst="rect">
            <a:avLst/>
          </a:prstGeom>
          <a:solidFill>
            <a:srgbClr val="3333FF"/>
          </a:solidFill>
          <a:ln w="12700">
            <a:solidFill>
              <a:srgbClr val="3333FF"/>
            </a:solidFill>
            <a:miter lim="800000"/>
            <a:headEnd type="none" w="sm" len="sm"/>
            <a:tailEnd type="none" w="sm" len="sm"/>
          </a:ln>
        </p:spPr>
        <p:txBody>
          <a:bodyPr wrap="none" anchor="ctr"/>
          <a:lstStyle/>
          <a:p>
            <a:pPr algn="ctr" defTabSz="762000" eaLnBrk="0" hangingPunct="0"/>
            <a:r>
              <a:rPr lang="hr-HR" sz="2800" dirty="0" smtClean="0">
                <a:solidFill>
                  <a:srgbClr val="FF66CC"/>
                </a:solidFill>
                <a:latin typeface="Trebuchet MS" pitchFamily="34" charset="0"/>
              </a:rPr>
              <a:t>Žene</a:t>
            </a:r>
          </a:p>
          <a:p>
            <a:pPr algn="ctr" defTabSz="762000" eaLnBrk="0" hangingPunct="0"/>
            <a:r>
              <a:rPr lang="hr-HR" sz="2400" dirty="0" smtClean="0">
                <a:solidFill>
                  <a:srgbClr val="FF66CC"/>
                </a:solidFill>
                <a:latin typeface="Trebuchet MS" pitchFamily="34" charset="0"/>
              </a:rPr>
              <a:t>30-50</a:t>
            </a:r>
            <a:r>
              <a:rPr lang="hr-HR" sz="2800" dirty="0" smtClean="0">
                <a:solidFill>
                  <a:srgbClr val="FF66CC"/>
                </a:solidFill>
                <a:latin typeface="Trebuchet MS" pitchFamily="34" charset="0"/>
              </a:rPr>
              <a:t>%</a:t>
            </a:r>
            <a:endParaRPr lang="en-GB" sz="2800" dirty="0">
              <a:solidFill>
                <a:srgbClr val="FF66CC"/>
              </a:solidFill>
              <a:latin typeface="Trebuchet MS" pitchFamily="34" charset="0"/>
            </a:endParaRPr>
          </a:p>
        </p:txBody>
      </p:sp>
      <p:sp>
        <p:nvSpPr>
          <p:cNvPr id="65557" name="Rectangle 22"/>
          <p:cNvSpPr>
            <a:spLocks noChangeArrowheads="1"/>
          </p:cNvSpPr>
          <p:nvPr/>
        </p:nvSpPr>
        <p:spPr bwMode="auto">
          <a:xfrm>
            <a:off x="2819400" y="1000125"/>
            <a:ext cx="1219200" cy="1057275"/>
          </a:xfrm>
          <a:prstGeom prst="rect">
            <a:avLst/>
          </a:prstGeom>
          <a:solidFill>
            <a:srgbClr val="3333FF"/>
          </a:solidFill>
          <a:ln w="12700">
            <a:solidFill>
              <a:srgbClr val="3333FF"/>
            </a:solidFill>
            <a:miter lim="800000"/>
            <a:headEnd type="none" w="sm" len="sm"/>
            <a:tailEnd type="none" w="sm" len="sm"/>
          </a:ln>
        </p:spPr>
        <p:txBody>
          <a:bodyPr wrap="none" anchor="ctr"/>
          <a:lstStyle/>
          <a:p>
            <a:pPr algn="ctr" defTabSz="762000" eaLnBrk="0" hangingPunct="0"/>
            <a:r>
              <a:rPr lang="en-GB" sz="2000">
                <a:solidFill>
                  <a:srgbClr val="FFFFFF"/>
                </a:solidFill>
                <a:latin typeface="Trebuchet MS" pitchFamily="34" charset="0"/>
              </a:rPr>
              <a:t>Peak</a:t>
            </a:r>
          </a:p>
          <a:p>
            <a:pPr algn="ctr" defTabSz="762000" eaLnBrk="0" hangingPunct="0"/>
            <a:r>
              <a:rPr lang="en-GB" sz="2000">
                <a:solidFill>
                  <a:srgbClr val="FFFFFF"/>
                </a:solidFill>
                <a:latin typeface="Trebuchet MS" pitchFamily="34" charset="0"/>
              </a:rPr>
              <a:t> </a:t>
            </a:r>
            <a:r>
              <a:rPr lang="hr-HR" sz="2000">
                <a:solidFill>
                  <a:srgbClr val="FFFFFF"/>
                </a:solidFill>
                <a:latin typeface="Trebuchet MS" pitchFamily="34" charset="0"/>
              </a:rPr>
              <a:t>koštana</a:t>
            </a:r>
          </a:p>
          <a:p>
            <a:pPr algn="ctr" defTabSz="762000" eaLnBrk="0" hangingPunct="0"/>
            <a:r>
              <a:rPr lang="hr-HR" sz="2000">
                <a:solidFill>
                  <a:srgbClr val="FFFFFF"/>
                </a:solidFill>
                <a:latin typeface="Trebuchet MS" pitchFamily="34" charset="0"/>
              </a:rPr>
              <a:t>masa </a:t>
            </a:r>
            <a:endParaRPr lang="en-GB" sz="2000">
              <a:solidFill>
                <a:srgbClr val="FFFFFF"/>
              </a:solidFill>
              <a:latin typeface="Trebuchet MS" pitchFamily="34" charset="0"/>
            </a:endParaRPr>
          </a:p>
        </p:txBody>
      </p:sp>
      <p:sp>
        <p:nvSpPr>
          <p:cNvPr id="65558" name="Line 23"/>
          <p:cNvSpPr>
            <a:spLocks noChangeShapeType="1"/>
          </p:cNvSpPr>
          <p:nvPr/>
        </p:nvSpPr>
        <p:spPr bwMode="auto">
          <a:xfrm flipH="1">
            <a:off x="3124200" y="1981200"/>
            <a:ext cx="304800" cy="685800"/>
          </a:xfrm>
          <a:prstGeom prst="line">
            <a:avLst/>
          </a:prstGeom>
          <a:noFill/>
          <a:ln w="15875">
            <a:solidFill>
              <a:schemeClr val="tx1"/>
            </a:solidFill>
            <a:round/>
            <a:headEnd type="none" w="sm" len="sm"/>
            <a:tailEnd type="triangle" w="lg" len="lg"/>
          </a:ln>
        </p:spPr>
        <p:txBody>
          <a:bodyPr wrap="none"/>
          <a:lstStyle/>
          <a:p>
            <a:endParaRPr lang="sr-Latn-CS"/>
          </a:p>
        </p:txBody>
      </p:sp>
      <p:sp>
        <p:nvSpPr>
          <p:cNvPr id="65559" name="Rectangle 24"/>
          <p:cNvSpPr>
            <a:spLocks noChangeArrowheads="1"/>
          </p:cNvSpPr>
          <p:nvPr/>
        </p:nvSpPr>
        <p:spPr bwMode="auto">
          <a:xfrm>
            <a:off x="4929188" y="1143000"/>
            <a:ext cx="1928812" cy="609600"/>
          </a:xfrm>
          <a:prstGeom prst="rect">
            <a:avLst/>
          </a:prstGeom>
          <a:solidFill>
            <a:srgbClr val="3333FF"/>
          </a:solidFill>
          <a:ln w="12700">
            <a:solidFill>
              <a:srgbClr val="3333FF"/>
            </a:solidFill>
            <a:miter lim="800000"/>
            <a:headEnd type="none" w="sm" len="sm"/>
            <a:tailEnd type="none" w="sm" len="sm"/>
          </a:ln>
        </p:spPr>
        <p:txBody>
          <a:bodyPr wrap="none" anchor="ctr"/>
          <a:lstStyle/>
          <a:p>
            <a:pPr algn="ctr" defTabSz="762000" eaLnBrk="0" hangingPunct="0"/>
            <a:r>
              <a:rPr lang="hr-HR" sz="2000">
                <a:solidFill>
                  <a:srgbClr val="FFFFFF"/>
                </a:solidFill>
                <a:latin typeface="Trebuchet MS" pitchFamily="34" charset="0"/>
              </a:rPr>
              <a:t>Dob ovisan</a:t>
            </a:r>
          </a:p>
          <a:p>
            <a:pPr algn="ctr" defTabSz="762000" eaLnBrk="0" hangingPunct="0"/>
            <a:r>
              <a:rPr lang="hr-HR" sz="2000">
                <a:solidFill>
                  <a:srgbClr val="FFFFFF"/>
                </a:solidFill>
                <a:latin typeface="Trebuchet MS" pitchFamily="34" charset="0"/>
              </a:rPr>
              <a:t>Gubitak mase</a:t>
            </a:r>
            <a:endParaRPr lang="en-GB" sz="2000">
              <a:solidFill>
                <a:srgbClr val="FFFFFF"/>
              </a:solidFill>
              <a:latin typeface="Trebuchet MS" pitchFamily="34" charset="0"/>
            </a:endParaRPr>
          </a:p>
        </p:txBody>
      </p:sp>
      <p:sp>
        <p:nvSpPr>
          <p:cNvPr id="65560" name="Line 25"/>
          <p:cNvSpPr>
            <a:spLocks noChangeShapeType="1"/>
          </p:cNvSpPr>
          <p:nvPr/>
        </p:nvSpPr>
        <p:spPr bwMode="auto">
          <a:xfrm flipH="1">
            <a:off x="5486400" y="1752600"/>
            <a:ext cx="228600" cy="990600"/>
          </a:xfrm>
          <a:prstGeom prst="line">
            <a:avLst/>
          </a:prstGeom>
          <a:noFill/>
          <a:ln w="19050">
            <a:solidFill>
              <a:schemeClr val="tx1"/>
            </a:solidFill>
            <a:round/>
            <a:headEnd type="none" w="sm" len="sm"/>
            <a:tailEnd type="triangle" w="lg" len="lg"/>
          </a:ln>
        </p:spPr>
        <p:txBody>
          <a:bodyPr wrap="none"/>
          <a:lstStyle/>
          <a:p>
            <a:endParaRPr lang="sr-Latn-CS"/>
          </a:p>
        </p:txBody>
      </p:sp>
      <p:sp>
        <p:nvSpPr>
          <p:cNvPr id="65561" name="Rectangle 26"/>
          <p:cNvSpPr>
            <a:spLocks noChangeArrowheads="1"/>
          </p:cNvSpPr>
          <p:nvPr/>
        </p:nvSpPr>
        <p:spPr bwMode="auto">
          <a:xfrm>
            <a:off x="5753100" y="3276600"/>
            <a:ext cx="1026122" cy="609600"/>
          </a:xfrm>
          <a:prstGeom prst="rect">
            <a:avLst/>
          </a:prstGeom>
          <a:solidFill>
            <a:srgbClr val="3333FF"/>
          </a:solidFill>
          <a:ln w="12700">
            <a:solidFill>
              <a:srgbClr val="3333FF"/>
            </a:solidFill>
            <a:miter lim="800000"/>
            <a:headEnd type="none" w="sm" len="sm"/>
            <a:tailEnd type="none" w="sm" len="sm"/>
          </a:ln>
        </p:spPr>
        <p:txBody>
          <a:bodyPr wrap="none" anchor="ctr"/>
          <a:lstStyle/>
          <a:p>
            <a:pPr algn="ctr" defTabSz="762000" eaLnBrk="0" hangingPunct="0"/>
            <a:r>
              <a:rPr lang="en-GB" sz="1400" dirty="0">
                <a:solidFill>
                  <a:srgbClr val="FFFFFF"/>
                </a:solidFill>
                <a:latin typeface="Trebuchet MS" pitchFamily="34" charset="0"/>
              </a:rPr>
              <a:t>Menopausal</a:t>
            </a:r>
          </a:p>
          <a:p>
            <a:pPr algn="ctr" defTabSz="762000" eaLnBrk="0" hangingPunct="0"/>
            <a:r>
              <a:rPr lang="en-GB" sz="1400" dirty="0">
                <a:solidFill>
                  <a:srgbClr val="FFFFFF"/>
                </a:solidFill>
                <a:latin typeface="Trebuchet MS" pitchFamily="34" charset="0"/>
              </a:rPr>
              <a:t> </a:t>
            </a:r>
            <a:r>
              <a:rPr lang="hr-HR" sz="1400" dirty="0">
                <a:solidFill>
                  <a:srgbClr val="FFFFFF"/>
                </a:solidFill>
                <a:latin typeface="Trebuchet MS" pitchFamily="34" charset="0"/>
              </a:rPr>
              <a:t>gubitak </a:t>
            </a:r>
          </a:p>
          <a:p>
            <a:pPr algn="ctr" defTabSz="762000" eaLnBrk="0" hangingPunct="0"/>
            <a:r>
              <a:rPr lang="hr-HR" sz="1400" dirty="0">
                <a:solidFill>
                  <a:srgbClr val="FFFFFF"/>
                </a:solidFill>
                <a:latin typeface="Trebuchet MS" pitchFamily="34" charset="0"/>
              </a:rPr>
              <a:t>mase</a:t>
            </a:r>
            <a:endParaRPr lang="en-GB" sz="1400" dirty="0">
              <a:solidFill>
                <a:srgbClr val="FFFFFF"/>
              </a:solidFill>
              <a:latin typeface="Trebuchet MS" pitchFamily="34" charset="0"/>
            </a:endParaRPr>
          </a:p>
        </p:txBody>
      </p:sp>
      <p:sp>
        <p:nvSpPr>
          <p:cNvPr id="65562" name="Line 27"/>
          <p:cNvSpPr>
            <a:spLocks noChangeShapeType="1"/>
          </p:cNvSpPr>
          <p:nvPr/>
        </p:nvSpPr>
        <p:spPr bwMode="auto">
          <a:xfrm flipV="1">
            <a:off x="5148064" y="3849367"/>
            <a:ext cx="490736" cy="308295"/>
          </a:xfrm>
          <a:prstGeom prst="line">
            <a:avLst/>
          </a:prstGeom>
          <a:noFill/>
          <a:ln w="15875">
            <a:solidFill>
              <a:schemeClr val="tx1"/>
            </a:solidFill>
            <a:round/>
            <a:headEnd type="none" w="sm" len="sm"/>
            <a:tailEnd type="triangle" w="lg" len="lg"/>
          </a:ln>
        </p:spPr>
        <p:txBody>
          <a:bodyPr wrap="none"/>
          <a:lstStyle/>
          <a:p>
            <a:endParaRPr lang="sr-Latn-CS"/>
          </a:p>
        </p:txBody>
      </p:sp>
      <p:sp>
        <p:nvSpPr>
          <p:cNvPr id="65563" name="Line 28"/>
          <p:cNvSpPr>
            <a:spLocks noChangeShapeType="1"/>
          </p:cNvSpPr>
          <p:nvPr/>
        </p:nvSpPr>
        <p:spPr bwMode="auto">
          <a:xfrm flipH="1">
            <a:off x="3505200" y="1981200"/>
            <a:ext cx="152400" cy="1295400"/>
          </a:xfrm>
          <a:prstGeom prst="line">
            <a:avLst/>
          </a:prstGeom>
          <a:noFill/>
          <a:ln w="15875">
            <a:solidFill>
              <a:schemeClr val="tx1"/>
            </a:solidFill>
            <a:round/>
            <a:headEnd type="none" w="sm" len="sm"/>
            <a:tailEnd type="triangle" w="lg" len="lg"/>
          </a:ln>
        </p:spPr>
        <p:txBody>
          <a:bodyPr wrap="none"/>
          <a:lstStyle/>
          <a:p>
            <a:endParaRPr lang="sr-Latn-CS"/>
          </a:p>
        </p:txBody>
      </p:sp>
      <p:sp>
        <p:nvSpPr>
          <p:cNvPr id="65564" name="Line 29"/>
          <p:cNvSpPr>
            <a:spLocks noChangeShapeType="1"/>
          </p:cNvSpPr>
          <p:nvPr/>
        </p:nvSpPr>
        <p:spPr bwMode="auto">
          <a:xfrm>
            <a:off x="914400" y="3276600"/>
            <a:ext cx="7086600" cy="0"/>
          </a:xfrm>
          <a:prstGeom prst="line">
            <a:avLst/>
          </a:prstGeom>
          <a:noFill/>
          <a:ln w="12700">
            <a:solidFill>
              <a:schemeClr val="tx1"/>
            </a:solidFill>
            <a:prstDash val="dashDot"/>
            <a:round/>
            <a:headEnd type="none" w="sm" len="sm"/>
            <a:tailEnd type="none" w="sm" len="sm"/>
          </a:ln>
        </p:spPr>
        <p:txBody>
          <a:bodyPr wrap="none"/>
          <a:lstStyle/>
          <a:p>
            <a:endParaRPr lang="sr-Latn-CS"/>
          </a:p>
        </p:txBody>
      </p:sp>
      <p:cxnSp>
        <p:nvCxnSpPr>
          <p:cNvPr id="3" name="Ravni poveznik 2"/>
          <p:cNvCxnSpPr/>
          <p:nvPr/>
        </p:nvCxnSpPr>
        <p:spPr>
          <a:xfrm>
            <a:off x="3505200" y="3276600"/>
            <a:ext cx="762000" cy="51244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Ravni poveznik 7"/>
          <p:cNvCxnSpPr/>
          <p:nvPr/>
        </p:nvCxnSpPr>
        <p:spPr>
          <a:xfrm>
            <a:off x="4267200" y="3789040"/>
            <a:ext cx="1219200" cy="1368152"/>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vni poveznik 10"/>
          <p:cNvCxnSpPr/>
          <p:nvPr/>
        </p:nvCxnSpPr>
        <p:spPr>
          <a:xfrm>
            <a:off x="5486400" y="5157192"/>
            <a:ext cx="1905000" cy="504056"/>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kstniOkvir 11"/>
          <p:cNvSpPr txBox="1"/>
          <p:nvPr/>
        </p:nvSpPr>
        <p:spPr>
          <a:xfrm>
            <a:off x="3505200" y="4572000"/>
            <a:ext cx="1423988" cy="523220"/>
          </a:xfrm>
          <a:prstGeom prst="rect">
            <a:avLst/>
          </a:prstGeom>
          <a:solidFill>
            <a:schemeClr val="accent2"/>
          </a:solidFill>
        </p:spPr>
        <p:txBody>
          <a:bodyPr wrap="square" rtlCol="0">
            <a:spAutoFit/>
          </a:bodyPr>
          <a:lstStyle/>
          <a:p>
            <a:r>
              <a:rPr lang="hr-HR" sz="1400" dirty="0" smtClean="0"/>
              <a:t>Prijevremena menopauza</a:t>
            </a:r>
            <a:endParaRPr lang="hr-HR" sz="1400" dirty="0"/>
          </a:p>
        </p:txBody>
      </p:sp>
      <p:sp>
        <p:nvSpPr>
          <p:cNvPr id="13" name="TekstniOkvir 12"/>
          <p:cNvSpPr txBox="1"/>
          <p:nvPr/>
        </p:nvSpPr>
        <p:spPr>
          <a:xfrm>
            <a:off x="166077" y="1796534"/>
            <a:ext cx="504056" cy="369332"/>
          </a:xfrm>
          <a:prstGeom prst="rect">
            <a:avLst/>
          </a:prstGeom>
          <a:noFill/>
        </p:spPr>
        <p:txBody>
          <a:bodyPr wrap="square" rtlCol="0">
            <a:spAutoFit/>
          </a:bodyPr>
          <a:lstStyle/>
          <a:p>
            <a:r>
              <a:rPr lang="hr-HR" dirty="0" smtClean="0"/>
              <a:t>k</a:t>
            </a:r>
            <a:endParaRPr lang="hr-HR" dirty="0"/>
          </a:p>
        </p:txBody>
      </p:sp>
      <p:sp>
        <p:nvSpPr>
          <p:cNvPr id="14" name="TekstniOkvir 13"/>
          <p:cNvSpPr txBox="1"/>
          <p:nvPr/>
        </p:nvSpPr>
        <p:spPr>
          <a:xfrm>
            <a:off x="136790" y="2181837"/>
            <a:ext cx="504056" cy="369332"/>
          </a:xfrm>
          <a:prstGeom prst="rect">
            <a:avLst/>
          </a:prstGeom>
          <a:noFill/>
        </p:spPr>
        <p:txBody>
          <a:bodyPr wrap="square" rtlCol="0">
            <a:spAutoFit/>
          </a:bodyPr>
          <a:lstStyle/>
          <a:p>
            <a:r>
              <a:rPr lang="hr-HR" dirty="0" smtClean="0"/>
              <a:t>o</a:t>
            </a:r>
            <a:endParaRPr lang="hr-HR" dirty="0"/>
          </a:p>
        </p:txBody>
      </p:sp>
      <p:sp>
        <p:nvSpPr>
          <p:cNvPr id="15" name="TekstniOkvir 14"/>
          <p:cNvSpPr txBox="1"/>
          <p:nvPr/>
        </p:nvSpPr>
        <p:spPr>
          <a:xfrm>
            <a:off x="166077" y="2667000"/>
            <a:ext cx="504056" cy="369332"/>
          </a:xfrm>
          <a:prstGeom prst="rect">
            <a:avLst/>
          </a:prstGeom>
          <a:noFill/>
        </p:spPr>
        <p:txBody>
          <a:bodyPr wrap="square" rtlCol="0">
            <a:spAutoFit/>
          </a:bodyPr>
          <a:lstStyle/>
          <a:p>
            <a:r>
              <a:rPr lang="hr-HR" dirty="0" smtClean="0"/>
              <a:t>š</a:t>
            </a:r>
            <a:endParaRPr lang="hr-HR" dirty="0"/>
          </a:p>
        </p:txBody>
      </p:sp>
      <p:sp>
        <p:nvSpPr>
          <p:cNvPr id="16" name="TekstniOkvir 15"/>
          <p:cNvSpPr txBox="1"/>
          <p:nvPr/>
        </p:nvSpPr>
        <p:spPr>
          <a:xfrm>
            <a:off x="166077" y="3086100"/>
            <a:ext cx="504056" cy="369332"/>
          </a:xfrm>
          <a:prstGeom prst="rect">
            <a:avLst/>
          </a:prstGeom>
          <a:noFill/>
        </p:spPr>
        <p:txBody>
          <a:bodyPr wrap="square" rtlCol="0">
            <a:spAutoFit/>
          </a:bodyPr>
          <a:lstStyle/>
          <a:p>
            <a:r>
              <a:rPr lang="hr-HR" dirty="0" smtClean="0"/>
              <a:t>t</a:t>
            </a:r>
            <a:endParaRPr lang="hr-HR" dirty="0"/>
          </a:p>
        </p:txBody>
      </p:sp>
      <p:sp>
        <p:nvSpPr>
          <p:cNvPr id="17" name="TekstniOkvir 16"/>
          <p:cNvSpPr txBox="1"/>
          <p:nvPr/>
        </p:nvSpPr>
        <p:spPr>
          <a:xfrm>
            <a:off x="144823" y="3516868"/>
            <a:ext cx="445483" cy="369332"/>
          </a:xfrm>
          <a:prstGeom prst="rect">
            <a:avLst/>
          </a:prstGeom>
          <a:noFill/>
        </p:spPr>
        <p:txBody>
          <a:bodyPr wrap="square" rtlCol="0">
            <a:spAutoFit/>
          </a:bodyPr>
          <a:lstStyle/>
          <a:p>
            <a:r>
              <a:rPr lang="hr-HR" dirty="0" smtClean="0"/>
              <a:t>a</a:t>
            </a:r>
            <a:endParaRPr lang="hr-HR" dirty="0"/>
          </a:p>
        </p:txBody>
      </p:sp>
      <p:sp>
        <p:nvSpPr>
          <p:cNvPr id="18" name="TekstniOkvir 17"/>
          <p:cNvSpPr txBox="1"/>
          <p:nvPr/>
        </p:nvSpPr>
        <p:spPr>
          <a:xfrm>
            <a:off x="166077" y="3904529"/>
            <a:ext cx="445483" cy="381000"/>
          </a:xfrm>
          <a:prstGeom prst="rect">
            <a:avLst/>
          </a:prstGeom>
          <a:noFill/>
        </p:spPr>
        <p:txBody>
          <a:bodyPr wrap="square" rtlCol="0">
            <a:spAutoFit/>
          </a:bodyPr>
          <a:lstStyle/>
          <a:p>
            <a:r>
              <a:rPr lang="hr-HR" dirty="0" smtClean="0"/>
              <a:t>n</a:t>
            </a:r>
            <a:endParaRPr lang="hr-HR" dirty="0"/>
          </a:p>
        </p:txBody>
      </p:sp>
      <p:sp>
        <p:nvSpPr>
          <p:cNvPr id="19" name="TekstniOkvir 18"/>
          <p:cNvSpPr txBox="1"/>
          <p:nvPr/>
        </p:nvSpPr>
        <p:spPr>
          <a:xfrm>
            <a:off x="166077" y="4325795"/>
            <a:ext cx="360040" cy="369332"/>
          </a:xfrm>
          <a:prstGeom prst="rect">
            <a:avLst/>
          </a:prstGeom>
          <a:noFill/>
        </p:spPr>
        <p:txBody>
          <a:bodyPr wrap="square" rtlCol="0">
            <a:spAutoFit/>
          </a:bodyPr>
          <a:lstStyle/>
          <a:p>
            <a:r>
              <a:rPr lang="hr-HR" dirty="0" smtClean="0"/>
              <a:t>a</a:t>
            </a:r>
            <a:endParaRPr lang="hr-HR" dirty="0"/>
          </a:p>
        </p:txBody>
      </p:sp>
      <p:sp>
        <p:nvSpPr>
          <p:cNvPr id="20" name="TekstniOkvir 19"/>
          <p:cNvSpPr txBox="1"/>
          <p:nvPr/>
        </p:nvSpPr>
        <p:spPr>
          <a:xfrm>
            <a:off x="166077" y="4833610"/>
            <a:ext cx="424229" cy="369332"/>
          </a:xfrm>
          <a:prstGeom prst="rect">
            <a:avLst/>
          </a:prstGeom>
          <a:noFill/>
        </p:spPr>
        <p:txBody>
          <a:bodyPr wrap="square" rtlCol="0">
            <a:spAutoFit/>
          </a:bodyPr>
          <a:lstStyle/>
          <a:p>
            <a:r>
              <a:rPr lang="hr-HR" dirty="0" smtClean="0"/>
              <a:t>m</a:t>
            </a:r>
            <a:endParaRPr lang="hr-HR" dirty="0"/>
          </a:p>
        </p:txBody>
      </p:sp>
      <p:sp>
        <p:nvSpPr>
          <p:cNvPr id="21" name="TekstniOkvir 20"/>
          <p:cNvSpPr txBox="1"/>
          <p:nvPr/>
        </p:nvSpPr>
        <p:spPr>
          <a:xfrm>
            <a:off x="166077" y="5324151"/>
            <a:ext cx="360040" cy="369332"/>
          </a:xfrm>
          <a:prstGeom prst="rect">
            <a:avLst/>
          </a:prstGeom>
          <a:noFill/>
        </p:spPr>
        <p:txBody>
          <a:bodyPr wrap="square" rtlCol="0">
            <a:spAutoFit/>
          </a:bodyPr>
          <a:lstStyle/>
          <a:p>
            <a:r>
              <a:rPr lang="hr-HR" dirty="0" smtClean="0"/>
              <a:t>a</a:t>
            </a:r>
            <a:endParaRPr lang="hr-HR" dirty="0"/>
          </a:p>
        </p:txBody>
      </p:sp>
      <p:sp>
        <p:nvSpPr>
          <p:cNvPr id="22" name="TekstniOkvir 21"/>
          <p:cNvSpPr txBox="1"/>
          <p:nvPr/>
        </p:nvSpPr>
        <p:spPr>
          <a:xfrm>
            <a:off x="166077" y="5877272"/>
            <a:ext cx="424229" cy="369332"/>
          </a:xfrm>
          <a:prstGeom prst="rect">
            <a:avLst/>
          </a:prstGeom>
          <a:noFill/>
        </p:spPr>
        <p:txBody>
          <a:bodyPr wrap="square" rtlCol="0">
            <a:spAutoFit/>
          </a:bodyPr>
          <a:lstStyle/>
          <a:p>
            <a:r>
              <a:rPr lang="hr-HR" dirty="0" smtClean="0"/>
              <a:t>s</a:t>
            </a:r>
            <a:endParaRPr lang="hr-HR" dirty="0"/>
          </a:p>
        </p:txBody>
      </p:sp>
      <p:sp>
        <p:nvSpPr>
          <p:cNvPr id="23" name="TekstniOkvir 22"/>
          <p:cNvSpPr txBox="1"/>
          <p:nvPr/>
        </p:nvSpPr>
        <p:spPr>
          <a:xfrm>
            <a:off x="166077" y="6324600"/>
            <a:ext cx="445483" cy="369332"/>
          </a:xfrm>
          <a:prstGeom prst="rect">
            <a:avLst/>
          </a:prstGeom>
          <a:noFill/>
        </p:spPr>
        <p:txBody>
          <a:bodyPr wrap="square" rtlCol="0">
            <a:spAutoFit/>
          </a:bodyPr>
          <a:lstStyle/>
          <a:p>
            <a:r>
              <a:rPr lang="hr-HR" dirty="0" smtClean="0"/>
              <a:t>a</a:t>
            </a:r>
            <a:endParaRPr lang="hr-H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http://image.slidesharecdn.com/200901291336190-osteoearlymenopause-100503064024-phpapp01/95/slide-25-728.jpg?cb=1272887066"/>
          <p:cNvPicPr>
            <a:picLocks noChangeAspect="1" noChangeArrowheads="1"/>
          </p:cNvPicPr>
          <p:nvPr/>
        </p:nvPicPr>
        <p:blipFill>
          <a:blip r:embed="rId2"/>
          <a:srcRect/>
          <a:stretch>
            <a:fillRect/>
          </a:stretch>
        </p:blipFill>
        <p:spPr bwMode="auto">
          <a:xfrm>
            <a:off x="179512" y="115888"/>
            <a:ext cx="8712968" cy="6481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684213" y="188913"/>
            <a:ext cx="7620000" cy="576262"/>
          </a:xfrm>
          <a:prstGeom prst="rect">
            <a:avLst/>
          </a:prstGeom>
          <a:noFill/>
          <a:ln w="9525">
            <a:noFill/>
            <a:miter lim="800000"/>
            <a:headEnd/>
            <a:tailEnd/>
          </a:ln>
        </p:spPr>
        <p:txBody>
          <a:bodyPr anchor="ctr"/>
          <a:lstStyle/>
          <a:p>
            <a:pPr algn="ctr"/>
            <a:r>
              <a:rPr lang="hr-HR" sz="3200" dirty="0">
                <a:latin typeface="Trebuchet MS" pitchFamily="34" charset="0"/>
              </a:rPr>
              <a:t>Estrogeni i kost</a:t>
            </a:r>
            <a:endParaRPr lang="hr-HR" sz="3200" dirty="0">
              <a:latin typeface="Trebuchet MS" pitchFamily="34" charset="0"/>
              <a:sym typeface="Symbol" pitchFamily="18" charset="2"/>
            </a:endParaRPr>
          </a:p>
        </p:txBody>
      </p:sp>
      <p:sp>
        <p:nvSpPr>
          <p:cNvPr id="109570" name="Oval 3"/>
          <p:cNvSpPr>
            <a:spLocks noChangeArrowheads="1"/>
          </p:cNvSpPr>
          <p:nvPr/>
        </p:nvSpPr>
        <p:spPr bwMode="auto">
          <a:xfrm>
            <a:off x="971550" y="4289425"/>
            <a:ext cx="1368425" cy="865188"/>
          </a:xfrm>
          <a:prstGeom prst="ellipse">
            <a:avLst/>
          </a:prstGeom>
          <a:solidFill>
            <a:srgbClr val="FFFF00"/>
          </a:solidFill>
          <a:ln w="9525">
            <a:solidFill>
              <a:srgbClr val="FFFF00"/>
            </a:solidFill>
            <a:round/>
            <a:headEnd/>
            <a:tailEnd/>
          </a:ln>
        </p:spPr>
        <p:txBody>
          <a:bodyPr wrap="none" anchor="ctr"/>
          <a:lstStyle/>
          <a:p>
            <a:endParaRPr lang="hr-HR" sz="2400" b="1">
              <a:solidFill>
                <a:schemeClr val="bg1"/>
              </a:solidFill>
              <a:latin typeface="Times New Roman" pitchFamily="18" charset="0"/>
            </a:endParaRPr>
          </a:p>
        </p:txBody>
      </p:sp>
      <p:sp>
        <p:nvSpPr>
          <p:cNvPr id="109571" name="Text Box 4"/>
          <p:cNvSpPr txBox="1">
            <a:spLocks noChangeArrowheads="1"/>
          </p:cNvSpPr>
          <p:nvPr/>
        </p:nvSpPr>
        <p:spPr bwMode="auto">
          <a:xfrm>
            <a:off x="971550" y="4506913"/>
            <a:ext cx="1296988" cy="336550"/>
          </a:xfrm>
          <a:prstGeom prst="rect">
            <a:avLst/>
          </a:prstGeom>
          <a:noFill/>
          <a:ln w="9525">
            <a:noFill/>
            <a:miter lim="800000"/>
            <a:headEnd/>
            <a:tailEnd/>
          </a:ln>
        </p:spPr>
        <p:txBody>
          <a:bodyPr>
            <a:spAutoFit/>
          </a:bodyPr>
          <a:lstStyle/>
          <a:p>
            <a:pPr>
              <a:spcBef>
                <a:spcPct val="50000"/>
              </a:spcBef>
            </a:pPr>
            <a:r>
              <a:rPr lang="hr-HR" sz="1600" b="1" dirty="0" err="1">
                <a:latin typeface="Trebuchet MS" pitchFamily="34" charset="0"/>
                <a:cs typeface="Arial" charset="0"/>
              </a:rPr>
              <a:t>osteoblast</a:t>
            </a:r>
            <a:endParaRPr lang="el-GR" sz="1600" b="1" dirty="0">
              <a:latin typeface="Trebuchet MS" pitchFamily="34" charset="0"/>
              <a:cs typeface="Arial" charset="0"/>
            </a:endParaRPr>
          </a:p>
        </p:txBody>
      </p:sp>
      <p:sp>
        <p:nvSpPr>
          <p:cNvPr id="109572" name="Oval 5"/>
          <p:cNvSpPr>
            <a:spLocks noChangeArrowheads="1"/>
          </p:cNvSpPr>
          <p:nvPr/>
        </p:nvSpPr>
        <p:spPr bwMode="auto">
          <a:xfrm>
            <a:off x="3492500" y="4651375"/>
            <a:ext cx="1368425" cy="865188"/>
          </a:xfrm>
          <a:prstGeom prst="ellipse">
            <a:avLst/>
          </a:prstGeom>
          <a:solidFill>
            <a:srgbClr val="FFFF00"/>
          </a:solidFill>
          <a:ln w="9525">
            <a:solidFill>
              <a:srgbClr val="FFFF00"/>
            </a:solidFill>
            <a:round/>
            <a:headEnd/>
            <a:tailEnd/>
          </a:ln>
        </p:spPr>
        <p:txBody>
          <a:bodyPr wrap="none" anchor="ctr"/>
          <a:lstStyle/>
          <a:p>
            <a:endParaRPr lang="hr-HR" sz="2400" b="1">
              <a:solidFill>
                <a:schemeClr val="bg1"/>
              </a:solidFill>
              <a:latin typeface="Times New Roman" pitchFamily="18" charset="0"/>
            </a:endParaRPr>
          </a:p>
        </p:txBody>
      </p:sp>
      <p:sp>
        <p:nvSpPr>
          <p:cNvPr id="109573" name="Text Box 6"/>
          <p:cNvSpPr txBox="1">
            <a:spLocks noChangeArrowheads="1"/>
          </p:cNvSpPr>
          <p:nvPr/>
        </p:nvSpPr>
        <p:spPr bwMode="auto">
          <a:xfrm>
            <a:off x="3563938" y="4938713"/>
            <a:ext cx="1296987" cy="336550"/>
          </a:xfrm>
          <a:prstGeom prst="rect">
            <a:avLst/>
          </a:prstGeom>
          <a:noFill/>
          <a:ln w="9525">
            <a:noFill/>
            <a:miter lim="800000"/>
            <a:headEnd/>
            <a:tailEnd/>
          </a:ln>
        </p:spPr>
        <p:txBody>
          <a:bodyPr>
            <a:spAutoFit/>
          </a:bodyPr>
          <a:lstStyle/>
          <a:p>
            <a:pPr>
              <a:spcBef>
                <a:spcPct val="50000"/>
              </a:spcBef>
            </a:pPr>
            <a:r>
              <a:rPr lang="hr-HR" sz="1600" b="1" dirty="0" smtClean="0">
                <a:solidFill>
                  <a:schemeClr val="bg1"/>
                </a:solidFill>
                <a:latin typeface="Trebuchet MS" pitchFamily="34" charset="0"/>
                <a:cs typeface="Arial" charset="0"/>
              </a:rPr>
              <a:t>  </a:t>
            </a:r>
            <a:r>
              <a:rPr lang="hr-HR" sz="1600" b="1" dirty="0" err="1" smtClean="0">
                <a:latin typeface="Trebuchet MS" pitchFamily="34" charset="0"/>
                <a:cs typeface="Arial" charset="0"/>
              </a:rPr>
              <a:t>citokini</a:t>
            </a:r>
            <a:endParaRPr lang="el-GR" sz="1600" b="1" dirty="0">
              <a:latin typeface="Trebuchet MS" pitchFamily="34" charset="0"/>
              <a:cs typeface="Arial" charset="0"/>
            </a:endParaRPr>
          </a:p>
        </p:txBody>
      </p:sp>
      <p:sp>
        <p:nvSpPr>
          <p:cNvPr id="109574" name="Oval 7"/>
          <p:cNvSpPr>
            <a:spLocks noChangeArrowheads="1"/>
          </p:cNvSpPr>
          <p:nvPr/>
        </p:nvSpPr>
        <p:spPr bwMode="auto">
          <a:xfrm>
            <a:off x="2052638" y="3065463"/>
            <a:ext cx="1687512" cy="1081087"/>
          </a:xfrm>
          <a:prstGeom prst="ellipse">
            <a:avLst/>
          </a:prstGeom>
          <a:solidFill>
            <a:srgbClr val="FFFF00"/>
          </a:solidFill>
          <a:ln w="9525">
            <a:solidFill>
              <a:srgbClr val="FFFF00"/>
            </a:solidFill>
            <a:round/>
            <a:headEnd/>
            <a:tailEnd/>
          </a:ln>
        </p:spPr>
        <p:txBody>
          <a:bodyPr wrap="none" anchor="ctr"/>
          <a:lstStyle/>
          <a:p>
            <a:endParaRPr lang="hr-HR">
              <a:latin typeface="Trebuchet MS" pitchFamily="34" charset="0"/>
            </a:endParaRPr>
          </a:p>
        </p:txBody>
      </p:sp>
      <p:sp>
        <p:nvSpPr>
          <p:cNvPr id="109575" name="Text Box 8"/>
          <p:cNvSpPr txBox="1">
            <a:spLocks noChangeArrowheads="1"/>
          </p:cNvSpPr>
          <p:nvPr/>
        </p:nvSpPr>
        <p:spPr bwMode="auto">
          <a:xfrm>
            <a:off x="1763713" y="3427413"/>
            <a:ext cx="2057400" cy="336550"/>
          </a:xfrm>
          <a:prstGeom prst="rect">
            <a:avLst/>
          </a:prstGeom>
          <a:noFill/>
          <a:ln w="9525">
            <a:noFill/>
            <a:miter lim="800000"/>
            <a:headEnd/>
            <a:tailEnd/>
          </a:ln>
        </p:spPr>
        <p:txBody>
          <a:bodyPr>
            <a:spAutoFit/>
          </a:bodyPr>
          <a:lstStyle/>
          <a:p>
            <a:pPr>
              <a:spcBef>
                <a:spcPct val="50000"/>
              </a:spcBef>
            </a:pPr>
            <a:r>
              <a:rPr lang="hr-HR" sz="1600" b="1" dirty="0" smtClean="0">
                <a:solidFill>
                  <a:schemeClr val="bg1"/>
                </a:solidFill>
                <a:latin typeface="Trebuchet MS" pitchFamily="34" charset="0"/>
                <a:cs typeface="Arial" charset="0"/>
              </a:rPr>
              <a:t>             </a:t>
            </a:r>
            <a:r>
              <a:rPr lang="hr-HR" sz="1600" b="1" dirty="0" smtClean="0">
                <a:latin typeface="Trebuchet MS" pitchFamily="34" charset="0"/>
                <a:cs typeface="Arial" charset="0"/>
              </a:rPr>
              <a:t>izravno</a:t>
            </a:r>
            <a:endParaRPr lang="el-GR" sz="1600" b="1" dirty="0">
              <a:latin typeface="Trebuchet MS" pitchFamily="34" charset="0"/>
              <a:cs typeface="Arial" charset="0"/>
            </a:endParaRPr>
          </a:p>
        </p:txBody>
      </p:sp>
      <p:sp>
        <p:nvSpPr>
          <p:cNvPr id="109576" name="Oval 9"/>
          <p:cNvSpPr>
            <a:spLocks noChangeArrowheads="1"/>
          </p:cNvSpPr>
          <p:nvPr/>
        </p:nvSpPr>
        <p:spPr bwMode="auto">
          <a:xfrm>
            <a:off x="3306661" y="1628775"/>
            <a:ext cx="2087563" cy="1152525"/>
          </a:xfrm>
          <a:prstGeom prst="ellipse">
            <a:avLst/>
          </a:prstGeom>
          <a:solidFill>
            <a:srgbClr val="FF33CC"/>
          </a:solidFill>
          <a:ln w="9525">
            <a:solidFill>
              <a:schemeClr val="tx1"/>
            </a:solidFill>
            <a:round/>
            <a:headEnd/>
            <a:tailEnd/>
          </a:ln>
        </p:spPr>
        <p:txBody>
          <a:bodyPr wrap="none" anchor="ctr"/>
          <a:lstStyle/>
          <a:p>
            <a:endParaRPr lang="hr-HR">
              <a:latin typeface="Trebuchet MS" pitchFamily="34" charset="0"/>
            </a:endParaRPr>
          </a:p>
        </p:txBody>
      </p:sp>
      <p:sp>
        <p:nvSpPr>
          <p:cNvPr id="109577" name="Text Box 10"/>
          <p:cNvSpPr txBox="1">
            <a:spLocks noChangeArrowheads="1"/>
          </p:cNvSpPr>
          <p:nvPr/>
        </p:nvSpPr>
        <p:spPr bwMode="auto">
          <a:xfrm>
            <a:off x="3308264" y="2064039"/>
            <a:ext cx="2057400" cy="396875"/>
          </a:xfrm>
          <a:prstGeom prst="rect">
            <a:avLst/>
          </a:prstGeom>
          <a:noFill/>
          <a:ln w="9525">
            <a:noFill/>
            <a:miter lim="800000"/>
            <a:headEnd/>
            <a:tailEnd/>
          </a:ln>
        </p:spPr>
        <p:txBody>
          <a:bodyPr>
            <a:spAutoFit/>
          </a:bodyPr>
          <a:lstStyle/>
          <a:p>
            <a:pPr>
              <a:spcBef>
                <a:spcPct val="50000"/>
              </a:spcBef>
            </a:pPr>
            <a:r>
              <a:rPr lang="hr-HR" sz="2000" b="1" dirty="0" smtClean="0">
                <a:solidFill>
                  <a:schemeClr val="bg1"/>
                </a:solidFill>
                <a:latin typeface="Trebuchet MS" pitchFamily="34" charset="0"/>
                <a:cs typeface="Arial" charset="0"/>
              </a:rPr>
              <a:t>     </a:t>
            </a:r>
            <a:r>
              <a:rPr lang="hr-HR" sz="2000" b="1" dirty="0" smtClean="0">
                <a:latin typeface="Trebuchet MS" pitchFamily="34" charset="0"/>
                <a:cs typeface="Arial" charset="0"/>
              </a:rPr>
              <a:t>Estrogeni</a:t>
            </a:r>
            <a:endParaRPr lang="el-GR" sz="2000" b="1" dirty="0">
              <a:latin typeface="Trebuchet MS" pitchFamily="34" charset="0"/>
              <a:cs typeface="Arial" charset="0"/>
            </a:endParaRPr>
          </a:p>
        </p:txBody>
      </p:sp>
      <p:sp>
        <p:nvSpPr>
          <p:cNvPr id="109578" name="Oval 11"/>
          <p:cNvSpPr>
            <a:spLocks noChangeArrowheads="1"/>
          </p:cNvSpPr>
          <p:nvPr/>
        </p:nvSpPr>
        <p:spPr bwMode="auto">
          <a:xfrm>
            <a:off x="5468938" y="3065463"/>
            <a:ext cx="1687512" cy="1081087"/>
          </a:xfrm>
          <a:prstGeom prst="ellipse">
            <a:avLst/>
          </a:prstGeom>
          <a:solidFill>
            <a:schemeClr val="accent2"/>
          </a:solidFill>
          <a:ln w="9525">
            <a:solidFill>
              <a:schemeClr val="tx1"/>
            </a:solidFill>
            <a:round/>
            <a:headEnd/>
            <a:tailEnd/>
          </a:ln>
        </p:spPr>
        <p:txBody>
          <a:bodyPr wrap="none" anchor="ctr"/>
          <a:lstStyle/>
          <a:p>
            <a:endParaRPr lang="hr-HR">
              <a:latin typeface="Trebuchet MS" pitchFamily="34" charset="0"/>
            </a:endParaRPr>
          </a:p>
        </p:txBody>
      </p:sp>
      <p:sp>
        <p:nvSpPr>
          <p:cNvPr id="109579" name="Text Box 12"/>
          <p:cNvSpPr txBox="1">
            <a:spLocks noChangeArrowheads="1"/>
          </p:cNvSpPr>
          <p:nvPr/>
        </p:nvSpPr>
        <p:spPr bwMode="auto">
          <a:xfrm>
            <a:off x="5251450" y="3376613"/>
            <a:ext cx="2057400" cy="336550"/>
          </a:xfrm>
          <a:prstGeom prst="rect">
            <a:avLst/>
          </a:prstGeom>
          <a:noFill/>
          <a:ln w="9525">
            <a:noFill/>
            <a:miter lim="800000"/>
            <a:headEnd/>
            <a:tailEnd/>
          </a:ln>
        </p:spPr>
        <p:txBody>
          <a:bodyPr>
            <a:spAutoFit/>
          </a:bodyPr>
          <a:lstStyle/>
          <a:p>
            <a:pPr>
              <a:spcBef>
                <a:spcPct val="50000"/>
              </a:spcBef>
            </a:pPr>
            <a:r>
              <a:rPr lang="hr-HR" sz="1600" b="1" dirty="0" smtClean="0">
                <a:solidFill>
                  <a:srgbClr val="FFFF00"/>
                </a:solidFill>
                <a:latin typeface="Trebuchet MS" pitchFamily="34" charset="0"/>
                <a:cs typeface="Arial" charset="0"/>
              </a:rPr>
              <a:t>        </a:t>
            </a:r>
            <a:r>
              <a:rPr lang="hr-HR" sz="1600" b="1" dirty="0" smtClean="0">
                <a:latin typeface="Trebuchet MS" pitchFamily="34" charset="0"/>
                <a:cs typeface="Arial" charset="0"/>
              </a:rPr>
              <a:t>neizravno</a:t>
            </a:r>
            <a:endParaRPr lang="el-GR" sz="1600" b="1" dirty="0">
              <a:latin typeface="Trebuchet MS" pitchFamily="34" charset="0"/>
              <a:cs typeface="Arial" charset="0"/>
            </a:endParaRPr>
          </a:p>
        </p:txBody>
      </p:sp>
      <p:sp>
        <p:nvSpPr>
          <p:cNvPr id="109580" name="Oval 13"/>
          <p:cNvSpPr>
            <a:spLocks noChangeArrowheads="1"/>
          </p:cNvSpPr>
          <p:nvPr/>
        </p:nvSpPr>
        <p:spPr bwMode="auto">
          <a:xfrm>
            <a:off x="323850" y="3427413"/>
            <a:ext cx="1368425" cy="865187"/>
          </a:xfrm>
          <a:prstGeom prst="ellipse">
            <a:avLst/>
          </a:prstGeom>
          <a:solidFill>
            <a:srgbClr val="FFFF00"/>
          </a:solidFill>
          <a:ln w="9525">
            <a:solidFill>
              <a:srgbClr val="FFFF00"/>
            </a:solidFill>
            <a:round/>
            <a:headEnd/>
            <a:tailEnd/>
          </a:ln>
        </p:spPr>
        <p:txBody>
          <a:bodyPr wrap="none" anchor="ctr"/>
          <a:lstStyle/>
          <a:p>
            <a:endParaRPr lang="hr-HR" sz="2400" b="1">
              <a:solidFill>
                <a:schemeClr val="bg1"/>
              </a:solidFill>
              <a:latin typeface="Times New Roman" pitchFamily="18" charset="0"/>
            </a:endParaRPr>
          </a:p>
        </p:txBody>
      </p:sp>
      <p:sp>
        <p:nvSpPr>
          <p:cNvPr id="109581" name="Text Box 14"/>
          <p:cNvSpPr txBox="1">
            <a:spLocks noChangeArrowheads="1"/>
          </p:cNvSpPr>
          <p:nvPr/>
        </p:nvSpPr>
        <p:spPr bwMode="auto">
          <a:xfrm>
            <a:off x="395288" y="3565525"/>
            <a:ext cx="1296987" cy="581025"/>
          </a:xfrm>
          <a:prstGeom prst="rect">
            <a:avLst/>
          </a:prstGeom>
          <a:noFill/>
          <a:ln w="9525">
            <a:noFill/>
            <a:miter lim="800000"/>
            <a:headEnd/>
            <a:tailEnd/>
          </a:ln>
        </p:spPr>
        <p:txBody>
          <a:bodyPr>
            <a:spAutoFit/>
          </a:bodyPr>
          <a:lstStyle/>
          <a:p>
            <a:pPr>
              <a:spcBef>
                <a:spcPct val="50000"/>
              </a:spcBef>
            </a:pPr>
            <a:r>
              <a:rPr lang="hr-HR" sz="1600" b="1" dirty="0" err="1">
                <a:latin typeface="Trebuchet MS" pitchFamily="34" charset="0"/>
                <a:cs typeface="Arial" charset="0"/>
              </a:rPr>
              <a:t>stromalne</a:t>
            </a:r>
            <a:r>
              <a:rPr lang="hr-HR" sz="1600" b="1" dirty="0">
                <a:latin typeface="Trebuchet MS" pitchFamily="34" charset="0"/>
                <a:cs typeface="Arial" charset="0"/>
              </a:rPr>
              <a:t> stanice</a:t>
            </a:r>
            <a:endParaRPr lang="el-GR" sz="1600" b="1" dirty="0">
              <a:latin typeface="Trebuchet MS" pitchFamily="34" charset="0"/>
              <a:cs typeface="Arial" charset="0"/>
            </a:endParaRPr>
          </a:p>
        </p:txBody>
      </p:sp>
      <p:sp>
        <p:nvSpPr>
          <p:cNvPr id="109582" name="Oval 15"/>
          <p:cNvSpPr>
            <a:spLocks noChangeArrowheads="1"/>
          </p:cNvSpPr>
          <p:nvPr/>
        </p:nvSpPr>
        <p:spPr bwMode="auto">
          <a:xfrm>
            <a:off x="2124075" y="4795838"/>
            <a:ext cx="1368425" cy="865187"/>
          </a:xfrm>
          <a:prstGeom prst="ellipse">
            <a:avLst/>
          </a:prstGeom>
          <a:solidFill>
            <a:srgbClr val="FFFF00"/>
          </a:solidFill>
          <a:ln w="9525">
            <a:solidFill>
              <a:srgbClr val="FFFF00"/>
            </a:solidFill>
            <a:round/>
            <a:headEnd/>
            <a:tailEnd/>
          </a:ln>
        </p:spPr>
        <p:txBody>
          <a:bodyPr wrap="none" anchor="ctr"/>
          <a:lstStyle/>
          <a:p>
            <a:endParaRPr lang="hr-HR" sz="2400" b="1">
              <a:solidFill>
                <a:schemeClr val="bg1"/>
              </a:solidFill>
              <a:latin typeface="Times New Roman" pitchFamily="18" charset="0"/>
            </a:endParaRPr>
          </a:p>
        </p:txBody>
      </p:sp>
      <p:sp>
        <p:nvSpPr>
          <p:cNvPr id="109583" name="Text Box 16"/>
          <p:cNvSpPr txBox="1">
            <a:spLocks noChangeArrowheads="1"/>
          </p:cNvSpPr>
          <p:nvPr/>
        </p:nvSpPr>
        <p:spPr bwMode="auto">
          <a:xfrm>
            <a:off x="2124075" y="5033963"/>
            <a:ext cx="1296988" cy="336550"/>
          </a:xfrm>
          <a:prstGeom prst="rect">
            <a:avLst/>
          </a:prstGeom>
          <a:noFill/>
          <a:ln w="9525">
            <a:noFill/>
            <a:miter lim="800000"/>
            <a:headEnd/>
            <a:tailEnd/>
          </a:ln>
        </p:spPr>
        <p:txBody>
          <a:bodyPr>
            <a:spAutoFit/>
          </a:bodyPr>
          <a:lstStyle/>
          <a:p>
            <a:pPr>
              <a:spcBef>
                <a:spcPct val="50000"/>
              </a:spcBef>
            </a:pPr>
            <a:r>
              <a:rPr lang="hr-HR" sz="1600" b="1" dirty="0" err="1">
                <a:latin typeface="Trebuchet MS" pitchFamily="34" charset="0"/>
                <a:cs typeface="Arial" charset="0"/>
              </a:rPr>
              <a:t>osteoklast</a:t>
            </a:r>
            <a:endParaRPr lang="el-GR" sz="1600" b="1" dirty="0">
              <a:latin typeface="Trebuchet MS" pitchFamily="34" charset="0"/>
              <a:cs typeface="Arial" charset="0"/>
            </a:endParaRPr>
          </a:p>
        </p:txBody>
      </p:sp>
      <p:sp>
        <p:nvSpPr>
          <p:cNvPr id="109584" name="Oval 17"/>
          <p:cNvSpPr>
            <a:spLocks noChangeArrowheads="1"/>
          </p:cNvSpPr>
          <p:nvPr/>
        </p:nvSpPr>
        <p:spPr bwMode="auto">
          <a:xfrm>
            <a:off x="7308850" y="2274888"/>
            <a:ext cx="1368425" cy="865187"/>
          </a:xfrm>
          <a:prstGeom prst="ellipse">
            <a:avLst/>
          </a:prstGeom>
          <a:solidFill>
            <a:schemeClr val="accent2"/>
          </a:solidFill>
          <a:ln w="9525">
            <a:solidFill>
              <a:schemeClr val="tx1"/>
            </a:solidFill>
            <a:round/>
            <a:headEnd/>
            <a:tailEnd/>
          </a:ln>
        </p:spPr>
        <p:txBody>
          <a:bodyPr wrap="none" anchor="ctr"/>
          <a:lstStyle/>
          <a:p>
            <a:endParaRPr lang="hr-HR" sz="2400" b="1">
              <a:solidFill>
                <a:srgbClr val="000066"/>
              </a:solidFill>
              <a:latin typeface="Times New Roman" pitchFamily="18" charset="0"/>
            </a:endParaRPr>
          </a:p>
        </p:txBody>
      </p:sp>
      <p:sp>
        <p:nvSpPr>
          <p:cNvPr id="109585" name="Text Box 18"/>
          <p:cNvSpPr txBox="1">
            <a:spLocks noChangeArrowheads="1"/>
          </p:cNvSpPr>
          <p:nvPr/>
        </p:nvSpPr>
        <p:spPr bwMode="auto">
          <a:xfrm>
            <a:off x="7235825" y="2490788"/>
            <a:ext cx="1547813" cy="581025"/>
          </a:xfrm>
          <a:prstGeom prst="rect">
            <a:avLst/>
          </a:prstGeom>
          <a:noFill/>
          <a:ln w="9525">
            <a:noFill/>
            <a:miter lim="800000"/>
            <a:headEnd/>
            <a:tailEnd/>
          </a:ln>
        </p:spPr>
        <p:txBody>
          <a:bodyPr>
            <a:spAutoFit/>
          </a:bodyPr>
          <a:lstStyle/>
          <a:p>
            <a:pPr>
              <a:spcBef>
                <a:spcPct val="50000"/>
              </a:spcBef>
            </a:pPr>
            <a:r>
              <a:rPr lang="hr-HR" sz="1600" b="1" dirty="0" smtClean="0">
                <a:solidFill>
                  <a:srgbClr val="FFFF00"/>
                </a:solidFill>
                <a:latin typeface="Trebuchet MS" pitchFamily="34" charset="0"/>
                <a:cs typeface="Arial" charset="0"/>
              </a:rPr>
              <a:t> </a:t>
            </a:r>
            <a:r>
              <a:rPr lang="hr-HR" sz="1600" dirty="0" smtClean="0">
                <a:latin typeface="Trebuchet MS" pitchFamily="34" charset="0"/>
                <a:cs typeface="Arial" charset="0"/>
              </a:rPr>
              <a:t>metabolizam       </a:t>
            </a:r>
            <a:r>
              <a:rPr lang="hr-HR" sz="1600" dirty="0" err="1" smtClean="0">
                <a:latin typeface="Trebuchet MS" pitchFamily="34" charset="0"/>
                <a:cs typeface="Arial" charset="0"/>
              </a:rPr>
              <a:t>Ca</a:t>
            </a:r>
            <a:endParaRPr lang="el-GR" sz="1600" dirty="0">
              <a:latin typeface="Trebuchet MS" pitchFamily="34" charset="0"/>
              <a:cs typeface="Arial" charset="0"/>
            </a:endParaRPr>
          </a:p>
        </p:txBody>
      </p:sp>
      <p:sp>
        <p:nvSpPr>
          <p:cNvPr id="109586" name="Oval 19"/>
          <p:cNvSpPr>
            <a:spLocks noChangeArrowheads="1"/>
          </p:cNvSpPr>
          <p:nvPr/>
        </p:nvSpPr>
        <p:spPr bwMode="auto">
          <a:xfrm>
            <a:off x="7418388" y="3354388"/>
            <a:ext cx="1368425" cy="865187"/>
          </a:xfrm>
          <a:prstGeom prst="ellipse">
            <a:avLst/>
          </a:prstGeom>
          <a:solidFill>
            <a:schemeClr val="accent2"/>
          </a:solidFill>
          <a:ln w="9525">
            <a:solidFill>
              <a:schemeClr val="tx1"/>
            </a:solidFill>
            <a:round/>
            <a:headEnd/>
            <a:tailEnd/>
          </a:ln>
        </p:spPr>
        <p:txBody>
          <a:bodyPr wrap="none" anchor="ctr"/>
          <a:lstStyle/>
          <a:p>
            <a:endParaRPr lang="hr-HR" sz="2400" b="1">
              <a:solidFill>
                <a:srgbClr val="000066"/>
              </a:solidFill>
              <a:latin typeface="Times New Roman" pitchFamily="18" charset="0"/>
            </a:endParaRPr>
          </a:p>
        </p:txBody>
      </p:sp>
      <p:sp>
        <p:nvSpPr>
          <p:cNvPr id="109587" name="Text Box 20"/>
          <p:cNvSpPr txBox="1">
            <a:spLocks noChangeArrowheads="1"/>
          </p:cNvSpPr>
          <p:nvPr/>
        </p:nvSpPr>
        <p:spPr bwMode="auto">
          <a:xfrm>
            <a:off x="7345363" y="3570288"/>
            <a:ext cx="1547812" cy="336550"/>
          </a:xfrm>
          <a:prstGeom prst="rect">
            <a:avLst/>
          </a:prstGeom>
          <a:noFill/>
          <a:ln w="9525">
            <a:noFill/>
            <a:miter lim="800000"/>
            <a:headEnd/>
            <a:tailEnd/>
          </a:ln>
        </p:spPr>
        <p:txBody>
          <a:bodyPr>
            <a:spAutoFit/>
          </a:bodyPr>
          <a:lstStyle/>
          <a:p>
            <a:pPr>
              <a:spcBef>
                <a:spcPct val="50000"/>
              </a:spcBef>
            </a:pPr>
            <a:r>
              <a:rPr lang="hr-HR" sz="1600" b="1" dirty="0">
                <a:latin typeface="Trebuchet MS" pitchFamily="34" charset="0"/>
                <a:cs typeface="Arial" charset="0"/>
              </a:rPr>
              <a:t>vitamin D</a:t>
            </a:r>
            <a:r>
              <a:rPr lang="hr-HR" sz="1600" b="1" baseline="-25000" dirty="0">
                <a:latin typeface="Trebuchet MS" pitchFamily="34" charset="0"/>
                <a:cs typeface="Arial" charset="0"/>
              </a:rPr>
              <a:t>3</a:t>
            </a:r>
            <a:endParaRPr lang="el-GR" sz="1600" b="1" baseline="-25000" dirty="0">
              <a:latin typeface="Trebuchet MS" pitchFamily="34" charset="0"/>
              <a:cs typeface="Arial" charset="0"/>
            </a:endParaRPr>
          </a:p>
        </p:txBody>
      </p:sp>
      <p:sp>
        <p:nvSpPr>
          <p:cNvPr id="109588" name="Oval 21"/>
          <p:cNvSpPr>
            <a:spLocks noChangeArrowheads="1"/>
          </p:cNvSpPr>
          <p:nvPr/>
        </p:nvSpPr>
        <p:spPr bwMode="auto">
          <a:xfrm>
            <a:off x="7021513" y="4651375"/>
            <a:ext cx="1368425" cy="865188"/>
          </a:xfrm>
          <a:prstGeom prst="ellipse">
            <a:avLst/>
          </a:prstGeom>
          <a:solidFill>
            <a:schemeClr val="accent2"/>
          </a:solidFill>
          <a:ln w="9525">
            <a:solidFill>
              <a:schemeClr val="tx1"/>
            </a:solidFill>
            <a:round/>
            <a:headEnd/>
            <a:tailEnd/>
          </a:ln>
        </p:spPr>
        <p:txBody>
          <a:bodyPr wrap="none" anchor="ctr"/>
          <a:lstStyle/>
          <a:p>
            <a:endParaRPr lang="hr-HR" sz="2400" b="1">
              <a:solidFill>
                <a:srgbClr val="000066"/>
              </a:solidFill>
              <a:latin typeface="Times New Roman" pitchFamily="18" charset="0"/>
            </a:endParaRPr>
          </a:p>
        </p:txBody>
      </p:sp>
      <p:sp>
        <p:nvSpPr>
          <p:cNvPr id="109589" name="Text Box 22"/>
          <p:cNvSpPr txBox="1">
            <a:spLocks noChangeArrowheads="1"/>
          </p:cNvSpPr>
          <p:nvPr/>
        </p:nvSpPr>
        <p:spPr bwMode="auto">
          <a:xfrm>
            <a:off x="6948488" y="4867275"/>
            <a:ext cx="1547812" cy="336550"/>
          </a:xfrm>
          <a:prstGeom prst="rect">
            <a:avLst/>
          </a:prstGeom>
          <a:noFill/>
          <a:ln w="9525">
            <a:noFill/>
            <a:miter lim="800000"/>
            <a:headEnd/>
            <a:tailEnd/>
          </a:ln>
        </p:spPr>
        <p:txBody>
          <a:bodyPr>
            <a:spAutoFit/>
          </a:bodyPr>
          <a:lstStyle/>
          <a:p>
            <a:pPr>
              <a:spcBef>
                <a:spcPct val="50000"/>
              </a:spcBef>
            </a:pPr>
            <a:r>
              <a:rPr lang="hr-HR" sz="1600" b="1" dirty="0" smtClean="0">
                <a:solidFill>
                  <a:srgbClr val="FFFF00"/>
                </a:solidFill>
                <a:latin typeface="Trebuchet MS" pitchFamily="34" charset="0"/>
                <a:cs typeface="Arial" charset="0"/>
              </a:rPr>
              <a:t>       </a:t>
            </a:r>
            <a:r>
              <a:rPr lang="hr-HR" sz="1600" b="1" dirty="0" smtClean="0">
                <a:latin typeface="Trebuchet MS" pitchFamily="34" charset="0"/>
                <a:cs typeface="Arial" charset="0"/>
              </a:rPr>
              <a:t>PTH</a:t>
            </a:r>
            <a:endParaRPr lang="el-GR" sz="1600" b="1" dirty="0">
              <a:latin typeface="Trebuchet MS" pitchFamily="34" charset="0"/>
              <a:cs typeface="Arial" charset="0"/>
            </a:endParaRPr>
          </a:p>
        </p:txBody>
      </p:sp>
      <p:sp>
        <p:nvSpPr>
          <p:cNvPr id="109590" name="Line 23"/>
          <p:cNvSpPr>
            <a:spLocks noChangeShapeType="1"/>
          </p:cNvSpPr>
          <p:nvPr/>
        </p:nvSpPr>
        <p:spPr bwMode="auto">
          <a:xfrm flipH="1">
            <a:off x="2770981" y="2725273"/>
            <a:ext cx="936625" cy="360362"/>
          </a:xfrm>
          <a:prstGeom prst="line">
            <a:avLst/>
          </a:prstGeom>
          <a:noFill/>
          <a:ln w="127000">
            <a:solidFill>
              <a:srgbClr val="FFFF00"/>
            </a:solidFill>
            <a:round/>
            <a:headEnd/>
            <a:tailEnd type="triangle" w="med" len="med"/>
          </a:ln>
        </p:spPr>
        <p:txBody>
          <a:bodyPr/>
          <a:lstStyle/>
          <a:p>
            <a:endParaRPr lang="sr-Latn-CS"/>
          </a:p>
        </p:txBody>
      </p:sp>
      <p:sp>
        <p:nvSpPr>
          <p:cNvPr id="109591" name="Line 24"/>
          <p:cNvSpPr>
            <a:spLocks noChangeShapeType="1"/>
          </p:cNvSpPr>
          <p:nvPr/>
        </p:nvSpPr>
        <p:spPr bwMode="auto">
          <a:xfrm>
            <a:off x="5166516" y="2509373"/>
            <a:ext cx="935037" cy="576262"/>
          </a:xfrm>
          <a:prstGeom prst="line">
            <a:avLst/>
          </a:prstGeom>
          <a:noFill/>
          <a:ln w="127000">
            <a:solidFill>
              <a:srgbClr val="006600"/>
            </a:solidFill>
            <a:round/>
            <a:headEnd/>
            <a:tailEnd type="triangle" w="med" len="med"/>
          </a:ln>
        </p:spPr>
        <p:txBody>
          <a:bodyPr/>
          <a:lstStyle/>
          <a:p>
            <a:endParaRPr lang="sr-Latn-CS"/>
          </a:p>
        </p:txBody>
      </p:sp>
      <p:sp>
        <p:nvSpPr>
          <p:cNvPr id="109592" name="Line 25"/>
          <p:cNvSpPr>
            <a:spLocks noChangeShapeType="1"/>
          </p:cNvSpPr>
          <p:nvPr/>
        </p:nvSpPr>
        <p:spPr bwMode="auto">
          <a:xfrm flipH="1">
            <a:off x="1547813" y="3643313"/>
            <a:ext cx="504825" cy="0"/>
          </a:xfrm>
          <a:prstGeom prst="line">
            <a:avLst/>
          </a:prstGeom>
          <a:noFill/>
          <a:ln w="76200">
            <a:solidFill>
              <a:srgbClr val="FFFF00"/>
            </a:solidFill>
            <a:round/>
            <a:headEnd/>
            <a:tailEnd type="triangle" w="med" len="med"/>
          </a:ln>
        </p:spPr>
        <p:txBody>
          <a:bodyPr/>
          <a:lstStyle/>
          <a:p>
            <a:endParaRPr lang="sr-Latn-CS"/>
          </a:p>
        </p:txBody>
      </p:sp>
      <p:sp>
        <p:nvSpPr>
          <p:cNvPr id="109593" name="Line 26"/>
          <p:cNvSpPr>
            <a:spLocks noChangeShapeType="1"/>
          </p:cNvSpPr>
          <p:nvPr/>
        </p:nvSpPr>
        <p:spPr bwMode="auto">
          <a:xfrm flipH="1">
            <a:off x="1835150" y="4003675"/>
            <a:ext cx="504825" cy="287338"/>
          </a:xfrm>
          <a:prstGeom prst="line">
            <a:avLst/>
          </a:prstGeom>
          <a:noFill/>
          <a:ln w="76200">
            <a:solidFill>
              <a:srgbClr val="FFFF00"/>
            </a:solidFill>
            <a:round/>
            <a:headEnd/>
            <a:tailEnd type="triangle" w="med" len="med"/>
          </a:ln>
        </p:spPr>
        <p:txBody>
          <a:bodyPr/>
          <a:lstStyle/>
          <a:p>
            <a:endParaRPr lang="sr-Latn-CS"/>
          </a:p>
        </p:txBody>
      </p:sp>
      <p:sp>
        <p:nvSpPr>
          <p:cNvPr id="109594" name="Line 27"/>
          <p:cNvSpPr>
            <a:spLocks noChangeShapeType="1"/>
          </p:cNvSpPr>
          <p:nvPr/>
        </p:nvSpPr>
        <p:spPr bwMode="auto">
          <a:xfrm>
            <a:off x="2843213" y="4146550"/>
            <a:ext cx="0" cy="649288"/>
          </a:xfrm>
          <a:prstGeom prst="line">
            <a:avLst/>
          </a:prstGeom>
          <a:noFill/>
          <a:ln w="76200">
            <a:solidFill>
              <a:srgbClr val="FFFF00"/>
            </a:solidFill>
            <a:round/>
            <a:headEnd/>
            <a:tailEnd type="triangle" w="med" len="med"/>
          </a:ln>
        </p:spPr>
        <p:txBody>
          <a:bodyPr/>
          <a:lstStyle/>
          <a:p>
            <a:endParaRPr lang="sr-Latn-CS"/>
          </a:p>
        </p:txBody>
      </p:sp>
      <p:sp>
        <p:nvSpPr>
          <p:cNvPr id="109595" name="Line 28"/>
          <p:cNvSpPr>
            <a:spLocks noChangeShapeType="1"/>
          </p:cNvSpPr>
          <p:nvPr/>
        </p:nvSpPr>
        <p:spPr bwMode="auto">
          <a:xfrm>
            <a:off x="3419475" y="4003675"/>
            <a:ext cx="576263" cy="647700"/>
          </a:xfrm>
          <a:prstGeom prst="line">
            <a:avLst/>
          </a:prstGeom>
          <a:noFill/>
          <a:ln w="76200">
            <a:solidFill>
              <a:srgbClr val="FFFF00"/>
            </a:solidFill>
            <a:round/>
            <a:headEnd/>
            <a:tailEnd type="triangle" w="med" len="med"/>
          </a:ln>
        </p:spPr>
        <p:txBody>
          <a:bodyPr/>
          <a:lstStyle/>
          <a:p>
            <a:endParaRPr lang="sr-Latn-CS"/>
          </a:p>
        </p:txBody>
      </p:sp>
      <p:sp>
        <p:nvSpPr>
          <p:cNvPr id="109596" name="Line 29"/>
          <p:cNvSpPr>
            <a:spLocks noChangeShapeType="1"/>
          </p:cNvSpPr>
          <p:nvPr/>
        </p:nvSpPr>
        <p:spPr bwMode="auto">
          <a:xfrm flipV="1">
            <a:off x="6877050" y="2922588"/>
            <a:ext cx="503238" cy="288925"/>
          </a:xfrm>
          <a:prstGeom prst="line">
            <a:avLst/>
          </a:prstGeom>
          <a:noFill/>
          <a:ln w="76200">
            <a:solidFill>
              <a:schemeClr val="accent2"/>
            </a:solidFill>
            <a:round/>
            <a:headEnd/>
            <a:tailEnd type="triangle" w="med" len="med"/>
          </a:ln>
        </p:spPr>
        <p:txBody>
          <a:bodyPr/>
          <a:lstStyle/>
          <a:p>
            <a:endParaRPr lang="sr-Latn-CS"/>
          </a:p>
        </p:txBody>
      </p:sp>
      <p:sp>
        <p:nvSpPr>
          <p:cNvPr id="109597" name="Line 30"/>
          <p:cNvSpPr>
            <a:spLocks noChangeShapeType="1"/>
          </p:cNvSpPr>
          <p:nvPr/>
        </p:nvSpPr>
        <p:spPr bwMode="auto">
          <a:xfrm>
            <a:off x="7092950" y="3643313"/>
            <a:ext cx="358775" cy="144462"/>
          </a:xfrm>
          <a:prstGeom prst="line">
            <a:avLst/>
          </a:prstGeom>
          <a:noFill/>
          <a:ln w="76200">
            <a:solidFill>
              <a:schemeClr val="accent2"/>
            </a:solidFill>
            <a:round/>
            <a:headEnd/>
            <a:tailEnd type="triangle" w="med" len="med"/>
          </a:ln>
        </p:spPr>
        <p:txBody>
          <a:bodyPr/>
          <a:lstStyle/>
          <a:p>
            <a:endParaRPr lang="sr-Latn-CS"/>
          </a:p>
        </p:txBody>
      </p:sp>
      <p:sp>
        <p:nvSpPr>
          <p:cNvPr id="109598" name="Line 31"/>
          <p:cNvSpPr>
            <a:spLocks noChangeShapeType="1"/>
          </p:cNvSpPr>
          <p:nvPr/>
        </p:nvSpPr>
        <p:spPr bwMode="auto">
          <a:xfrm>
            <a:off x="6516688" y="4075113"/>
            <a:ext cx="1008062" cy="576262"/>
          </a:xfrm>
          <a:prstGeom prst="line">
            <a:avLst/>
          </a:prstGeom>
          <a:noFill/>
          <a:ln w="76200">
            <a:solidFill>
              <a:schemeClr val="accent2"/>
            </a:solidFill>
            <a:round/>
            <a:headEnd/>
            <a:tailEnd type="triangle" w="med" len="med"/>
          </a:ln>
        </p:spPr>
        <p:txBody>
          <a:bodyPr/>
          <a:lstStyle/>
          <a:p>
            <a:endParaRPr lang="sr-Latn-C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524625" y="5057775"/>
            <a:ext cx="1588" cy="698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11" name="Rectangle 3"/>
          <p:cNvSpPr>
            <a:spLocks noChangeArrowheads="1"/>
          </p:cNvSpPr>
          <p:nvPr/>
        </p:nvSpPr>
        <p:spPr bwMode="auto">
          <a:xfrm>
            <a:off x="1054100" y="1606550"/>
            <a:ext cx="371475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grpSp>
        <p:nvGrpSpPr>
          <p:cNvPr id="17412" name="Group 4"/>
          <p:cNvGrpSpPr>
            <a:grpSpLocks/>
          </p:cNvGrpSpPr>
          <p:nvPr/>
        </p:nvGrpSpPr>
        <p:grpSpPr bwMode="auto">
          <a:xfrm>
            <a:off x="1547813" y="1627188"/>
            <a:ext cx="3500437" cy="4184651"/>
            <a:chOff x="975" y="1025"/>
            <a:chExt cx="2205" cy="2636"/>
          </a:xfrm>
        </p:grpSpPr>
        <p:sp>
          <p:nvSpPr>
            <p:cNvPr id="17450" name="Text Box 5"/>
            <p:cNvSpPr txBox="1">
              <a:spLocks noChangeArrowheads="1"/>
            </p:cNvSpPr>
            <p:nvPr/>
          </p:nvSpPr>
          <p:spPr bwMode="auto">
            <a:xfrm>
              <a:off x="1582" y="1025"/>
              <a:ext cx="9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fr-CH" altLang="en-US" sz="2400" b="1" dirty="0" smtClean="0">
                  <a:latin typeface="Arial" pitchFamily="34" charset="0"/>
                </a:rPr>
                <a:t>Osteo</a:t>
              </a:r>
              <a:r>
                <a:rPr lang="hr-HR" altLang="en-US" sz="2400" b="1" dirty="0" smtClean="0">
                  <a:latin typeface="Arial" pitchFamily="34" charset="0"/>
                </a:rPr>
                <a:t>k</a:t>
              </a:r>
              <a:r>
                <a:rPr lang="fr-CH" altLang="en-US" sz="2400" b="1" dirty="0" smtClean="0">
                  <a:latin typeface="Arial" pitchFamily="34" charset="0"/>
                </a:rPr>
                <a:t>las</a:t>
              </a:r>
              <a:r>
                <a:rPr lang="hr-HR" altLang="en-US" sz="2400" b="1" dirty="0" smtClean="0">
                  <a:latin typeface="Arial" pitchFamily="34" charset="0"/>
                </a:rPr>
                <a:t>t</a:t>
              </a:r>
              <a:endParaRPr lang="fr-FR" altLang="en-US" sz="2400" b="1" dirty="0">
                <a:solidFill>
                  <a:srgbClr val="FFFF00"/>
                </a:solidFill>
                <a:latin typeface="Arial" pitchFamily="34" charset="0"/>
              </a:endParaRPr>
            </a:p>
          </p:txBody>
        </p:sp>
        <p:grpSp>
          <p:nvGrpSpPr>
            <p:cNvPr id="17451" name="Group 6"/>
            <p:cNvGrpSpPr>
              <a:grpSpLocks/>
            </p:cNvGrpSpPr>
            <p:nvPr/>
          </p:nvGrpSpPr>
          <p:grpSpPr bwMode="auto">
            <a:xfrm>
              <a:off x="975" y="1298"/>
              <a:ext cx="2205" cy="1546"/>
              <a:chOff x="1202" y="1071"/>
              <a:chExt cx="2481" cy="1546"/>
            </a:xfrm>
          </p:grpSpPr>
          <p:grpSp>
            <p:nvGrpSpPr>
              <p:cNvPr id="17454" name="Group 7"/>
              <p:cNvGrpSpPr>
                <a:grpSpLocks/>
              </p:cNvGrpSpPr>
              <p:nvPr/>
            </p:nvGrpSpPr>
            <p:grpSpPr bwMode="auto">
              <a:xfrm>
                <a:off x="1202" y="1071"/>
                <a:ext cx="2481" cy="1546"/>
                <a:chOff x="828" y="1142"/>
                <a:chExt cx="2481" cy="1546"/>
              </a:xfrm>
            </p:grpSpPr>
            <p:sp>
              <p:nvSpPr>
                <p:cNvPr id="17460" name="Rectangle 8"/>
                <p:cNvSpPr>
                  <a:spLocks noChangeArrowheads="1"/>
                </p:cNvSpPr>
                <p:nvPr/>
              </p:nvSpPr>
              <p:spPr bwMode="auto">
                <a:xfrm>
                  <a:off x="832" y="1280"/>
                  <a:ext cx="2477" cy="747"/>
                </a:xfrm>
                <a:prstGeom prst="rect">
                  <a:avLst/>
                </a:prstGeom>
                <a:solidFill>
                  <a:srgbClr val="A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61" name="Rectangle 9"/>
                <p:cNvSpPr>
                  <a:spLocks noChangeArrowheads="1"/>
                </p:cNvSpPr>
                <p:nvPr/>
              </p:nvSpPr>
              <p:spPr bwMode="auto">
                <a:xfrm>
                  <a:off x="832" y="1280"/>
                  <a:ext cx="2477" cy="49"/>
                </a:xfrm>
                <a:prstGeom prst="rect">
                  <a:avLst/>
                </a:prstGeom>
                <a:solidFill>
                  <a:srgbClr val="2B7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62" name="Rectangle 10"/>
                <p:cNvSpPr>
                  <a:spLocks noChangeArrowheads="1"/>
                </p:cNvSpPr>
                <p:nvPr/>
              </p:nvSpPr>
              <p:spPr bwMode="auto">
                <a:xfrm>
                  <a:off x="832" y="1284"/>
                  <a:ext cx="2477" cy="50"/>
                </a:xfrm>
                <a:prstGeom prst="rect">
                  <a:avLst/>
                </a:prstGeom>
                <a:solidFill>
                  <a:srgbClr val="2C81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63" name="Rectangle 11"/>
                <p:cNvSpPr>
                  <a:spLocks noChangeArrowheads="1"/>
                </p:cNvSpPr>
                <p:nvPr/>
              </p:nvSpPr>
              <p:spPr bwMode="auto">
                <a:xfrm>
                  <a:off x="832" y="1289"/>
                  <a:ext cx="2477" cy="48"/>
                </a:xfrm>
                <a:prstGeom prst="rect">
                  <a:avLst/>
                </a:prstGeom>
                <a:solidFill>
                  <a:srgbClr val="2E82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64" name="Rectangle 12"/>
                <p:cNvSpPr>
                  <a:spLocks noChangeArrowheads="1"/>
                </p:cNvSpPr>
                <p:nvPr/>
              </p:nvSpPr>
              <p:spPr bwMode="auto">
                <a:xfrm>
                  <a:off x="832" y="1293"/>
                  <a:ext cx="2477" cy="50"/>
                </a:xfrm>
                <a:prstGeom prst="rect">
                  <a:avLst/>
                </a:prstGeom>
                <a:solidFill>
                  <a:srgbClr val="2F84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65" name="Rectangle 13"/>
                <p:cNvSpPr>
                  <a:spLocks noChangeArrowheads="1"/>
                </p:cNvSpPr>
                <p:nvPr/>
              </p:nvSpPr>
              <p:spPr bwMode="auto">
                <a:xfrm>
                  <a:off x="832" y="1298"/>
                  <a:ext cx="2477" cy="49"/>
                </a:xfrm>
                <a:prstGeom prst="rect">
                  <a:avLst/>
                </a:prstGeom>
                <a:solidFill>
                  <a:srgbClr val="318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66" name="Rectangle 14"/>
                <p:cNvSpPr>
                  <a:spLocks noChangeArrowheads="1"/>
                </p:cNvSpPr>
                <p:nvPr/>
              </p:nvSpPr>
              <p:spPr bwMode="auto">
                <a:xfrm>
                  <a:off x="832" y="1302"/>
                  <a:ext cx="2477" cy="50"/>
                </a:xfrm>
                <a:prstGeom prst="rect">
                  <a:avLst/>
                </a:prstGeom>
                <a:solidFill>
                  <a:srgbClr val="3287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67" name="Rectangle 15"/>
                <p:cNvSpPr>
                  <a:spLocks noChangeArrowheads="1"/>
                </p:cNvSpPr>
                <p:nvPr/>
              </p:nvSpPr>
              <p:spPr bwMode="auto">
                <a:xfrm>
                  <a:off x="832" y="1307"/>
                  <a:ext cx="2477" cy="49"/>
                </a:xfrm>
                <a:prstGeom prst="rect">
                  <a:avLst/>
                </a:prstGeom>
                <a:solidFill>
                  <a:srgbClr val="3488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68" name="Rectangle 16"/>
                <p:cNvSpPr>
                  <a:spLocks noChangeArrowheads="1"/>
                </p:cNvSpPr>
                <p:nvPr/>
              </p:nvSpPr>
              <p:spPr bwMode="auto">
                <a:xfrm>
                  <a:off x="832" y="1311"/>
                  <a:ext cx="2477" cy="50"/>
                </a:xfrm>
                <a:prstGeom prst="rect">
                  <a:avLst/>
                </a:prstGeom>
                <a:solidFill>
                  <a:srgbClr val="358A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69" name="Rectangle 17"/>
                <p:cNvSpPr>
                  <a:spLocks noChangeArrowheads="1"/>
                </p:cNvSpPr>
                <p:nvPr/>
              </p:nvSpPr>
              <p:spPr bwMode="auto">
                <a:xfrm>
                  <a:off x="832" y="1316"/>
                  <a:ext cx="2477" cy="48"/>
                </a:xfrm>
                <a:prstGeom prst="rect">
                  <a:avLst/>
                </a:prstGeom>
                <a:solidFill>
                  <a:srgbClr val="378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70" name="Rectangle 18"/>
                <p:cNvSpPr>
                  <a:spLocks noChangeArrowheads="1"/>
                </p:cNvSpPr>
                <p:nvPr/>
              </p:nvSpPr>
              <p:spPr bwMode="auto">
                <a:xfrm>
                  <a:off x="832" y="1320"/>
                  <a:ext cx="2477" cy="48"/>
                </a:xfrm>
                <a:prstGeom prst="rect">
                  <a:avLst/>
                </a:prstGeom>
                <a:solidFill>
                  <a:srgbClr val="388D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71" name="Rectangle 19"/>
                <p:cNvSpPr>
                  <a:spLocks noChangeArrowheads="1"/>
                </p:cNvSpPr>
                <p:nvPr/>
              </p:nvSpPr>
              <p:spPr bwMode="auto">
                <a:xfrm>
                  <a:off x="832" y="1325"/>
                  <a:ext cx="2477" cy="48"/>
                </a:xfrm>
                <a:prstGeom prst="rect">
                  <a:avLst/>
                </a:prstGeom>
                <a:solidFill>
                  <a:srgbClr val="3A8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72" name="Rectangle 20"/>
                <p:cNvSpPr>
                  <a:spLocks noChangeArrowheads="1"/>
                </p:cNvSpPr>
                <p:nvPr/>
              </p:nvSpPr>
              <p:spPr bwMode="auto">
                <a:xfrm>
                  <a:off x="832" y="1329"/>
                  <a:ext cx="2477" cy="48"/>
                </a:xfrm>
                <a:prstGeom prst="rect">
                  <a:avLst/>
                </a:prstGeom>
                <a:solidFill>
                  <a:srgbClr val="3B9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73" name="Rectangle 21"/>
                <p:cNvSpPr>
                  <a:spLocks noChangeArrowheads="1"/>
                </p:cNvSpPr>
                <p:nvPr/>
              </p:nvSpPr>
              <p:spPr bwMode="auto">
                <a:xfrm>
                  <a:off x="832" y="1334"/>
                  <a:ext cx="2477" cy="49"/>
                </a:xfrm>
                <a:prstGeom prst="rect">
                  <a:avLst/>
                </a:prstGeom>
                <a:solidFill>
                  <a:srgbClr val="3D92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74" name="Rectangle 22"/>
                <p:cNvSpPr>
                  <a:spLocks noChangeArrowheads="1"/>
                </p:cNvSpPr>
                <p:nvPr/>
              </p:nvSpPr>
              <p:spPr bwMode="auto">
                <a:xfrm>
                  <a:off x="832" y="1338"/>
                  <a:ext cx="2477" cy="50"/>
                </a:xfrm>
                <a:prstGeom prst="rect">
                  <a:avLst/>
                </a:prstGeom>
                <a:solidFill>
                  <a:srgbClr val="3E93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75" name="Rectangle 23"/>
                <p:cNvSpPr>
                  <a:spLocks noChangeArrowheads="1"/>
                </p:cNvSpPr>
                <p:nvPr/>
              </p:nvSpPr>
              <p:spPr bwMode="auto">
                <a:xfrm>
                  <a:off x="832" y="1343"/>
                  <a:ext cx="2477" cy="49"/>
                </a:xfrm>
                <a:prstGeom prst="rect">
                  <a:avLst/>
                </a:prstGeom>
                <a:solidFill>
                  <a:srgbClr val="409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76" name="Rectangle 24"/>
                <p:cNvSpPr>
                  <a:spLocks noChangeArrowheads="1"/>
                </p:cNvSpPr>
                <p:nvPr/>
              </p:nvSpPr>
              <p:spPr bwMode="auto">
                <a:xfrm>
                  <a:off x="832" y="1347"/>
                  <a:ext cx="2477" cy="48"/>
                </a:xfrm>
                <a:prstGeom prst="rect">
                  <a:avLst/>
                </a:prstGeom>
                <a:solidFill>
                  <a:srgbClr val="4297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77" name="Rectangle 25"/>
                <p:cNvSpPr>
                  <a:spLocks noChangeArrowheads="1"/>
                </p:cNvSpPr>
                <p:nvPr/>
              </p:nvSpPr>
              <p:spPr bwMode="auto">
                <a:xfrm>
                  <a:off x="832" y="1352"/>
                  <a:ext cx="2477" cy="48"/>
                </a:xfrm>
                <a:prstGeom prst="rect">
                  <a:avLst/>
                </a:prstGeom>
                <a:solidFill>
                  <a:srgbClr val="4398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78" name="Rectangle 26"/>
                <p:cNvSpPr>
                  <a:spLocks noChangeArrowheads="1"/>
                </p:cNvSpPr>
                <p:nvPr/>
              </p:nvSpPr>
              <p:spPr bwMode="auto">
                <a:xfrm>
                  <a:off x="832" y="1356"/>
                  <a:ext cx="2477" cy="48"/>
                </a:xfrm>
                <a:prstGeom prst="rect">
                  <a:avLst/>
                </a:prstGeom>
                <a:solidFill>
                  <a:srgbClr val="459A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79" name="Rectangle 27"/>
                <p:cNvSpPr>
                  <a:spLocks noChangeArrowheads="1"/>
                </p:cNvSpPr>
                <p:nvPr/>
              </p:nvSpPr>
              <p:spPr bwMode="auto">
                <a:xfrm>
                  <a:off x="832" y="1361"/>
                  <a:ext cx="2477" cy="48"/>
                </a:xfrm>
                <a:prstGeom prst="rect">
                  <a:avLst/>
                </a:prstGeom>
                <a:solidFill>
                  <a:srgbClr val="469B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80" name="Rectangle 28"/>
                <p:cNvSpPr>
                  <a:spLocks noChangeArrowheads="1"/>
                </p:cNvSpPr>
                <p:nvPr/>
              </p:nvSpPr>
              <p:spPr bwMode="auto">
                <a:xfrm>
                  <a:off x="832" y="1365"/>
                  <a:ext cx="2477" cy="48"/>
                </a:xfrm>
                <a:prstGeom prst="rect">
                  <a:avLst/>
                </a:prstGeom>
                <a:solidFill>
                  <a:srgbClr val="489D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81" name="Rectangle 29"/>
                <p:cNvSpPr>
                  <a:spLocks noChangeArrowheads="1"/>
                </p:cNvSpPr>
                <p:nvPr/>
              </p:nvSpPr>
              <p:spPr bwMode="auto">
                <a:xfrm>
                  <a:off x="832" y="1370"/>
                  <a:ext cx="2477" cy="47"/>
                </a:xfrm>
                <a:prstGeom prst="rect">
                  <a:avLst/>
                </a:prstGeom>
                <a:solidFill>
                  <a:srgbClr val="499E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82" name="Rectangle 30"/>
                <p:cNvSpPr>
                  <a:spLocks noChangeArrowheads="1"/>
                </p:cNvSpPr>
                <p:nvPr/>
              </p:nvSpPr>
              <p:spPr bwMode="auto">
                <a:xfrm>
                  <a:off x="832" y="1374"/>
                  <a:ext cx="2477" cy="48"/>
                </a:xfrm>
                <a:prstGeom prst="rect">
                  <a:avLst/>
                </a:prstGeom>
                <a:solidFill>
                  <a:srgbClr val="4BA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83" name="Rectangle 31"/>
                <p:cNvSpPr>
                  <a:spLocks noChangeArrowheads="1"/>
                </p:cNvSpPr>
                <p:nvPr/>
              </p:nvSpPr>
              <p:spPr bwMode="auto">
                <a:xfrm>
                  <a:off x="832" y="1379"/>
                  <a:ext cx="2477" cy="47"/>
                </a:xfrm>
                <a:prstGeom prst="rect">
                  <a:avLst/>
                </a:prstGeom>
                <a:solidFill>
                  <a:srgbClr val="4CA2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84" name="Rectangle 32"/>
                <p:cNvSpPr>
                  <a:spLocks noChangeArrowheads="1"/>
                </p:cNvSpPr>
                <p:nvPr/>
              </p:nvSpPr>
              <p:spPr bwMode="auto">
                <a:xfrm>
                  <a:off x="832" y="1383"/>
                  <a:ext cx="2477" cy="48"/>
                </a:xfrm>
                <a:prstGeom prst="rect">
                  <a:avLst/>
                </a:prstGeom>
                <a:solidFill>
                  <a:srgbClr val="4EA3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85" name="Rectangle 33"/>
                <p:cNvSpPr>
                  <a:spLocks noChangeArrowheads="1"/>
                </p:cNvSpPr>
                <p:nvPr/>
              </p:nvSpPr>
              <p:spPr bwMode="auto">
                <a:xfrm>
                  <a:off x="832" y="1388"/>
                  <a:ext cx="2477" cy="47"/>
                </a:xfrm>
                <a:prstGeom prst="rect">
                  <a:avLst/>
                </a:prstGeom>
                <a:solidFill>
                  <a:srgbClr val="4FA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86" name="Rectangle 34"/>
                <p:cNvSpPr>
                  <a:spLocks noChangeArrowheads="1"/>
                </p:cNvSpPr>
                <p:nvPr/>
              </p:nvSpPr>
              <p:spPr bwMode="auto">
                <a:xfrm>
                  <a:off x="832" y="1392"/>
                  <a:ext cx="2477" cy="48"/>
                </a:xfrm>
                <a:prstGeom prst="rect">
                  <a:avLst/>
                </a:prstGeom>
                <a:solidFill>
                  <a:srgbClr val="51A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87" name="Rectangle 35"/>
                <p:cNvSpPr>
                  <a:spLocks noChangeArrowheads="1"/>
                </p:cNvSpPr>
                <p:nvPr/>
              </p:nvSpPr>
              <p:spPr bwMode="auto">
                <a:xfrm>
                  <a:off x="832" y="1397"/>
                  <a:ext cx="2477" cy="47"/>
                </a:xfrm>
                <a:prstGeom prst="rect">
                  <a:avLst/>
                </a:prstGeom>
                <a:solidFill>
                  <a:srgbClr val="52A8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88" name="Rectangle 36"/>
                <p:cNvSpPr>
                  <a:spLocks noChangeArrowheads="1"/>
                </p:cNvSpPr>
                <p:nvPr/>
              </p:nvSpPr>
              <p:spPr bwMode="auto">
                <a:xfrm>
                  <a:off x="832" y="1401"/>
                  <a:ext cx="2477" cy="48"/>
                </a:xfrm>
                <a:prstGeom prst="rect">
                  <a:avLst/>
                </a:prstGeom>
                <a:solidFill>
                  <a:srgbClr val="54AA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89" name="Rectangle 37"/>
                <p:cNvSpPr>
                  <a:spLocks noChangeArrowheads="1"/>
                </p:cNvSpPr>
                <p:nvPr/>
              </p:nvSpPr>
              <p:spPr bwMode="auto">
                <a:xfrm>
                  <a:off x="832" y="1406"/>
                  <a:ext cx="2477" cy="47"/>
                </a:xfrm>
                <a:prstGeom prst="rect">
                  <a:avLst/>
                </a:prstGeom>
                <a:solidFill>
                  <a:srgbClr val="55AB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90" name="Rectangle 38"/>
                <p:cNvSpPr>
                  <a:spLocks noChangeArrowheads="1"/>
                </p:cNvSpPr>
                <p:nvPr/>
              </p:nvSpPr>
              <p:spPr bwMode="auto">
                <a:xfrm>
                  <a:off x="832" y="1410"/>
                  <a:ext cx="2477" cy="48"/>
                </a:xfrm>
                <a:prstGeom prst="rect">
                  <a:avLst/>
                </a:prstGeom>
                <a:solidFill>
                  <a:srgbClr val="57AD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91" name="Rectangle 39"/>
                <p:cNvSpPr>
                  <a:spLocks noChangeArrowheads="1"/>
                </p:cNvSpPr>
                <p:nvPr/>
              </p:nvSpPr>
              <p:spPr bwMode="auto">
                <a:xfrm>
                  <a:off x="832" y="1415"/>
                  <a:ext cx="2477" cy="47"/>
                </a:xfrm>
                <a:prstGeom prst="rect">
                  <a:avLst/>
                </a:prstGeom>
                <a:solidFill>
                  <a:srgbClr val="58AE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92" name="Rectangle 40"/>
                <p:cNvSpPr>
                  <a:spLocks noChangeArrowheads="1"/>
                </p:cNvSpPr>
                <p:nvPr/>
              </p:nvSpPr>
              <p:spPr bwMode="auto">
                <a:xfrm>
                  <a:off x="832" y="1419"/>
                  <a:ext cx="2477" cy="48"/>
                </a:xfrm>
                <a:prstGeom prst="rect">
                  <a:avLst/>
                </a:prstGeom>
                <a:solidFill>
                  <a:srgbClr val="5AB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93" name="Rectangle 41"/>
                <p:cNvSpPr>
                  <a:spLocks noChangeArrowheads="1"/>
                </p:cNvSpPr>
                <p:nvPr/>
              </p:nvSpPr>
              <p:spPr bwMode="auto">
                <a:xfrm>
                  <a:off x="832" y="1422"/>
                  <a:ext cx="2477" cy="49"/>
                </a:xfrm>
                <a:prstGeom prst="rect">
                  <a:avLst/>
                </a:prstGeom>
                <a:solidFill>
                  <a:srgbClr val="5BB1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94" name="Rectangle 42"/>
                <p:cNvSpPr>
                  <a:spLocks noChangeArrowheads="1"/>
                </p:cNvSpPr>
                <p:nvPr/>
              </p:nvSpPr>
              <p:spPr bwMode="auto">
                <a:xfrm>
                  <a:off x="832" y="1426"/>
                  <a:ext cx="2477" cy="50"/>
                </a:xfrm>
                <a:prstGeom prst="rect">
                  <a:avLst/>
                </a:prstGeom>
                <a:solidFill>
                  <a:srgbClr val="5DB3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95" name="Rectangle 43"/>
                <p:cNvSpPr>
                  <a:spLocks noChangeArrowheads="1"/>
                </p:cNvSpPr>
                <p:nvPr/>
              </p:nvSpPr>
              <p:spPr bwMode="auto">
                <a:xfrm>
                  <a:off x="832" y="1431"/>
                  <a:ext cx="2477" cy="49"/>
                </a:xfrm>
                <a:prstGeom prst="rect">
                  <a:avLst/>
                </a:prstGeom>
                <a:solidFill>
                  <a:srgbClr val="5EB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96" name="Rectangle 44"/>
                <p:cNvSpPr>
                  <a:spLocks noChangeArrowheads="1"/>
                </p:cNvSpPr>
                <p:nvPr/>
              </p:nvSpPr>
              <p:spPr bwMode="auto">
                <a:xfrm>
                  <a:off x="832" y="1437"/>
                  <a:ext cx="2477" cy="48"/>
                </a:xfrm>
                <a:prstGeom prst="rect">
                  <a:avLst/>
                </a:prstGeom>
                <a:solidFill>
                  <a:srgbClr val="60B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97" name="Rectangle 45"/>
                <p:cNvSpPr>
                  <a:spLocks noChangeArrowheads="1"/>
                </p:cNvSpPr>
                <p:nvPr/>
              </p:nvSpPr>
              <p:spPr bwMode="auto">
                <a:xfrm>
                  <a:off x="832" y="1441"/>
                  <a:ext cx="2477" cy="48"/>
                </a:xfrm>
                <a:prstGeom prst="rect">
                  <a:avLst/>
                </a:prstGeom>
                <a:solidFill>
                  <a:srgbClr val="61B8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98" name="Rectangle 46"/>
                <p:cNvSpPr>
                  <a:spLocks noChangeArrowheads="1"/>
                </p:cNvSpPr>
                <p:nvPr/>
              </p:nvSpPr>
              <p:spPr bwMode="auto">
                <a:xfrm>
                  <a:off x="832" y="1446"/>
                  <a:ext cx="2477" cy="48"/>
                </a:xfrm>
                <a:prstGeom prst="rect">
                  <a:avLst/>
                </a:prstGeom>
                <a:solidFill>
                  <a:srgbClr val="63B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499" name="Rectangle 47"/>
                <p:cNvSpPr>
                  <a:spLocks noChangeArrowheads="1"/>
                </p:cNvSpPr>
                <p:nvPr/>
              </p:nvSpPr>
              <p:spPr bwMode="auto">
                <a:xfrm>
                  <a:off x="832" y="1450"/>
                  <a:ext cx="2477" cy="48"/>
                </a:xfrm>
                <a:prstGeom prst="rect">
                  <a:avLst/>
                </a:prstGeom>
                <a:solidFill>
                  <a:srgbClr val="64BB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00" name="Rectangle 48"/>
                <p:cNvSpPr>
                  <a:spLocks noChangeArrowheads="1"/>
                </p:cNvSpPr>
                <p:nvPr/>
              </p:nvSpPr>
              <p:spPr bwMode="auto">
                <a:xfrm>
                  <a:off x="832" y="1453"/>
                  <a:ext cx="2477" cy="50"/>
                </a:xfrm>
                <a:prstGeom prst="rect">
                  <a:avLst/>
                </a:prstGeom>
                <a:solidFill>
                  <a:srgbClr val="66B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01" name="Rectangle 49"/>
                <p:cNvSpPr>
                  <a:spLocks noChangeArrowheads="1"/>
                </p:cNvSpPr>
                <p:nvPr/>
              </p:nvSpPr>
              <p:spPr bwMode="auto">
                <a:xfrm>
                  <a:off x="832" y="1458"/>
                  <a:ext cx="2477" cy="49"/>
                </a:xfrm>
                <a:prstGeom prst="rect">
                  <a:avLst/>
                </a:prstGeom>
                <a:solidFill>
                  <a:srgbClr val="67BE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02" name="Rectangle 50"/>
                <p:cNvSpPr>
                  <a:spLocks noChangeArrowheads="1"/>
                </p:cNvSpPr>
                <p:nvPr/>
              </p:nvSpPr>
              <p:spPr bwMode="auto">
                <a:xfrm>
                  <a:off x="832" y="1462"/>
                  <a:ext cx="2477" cy="50"/>
                </a:xfrm>
                <a:prstGeom prst="rect">
                  <a:avLst/>
                </a:prstGeom>
                <a:solidFill>
                  <a:srgbClr val="69C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03" name="Rectangle 51"/>
                <p:cNvSpPr>
                  <a:spLocks noChangeArrowheads="1"/>
                </p:cNvSpPr>
                <p:nvPr/>
              </p:nvSpPr>
              <p:spPr bwMode="auto">
                <a:xfrm>
                  <a:off x="832" y="1467"/>
                  <a:ext cx="2477" cy="49"/>
                </a:xfrm>
                <a:prstGeom prst="rect">
                  <a:avLst/>
                </a:prstGeom>
                <a:solidFill>
                  <a:srgbClr val="6AC1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04" name="Rectangle 52"/>
                <p:cNvSpPr>
                  <a:spLocks noChangeArrowheads="1"/>
                </p:cNvSpPr>
                <p:nvPr/>
              </p:nvSpPr>
              <p:spPr bwMode="auto">
                <a:xfrm>
                  <a:off x="832" y="1471"/>
                  <a:ext cx="2477" cy="50"/>
                </a:xfrm>
                <a:prstGeom prst="rect">
                  <a:avLst/>
                </a:prstGeom>
                <a:solidFill>
                  <a:srgbClr val="6CC3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05" name="Rectangle 53"/>
                <p:cNvSpPr>
                  <a:spLocks noChangeArrowheads="1"/>
                </p:cNvSpPr>
                <p:nvPr/>
              </p:nvSpPr>
              <p:spPr bwMode="auto">
                <a:xfrm>
                  <a:off x="832" y="1477"/>
                  <a:ext cx="2477" cy="48"/>
                </a:xfrm>
                <a:prstGeom prst="rect">
                  <a:avLst/>
                </a:prstGeom>
                <a:solidFill>
                  <a:srgbClr val="6DC4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06" name="Rectangle 54"/>
                <p:cNvSpPr>
                  <a:spLocks noChangeArrowheads="1"/>
                </p:cNvSpPr>
                <p:nvPr/>
              </p:nvSpPr>
              <p:spPr bwMode="auto">
                <a:xfrm>
                  <a:off x="832" y="1482"/>
                  <a:ext cx="2477" cy="48"/>
                </a:xfrm>
                <a:prstGeom prst="rect">
                  <a:avLst/>
                </a:prstGeom>
                <a:solidFill>
                  <a:srgbClr val="6FC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07" name="Rectangle 55"/>
                <p:cNvSpPr>
                  <a:spLocks noChangeArrowheads="1"/>
                </p:cNvSpPr>
                <p:nvPr/>
              </p:nvSpPr>
              <p:spPr bwMode="auto">
                <a:xfrm>
                  <a:off x="832" y="1485"/>
                  <a:ext cx="2477" cy="49"/>
                </a:xfrm>
                <a:prstGeom prst="rect">
                  <a:avLst/>
                </a:prstGeom>
                <a:solidFill>
                  <a:srgbClr val="70C7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08" name="Rectangle 56"/>
                <p:cNvSpPr>
                  <a:spLocks noChangeArrowheads="1"/>
                </p:cNvSpPr>
                <p:nvPr/>
              </p:nvSpPr>
              <p:spPr bwMode="auto">
                <a:xfrm>
                  <a:off x="832" y="1489"/>
                  <a:ext cx="2477" cy="50"/>
                </a:xfrm>
                <a:prstGeom prst="rect">
                  <a:avLst/>
                </a:prstGeom>
                <a:solidFill>
                  <a:srgbClr val="72C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09" name="Rectangle 57"/>
                <p:cNvSpPr>
                  <a:spLocks noChangeArrowheads="1"/>
                </p:cNvSpPr>
                <p:nvPr/>
              </p:nvSpPr>
              <p:spPr bwMode="auto">
                <a:xfrm>
                  <a:off x="832" y="1494"/>
                  <a:ext cx="2477" cy="49"/>
                </a:xfrm>
                <a:prstGeom prst="rect">
                  <a:avLst/>
                </a:prstGeom>
                <a:solidFill>
                  <a:srgbClr val="7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10" name="Rectangle 58"/>
                <p:cNvSpPr>
                  <a:spLocks noChangeArrowheads="1"/>
                </p:cNvSpPr>
                <p:nvPr/>
              </p:nvSpPr>
              <p:spPr bwMode="auto">
                <a:xfrm>
                  <a:off x="832" y="1498"/>
                  <a:ext cx="2477" cy="50"/>
                </a:xfrm>
                <a:prstGeom prst="rect">
                  <a:avLst/>
                </a:prstGeom>
                <a:solidFill>
                  <a:srgbClr val="7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11" name="Rectangle 59"/>
                <p:cNvSpPr>
                  <a:spLocks noChangeArrowheads="1"/>
                </p:cNvSpPr>
                <p:nvPr/>
              </p:nvSpPr>
              <p:spPr bwMode="auto">
                <a:xfrm>
                  <a:off x="832" y="1503"/>
                  <a:ext cx="2477" cy="49"/>
                </a:xfrm>
                <a:prstGeom prst="rect">
                  <a:avLst/>
                </a:prstGeom>
                <a:solidFill>
                  <a:srgbClr val="76CE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12" name="Rectangle 60"/>
                <p:cNvSpPr>
                  <a:spLocks noChangeArrowheads="1"/>
                </p:cNvSpPr>
                <p:nvPr/>
              </p:nvSpPr>
              <p:spPr bwMode="auto">
                <a:xfrm>
                  <a:off x="832" y="1507"/>
                  <a:ext cx="2477" cy="50"/>
                </a:xfrm>
                <a:prstGeom prst="rect">
                  <a:avLst/>
                </a:prstGeom>
                <a:solidFill>
                  <a:srgbClr val="78C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13" name="Rectangle 61"/>
                <p:cNvSpPr>
                  <a:spLocks noChangeArrowheads="1"/>
                </p:cNvSpPr>
                <p:nvPr/>
              </p:nvSpPr>
              <p:spPr bwMode="auto">
                <a:xfrm>
                  <a:off x="832" y="1512"/>
                  <a:ext cx="2477" cy="49"/>
                </a:xfrm>
                <a:prstGeom prst="rect">
                  <a:avLst/>
                </a:prstGeom>
                <a:solidFill>
                  <a:srgbClr val="79D1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14" name="Rectangle 62"/>
                <p:cNvSpPr>
                  <a:spLocks noChangeArrowheads="1"/>
                </p:cNvSpPr>
                <p:nvPr/>
              </p:nvSpPr>
              <p:spPr bwMode="auto">
                <a:xfrm>
                  <a:off x="832" y="1516"/>
                  <a:ext cx="2477" cy="49"/>
                </a:xfrm>
                <a:prstGeom prst="rect">
                  <a:avLst/>
                </a:prstGeom>
                <a:solidFill>
                  <a:srgbClr val="7BD2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15" name="Rectangle 63"/>
                <p:cNvSpPr>
                  <a:spLocks noChangeArrowheads="1"/>
                </p:cNvSpPr>
                <p:nvPr/>
              </p:nvSpPr>
              <p:spPr bwMode="auto">
                <a:xfrm>
                  <a:off x="832" y="1521"/>
                  <a:ext cx="2477" cy="49"/>
                </a:xfrm>
                <a:prstGeom prst="rect">
                  <a:avLst/>
                </a:prstGeom>
                <a:solidFill>
                  <a:srgbClr val="7CD4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16" name="Rectangle 64"/>
                <p:cNvSpPr>
                  <a:spLocks noChangeArrowheads="1"/>
                </p:cNvSpPr>
                <p:nvPr/>
              </p:nvSpPr>
              <p:spPr bwMode="auto">
                <a:xfrm>
                  <a:off x="832" y="1525"/>
                  <a:ext cx="2477" cy="49"/>
                </a:xfrm>
                <a:prstGeom prst="rect">
                  <a:avLst/>
                </a:prstGeom>
                <a:solidFill>
                  <a:srgbClr val="7ED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17" name="Rectangle 65"/>
                <p:cNvSpPr>
                  <a:spLocks noChangeArrowheads="1"/>
                </p:cNvSpPr>
                <p:nvPr/>
              </p:nvSpPr>
              <p:spPr bwMode="auto">
                <a:xfrm>
                  <a:off x="832" y="1530"/>
                  <a:ext cx="2477" cy="49"/>
                </a:xfrm>
                <a:prstGeom prst="rect">
                  <a:avLst/>
                </a:prstGeom>
                <a:solidFill>
                  <a:srgbClr val="7FD7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18" name="Rectangle 66"/>
                <p:cNvSpPr>
                  <a:spLocks noChangeArrowheads="1"/>
                </p:cNvSpPr>
                <p:nvPr/>
              </p:nvSpPr>
              <p:spPr bwMode="auto">
                <a:xfrm>
                  <a:off x="832" y="1534"/>
                  <a:ext cx="2477" cy="49"/>
                </a:xfrm>
                <a:prstGeom prst="rect">
                  <a:avLst/>
                </a:prstGeom>
                <a:solidFill>
                  <a:srgbClr val="81D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19" name="Rectangle 67"/>
                <p:cNvSpPr>
                  <a:spLocks noChangeArrowheads="1"/>
                </p:cNvSpPr>
                <p:nvPr/>
              </p:nvSpPr>
              <p:spPr bwMode="auto">
                <a:xfrm>
                  <a:off x="832" y="1539"/>
                  <a:ext cx="2477" cy="49"/>
                </a:xfrm>
                <a:prstGeom prst="rect">
                  <a:avLst/>
                </a:prstGeom>
                <a:solidFill>
                  <a:srgbClr val="82DA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20" name="Rectangle 68"/>
                <p:cNvSpPr>
                  <a:spLocks noChangeArrowheads="1"/>
                </p:cNvSpPr>
                <p:nvPr/>
              </p:nvSpPr>
              <p:spPr bwMode="auto">
                <a:xfrm>
                  <a:off x="832" y="1543"/>
                  <a:ext cx="2477" cy="49"/>
                </a:xfrm>
                <a:prstGeom prst="rect">
                  <a:avLst/>
                </a:prstGeom>
                <a:solidFill>
                  <a:srgbClr val="84D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21" name="Rectangle 69"/>
                <p:cNvSpPr>
                  <a:spLocks noChangeArrowheads="1"/>
                </p:cNvSpPr>
                <p:nvPr/>
              </p:nvSpPr>
              <p:spPr bwMode="auto">
                <a:xfrm>
                  <a:off x="832" y="1548"/>
                  <a:ext cx="2477" cy="49"/>
                </a:xfrm>
                <a:prstGeom prst="rect">
                  <a:avLst/>
                </a:prstGeom>
                <a:solidFill>
                  <a:srgbClr val="86DD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22" name="Rectangle 70"/>
                <p:cNvSpPr>
                  <a:spLocks noChangeArrowheads="1"/>
                </p:cNvSpPr>
                <p:nvPr/>
              </p:nvSpPr>
              <p:spPr bwMode="auto">
                <a:xfrm>
                  <a:off x="832" y="1552"/>
                  <a:ext cx="2477" cy="49"/>
                </a:xfrm>
                <a:prstGeom prst="rect">
                  <a:avLst/>
                </a:prstGeom>
                <a:solidFill>
                  <a:srgbClr val="87D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23" name="Rectangle 71"/>
                <p:cNvSpPr>
                  <a:spLocks noChangeArrowheads="1"/>
                </p:cNvSpPr>
                <p:nvPr/>
              </p:nvSpPr>
              <p:spPr bwMode="auto">
                <a:xfrm>
                  <a:off x="832" y="1557"/>
                  <a:ext cx="2477" cy="49"/>
                </a:xfrm>
                <a:prstGeom prst="rect">
                  <a:avLst/>
                </a:prstGeom>
                <a:solidFill>
                  <a:srgbClr val="89E1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24" name="Rectangle 72"/>
                <p:cNvSpPr>
                  <a:spLocks noChangeArrowheads="1"/>
                </p:cNvSpPr>
                <p:nvPr/>
              </p:nvSpPr>
              <p:spPr bwMode="auto">
                <a:xfrm>
                  <a:off x="832" y="1561"/>
                  <a:ext cx="2477" cy="48"/>
                </a:xfrm>
                <a:prstGeom prst="rect">
                  <a:avLst/>
                </a:prstGeom>
                <a:solidFill>
                  <a:srgbClr val="8AE2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25" name="Rectangle 73"/>
                <p:cNvSpPr>
                  <a:spLocks noChangeArrowheads="1"/>
                </p:cNvSpPr>
                <p:nvPr/>
              </p:nvSpPr>
              <p:spPr bwMode="auto">
                <a:xfrm>
                  <a:off x="832" y="1565"/>
                  <a:ext cx="2477" cy="48"/>
                </a:xfrm>
                <a:prstGeom prst="rect">
                  <a:avLst/>
                </a:prstGeom>
                <a:solidFill>
                  <a:srgbClr val="8CE4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26" name="Rectangle 74"/>
                <p:cNvSpPr>
                  <a:spLocks noChangeArrowheads="1"/>
                </p:cNvSpPr>
                <p:nvPr/>
              </p:nvSpPr>
              <p:spPr bwMode="auto">
                <a:xfrm>
                  <a:off x="832" y="1570"/>
                  <a:ext cx="2477" cy="48"/>
                </a:xfrm>
                <a:prstGeom prst="rect">
                  <a:avLst/>
                </a:prstGeom>
                <a:solidFill>
                  <a:srgbClr val="8DE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27" name="Rectangle 75"/>
                <p:cNvSpPr>
                  <a:spLocks noChangeArrowheads="1"/>
                </p:cNvSpPr>
                <p:nvPr/>
              </p:nvSpPr>
              <p:spPr bwMode="auto">
                <a:xfrm>
                  <a:off x="832" y="1574"/>
                  <a:ext cx="2477" cy="50"/>
                </a:xfrm>
                <a:prstGeom prst="rect">
                  <a:avLst/>
                </a:prstGeom>
                <a:solidFill>
                  <a:srgbClr val="8FE7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28" name="Rectangle 76"/>
                <p:cNvSpPr>
                  <a:spLocks noChangeArrowheads="1"/>
                </p:cNvSpPr>
                <p:nvPr/>
              </p:nvSpPr>
              <p:spPr bwMode="auto">
                <a:xfrm>
                  <a:off x="832" y="1579"/>
                  <a:ext cx="2477" cy="49"/>
                </a:xfrm>
                <a:prstGeom prst="rect">
                  <a:avLst/>
                </a:prstGeom>
                <a:solidFill>
                  <a:srgbClr val="90E8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29" name="Rectangle 77"/>
                <p:cNvSpPr>
                  <a:spLocks noChangeArrowheads="1"/>
                </p:cNvSpPr>
                <p:nvPr/>
              </p:nvSpPr>
              <p:spPr bwMode="auto">
                <a:xfrm>
                  <a:off x="832" y="1583"/>
                  <a:ext cx="2477" cy="50"/>
                </a:xfrm>
                <a:prstGeom prst="rect">
                  <a:avLst/>
                </a:prstGeom>
                <a:solidFill>
                  <a:srgbClr val="92EA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30" name="Rectangle 78"/>
                <p:cNvSpPr>
                  <a:spLocks noChangeArrowheads="1"/>
                </p:cNvSpPr>
                <p:nvPr/>
              </p:nvSpPr>
              <p:spPr bwMode="auto">
                <a:xfrm>
                  <a:off x="832" y="1588"/>
                  <a:ext cx="2477" cy="49"/>
                </a:xfrm>
                <a:prstGeom prst="rect">
                  <a:avLst/>
                </a:prstGeom>
                <a:solidFill>
                  <a:srgbClr val="93E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31" name="Rectangle 79"/>
                <p:cNvSpPr>
                  <a:spLocks noChangeArrowheads="1"/>
                </p:cNvSpPr>
                <p:nvPr/>
              </p:nvSpPr>
              <p:spPr bwMode="auto">
                <a:xfrm>
                  <a:off x="832" y="1592"/>
                  <a:ext cx="2477" cy="48"/>
                </a:xfrm>
                <a:prstGeom prst="rect">
                  <a:avLst/>
                </a:prstGeom>
                <a:solidFill>
                  <a:srgbClr val="95ED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32" name="Rectangle 80"/>
                <p:cNvSpPr>
                  <a:spLocks noChangeArrowheads="1"/>
                </p:cNvSpPr>
                <p:nvPr/>
              </p:nvSpPr>
              <p:spPr bwMode="auto">
                <a:xfrm>
                  <a:off x="832" y="1597"/>
                  <a:ext cx="2477" cy="48"/>
                </a:xfrm>
                <a:prstGeom prst="rect">
                  <a:avLst/>
                </a:prstGeom>
                <a:solidFill>
                  <a:srgbClr val="96E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33" name="Rectangle 81"/>
                <p:cNvSpPr>
                  <a:spLocks noChangeArrowheads="1"/>
                </p:cNvSpPr>
                <p:nvPr/>
              </p:nvSpPr>
              <p:spPr bwMode="auto">
                <a:xfrm>
                  <a:off x="832" y="1601"/>
                  <a:ext cx="2477" cy="48"/>
                </a:xfrm>
                <a:prstGeom prst="rect">
                  <a:avLst/>
                </a:prstGeom>
                <a:solidFill>
                  <a:srgbClr val="98F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34" name="Rectangle 82"/>
                <p:cNvSpPr>
                  <a:spLocks noChangeArrowheads="1"/>
                </p:cNvSpPr>
                <p:nvPr/>
              </p:nvSpPr>
              <p:spPr bwMode="auto">
                <a:xfrm>
                  <a:off x="832" y="1606"/>
                  <a:ext cx="2477" cy="48"/>
                </a:xfrm>
                <a:prstGeom prst="rect">
                  <a:avLst/>
                </a:prstGeom>
                <a:solidFill>
                  <a:srgbClr val="99F2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35" name="Rectangle 83"/>
                <p:cNvSpPr>
                  <a:spLocks noChangeArrowheads="1"/>
                </p:cNvSpPr>
                <p:nvPr/>
              </p:nvSpPr>
              <p:spPr bwMode="auto">
                <a:xfrm>
                  <a:off x="832" y="1610"/>
                  <a:ext cx="2477" cy="48"/>
                </a:xfrm>
                <a:prstGeom prst="rect">
                  <a:avLst/>
                </a:prstGeom>
                <a:solidFill>
                  <a:srgbClr val="9BF3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36" name="Rectangle 84"/>
                <p:cNvSpPr>
                  <a:spLocks noChangeArrowheads="1"/>
                </p:cNvSpPr>
                <p:nvPr/>
              </p:nvSpPr>
              <p:spPr bwMode="auto">
                <a:xfrm>
                  <a:off x="832" y="1615"/>
                  <a:ext cx="2477" cy="49"/>
                </a:xfrm>
                <a:prstGeom prst="rect">
                  <a:avLst/>
                </a:prstGeom>
                <a:solidFill>
                  <a:srgbClr val="9CF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37" name="Rectangle 85"/>
                <p:cNvSpPr>
                  <a:spLocks noChangeArrowheads="1"/>
                </p:cNvSpPr>
                <p:nvPr/>
              </p:nvSpPr>
              <p:spPr bwMode="auto">
                <a:xfrm>
                  <a:off x="832" y="1619"/>
                  <a:ext cx="2477" cy="50"/>
                </a:xfrm>
                <a:prstGeom prst="rect">
                  <a:avLst/>
                </a:prstGeom>
                <a:solidFill>
                  <a:srgbClr val="9EF7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38" name="Rectangle 86"/>
                <p:cNvSpPr>
                  <a:spLocks noChangeArrowheads="1"/>
                </p:cNvSpPr>
                <p:nvPr/>
              </p:nvSpPr>
              <p:spPr bwMode="auto">
                <a:xfrm>
                  <a:off x="832" y="1624"/>
                  <a:ext cx="2477" cy="48"/>
                </a:xfrm>
                <a:prstGeom prst="rect">
                  <a:avLst/>
                </a:prstGeom>
                <a:solidFill>
                  <a:srgbClr val="9FF8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39" name="Rectangle 87"/>
                <p:cNvSpPr>
                  <a:spLocks noChangeArrowheads="1"/>
                </p:cNvSpPr>
                <p:nvPr/>
              </p:nvSpPr>
              <p:spPr bwMode="auto">
                <a:xfrm>
                  <a:off x="832" y="1628"/>
                  <a:ext cx="2477" cy="48"/>
                </a:xfrm>
                <a:prstGeom prst="rect">
                  <a:avLst/>
                </a:prstGeom>
                <a:solidFill>
                  <a:srgbClr val="A1FA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40" name="Rectangle 88"/>
                <p:cNvSpPr>
                  <a:spLocks noChangeArrowheads="1"/>
                </p:cNvSpPr>
                <p:nvPr/>
              </p:nvSpPr>
              <p:spPr bwMode="auto">
                <a:xfrm>
                  <a:off x="832" y="1633"/>
                  <a:ext cx="2477" cy="48"/>
                </a:xfrm>
                <a:prstGeom prst="rect">
                  <a:avLst/>
                </a:prstGeom>
                <a:solidFill>
                  <a:srgbClr val="A2FB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41" name="Rectangle 89"/>
                <p:cNvSpPr>
                  <a:spLocks noChangeArrowheads="1"/>
                </p:cNvSpPr>
                <p:nvPr/>
              </p:nvSpPr>
              <p:spPr bwMode="auto">
                <a:xfrm>
                  <a:off x="832" y="1637"/>
                  <a:ext cx="2477" cy="48"/>
                </a:xfrm>
                <a:prstGeom prst="rect">
                  <a:avLst/>
                </a:prstGeom>
                <a:solidFill>
                  <a:srgbClr val="A4FD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42" name="Rectangle 90"/>
                <p:cNvSpPr>
                  <a:spLocks noChangeArrowheads="1"/>
                </p:cNvSpPr>
                <p:nvPr/>
              </p:nvSpPr>
              <p:spPr bwMode="auto">
                <a:xfrm>
                  <a:off x="832" y="1642"/>
                  <a:ext cx="2477" cy="48"/>
                </a:xfrm>
                <a:prstGeom prst="rect">
                  <a:avLst/>
                </a:prstGeom>
                <a:solidFill>
                  <a:srgbClr val="A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7543" name="Freeform 91"/>
                <p:cNvSpPr>
                  <a:spLocks/>
                </p:cNvSpPr>
                <p:nvPr/>
              </p:nvSpPr>
              <p:spPr bwMode="auto">
                <a:xfrm>
                  <a:off x="1574" y="1800"/>
                  <a:ext cx="1379" cy="577"/>
                </a:xfrm>
                <a:custGeom>
                  <a:avLst/>
                  <a:gdLst>
                    <a:gd name="T0" fmla="*/ 1234 w 1379"/>
                    <a:gd name="T1" fmla="*/ 0 h 577"/>
                    <a:gd name="T2" fmla="*/ 1206 w 1379"/>
                    <a:gd name="T3" fmla="*/ 3 h 577"/>
                    <a:gd name="T4" fmla="*/ 1128 w 1379"/>
                    <a:gd name="T5" fmla="*/ 8 h 577"/>
                    <a:gd name="T6" fmla="*/ 1013 w 1379"/>
                    <a:gd name="T7" fmla="*/ 15 h 577"/>
                    <a:gd name="T8" fmla="*/ 869 w 1379"/>
                    <a:gd name="T9" fmla="*/ 24 h 577"/>
                    <a:gd name="T10" fmla="*/ 714 w 1379"/>
                    <a:gd name="T11" fmla="*/ 32 h 577"/>
                    <a:gd name="T12" fmla="*/ 554 w 1379"/>
                    <a:gd name="T13" fmla="*/ 42 h 577"/>
                    <a:gd name="T14" fmla="*/ 405 w 1379"/>
                    <a:gd name="T15" fmla="*/ 51 h 577"/>
                    <a:gd name="T16" fmla="*/ 275 w 1379"/>
                    <a:gd name="T17" fmla="*/ 57 h 577"/>
                    <a:gd name="T18" fmla="*/ 177 w 1379"/>
                    <a:gd name="T19" fmla="*/ 61 h 577"/>
                    <a:gd name="T20" fmla="*/ 125 w 1379"/>
                    <a:gd name="T21" fmla="*/ 63 h 577"/>
                    <a:gd name="T22" fmla="*/ 125 w 1379"/>
                    <a:gd name="T23" fmla="*/ 63 h 577"/>
                    <a:gd name="T24" fmla="*/ 98 w 1379"/>
                    <a:gd name="T25" fmla="*/ 66 h 577"/>
                    <a:gd name="T26" fmla="*/ 76 w 1379"/>
                    <a:gd name="T27" fmla="*/ 73 h 577"/>
                    <a:gd name="T28" fmla="*/ 53 w 1379"/>
                    <a:gd name="T29" fmla="*/ 84 h 577"/>
                    <a:gd name="T30" fmla="*/ 37 w 1379"/>
                    <a:gd name="T31" fmla="*/ 97 h 577"/>
                    <a:gd name="T32" fmla="*/ 22 w 1379"/>
                    <a:gd name="T33" fmla="*/ 115 h 577"/>
                    <a:gd name="T34" fmla="*/ 10 w 1379"/>
                    <a:gd name="T35" fmla="*/ 136 h 577"/>
                    <a:gd name="T36" fmla="*/ 3 w 1379"/>
                    <a:gd name="T37" fmla="*/ 157 h 577"/>
                    <a:gd name="T38" fmla="*/ 0 w 1379"/>
                    <a:gd name="T39" fmla="*/ 181 h 577"/>
                    <a:gd name="T40" fmla="*/ 1 w 1379"/>
                    <a:gd name="T41" fmla="*/ 205 h 577"/>
                    <a:gd name="T42" fmla="*/ 7 w 1379"/>
                    <a:gd name="T43" fmla="*/ 230 h 577"/>
                    <a:gd name="T44" fmla="*/ 7 w 1379"/>
                    <a:gd name="T45" fmla="*/ 230 h 577"/>
                    <a:gd name="T46" fmla="*/ 30 w 1379"/>
                    <a:gd name="T47" fmla="*/ 257 h 577"/>
                    <a:gd name="T48" fmla="*/ 77 w 1379"/>
                    <a:gd name="T49" fmla="*/ 292 h 577"/>
                    <a:gd name="T50" fmla="*/ 145 w 1379"/>
                    <a:gd name="T51" fmla="*/ 328 h 577"/>
                    <a:gd name="T52" fmla="*/ 227 w 1379"/>
                    <a:gd name="T53" fmla="*/ 366 h 577"/>
                    <a:gd name="T54" fmla="*/ 318 w 1379"/>
                    <a:gd name="T55" fmla="*/ 405 h 577"/>
                    <a:gd name="T56" fmla="*/ 414 w 1379"/>
                    <a:gd name="T57" fmla="*/ 444 h 577"/>
                    <a:gd name="T58" fmla="*/ 508 w 1379"/>
                    <a:gd name="T59" fmla="*/ 483 h 577"/>
                    <a:gd name="T60" fmla="*/ 594 w 1379"/>
                    <a:gd name="T61" fmla="*/ 517 h 577"/>
                    <a:gd name="T62" fmla="*/ 671 w 1379"/>
                    <a:gd name="T63" fmla="*/ 546 h 577"/>
                    <a:gd name="T64" fmla="*/ 729 w 1379"/>
                    <a:gd name="T65" fmla="*/ 571 h 577"/>
                    <a:gd name="T66" fmla="*/ 729 w 1379"/>
                    <a:gd name="T67" fmla="*/ 571 h 577"/>
                    <a:gd name="T68" fmla="*/ 784 w 1379"/>
                    <a:gd name="T69" fmla="*/ 577 h 577"/>
                    <a:gd name="T70" fmla="*/ 852 w 1379"/>
                    <a:gd name="T71" fmla="*/ 558 h 577"/>
                    <a:gd name="T72" fmla="*/ 928 w 1379"/>
                    <a:gd name="T73" fmla="*/ 517 h 577"/>
                    <a:gd name="T74" fmla="*/ 1008 w 1379"/>
                    <a:gd name="T75" fmla="*/ 462 h 577"/>
                    <a:gd name="T76" fmla="*/ 1089 w 1379"/>
                    <a:gd name="T77" fmla="*/ 398 h 577"/>
                    <a:gd name="T78" fmla="*/ 1167 w 1379"/>
                    <a:gd name="T79" fmla="*/ 328 h 577"/>
                    <a:gd name="T80" fmla="*/ 1237 w 1379"/>
                    <a:gd name="T81" fmla="*/ 257 h 577"/>
                    <a:gd name="T82" fmla="*/ 1297 w 1379"/>
                    <a:gd name="T83" fmla="*/ 191 h 577"/>
                    <a:gd name="T84" fmla="*/ 1342 w 1379"/>
                    <a:gd name="T85" fmla="*/ 136 h 577"/>
                    <a:gd name="T86" fmla="*/ 1367 w 1379"/>
                    <a:gd name="T87" fmla="*/ 97 h 577"/>
                    <a:gd name="T88" fmla="*/ 1367 w 1379"/>
                    <a:gd name="T89" fmla="*/ 97 h 577"/>
                    <a:gd name="T90" fmla="*/ 1376 w 1379"/>
                    <a:gd name="T91" fmla="*/ 73 h 577"/>
                    <a:gd name="T92" fmla="*/ 1379 w 1379"/>
                    <a:gd name="T93" fmla="*/ 55 h 577"/>
                    <a:gd name="T94" fmla="*/ 1375 w 1379"/>
                    <a:gd name="T95" fmla="*/ 42 h 577"/>
                    <a:gd name="T96" fmla="*/ 1364 w 1379"/>
                    <a:gd name="T97" fmla="*/ 35 h 577"/>
                    <a:gd name="T98" fmla="*/ 1349 w 1379"/>
                    <a:gd name="T99" fmla="*/ 29 h 577"/>
                    <a:gd name="T100" fmla="*/ 1331 w 1379"/>
                    <a:gd name="T101" fmla="*/ 26 h 577"/>
                    <a:gd name="T102" fmla="*/ 1309 w 1379"/>
                    <a:gd name="T103" fmla="*/ 23 h 577"/>
                    <a:gd name="T104" fmla="*/ 1285 w 1379"/>
                    <a:gd name="T105" fmla="*/ 18 h 577"/>
                    <a:gd name="T106" fmla="*/ 1260 w 1379"/>
                    <a:gd name="T107" fmla="*/ 12 h 577"/>
                    <a:gd name="T108" fmla="*/ 1234 w 1379"/>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79"/>
                    <a:gd name="T166" fmla="*/ 0 h 577"/>
                    <a:gd name="T167" fmla="*/ 1379 w 1379"/>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79" h="577">
                      <a:moveTo>
                        <a:pt x="1234" y="0"/>
                      </a:moveTo>
                      <a:lnTo>
                        <a:pt x="1206" y="3"/>
                      </a:lnTo>
                      <a:lnTo>
                        <a:pt x="1128" y="8"/>
                      </a:lnTo>
                      <a:lnTo>
                        <a:pt x="1013" y="15"/>
                      </a:lnTo>
                      <a:lnTo>
                        <a:pt x="869" y="24"/>
                      </a:lnTo>
                      <a:lnTo>
                        <a:pt x="714" y="32"/>
                      </a:lnTo>
                      <a:lnTo>
                        <a:pt x="554" y="42"/>
                      </a:lnTo>
                      <a:lnTo>
                        <a:pt x="405" y="51"/>
                      </a:lnTo>
                      <a:lnTo>
                        <a:pt x="275" y="57"/>
                      </a:lnTo>
                      <a:lnTo>
                        <a:pt x="177" y="61"/>
                      </a:lnTo>
                      <a:lnTo>
                        <a:pt x="125" y="63"/>
                      </a:lnTo>
                      <a:lnTo>
                        <a:pt x="98" y="66"/>
                      </a:lnTo>
                      <a:lnTo>
                        <a:pt x="76" y="73"/>
                      </a:lnTo>
                      <a:lnTo>
                        <a:pt x="53" y="84"/>
                      </a:lnTo>
                      <a:lnTo>
                        <a:pt x="37" y="97"/>
                      </a:lnTo>
                      <a:lnTo>
                        <a:pt x="22" y="115"/>
                      </a:lnTo>
                      <a:lnTo>
                        <a:pt x="10" y="136"/>
                      </a:lnTo>
                      <a:lnTo>
                        <a:pt x="3" y="157"/>
                      </a:lnTo>
                      <a:lnTo>
                        <a:pt x="0" y="181"/>
                      </a:lnTo>
                      <a:lnTo>
                        <a:pt x="1" y="205"/>
                      </a:lnTo>
                      <a:lnTo>
                        <a:pt x="7" y="230"/>
                      </a:lnTo>
                      <a:lnTo>
                        <a:pt x="30" y="257"/>
                      </a:lnTo>
                      <a:lnTo>
                        <a:pt x="77" y="292"/>
                      </a:lnTo>
                      <a:lnTo>
                        <a:pt x="145" y="328"/>
                      </a:lnTo>
                      <a:lnTo>
                        <a:pt x="227" y="366"/>
                      </a:lnTo>
                      <a:lnTo>
                        <a:pt x="318" y="405"/>
                      </a:lnTo>
                      <a:lnTo>
                        <a:pt x="414" y="444"/>
                      </a:lnTo>
                      <a:lnTo>
                        <a:pt x="508" y="483"/>
                      </a:lnTo>
                      <a:lnTo>
                        <a:pt x="594" y="517"/>
                      </a:lnTo>
                      <a:lnTo>
                        <a:pt x="671" y="546"/>
                      </a:lnTo>
                      <a:lnTo>
                        <a:pt x="729" y="571"/>
                      </a:lnTo>
                      <a:lnTo>
                        <a:pt x="784" y="577"/>
                      </a:lnTo>
                      <a:lnTo>
                        <a:pt x="852" y="558"/>
                      </a:lnTo>
                      <a:lnTo>
                        <a:pt x="928" y="517"/>
                      </a:lnTo>
                      <a:lnTo>
                        <a:pt x="1008" y="462"/>
                      </a:lnTo>
                      <a:lnTo>
                        <a:pt x="1089" y="398"/>
                      </a:lnTo>
                      <a:lnTo>
                        <a:pt x="1167" y="328"/>
                      </a:lnTo>
                      <a:lnTo>
                        <a:pt x="1237" y="257"/>
                      </a:lnTo>
                      <a:lnTo>
                        <a:pt x="1297" y="191"/>
                      </a:lnTo>
                      <a:lnTo>
                        <a:pt x="1342" y="136"/>
                      </a:lnTo>
                      <a:lnTo>
                        <a:pt x="1367" y="97"/>
                      </a:lnTo>
                      <a:lnTo>
                        <a:pt x="1376" y="73"/>
                      </a:lnTo>
                      <a:lnTo>
                        <a:pt x="1379" y="55"/>
                      </a:lnTo>
                      <a:lnTo>
                        <a:pt x="1375" y="42"/>
                      </a:lnTo>
                      <a:lnTo>
                        <a:pt x="1364" y="35"/>
                      </a:lnTo>
                      <a:lnTo>
                        <a:pt x="1349" y="29"/>
                      </a:lnTo>
                      <a:lnTo>
                        <a:pt x="1331" y="26"/>
                      </a:lnTo>
                      <a:lnTo>
                        <a:pt x="1309" y="23"/>
                      </a:lnTo>
                      <a:lnTo>
                        <a:pt x="1285" y="18"/>
                      </a:lnTo>
                      <a:lnTo>
                        <a:pt x="1260" y="12"/>
                      </a:lnTo>
                      <a:lnTo>
                        <a:pt x="1234" y="0"/>
                      </a:lnTo>
                      <a:close/>
                    </a:path>
                  </a:pathLst>
                </a:custGeom>
                <a:solidFill>
                  <a:srgbClr val="9B9B00"/>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44" name="Freeform 92"/>
                <p:cNvSpPr>
                  <a:spLocks/>
                </p:cNvSpPr>
                <p:nvPr/>
              </p:nvSpPr>
              <p:spPr bwMode="auto">
                <a:xfrm>
                  <a:off x="831" y="1597"/>
                  <a:ext cx="2478" cy="1087"/>
                </a:xfrm>
                <a:custGeom>
                  <a:avLst/>
                  <a:gdLst>
                    <a:gd name="T0" fmla="*/ 2370 w 2478"/>
                    <a:gd name="T1" fmla="*/ 1 h 1087"/>
                    <a:gd name="T2" fmla="*/ 2422 w 2478"/>
                    <a:gd name="T3" fmla="*/ 4 h 1087"/>
                    <a:gd name="T4" fmla="*/ 2478 w 2478"/>
                    <a:gd name="T5" fmla="*/ 9 h 1087"/>
                    <a:gd name="T6" fmla="*/ 0 w 2478"/>
                    <a:gd name="T7" fmla="*/ 242 h 1087"/>
                    <a:gd name="T8" fmla="*/ 133 w 2478"/>
                    <a:gd name="T9" fmla="*/ 229 h 1087"/>
                    <a:gd name="T10" fmla="*/ 266 w 2478"/>
                    <a:gd name="T11" fmla="*/ 221 h 1087"/>
                    <a:gd name="T12" fmla="*/ 348 w 2478"/>
                    <a:gd name="T13" fmla="*/ 221 h 1087"/>
                    <a:gd name="T14" fmla="*/ 444 w 2478"/>
                    <a:gd name="T15" fmla="*/ 239 h 1087"/>
                    <a:gd name="T16" fmla="*/ 517 w 2478"/>
                    <a:gd name="T17" fmla="*/ 257 h 1087"/>
                    <a:gd name="T18" fmla="*/ 563 w 2478"/>
                    <a:gd name="T19" fmla="*/ 258 h 1087"/>
                    <a:gd name="T20" fmla="*/ 631 w 2478"/>
                    <a:gd name="T21" fmla="*/ 267 h 1087"/>
                    <a:gd name="T22" fmla="*/ 683 w 2478"/>
                    <a:gd name="T23" fmla="*/ 282 h 1087"/>
                    <a:gd name="T24" fmla="*/ 707 w 2478"/>
                    <a:gd name="T25" fmla="*/ 297 h 1087"/>
                    <a:gd name="T26" fmla="*/ 738 w 2478"/>
                    <a:gd name="T27" fmla="*/ 318 h 1087"/>
                    <a:gd name="T28" fmla="*/ 775 w 2478"/>
                    <a:gd name="T29" fmla="*/ 339 h 1087"/>
                    <a:gd name="T30" fmla="*/ 834 w 2478"/>
                    <a:gd name="T31" fmla="*/ 371 h 1087"/>
                    <a:gd name="T32" fmla="*/ 886 w 2478"/>
                    <a:gd name="T33" fmla="*/ 403 h 1087"/>
                    <a:gd name="T34" fmla="*/ 925 w 2478"/>
                    <a:gd name="T35" fmla="*/ 424 h 1087"/>
                    <a:gd name="T36" fmla="*/ 991 w 2478"/>
                    <a:gd name="T37" fmla="*/ 475 h 1087"/>
                    <a:gd name="T38" fmla="*/ 1058 w 2478"/>
                    <a:gd name="T39" fmla="*/ 535 h 1087"/>
                    <a:gd name="T40" fmla="*/ 1110 w 2478"/>
                    <a:gd name="T41" fmla="*/ 572 h 1087"/>
                    <a:gd name="T42" fmla="*/ 1207 w 2478"/>
                    <a:gd name="T43" fmla="*/ 605 h 1087"/>
                    <a:gd name="T44" fmla="*/ 1291 w 2478"/>
                    <a:gd name="T45" fmla="*/ 620 h 1087"/>
                    <a:gd name="T46" fmla="*/ 1340 w 2478"/>
                    <a:gd name="T47" fmla="*/ 635 h 1087"/>
                    <a:gd name="T48" fmla="*/ 1427 w 2478"/>
                    <a:gd name="T49" fmla="*/ 665 h 1087"/>
                    <a:gd name="T50" fmla="*/ 1511 w 2478"/>
                    <a:gd name="T51" fmla="*/ 674 h 1087"/>
                    <a:gd name="T52" fmla="*/ 1608 w 2478"/>
                    <a:gd name="T53" fmla="*/ 658 h 1087"/>
                    <a:gd name="T54" fmla="*/ 1666 w 2478"/>
                    <a:gd name="T55" fmla="*/ 628 h 1087"/>
                    <a:gd name="T56" fmla="*/ 1696 w 2478"/>
                    <a:gd name="T57" fmla="*/ 610 h 1087"/>
                    <a:gd name="T58" fmla="*/ 1736 w 2478"/>
                    <a:gd name="T59" fmla="*/ 575 h 1087"/>
                    <a:gd name="T60" fmla="*/ 1774 w 2478"/>
                    <a:gd name="T61" fmla="*/ 536 h 1087"/>
                    <a:gd name="T62" fmla="*/ 1795 w 2478"/>
                    <a:gd name="T63" fmla="*/ 517 h 1087"/>
                    <a:gd name="T64" fmla="*/ 1819 w 2478"/>
                    <a:gd name="T65" fmla="*/ 507 h 1087"/>
                    <a:gd name="T66" fmla="*/ 1844 w 2478"/>
                    <a:gd name="T67" fmla="*/ 501 h 1087"/>
                    <a:gd name="T68" fmla="*/ 1856 w 2478"/>
                    <a:gd name="T69" fmla="*/ 490 h 1087"/>
                    <a:gd name="T70" fmla="*/ 1865 w 2478"/>
                    <a:gd name="T71" fmla="*/ 468 h 1087"/>
                    <a:gd name="T72" fmla="*/ 1875 w 2478"/>
                    <a:gd name="T73" fmla="*/ 447 h 1087"/>
                    <a:gd name="T74" fmla="*/ 1905 w 2478"/>
                    <a:gd name="T75" fmla="*/ 417 h 1087"/>
                    <a:gd name="T76" fmla="*/ 1941 w 2478"/>
                    <a:gd name="T77" fmla="*/ 387 h 1087"/>
                    <a:gd name="T78" fmla="*/ 1967 w 2478"/>
                    <a:gd name="T79" fmla="*/ 368 h 1087"/>
                    <a:gd name="T80" fmla="*/ 1979 w 2478"/>
                    <a:gd name="T81" fmla="*/ 356 h 1087"/>
                    <a:gd name="T82" fmla="*/ 1995 w 2478"/>
                    <a:gd name="T83" fmla="*/ 330 h 1087"/>
                    <a:gd name="T84" fmla="*/ 2028 w 2478"/>
                    <a:gd name="T85" fmla="*/ 291 h 1087"/>
                    <a:gd name="T86" fmla="*/ 2073 w 2478"/>
                    <a:gd name="T87" fmla="*/ 251 h 1087"/>
                    <a:gd name="T88" fmla="*/ 2124 w 2478"/>
                    <a:gd name="T89" fmla="*/ 223 h 1087"/>
                    <a:gd name="T90" fmla="*/ 2149 w 2478"/>
                    <a:gd name="T91" fmla="*/ 208 h 1087"/>
                    <a:gd name="T92" fmla="*/ 2159 w 2478"/>
                    <a:gd name="T93" fmla="*/ 193 h 1087"/>
                    <a:gd name="T94" fmla="*/ 2167 w 2478"/>
                    <a:gd name="T95" fmla="*/ 169 h 1087"/>
                    <a:gd name="T96" fmla="*/ 2185 w 2478"/>
                    <a:gd name="T97" fmla="*/ 137 h 1087"/>
                    <a:gd name="T98" fmla="*/ 2200 w 2478"/>
                    <a:gd name="T99" fmla="*/ 115 h 1087"/>
                    <a:gd name="T100" fmla="*/ 2213 w 2478"/>
                    <a:gd name="T101" fmla="*/ 99 h 1087"/>
                    <a:gd name="T102" fmla="*/ 2231 w 2478"/>
                    <a:gd name="T103" fmla="*/ 76 h 1087"/>
                    <a:gd name="T104" fmla="*/ 2240 w 2478"/>
                    <a:gd name="T105" fmla="*/ 63 h 1087"/>
                    <a:gd name="T106" fmla="*/ 2248 w 2478"/>
                    <a:gd name="T107" fmla="*/ 57 h 1087"/>
                    <a:gd name="T108" fmla="*/ 2291 w 2478"/>
                    <a:gd name="T109" fmla="*/ 22 h 1087"/>
                    <a:gd name="T110" fmla="*/ 2349 w 2478"/>
                    <a:gd name="T111" fmla="*/ 0 h 10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8"/>
                    <a:gd name="T169" fmla="*/ 0 h 1087"/>
                    <a:gd name="T170" fmla="*/ 2478 w 2478"/>
                    <a:gd name="T171" fmla="*/ 1087 h 10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8" h="1087">
                      <a:moveTo>
                        <a:pt x="2349" y="0"/>
                      </a:moveTo>
                      <a:lnTo>
                        <a:pt x="2349" y="0"/>
                      </a:lnTo>
                      <a:lnTo>
                        <a:pt x="2358" y="1"/>
                      </a:lnTo>
                      <a:lnTo>
                        <a:pt x="2370" y="1"/>
                      </a:lnTo>
                      <a:lnTo>
                        <a:pt x="2382" y="1"/>
                      </a:lnTo>
                      <a:lnTo>
                        <a:pt x="2396" y="3"/>
                      </a:lnTo>
                      <a:lnTo>
                        <a:pt x="2409" y="4"/>
                      </a:lnTo>
                      <a:lnTo>
                        <a:pt x="2422" y="4"/>
                      </a:lnTo>
                      <a:lnTo>
                        <a:pt x="2437" y="6"/>
                      </a:lnTo>
                      <a:lnTo>
                        <a:pt x="2451" y="7"/>
                      </a:lnTo>
                      <a:lnTo>
                        <a:pt x="2464" y="9"/>
                      </a:lnTo>
                      <a:lnTo>
                        <a:pt x="2478" y="9"/>
                      </a:lnTo>
                      <a:lnTo>
                        <a:pt x="2478" y="1087"/>
                      </a:lnTo>
                      <a:lnTo>
                        <a:pt x="0" y="1087"/>
                      </a:lnTo>
                      <a:lnTo>
                        <a:pt x="0" y="242"/>
                      </a:lnTo>
                      <a:lnTo>
                        <a:pt x="31" y="239"/>
                      </a:lnTo>
                      <a:lnTo>
                        <a:pt x="64" y="235"/>
                      </a:lnTo>
                      <a:lnTo>
                        <a:pt x="98" y="232"/>
                      </a:lnTo>
                      <a:lnTo>
                        <a:pt x="133" y="229"/>
                      </a:lnTo>
                      <a:lnTo>
                        <a:pt x="169" y="226"/>
                      </a:lnTo>
                      <a:lnTo>
                        <a:pt x="203" y="224"/>
                      </a:lnTo>
                      <a:lnTo>
                        <a:pt x="236" y="223"/>
                      </a:lnTo>
                      <a:lnTo>
                        <a:pt x="266" y="221"/>
                      </a:lnTo>
                      <a:lnTo>
                        <a:pt x="294" y="221"/>
                      </a:lnTo>
                      <a:lnTo>
                        <a:pt x="320" y="220"/>
                      </a:lnTo>
                      <a:lnTo>
                        <a:pt x="348" y="221"/>
                      </a:lnTo>
                      <a:lnTo>
                        <a:pt x="375" y="224"/>
                      </a:lnTo>
                      <a:lnTo>
                        <a:pt x="399" y="229"/>
                      </a:lnTo>
                      <a:lnTo>
                        <a:pt x="423" y="235"/>
                      </a:lnTo>
                      <a:lnTo>
                        <a:pt x="444" y="239"/>
                      </a:lnTo>
                      <a:lnTo>
                        <a:pt x="465" y="245"/>
                      </a:lnTo>
                      <a:lnTo>
                        <a:pt x="483" y="249"/>
                      </a:lnTo>
                      <a:lnTo>
                        <a:pt x="501" y="254"/>
                      </a:lnTo>
                      <a:lnTo>
                        <a:pt x="517" y="257"/>
                      </a:lnTo>
                      <a:lnTo>
                        <a:pt x="532" y="257"/>
                      </a:lnTo>
                      <a:lnTo>
                        <a:pt x="548" y="257"/>
                      </a:lnTo>
                      <a:lnTo>
                        <a:pt x="563" y="258"/>
                      </a:lnTo>
                      <a:lnTo>
                        <a:pt x="580" y="258"/>
                      </a:lnTo>
                      <a:lnTo>
                        <a:pt x="598" y="261"/>
                      </a:lnTo>
                      <a:lnTo>
                        <a:pt x="614" y="264"/>
                      </a:lnTo>
                      <a:lnTo>
                        <a:pt x="631" y="267"/>
                      </a:lnTo>
                      <a:lnTo>
                        <a:pt x="645" y="270"/>
                      </a:lnTo>
                      <a:lnTo>
                        <a:pt x="659" y="275"/>
                      </a:lnTo>
                      <a:lnTo>
                        <a:pt x="672" y="278"/>
                      </a:lnTo>
                      <a:lnTo>
                        <a:pt x="683" y="282"/>
                      </a:lnTo>
                      <a:lnTo>
                        <a:pt x="692" y="287"/>
                      </a:lnTo>
                      <a:lnTo>
                        <a:pt x="699" y="291"/>
                      </a:lnTo>
                      <a:lnTo>
                        <a:pt x="707" y="297"/>
                      </a:lnTo>
                      <a:lnTo>
                        <a:pt x="714" y="302"/>
                      </a:lnTo>
                      <a:lnTo>
                        <a:pt x="722" y="308"/>
                      </a:lnTo>
                      <a:lnTo>
                        <a:pt x="729" y="312"/>
                      </a:lnTo>
                      <a:lnTo>
                        <a:pt x="738" y="318"/>
                      </a:lnTo>
                      <a:lnTo>
                        <a:pt x="749" y="324"/>
                      </a:lnTo>
                      <a:lnTo>
                        <a:pt x="761" y="332"/>
                      </a:lnTo>
                      <a:lnTo>
                        <a:pt x="775" y="339"/>
                      </a:lnTo>
                      <a:lnTo>
                        <a:pt x="790" y="345"/>
                      </a:lnTo>
                      <a:lnTo>
                        <a:pt x="805" y="354"/>
                      </a:lnTo>
                      <a:lnTo>
                        <a:pt x="819" y="362"/>
                      </a:lnTo>
                      <a:lnTo>
                        <a:pt x="834" y="371"/>
                      </a:lnTo>
                      <a:lnTo>
                        <a:pt x="847" y="378"/>
                      </a:lnTo>
                      <a:lnTo>
                        <a:pt x="859" y="387"/>
                      </a:lnTo>
                      <a:lnTo>
                        <a:pt x="873" y="394"/>
                      </a:lnTo>
                      <a:lnTo>
                        <a:pt x="886" y="403"/>
                      </a:lnTo>
                      <a:lnTo>
                        <a:pt x="898" y="411"/>
                      </a:lnTo>
                      <a:lnTo>
                        <a:pt x="911" y="417"/>
                      </a:lnTo>
                      <a:lnTo>
                        <a:pt x="925" y="424"/>
                      </a:lnTo>
                      <a:lnTo>
                        <a:pt x="940" y="435"/>
                      </a:lnTo>
                      <a:lnTo>
                        <a:pt x="956" y="447"/>
                      </a:lnTo>
                      <a:lnTo>
                        <a:pt x="974" y="460"/>
                      </a:lnTo>
                      <a:lnTo>
                        <a:pt x="991" y="475"/>
                      </a:lnTo>
                      <a:lnTo>
                        <a:pt x="1009" y="490"/>
                      </a:lnTo>
                      <a:lnTo>
                        <a:pt x="1025" y="505"/>
                      </a:lnTo>
                      <a:lnTo>
                        <a:pt x="1042" y="520"/>
                      </a:lnTo>
                      <a:lnTo>
                        <a:pt x="1058" y="535"/>
                      </a:lnTo>
                      <a:lnTo>
                        <a:pt x="1073" y="550"/>
                      </a:lnTo>
                      <a:lnTo>
                        <a:pt x="1091" y="562"/>
                      </a:lnTo>
                      <a:lnTo>
                        <a:pt x="1110" y="572"/>
                      </a:lnTo>
                      <a:lnTo>
                        <a:pt x="1133" y="583"/>
                      </a:lnTo>
                      <a:lnTo>
                        <a:pt x="1157" y="592"/>
                      </a:lnTo>
                      <a:lnTo>
                        <a:pt x="1182" y="599"/>
                      </a:lnTo>
                      <a:lnTo>
                        <a:pt x="1207" y="605"/>
                      </a:lnTo>
                      <a:lnTo>
                        <a:pt x="1231" y="611"/>
                      </a:lnTo>
                      <a:lnTo>
                        <a:pt x="1254" y="616"/>
                      </a:lnTo>
                      <a:lnTo>
                        <a:pt x="1275" y="619"/>
                      </a:lnTo>
                      <a:lnTo>
                        <a:pt x="1291" y="620"/>
                      </a:lnTo>
                      <a:lnTo>
                        <a:pt x="1306" y="623"/>
                      </a:lnTo>
                      <a:lnTo>
                        <a:pt x="1322" y="629"/>
                      </a:lnTo>
                      <a:lnTo>
                        <a:pt x="1340" y="635"/>
                      </a:lnTo>
                      <a:lnTo>
                        <a:pt x="1360" y="643"/>
                      </a:lnTo>
                      <a:lnTo>
                        <a:pt x="1381" y="652"/>
                      </a:lnTo>
                      <a:lnTo>
                        <a:pt x="1403" y="659"/>
                      </a:lnTo>
                      <a:lnTo>
                        <a:pt x="1427" y="665"/>
                      </a:lnTo>
                      <a:lnTo>
                        <a:pt x="1454" y="671"/>
                      </a:lnTo>
                      <a:lnTo>
                        <a:pt x="1481" y="674"/>
                      </a:lnTo>
                      <a:lnTo>
                        <a:pt x="1511" y="674"/>
                      </a:lnTo>
                      <a:lnTo>
                        <a:pt x="1539" y="673"/>
                      </a:lnTo>
                      <a:lnTo>
                        <a:pt x="1565" y="668"/>
                      </a:lnTo>
                      <a:lnTo>
                        <a:pt x="1587" y="664"/>
                      </a:lnTo>
                      <a:lnTo>
                        <a:pt x="1608" y="658"/>
                      </a:lnTo>
                      <a:lnTo>
                        <a:pt x="1626" y="650"/>
                      </a:lnTo>
                      <a:lnTo>
                        <a:pt x="1641" y="643"/>
                      </a:lnTo>
                      <a:lnTo>
                        <a:pt x="1654" y="635"/>
                      </a:lnTo>
                      <a:lnTo>
                        <a:pt x="1666" y="628"/>
                      </a:lnTo>
                      <a:lnTo>
                        <a:pt x="1677" y="622"/>
                      </a:lnTo>
                      <a:lnTo>
                        <a:pt x="1686" y="616"/>
                      </a:lnTo>
                      <a:lnTo>
                        <a:pt x="1696" y="610"/>
                      </a:lnTo>
                      <a:lnTo>
                        <a:pt x="1705" y="604"/>
                      </a:lnTo>
                      <a:lnTo>
                        <a:pt x="1716" y="595"/>
                      </a:lnTo>
                      <a:lnTo>
                        <a:pt x="1726" y="584"/>
                      </a:lnTo>
                      <a:lnTo>
                        <a:pt x="1736" y="575"/>
                      </a:lnTo>
                      <a:lnTo>
                        <a:pt x="1747" y="565"/>
                      </a:lnTo>
                      <a:lnTo>
                        <a:pt x="1756" y="554"/>
                      </a:lnTo>
                      <a:lnTo>
                        <a:pt x="1765" y="545"/>
                      </a:lnTo>
                      <a:lnTo>
                        <a:pt x="1774" y="536"/>
                      </a:lnTo>
                      <a:lnTo>
                        <a:pt x="1781" y="528"/>
                      </a:lnTo>
                      <a:lnTo>
                        <a:pt x="1787" y="522"/>
                      </a:lnTo>
                      <a:lnTo>
                        <a:pt x="1795" y="517"/>
                      </a:lnTo>
                      <a:lnTo>
                        <a:pt x="1801" y="514"/>
                      </a:lnTo>
                      <a:lnTo>
                        <a:pt x="1807" y="511"/>
                      </a:lnTo>
                      <a:lnTo>
                        <a:pt x="1814" y="508"/>
                      </a:lnTo>
                      <a:lnTo>
                        <a:pt x="1819" y="507"/>
                      </a:lnTo>
                      <a:lnTo>
                        <a:pt x="1825" y="505"/>
                      </a:lnTo>
                      <a:lnTo>
                        <a:pt x="1831" y="504"/>
                      </a:lnTo>
                      <a:lnTo>
                        <a:pt x="1837" y="502"/>
                      </a:lnTo>
                      <a:lnTo>
                        <a:pt x="1844" y="501"/>
                      </a:lnTo>
                      <a:lnTo>
                        <a:pt x="1849" y="498"/>
                      </a:lnTo>
                      <a:lnTo>
                        <a:pt x="1853" y="495"/>
                      </a:lnTo>
                      <a:lnTo>
                        <a:pt x="1856" y="490"/>
                      </a:lnTo>
                      <a:lnTo>
                        <a:pt x="1859" y="486"/>
                      </a:lnTo>
                      <a:lnTo>
                        <a:pt x="1861" y="481"/>
                      </a:lnTo>
                      <a:lnTo>
                        <a:pt x="1862" y="475"/>
                      </a:lnTo>
                      <a:lnTo>
                        <a:pt x="1865" y="468"/>
                      </a:lnTo>
                      <a:lnTo>
                        <a:pt x="1868" y="462"/>
                      </a:lnTo>
                      <a:lnTo>
                        <a:pt x="1871" y="454"/>
                      </a:lnTo>
                      <a:lnTo>
                        <a:pt x="1875" y="447"/>
                      </a:lnTo>
                      <a:lnTo>
                        <a:pt x="1881" y="439"/>
                      </a:lnTo>
                      <a:lnTo>
                        <a:pt x="1889" y="432"/>
                      </a:lnTo>
                      <a:lnTo>
                        <a:pt x="1896" y="424"/>
                      </a:lnTo>
                      <a:lnTo>
                        <a:pt x="1905" y="417"/>
                      </a:lnTo>
                      <a:lnTo>
                        <a:pt x="1914" y="408"/>
                      </a:lnTo>
                      <a:lnTo>
                        <a:pt x="1923" y="400"/>
                      </a:lnTo>
                      <a:lnTo>
                        <a:pt x="1932" y="393"/>
                      </a:lnTo>
                      <a:lnTo>
                        <a:pt x="1941" y="387"/>
                      </a:lnTo>
                      <a:lnTo>
                        <a:pt x="1950" y="380"/>
                      </a:lnTo>
                      <a:lnTo>
                        <a:pt x="1959" y="374"/>
                      </a:lnTo>
                      <a:lnTo>
                        <a:pt x="1967" y="368"/>
                      </a:lnTo>
                      <a:lnTo>
                        <a:pt x="1971" y="363"/>
                      </a:lnTo>
                      <a:lnTo>
                        <a:pt x="1974" y="362"/>
                      </a:lnTo>
                      <a:lnTo>
                        <a:pt x="1977" y="359"/>
                      </a:lnTo>
                      <a:lnTo>
                        <a:pt x="1979" y="356"/>
                      </a:lnTo>
                      <a:lnTo>
                        <a:pt x="1982" y="351"/>
                      </a:lnTo>
                      <a:lnTo>
                        <a:pt x="1985" y="347"/>
                      </a:lnTo>
                      <a:lnTo>
                        <a:pt x="1989" y="339"/>
                      </a:lnTo>
                      <a:lnTo>
                        <a:pt x="1995" y="330"/>
                      </a:lnTo>
                      <a:lnTo>
                        <a:pt x="2006" y="317"/>
                      </a:lnTo>
                      <a:lnTo>
                        <a:pt x="2016" y="303"/>
                      </a:lnTo>
                      <a:lnTo>
                        <a:pt x="2028" y="291"/>
                      </a:lnTo>
                      <a:lnTo>
                        <a:pt x="2038" y="279"/>
                      </a:lnTo>
                      <a:lnTo>
                        <a:pt x="2050" y="269"/>
                      </a:lnTo>
                      <a:lnTo>
                        <a:pt x="2061" y="260"/>
                      </a:lnTo>
                      <a:lnTo>
                        <a:pt x="2073" y="251"/>
                      </a:lnTo>
                      <a:lnTo>
                        <a:pt x="2085" y="244"/>
                      </a:lnTo>
                      <a:lnTo>
                        <a:pt x="2098" y="236"/>
                      </a:lnTo>
                      <a:lnTo>
                        <a:pt x="2110" y="229"/>
                      </a:lnTo>
                      <a:lnTo>
                        <a:pt x="2124" y="223"/>
                      </a:lnTo>
                      <a:lnTo>
                        <a:pt x="2134" y="217"/>
                      </a:lnTo>
                      <a:lnTo>
                        <a:pt x="2143" y="212"/>
                      </a:lnTo>
                      <a:lnTo>
                        <a:pt x="2149" y="208"/>
                      </a:lnTo>
                      <a:lnTo>
                        <a:pt x="2153" y="205"/>
                      </a:lnTo>
                      <a:lnTo>
                        <a:pt x="2155" y="202"/>
                      </a:lnTo>
                      <a:lnTo>
                        <a:pt x="2158" y="197"/>
                      </a:lnTo>
                      <a:lnTo>
                        <a:pt x="2159" y="193"/>
                      </a:lnTo>
                      <a:lnTo>
                        <a:pt x="2161" y="187"/>
                      </a:lnTo>
                      <a:lnTo>
                        <a:pt x="2164" y="179"/>
                      </a:lnTo>
                      <a:lnTo>
                        <a:pt x="2167" y="169"/>
                      </a:lnTo>
                      <a:lnTo>
                        <a:pt x="2171" y="160"/>
                      </a:lnTo>
                      <a:lnTo>
                        <a:pt x="2177" y="151"/>
                      </a:lnTo>
                      <a:lnTo>
                        <a:pt x="2180" y="143"/>
                      </a:lnTo>
                      <a:lnTo>
                        <a:pt x="2185" y="137"/>
                      </a:lnTo>
                      <a:lnTo>
                        <a:pt x="2189" y="131"/>
                      </a:lnTo>
                      <a:lnTo>
                        <a:pt x="2192" y="125"/>
                      </a:lnTo>
                      <a:lnTo>
                        <a:pt x="2197" y="121"/>
                      </a:lnTo>
                      <a:lnTo>
                        <a:pt x="2200" y="115"/>
                      </a:lnTo>
                      <a:lnTo>
                        <a:pt x="2204" y="110"/>
                      </a:lnTo>
                      <a:lnTo>
                        <a:pt x="2209" y="104"/>
                      </a:lnTo>
                      <a:lnTo>
                        <a:pt x="2213" y="99"/>
                      </a:lnTo>
                      <a:lnTo>
                        <a:pt x="2218" y="93"/>
                      </a:lnTo>
                      <a:lnTo>
                        <a:pt x="2222" y="87"/>
                      </a:lnTo>
                      <a:lnTo>
                        <a:pt x="2227" y="82"/>
                      </a:lnTo>
                      <a:lnTo>
                        <a:pt x="2231" y="76"/>
                      </a:lnTo>
                      <a:lnTo>
                        <a:pt x="2234" y="72"/>
                      </a:lnTo>
                      <a:lnTo>
                        <a:pt x="2237" y="69"/>
                      </a:lnTo>
                      <a:lnTo>
                        <a:pt x="2239" y="66"/>
                      </a:lnTo>
                      <a:lnTo>
                        <a:pt x="2240" y="63"/>
                      </a:lnTo>
                      <a:lnTo>
                        <a:pt x="2242" y="63"/>
                      </a:lnTo>
                      <a:lnTo>
                        <a:pt x="2243" y="61"/>
                      </a:lnTo>
                      <a:lnTo>
                        <a:pt x="2248" y="57"/>
                      </a:lnTo>
                      <a:lnTo>
                        <a:pt x="2255" y="49"/>
                      </a:lnTo>
                      <a:lnTo>
                        <a:pt x="2266" y="40"/>
                      </a:lnTo>
                      <a:lnTo>
                        <a:pt x="2278" y="31"/>
                      </a:lnTo>
                      <a:lnTo>
                        <a:pt x="2291" y="22"/>
                      </a:lnTo>
                      <a:lnTo>
                        <a:pt x="2304" y="13"/>
                      </a:lnTo>
                      <a:lnTo>
                        <a:pt x="2319" y="7"/>
                      </a:lnTo>
                      <a:lnTo>
                        <a:pt x="2334" y="1"/>
                      </a:lnTo>
                      <a:lnTo>
                        <a:pt x="2349" y="0"/>
                      </a:lnTo>
                      <a:close/>
                    </a:path>
                  </a:pathLst>
                </a:custGeom>
                <a:solidFill>
                  <a:srgbClr val="FFE5CB"/>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108000" tIns="108000" rIns="108000" bIns="108000"/>
                <a:lstStyle/>
                <a:p>
                  <a:endParaRPr lang="hr-HR"/>
                </a:p>
              </p:txBody>
            </p:sp>
            <p:sp>
              <p:nvSpPr>
                <p:cNvPr id="17545" name="Freeform 93"/>
                <p:cNvSpPr>
                  <a:spLocks/>
                </p:cNvSpPr>
                <p:nvPr/>
              </p:nvSpPr>
              <p:spPr bwMode="auto">
                <a:xfrm>
                  <a:off x="831" y="1833"/>
                  <a:ext cx="638" cy="114"/>
                </a:xfrm>
                <a:custGeom>
                  <a:avLst/>
                  <a:gdLst>
                    <a:gd name="T0" fmla="*/ 414 w 638"/>
                    <a:gd name="T1" fmla="*/ 6 h 114"/>
                    <a:gd name="T2" fmla="*/ 474 w 638"/>
                    <a:gd name="T3" fmla="*/ 13 h 114"/>
                    <a:gd name="T4" fmla="*/ 538 w 638"/>
                    <a:gd name="T5" fmla="*/ 19 h 114"/>
                    <a:gd name="T6" fmla="*/ 595 w 638"/>
                    <a:gd name="T7" fmla="*/ 25 h 114"/>
                    <a:gd name="T8" fmla="*/ 631 w 638"/>
                    <a:gd name="T9" fmla="*/ 30 h 114"/>
                    <a:gd name="T10" fmla="*/ 638 w 638"/>
                    <a:gd name="T11" fmla="*/ 30 h 114"/>
                    <a:gd name="T12" fmla="*/ 634 w 638"/>
                    <a:gd name="T13" fmla="*/ 31 h 114"/>
                    <a:gd name="T14" fmla="*/ 622 w 638"/>
                    <a:gd name="T15" fmla="*/ 34 h 114"/>
                    <a:gd name="T16" fmla="*/ 604 w 638"/>
                    <a:gd name="T17" fmla="*/ 40 h 114"/>
                    <a:gd name="T18" fmla="*/ 587 w 638"/>
                    <a:gd name="T19" fmla="*/ 48 h 114"/>
                    <a:gd name="T20" fmla="*/ 577 w 638"/>
                    <a:gd name="T21" fmla="*/ 58 h 114"/>
                    <a:gd name="T22" fmla="*/ 572 w 638"/>
                    <a:gd name="T23" fmla="*/ 64 h 114"/>
                    <a:gd name="T24" fmla="*/ 560 w 638"/>
                    <a:gd name="T25" fmla="*/ 72 h 114"/>
                    <a:gd name="T26" fmla="*/ 547 w 638"/>
                    <a:gd name="T27" fmla="*/ 79 h 114"/>
                    <a:gd name="T28" fmla="*/ 533 w 638"/>
                    <a:gd name="T29" fmla="*/ 82 h 114"/>
                    <a:gd name="T30" fmla="*/ 518 w 638"/>
                    <a:gd name="T31" fmla="*/ 84 h 114"/>
                    <a:gd name="T32" fmla="*/ 509 w 638"/>
                    <a:gd name="T33" fmla="*/ 82 h 114"/>
                    <a:gd name="T34" fmla="*/ 495 w 638"/>
                    <a:gd name="T35" fmla="*/ 82 h 114"/>
                    <a:gd name="T36" fmla="*/ 475 w 638"/>
                    <a:gd name="T37" fmla="*/ 84 h 114"/>
                    <a:gd name="T38" fmla="*/ 453 w 638"/>
                    <a:gd name="T39" fmla="*/ 84 h 114"/>
                    <a:gd name="T40" fmla="*/ 432 w 638"/>
                    <a:gd name="T41" fmla="*/ 84 h 114"/>
                    <a:gd name="T42" fmla="*/ 409 w 638"/>
                    <a:gd name="T43" fmla="*/ 81 h 114"/>
                    <a:gd name="T44" fmla="*/ 397 w 638"/>
                    <a:gd name="T45" fmla="*/ 79 h 114"/>
                    <a:gd name="T46" fmla="*/ 367 w 638"/>
                    <a:gd name="T47" fmla="*/ 81 h 114"/>
                    <a:gd name="T48" fmla="*/ 332 w 638"/>
                    <a:gd name="T49" fmla="*/ 84 h 114"/>
                    <a:gd name="T50" fmla="*/ 293 w 638"/>
                    <a:gd name="T51" fmla="*/ 90 h 114"/>
                    <a:gd name="T52" fmla="*/ 260 w 638"/>
                    <a:gd name="T53" fmla="*/ 93 h 114"/>
                    <a:gd name="T54" fmla="*/ 246 w 638"/>
                    <a:gd name="T55" fmla="*/ 93 h 114"/>
                    <a:gd name="T56" fmla="*/ 220 w 638"/>
                    <a:gd name="T57" fmla="*/ 93 h 114"/>
                    <a:gd name="T58" fmla="*/ 190 w 638"/>
                    <a:gd name="T59" fmla="*/ 93 h 114"/>
                    <a:gd name="T60" fmla="*/ 160 w 638"/>
                    <a:gd name="T61" fmla="*/ 96 h 114"/>
                    <a:gd name="T62" fmla="*/ 131 w 638"/>
                    <a:gd name="T63" fmla="*/ 99 h 114"/>
                    <a:gd name="T64" fmla="*/ 106 w 638"/>
                    <a:gd name="T65" fmla="*/ 105 h 114"/>
                    <a:gd name="T66" fmla="*/ 95 w 638"/>
                    <a:gd name="T67" fmla="*/ 108 h 114"/>
                    <a:gd name="T68" fmla="*/ 79 w 638"/>
                    <a:gd name="T69" fmla="*/ 112 h 114"/>
                    <a:gd name="T70" fmla="*/ 61 w 638"/>
                    <a:gd name="T71" fmla="*/ 114 h 114"/>
                    <a:gd name="T72" fmla="*/ 42 w 638"/>
                    <a:gd name="T73" fmla="*/ 114 h 114"/>
                    <a:gd name="T74" fmla="*/ 16 w 638"/>
                    <a:gd name="T75" fmla="*/ 112 h 114"/>
                    <a:gd name="T76" fmla="*/ 0 w 638"/>
                    <a:gd name="T77" fmla="*/ 112 h 114"/>
                    <a:gd name="T78" fmla="*/ 15 w 638"/>
                    <a:gd name="T79" fmla="*/ 27 h 114"/>
                    <a:gd name="T80" fmla="*/ 45 w 638"/>
                    <a:gd name="T81" fmla="*/ 22 h 114"/>
                    <a:gd name="T82" fmla="*/ 76 w 638"/>
                    <a:gd name="T83" fmla="*/ 18 h 114"/>
                    <a:gd name="T84" fmla="*/ 107 w 638"/>
                    <a:gd name="T85" fmla="*/ 13 h 114"/>
                    <a:gd name="T86" fmla="*/ 137 w 638"/>
                    <a:gd name="T87" fmla="*/ 12 h 114"/>
                    <a:gd name="T88" fmla="*/ 151 w 638"/>
                    <a:gd name="T89" fmla="*/ 12 h 114"/>
                    <a:gd name="T90" fmla="*/ 203 w 638"/>
                    <a:gd name="T91" fmla="*/ 9 h 114"/>
                    <a:gd name="T92" fmla="*/ 251 w 638"/>
                    <a:gd name="T93" fmla="*/ 5 h 114"/>
                    <a:gd name="T94" fmla="*/ 296 w 638"/>
                    <a:gd name="T95" fmla="*/ 2 h 114"/>
                    <a:gd name="T96" fmla="*/ 341 w 638"/>
                    <a:gd name="T97" fmla="*/ 0 h 114"/>
                    <a:gd name="T98" fmla="*/ 387 w 638"/>
                    <a:gd name="T99" fmla="*/ 3 h 1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8"/>
                    <a:gd name="T151" fmla="*/ 0 h 114"/>
                    <a:gd name="T152" fmla="*/ 638 w 638"/>
                    <a:gd name="T153" fmla="*/ 114 h 1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8" h="114">
                      <a:moveTo>
                        <a:pt x="387" y="3"/>
                      </a:moveTo>
                      <a:lnTo>
                        <a:pt x="414" y="6"/>
                      </a:lnTo>
                      <a:lnTo>
                        <a:pt x="442" y="11"/>
                      </a:lnTo>
                      <a:lnTo>
                        <a:pt x="474" y="13"/>
                      </a:lnTo>
                      <a:lnTo>
                        <a:pt x="506" y="16"/>
                      </a:lnTo>
                      <a:lnTo>
                        <a:pt x="538" y="19"/>
                      </a:lnTo>
                      <a:lnTo>
                        <a:pt x="568" y="22"/>
                      </a:lnTo>
                      <a:lnTo>
                        <a:pt x="595" y="25"/>
                      </a:lnTo>
                      <a:lnTo>
                        <a:pt x="616" y="28"/>
                      </a:lnTo>
                      <a:lnTo>
                        <a:pt x="631" y="30"/>
                      </a:lnTo>
                      <a:lnTo>
                        <a:pt x="638" y="30"/>
                      </a:lnTo>
                      <a:lnTo>
                        <a:pt x="638" y="31"/>
                      </a:lnTo>
                      <a:lnTo>
                        <a:pt x="634" y="31"/>
                      </a:lnTo>
                      <a:lnTo>
                        <a:pt x="628" y="33"/>
                      </a:lnTo>
                      <a:lnTo>
                        <a:pt x="622" y="34"/>
                      </a:lnTo>
                      <a:lnTo>
                        <a:pt x="613" y="37"/>
                      </a:lnTo>
                      <a:lnTo>
                        <a:pt x="604" y="40"/>
                      </a:lnTo>
                      <a:lnTo>
                        <a:pt x="596" y="43"/>
                      </a:lnTo>
                      <a:lnTo>
                        <a:pt x="587" y="48"/>
                      </a:lnTo>
                      <a:lnTo>
                        <a:pt x="581" y="52"/>
                      </a:lnTo>
                      <a:lnTo>
                        <a:pt x="577" y="58"/>
                      </a:lnTo>
                      <a:lnTo>
                        <a:pt x="572" y="64"/>
                      </a:lnTo>
                      <a:lnTo>
                        <a:pt x="566" y="69"/>
                      </a:lnTo>
                      <a:lnTo>
                        <a:pt x="560" y="72"/>
                      </a:lnTo>
                      <a:lnTo>
                        <a:pt x="554" y="76"/>
                      </a:lnTo>
                      <a:lnTo>
                        <a:pt x="547" y="79"/>
                      </a:lnTo>
                      <a:lnTo>
                        <a:pt x="541" y="81"/>
                      </a:lnTo>
                      <a:lnTo>
                        <a:pt x="533" y="82"/>
                      </a:lnTo>
                      <a:lnTo>
                        <a:pt x="526" y="84"/>
                      </a:lnTo>
                      <a:lnTo>
                        <a:pt x="518" y="84"/>
                      </a:lnTo>
                      <a:lnTo>
                        <a:pt x="509" y="82"/>
                      </a:lnTo>
                      <a:lnTo>
                        <a:pt x="502" y="82"/>
                      </a:lnTo>
                      <a:lnTo>
                        <a:pt x="495" y="82"/>
                      </a:lnTo>
                      <a:lnTo>
                        <a:pt x="484" y="82"/>
                      </a:lnTo>
                      <a:lnTo>
                        <a:pt x="475" y="84"/>
                      </a:lnTo>
                      <a:lnTo>
                        <a:pt x="463" y="84"/>
                      </a:lnTo>
                      <a:lnTo>
                        <a:pt x="453" y="84"/>
                      </a:lnTo>
                      <a:lnTo>
                        <a:pt x="442" y="84"/>
                      </a:lnTo>
                      <a:lnTo>
                        <a:pt x="432" y="84"/>
                      </a:lnTo>
                      <a:lnTo>
                        <a:pt x="421" y="84"/>
                      </a:lnTo>
                      <a:lnTo>
                        <a:pt x="409" y="81"/>
                      </a:lnTo>
                      <a:lnTo>
                        <a:pt x="397" y="79"/>
                      </a:lnTo>
                      <a:lnTo>
                        <a:pt x="384" y="79"/>
                      </a:lnTo>
                      <a:lnTo>
                        <a:pt x="367" y="81"/>
                      </a:lnTo>
                      <a:lnTo>
                        <a:pt x="350" y="82"/>
                      </a:lnTo>
                      <a:lnTo>
                        <a:pt x="332" y="84"/>
                      </a:lnTo>
                      <a:lnTo>
                        <a:pt x="312" y="87"/>
                      </a:lnTo>
                      <a:lnTo>
                        <a:pt x="293" y="90"/>
                      </a:lnTo>
                      <a:lnTo>
                        <a:pt x="276" y="91"/>
                      </a:lnTo>
                      <a:lnTo>
                        <a:pt x="260" y="93"/>
                      </a:lnTo>
                      <a:lnTo>
                        <a:pt x="246" y="93"/>
                      </a:lnTo>
                      <a:lnTo>
                        <a:pt x="234" y="93"/>
                      </a:lnTo>
                      <a:lnTo>
                        <a:pt x="220" y="93"/>
                      </a:lnTo>
                      <a:lnTo>
                        <a:pt x="205" y="93"/>
                      </a:lnTo>
                      <a:lnTo>
                        <a:pt x="190" y="93"/>
                      </a:lnTo>
                      <a:lnTo>
                        <a:pt x="175" y="94"/>
                      </a:lnTo>
                      <a:lnTo>
                        <a:pt x="160" y="96"/>
                      </a:lnTo>
                      <a:lnTo>
                        <a:pt x="145" y="97"/>
                      </a:lnTo>
                      <a:lnTo>
                        <a:pt x="131" y="99"/>
                      </a:lnTo>
                      <a:lnTo>
                        <a:pt x="118" y="102"/>
                      </a:lnTo>
                      <a:lnTo>
                        <a:pt x="106" y="105"/>
                      </a:lnTo>
                      <a:lnTo>
                        <a:pt x="95" y="108"/>
                      </a:lnTo>
                      <a:lnTo>
                        <a:pt x="87" y="111"/>
                      </a:lnTo>
                      <a:lnTo>
                        <a:pt x="79" y="112"/>
                      </a:lnTo>
                      <a:lnTo>
                        <a:pt x="70" y="112"/>
                      </a:lnTo>
                      <a:lnTo>
                        <a:pt x="61" y="114"/>
                      </a:lnTo>
                      <a:lnTo>
                        <a:pt x="54" y="114"/>
                      </a:lnTo>
                      <a:lnTo>
                        <a:pt x="42" y="114"/>
                      </a:lnTo>
                      <a:lnTo>
                        <a:pt x="30" y="112"/>
                      </a:lnTo>
                      <a:lnTo>
                        <a:pt x="16" y="112"/>
                      </a:lnTo>
                      <a:lnTo>
                        <a:pt x="0" y="112"/>
                      </a:lnTo>
                      <a:lnTo>
                        <a:pt x="0" y="30"/>
                      </a:lnTo>
                      <a:lnTo>
                        <a:pt x="15" y="27"/>
                      </a:lnTo>
                      <a:lnTo>
                        <a:pt x="30" y="25"/>
                      </a:lnTo>
                      <a:lnTo>
                        <a:pt x="45" y="22"/>
                      </a:lnTo>
                      <a:lnTo>
                        <a:pt x="60" y="19"/>
                      </a:lnTo>
                      <a:lnTo>
                        <a:pt x="76" y="18"/>
                      </a:lnTo>
                      <a:lnTo>
                        <a:pt x="92" y="16"/>
                      </a:lnTo>
                      <a:lnTo>
                        <a:pt x="107" y="13"/>
                      </a:lnTo>
                      <a:lnTo>
                        <a:pt x="122" y="13"/>
                      </a:lnTo>
                      <a:lnTo>
                        <a:pt x="137" y="12"/>
                      </a:lnTo>
                      <a:lnTo>
                        <a:pt x="151" y="12"/>
                      </a:lnTo>
                      <a:lnTo>
                        <a:pt x="178" y="11"/>
                      </a:lnTo>
                      <a:lnTo>
                        <a:pt x="203" y="9"/>
                      </a:lnTo>
                      <a:lnTo>
                        <a:pt x="227" y="6"/>
                      </a:lnTo>
                      <a:lnTo>
                        <a:pt x="251" y="5"/>
                      </a:lnTo>
                      <a:lnTo>
                        <a:pt x="273" y="3"/>
                      </a:lnTo>
                      <a:lnTo>
                        <a:pt x="296" y="2"/>
                      </a:lnTo>
                      <a:lnTo>
                        <a:pt x="318" y="0"/>
                      </a:lnTo>
                      <a:lnTo>
                        <a:pt x="341" y="0"/>
                      </a:lnTo>
                      <a:lnTo>
                        <a:pt x="364" y="0"/>
                      </a:lnTo>
                      <a:lnTo>
                        <a:pt x="387" y="3"/>
                      </a:lnTo>
                      <a:close/>
                    </a:path>
                  </a:pathLst>
                </a:custGeom>
                <a:solidFill>
                  <a:srgbClr val="FFE5CB"/>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46" name="Freeform 94"/>
                <p:cNvSpPr>
                  <a:spLocks/>
                </p:cNvSpPr>
                <p:nvPr/>
              </p:nvSpPr>
              <p:spPr bwMode="auto">
                <a:xfrm>
                  <a:off x="831" y="1832"/>
                  <a:ext cx="635" cy="112"/>
                </a:xfrm>
                <a:custGeom>
                  <a:avLst/>
                  <a:gdLst>
                    <a:gd name="T0" fmla="*/ 411 w 635"/>
                    <a:gd name="T1" fmla="*/ 6 h 112"/>
                    <a:gd name="T2" fmla="*/ 471 w 635"/>
                    <a:gd name="T3" fmla="*/ 13 h 112"/>
                    <a:gd name="T4" fmla="*/ 535 w 635"/>
                    <a:gd name="T5" fmla="*/ 20 h 112"/>
                    <a:gd name="T6" fmla="*/ 590 w 635"/>
                    <a:gd name="T7" fmla="*/ 26 h 112"/>
                    <a:gd name="T8" fmla="*/ 628 w 635"/>
                    <a:gd name="T9" fmla="*/ 31 h 112"/>
                    <a:gd name="T10" fmla="*/ 635 w 635"/>
                    <a:gd name="T11" fmla="*/ 31 h 112"/>
                    <a:gd name="T12" fmla="*/ 631 w 635"/>
                    <a:gd name="T13" fmla="*/ 32 h 112"/>
                    <a:gd name="T14" fmla="*/ 619 w 635"/>
                    <a:gd name="T15" fmla="*/ 35 h 112"/>
                    <a:gd name="T16" fmla="*/ 602 w 635"/>
                    <a:gd name="T17" fmla="*/ 41 h 112"/>
                    <a:gd name="T18" fmla="*/ 587 w 635"/>
                    <a:gd name="T19" fmla="*/ 49 h 112"/>
                    <a:gd name="T20" fmla="*/ 575 w 635"/>
                    <a:gd name="T21" fmla="*/ 58 h 112"/>
                    <a:gd name="T22" fmla="*/ 571 w 635"/>
                    <a:gd name="T23" fmla="*/ 64 h 112"/>
                    <a:gd name="T24" fmla="*/ 559 w 635"/>
                    <a:gd name="T25" fmla="*/ 71 h 112"/>
                    <a:gd name="T26" fmla="*/ 545 w 635"/>
                    <a:gd name="T27" fmla="*/ 77 h 112"/>
                    <a:gd name="T28" fmla="*/ 532 w 635"/>
                    <a:gd name="T29" fmla="*/ 82 h 112"/>
                    <a:gd name="T30" fmla="*/ 517 w 635"/>
                    <a:gd name="T31" fmla="*/ 82 h 112"/>
                    <a:gd name="T32" fmla="*/ 509 w 635"/>
                    <a:gd name="T33" fmla="*/ 82 h 112"/>
                    <a:gd name="T34" fmla="*/ 493 w 635"/>
                    <a:gd name="T35" fmla="*/ 80 h 112"/>
                    <a:gd name="T36" fmla="*/ 474 w 635"/>
                    <a:gd name="T37" fmla="*/ 82 h 112"/>
                    <a:gd name="T38" fmla="*/ 453 w 635"/>
                    <a:gd name="T39" fmla="*/ 82 h 112"/>
                    <a:gd name="T40" fmla="*/ 430 w 635"/>
                    <a:gd name="T41" fmla="*/ 82 h 112"/>
                    <a:gd name="T42" fmla="*/ 409 w 635"/>
                    <a:gd name="T43" fmla="*/ 79 h 112"/>
                    <a:gd name="T44" fmla="*/ 397 w 635"/>
                    <a:gd name="T45" fmla="*/ 77 h 112"/>
                    <a:gd name="T46" fmla="*/ 366 w 635"/>
                    <a:gd name="T47" fmla="*/ 79 h 112"/>
                    <a:gd name="T48" fmla="*/ 330 w 635"/>
                    <a:gd name="T49" fmla="*/ 83 h 112"/>
                    <a:gd name="T50" fmla="*/ 293 w 635"/>
                    <a:gd name="T51" fmla="*/ 88 h 112"/>
                    <a:gd name="T52" fmla="*/ 258 w 635"/>
                    <a:gd name="T53" fmla="*/ 91 h 112"/>
                    <a:gd name="T54" fmla="*/ 245 w 635"/>
                    <a:gd name="T55" fmla="*/ 91 h 112"/>
                    <a:gd name="T56" fmla="*/ 218 w 635"/>
                    <a:gd name="T57" fmla="*/ 91 h 112"/>
                    <a:gd name="T58" fmla="*/ 188 w 635"/>
                    <a:gd name="T59" fmla="*/ 91 h 112"/>
                    <a:gd name="T60" fmla="*/ 158 w 635"/>
                    <a:gd name="T61" fmla="*/ 94 h 112"/>
                    <a:gd name="T62" fmla="*/ 130 w 635"/>
                    <a:gd name="T63" fmla="*/ 97 h 112"/>
                    <a:gd name="T64" fmla="*/ 104 w 635"/>
                    <a:gd name="T65" fmla="*/ 104 h 112"/>
                    <a:gd name="T66" fmla="*/ 95 w 635"/>
                    <a:gd name="T67" fmla="*/ 107 h 112"/>
                    <a:gd name="T68" fmla="*/ 78 w 635"/>
                    <a:gd name="T69" fmla="*/ 110 h 112"/>
                    <a:gd name="T70" fmla="*/ 61 w 635"/>
                    <a:gd name="T71" fmla="*/ 112 h 112"/>
                    <a:gd name="T72" fmla="*/ 42 w 635"/>
                    <a:gd name="T73" fmla="*/ 112 h 112"/>
                    <a:gd name="T74" fmla="*/ 16 w 635"/>
                    <a:gd name="T75" fmla="*/ 110 h 112"/>
                    <a:gd name="T76" fmla="*/ 0 w 635"/>
                    <a:gd name="T77" fmla="*/ 110 h 112"/>
                    <a:gd name="T78" fmla="*/ 15 w 635"/>
                    <a:gd name="T79" fmla="*/ 26 h 112"/>
                    <a:gd name="T80" fmla="*/ 45 w 635"/>
                    <a:gd name="T81" fmla="*/ 22 h 112"/>
                    <a:gd name="T82" fmla="*/ 75 w 635"/>
                    <a:gd name="T83" fmla="*/ 17 h 112"/>
                    <a:gd name="T84" fmla="*/ 106 w 635"/>
                    <a:gd name="T85" fmla="*/ 13 h 112"/>
                    <a:gd name="T86" fmla="*/ 136 w 635"/>
                    <a:gd name="T87" fmla="*/ 12 h 112"/>
                    <a:gd name="T88" fmla="*/ 151 w 635"/>
                    <a:gd name="T89" fmla="*/ 12 h 112"/>
                    <a:gd name="T90" fmla="*/ 200 w 635"/>
                    <a:gd name="T91" fmla="*/ 9 h 112"/>
                    <a:gd name="T92" fmla="*/ 248 w 635"/>
                    <a:gd name="T93" fmla="*/ 4 h 112"/>
                    <a:gd name="T94" fmla="*/ 294 w 635"/>
                    <a:gd name="T95" fmla="*/ 0 h 112"/>
                    <a:gd name="T96" fmla="*/ 339 w 635"/>
                    <a:gd name="T97" fmla="*/ 0 h 112"/>
                    <a:gd name="T98" fmla="*/ 385 w 635"/>
                    <a:gd name="T99" fmla="*/ 3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5"/>
                    <a:gd name="T151" fmla="*/ 0 h 112"/>
                    <a:gd name="T152" fmla="*/ 635 w 635"/>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5" h="112">
                      <a:moveTo>
                        <a:pt x="385" y="3"/>
                      </a:moveTo>
                      <a:lnTo>
                        <a:pt x="411" y="6"/>
                      </a:lnTo>
                      <a:lnTo>
                        <a:pt x="441" y="9"/>
                      </a:lnTo>
                      <a:lnTo>
                        <a:pt x="471" y="13"/>
                      </a:lnTo>
                      <a:lnTo>
                        <a:pt x="503" y="16"/>
                      </a:lnTo>
                      <a:lnTo>
                        <a:pt x="535" y="20"/>
                      </a:lnTo>
                      <a:lnTo>
                        <a:pt x="565" y="23"/>
                      </a:lnTo>
                      <a:lnTo>
                        <a:pt x="590" y="26"/>
                      </a:lnTo>
                      <a:lnTo>
                        <a:pt x="613" y="28"/>
                      </a:lnTo>
                      <a:lnTo>
                        <a:pt x="628" y="31"/>
                      </a:lnTo>
                      <a:lnTo>
                        <a:pt x="635" y="31"/>
                      </a:lnTo>
                      <a:lnTo>
                        <a:pt x="634" y="31"/>
                      </a:lnTo>
                      <a:lnTo>
                        <a:pt x="631" y="32"/>
                      </a:lnTo>
                      <a:lnTo>
                        <a:pt x="625" y="34"/>
                      </a:lnTo>
                      <a:lnTo>
                        <a:pt x="619" y="35"/>
                      </a:lnTo>
                      <a:lnTo>
                        <a:pt x="611" y="38"/>
                      </a:lnTo>
                      <a:lnTo>
                        <a:pt x="602" y="41"/>
                      </a:lnTo>
                      <a:lnTo>
                        <a:pt x="595" y="44"/>
                      </a:lnTo>
                      <a:lnTo>
                        <a:pt x="587" y="49"/>
                      </a:lnTo>
                      <a:lnTo>
                        <a:pt x="580" y="53"/>
                      </a:lnTo>
                      <a:lnTo>
                        <a:pt x="575" y="58"/>
                      </a:lnTo>
                      <a:lnTo>
                        <a:pt x="571" y="64"/>
                      </a:lnTo>
                      <a:lnTo>
                        <a:pt x="565" y="68"/>
                      </a:lnTo>
                      <a:lnTo>
                        <a:pt x="559" y="71"/>
                      </a:lnTo>
                      <a:lnTo>
                        <a:pt x="553" y="74"/>
                      </a:lnTo>
                      <a:lnTo>
                        <a:pt x="545" y="77"/>
                      </a:lnTo>
                      <a:lnTo>
                        <a:pt x="539" y="80"/>
                      </a:lnTo>
                      <a:lnTo>
                        <a:pt x="532" y="82"/>
                      </a:lnTo>
                      <a:lnTo>
                        <a:pt x="524" y="82"/>
                      </a:lnTo>
                      <a:lnTo>
                        <a:pt x="517" y="82"/>
                      </a:lnTo>
                      <a:lnTo>
                        <a:pt x="509" y="82"/>
                      </a:lnTo>
                      <a:lnTo>
                        <a:pt x="502" y="80"/>
                      </a:lnTo>
                      <a:lnTo>
                        <a:pt x="493" y="80"/>
                      </a:lnTo>
                      <a:lnTo>
                        <a:pt x="483" y="80"/>
                      </a:lnTo>
                      <a:lnTo>
                        <a:pt x="474" y="82"/>
                      </a:lnTo>
                      <a:lnTo>
                        <a:pt x="463" y="82"/>
                      </a:lnTo>
                      <a:lnTo>
                        <a:pt x="453" y="82"/>
                      </a:lnTo>
                      <a:lnTo>
                        <a:pt x="441" y="83"/>
                      </a:lnTo>
                      <a:lnTo>
                        <a:pt x="430" y="82"/>
                      </a:lnTo>
                      <a:lnTo>
                        <a:pt x="420" y="82"/>
                      </a:lnTo>
                      <a:lnTo>
                        <a:pt x="409" y="79"/>
                      </a:lnTo>
                      <a:lnTo>
                        <a:pt x="397" y="77"/>
                      </a:lnTo>
                      <a:lnTo>
                        <a:pt x="382" y="77"/>
                      </a:lnTo>
                      <a:lnTo>
                        <a:pt x="366" y="79"/>
                      </a:lnTo>
                      <a:lnTo>
                        <a:pt x="348" y="80"/>
                      </a:lnTo>
                      <a:lnTo>
                        <a:pt x="330" y="83"/>
                      </a:lnTo>
                      <a:lnTo>
                        <a:pt x="311" y="85"/>
                      </a:lnTo>
                      <a:lnTo>
                        <a:pt x="293" y="88"/>
                      </a:lnTo>
                      <a:lnTo>
                        <a:pt x="275" y="89"/>
                      </a:lnTo>
                      <a:lnTo>
                        <a:pt x="258" y="91"/>
                      </a:lnTo>
                      <a:lnTo>
                        <a:pt x="245" y="91"/>
                      </a:lnTo>
                      <a:lnTo>
                        <a:pt x="231" y="91"/>
                      </a:lnTo>
                      <a:lnTo>
                        <a:pt x="218" y="91"/>
                      </a:lnTo>
                      <a:lnTo>
                        <a:pt x="205" y="91"/>
                      </a:lnTo>
                      <a:lnTo>
                        <a:pt x="188" y="91"/>
                      </a:lnTo>
                      <a:lnTo>
                        <a:pt x="173" y="92"/>
                      </a:lnTo>
                      <a:lnTo>
                        <a:pt x="158" y="94"/>
                      </a:lnTo>
                      <a:lnTo>
                        <a:pt x="143" y="95"/>
                      </a:lnTo>
                      <a:lnTo>
                        <a:pt x="130" y="97"/>
                      </a:lnTo>
                      <a:lnTo>
                        <a:pt x="116" y="100"/>
                      </a:lnTo>
                      <a:lnTo>
                        <a:pt x="104" y="104"/>
                      </a:lnTo>
                      <a:lnTo>
                        <a:pt x="95" y="107"/>
                      </a:lnTo>
                      <a:lnTo>
                        <a:pt x="87" y="109"/>
                      </a:lnTo>
                      <a:lnTo>
                        <a:pt x="78" y="110"/>
                      </a:lnTo>
                      <a:lnTo>
                        <a:pt x="69" y="112"/>
                      </a:lnTo>
                      <a:lnTo>
                        <a:pt x="61" y="112"/>
                      </a:lnTo>
                      <a:lnTo>
                        <a:pt x="52" y="112"/>
                      </a:lnTo>
                      <a:lnTo>
                        <a:pt x="42" y="112"/>
                      </a:lnTo>
                      <a:lnTo>
                        <a:pt x="30" y="112"/>
                      </a:lnTo>
                      <a:lnTo>
                        <a:pt x="16" y="110"/>
                      </a:lnTo>
                      <a:lnTo>
                        <a:pt x="0" y="110"/>
                      </a:lnTo>
                      <a:lnTo>
                        <a:pt x="0" y="28"/>
                      </a:lnTo>
                      <a:lnTo>
                        <a:pt x="15" y="26"/>
                      </a:lnTo>
                      <a:lnTo>
                        <a:pt x="30" y="23"/>
                      </a:lnTo>
                      <a:lnTo>
                        <a:pt x="45" y="22"/>
                      </a:lnTo>
                      <a:lnTo>
                        <a:pt x="60" y="19"/>
                      </a:lnTo>
                      <a:lnTo>
                        <a:pt x="75" y="17"/>
                      </a:lnTo>
                      <a:lnTo>
                        <a:pt x="91" y="14"/>
                      </a:lnTo>
                      <a:lnTo>
                        <a:pt x="106" y="13"/>
                      </a:lnTo>
                      <a:lnTo>
                        <a:pt x="121" y="12"/>
                      </a:lnTo>
                      <a:lnTo>
                        <a:pt x="136" y="12"/>
                      </a:lnTo>
                      <a:lnTo>
                        <a:pt x="151" y="12"/>
                      </a:lnTo>
                      <a:lnTo>
                        <a:pt x="176" y="10"/>
                      </a:lnTo>
                      <a:lnTo>
                        <a:pt x="200" y="9"/>
                      </a:lnTo>
                      <a:lnTo>
                        <a:pt x="224" y="7"/>
                      </a:lnTo>
                      <a:lnTo>
                        <a:pt x="248" y="4"/>
                      </a:lnTo>
                      <a:lnTo>
                        <a:pt x="272" y="3"/>
                      </a:lnTo>
                      <a:lnTo>
                        <a:pt x="294" y="0"/>
                      </a:lnTo>
                      <a:lnTo>
                        <a:pt x="317" y="0"/>
                      </a:lnTo>
                      <a:lnTo>
                        <a:pt x="339" y="0"/>
                      </a:lnTo>
                      <a:lnTo>
                        <a:pt x="362" y="0"/>
                      </a:lnTo>
                      <a:lnTo>
                        <a:pt x="385" y="3"/>
                      </a:lnTo>
                      <a:close/>
                    </a:path>
                  </a:pathLst>
                </a:custGeom>
                <a:solidFill>
                  <a:srgbClr val="FAE0C6"/>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47" name="Freeform 95"/>
                <p:cNvSpPr>
                  <a:spLocks/>
                </p:cNvSpPr>
                <p:nvPr/>
              </p:nvSpPr>
              <p:spPr bwMode="auto">
                <a:xfrm>
                  <a:off x="831" y="1830"/>
                  <a:ext cx="632" cy="111"/>
                </a:xfrm>
                <a:custGeom>
                  <a:avLst/>
                  <a:gdLst>
                    <a:gd name="T0" fmla="*/ 409 w 632"/>
                    <a:gd name="T1" fmla="*/ 6 h 111"/>
                    <a:gd name="T2" fmla="*/ 469 w 632"/>
                    <a:gd name="T3" fmla="*/ 14 h 111"/>
                    <a:gd name="T4" fmla="*/ 532 w 632"/>
                    <a:gd name="T5" fmla="*/ 21 h 111"/>
                    <a:gd name="T6" fmla="*/ 587 w 632"/>
                    <a:gd name="T7" fmla="*/ 27 h 111"/>
                    <a:gd name="T8" fmla="*/ 625 w 632"/>
                    <a:gd name="T9" fmla="*/ 31 h 111"/>
                    <a:gd name="T10" fmla="*/ 632 w 632"/>
                    <a:gd name="T11" fmla="*/ 33 h 111"/>
                    <a:gd name="T12" fmla="*/ 628 w 632"/>
                    <a:gd name="T13" fmla="*/ 34 h 111"/>
                    <a:gd name="T14" fmla="*/ 616 w 632"/>
                    <a:gd name="T15" fmla="*/ 37 h 111"/>
                    <a:gd name="T16" fmla="*/ 601 w 632"/>
                    <a:gd name="T17" fmla="*/ 43 h 111"/>
                    <a:gd name="T18" fmla="*/ 586 w 632"/>
                    <a:gd name="T19" fmla="*/ 51 h 111"/>
                    <a:gd name="T20" fmla="*/ 574 w 632"/>
                    <a:gd name="T21" fmla="*/ 60 h 111"/>
                    <a:gd name="T22" fmla="*/ 569 w 632"/>
                    <a:gd name="T23" fmla="*/ 64 h 111"/>
                    <a:gd name="T24" fmla="*/ 557 w 632"/>
                    <a:gd name="T25" fmla="*/ 72 h 111"/>
                    <a:gd name="T26" fmla="*/ 545 w 632"/>
                    <a:gd name="T27" fmla="*/ 78 h 111"/>
                    <a:gd name="T28" fmla="*/ 530 w 632"/>
                    <a:gd name="T29" fmla="*/ 81 h 111"/>
                    <a:gd name="T30" fmla="*/ 515 w 632"/>
                    <a:gd name="T31" fmla="*/ 81 h 111"/>
                    <a:gd name="T32" fmla="*/ 508 w 632"/>
                    <a:gd name="T33" fmla="*/ 79 h 111"/>
                    <a:gd name="T34" fmla="*/ 492 w 632"/>
                    <a:gd name="T35" fmla="*/ 79 h 111"/>
                    <a:gd name="T36" fmla="*/ 472 w 632"/>
                    <a:gd name="T37" fmla="*/ 81 h 111"/>
                    <a:gd name="T38" fmla="*/ 451 w 632"/>
                    <a:gd name="T39" fmla="*/ 82 h 111"/>
                    <a:gd name="T40" fmla="*/ 429 w 632"/>
                    <a:gd name="T41" fmla="*/ 82 h 111"/>
                    <a:gd name="T42" fmla="*/ 408 w 632"/>
                    <a:gd name="T43" fmla="*/ 79 h 111"/>
                    <a:gd name="T44" fmla="*/ 396 w 632"/>
                    <a:gd name="T45" fmla="*/ 76 h 111"/>
                    <a:gd name="T46" fmla="*/ 364 w 632"/>
                    <a:gd name="T47" fmla="*/ 78 h 111"/>
                    <a:gd name="T48" fmla="*/ 329 w 632"/>
                    <a:gd name="T49" fmla="*/ 82 h 111"/>
                    <a:gd name="T50" fmla="*/ 291 w 632"/>
                    <a:gd name="T51" fmla="*/ 87 h 111"/>
                    <a:gd name="T52" fmla="*/ 258 w 632"/>
                    <a:gd name="T53" fmla="*/ 91 h 111"/>
                    <a:gd name="T54" fmla="*/ 243 w 632"/>
                    <a:gd name="T55" fmla="*/ 91 h 111"/>
                    <a:gd name="T56" fmla="*/ 217 w 632"/>
                    <a:gd name="T57" fmla="*/ 90 h 111"/>
                    <a:gd name="T58" fmla="*/ 187 w 632"/>
                    <a:gd name="T59" fmla="*/ 91 h 111"/>
                    <a:gd name="T60" fmla="*/ 157 w 632"/>
                    <a:gd name="T61" fmla="*/ 93 h 111"/>
                    <a:gd name="T62" fmla="*/ 128 w 632"/>
                    <a:gd name="T63" fmla="*/ 97 h 111"/>
                    <a:gd name="T64" fmla="*/ 104 w 632"/>
                    <a:gd name="T65" fmla="*/ 103 h 111"/>
                    <a:gd name="T66" fmla="*/ 94 w 632"/>
                    <a:gd name="T67" fmla="*/ 106 h 111"/>
                    <a:gd name="T68" fmla="*/ 76 w 632"/>
                    <a:gd name="T69" fmla="*/ 109 h 111"/>
                    <a:gd name="T70" fmla="*/ 60 w 632"/>
                    <a:gd name="T71" fmla="*/ 111 h 111"/>
                    <a:gd name="T72" fmla="*/ 42 w 632"/>
                    <a:gd name="T73" fmla="*/ 111 h 111"/>
                    <a:gd name="T74" fmla="*/ 16 w 632"/>
                    <a:gd name="T75" fmla="*/ 111 h 111"/>
                    <a:gd name="T76" fmla="*/ 0 w 632"/>
                    <a:gd name="T77" fmla="*/ 111 h 111"/>
                    <a:gd name="T78" fmla="*/ 15 w 632"/>
                    <a:gd name="T79" fmla="*/ 25 h 111"/>
                    <a:gd name="T80" fmla="*/ 43 w 632"/>
                    <a:gd name="T81" fmla="*/ 21 h 111"/>
                    <a:gd name="T82" fmla="*/ 75 w 632"/>
                    <a:gd name="T83" fmla="*/ 16 h 111"/>
                    <a:gd name="T84" fmla="*/ 104 w 632"/>
                    <a:gd name="T85" fmla="*/ 14 h 111"/>
                    <a:gd name="T86" fmla="*/ 134 w 632"/>
                    <a:gd name="T87" fmla="*/ 12 h 111"/>
                    <a:gd name="T88" fmla="*/ 148 w 632"/>
                    <a:gd name="T89" fmla="*/ 11 h 111"/>
                    <a:gd name="T90" fmla="*/ 199 w 632"/>
                    <a:gd name="T91" fmla="*/ 9 h 111"/>
                    <a:gd name="T92" fmla="*/ 246 w 632"/>
                    <a:gd name="T93" fmla="*/ 5 h 111"/>
                    <a:gd name="T94" fmla="*/ 293 w 632"/>
                    <a:gd name="T95" fmla="*/ 2 h 111"/>
                    <a:gd name="T96" fmla="*/ 338 w 632"/>
                    <a:gd name="T97" fmla="*/ 0 h 111"/>
                    <a:gd name="T98" fmla="*/ 382 w 632"/>
                    <a:gd name="T99" fmla="*/ 3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2"/>
                    <a:gd name="T151" fmla="*/ 0 h 111"/>
                    <a:gd name="T152" fmla="*/ 632 w 632"/>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2" h="111">
                      <a:moveTo>
                        <a:pt x="382" y="3"/>
                      </a:moveTo>
                      <a:lnTo>
                        <a:pt x="409" y="6"/>
                      </a:lnTo>
                      <a:lnTo>
                        <a:pt x="438" y="9"/>
                      </a:lnTo>
                      <a:lnTo>
                        <a:pt x="469" y="14"/>
                      </a:lnTo>
                      <a:lnTo>
                        <a:pt x="501" y="16"/>
                      </a:lnTo>
                      <a:lnTo>
                        <a:pt x="532" y="21"/>
                      </a:lnTo>
                      <a:lnTo>
                        <a:pt x="562" y="25"/>
                      </a:lnTo>
                      <a:lnTo>
                        <a:pt x="587" y="27"/>
                      </a:lnTo>
                      <a:lnTo>
                        <a:pt x="608" y="30"/>
                      </a:lnTo>
                      <a:lnTo>
                        <a:pt x="625" y="31"/>
                      </a:lnTo>
                      <a:lnTo>
                        <a:pt x="632" y="33"/>
                      </a:lnTo>
                      <a:lnTo>
                        <a:pt x="631" y="33"/>
                      </a:lnTo>
                      <a:lnTo>
                        <a:pt x="628" y="34"/>
                      </a:lnTo>
                      <a:lnTo>
                        <a:pt x="622" y="36"/>
                      </a:lnTo>
                      <a:lnTo>
                        <a:pt x="616" y="37"/>
                      </a:lnTo>
                      <a:lnTo>
                        <a:pt x="608" y="40"/>
                      </a:lnTo>
                      <a:lnTo>
                        <a:pt x="601" y="43"/>
                      </a:lnTo>
                      <a:lnTo>
                        <a:pt x="593" y="46"/>
                      </a:lnTo>
                      <a:lnTo>
                        <a:pt x="586" y="51"/>
                      </a:lnTo>
                      <a:lnTo>
                        <a:pt x="580" y="55"/>
                      </a:lnTo>
                      <a:lnTo>
                        <a:pt x="574" y="60"/>
                      </a:lnTo>
                      <a:lnTo>
                        <a:pt x="569" y="64"/>
                      </a:lnTo>
                      <a:lnTo>
                        <a:pt x="565" y="69"/>
                      </a:lnTo>
                      <a:lnTo>
                        <a:pt x="557" y="72"/>
                      </a:lnTo>
                      <a:lnTo>
                        <a:pt x="551" y="75"/>
                      </a:lnTo>
                      <a:lnTo>
                        <a:pt x="545" y="78"/>
                      </a:lnTo>
                      <a:lnTo>
                        <a:pt x="538" y="79"/>
                      </a:lnTo>
                      <a:lnTo>
                        <a:pt x="530" y="81"/>
                      </a:lnTo>
                      <a:lnTo>
                        <a:pt x="523" y="81"/>
                      </a:lnTo>
                      <a:lnTo>
                        <a:pt x="515" y="81"/>
                      </a:lnTo>
                      <a:lnTo>
                        <a:pt x="508" y="79"/>
                      </a:lnTo>
                      <a:lnTo>
                        <a:pt x="501" y="79"/>
                      </a:lnTo>
                      <a:lnTo>
                        <a:pt x="492" y="79"/>
                      </a:lnTo>
                      <a:lnTo>
                        <a:pt x="483" y="79"/>
                      </a:lnTo>
                      <a:lnTo>
                        <a:pt x="472" y="81"/>
                      </a:lnTo>
                      <a:lnTo>
                        <a:pt x="462" y="81"/>
                      </a:lnTo>
                      <a:lnTo>
                        <a:pt x="451" y="82"/>
                      </a:lnTo>
                      <a:lnTo>
                        <a:pt x="439" y="82"/>
                      </a:lnTo>
                      <a:lnTo>
                        <a:pt x="429" y="82"/>
                      </a:lnTo>
                      <a:lnTo>
                        <a:pt x="417" y="81"/>
                      </a:lnTo>
                      <a:lnTo>
                        <a:pt x="408" y="79"/>
                      </a:lnTo>
                      <a:lnTo>
                        <a:pt x="396" y="76"/>
                      </a:lnTo>
                      <a:lnTo>
                        <a:pt x="381" y="76"/>
                      </a:lnTo>
                      <a:lnTo>
                        <a:pt x="364" y="78"/>
                      </a:lnTo>
                      <a:lnTo>
                        <a:pt x="347" y="79"/>
                      </a:lnTo>
                      <a:lnTo>
                        <a:pt x="329" y="82"/>
                      </a:lnTo>
                      <a:lnTo>
                        <a:pt x="309" y="84"/>
                      </a:lnTo>
                      <a:lnTo>
                        <a:pt x="291" y="87"/>
                      </a:lnTo>
                      <a:lnTo>
                        <a:pt x="273" y="90"/>
                      </a:lnTo>
                      <a:lnTo>
                        <a:pt x="258" y="91"/>
                      </a:lnTo>
                      <a:lnTo>
                        <a:pt x="243" y="91"/>
                      </a:lnTo>
                      <a:lnTo>
                        <a:pt x="231" y="90"/>
                      </a:lnTo>
                      <a:lnTo>
                        <a:pt x="217" y="90"/>
                      </a:lnTo>
                      <a:lnTo>
                        <a:pt x="202" y="90"/>
                      </a:lnTo>
                      <a:lnTo>
                        <a:pt x="187" y="91"/>
                      </a:lnTo>
                      <a:lnTo>
                        <a:pt x="172" y="91"/>
                      </a:lnTo>
                      <a:lnTo>
                        <a:pt x="157" y="93"/>
                      </a:lnTo>
                      <a:lnTo>
                        <a:pt x="142" y="94"/>
                      </a:lnTo>
                      <a:lnTo>
                        <a:pt x="128" y="97"/>
                      </a:lnTo>
                      <a:lnTo>
                        <a:pt x="115" y="99"/>
                      </a:lnTo>
                      <a:lnTo>
                        <a:pt x="104" y="103"/>
                      </a:lnTo>
                      <a:lnTo>
                        <a:pt x="94" y="106"/>
                      </a:lnTo>
                      <a:lnTo>
                        <a:pt x="85" y="108"/>
                      </a:lnTo>
                      <a:lnTo>
                        <a:pt x="76" y="109"/>
                      </a:lnTo>
                      <a:lnTo>
                        <a:pt x="69" y="111"/>
                      </a:lnTo>
                      <a:lnTo>
                        <a:pt x="60" y="111"/>
                      </a:lnTo>
                      <a:lnTo>
                        <a:pt x="51" y="111"/>
                      </a:lnTo>
                      <a:lnTo>
                        <a:pt x="42" y="111"/>
                      </a:lnTo>
                      <a:lnTo>
                        <a:pt x="30" y="111"/>
                      </a:lnTo>
                      <a:lnTo>
                        <a:pt x="16" y="111"/>
                      </a:lnTo>
                      <a:lnTo>
                        <a:pt x="0" y="111"/>
                      </a:lnTo>
                      <a:lnTo>
                        <a:pt x="0" y="28"/>
                      </a:lnTo>
                      <a:lnTo>
                        <a:pt x="15" y="25"/>
                      </a:lnTo>
                      <a:lnTo>
                        <a:pt x="28" y="24"/>
                      </a:lnTo>
                      <a:lnTo>
                        <a:pt x="43" y="21"/>
                      </a:lnTo>
                      <a:lnTo>
                        <a:pt x="58" y="19"/>
                      </a:lnTo>
                      <a:lnTo>
                        <a:pt x="75" y="16"/>
                      </a:lnTo>
                      <a:lnTo>
                        <a:pt x="90" y="15"/>
                      </a:lnTo>
                      <a:lnTo>
                        <a:pt x="104" y="14"/>
                      </a:lnTo>
                      <a:lnTo>
                        <a:pt x="119" y="14"/>
                      </a:lnTo>
                      <a:lnTo>
                        <a:pt x="134" y="12"/>
                      </a:lnTo>
                      <a:lnTo>
                        <a:pt x="148" y="11"/>
                      </a:lnTo>
                      <a:lnTo>
                        <a:pt x="173" y="11"/>
                      </a:lnTo>
                      <a:lnTo>
                        <a:pt x="199" y="9"/>
                      </a:lnTo>
                      <a:lnTo>
                        <a:pt x="224" y="6"/>
                      </a:lnTo>
                      <a:lnTo>
                        <a:pt x="246" y="5"/>
                      </a:lnTo>
                      <a:lnTo>
                        <a:pt x="270" y="3"/>
                      </a:lnTo>
                      <a:lnTo>
                        <a:pt x="293" y="2"/>
                      </a:lnTo>
                      <a:lnTo>
                        <a:pt x="315" y="0"/>
                      </a:lnTo>
                      <a:lnTo>
                        <a:pt x="338" y="0"/>
                      </a:lnTo>
                      <a:lnTo>
                        <a:pt x="360" y="2"/>
                      </a:lnTo>
                      <a:lnTo>
                        <a:pt x="382" y="3"/>
                      </a:lnTo>
                      <a:close/>
                    </a:path>
                  </a:pathLst>
                </a:custGeom>
                <a:solidFill>
                  <a:srgbClr val="F5DAC0"/>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48" name="Freeform 96"/>
                <p:cNvSpPr>
                  <a:spLocks/>
                </p:cNvSpPr>
                <p:nvPr/>
              </p:nvSpPr>
              <p:spPr bwMode="auto">
                <a:xfrm>
                  <a:off x="831" y="1829"/>
                  <a:ext cx="629" cy="109"/>
                </a:xfrm>
                <a:custGeom>
                  <a:avLst/>
                  <a:gdLst>
                    <a:gd name="T0" fmla="*/ 406 w 629"/>
                    <a:gd name="T1" fmla="*/ 6 h 109"/>
                    <a:gd name="T2" fmla="*/ 466 w 629"/>
                    <a:gd name="T3" fmla="*/ 13 h 109"/>
                    <a:gd name="T4" fmla="*/ 529 w 629"/>
                    <a:gd name="T5" fmla="*/ 22 h 109"/>
                    <a:gd name="T6" fmla="*/ 584 w 629"/>
                    <a:gd name="T7" fmla="*/ 28 h 109"/>
                    <a:gd name="T8" fmla="*/ 620 w 629"/>
                    <a:gd name="T9" fmla="*/ 32 h 109"/>
                    <a:gd name="T10" fmla="*/ 629 w 629"/>
                    <a:gd name="T11" fmla="*/ 34 h 109"/>
                    <a:gd name="T12" fmla="*/ 625 w 629"/>
                    <a:gd name="T13" fmla="*/ 34 h 109"/>
                    <a:gd name="T14" fmla="*/ 614 w 629"/>
                    <a:gd name="T15" fmla="*/ 38 h 109"/>
                    <a:gd name="T16" fmla="*/ 599 w 629"/>
                    <a:gd name="T17" fmla="*/ 43 h 109"/>
                    <a:gd name="T18" fmla="*/ 586 w 629"/>
                    <a:gd name="T19" fmla="*/ 50 h 109"/>
                    <a:gd name="T20" fmla="*/ 574 w 629"/>
                    <a:gd name="T21" fmla="*/ 59 h 109"/>
                    <a:gd name="T22" fmla="*/ 568 w 629"/>
                    <a:gd name="T23" fmla="*/ 64 h 109"/>
                    <a:gd name="T24" fmla="*/ 556 w 629"/>
                    <a:gd name="T25" fmla="*/ 71 h 109"/>
                    <a:gd name="T26" fmla="*/ 544 w 629"/>
                    <a:gd name="T27" fmla="*/ 76 h 109"/>
                    <a:gd name="T28" fmla="*/ 529 w 629"/>
                    <a:gd name="T29" fmla="*/ 79 h 109"/>
                    <a:gd name="T30" fmla="*/ 514 w 629"/>
                    <a:gd name="T31" fmla="*/ 79 h 109"/>
                    <a:gd name="T32" fmla="*/ 506 w 629"/>
                    <a:gd name="T33" fmla="*/ 79 h 109"/>
                    <a:gd name="T34" fmla="*/ 490 w 629"/>
                    <a:gd name="T35" fmla="*/ 77 h 109"/>
                    <a:gd name="T36" fmla="*/ 471 w 629"/>
                    <a:gd name="T37" fmla="*/ 79 h 109"/>
                    <a:gd name="T38" fmla="*/ 450 w 629"/>
                    <a:gd name="T39" fmla="*/ 80 h 109"/>
                    <a:gd name="T40" fmla="*/ 427 w 629"/>
                    <a:gd name="T41" fmla="*/ 80 h 109"/>
                    <a:gd name="T42" fmla="*/ 405 w 629"/>
                    <a:gd name="T43" fmla="*/ 76 h 109"/>
                    <a:gd name="T44" fmla="*/ 394 w 629"/>
                    <a:gd name="T45" fmla="*/ 76 h 109"/>
                    <a:gd name="T46" fmla="*/ 363 w 629"/>
                    <a:gd name="T47" fmla="*/ 76 h 109"/>
                    <a:gd name="T48" fmla="*/ 327 w 629"/>
                    <a:gd name="T49" fmla="*/ 80 h 109"/>
                    <a:gd name="T50" fmla="*/ 290 w 629"/>
                    <a:gd name="T51" fmla="*/ 85 h 109"/>
                    <a:gd name="T52" fmla="*/ 257 w 629"/>
                    <a:gd name="T53" fmla="*/ 88 h 109"/>
                    <a:gd name="T54" fmla="*/ 243 w 629"/>
                    <a:gd name="T55" fmla="*/ 89 h 109"/>
                    <a:gd name="T56" fmla="*/ 217 w 629"/>
                    <a:gd name="T57" fmla="*/ 88 h 109"/>
                    <a:gd name="T58" fmla="*/ 185 w 629"/>
                    <a:gd name="T59" fmla="*/ 89 h 109"/>
                    <a:gd name="T60" fmla="*/ 155 w 629"/>
                    <a:gd name="T61" fmla="*/ 91 h 109"/>
                    <a:gd name="T62" fmla="*/ 127 w 629"/>
                    <a:gd name="T63" fmla="*/ 95 h 109"/>
                    <a:gd name="T64" fmla="*/ 103 w 629"/>
                    <a:gd name="T65" fmla="*/ 101 h 109"/>
                    <a:gd name="T66" fmla="*/ 92 w 629"/>
                    <a:gd name="T67" fmla="*/ 104 h 109"/>
                    <a:gd name="T68" fmla="*/ 76 w 629"/>
                    <a:gd name="T69" fmla="*/ 107 h 109"/>
                    <a:gd name="T70" fmla="*/ 60 w 629"/>
                    <a:gd name="T71" fmla="*/ 109 h 109"/>
                    <a:gd name="T72" fmla="*/ 40 w 629"/>
                    <a:gd name="T73" fmla="*/ 109 h 109"/>
                    <a:gd name="T74" fmla="*/ 16 w 629"/>
                    <a:gd name="T75" fmla="*/ 107 h 109"/>
                    <a:gd name="T76" fmla="*/ 0 w 629"/>
                    <a:gd name="T77" fmla="*/ 107 h 109"/>
                    <a:gd name="T78" fmla="*/ 15 w 629"/>
                    <a:gd name="T79" fmla="*/ 25 h 109"/>
                    <a:gd name="T80" fmla="*/ 43 w 629"/>
                    <a:gd name="T81" fmla="*/ 20 h 109"/>
                    <a:gd name="T82" fmla="*/ 73 w 629"/>
                    <a:gd name="T83" fmla="*/ 16 h 109"/>
                    <a:gd name="T84" fmla="*/ 104 w 629"/>
                    <a:gd name="T85" fmla="*/ 13 h 109"/>
                    <a:gd name="T86" fmla="*/ 133 w 629"/>
                    <a:gd name="T87" fmla="*/ 12 h 109"/>
                    <a:gd name="T88" fmla="*/ 146 w 629"/>
                    <a:gd name="T89" fmla="*/ 10 h 109"/>
                    <a:gd name="T90" fmla="*/ 197 w 629"/>
                    <a:gd name="T91" fmla="*/ 9 h 109"/>
                    <a:gd name="T92" fmla="*/ 245 w 629"/>
                    <a:gd name="T93" fmla="*/ 4 h 109"/>
                    <a:gd name="T94" fmla="*/ 290 w 629"/>
                    <a:gd name="T95" fmla="*/ 1 h 109"/>
                    <a:gd name="T96" fmla="*/ 335 w 629"/>
                    <a:gd name="T97" fmla="*/ 0 h 109"/>
                    <a:gd name="T98" fmla="*/ 381 w 629"/>
                    <a:gd name="T99" fmla="*/ 3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9"/>
                    <a:gd name="T151" fmla="*/ 0 h 109"/>
                    <a:gd name="T152" fmla="*/ 629 w 629"/>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9" h="109">
                      <a:moveTo>
                        <a:pt x="381" y="3"/>
                      </a:moveTo>
                      <a:lnTo>
                        <a:pt x="406" y="6"/>
                      </a:lnTo>
                      <a:lnTo>
                        <a:pt x="435" y="10"/>
                      </a:lnTo>
                      <a:lnTo>
                        <a:pt x="466" y="13"/>
                      </a:lnTo>
                      <a:lnTo>
                        <a:pt x="499" y="17"/>
                      </a:lnTo>
                      <a:lnTo>
                        <a:pt x="529" y="22"/>
                      </a:lnTo>
                      <a:lnTo>
                        <a:pt x="559" y="25"/>
                      </a:lnTo>
                      <a:lnTo>
                        <a:pt x="584" y="28"/>
                      </a:lnTo>
                      <a:lnTo>
                        <a:pt x="605" y="29"/>
                      </a:lnTo>
                      <a:lnTo>
                        <a:pt x="620" y="32"/>
                      </a:lnTo>
                      <a:lnTo>
                        <a:pt x="629" y="34"/>
                      </a:lnTo>
                      <a:lnTo>
                        <a:pt x="628" y="34"/>
                      </a:lnTo>
                      <a:lnTo>
                        <a:pt x="625" y="34"/>
                      </a:lnTo>
                      <a:lnTo>
                        <a:pt x="619" y="35"/>
                      </a:lnTo>
                      <a:lnTo>
                        <a:pt x="614" y="38"/>
                      </a:lnTo>
                      <a:lnTo>
                        <a:pt x="607" y="41"/>
                      </a:lnTo>
                      <a:lnTo>
                        <a:pt x="599" y="43"/>
                      </a:lnTo>
                      <a:lnTo>
                        <a:pt x="592" y="47"/>
                      </a:lnTo>
                      <a:lnTo>
                        <a:pt x="586" y="50"/>
                      </a:lnTo>
                      <a:lnTo>
                        <a:pt x="578" y="55"/>
                      </a:lnTo>
                      <a:lnTo>
                        <a:pt x="574" y="59"/>
                      </a:lnTo>
                      <a:lnTo>
                        <a:pt x="568" y="64"/>
                      </a:lnTo>
                      <a:lnTo>
                        <a:pt x="563" y="68"/>
                      </a:lnTo>
                      <a:lnTo>
                        <a:pt x="556" y="71"/>
                      </a:lnTo>
                      <a:lnTo>
                        <a:pt x="550" y="74"/>
                      </a:lnTo>
                      <a:lnTo>
                        <a:pt x="544" y="76"/>
                      </a:lnTo>
                      <a:lnTo>
                        <a:pt x="536" y="77"/>
                      </a:lnTo>
                      <a:lnTo>
                        <a:pt x="529" y="79"/>
                      </a:lnTo>
                      <a:lnTo>
                        <a:pt x="521" y="79"/>
                      </a:lnTo>
                      <a:lnTo>
                        <a:pt x="514" y="79"/>
                      </a:lnTo>
                      <a:lnTo>
                        <a:pt x="506" y="79"/>
                      </a:lnTo>
                      <a:lnTo>
                        <a:pt x="499" y="77"/>
                      </a:lnTo>
                      <a:lnTo>
                        <a:pt x="490" y="77"/>
                      </a:lnTo>
                      <a:lnTo>
                        <a:pt x="481" y="79"/>
                      </a:lnTo>
                      <a:lnTo>
                        <a:pt x="471" y="79"/>
                      </a:lnTo>
                      <a:lnTo>
                        <a:pt x="460" y="80"/>
                      </a:lnTo>
                      <a:lnTo>
                        <a:pt x="450" y="80"/>
                      </a:lnTo>
                      <a:lnTo>
                        <a:pt x="438" y="80"/>
                      </a:lnTo>
                      <a:lnTo>
                        <a:pt x="427" y="80"/>
                      </a:lnTo>
                      <a:lnTo>
                        <a:pt x="417" y="79"/>
                      </a:lnTo>
                      <a:lnTo>
                        <a:pt x="405" y="76"/>
                      </a:lnTo>
                      <a:lnTo>
                        <a:pt x="394" y="76"/>
                      </a:lnTo>
                      <a:lnTo>
                        <a:pt x="379" y="74"/>
                      </a:lnTo>
                      <a:lnTo>
                        <a:pt x="363" y="76"/>
                      </a:lnTo>
                      <a:lnTo>
                        <a:pt x="345" y="77"/>
                      </a:lnTo>
                      <a:lnTo>
                        <a:pt x="327" y="80"/>
                      </a:lnTo>
                      <a:lnTo>
                        <a:pt x="309" y="83"/>
                      </a:lnTo>
                      <a:lnTo>
                        <a:pt x="290" y="85"/>
                      </a:lnTo>
                      <a:lnTo>
                        <a:pt x="272" y="88"/>
                      </a:lnTo>
                      <a:lnTo>
                        <a:pt x="257" y="88"/>
                      </a:lnTo>
                      <a:lnTo>
                        <a:pt x="243" y="89"/>
                      </a:lnTo>
                      <a:lnTo>
                        <a:pt x="230" y="88"/>
                      </a:lnTo>
                      <a:lnTo>
                        <a:pt x="217" y="88"/>
                      </a:lnTo>
                      <a:lnTo>
                        <a:pt x="200" y="88"/>
                      </a:lnTo>
                      <a:lnTo>
                        <a:pt x="185" y="89"/>
                      </a:lnTo>
                      <a:lnTo>
                        <a:pt x="170" y="89"/>
                      </a:lnTo>
                      <a:lnTo>
                        <a:pt x="155" y="91"/>
                      </a:lnTo>
                      <a:lnTo>
                        <a:pt x="140" y="92"/>
                      </a:lnTo>
                      <a:lnTo>
                        <a:pt x="127" y="95"/>
                      </a:lnTo>
                      <a:lnTo>
                        <a:pt x="113" y="98"/>
                      </a:lnTo>
                      <a:lnTo>
                        <a:pt x="103" y="101"/>
                      </a:lnTo>
                      <a:lnTo>
                        <a:pt x="92" y="104"/>
                      </a:lnTo>
                      <a:lnTo>
                        <a:pt x="84" y="106"/>
                      </a:lnTo>
                      <a:lnTo>
                        <a:pt x="76" y="107"/>
                      </a:lnTo>
                      <a:lnTo>
                        <a:pt x="67" y="109"/>
                      </a:lnTo>
                      <a:lnTo>
                        <a:pt x="60" y="109"/>
                      </a:lnTo>
                      <a:lnTo>
                        <a:pt x="51" y="109"/>
                      </a:lnTo>
                      <a:lnTo>
                        <a:pt x="40" y="109"/>
                      </a:lnTo>
                      <a:lnTo>
                        <a:pt x="30" y="109"/>
                      </a:lnTo>
                      <a:lnTo>
                        <a:pt x="16" y="107"/>
                      </a:lnTo>
                      <a:lnTo>
                        <a:pt x="0" y="107"/>
                      </a:lnTo>
                      <a:lnTo>
                        <a:pt x="0" y="26"/>
                      </a:lnTo>
                      <a:lnTo>
                        <a:pt x="15" y="25"/>
                      </a:lnTo>
                      <a:lnTo>
                        <a:pt x="28" y="22"/>
                      </a:lnTo>
                      <a:lnTo>
                        <a:pt x="43" y="20"/>
                      </a:lnTo>
                      <a:lnTo>
                        <a:pt x="58" y="17"/>
                      </a:lnTo>
                      <a:lnTo>
                        <a:pt x="73" y="16"/>
                      </a:lnTo>
                      <a:lnTo>
                        <a:pt x="88" y="15"/>
                      </a:lnTo>
                      <a:lnTo>
                        <a:pt x="104" y="13"/>
                      </a:lnTo>
                      <a:lnTo>
                        <a:pt x="118" y="12"/>
                      </a:lnTo>
                      <a:lnTo>
                        <a:pt x="133" y="12"/>
                      </a:lnTo>
                      <a:lnTo>
                        <a:pt x="146" y="10"/>
                      </a:lnTo>
                      <a:lnTo>
                        <a:pt x="173" y="10"/>
                      </a:lnTo>
                      <a:lnTo>
                        <a:pt x="197" y="9"/>
                      </a:lnTo>
                      <a:lnTo>
                        <a:pt x="221" y="7"/>
                      </a:lnTo>
                      <a:lnTo>
                        <a:pt x="245" y="4"/>
                      </a:lnTo>
                      <a:lnTo>
                        <a:pt x="267" y="3"/>
                      </a:lnTo>
                      <a:lnTo>
                        <a:pt x="290" y="1"/>
                      </a:lnTo>
                      <a:lnTo>
                        <a:pt x="312" y="0"/>
                      </a:lnTo>
                      <a:lnTo>
                        <a:pt x="335" y="0"/>
                      </a:lnTo>
                      <a:lnTo>
                        <a:pt x="357" y="0"/>
                      </a:lnTo>
                      <a:lnTo>
                        <a:pt x="381" y="3"/>
                      </a:lnTo>
                      <a:close/>
                    </a:path>
                  </a:pathLst>
                </a:custGeom>
                <a:solidFill>
                  <a:srgbClr val="F0D5BB"/>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49" name="Freeform 97"/>
                <p:cNvSpPr>
                  <a:spLocks/>
                </p:cNvSpPr>
                <p:nvPr/>
              </p:nvSpPr>
              <p:spPr bwMode="auto">
                <a:xfrm>
                  <a:off x="831" y="1827"/>
                  <a:ext cx="625" cy="108"/>
                </a:xfrm>
                <a:custGeom>
                  <a:avLst/>
                  <a:gdLst>
                    <a:gd name="T0" fmla="*/ 405 w 625"/>
                    <a:gd name="T1" fmla="*/ 6 h 108"/>
                    <a:gd name="T2" fmla="*/ 463 w 625"/>
                    <a:gd name="T3" fmla="*/ 15 h 108"/>
                    <a:gd name="T4" fmla="*/ 526 w 625"/>
                    <a:gd name="T5" fmla="*/ 22 h 108"/>
                    <a:gd name="T6" fmla="*/ 581 w 625"/>
                    <a:gd name="T7" fmla="*/ 28 h 108"/>
                    <a:gd name="T8" fmla="*/ 617 w 625"/>
                    <a:gd name="T9" fmla="*/ 34 h 108"/>
                    <a:gd name="T10" fmla="*/ 625 w 625"/>
                    <a:gd name="T11" fmla="*/ 34 h 108"/>
                    <a:gd name="T12" fmla="*/ 622 w 625"/>
                    <a:gd name="T13" fmla="*/ 36 h 108"/>
                    <a:gd name="T14" fmla="*/ 611 w 625"/>
                    <a:gd name="T15" fmla="*/ 39 h 108"/>
                    <a:gd name="T16" fmla="*/ 598 w 625"/>
                    <a:gd name="T17" fmla="*/ 45 h 108"/>
                    <a:gd name="T18" fmla="*/ 584 w 625"/>
                    <a:gd name="T19" fmla="*/ 52 h 108"/>
                    <a:gd name="T20" fmla="*/ 572 w 625"/>
                    <a:gd name="T21" fmla="*/ 60 h 108"/>
                    <a:gd name="T22" fmla="*/ 568 w 625"/>
                    <a:gd name="T23" fmla="*/ 64 h 108"/>
                    <a:gd name="T24" fmla="*/ 556 w 625"/>
                    <a:gd name="T25" fmla="*/ 70 h 108"/>
                    <a:gd name="T26" fmla="*/ 542 w 625"/>
                    <a:gd name="T27" fmla="*/ 76 h 108"/>
                    <a:gd name="T28" fmla="*/ 527 w 625"/>
                    <a:gd name="T29" fmla="*/ 78 h 108"/>
                    <a:gd name="T30" fmla="*/ 512 w 625"/>
                    <a:gd name="T31" fmla="*/ 78 h 108"/>
                    <a:gd name="T32" fmla="*/ 505 w 625"/>
                    <a:gd name="T33" fmla="*/ 78 h 108"/>
                    <a:gd name="T34" fmla="*/ 489 w 625"/>
                    <a:gd name="T35" fmla="*/ 78 h 108"/>
                    <a:gd name="T36" fmla="*/ 469 w 625"/>
                    <a:gd name="T37" fmla="*/ 78 h 108"/>
                    <a:gd name="T38" fmla="*/ 448 w 625"/>
                    <a:gd name="T39" fmla="*/ 79 h 108"/>
                    <a:gd name="T40" fmla="*/ 426 w 625"/>
                    <a:gd name="T41" fmla="*/ 79 h 108"/>
                    <a:gd name="T42" fmla="*/ 405 w 625"/>
                    <a:gd name="T43" fmla="*/ 76 h 108"/>
                    <a:gd name="T44" fmla="*/ 393 w 625"/>
                    <a:gd name="T45" fmla="*/ 75 h 108"/>
                    <a:gd name="T46" fmla="*/ 362 w 625"/>
                    <a:gd name="T47" fmla="*/ 75 h 108"/>
                    <a:gd name="T48" fmla="*/ 326 w 625"/>
                    <a:gd name="T49" fmla="*/ 79 h 108"/>
                    <a:gd name="T50" fmla="*/ 288 w 625"/>
                    <a:gd name="T51" fmla="*/ 85 h 108"/>
                    <a:gd name="T52" fmla="*/ 255 w 625"/>
                    <a:gd name="T53" fmla="*/ 88 h 108"/>
                    <a:gd name="T54" fmla="*/ 242 w 625"/>
                    <a:gd name="T55" fmla="*/ 88 h 108"/>
                    <a:gd name="T56" fmla="*/ 215 w 625"/>
                    <a:gd name="T57" fmla="*/ 87 h 108"/>
                    <a:gd name="T58" fmla="*/ 185 w 625"/>
                    <a:gd name="T59" fmla="*/ 88 h 108"/>
                    <a:gd name="T60" fmla="*/ 154 w 625"/>
                    <a:gd name="T61" fmla="*/ 90 h 108"/>
                    <a:gd name="T62" fmla="*/ 125 w 625"/>
                    <a:gd name="T63" fmla="*/ 94 h 108"/>
                    <a:gd name="T64" fmla="*/ 101 w 625"/>
                    <a:gd name="T65" fmla="*/ 100 h 108"/>
                    <a:gd name="T66" fmla="*/ 91 w 625"/>
                    <a:gd name="T67" fmla="*/ 103 h 108"/>
                    <a:gd name="T68" fmla="*/ 75 w 625"/>
                    <a:gd name="T69" fmla="*/ 106 h 108"/>
                    <a:gd name="T70" fmla="*/ 58 w 625"/>
                    <a:gd name="T71" fmla="*/ 108 h 108"/>
                    <a:gd name="T72" fmla="*/ 40 w 625"/>
                    <a:gd name="T73" fmla="*/ 108 h 108"/>
                    <a:gd name="T74" fmla="*/ 15 w 625"/>
                    <a:gd name="T75" fmla="*/ 108 h 108"/>
                    <a:gd name="T76" fmla="*/ 0 w 625"/>
                    <a:gd name="T77" fmla="*/ 108 h 108"/>
                    <a:gd name="T78" fmla="*/ 15 w 625"/>
                    <a:gd name="T79" fmla="*/ 24 h 108"/>
                    <a:gd name="T80" fmla="*/ 43 w 625"/>
                    <a:gd name="T81" fmla="*/ 19 h 108"/>
                    <a:gd name="T82" fmla="*/ 73 w 625"/>
                    <a:gd name="T83" fmla="*/ 17 h 108"/>
                    <a:gd name="T84" fmla="*/ 103 w 625"/>
                    <a:gd name="T85" fmla="*/ 14 h 108"/>
                    <a:gd name="T86" fmla="*/ 131 w 625"/>
                    <a:gd name="T87" fmla="*/ 12 h 108"/>
                    <a:gd name="T88" fmla="*/ 145 w 625"/>
                    <a:gd name="T89" fmla="*/ 11 h 108"/>
                    <a:gd name="T90" fmla="*/ 196 w 625"/>
                    <a:gd name="T91" fmla="*/ 9 h 108"/>
                    <a:gd name="T92" fmla="*/ 243 w 625"/>
                    <a:gd name="T93" fmla="*/ 5 h 108"/>
                    <a:gd name="T94" fmla="*/ 288 w 625"/>
                    <a:gd name="T95" fmla="*/ 0 h 108"/>
                    <a:gd name="T96" fmla="*/ 333 w 625"/>
                    <a:gd name="T97" fmla="*/ 0 h 108"/>
                    <a:gd name="T98" fmla="*/ 378 w 625"/>
                    <a:gd name="T99" fmla="*/ 3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5"/>
                    <a:gd name="T151" fmla="*/ 0 h 108"/>
                    <a:gd name="T152" fmla="*/ 625 w 625"/>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5" h="108">
                      <a:moveTo>
                        <a:pt x="378" y="3"/>
                      </a:moveTo>
                      <a:lnTo>
                        <a:pt x="405" y="6"/>
                      </a:lnTo>
                      <a:lnTo>
                        <a:pt x="433" y="11"/>
                      </a:lnTo>
                      <a:lnTo>
                        <a:pt x="463" y="15"/>
                      </a:lnTo>
                      <a:lnTo>
                        <a:pt x="496" y="18"/>
                      </a:lnTo>
                      <a:lnTo>
                        <a:pt x="526" y="22"/>
                      </a:lnTo>
                      <a:lnTo>
                        <a:pt x="556" y="25"/>
                      </a:lnTo>
                      <a:lnTo>
                        <a:pt x="581" y="28"/>
                      </a:lnTo>
                      <a:lnTo>
                        <a:pt x="602" y="31"/>
                      </a:lnTo>
                      <a:lnTo>
                        <a:pt x="617" y="34"/>
                      </a:lnTo>
                      <a:lnTo>
                        <a:pt x="625" y="34"/>
                      </a:lnTo>
                      <a:lnTo>
                        <a:pt x="623" y="36"/>
                      </a:lnTo>
                      <a:lnTo>
                        <a:pt x="622" y="36"/>
                      </a:lnTo>
                      <a:lnTo>
                        <a:pt x="617" y="37"/>
                      </a:lnTo>
                      <a:lnTo>
                        <a:pt x="611" y="39"/>
                      </a:lnTo>
                      <a:lnTo>
                        <a:pt x="605" y="42"/>
                      </a:lnTo>
                      <a:lnTo>
                        <a:pt x="598" y="45"/>
                      </a:lnTo>
                      <a:lnTo>
                        <a:pt x="592" y="48"/>
                      </a:lnTo>
                      <a:lnTo>
                        <a:pt x="584" y="52"/>
                      </a:lnTo>
                      <a:lnTo>
                        <a:pt x="578" y="55"/>
                      </a:lnTo>
                      <a:lnTo>
                        <a:pt x="572" y="60"/>
                      </a:lnTo>
                      <a:lnTo>
                        <a:pt x="568" y="64"/>
                      </a:lnTo>
                      <a:lnTo>
                        <a:pt x="562" y="67"/>
                      </a:lnTo>
                      <a:lnTo>
                        <a:pt x="556" y="70"/>
                      </a:lnTo>
                      <a:lnTo>
                        <a:pt x="548" y="73"/>
                      </a:lnTo>
                      <a:lnTo>
                        <a:pt x="542" y="76"/>
                      </a:lnTo>
                      <a:lnTo>
                        <a:pt x="535" y="78"/>
                      </a:lnTo>
                      <a:lnTo>
                        <a:pt x="527" y="78"/>
                      </a:lnTo>
                      <a:lnTo>
                        <a:pt x="520" y="78"/>
                      </a:lnTo>
                      <a:lnTo>
                        <a:pt x="512" y="78"/>
                      </a:lnTo>
                      <a:lnTo>
                        <a:pt x="505" y="78"/>
                      </a:lnTo>
                      <a:lnTo>
                        <a:pt x="498" y="78"/>
                      </a:lnTo>
                      <a:lnTo>
                        <a:pt x="489" y="78"/>
                      </a:lnTo>
                      <a:lnTo>
                        <a:pt x="480" y="78"/>
                      </a:lnTo>
                      <a:lnTo>
                        <a:pt x="469" y="78"/>
                      </a:lnTo>
                      <a:lnTo>
                        <a:pt x="459" y="78"/>
                      </a:lnTo>
                      <a:lnTo>
                        <a:pt x="448" y="79"/>
                      </a:lnTo>
                      <a:lnTo>
                        <a:pt x="436" y="79"/>
                      </a:lnTo>
                      <a:lnTo>
                        <a:pt x="426" y="79"/>
                      </a:lnTo>
                      <a:lnTo>
                        <a:pt x="415" y="78"/>
                      </a:lnTo>
                      <a:lnTo>
                        <a:pt x="405" y="76"/>
                      </a:lnTo>
                      <a:lnTo>
                        <a:pt x="393" y="75"/>
                      </a:lnTo>
                      <a:lnTo>
                        <a:pt x="378" y="75"/>
                      </a:lnTo>
                      <a:lnTo>
                        <a:pt x="362" y="75"/>
                      </a:lnTo>
                      <a:lnTo>
                        <a:pt x="344" y="78"/>
                      </a:lnTo>
                      <a:lnTo>
                        <a:pt x="326" y="79"/>
                      </a:lnTo>
                      <a:lnTo>
                        <a:pt x="306" y="82"/>
                      </a:lnTo>
                      <a:lnTo>
                        <a:pt x="288" y="85"/>
                      </a:lnTo>
                      <a:lnTo>
                        <a:pt x="270" y="87"/>
                      </a:lnTo>
                      <a:lnTo>
                        <a:pt x="255" y="88"/>
                      </a:lnTo>
                      <a:lnTo>
                        <a:pt x="242" y="88"/>
                      </a:lnTo>
                      <a:lnTo>
                        <a:pt x="228" y="88"/>
                      </a:lnTo>
                      <a:lnTo>
                        <a:pt x="215" y="87"/>
                      </a:lnTo>
                      <a:lnTo>
                        <a:pt x="200" y="88"/>
                      </a:lnTo>
                      <a:lnTo>
                        <a:pt x="185" y="88"/>
                      </a:lnTo>
                      <a:lnTo>
                        <a:pt x="170" y="90"/>
                      </a:lnTo>
                      <a:lnTo>
                        <a:pt x="154" y="90"/>
                      </a:lnTo>
                      <a:lnTo>
                        <a:pt x="139" y="91"/>
                      </a:lnTo>
                      <a:lnTo>
                        <a:pt x="125" y="94"/>
                      </a:lnTo>
                      <a:lnTo>
                        <a:pt x="112" y="97"/>
                      </a:lnTo>
                      <a:lnTo>
                        <a:pt x="101" y="100"/>
                      </a:lnTo>
                      <a:lnTo>
                        <a:pt x="91" y="103"/>
                      </a:lnTo>
                      <a:lnTo>
                        <a:pt x="82" y="106"/>
                      </a:lnTo>
                      <a:lnTo>
                        <a:pt x="75" y="106"/>
                      </a:lnTo>
                      <a:lnTo>
                        <a:pt x="66" y="108"/>
                      </a:lnTo>
                      <a:lnTo>
                        <a:pt x="58" y="108"/>
                      </a:lnTo>
                      <a:lnTo>
                        <a:pt x="49" y="108"/>
                      </a:lnTo>
                      <a:lnTo>
                        <a:pt x="40" y="108"/>
                      </a:lnTo>
                      <a:lnTo>
                        <a:pt x="28" y="108"/>
                      </a:lnTo>
                      <a:lnTo>
                        <a:pt x="15" y="108"/>
                      </a:lnTo>
                      <a:lnTo>
                        <a:pt x="0" y="108"/>
                      </a:lnTo>
                      <a:lnTo>
                        <a:pt x="0" y="27"/>
                      </a:lnTo>
                      <a:lnTo>
                        <a:pt x="15" y="24"/>
                      </a:lnTo>
                      <a:lnTo>
                        <a:pt x="28" y="22"/>
                      </a:lnTo>
                      <a:lnTo>
                        <a:pt x="43" y="19"/>
                      </a:lnTo>
                      <a:lnTo>
                        <a:pt x="58" y="18"/>
                      </a:lnTo>
                      <a:lnTo>
                        <a:pt x="73" y="17"/>
                      </a:lnTo>
                      <a:lnTo>
                        <a:pt x="88" y="15"/>
                      </a:lnTo>
                      <a:lnTo>
                        <a:pt x="103" y="14"/>
                      </a:lnTo>
                      <a:lnTo>
                        <a:pt x="116" y="12"/>
                      </a:lnTo>
                      <a:lnTo>
                        <a:pt x="131" y="12"/>
                      </a:lnTo>
                      <a:lnTo>
                        <a:pt x="145" y="11"/>
                      </a:lnTo>
                      <a:lnTo>
                        <a:pt x="170" y="11"/>
                      </a:lnTo>
                      <a:lnTo>
                        <a:pt x="196" y="9"/>
                      </a:lnTo>
                      <a:lnTo>
                        <a:pt x="220" y="6"/>
                      </a:lnTo>
                      <a:lnTo>
                        <a:pt x="243" y="5"/>
                      </a:lnTo>
                      <a:lnTo>
                        <a:pt x="266" y="3"/>
                      </a:lnTo>
                      <a:lnTo>
                        <a:pt x="288" y="0"/>
                      </a:lnTo>
                      <a:lnTo>
                        <a:pt x="311" y="0"/>
                      </a:lnTo>
                      <a:lnTo>
                        <a:pt x="333" y="0"/>
                      </a:lnTo>
                      <a:lnTo>
                        <a:pt x="356" y="0"/>
                      </a:lnTo>
                      <a:lnTo>
                        <a:pt x="378" y="3"/>
                      </a:lnTo>
                      <a:close/>
                    </a:path>
                  </a:pathLst>
                </a:custGeom>
                <a:solidFill>
                  <a:srgbClr val="EBD0B5"/>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50" name="Freeform 98"/>
                <p:cNvSpPr>
                  <a:spLocks/>
                </p:cNvSpPr>
                <p:nvPr/>
              </p:nvSpPr>
              <p:spPr bwMode="auto">
                <a:xfrm>
                  <a:off x="831" y="1826"/>
                  <a:ext cx="622" cy="107"/>
                </a:xfrm>
                <a:custGeom>
                  <a:avLst/>
                  <a:gdLst>
                    <a:gd name="T0" fmla="*/ 402 w 622"/>
                    <a:gd name="T1" fmla="*/ 6 h 107"/>
                    <a:gd name="T2" fmla="*/ 462 w 622"/>
                    <a:gd name="T3" fmla="*/ 15 h 107"/>
                    <a:gd name="T4" fmla="*/ 523 w 622"/>
                    <a:gd name="T5" fmla="*/ 22 h 107"/>
                    <a:gd name="T6" fmla="*/ 578 w 622"/>
                    <a:gd name="T7" fmla="*/ 29 h 107"/>
                    <a:gd name="T8" fmla="*/ 614 w 622"/>
                    <a:gd name="T9" fmla="*/ 34 h 107"/>
                    <a:gd name="T10" fmla="*/ 622 w 622"/>
                    <a:gd name="T11" fmla="*/ 35 h 107"/>
                    <a:gd name="T12" fmla="*/ 619 w 622"/>
                    <a:gd name="T13" fmla="*/ 37 h 107"/>
                    <a:gd name="T14" fmla="*/ 608 w 622"/>
                    <a:gd name="T15" fmla="*/ 40 h 107"/>
                    <a:gd name="T16" fmla="*/ 596 w 622"/>
                    <a:gd name="T17" fmla="*/ 46 h 107"/>
                    <a:gd name="T18" fmla="*/ 583 w 622"/>
                    <a:gd name="T19" fmla="*/ 52 h 107"/>
                    <a:gd name="T20" fmla="*/ 572 w 622"/>
                    <a:gd name="T21" fmla="*/ 61 h 107"/>
                    <a:gd name="T22" fmla="*/ 566 w 622"/>
                    <a:gd name="T23" fmla="*/ 64 h 107"/>
                    <a:gd name="T24" fmla="*/ 554 w 622"/>
                    <a:gd name="T25" fmla="*/ 70 h 107"/>
                    <a:gd name="T26" fmla="*/ 541 w 622"/>
                    <a:gd name="T27" fmla="*/ 74 h 107"/>
                    <a:gd name="T28" fmla="*/ 526 w 622"/>
                    <a:gd name="T29" fmla="*/ 76 h 107"/>
                    <a:gd name="T30" fmla="*/ 511 w 622"/>
                    <a:gd name="T31" fmla="*/ 76 h 107"/>
                    <a:gd name="T32" fmla="*/ 503 w 622"/>
                    <a:gd name="T33" fmla="*/ 76 h 107"/>
                    <a:gd name="T34" fmla="*/ 487 w 622"/>
                    <a:gd name="T35" fmla="*/ 76 h 107"/>
                    <a:gd name="T36" fmla="*/ 468 w 622"/>
                    <a:gd name="T37" fmla="*/ 76 h 107"/>
                    <a:gd name="T38" fmla="*/ 447 w 622"/>
                    <a:gd name="T39" fmla="*/ 77 h 107"/>
                    <a:gd name="T40" fmla="*/ 424 w 622"/>
                    <a:gd name="T41" fmla="*/ 77 h 107"/>
                    <a:gd name="T42" fmla="*/ 403 w 622"/>
                    <a:gd name="T43" fmla="*/ 74 h 107"/>
                    <a:gd name="T44" fmla="*/ 391 w 622"/>
                    <a:gd name="T45" fmla="*/ 73 h 107"/>
                    <a:gd name="T46" fmla="*/ 360 w 622"/>
                    <a:gd name="T47" fmla="*/ 73 h 107"/>
                    <a:gd name="T48" fmla="*/ 324 w 622"/>
                    <a:gd name="T49" fmla="*/ 77 h 107"/>
                    <a:gd name="T50" fmla="*/ 287 w 622"/>
                    <a:gd name="T51" fmla="*/ 83 h 107"/>
                    <a:gd name="T52" fmla="*/ 254 w 622"/>
                    <a:gd name="T53" fmla="*/ 86 h 107"/>
                    <a:gd name="T54" fmla="*/ 240 w 622"/>
                    <a:gd name="T55" fmla="*/ 86 h 107"/>
                    <a:gd name="T56" fmla="*/ 214 w 622"/>
                    <a:gd name="T57" fmla="*/ 86 h 107"/>
                    <a:gd name="T58" fmla="*/ 184 w 622"/>
                    <a:gd name="T59" fmla="*/ 86 h 107"/>
                    <a:gd name="T60" fmla="*/ 154 w 622"/>
                    <a:gd name="T61" fmla="*/ 88 h 107"/>
                    <a:gd name="T62" fmla="*/ 124 w 622"/>
                    <a:gd name="T63" fmla="*/ 92 h 107"/>
                    <a:gd name="T64" fmla="*/ 100 w 622"/>
                    <a:gd name="T65" fmla="*/ 98 h 107"/>
                    <a:gd name="T66" fmla="*/ 90 w 622"/>
                    <a:gd name="T67" fmla="*/ 101 h 107"/>
                    <a:gd name="T68" fmla="*/ 73 w 622"/>
                    <a:gd name="T69" fmla="*/ 106 h 107"/>
                    <a:gd name="T70" fmla="*/ 58 w 622"/>
                    <a:gd name="T71" fmla="*/ 107 h 107"/>
                    <a:gd name="T72" fmla="*/ 39 w 622"/>
                    <a:gd name="T73" fmla="*/ 107 h 107"/>
                    <a:gd name="T74" fmla="*/ 15 w 622"/>
                    <a:gd name="T75" fmla="*/ 106 h 107"/>
                    <a:gd name="T76" fmla="*/ 0 w 622"/>
                    <a:gd name="T77" fmla="*/ 106 h 107"/>
                    <a:gd name="T78" fmla="*/ 15 w 622"/>
                    <a:gd name="T79" fmla="*/ 23 h 107"/>
                    <a:gd name="T80" fmla="*/ 42 w 622"/>
                    <a:gd name="T81" fmla="*/ 19 h 107"/>
                    <a:gd name="T82" fmla="*/ 72 w 622"/>
                    <a:gd name="T83" fmla="*/ 16 h 107"/>
                    <a:gd name="T84" fmla="*/ 101 w 622"/>
                    <a:gd name="T85" fmla="*/ 13 h 107"/>
                    <a:gd name="T86" fmla="*/ 130 w 622"/>
                    <a:gd name="T87" fmla="*/ 10 h 107"/>
                    <a:gd name="T88" fmla="*/ 143 w 622"/>
                    <a:gd name="T89" fmla="*/ 10 h 107"/>
                    <a:gd name="T90" fmla="*/ 194 w 622"/>
                    <a:gd name="T91" fmla="*/ 9 h 107"/>
                    <a:gd name="T92" fmla="*/ 240 w 622"/>
                    <a:gd name="T93" fmla="*/ 4 h 107"/>
                    <a:gd name="T94" fmla="*/ 285 w 622"/>
                    <a:gd name="T95" fmla="*/ 1 h 107"/>
                    <a:gd name="T96" fmla="*/ 330 w 622"/>
                    <a:gd name="T97" fmla="*/ 0 h 107"/>
                    <a:gd name="T98" fmla="*/ 376 w 622"/>
                    <a:gd name="T99" fmla="*/ 3 h 1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2"/>
                    <a:gd name="T151" fmla="*/ 0 h 107"/>
                    <a:gd name="T152" fmla="*/ 622 w 622"/>
                    <a:gd name="T153" fmla="*/ 107 h 1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2" h="107">
                      <a:moveTo>
                        <a:pt x="376" y="3"/>
                      </a:moveTo>
                      <a:lnTo>
                        <a:pt x="402" y="6"/>
                      </a:lnTo>
                      <a:lnTo>
                        <a:pt x="430" y="10"/>
                      </a:lnTo>
                      <a:lnTo>
                        <a:pt x="462" y="15"/>
                      </a:lnTo>
                      <a:lnTo>
                        <a:pt x="493" y="18"/>
                      </a:lnTo>
                      <a:lnTo>
                        <a:pt x="523" y="22"/>
                      </a:lnTo>
                      <a:lnTo>
                        <a:pt x="553" y="26"/>
                      </a:lnTo>
                      <a:lnTo>
                        <a:pt x="578" y="29"/>
                      </a:lnTo>
                      <a:lnTo>
                        <a:pt x="599" y="32"/>
                      </a:lnTo>
                      <a:lnTo>
                        <a:pt x="614" y="34"/>
                      </a:lnTo>
                      <a:lnTo>
                        <a:pt x="622" y="35"/>
                      </a:lnTo>
                      <a:lnTo>
                        <a:pt x="620" y="35"/>
                      </a:lnTo>
                      <a:lnTo>
                        <a:pt x="619" y="37"/>
                      </a:lnTo>
                      <a:lnTo>
                        <a:pt x="614" y="38"/>
                      </a:lnTo>
                      <a:lnTo>
                        <a:pt x="608" y="40"/>
                      </a:lnTo>
                      <a:lnTo>
                        <a:pt x="602" y="43"/>
                      </a:lnTo>
                      <a:lnTo>
                        <a:pt x="596" y="46"/>
                      </a:lnTo>
                      <a:lnTo>
                        <a:pt x="590" y="49"/>
                      </a:lnTo>
                      <a:lnTo>
                        <a:pt x="583" y="52"/>
                      </a:lnTo>
                      <a:lnTo>
                        <a:pt x="577" y="56"/>
                      </a:lnTo>
                      <a:lnTo>
                        <a:pt x="572" y="61"/>
                      </a:lnTo>
                      <a:lnTo>
                        <a:pt x="566" y="64"/>
                      </a:lnTo>
                      <a:lnTo>
                        <a:pt x="560" y="68"/>
                      </a:lnTo>
                      <a:lnTo>
                        <a:pt x="554" y="70"/>
                      </a:lnTo>
                      <a:lnTo>
                        <a:pt x="548" y="73"/>
                      </a:lnTo>
                      <a:lnTo>
                        <a:pt x="541" y="74"/>
                      </a:lnTo>
                      <a:lnTo>
                        <a:pt x="533" y="76"/>
                      </a:lnTo>
                      <a:lnTo>
                        <a:pt x="526" y="76"/>
                      </a:lnTo>
                      <a:lnTo>
                        <a:pt x="518" y="77"/>
                      </a:lnTo>
                      <a:lnTo>
                        <a:pt x="511" y="76"/>
                      </a:lnTo>
                      <a:lnTo>
                        <a:pt x="503" y="76"/>
                      </a:lnTo>
                      <a:lnTo>
                        <a:pt x="496" y="76"/>
                      </a:lnTo>
                      <a:lnTo>
                        <a:pt x="487" y="76"/>
                      </a:lnTo>
                      <a:lnTo>
                        <a:pt x="478" y="76"/>
                      </a:lnTo>
                      <a:lnTo>
                        <a:pt x="468" y="76"/>
                      </a:lnTo>
                      <a:lnTo>
                        <a:pt x="457" y="77"/>
                      </a:lnTo>
                      <a:lnTo>
                        <a:pt x="447" y="77"/>
                      </a:lnTo>
                      <a:lnTo>
                        <a:pt x="436" y="77"/>
                      </a:lnTo>
                      <a:lnTo>
                        <a:pt x="424" y="77"/>
                      </a:lnTo>
                      <a:lnTo>
                        <a:pt x="414" y="76"/>
                      </a:lnTo>
                      <a:lnTo>
                        <a:pt x="403" y="74"/>
                      </a:lnTo>
                      <a:lnTo>
                        <a:pt x="391" y="73"/>
                      </a:lnTo>
                      <a:lnTo>
                        <a:pt x="376" y="71"/>
                      </a:lnTo>
                      <a:lnTo>
                        <a:pt x="360" y="73"/>
                      </a:lnTo>
                      <a:lnTo>
                        <a:pt x="344" y="76"/>
                      </a:lnTo>
                      <a:lnTo>
                        <a:pt x="324" y="77"/>
                      </a:lnTo>
                      <a:lnTo>
                        <a:pt x="305" y="80"/>
                      </a:lnTo>
                      <a:lnTo>
                        <a:pt x="287" y="83"/>
                      </a:lnTo>
                      <a:lnTo>
                        <a:pt x="270" y="85"/>
                      </a:lnTo>
                      <a:lnTo>
                        <a:pt x="254" y="86"/>
                      </a:lnTo>
                      <a:lnTo>
                        <a:pt x="240" y="86"/>
                      </a:lnTo>
                      <a:lnTo>
                        <a:pt x="227" y="86"/>
                      </a:lnTo>
                      <a:lnTo>
                        <a:pt x="214" y="86"/>
                      </a:lnTo>
                      <a:lnTo>
                        <a:pt x="199" y="86"/>
                      </a:lnTo>
                      <a:lnTo>
                        <a:pt x="184" y="86"/>
                      </a:lnTo>
                      <a:lnTo>
                        <a:pt x="169" y="88"/>
                      </a:lnTo>
                      <a:lnTo>
                        <a:pt x="154" y="88"/>
                      </a:lnTo>
                      <a:lnTo>
                        <a:pt x="139" y="91"/>
                      </a:lnTo>
                      <a:lnTo>
                        <a:pt x="124" y="92"/>
                      </a:lnTo>
                      <a:lnTo>
                        <a:pt x="112" y="95"/>
                      </a:lnTo>
                      <a:lnTo>
                        <a:pt x="100" y="98"/>
                      </a:lnTo>
                      <a:lnTo>
                        <a:pt x="90" y="101"/>
                      </a:lnTo>
                      <a:lnTo>
                        <a:pt x="81" y="104"/>
                      </a:lnTo>
                      <a:lnTo>
                        <a:pt x="73" y="106"/>
                      </a:lnTo>
                      <a:lnTo>
                        <a:pt x="66" y="106"/>
                      </a:lnTo>
                      <a:lnTo>
                        <a:pt x="58" y="107"/>
                      </a:lnTo>
                      <a:lnTo>
                        <a:pt x="49" y="107"/>
                      </a:lnTo>
                      <a:lnTo>
                        <a:pt x="39" y="107"/>
                      </a:lnTo>
                      <a:lnTo>
                        <a:pt x="28" y="106"/>
                      </a:lnTo>
                      <a:lnTo>
                        <a:pt x="15" y="106"/>
                      </a:lnTo>
                      <a:lnTo>
                        <a:pt x="0" y="106"/>
                      </a:lnTo>
                      <a:lnTo>
                        <a:pt x="0" y="25"/>
                      </a:lnTo>
                      <a:lnTo>
                        <a:pt x="15" y="23"/>
                      </a:lnTo>
                      <a:lnTo>
                        <a:pt x="28" y="20"/>
                      </a:lnTo>
                      <a:lnTo>
                        <a:pt x="42" y="19"/>
                      </a:lnTo>
                      <a:lnTo>
                        <a:pt x="58" y="18"/>
                      </a:lnTo>
                      <a:lnTo>
                        <a:pt x="72" y="16"/>
                      </a:lnTo>
                      <a:lnTo>
                        <a:pt x="87" y="13"/>
                      </a:lnTo>
                      <a:lnTo>
                        <a:pt x="101" y="13"/>
                      </a:lnTo>
                      <a:lnTo>
                        <a:pt x="115" y="12"/>
                      </a:lnTo>
                      <a:lnTo>
                        <a:pt x="130" y="10"/>
                      </a:lnTo>
                      <a:lnTo>
                        <a:pt x="143" y="10"/>
                      </a:lnTo>
                      <a:lnTo>
                        <a:pt x="169" y="10"/>
                      </a:lnTo>
                      <a:lnTo>
                        <a:pt x="194" y="9"/>
                      </a:lnTo>
                      <a:lnTo>
                        <a:pt x="218" y="6"/>
                      </a:lnTo>
                      <a:lnTo>
                        <a:pt x="240" y="4"/>
                      </a:lnTo>
                      <a:lnTo>
                        <a:pt x="263" y="1"/>
                      </a:lnTo>
                      <a:lnTo>
                        <a:pt x="285" y="1"/>
                      </a:lnTo>
                      <a:lnTo>
                        <a:pt x="309" y="0"/>
                      </a:lnTo>
                      <a:lnTo>
                        <a:pt x="330" y="0"/>
                      </a:lnTo>
                      <a:lnTo>
                        <a:pt x="354" y="1"/>
                      </a:lnTo>
                      <a:lnTo>
                        <a:pt x="376" y="3"/>
                      </a:lnTo>
                      <a:close/>
                    </a:path>
                  </a:pathLst>
                </a:custGeom>
                <a:solidFill>
                  <a:srgbClr val="E7CBB0"/>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51" name="Freeform 99"/>
                <p:cNvSpPr>
                  <a:spLocks/>
                </p:cNvSpPr>
                <p:nvPr/>
              </p:nvSpPr>
              <p:spPr bwMode="auto">
                <a:xfrm>
                  <a:off x="831" y="1824"/>
                  <a:ext cx="619" cy="106"/>
                </a:xfrm>
                <a:custGeom>
                  <a:avLst/>
                  <a:gdLst>
                    <a:gd name="T0" fmla="*/ 400 w 619"/>
                    <a:gd name="T1" fmla="*/ 8 h 106"/>
                    <a:gd name="T2" fmla="*/ 459 w 619"/>
                    <a:gd name="T3" fmla="*/ 15 h 106"/>
                    <a:gd name="T4" fmla="*/ 521 w 619"/>
                    <a:gd name="T5" fmla="*/ 22 h 106"/>
                    <a:gd name="T6" fmla="*/ 575 w 619"/>
                    <a:gd name="T7" fmla="*/ 31 h 106"/>
                    <a:gd name="T8" fmla="*/ 611 w 619"/>
                    <a:gd name="T9" fmla="*/ 36 h 106"/>
                    <a:gd name="T10" fmla="*/ 619 w 619"/>
                    <a:gd name="T11" fmla="*/ 37 h 106"/>
                    <a:gd name="T12" fmla="*/ 614 w 619"/>
                    <a:gd name="T13" fmla="*/ 39 h 106"/>
                    <a:gd name="T14" fmla="*/ 607 w 619"/>
                    <a:gd name="T15" fmla="*/ 42 h 106"/>
                    <a:gd name="T16" fmla="*/ 595 w 619"/>
                    <a:gd name="T17" fmla="*/ 48 h 106"/>
                    <a:gd name="T18" fmla="*/ 583 w 619"/>
                    <a:gd name="T19" fmla="*/ 54 h 106"/>
                    <a:gd name="T20" fmla="*/ 571 w 619"/>
                    <a:gd name="T21" fmla="*/ 61 h 106"/>
                    <a:gd name="T22" fmla="*/ 565 w 619"/>
                    <a:gd name="T23" fmla="*/ 64 h 106"/>
                    <a:gd name="T24" fmla="*/ 553 w 619"/>
                    <a:gd name="T25" fmla="*/ 70 h 106"/>
                    <a:gd name="T26" fmla="*/ 539 w 619"/>
                    <a:gd name="T27" fmla="*/ 73 h 106"/>
                    <a:gd name="T28" fmla="*/ 524 w 619"/>
                    <a:gd name="T29" fmla="*/ 76 h 106"/>
                    <a:gd name="T30" fmla="*/ 509 w 619"/>
                    <a:gd name="T31" fmla="*/ 76 h 106"/>
                    <a:gd name="T32" fmla="*/ 502 w 619"/>
                    <a:gd name="T33" fmla="*/ 75 h 106"/>
                    <a:gd name="T34" fmla="*/ 487 w 619"/>
                    <a:gd name="T35" fmla="*/ 75 h 106"/>
                    <a:gd name="T36" fmla="*/ 468 w 619"/>
                    <a:gd name="T37" fmla="*/ 76 h 106"/>
                    <a:gd name="T38" fmla="*/ 445 w 619"/>
                    <a:gd name="T39" fmla="*/ 76 h 106"/>
                    <a:gd name="T40" fmla="*/ 424 w 619"/>
                    <a:gd name="T41" fmla="*/ 76 h 106"/>
                    <a:gd name="T42" fmla="*/ 402 w 619"/>
                    <a:gd name="T43" fmla="*/ 73 h 106"/>
                    <a:gd name="T44" fmla="*/ 390 w 619"/>
                    <a:gd name="T45" fmla="*/ 72 h 106"/>
                    <a:gd name="T46" fmla="*/ 359 w 619"/>
                    <a:gd name="T47" fmla="*/ 73 h 106"/>
                    <a:gd name="T48" fmla="*/ 323 w 619"/>
                    <a:gd name="T49" fmla="*/ 78 h 106"/>
                    <a:gd name="T50" fmla="*/ 285 w 619"/>
                    <a:gd name="T51" fmla="*/ 82 h 106"/>
                    <a:gd name="T52" fmla="*/ 252 w 619"/>
                    <a:gd name="T53" fmla="*/ 85 h 106"/>
                    <a:gd name="T54" fmla="*/ 239 w 619"/>
                    <a:gd name="T55" fmla="*/ 85 h 106"/>
                    <a:gd name="T56" fmla="*/ 212 w 619"/>
                    <a:gd name="T57" fmla="*/ 85 h 106"/>
                    <a:gd name="T58" fmla="*/ 182 w 619"/>
                    <a:gd name="T59" fmla="*/ 85 h 106"/>
                    <a:gd name="T60" fmla="*/ 152 w 619"/>
                    <a:gd name="T61" fmla="*/ 88 h 106"/>
                    <a:gd name="T62" fmla="*/ 124 w 619"/>
                    <a:gd name="T63" fmla="*/ 91 h 106"/>
                    <a:gd name="T64" fmla="*/ 98 w 619"/>
                    <a:gd name="T65" fmla="*/ 97 h 106"/>
                    <a:gd name="T66" fmla="*/ 88 w 619"/>
                    <a:gd name="T67" fmla="*/ 100 h 106"/>
                    <a:gd name="T68" fmla="*/ 73 w 619"/>
                    <a:gd name="T69" fmla="*/ 105 h 106"/>
                    <a:gd name="T70" fmla="*/ 57 w 619"/>
                    <a:gd name="T71" fmla="*/ 106 h 106"/>
                    <a:gd name="T72" fmla="*/ 39 w 619"/>
                    <a:gd name="T73" fmla="*/ 105 h 106"/>
                    <a:gd name="T74" fmla="*/ 15 w 619"/>
                    <a:gd name="T75" fmla="*/ 105 h 106"/>
                    <a:gd name="T76" fmla="*/ 0 w 619"/>
                    <a:gd name="T77" fmla="*/ 105 h 106"/>
                    <a:gd name="T78" fmla="*/ 15 w 619"/>
                    <a:gd name="T79" fmla="*/ 22 h 106"/>
                    <a:gd name="T80" fmla="*/ 42 w 619"/>
                    <a:gd name="T81" fmla="*/ 20 h 106"/>
                    <a:gd name="T82" fmla="*/ 72 w 619"/>
                    <a:gd name="T83" fmla="*/ 15 h 106"/>
                    <a:gd name="T84" fmla="*/ 100 w 619"/>
                    <a:gd name="T85" fmla="*/ 14 h 106"/>
                    <a:gd name="T86" fmla="*/ 128 w 619"/>
                    <a:gd name="T87" fmla="*/ 12 h 106"/>
                    <a:gd name="T88" fmla="*/ 142 w 619"/>
                    <a:gd name="T89" fmla="*/ 11 h 106"/>
                    <a:gd name="T90" fmla="*/ 193 w 619"/>
                    <a:gd name="T91" fmla="*/ 8 h 106"/>
                    <a:gd name="T92" fmla="*/ 239 w 619"/>
                    <a:gd name="T93" fmla="*/ 5 h 106"/>
                    <a:gd name="T94" fmla="*/ 284 w 619"/>
                    <a:gd name="T95" fmla="*/ 0 h 106"/>
                    <a:gd name="T96" fmla="*/ 329 w 619"/>
                    <a:gd name="T97" fmla="*/ 0 h 106"/>
                    <a:gd name="T98" fmla="*/ 375 w 619"/>
                    <a:gd name="T99" fmla="*/ 3 h 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9"/>
                    <a:gd name="T151" fmla="*/ 0 h 106"/>
                    <a:gd name="T152" fmla="*/ 619 w 619"/>
                    <a:gd name="T153" fmla="*/ 106 h 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9" h="106">
                      <a:moveTo>
                        <a:pt x="375" y="3"/>
                      </a:moveTo>
                      <a:lnTo>
                        <a:pt x="400" y="8"/>
                      </a:lnTo>
                      <a:lnTo>
                        <a:pt x="429" y="11"/>
                      </a:lnTo>
                      <a:lnTo>
                        <a:pt x="459" y="15"/>
                      </a:lnTo>
                      <a:lnTo>
                        <a:pt x="490" y="20"/>
                      </a:lnTo>
                      <a:lnTo>
                        <a:pt x="521" y="22"/>
                      </a:lnTo>
                      <a:lnTo>
                        <a:pt x="550" y="27"/>
                      </a:lnTo>
                      <a:lnTo>
                        <a:pt x="575" y="31"/>
                      </a:lnTo>
                      <a:lnTo>
                        <a:pt x="595" y="34"/>
                      </a:lnTo>
                      <a:lnTo>
                        <a:pt x="611" y="36"/>
                      </a:lnTo>
                      <a:lnTo>
                        <a:pt x="619" y="37"/>
                      </a:lnTo>
                      <a:lnTo>
                        <a:pt x="617" y="37"/>
                      </a:lnTo>
                      <a:lnTo>
                        <a:pt x="614" y="39"/>
                      </a:lnTo>
                      <a:lnTo>
                        <a:pt x="611" y="40"/>
                      </a:lnTo>
                      <a:lnTo>
                        <a:pt x="607" y="42"/>
                      </a:lnTo>
                      <a:lnTo>
                        <a:pt x="601" y="45"/>
                      </a:lnTo>
                      <a:lnTo>
                        <a:pt x="595" y="48"/>
                      </a:lnTo>
                      <a:lnTo>
                        <a:pt x="589" y="51"/>
                      </a:lnTo>
                      <a:lnTo>
                        <a:pt x="583" y="54"/>
                      </a:lnTo>
                      <a:lnTo>
                        <a:pt x="575" y="58"/>
                      </a:lnTo>
                      <a:lnTo>
                        <a:pt x="571" y="61"/>
                      </a:lnTo>
                      <a:lnTo>
                        <a:pt x="565" y="64"/>
                      </a:lnTo>
                      <a:lnTo>
                        <a:pt x="560" y="67"/>
                      </a:lnTo>
                      <a:lnTo>
                        <a:pt x="553" y="70"/>
                      </a:lnTo>
                      <a:lnTo>
                        <a:pt x="547" y="73"/>
                      </a:lnTo>
                      <a:lnTo>
                        <a:pt x="539" y="73"/>
                      </a:lnTo>
                      <a:lnTo>
                        <a:pt x="532" y="75"/>
                      </a:lnTo>
                      <a:lnTo>
                        <a:pt x="524" y="76"/>
                      </a:lnTo>
                      <a:lnTo>
                        <a:pt x="518" y="76"/>
                      </a:lnTo>
                      <a:lnTo>
                        <a:pt x="509" y="76"/>
                      </a:lnTo>
                      <a:lnTo>
                        <a:pt x="502" y="75"/>
                      </a:lnTo>
                      <a:lnTo>
                        <a:pt x="495" y="75"/>
                      </a:lnTo>
                      <a:lnTo>
                        <a:pt x="487" y="75"/>
                      </a:lnTo>
                      <a:lnTo>
                        <a:pt x="477" y="75"/>
                      </a:lnTo>
                      <a:lnTo>
                        <a:pt x="468" y="76"/>
                      </a:lnTo>
                      <a:lnTo>
                        <a:pt x="456" y="76"/>
                      </a:lnTo>
                      <a:lnTo>
                        <a:pt x="445" y="76"/>
                      </a:lnTo>
                      <a:lnTo>
                        <a:pt x="435" y="78"/>
                      </a:lnTo>
                      <a:lnTo>
                        <a:pt x="424" y="76"/>
                      </a:lnTo>
                      <a:lnTo>
                        <a:pt x="412" y="75"/>
                      </a:lnTo>
                      <a:lnTo>
                        <a:pt x="402" y="73"/>
                      </a:lnTo>
                      <a:lnTo>
                        <a:pt x="390" y="72"/>
                      </a:lnTo>
                      <a:lnTo>
                        <a:pt x="375" y="72"/>
                      </a:lnTo>
                      <a:lnTo>
                        <a:pt x="359" y="73"/>
                      </a:lnTo>
                      <a:lnTo>
                        <a:pt x="342" y="75"/>
                      </a:lnTo>
                      <a:lnTo>
                        <a:pt x="323" y="78"/>
                      </a:lnTo>
                      <a:lnTo>
                        <a:pt x="305" y="79"/>
                      </a:lnTo>
                      <a:lnTo>
                        <a:pt x="285" y="82"/>
                      </a:lnTo>
                      <a:lnTo>
                        <a:pt x="269" y="84"/>
                      </a:lnTo>
                      <a:lnTo>
                        <a:pt x="252" y="85"/>
                      </a:lnTo>
                      <a:lnTo>
                        <a:pt x="239" y="85"/>
                      </a:lnTo>
                      <a:lnTo>
                        <a:pt x="226" y="85"/>
                      </a:lnTo>
                      <a:lnTo>
                        <a:pt x="212" y="85"/>
                      </a:lnTo>
                      <a:lnTo>
                        <a:pt x="197" y="85"/>
                      </a:lnTo>
                      <a:lnTo>
                        <a:pt x="182" y="85"/>
                      </a:lnTo>
                      <a:lnTo>
                        <a:pt x="167" y="87"/>
                      </a:lnTo>
                      <a:lnTo>
                        <a:pt x="152" y="88"/>
                      </a:lnTo>
                      <a:lnTo>
                        <a:pt x="137" y="90"/>
                      </a:lnTo>
                      <a:lnTo>
                        <a:pt x="124" y="91"/>
                      </a:lnTo>
                      <a:lnTo>
                        <a:pt x="110" y="94"/>
                      </a:lnTo>
                      <a:lnTo>
                        <a:pt x="98" y="97"/>
                      </a:lnTo>
                      <a:lnTo>
                        <a:pt x="88" y="100"/>
                      </a:lnTo>
                      <a:lnTo>
                        <a:pt x="81" y="103"/>
                      </a:lnTo>
                      <a:lnTo>
                        <a:pt x="73" y="105"/>
                      </a:lnTo>
                      <a:lnTo>
                        <a:pt x="64" y="105"/>
                      </a:lnTo>
                      <a:lnTo>
                        <a:pt x="57" y="106"/>
                      </a:lnTo>
                      <a:lnTo>
                        <a:pt x="48" y="106"/>
                      </a:lnTo>
                      <a:lnTo>
                        <a:pt x="39" y="105"/>
                      </a:lnTo>
                      <a:lnTo>
                        <a:pt x="27" y="105"/>
                      </a:lnTo>
                      <a:lnTo>
                        <a:pt x="15" y="105"/>
                      </a:lnTo>
                      <a:lnTo>
                        <a:pt x="0" y="105"/>
                      </a:lnTo>
                      <a:lnTo>
                        <a:pt x="0" y="24"/>
                      </a:lnTo>
                      <a:lnTo>
                        <a:pt x="15" y="22"/>
                      </a:lnTo>
                      <a:lnTo>
                        <a:pt x="28" y="21"/>
                      </a:lnTo>
                      <a:lnTo>
                        <a:pt x="42" y="20"/>
                      </a:lnTo>
                      <a:lnTo>
                        <a:pt x="57" y="17"/>
                      </a:lnTo>
                      <a:lnTo>
                        <a:pt x="72" y="15"/>
                      </a:lnTo>
                      <a:lnTo>
                        <a:pt x="85" y="15"/>
                      </a:lnTo>
                      <a:lnTo>
                        <a:pt x="100" y="14"/>
                      </a:lnTo>
                      <a:lnTo>
                        <a:pt x="115" y="12"/>
                      </a:lnTo>
                      <a:lnTo>
                        <a:pt x="128" y="12"/>
                      </a:lnTo>
                      <a:lnTo>
                        <a:pt x="142" y="11"/>
                      </a:lnTo>
                      <a:lnTo>
                        <a:pt x="167" y="11"/>
                      </a:lnTo>
                      <a:lnTo>
                        <a:pt x="193" y="8"/>
                      </a:lnTo>
                      <a:lnTo>
                        <a:pt x="217" y="6"/>
                      </a:lnTo>
                      <a:lnTo>
                        <a:pt x="239" y="5"/>
                      </a:lnTo>
                      <a:lnTo>
                        <a:pt x="261" y="3"/>
                      </a:lnTo>
                      <a:lnTo>
                        <a:pt x="284" y="0"/>
                      </a:lnTo>
                      <a:lnTo>
                        <a:pt x="306" y="0"/>
                      </a:lnTo>
                      <a:lnTo>
                        <a:pt x="329" y="0"/>
                      </a:lnTo>
                      <a:lnTo>
                        <a:pt x="351" y="2"/>
                      </a:lnTo>
                      <a:lnTo>
                        <a:pt x="375" y="3"/>
                      </a:lnTo>
                      <a:close/>
                    </a:path>
                  </a:pathLst>
                </a:custGeom>
                <a:solidFill>
                  <a:srgbClr val="E2C5AA"/>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52" name="Freeform 100"/>
                <p:cNvSpPr>
                  <a:spLocks/>
                </p:cNvSpPr>
                <p:nvPr/>
              </p:nvSpPr>
              <p:spPr bwMode="auto">
                <a:xfrm>
                  <a:off x="831" y="1823"/>
                  <a:ext cx="614" cy="104"/>
                </a:xfrm>
                <a:custGeom>
                  <a:avLst/>
                  <a:gdLst>
                    <a:gd name="T0" fmla="*/ 397 w 614"/>
                    <a:gd name="T1" fmla="*/ 7 h 104"/>
                    <a:gd name="T2" fmla="*/ 456 w 614"/>
                    <a:gd name="T3" fmla="*/ 15 h 104"/>
                    <a:gd name="T4" fmla="*/ 518 w 614"/>
                    <a:gd name="T5" fmla="*/ 23 h 104"/>
                    <a:gd name="T6" fmla="*/ 572 w 614"/>
                    <a:gd name="T7" fmla="*/ 31 h 104"/>
                    <a:gd name="T8" fmla="*/ 607 w 614"/>
                    <a:gd name="T9" fmla="*/ 35 h 104"/>
                    <a:gd name="T10" fmla="*/ 614 w 614"/>
                    <a:gd name="T11" fmla="*/ 37 h 104"/>
                    <a:gd name="T12" fmla="*/ 611 w 614"/>
                    <a:gd name="T13" fmla="*/ 40 h 104"/>
                    <a:gd name="T14" fmla="*/ 604 w 614"/>
                    <a:gd name="T15" fmla="*/ 43 h 104"/>
                    <a:gd name="T16" fmla="*/ 593 w 614"/>
                    <a:gd name="T17" fmla="*/ 49 h 104"/>
                    <a:gd name="T18" fmla="*/ 581 w 614"/>
                    <a:gd name="T19" fmla="*/ 55 h 104"/>
                    <a:gd name="T20" fmla="*/ 569 w 614"/>
                    <a:gd name="T21" fmla="*/ 62 h 104"/>
                    <a:gd name="T22" fmla="*/ 565 w 614"/>
                    <a:gd name="T23" fmla="*/ 64 h 104"/>
                    <a:gd name="T24" fmla="*/ 553 w 614"/>
                    <a:gd name="T25" fmla="*/ 70 h 104"/>
                    <a:gd name="T26" fmla="*/ 538 w 614"/>
                    <a:gd name="T27" fmla="*/ 73 h 104"/>
                    <a:gd name="T28" fmla="*/ 523 w 614"/>
                    <a:gd name="T29" fmla="*/ 74 h 104"/>
                    <a:gd name="T30" fmla="*/ 509 w 614"/>
                    <a:gd name="T31" fmla="*/ 74 h 104"/>
                    <a:gd name="T32" fmla="*/ 502 w 614"/>
                    <a:gd name="T33" fmla="*/ 73 h 104"/>
                    <a:gd name="T34" fmla="*/ 486 w 614"/>
                    <a:gd name="T35" fmla="*/ 73 h 104"/>
                    <a:gd name="T36" fmla="*/ 465 w 614"/>
                    <a:gd name="T37" fmla="*/ 74 h 104"/>
                    <a:gd name="T38" fmla="*/ 444 w 614"/>
                    <a:gd name="T39" fmla="*/ 74 h 104"/>
                    <a:gd name="T40" fmla="*/ 421 w 614"/>
                    <a:gd name="T41" fmla="*/ 74 h 104"/>
                    <a:gd name="T42" fmla="*/ 400 w 614"/>
                    <a:gd name="T43" fmla="*/ 71 h 104"/>
                    <a:gd name="T44" fmla="*/ 388 w 614"/>
                    <a:gd name="T45" fmla="*/ 70 h 104"/>
                    <a:gd name="T46" fmla="*/ 359 w 614"/>
                    <a:gd name="T47" fmla="*/ 71 h 104"/>
                    <a:gd name="T48" fmla="*/ 321 w 614"/>
                    <a:gd name="T49" fmla="*/ 74 h 104"/>
                    <a:gd name="T50" fmla="*/ 285 w 614"/>
                    <a:gd name="T51" fmla="*/ 80 h 104"/>
                    <a:gd name="T52" fmla="*/ 251 w 614"/>
                    <a:gd name="T53" fmla="*/ 83 h 104"/>
                    <a:gd name="T54" fmla="*/ 237 w 614"/>
                    <a:gd name="T55" fmla="*/ 83 h 104"/>
                    <a:gd name="T56" fmla="*/ 211 w 614"/>
                    <a:gd name="T57" fmla="*/ 83 h 104"/>
                    <a:gd name="T58" fmla="*/ 181 w 614"/>
                    <a:gd name="T59" fmla="*/ 83 h 104"/>
                    <a:gd name="T60" fmla="*/ 151 w 614"/>
                    <a:gd name="T61" fmla="*/ 86 h 104"/>
                    <a:gd name="T62" fmla="*/ 122 w 614"/>
                    <a:gd name="T63" fmla="*/ 91 h 104"/>
                    <a:gd name="T64" fmla="*/ 97 w 614"/>
                    <a:gd name="T65" fmla="*/ 97 h 104"/>
                    <a:gd name="T66" fmla="*/ 88 w 614"/>
                    <a:gd name="T67" fmla="*/ 98 h 104"/>
                    <a:gd name="T68" fmla="*/ 72 w 614"/>
                    <a:gd name="T69" fmla="*/ 103 h 104"/>
                    <a:gd name="T70" fmla="*/ 55 w 614"/>
                    <a:gd name="T71" fmla="*/ 104 h 104"/>
                    <a:gd name="T72" fmla="*/ 37 w 614"/>
                    <a:gd name="T73" fmla="*/ 104 h 104"/>
                    <a:gd name="T74" fmla="*/ 15 w 614"/>
                    <a:gd name="T75" fmla="*/ 103 h 104"/>
                    <a:gd name="T76" fmla="*/ 0 w 614"/>
                    <a:gd name="T77" fmla="*/ 103 h 104"/>
                    <a:gd name="T78" fmla="*/ 13 w 614"/>
                    <a:gd name="T79" fmla="*/ 22 h 104"/>
                    <a:gd name="T80" fmla="*/ 42 w 614"/>
                    <a:gd name="T81" fmla="*/ 18 h 104"/>
                    <a:gd name="T82" fmla="*/ 70 w 614"/>
                    <a:gd name="T83" fmla="*/ 15 h 104"/>
                    <a:gd name="T84" fmla="*/ 100 w 614"/>
                    <a:gd name="T85" fmla="*/ 13 h 104"/>
                    <a:gd name="T86" fmla="*/ 127 w 614"/>
                    <a:gd name="T87" fmla="*/ 10 h 104"/>
                    <a:gd name="T88" fmla="*/ 140 w 614"/>
                    <a:gd name="T89" fmla="*/ 10 h 104"/>
                    <a:gd name="T90" fmla="*/ 191 w 614"/>
                    <a:gd name="T91" fmla="*/ 9 h 104"/>
                    <a:gd name="T92" fmla="*/ 237 w 614"/>
                    <a:gd name="T93" fmla="*/ 4 h 104"/>
                    <a:gd name="T94" fmla="*/ 282 w 614"/>
                    <a:gd name="T95" fmla="*/ 1 h 104"/>
                    <a:gd name="T96" fmla="*/ 327 w 614"/>
                    <a:gd name="T97" fmla="*/ 0 h 104"/>
                    <a:gd name="T98" fmla="*/ 372 w 614"/>
                    <a:gd name="T99" fmla="*/ 3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4"/>
                    <a:gd name="T151" fmla="*/ 0 h 104"/>
                    <a:gd name="T152" fmla="*/ 614 w 614"/>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4" h="104">
                      <a:moveTo>
                        <a:pt x="372" y="3"/>
                      </a:moveTo>
                      <a:lnTo>
                        <a:pt x="397" y="7"/>
                      </a:lnTo>
                      <a:lnTo>
                        <a:pt x="426" y="10"/>
                      </a:lnTo>
                      <a:lnTo>
                        <a:pt x="456" y="15"/>
                      </a:lnTo>
                      <a:lnTo>
                        <a:pt x="487" y="19"/>
                      </a:lnTo>
                      <a:lnTo>
                        <a:pt x="518" y="23"/>
                      </a:lnTo>
                      <a:lnTo>
                        <a:pt x="547" y="28"/>
                      </a:lnTo>
                      <a:lnTo>
                        <a:pt x="572" y="31"/>
                      </a:lnTo>
                      <a:lnTo>
                        <a:pt x="592" y="34"/>
                      </a:lnTo>
                      <a:lnTo>
                        <a:pt x="607" y="35"/>
                      </a:lnTo>
                      <a:lnTo>
                        <a:pt x="614" y="37"/>
                      </a:lnTo>
                      <a:lnTo>
                        <a:pt x="614" y="38"/>
                      </a:lnTo>
                      <a:lnTo>
                        <a:pt x="611" y="40"/>
                      </a:lnTo>
                      <a:lnTo>
                        <a:pt x="608" y="40"/>
                      </a:lnTo>
                      <a:lnTo>
                        <a:pt x="604" y="43"/>
                      </a:lnTo>
                      <a:lnTo>
                        <a:pt x="599" y="46"/>
                      </a:lnTo>
                      <a:lnTo>
                        <a:pt x="593" y="49"/>
                      </a:lnTo>
                      <a:lnTo>
                        <a:pt x="587" y="52"/>
                      </a:lnTo>
                      <a:lnTo>
                        <a:pt x="581" y="55"/>
                      </a:lnTo>
                      <a:lnTo>
                        <a:pt x="575" y="58"/>
                      </a:lnTo>
                      <a:lnTo>
                        <a:pt x="569" y="62"/>
                      </a:lnTo>
                      <a:lnTo>
                        <a:pt x="565" y="64"/>
                      </a:lnTo>
                      <a:lnTo>
                        <a:pt x="559" y="67"/>
                      </a:lnTo>
                      <a:lnTo>
                        <a:pt x="553" y="70"/>
                      </a:lnTo>
                      <a:lnTo>
                        <a:pt x="545" y="71"/>
                      </a:lnTo>
                      <a:lnTo>
                        <a:pt x="538" y="73"/>
                      </a:lnTo>
                      <a:lnTo>
                        <a:pt x="530" y="74"/>
                      </a:lnTo>
                      <a:lnTo>
                        <a:pt x="523" y="74"/>
                      </a:lnTo>
                      <a:lnTo>
                        <a:pt x="515" y="74"/>
                      </a:lnTo>
                      <a:lnTo>
                        <a:pt x="509" y="74"/>
                      </a:lnTo>
                      <a:lnTo>
                        <a:pt x="502" y="73"/>
                      </a:lnTo>
                      <a:lnTo>
                        <a:pt x="493" y="73"/>
                      </a:lnTo>
                      <a:lnTo>
                        <a:pt x="486" y="73"/>
                      </a:lnTo>
                      <a:lnTo>
                        <a:pt x="475" y="73"/>
                      </a:lnTo>
                      <a:lnTo>
                        <a:pt x="465" y="74"/>
                      </a:lnTo>
                      <a:lnTo>
                        <a:pt x="456" y="74"/>
                      </a:lnTo>
                      <a:lnTo>
                        <a:pt x="444" y="74"/>
                      </a:lnTo>
                      <a:lnTo>
                        <a:pt x="433" y="74"/>
                      </a:lnTo>
                      <a:lnTo>
                        <a:pt x="421" y="74"/>
                      </a:lnTo>
                      <a:lnTo>
                        <a:pt x="411" y="74"/>
                      </a:lnTo>
                      <a:lnTo>
                        <a:pt x="400" y="71"/>
                      </a:lnTo>
                      <a:lnTo>
                        <a:pt x="388" y="70"/>
                      </a:lnTo>
                      <a:lnTo>
                        <a:pt x="375" y="70"/>
                      </a:lnTo>
                      <a:lnTo>
                        <a:pt x="359" y="71"/>
                      </a:lnTo>
                      <a:lnTo>
                        <a:pt x="341" y="73"/>
                      </a:lnTo>
                      <a:lnTo>
                        <a:pt x="321" y="74"/>
                      </a:lnTo>
                      <a:lnTo>
                        <a:pt x="303" y="79"/>
                      </a:lnTo>
                      <a:lnTo>
                        <a:pt x="285" y="80"/>
                      </a:lnTo>
                      <a:lnTo>
                        <a:pt x="267" y="82"/>
                      </a:lnTo>
                      <a:lnTo>
                        <a:pt x="251" y="83"/>
                      </a:lnTo>
                      <a:lnTo>
                        <a:pt x="237" y="83"/>
                      </a:lnTo>
                      <a:lnTo>
                        <a:pt x="224" y="83"/>
                      </a:lnTo>
                      <a:lnTo>
                        <a:pt x="211" y="83"/>
                      </a:lnTo>
                      <a:lnTo>
                        <a:pt x="196" y="83"/>
                      </a:lnTo>
                      <a:lnTo>
                        <a:pt x="181" y="83"/>
                      </a:lnTo>
                      <a:lnTo>
                        <a:pt x="166" y="85"/>
                      </a:lnTo>
                      <a:lnTo>
                        <a:pt x="151" y="86"/>
                      </a:lnTo>
                      <a:lnTo>
                        <a:pt x="136" y="88"/>
                      </a:lnTo>
                      <a:lnTo>
                        <a:pt x="122" y="91"/>
                      </a:lnTo>
                      <a:lnTo>
                        <a:pt x="109" y="92"/>
                      </a:lnTo>
                      <a:lnTo>
                        <a:pt x="97" y="97"/>
                      </a:lnTo>
                      <a:lnTo>
                        <a:pt x="88" y="98"/>
                      </a:lnTo>
                      <a:lnTo>
                        <a:pt x="79" y="101"/>
                      </a:lnTo>
                      <a:lnTo>
                        <a:pt x="72" y="103"/>
                      </a:lnTo>
                      <a:lnTo>
                        <a:pt x="63" y="103"/>
                      </a:lnTo>
                      <a:lnTo>
                        <a:pt x="55" y="104"/>
                      </a:lnTo>
                      <a:lnTo>
                        <a:pt x="46" y="104"/>
                      </a:lnTo>
                      <a:lnTo>
                        <a:pt x="37" y="104"/>
                      </a:lnTo>
                      <a:lnTo>
                        <a:pt x="27" y="104"/>
                      </a:lnTo>
                      <a:lnTo>
                        <a:pt x="15" y="103"/>
                      </a:lnTo>
                      <a:lnTo>
                        <a:pt x="0" y="103"/>
                      </a:lnTo>
                      <a:lnTo>
                        <a:pt x="0" y="23"/>
                      </a:lnTo>
                      <a:lnTo>
                        <a:pt x="13" y="22"/>
                      </a:lnTo>
                      <a:lnTo>
                        <a:pt x="27" y="21"/>
                      </a:lnTo>
                      <a:lnTo>
                        <a:pt x="42" y="18"/>
                      </a:lnTo>
                      <a:lnTo>
                        <a:pt x="57" y="16"/>
                      </a:lnTo>
                      <a:lnTo>
                        <a:pt x="70" y="15"/>
                      </a:lnTo>
                      <a:lnTo>
                        <a:pt x="85" y="13"/>
                      </a:lnTo>
                      <a:lnTo>
                        <a:pt x="100" y="13"/>
                      </a:lnTo>
                      <a:lnTo>
                        <a:pt x="113" y="12"/>
                      </a:lnTo>
                      <a:lnTo>
                        <a:pt x="127" y="10"/>
                      </a:lnTo>
                      <a:lnTo>
                        <a:pt x="140" y="10"/>
                      </a:lnTo>
                      <a:lnTo>
                        <a:pt x="166" y="9"/>
                      </a:lnTo>
                      <a:lnTo>
                        <a:pt x="191" y="9"/>
                      </a:lnTo>
                      <a:lnTo>
                        <a:pt x="215" y="6"/>
                      </a:lnTo>
                      <a:lnTo>
                        <a:pt x="237" y="4"/>
                      </a:lnTo>
                      <a:lnTo>
                        <a:pt x="260" y="1"/>
                      </a:lnTo>
                      <a:lnTo>
                        <a:pt x="282" y="1"/>
                      </a:lnTo>
                      <a:lnTo>
                        <a:pt x="305" y="0"/>
                      </a:lnTo>
                      <a:lnTo>
                        <a:pt x="327" y="0"/>
                      </a:lnTo>
                      <a:lnTo>
                        <a:pt x="350" y="1"/>
                      </a:lnTo>
                      <a:lnTo>
                        <a:pt x="372" y="3"/>
                      </a:lnTo>
                      <a:close/>
                    </a:path>
                  </a:pathLst>
                </a:custGeom>
                <a:solidFill>
                  <a:srgbClr val="DDC0A4"/>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53" name="Freeform 101"/>
                <p:cNvSpPr>
                  <a:spLocks/>
                </p:cNvSpPr>
                <p:nvPr/>
              </p:nvSpPr>
              <p:spPr bwMode="auto">
                <a:xfrm>
                  <a:off x="831" y="1821"/>
                  <a:ext cx="611" cy="103"/>
                </a:xfrm>
                <a:custGeom>
                  <a:avLst/>
                  <a:gdLst>
                    <a:gd name="T0" fmla="*/ 396 w 611"/>
                    <a:gd name="T1" fmla="*/ 6 h 103"/>
                    <a:gd name="T2" fmla="*/ 454 w 611"/>
                    <a:gd name="T3" fmla="*/ 15 h 103"/>
                    <a:gd name="T4" fmla="*/ 515 w 611"/>
                    <a:gd name="T5" fmla="*/ 24 h 103"/>
                    <a:gd name="T6" fmla="*/ 568 w 611"/>
                    <a:gd name="T7" fmla="*/ 33 h 103"/>
                    <a:gd name="T8" fmla="*/ 604 w 611"/>
                    <a:gd name="T9" fmla="*/ 37 h 103"/>
                    <a:gd name="T10" fmla="*/ 611 w 611"/>
                    <a:gd name="T11" fmla="*/ 39 h 103"/>
                    <a:gd name="T12" fmla="*/ 608 w 611"/>
                    <a:gd name="T13" fmla="*/ 40 h 103"/>
                    <a:gd name="T14" fmla="*/ 602 w 611"/>
                    <a:gd name="T15" fmla="*/ 45 h 103"/>
                    <a:gd name="T16" fmla="*/ 592 w 611"/>
                    <a:gd name="T17" fmla="*/ 49 h 103"/>
                    <a:gd name="T18" fmla="*/ 580 w 611"/>
                    <a:gd name="T19" fmla="*/ 57 h 103"/>
                    <a:gd name="T20" fmla="*/ 568 w 611"/>
                    <a:gd name="T21" fmla="*/ 63 h 103"/>
                    <a:gd name="T22" fmla="*/ 563 w 611"/>
                    <a:gd name="T23" fmla="*/ 64 h 103"/>
                    <a:gd name="T24" fmla="*/ 551 w 611"/>
                    <a:gd name="T25" fmla="*/ 69 h 103"/>
                    <a:gd name="T26" fmla="*/ 536 w 611"/>
                    <a:gd name="T27" fmla="*/ 73 h 103"/>
                    <a:gd name="T28" fmla="*/ 521 w 611"/>
                    <a:gd name="T29" fmla="*/ 73 h 103"/>
                    <a:gd name="T30" fmla="*/ 506 w 611"/>
                    <a:gd name="T31" fmla="*/ 73 h 103"/>
                    <a:gd name="T32" fmla="*/ 501 w 611"/>
                    <a:gd name="T33" fmla="*/ 73 h 103"/>
                    <a:gd name="T34" fmla="*/ 483 w 611"/>
                    <a:gd name="T35" fmla="*/ 72 h 103"/>
                    <a:gd name="T36" fmla="*/ 463 w 611"/>
                    <a:gd name="T37" fmla="*/ 73 h 103"/>
                    <a:gd name="T38" fmla="*/ 442 w 611"/>
                    <a:gd name="T39" fmla="*/ 75 h 103"/>
                    <a:gd name="T40" fmla="*/ 421 w 611"/>
                    <a:gd name="T41" fmla="*/ 73 h 103"/>
                    <a:gd name="T42" fmla="*/ 399 w 611"/>
                    <a:gd name="T43" fmla="*/ 70 h 103"/>
                    <a:gd name="T44" fmla="*/ 387 w 611"/>
                    <a:gd name="T45" fmla="*/ 69 h 103"/>
                    <a:gd name="T46" fmla="*/ 357 w 611"/>
                    <a:gd name="T47" fmla="*/ 70 h 103"/>
                    <a:gd name="T48" fmla="*/ 321 w 611"/>
                    <a:gd name="T49" fmla="*/ 75 h 103"/>
                    <a:gd name="T50" fmla="*/ 284 w 611"/>
                    <a:gd name="T51" fmla="*/ 79 h 103"/>
                    <a:gd name="T52" fmla="*/ 251 w 611"/>
                    <a:gd name="T53" fmla="*/ 82 h 103"/>
                    <a:gd name="T54" fmla="*/ 236 w 611"/>
                    <a:gd name="T55" fmla="*/ 84 h 103"/>
                    <a:gd name="T56" fmla="*/ 209 w 611"/>
                    <a:gd name="T57" fmla="*/ 82 h 103"/>
                    <a:gd name="T58" fmla="*/ 179 w 611"/>
                    <a:gd name="T59" fmla="*/ 84 h 103"/>
                    <a:gd name="T60" fmla="*/ 149 w 611"/>
                    <a:gd name="T61" fmla="*/ 85 h 103"/>
                    <a:gd name="T62" fmla="*/ 121 w 611"/>
                    <a:gd name="T63" fmla="*/ 88 h 103"/>
                    <a:gd name="T64" fmla="*/ 95 w 611"/>
                    <a:gd name="T65" fmla="*/ 96 h 103"/>
                    <a:gd name="T66" fmla="*/ 87 w 611"/>
                    <a:gd name="T67" fmla="*/ 99 h 103"/>
                    <a:gd name="T68" fmla="*/ 70 w 611"/>
                    <a:gd name="T69" fmla="*/ 102 h 103"/>
                    <a:gd name="T70" fmla="*/ 54 w 611"/>
                    <a:gd name="T71" fmla="*/ 103 h 103"/>
                    <a:gd name="T72" fmla="*/ 37 w 611"/>
                    <a:gd name="T73" fmla="*/ 103 h 103"/>
                    <a:gd name="T74" fmla="*/ 15 w 611"/>
                    <a:gd name="T75" fmla="*/ 103 h 103"/>
                    <a:gd name="T76" fmla="*/ 0 w 611"/>
                    <a:gd name="T77" fmla="*/ 102 h 103"/>
                    <a:gd name="T78" fmla="*/ 13 w 611"/>
                    <a:gd name="T79" fmla="*/ 21 h 103"/>
                    <a:gd name="T80" fmla="*/ 42 w 611"/>
                    <a:gd name="T81" fmla="*/ 18 h 103"/>
                    <a:gd name="T82" fmla="*/ 70 w 611"/>
                    <a:gd name="T83" fmla="*/ 15 h 103"/>
                    <a:gd name="T84" fmla="*/ 98 w 611"/>
                    <a:gd name="T85" fmla="*/ 12 h 103"/>
                    <a:gd name="T86" fmla="*/ 125 w 611"/>
                    <a:gd name="T87" fmla="*/ 11 h 103"/>
                    <a:gd name="T88" fmla="*/ 139 w 611"/>
                    <a:gd name="T89" fmla="*/ 11 h 103"/>
                    <a:gd name="T90" fmla="*/ 190 w 611"/>
                    <a:gd name="T91" fmla="*/ 8 h 103"/>
                    <a:gd name="T92" fmla="*/ 236 w 611"/>
                    <a:gd name="T93" fmla="*/ 5 h 103"/>
                    <a:gd name="T94" fmla="*/ 281 w 611"/>
                    <a:gd name="T95" fmla="*/ 2 h 103"/>
                    <a:gd name="T96" fmla="*/ 324 w 611"/>
                    <a:gd name="T97" fmla="*/ 0 h 103"/>
                    <a:gd name="T98" fmla="*/ 370 w 611"/>
                    <a:gd name="T99" fmla="*/ 3 h 1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1"/>
                    <a:gd name="T151" fmla="*/ 0 h 103"/>
                    <a:gd name="T152" fmla="*/ 611 w 611"/>
                    <a:gd name="T153" fmla="*/ 103 h 1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1" h="103">
                      <a:moveTo>
                        <a:pt x="370" y="3"/>
                      </a:moveTo>
                      <a:lnTo>
                        <a:pt x="396" y="6"/>
                      </a:lnTo>
                      <a:lnTo>
                        <a:pt x="424" y="11"/>
                      </a:lnTo>
                      <a:lnTo>
                        <a:pt x="454" y="15"/>
                      </a:lnTo>
                      <a:lnTo>
                        <a:pt x="486" y="20"/>
                      </a:lnTo>
                      <a:lnTo>
                        <a:pt x="515" y="24"/>
                      </a:lnTo>
                      <a:lnTo>
                        <a:pt x="544" y="28"/>
                      </a:lnTo>
                      <a:lnTo>
                        <a:pt x="568" y="33"/>
                      </a:lnTo>
                      <a:lnTo>
                        <a:pt x="589" y="36"/>
                      </a:lnTo>
                      <a:lnTo>
                        <a:pt x="604" y="37"/>
                      </a:lnTo>
                      <a:lnTo>
                        <a:pt x="611" y="39"/>
                      </a:lnTo>
                      <a:lnTo>
                        <a:pt x="608" y="40"/>
                      </a:lnTo>
                      <a:lnTo>
                        <a:pt x="605" y="42"/>
                      </a:lnTo>
                      <a:lnTo>
                        <a:pt x="602" y="45"/>
                      </a:lnTo>
                      <a:lnTo>
                        <a:pt x="596" y="48"/>
                      </a:lnTo>
                      <a:lnTo>
                        <a:pt x="592" y="49"/>
                      </a:lnTo>
                      <a:lnTo>
                        <a:pt x="586" y="54"/>
                      </a:lnTo>
                      <a:lnTo>
                        <a:pt x="580" y="57"/>
                      </a:lnTo>
                      <a:lnTo>
                        <a:pt x="574" y="60"/>
                      </a:lnTo>
                      <a:lnTo>
                        <a:pt x="568" y="63"/>
                      </a:lnTo>
                      <a:lnTo>
                        <a:pt x="563" y="64"/>
                      </a:lnTo>
                      <a:lnTo>
                        <a:pt x="557" y="67"/>
                      </a:lnTo>
                      <a:lnTo>
                        <a:pt x="551" y="69"/>
                      </a:lnTo>
                      <a:lnTo>
                        <a:pt x="544" y="72"/>
                      </a:lnTo>
                      <a:lnTo>
                        <a:pt x="536" y="73"/>
                      </a:lnTo>
                      <a:lnTo>
                        <a:pt x="529" y="73"/>
                      </a:lnTo>
                      <a:lnTo>
                        <a:pt x="521" y="73"/>
                      </a:lnTo>
                      <a:lnTo>
                        <a:pt x="514" y="73"/>
                      </a:lnTo>
                      <a:lnTo>
                        <a:pt x="506" y="73"/>
                      </a:lnTo>
                      <a:lnTo>
                        <a:pt x="501" y="73"/>
                      </a:lnTo>
                      <a:lnTo>
                        <a:pt x="492" y="72"/>
                      </a:lnTo>
                      <a:lnTo>
                        <a:pt x="483" y="72"/>
                      </a:lnTo>
                      <a:lnTo>
                        <a:pt x="474" y="73"/>
                      </a:lnTo>
                      <a:lnTo>
                        <a:pt x="463" y="73"/>
                      </a:lnTo>
                      <a:lnTo>
                        <a:pt x="454" y="73"/>
                      </a:lnTo>
                      <a:lnTo>
                        <a:pt x="442" y="75"/>
                      </a:lnTo>
                      <a:lnTo>
                        <a:pt x="432" y="75"/>
                      </a:lnTo>
                      <a:lnTo>
                        <a:pt x="421" y="73"/>
                      </a:lnTo>
                      <a:lnTo>
                        <a:pt x="409" y="73"/>
                      </a:lnTo>
                      <a:lnTo>
                        <a:pt x="399" y="70"/>
                      </a:lnTo>
                      <a:lnTo>
                        <a:pt x="387" y="69"/>
                      </a:lnTo>
                      <a:lnTo>
                        <a:pt x="373" y="69"/>
                      </a:lnTo>
                      <a:lnTo>
                        <a:pt x="357" y="70"/>
                      </a:lnTo>
                      <a:lnTo>
                        <a:pt x="339" y="72"/>
                      </a:lnTo>
                      <a:lnTo>
                        <a:pt x="321" y="75"/>
                      </a:lnTo>
                      <a:lnTo>
                        <a:pt x="302" y="76"/>
                      </a:lnTo>
                      <a:lnTo>
                        <a:pt x="284" y="79"/>
                      </a:lnTo>
                      <a:lnTo>
                        <a:pt x="266" y="81"/>
                      </a:lnTo>
                      <a:lnTo>
                        <a:pt x="251" y="82"/>
                      </a:lnTo>
                      <a:lnTo>
                        <a:pt x="236" y="84"/>
                      </a:lnTo>
                      <a:lnTo>
                        <a:pt x="224" y="82"/>
                      </a:lnTo>
                      <a:lnTo>
                        <a:pt x="209" y="82"/>
                      </a:lnTo>
                      <a:lnTo>
                        <a:pt x="194" y="82"/>
                      </a:lnTo>
                      <a:lnTo>
                        <a:pt x="179" y="84"/>
                      </a:lnTo>
                      <a:lnTo>
                        <a:pt x="164" y="84"/>
                      </a:lnTo>
                      <a:lnTo>
                        <a:pt x="149" y="85"/>
                      </a:lnTo>
                      <a:lnTo>
                        <a:pt x="134" y="87"/>
                      </a:lnTo>
                      <a:lnTo>
                        <a:pt x="121" y="88"/>
                      </a:lnTo>
                      <a:lnTo>
                        <a:pt x="107" y="93"/>
                      </a:lnTo>
                      <a:lnTo>
                        <a:pt x="95" y="96"/>
                      </a:lnTo>
                      <a:lnTo>
                        <a:pt x="87" y="99"/>
                      </a:lnTo>
                      <a:lnTo>
                        <a:pt x="78" y="100"/>
                      </a:lnTo>
                      <a:lnTo>
                        <a:pt x="70" y="102"/>
                      </a:lnTo>
                      <a:lnTo>
                        <a:pt x="63" y="103"/>
                      </a:lnTo>
                      <a:lnTo>
                        <a:pt x="54" y="103"/>
                      </a:lnTo>
                      <a:lnTo>
                        <a:pt x="46" y="103"/>
                      </a:lnTo>
                      <a:lnTo>
                        <a:pt x="37" y="103"/>
                      </a:lnTo>
                      <a:lnTo>
                        <a:pt x="27" y="103"/>
                      </a:lnTo>
                      <a:lnTo>
                        <a:pt x="15" y="103"/>
                      </a:lnTo>
                      <a:lnTo>
                        <a:pt x="0" y="102"/>
                      </a:lnTo>
                      <a:lnTo>
                        <a:pt x="0" y="23"/>
                      </a:lnTo>
                      <a:lnTo>
                        <a:pt x="13" y="21"/>
                      </a:lnTo>
                      <a:lnTo>
                        <a:pt x="27" y="20"/>
                      </a:lnTo>
                      <a:lnTo>
                        <a:pt x="42" y="18"/>
                      </a:lnTo>
                      <a:lnTo>
                        <a:pt x="55" y="17"/>
                      </a:lnTo>
                      <a:lnTo>
                        <a:pt x="70" y="15"/>
                      </a:lnTo>
                      <a:lnTo>
                        <a:pt x="84" y="14"/>
                      </a:lnTo>
                      <a:lnTo>
                        <a:pt x="98" y="12"/>
                      </a:lnTo>
                      <a:lnTo>
                        <a:pt x="112" y="12"/>
                      </a:lnTo>
                      <a:lnTo>
                        <a:pt x="125" y="11"/>
                      </a:lnTo>
                      <a:lnTo>
                        <a:pt x="139" y="11"/>
                      </a:lnTo>
                      <a:lnTo>
                        <a:pt x="164" y="9"/>
                      </a:lnTo>
                      <a:lnTo>
                        <a:pt x="190" y="8"/>
                      </a:lnTo>
                      <a:lnTo>
                        <a:pt x="212" y="6"/>
                      </a:lnTo>
                      <a:lnTo>
                        <a:pt x="236" y="5"/>
                      </a:lnTo>
                      <a:lnTo>
                        <a:pt x="258" y="3"/>
                      </a:lnTo>
                      <a:lnTo>
                        <a:pt x="281" y="2"/>
                      </a:lnTo>
                      <a:lnTo>
                        <a:pt x="302" y="0"/>
                      </a:lnTo>
                      <a:lnTo>
                        <a:pt x="324" y="0"/>
                      </a:lnTo>
                      <a:lnTo>
                        <a:pt x="347" y="2"/>
                      </a:lnTo>
                      <a:lnTo>
                        <a:pt x="370" y="3"/>
                      </a:lnTo>
                      <a:close/>
                    </a:path>
                  </a:pathLst>
                </a:custGeom>
                <a:solidFill>
                  <a:srgbClr val="D8BB9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54" name="Freeform 102"/>
                <p:cNvSpPr>
                  <a:spLocks/>
                </p:cNvSpPr>
                <p:nvPr/>
              </p:nvSpPr>
              <p:spPr bwMode="auto">
                <a:xfrm>
                  <a:off x="831" y="1820"/>
                  <a:ext cx="607" cy="101"/>
                </a:xfrm>
                <a:custGeom>
                  <a:avLst/>
                  <a:gdLst>
                    <a:gd name="T0" fmla="*/ 393 w 607"/>
                    <a:gd name="T1" fmla="*/ 7 h 101"/>
                    <a:gd name="T2" fmla="*/ 453 w 607"/>
                    <a:gd name="T3" fmla="*/ 16 h 101"/>
                    <a:gd name="T4" fmla="*/ 512 w 607"/>
                    <a:gd name="T5" fmla="*/ 25 h 101"/>
                    <a:gd name="T6" fmla="*/ 565 w 607"/>
                    <a:gd name="T7" fmla="*/ 32 h 101"/>
                    <a:gd name="T8" fmla="*/ 599 w 607"/>
                    <a:gd name="T9" fmla="*/ 38 h 101"/>
                    <a:gd name="T10" fmla="*/ 607 w 607"/>
                    <a:gd name="T11" fmla="*/ 40 h 101"/>
                    <a:gd name="T12" fmla="*/ 605 w 607"/>
                    <a:gd name="T13" fmla="*/ 41 h 101"/>
                    <a:gd name="T14" fmla="*/ 599 w 607"/>
                    <a:gd name="T15" fmla="*/ 46 h 101"/>
                    <a:gd name="T16" fmla="*/ 590 w 607"/>
                    <a:gd name="T17" fmla="*/ 50 h 101"/>
                    <a:gd name="T18" fmla="*/ 580 w 607"/>
                    <a:gd name="T19" fmla="*/ 56 h 101"/>
                    <a:gd name="T20" fmla="*/ 568 w 607"/>
                    <a:gd name="T21" fmla="*/ 62 h 101"/>
                    <a:gd name="T22" fmla="*/ 562 w 607"/>
                    <a:gd name="T23" fmla="*/ 65 h 101"/>
                    <a:gd name="T24" fmla="*/ 550 w 607"/>
                    <a:gd name="T25" fmla="*/ 68 h 101"/>
                    <a:gd name="T26" fmla="*/ 535 w 607"/>
                    <a:gd name="T27" fmla="*/ 71 h 101"/>
                    <a:gd name="T28" fmla="*/ 521 w 607"/>
                    <a:gd name="T29" fmla="*/ 73 h 101"/>
                    <a:gd name="T30" fmla="*/ 506 w 607"/>
                    <a:gd name="T31" fmla="*/ 71 h 101"/>
                    <a:gd name="T32" fmla="*/ 499 w 607"/>
                    <a:gd name="T33" fmla="*/ 71 h 101"/>
                    <a:gd name="T34" fmla="*/ 483 w 607"/>
                    <a:gd name="T35" fmla="*/ 70 h 101"/>
                    <a:gd name="T36" fmla="*/ 463 w 607"/>
                    <a:gd name="T37" fmla="*/ 71 h 101"/>
                    <a:gd name="T38" fmla="*/ 441 w 607"/>
                    <a:gd name="T39" fmla="*/ 73 h 101"/>
                    <a:gd name="T40" fmla="*/ 420 w 607"/>
                    <a:gd name="T41" fmla="*/ 73 h 101"/>
                    <a:gd name="T42" fmla="*/ 397 w 607"/>
                    <a:gd name="T43" fmla="*/ 70 h 101"/>
                    <a:gd name="T44" fmla="*/ 387 w 607"/>
                    <a:gd name="T45" fmla="*/ 67 h 101"/>
                    <a:gd name="T46" fmla="*/ 356 w 607"/>
                    <a:gd name="T47" fmla="*/ 68 h 101"/>
                    <a:gd name="T48" fmla="*/ 320 w 607"/>
                    <a:gd name="T49" fmla="*/ 73 h 101"/>
                    <a:gd name="T50" fmla="*/ 282 w 607"/>
                    <a:gd name="T51" fmla="*/ 77 h 101"/>
                    <a:gd name="T52" fmla="*/ 249 w 607"/>
                    <a:gd name="T53" fmla="*/ 82 h 101"/>
                    <a:gd name="T54" fmla="*/ 236 w 607"/>
                    <a:gd name="T55" fmla="*/ 82 h 101"/>
                    <a:gd name="T56" fmla="*/ 208 w 607"/>
                    <a:gd name="T57" fmla="*/ 80 h 101"/>
                    <a:gd name="T58" fmla="*/ 178 w 607"/>
                    <a:gd name="T59" fmla="*/ 82 h 101"/>
                    <a:gd name="T60" fmla="*/ 148 w 607"/>
                    <a:gd name="T61" fmla="*/ 83 h 101"/>
                    <a:gd name="T62" fmla="*/ 119 w 607"/>
                    <a:gd name="T63" fmla="*/ 88 h 101"/>
                    <a:gd name="T64" fmla="*/ 94 w 607"/>
                    <a:gd name="T65" fmla="*/ 94 h 101"/>
                    <a:gd name="T66" fmla="*/ 85 w 607"/>
                    <a:gd name="T67" fmla="*/ 97 h 101"/>
                    <a:gd name="T68" fmla="*/ 69 w 607"/>
                    <a:gd name="T69" fmla="*/ 100 h 101"/>
                    <a:gd name="T70" fmla="*/ 54 w 607"/>
                    <a:gd name="T71" fmla="*/ 101 h 101"/>
                    <a:gd name="T72" fmla="*/ 36 w 607"/>
                    <a:gd name="T73" fmla="*/ 101 h 101"/>
                    <a:gd name="T74" fmla="*/ 15 w 607"/>
                    <a:gd name="T75" fmla="*/ 101 h 101"/>
                    <a:gd name="T76" fmla="*/ 0 w 607"/>
                    <a:gd name="T77" fmla="*/ 101 h 101"/>
                    <a:gd name="T78" fmla="*/ 13 w 607"/>
                    <a:gd name="T79" fmla="*/ 21 h 101"/>
                    <a:gd name="T80" fmla="*/ 42 w 607"/>
                    <a:gd name="T81" fmla="*/ 16 h 101"/>
                    <a:gd name="T82" fmla="*/ 69 w 607"/>
                    <a:gd name="T83" fmla="*/ 15 h 101"/>
                    <a:gd name="T84" fmla="*/ 97 w 607"/>
                    <a:gd name="T85" fmla="*/ 12 h 101"/>
                    <a:gd name="T86" fmla="*/ 124 w 607"/>
                    <a:gd name="T87" fmla="*/ 10 h 101"/>
                    <a:gd name="T88" fmla="*/ 137 w 607"/>
                    <a:gd name="T89" fmla="*/ 10 h 101"/>
                    <a:gd name="T90" fmla="*/ 187 w 607"/>
                    <a:gd name="T91" fmla="*/ 7 h 101"/>
                    <a:gd name="T92" fmla="*/ 234 w 607"/>
                    <a:gd name="T93" fmla="*/ 4 h 101"/>
                    <a:gd name="T94" fmla="*/ 278 w 607"/>
                    <a:gd name="T95" fmla="*/ 0 h 101"/>
                    <a:gd name="T96" fmla="*/ 323 w 607"/>
                    <a:gd name="T97" fmla="*/ 0 h 101"/>
                    <a:gd name="T98" fmla="*/ 367 w 607"/>
                    <a:gd name="T99" fmla="*/ 4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7"/>
                    <a:gd name="T151" fmla="*/ 0 h 101"/>
                    <a:gd name="T152" fmla="*/ 607 w 607"/>
                    <a:gd name="T153" fmla="*/ 101 h 1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7" h="101">
                      <a:moveTo>
                        <a:pt x="367" y="4"/>
                      </a:moveTo>
                      <a:lnTo>
                        <a:pt x="393" y="7"/>
                      </a:lnTo>
                      <a:lnTo>
                        <a:pt x="421" y="12"/>
                      </a:lnTo>
                      <a:lnTo>
                        <a:pt x="453" y="16"/>
                      </a:lnTo>
                      <a:lnTo>
                        <a:pt x="483" y="19"/>
                      </a:lnTo>
                      <a:lnTo>
                        <a:pt x="512" y="25"/>
                      </a:lnTo>
                      <a:lnTo>
                        <a:pt x="541" y="29"/>
                      </a:lnTo>
                      <a:lnTo>
                        <a:pt x="565" y="32"/>
                      </a:lnTo>
                      <a:lnTo>
                        <a:pt x="586" y="35"/>
                      </a:lnTo>
                      <a:lnTo>
                        <a:pt x="599" y="38"/>
                      </a:lnTo>
                      <a:lnTo>
                        <a:pt x="607" y="40"/>
                      </a:lnTo>
                      <a:lnTo>
                        <a:pt x="605" y="41"/>
                      </a:lnTo>
                      <a:lnTo>
                        <a:pt x="602" y="43"/>
                      </a:lnTo>
                      <a:lnTo>
                        <a:pt x="599" y="46"/>
                      </a:lnTo>
                      <a:lnTo>
                        <a:pt x="595" y="47"/>
                      </a:lnTo>
                      <a:lnTo>
                        <a:pt x="590" y="50"/>
                      </a:lnTo>
                      <a:lnTo>
                        <a:pt x="584" y="55"/>
                      </a:lnTo>
                      <a:lnTo>
                        <a:pt x="580" y="56"/>
                      </a:lnTo>
                      <a:lnTo>
                        <a:pt x="574" y="59"/>
                      </a:lnTo>
                      <a:lnTo>
                        <a:pt x="568" y="62"/>
                      </a:lnTo>
                      <a:lnTo>
                        <a:pt x="562" y="65"/>
                      </a:lnTo>
                      <a:lnTo>
                        <a:pt x="556" y="67"/>
                      </a:lnTo>
                      <a:lnTo>
                        <a:pt x="550" y="68"/>
                      </a:lnTo>
                      <a:lnTo>
                        <a:pt x="542" y="70"/>
                      </a:lnTo>
                      <a:lnTo>
                        <a:pt x="535" y="71"/>
                      </a:lnTo>
                      <a:lnTo>
                        <a:pt x="529" y="71"/>
                      </a:lnTo>
                      <a:lnTo>
                        <a:pt x="521" y="73"/>
                      </a:lnTo>
                      <a:lnTo>
                        <a:pt x="514" y="73"/>
                      </a:lnTo>
                      <a:lnTo>
                        <a:pt x="506" y="71"/>
                      </a:lnTo>
                      <a:lnTo>
                        <a:pt x="499" y="71"/>
                      </a:lnTo>
                      <a:lnTo>
                        <a:pt x="490" y="70"/>
                      </a:lnTo>
                      <a:lnTo>
                        <a:pt x="483" y="70"/>
                      </a:lnTo>
                      <a:lnTo>
                        <a:pt x="472" y="70"/>
                      </a:lnTo>
                      <a:lnTo>
                        <a:pt x="463" y="71"/>
                      </a:lnTo>
                      <a:lnTo>
                        <a:pt x="453" y="71"/>
                      </a:lnTo>
                      <a:lnTo>
                        <a:pt x="441" y="73"/>
                      </a:lnTo>
                      <a:lnTo>
                        <a:pt x="430" y="73"/>
                      </a:lnTo>
                      <a:lnTo>
                        <a:pt x="420" y="73"/>
                      </a:lnTo>
                      <a:lnTo>
                        <a:pt x="409" y="71"/>
                      </a:lnTo>
                      <a:lnTo>
                        <a:pt x="397" y="70"/>
                      </a:lnTo>
                      <a:lnTo>
                        <a:pt x="387" y="67"/>
                      </a:lnTo>
                      <a:lnTo>
                        <a:pt x="372" y="67"/>
                      </a:lnTo>
                      <a:lnTo>
                        <a:pt x="356" y="68"/>
                      </a:lnTo>
                      <a:lnTo>
                        <a:pt x="338" y="70"/>
                      </a:lnTo>
                      <a:lnTo>
                        <a:pt x="320" y="73"/>
                      </a:lnTo>
                      <a:lnTo>
                        <a:pt x="300" y="76"/>
                      </a:lnTo>
                      <a:lnTo>
                        <a:pt x="282" y="77"/>
                      </a:lnTo>
                      <a:lnTo>
                        <a:pt x="264" y="80"/>
                      </a:lnTo>
                      <a:lnTo>
                        <a:pt x="249" y="82"/>
                      </a:lnTo>
                      <a:lnTo>
                        <a:pt x="236" y="82"/>
                      </a:lnTo>
                      <a:lnTo>
                        <a:pt x="223" y="82"/>
                      </a:lnTo>
                      <a:lnTo>
                        <a:pt x="208" y="80"/>
                      </a:lnTo>
                      <a:lnTo>
                        <a:pt x="193" y="82"/>
                      </a:lnTo>
                      <a:lnTo>
                        <a:pt x="178" y="82"/>
                      </a:lnTo>
                      <a:lnTo>
                        <a:pt x="163" y="82"/>
                      </a:lnTo>
                      <a:lnTo>
                        <a:pt x="148" y="83"/>
                      </a:lnTo>
                      <a:lnTo>
                        <a:pt x="133" y="85"/>
                      </a:lnTo>
                      <a:lnTo>
                        <a:pt x="119" y="88"/>
                      </a:lnTo>
                      <a:lnTo>
                        <a:pt x="106" y="89"/>
                      </a:lnTo>
                      <a:lnTo>
                        <a:pt x="94" y="94"/>
                      </a:lnTo>
                      <a:lnTo>
                        <a:pt x="85" y="97"/>
                      </a:lnTo>
                      <a:lnTo>
                        <a:pt x="76" y="98"/>
                      </a:lnTo>
                      <a:lnTo>
                        <a:pt x="69" y="100"/>
                      </a:lnTo>
                      <a:lnTo>
                        <a:pt x="61" y="101"/>
                      </a:lnTo>
                      <a:lnTo>
                        <a:pt x="54" y="101"/>
                      </a:lnTo>
                      <a:lnTo>
                        <a:pt x="46" y="101"/>
                      </a:lnTo>
                      <a:lnTo>
                        <a:pt x="36" y="101"/>
                      </a:lnTo>
                      <a:lnTo>
                        <a:pt x="27" y="101"/>
                      </a:lnTo>
                      <a:lnTo>
                        <a:pt x="15" y="101"/>
                      </a:lnTo>
                      <a:lnTo>
                        <a:pt x="0" y="101"/>
                      </a:lnTo>
                      <a:lnTo>
                        <a:pt x="0" y="22"/>
                      </a:lnTo>
                      <a:lnTo>
                        <a:pt x="13" y="21"/>
                      </a:lnTo>
                      <a:lnTo>
                        <a:pt x="27" y="19"/>
                      </a:lnTo>
                      <a:lnTo>
                        <a:pt x="42" y="16"/>
                      </a:lnTo>
                      <a:lnTo>
                        <a:pt x="55" y="16"/>
                      </a:lnTo>
                      <a:lnTo>
                        <a:pt x="69" y="15"/>
                      </a:lnTo>
                      <a:lnTo>
                        <a:pt x="84" y="13"/>
                      </a:lnTo>
                      <a:lnTo>
                        <a:pt x="97" y="12"/>
                      </a:lnTo>
                      <a:lnTo>
                        <a:pt x="110" y="12"/>
                      </a:lnTo>
                      <a:lnTo>
                        <a:pt x="124" y="10"/>
                      </a:lnTo>
                      <a:lnTo>
                        <a:pt x="137" y="10"/>
                      </a:lnTo>
                      <a:lnTo>
                        <a:pt x="163" y="9"/>
                      </a:lnTo>
                      <a:lnTo>
                        <a:pt x="187" y="7"/>
                      </a:lnTo>
                      <a:lnTo>
                        <a:pt x="211" y="6"/>
                      </a:lnTo>
                      <a:lnTo>
                        <a:pt x="234" y="4"/>
                      </a:lnTo>
                      <a:lnTo>
                        <a:pt x="255" y="3"/>
                      </a:lnTo>
                      <a:lnTo>
                        <a:pt x="278" y="0"/>
                      </a:lnTo>
                      <a:lnTo>
                        <a:pt x="300" y="0"/>
                      </a:lnTo>
                      <a:lnTo>
                        <a:pt x="323" y="0"/>
                      </a:lnTo>
                      <a:lnTo>
                        <a:pt x="345" y="1"/>
                      </a:lnTo>
                      <a:lnTo>
                        <a:pt x="367" y="4"/>
                      </a:lnTo>
                      <a:close/>
                    </a:path>
                  </a:pathLst>
                </a:custGeom>
                <a:solidFill>
                  <a:srgbClr val="D3B699"/>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55" name="Freeform 103"/>
                <p:cNvSpPr>
                  <a:spLocks/>
                </p:cNvSpPr>
                <p:nvPr/>
              </p:nvSpPr>
              <p:spPr bwMode="auto">
                <a:xfrm>
                  <a:off x="831" y="1818"/>
                  <a:ext cx="604" cy="100"/>
                </a:xfrm>
                <a:custGeom>
                  <a:avLst/>
                  <a:gdLst>
                    <a:gd name="T0" fmla="*/ 391 w 604"/>
                    <a:gd name="T1" fmla="*/ 8 h 100"/>
                    <a:gd name="T2" fmla="*/ 450 w 604"/>
                    <a:gd name="T3" fmla="*/ 17 h 100"/>
                    <a:gd name="T4" fmla="*/ 509 w 604"/>
                    <a:gd name="T5" fmla="*/ 26 h 100"/>
                    <a:gd name="T6" fmla="*/ 562 w 604"/>
                    <a:gd name="T7" fmla="*/ 34 h 100"/>
                    <a:gd name="T8" fmla="*/ 596 w 604"/>
                    <a:gd name="T9" fmla="*/ 40 h 100"/>
                    <a:gd name="T10" fmla="*/ 604 w 604"/>
                    <a:gd name="T11" fmla="*/ 40 h 100"/>
                    <a:gd name="T12" fmla="*/ 602 w 604"/>
                    <a:gd name="T13" fmla="*/ 43 h 100"/>
                    <a:gd name="T14" fmla="*/ 596 w 604"/>
                    <a:gd name="T15" fmla="*/ 46 h 100"/>
                    <a:gd name="T16" fmla="*/ 589 w 604"/>
                    <a:gd name="T17" fmla="*/ 52 h 100"/>
                    <a:gd name="T18" fmla="*/ 578 w 604"/>
                    <a:gd name="T19" fmla="*/ 58 h 100"/>
                    <a:gd name="T20" fmla="*/ 566 w 604"/>
                    <a:gd name="T21" fmla="*/ 64 h 100"/>
                    <a:gd name="T22" fmla="*/ 560 w 604"/>
                    <a:gd name="T23" fmla="*/ 66 h 100"/>
                    <a:gd name="T24" fmla="*/ 548 w 604"/>
                    <a:gd name="T25" fmla="*/ 69 h 100"/>
                    <a:gd name="T26" fmla="*/ 533 w 604"/>
                    <a:gd name="T27" fmla="*/ 70 h 100"/>
                    <a:gd name="T28" fmla="*/ 520 w 604"/>
                    <a:gd name="T29" fmla="*/ 72 h 100"/>
                    <a:gd name="T30" fmla="*/ 505 w 604"/>
                    <a:gd name="T31" fmla="*/ 72 h 100"/>
                    <a:gd name="T32" fmla="*/ 498 w 604"/>
                    <a:gd name="T33" fmla="*/ 70 h 100"/>
                    <a:gd name="T34" fmla="*/ 481 w 604"/>
                    <a:gd name="T35" fmla="*/ 69 h 100"/>
                    <a:gd name="T36" fmla="*/ 462 w 604"/>
                    <a:gd name="T37" fmla="*/ 70 h 100"/>
                    <a:gd name="T38" fmla="*/ 441 w 604"/>
                    <a:gd name="T39" fmla="*/ 72 h 100"/>
                    <a:gd name="T40" fmla="*/ 418 w 604"/>
                    <a:gd name="T41" fmla="*/ 72 h 100"/>
                    <a:gd name="T42" fmla="*/ 397 w 604"/>
                    <a:gd name="T43" fmla="*/ 69 h 100"/>
                    <a:gd name="T44" fmla="*/ 385 w 604"/>
                    <a:gd name="T45" fmla="*/ 67 h 100"/>
                    <a:gd name="T46" fmla="*/ 354 w 604"/>
                    <a:gd name="T47" fmla="*/ 67 h 100"/>
                    <a:gd name="T48" fmla="*/ 318 w 604"/>
                    <a:gd name="T49" fmla="*/ 72 h 100"/>
                    <a:gd name="T50" fmla="*/ 281 w 604"/>
                    <a:gd name="T51" fmla="*/ 76 h 100"/>
                    <a:gd name="T52" fmla="*/ 248 w 604"/>
                    <a:gd name="T53" fmla="*/ 81 h 100"/>
                    <a:gd name="T54" fmla="*/ 234 w 604"/>
                    <a:gd name="T55" fmla="*/ 81 h 100"/>
                    <a:gd name="T56" fmla="*/ 206 w 604"/>
                    <a:gd name="T57" fmla="*/ 79 h 100"/>
                    <a:gd name="T58" fmla="*/ 178 w 604"/>
                    <a:gd name="T59" fmla="*/ 81 h 100"/>
                    <a:gd name="T60" fmla="*/ 146 w 604"/>
                    <a:gd name="T61" fmla="*/ 82 h 100"/>
                    <a:gd name="T62" fmla="*/ 118 w 604"/>
                    <a:gd name="T63" fmla="*/ 87 h 100"/>
                    <a:gd name="T64" fmla="*/ 92 w 604"/>
                    <a:gd name="T65" fmla="*/ 93 h 100"/>
                    <a:gd name="T66" fmla="*/ 84 w 604"/>
                    <a:gd name="T67" fmla="*/ 96 h 100"/>
                    <a:gd name="T68" fmla="*/ 69 w 604"/>
                    <a:gd name="T69" fmla="*/ 99 h 100"/>
                    <a:gd name="T70" fmla="*/ 52 w 604"/>
                    <a:gd name="T71" fmla="*/ 100 h 100"/>
                    <a:gd name="T72" fmla="*/ 36 w 604"/>
                    <a:gd name="T73" fmla="*/ 100 h 100"/>
                    <a:gd name="T74" fmla="*/ 15 w 604"/>
                    <a:gd name="T75" fmla="*/ 100 h 100"/>
                    <a:gd name="T76" fmla="*/ 0 w 604"/>
                    <a:gd name="T77" fmla="*/ 100 h 100"/>
                    <a:gd name="T78" fmla="*/ 13 w 604"/>
                    <a:gd name="T79" fmla="*/ 20 h 100"/>
                    <a:gd name="T80" fmla="*/ 40 w 604"/>
                    <a:gd name="T81" fmla="*/ 17 h 100"/>
                    <a:gd name="T82" fmla="*/ 69 w 604"/>
                    <a:gd name="T83" fmla="*/ 14 h 100"/>
                    <a:gd name="T84" fmla="*/ 95 w 604"/>
                    <a:gd name="T85" fmla="*/ 12 h 100"/>
                    <a:gd name="T86" fmla="*/ 122 w 604"/>
                    <a:gd name="T87" fmla="*/ 11 h 100"/>
                    <a:gd name="T88" fmla="*/ 134 w 604"/>
                    <a:gd name="T89" fmla="*/ 11 h 100"/>
                    <a:gd name="T90" fmla="*/ 185 w 604"/>
                    <a:gd name="T91" fmla="*/ 8 h 100"/>
                    <a:gd name="T92" fmla="*/ 231 w 604"/>
                    <a:gd name="T93" fmla="*/ 5 h 100"/>
                    <a:gd name="T94" fmla="*/ 276 w 604"/>
                    <a:gd name="T95" fmla="*/ 2 h 100"/>
                    <a:gd name="T96" fmla="*/ 321 w 604"/>
                    <a:gd name="T97" fmla="*/ 0 h 100"/>
                    <a:gd name="T98" fmla="*/ 366 w 604"/>
                    <a:gd name="T99" fmla="*/ 3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100"/>
                    <a:gd name="T152" fmla="*/ 604 w 604"/>
                    <a:gd name="T153" fmla="*/ 100 h 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100">
                      <a:moveTo>
                        <a:pt x="366" y="3"/>
                      </a:moveTo>
                      <a:lnTo>
                        <a:pt x="391" y="8"/>
                      </a:lnTo>
                      <a:lnTo>
                        <a:pt x="420" y="12"/>
                      </a:lnTo>
                      <a:lnTo>
                        <a:pt x="450" y="17"/>
                      </a:lnTo>
                      <a:lnTo>
                        <a:pt x="480" y="21"/>
                      </a:lnTo>
                      <a:lnTo>
                        <a:pt x="509" y="26"/>
                      </a:lnTo>
                      <a:lnTo>
                        <a:pt x="536" y="30"/>
                      </a:lnTo>
                      <a:lnTo>
                        <a:pt x="562" y="34"/>
                      </a:lnTo>
                      <a:lnTo>
                        <a:pt x="583" y="37"/>
                      </a:lnTo>
                      <a:lnTo>
                        <a:pt x="596" y="40"/>
                      </a:lnTo>
                      <a:lnTo>
                        <a:pt x="604" y="40"/>
                      </a:lnTo>
                      <a:lnTo>
                        <a:pt x="604" y="42"/>
                      </a:lnTo>
                      <a:lnTo>
                        <a:pt x="602" y="43"/>
                      </a:lnTo>
                      <a:lnTo>
                        <a:pt x="599" y="45"/>
                      </a:lnTo>
                      <a:lnTo>
                        <a:pt x="596" y="46"/>
                      </a:lnTo>
                      <a:lnTo>
                        <a:pt x="593" y="49"/>
                      </a:lnTo>
                      <a:lnTo>
                        <a:pt x="589" y="52"/>
                      </a:lnTo>
                      <a:lnTo>
                        <a:pt x="584" y="55"/>
                      </a:lnTo>
                      <a:lnTo>
                        <a:pt x="578" y="58"/>
                      </a:lnTo>
                      <a:lnTo>
                        <a:pt x="572" y="61"/>
                      </a:lnTo>
                      <a:lnTo>
                        <a:pt x="566" y="64"/>
                      </a:lnTo>
                      <a:lnTo>
                        <a:pt x="560" y="66"/>
                      </a:lnTo>
                      <a:lnTo>
                        <a:pt x="554" y="67"/>
                      </a:lnTo>
                      <a:lnTo>
                        <a:pt x="548" y="69"/>
                      </a:lnTo>
                      <a:lnTo>
                        <a:pt x="541" y="70"/>
                      </a:lnTo>
                      <a:lnTo>
                        <a:pt x="533" y="70"/>
                      </a:lnTo>
                      <a:lnTo>
                        <a:pt x="527" y="72"/>
                      </a:lnTo>
                      <a:lnTo>
                        <a:pt x="520" y="72"/>
                      </a:lnTo>
                      <a:lnTo>
                        <a:pt x="512" y="72"/>
                      </a:lnTo>
                      <a:lnTo>
                        <a:pt x="505" y="72"/>
                      </a:lnTo>
                      <a:lnTo>
                        <a:pt x="498" y="70"/>
                      </a:lnTo>
                      <a:lnTo>
                        <a:pt x="490" y="69"/>
                      </a:lnTo>
                      <a:lnTo>
                        <a:pt x="481" y="69"/>
                      </a:lnTo>
                      <a:lnTo>
                        <a:pt x="471" y="70"/>
                      </a:lnTo>
                      <a:lnTo>
                        <a:pt x="462" y="70"/>
                      </a:lnTo>
                      <a:lnTo>
                        <a:pt x="451" y="72"/>
                      </a:lnTo>
                      <a:lnTo>
                        <a:pt x="441" y="72"/>
                      </a:lnTo>
                      <a:lnTo>
                        <a:pt x="429" y="72"/>
                      </a:lnTo>
                      <a:lnTo>
                        <a:pt x="418" y="72"/>
                      </a:lnTo>
                      <a:lnTo>
                        <a:pt x="408" y="70"/>
                      </a:lnTo>
                      <a:lnTo>
                        <a:pt x="397" y="69"/>
                      </a:lnTo>
                      <a:lnTo>
                        <a:pt x="385" y="67"/>
                      </a:lnTo>
                      <a:lnTo>
                        <a:pt x="370" y="67"/>
                      </a:lnTo>
                      <a:lnTo>
                        <a:pt x="354" y="67"/>
                      </a:lnTo>
                      <a:lnTo>
                        <a:pt x="336" y="69"/>
                      </a:lnTo>
                      <a:lnTo>
                        <a:pt x="318" y="72"/>
                      </a:lnTo>
                      <a:lnTo>
                        <a:pt x="299" y="75"/>
                      </a:lnTo>
                      <a:lnTo>
                        <a:pt x="281" y="76"/>
                      </a:lnTo>
                      <a:lnTo>
                        <a:pt x="263" y="79"/>
                      </a:lnTo>
                      <a:lnTo>
                        <a:pt x="248" y="81"/>
                      </a:lnTo>
                      <a:lnTo>
                        <a:pt x="234" y="81"/>
                      </a:lnTo>
                      <a:lnTo>
                        <a:pt x="221" y="79"/>
                      </a:lnTo>
                      <a:lnTo>
                        <a:pt x="206" y="79"/>
                      </a:lnTo>
                      <a:lnTo>
                        <a:pt x="193" y="79"/>
                      </a:lnTo>
                      <a:lnTo>
                        <a:pt x="178" y="81"/>
                      </a:lnTo>
                      <a:lnTo>
                        <a:pt x="161" y="81"/>
                      </a:lnTo>
                      <a:lnTo>
                        <a:pt x="146" y="82"/>
                      </a:lnTo>
                      <a:lnTo>
                        <a:pt x="131" y="84"/>
                      </a:lnTo>
                      <a:lnTo>
                        <a:pt x="118" y="87"/>
                      </a:lnTo>
                      <a:lnTo>
                        <a:pt x="104" y="90"/>
                      </a:lnTo>
                      <a:lnTo>
                        <a:pt x="92" y="93"/>
                      </a:lnTo>
                      <a:lnTo>
                        <a:pt x="84" y="96"/>
                      </a:lnTo>
                      <a:lnTo>
                        <a:pt x="76" y="97"/>
                      </a:lnTo>
                      <a:lnTo>
                        <a:pt x="69" y="99"/>
                      </a:lnTo>
                      <a:lnTo>
                        <a:pt x="60" y="100"/>
                      </a:lnTo>
                      <a:lnTo>
                        <a:pt x="52" y="100"/>
                      </a:lnTo>
                      <a:lnTo>
                        <a:pt x="45" y="100"/>
                      </a:lnTo>
                      <a:lnTo>
                        <a:pt x="36" y="100"/>
                      </a:lnTo>
                      <a:lnTo>
                        <a:pt x="25" y="100"/>
                      </a:lnTo>
                      <a:lnTo>
                        <a:pt x="15" y="100"/>
                      </a:lnTo>
                      <a:lnTo>
                        <a:pt x="0" y="100"/>
                      </a:lnTo>
                      <a:lnTo>
                        <a:pt x="0" y="21"/>
                      </a:lnTo>
                      <a:lnTo>
                        <a:pt x="13" y="20"/>
                      </a:lnTo>
                      <a:lnTo>
                        <a:pt x="27" y="18"/>
                      </a:lnTo>
                      <a:lnTo>
                        <a:pt x="40" y="17"/>
                      </a:lnTo>
                      <a:lnTo>
                        <a:pt x="54" y="15"/>
                      </a:lnTo>
                      <a:lnTo>
                        <a:pt x="69" y="14"/>
                      </a:lnTo>
                      <a:lnTo>
                        <a:pt x="82" y="14"/>
                      </a:lnTo>
                      <a:lnTo>
                        <a:pt x="95" y="12"/>
                      </a:lnTo>
                      <a:lnTo>
                        <a:pt x="109" y="11"/>
                      </a:lnTo>
                      <a:lnTo>
                        <a:pt x="122" y="11"/>
                      </a:lnTo>
                      <a:lnTo>
                        <a:pt x="134" y="11"/>
                      </a:lnTo>
                      <a:lnTo>
                        <a:pt x="161" y="9"/>
                      </a:lnTo>
                      <a:lnTo>
                        <a:pt x="185" y="8"/>
                      </a:lnTo>
                      <a:lnTo>
                        <a:pt x="209" y="6"/>
                      </a:lnTo>
                      <a:lnTo>
                        <a:pt x="231" y="5"/>
                      </a:lnTo>
                      <a:lnTo>
                        <a:pt x="254" y="2"/>
                      </a:lnTo>
                      <a:lnTo>
                        <a:pt x="276" y="2"/>
                      </a:lnTo>
                      <a:lnTo>
                        <a:pt x="297" y="0"/>
                      </a:lnTo>
                      <a:lnTo>
                        <a:pt x="321" y="0"/>
                      </a:lnTo>
                      <a:lnTo>
                        <a:pt x="342" y="2"/>
                      </a:lnTo>
                      <a:lnTo>
                        <a:pt x="366" y="3"/>
                      </a:lnTo>
                      <a:close/>
                    </a:path>
                  </a:pathLst>
                </a:custGeom>
                <a:solidFill>
                  <a:srgbClr val="CFB094"/>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56" name="Freeform 104"/>
                <p:cNvSpPr>
                  <a:spLocks/>
                </p:cNvSpPr>
                <p:nvPr/>
              </p:nvSpPr>
              <p:spPr bwMode="auto">
                <a:xfrm>
                  <a:off x="831" y="1817"/>
                  <a:ext cx="601" cy="100"/>
                </a:xfrm>
                <a:custGeom>
                  <a:avLst/>
                  <a:gdLst>
                    <a:gd name="T0" fmla="*/ 388 w 601"/>
                    <a:gd name="T1" fmla="*/ 7 h 100"/>
                    <a:gd name="T2" fmla="*/ 447 w 601"/>
                    <a:gd name="T3" fmla="*/ 16 h 100"/>
                    <a:gd name="T4" fmla="*/ 506 w 601"/>
                    <a:gd name="T5" fmla="*/ 27 h 100"/>
                    <a:gd name="T6" fmla="*/ 559 w 601"/>
                    <a:gd name="T7" fmla="*/ 34 h 100"/>
                    <a:gd name="T8" fmla="*/ 593 w 601"/>
                    <a:gd name="T9" fmla="*/ 41 h 100"/>
                    <a:gd name="T10" fmla="*/ 601 w 601"/>
                    <a:gd name="T11" fmla="*/ 41 h 100"/>
                    <a:gd name="T12" fmla="*/ 599 w 601"/>
                    <a:gd name="T13" fmla="*/ 43 h 100"/>
                    <a:gd name="T14" fmla="*/ 595 w 601"/>
                    <a:gd name="T15" fmla="*/ 47 h 100"/>
                    <a:gd name="T16" fmla="*/ 587 w 601"/>
                    <a:gd name="T17" fmla="*/ 53 h 100"/>
                    <a:gd name="T18" fmla="*/ 577 w 601"/>
                    <a:gd name="T19" fmla="*/ 59 h 100"/>
                    <a:gd name="T20" fmla="*/ 565 w 601"/>
                    <a:gd name="T21" fmla="*/ 64 h 100"/>
                    <a:gd name="T22" fmla="*/ 560 w 601"/>
                    <a:gd name="T23" fmla="*/ 65 h 100"/>
                    <a:gd name="T24" fmla="*/ 547 w 601"/>
                    <a:gd name="T25" fmla="*/ 68 h 100"/>
                    <a:gd name="T26" fmla="*/ 533 w 601"/>
                    <a:gd name="T27" fmla="*/ 70 h 100"/>
                    <a:gd name="T28" fmla="*/ 518 w 601"/>
                    <a:gd name="T29" fmla="*/ 70 h 100"/>
                    <a:gd name="T30" fmla="*/ 503 w 601"/>
                    <a:gd name="T31" fmla="*/ 68 h 100"/>
                    <a:gd name="T32" fmla="*/ 496 w 601"/>
                    <a:gd name="T33" fmla="*/ 68 h 100"/>
                    <a:gd name="T34" fmla="*/ 480 w 601"/>
                    <a:gd name="T35" fmla="*/ 68 h 100"/>
                    <a:gd name="T36" fmla="*/ 460 w 601"/>
                    <a:gd name="T37" fmla="*/ 68 h 100"/>
                    <a:gd name="T38" fmla="*/ 439 w 601"/>
                    <a:gd name="T39" fmla="*/ 70 h 100"/>
                    <a:gd name="T40" fmla="*/ 417 w 601"/>
                    <a:gd name="T41" fmla="*/ 70 h 100"/>
                    <a:gd name="T42" fmla="*/ 396 w 601"/>
                    <a:gd name="T43" fmla="*/ 67 h 100"/>
                    <a:gd name="T44" fmla="*/ 384 w 601"/>
                    <a:gd name="T45" fmla="*/ 65 h 100"/>
                    <a:gd name="T46" fmla="*/ 353 w 601"/>
                    <a:gd name="T47" fmla="*/ 65 h 100"/>
                    <a:gd name="T48" fmla="*/ 317 w 601"/>
                    <a:gd name="T49" fmla="*/ 70 h 100"/>
                    <a:gd name="T50" fmla="*/ 279 w 601"/>
                    <a:gd name="T51" fmla="*/ 76 h 100"/>
                    <a:gd name="T52" fmla="*/ 246 w 601"/>
                    <a:gd name="T53" fmla="*/ 79 h 100"/>
                    <a:gd name="T54" fmla="*/ 233 w 601"/>
                    <a:gd name="T55" fmla="*/ 79 h 100"/>
                    <a:gd name="T56" fmla="*/ 205 w 601"/>
                    <a:gd name="T57" fmla="*/ 79 h 100"/>
                    <a:gd name="T58" fmla="*/ 176 w 601"/>
                    <a:gd name="T59" fmla="*/ 79 h 100"/>
                    <a:gd name="T60" fmla="*/ 145 w 601"/>
                    <a:gd name="T61" fmla="*/ 80 h 100"/>
                    <a:gd name="T62" fmla="*/ 116 w 601"/>
                    <a:gd name="T63" fmla="*/ 85 h 100"/>
                    <a:gd name="T64" fmla="*/ 92 w 601"/>
                    <a:gd name="T65" fmla="*/ 91 h 100"/>
                    <a:gd name="T66" fmla="*/ 82 w 601"/>
                    <a:gd name="T67" fmla="*/ 94 h 100"/>
                    <a:gd name="T68" fmla="*/ 67 w 601"/>
                    <a:gd name="T69" fmla="*/ 97 h 100"/>
                    <a:gd name="T70" fmla="*/ 52 w 601"/>
                    <a:gd name="T71" fmla="*/ 100 h 100"/>
                    <a:gd name="T72" fmla="*/ 34 w 601"/>
                    <a:gd name="T73" fmla="*/ 100 h 100"/>
                    <a:gd name="T74" fmla="*/ 13 w 601"/>
                    <a:gd name="T75" fmla="*/ 98 h 100"/>
                    <a:gd name="T76" fmla="*/ 0 w 601"/>
                    <a:gd name="T77" fmla="*/ 98 h 100"/>
                    <a:gd name="T78" fmla="*/ 13 w 601"/>
                    <a:gd name="T79" fmla="*/ 19 h 100"/>
                    <a:gd name="T80" fmla="*/ 40 w 601"/>
                    <a:gd name="T81" fmla="*/ 16 h 100"/>
                    <a:gd name="T82" fmla="*/ 67 w 601"/>
                    <a:gd name="T83" fmla="*/ 13 h 100"/>
                    <a:gd name="T84" fmla="*/ 95 w 601"/>
                    <a:gd name="T85" fmla="*/ 12 h 100"/>
                    <a:gd name="T86" fmla="*/ 121 w 601"/>
                    <a:gd name="T87" fmla="*/ 10 h 100"/>
                    <a:gd name="T88" fmla="*/ 134 w 601"/>
                    <a:gd name="T89" fmla="*/ 10 h 100"/>
                    <a:gd name="T90" fmla="*/ 184 w 601"/>
                    <a:gd name="T91" fmla="*/ 7 h 100"/>
                    <a:gd name="T92" fmla="*/ 230 w 601"/>
                    <a:gd name="T93" fmla="*/ 4 h 100"/>
                    <a:gd name="T94" fmla="*/ 273 w 601"/>
                    <a:gd name="T95" fmla="*/ 1 h 100"/>
                    <a:gd name="T96" fmla="*/ 318 w 601"/>
                    <a:gd name="T97" fmla="*/ 0 h 100"/>
                    <a:gd name="T98" fmla="*/ 363 w 601"/>
                    <a:gd name="T99" fmla="*/ 3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1"/>
                    <a:gd name="T151" fmla="*/ 0 h 100"/>
                    <a:gd name="T152" fmla="*/ 601 w 601"/>
                    <a:gd name="T153" fmla="*/ 100 h 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1" h="100">
                      <a:moveTo>
                        <a:pt x="363" y="3"/>
                      </a:moveTo>
                      <a:lnTo>
                        <a:pt x="388" y="7"/>
                      </a:lnTo>
                      <a:lnTo>
                        <a:pt x="417" y="12"/>
                      </a:lnTo>
                      <a:lnTo>
                        <a:pt x="447" y="16"/>
                      </a:lnTo>
                      <a:lnTo>
                        <a:pt x="477" y="21"/>
                      </a:lnTo>
                      <a:lnTo>
                        <a:pt x="506" y="27"/>
                      </a:lnTo>
                      <a:lnTo>
                        <a:pt x="535" y="29"/>
                      </a:lnTo>
                      <a:lnTo>
                        <a:pt x="559" y="34"/>
                      </a:lnTo>
                      <a:lnTo>
                        <a:pt x="578" y="38"/>
                      </a:lnTo>
                      <a:lnTo>
                        <a:pt x="593" y="41"/>
                      </a:lnTo>
                      <a:lnTo>
                        <a:pt x="601" y="41"/>
                      </a:lnTo>
                      <a:lnTo>
                        <a:pt x="599" y="43"/>
                      </a:lnTo>
                      <a:lnTo>
                        <a:pt x="596" y="46"/>
                      </a:lnTo>
                      <a:lnTo>
                        <a:pt x="595" y="47"/>
                      </a:lnTo>
                      <a:lnTo>
                        <a:pt x="592" y="50"/>
                      </a:lnTo>
                      <a:lnTo>
                        <a:pt x="587" y="53"/>
                      </a:lnTo>
                      <a:lnTo>
                        <a:pt x="583" y="56"/>
                      </a:lnTo>
                      <a:lnTo>
                        <a:pt x="577" y="59"/>
                      </a:lnTo>
                      <a:lnTo>
                        <a:pt x="572" y="61"/>
                      </a:lnTo>
                      <a:lnTo>
                        <a:pt x="565" y="64"/>
                      </a:lnTo>
                      <a:lnTo>
                        <a:pt x="560" y="65"/>
                      </a:lnTo>
                      <a:lnTo>
                        <a:pt x="553" y="67"/>
                      </a:lnTo>
                      <a:lnTo>
                        <a:pt x="547" y="68"/>
                      </a:lnTo>
                      <a:lnTo>
                        <a:pt x="541" y="68"/>
                      </a:lnTo>
                      <a:lnTo>
                        <a:pt x="533" y="70"/>
                      </a:lnTo>
                      <a:lnTo>
                        <a:pt x="526" y="70"/>
                      </a:lnTo>
                      <a:lnTo>
                        <a:pt x="518" y="70"/>
                      </a:lnTo>
                      <a:lnTo>
                        <a:pt x="511" y="70"/>
                      </a:lnTo>
                      <a:lnTo>
                        <a:pt x="503" y="68"/>
                      </a:lnTo>
                      <a:lnTo>
                        <a:pt x="496" y="68"/>
                      </a:lnTo>
                      <a:lnTo>
                        <a:pt x="489" y="68"/>
                      </a:lnTo>
                      <a:lnTo>
                        <a:pt x="480" y="68"/>
                      </a:lnTo>
                      <a:lnTo>
                        <a:pt x="471" y="68"/>
                      </a:lnTo>
                      <a:lnTo>
                        <a:pt x="460" y="68"/>
                      </a:lnTo>
                      <a:lnTo>
                        <a:pt x="450" y="70"/>
                      </a:lnTo>
                      <a:lnTo>
                        <a:pt x="439" y="70"/>
                      </a:lnTo>
                      <a:lnTo>
                        <a:pt x="429" y="70"/>
                      </a:lnTo>
                      <a:lnTo>
                        <a:pt x="417" y="70"/>
                      </a:lnTo>
                      <a:lnTo>
                        <a:pt x="406" y="68"/>
                      </a:lnTo>
                      <a:lnTo>
                        <a:pt x="396" y="67"/>
                      </a:lnTo>
                      <a:lnTo>
                        <a:pt x="384" y="65"/>
                      </a:lnTo>
                      <a:lnTo>
                        <a:pt x="369" y="65"/>
                      </a:lnTo>
                      <a:lnTo>
                        <a:pt x="353" y="65"/>
                      </a:lnTo>
                      <a:lnTo>
                        <a:pt x="335" y="68"/>
                      </a:lnTo>
                      <a:lnTo>
                        <a:pt x="317" y="70"/>
                      </a:lnTo>
                      <a:lnTo>
                        <a:pt x="297" y="73"/>
                      </a:lnTo>
                      <a:lnTo>
                        <a:pt x="279" y="76"/>
                      </a:lnTo>
                      <a:lnTo>
                        <a:pt x="263" y="77"/>
                      </a:lnTo>
                      <a:lnTo>
                        <a:pt x="246" y="79"/>
                      </a:lnTo>
                      <a:lnTo>
                        <a:pt x="233" y="79"/>
                      </a:lnTo>
                      <a:lnTo>
                        <a:pt x="220" y="79"/>
                      </a:lnTo>
                      <a:lnTo>
                        <a:pt x="205" y="79"/>
                      </a:lnTo>
                      <a:lnTo>
                        <a:pt x="191" y="79"/>
                      </a:lnTo>
                      <a:lnTo>
                        <a:pt x="176" y="79"/>
                      </a:lnTo>
                      <a:lnTo>
                        <a:pt x="160" y="80"/>
                      </a:lnTo>
                      <a:lnTo>
                        <a:pt x="145" y="80"/>
                      </a:lnTo>
                      <a:lnTo>
                        <a:pt x="131" y="83"/>
                      </a:lnTo>
                      <a:lnTo>
                        <a:pt x="116" y="85"/>
                      </a:lnTo>
                      <a:lnTo>
                        <a:pt x="104" y="88"/>
                      </a:lnTo>
                      <a:lnTo>
                        <a:pt x="92" y="91"/>
                      </a:lnTo>
                      <a:lnTo>
                        <a:pt x="82" y="94"/>
                      </a:lnTo>
                      <a:lnTo>
                        <a:pt x="75" y="97"/>
                      </a:lnTo>
                      <a:lnTo>
                        <a:pt x="67" y="97"/>
                      </a:lnTo>
                      <a:lnTo>
                        <a:pt x="60" y="98"/>
                      </a:lnTo>
                      <a:lnTo>
                        <a:pt x="52" y="100"/>
                      </a:lnTo>
                      <a:lnTo>
                        <a:pt x="43" y="100"/>
                      </a:lnTo>
                      <a:lnTo>
                        <a:pt x="34" y="100"/>
                      </a:lnTo>
                      <a:lnTo>
                        <a:pt x="25" y="98"/>
                      </a:lnTo>
                      <a:lnTo>
                        <a:pt x="13" y="98"/>
                      </a:lnTo>
                      <a:lnTo>
                        <a:pt x="0" y="98"/>
                      </a:lnTo>
                      <a:lnTo>
                        <a:pt x="0" y="21"/>
                      </a:lnTo>
                      <a:lnTo>
                        <a:pt x="13" y="19"/>
                      </a:lnTo>
                      <a:lnTo>
                        <a:pt x="27" y="18"/>
                      </a:lnTo>
                      <a:lnTo>
                        <a:pt x="40" y="16"/>
                      </a:lnTo>
                      <a:lnTo>
                        <a:pt x="54" y="15"/>
                      </a:lnTo>
                      <a:lnTo>
                        <a:pt x="67" y="13"/>
                      </a:lnTo>
                      <a:lnTo>
                        <a:pt x="81" y="12"/>
                      </a:lnTo>
                      <a:lnTo>
                        <a:pt x="95" y="12"/>
                      </a:lnTo>
                      <a:lnTo>
                        <a:pt x="107" y="10"/>
                      </a:lnTo>
                      <a:lnTo>
                        <a:pt x="121" y="10"/>
                      </a:lnTo>
                      <a:lnTo>
                        <a:pt x="134" y="10"/>
                      </a:lnTo>
                      <a:lnTo>
                        <a:pt x="160" y="9"/>
                      </a:lnTo>
                      <a:lnTo>
                        <a:pt x="184" y="7"/>
                      </a:lnTo>
                      <a:lnTo>
                        <a:pt x="208" y="6"/>
                      </a:lnTo>
                      <a:lnTo>
                        <a:pt x="230" y="4"/>
                      </a:lnTo>
                      <a:lnTo>
                        <a:pt x="252" y="3"/>
                      </a:lnTo>
                      <a:lnTo>
                        <a:pt x="273" y="1"/>
                      </a:lnTo>
                      <a:lnTo>
                        <a:pt x="296" y="0"/>
                      </a:lnTo>
                      <a:lnTo>
                        <a:pt x="318" y="0"/>
                      </a:lnTo>
                      <a:lnTo>
                        <a:pt x="341" y="1"/>
                      </a:lnTo>
                      <a:lnTo>
                        <a:pt x="363" y="3"/>
                      </a:lnTo>
                      <a:close/>
                    </a:path>
                  </a:pathLst>
                </a:custGeom>
                <a:solidFill>
                  <a:srgbClr val="CAAB8E"/>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57" name="Freeform 105"/>
                <p:cNvSpPr>
                  <a:spLocks/>
                </p:cNvSpPr>
                <p:nvPr/>
              </p:nvSpPr>
              <p:spPr bwMode="auto">
                <a:xfrm>
                  <a:off x="831" y="1815"/>
                  <a:ext cx="598" cy="99"/>
                </a:xfrm>
                <a:custGeom>
                  <a:avLst/>
                  <a:gdLst>
                    <a:gd name="T0" fmla="*/ 387 w 598"/>
                    <a:gd name="T1" fmla="*/ 8 h 99"/>
                    <a:gd name="T2" fmla="*/ 444 w 598"/>
                    <a:gd name="T3" fmla="*/ 17 h 99"/>
                    <a:gd name="T4" fmla="*/ 503 w 598"/>
                    <a:gd name="T5" fmla="*/ 27 h 99"/>
                    <a:gd name="T6" fmla="*/ 556 w 598"/>
                    <a:gd name="T7" fmla="*/ 36 h 99"/>
                    <a:gd name="T8" fmla="*/ 590 w 598"/>
                    <a:gd name="T9" fmla="*/ 42 h 99"/>
                    <a:gd name="T10" fmla="*/ 598 w 598"/>
                    <a:gd name="T11" fmla="*/ 43 h 99"/>
                    <a:gd name="T12" fmla="*/ 596 w 598"/>
                    <a:gd name="T13" fmla="*/ 45 h 99"/>
                    <a:gd name="T14" fmla="*/ 592 w 598"/>
                    <a:gd name="T15" fmla="*/ 49 h 99"/>
                    <a:gd name="T16" fmla="*/ 586 w 598"/>
                    <a:gd name="T17" fmla="*/ 55 h 99"/>
                    <a:gd name="T18" fmla="*/ 575 w 598"/>
                    <a:gd name="T19" fmla="*/ 60 h 99"/>
                    <a:gd name="T20" fmla="*/ 565 w 598"/>
                    <a:gd name="T21" fmla="*/ 64 h 99"/>
                    <a:gd name="T22" fmla="*/ 559 w 598"/>
                    <a:gd name="T23" fmla="*/ 66 h 99"/>
                    <a:gd name="T24" fmla="*/ 545 w 598"/>
                    <a:gd name="T25" fmla="*/ 67 h 99"/>
                    <a:gd name="T26" fmla="*/ 532 w 598"/>
                    <a:gd name="T27" fmla="*/ 69 h 99"/>
                    <a:gd name="T28" fmla="*/ 517 w 598"/>
                    <a:gd name="T29" fmla="*/ 69 h 99"/>
                    <a:gd name="T30" fmla="*/ 502 w 598"/>
                    <a:gd name="T31" fmla="*/ 69 h 99"/>
                    <a:gd name="T32" fmla="*/ 495 w 598"/>
                    <a:gd name="T33" fmla="*/ 67 h 99"/>
                    <a:gd name="T34" fmla="*/ 478 w 598"/>
                    <a:gd name="T35" fmla="*/ 67 h 99"/>
                    <a:gd name="T36" fmla="*/ 459 w 598"/>
                    <a:gd name="T37" fmla="*/ 67 h 99"/>
                    <a:gd name="T38" fmla="*/ 438 w 598"/>
                    <a:gd name="T39" fmla="*/ 69 h 99"/>
                    <a:gd name="T40" fmla="*/ 415 w 598"/>
                    <a:gd name="T41" fmla="*/ 69 h 99"/>
                    <a:gd name="T42" fmla="*/ 394 w 598"/>
                    <a:gd name="T43" fmla="*/ 66 h 99"/>
                    <a:gd name="T44" fmla="*/ 382 w 598"/>
                    <a:gd name="T45" fmla="*/ 64 h 99"/>
                    <a:gd name="T46" fmla="*/ 351 w 598"/>
                    <a:gd name="T47" fmla="*/ 64 h 99"/>
                    <a:gd name="T48" fmla="*/ 315 w 598"/>
                    <a:gd name="T49" fmla="*/ 69 h 99"/>
                    <a:gd name="T50" fmla="*/ 278 w 598"/>
                    <a:gd name="T51" fmla="*/ 75 h 99"/>
                    <a:gd name="T52" fmla="*/ 245 w 598"/>
                    <a:gd name="T53" fmla="*/ 78 h 99"/>
                    <a:gd name="T54" fmla="*/ 231 w 598"/>
                    <a:gd name="T55" fmla="*/ 78 h 99"/>
                    <a:gd name="T56" fmla="*/ 205 w 598"/>
                    <a:gd name="T57" fmla="*/ 78 h 99"/>
                    <a:gd name="T58" fmla="*/ 175 w 598"/>
                    <a:gd name="T59" fmla="*/ 78 h 99"/>
                    <a:gd name="T60" fmla="*/ 143 w 598"/>
                    <a:gd name="T61" fmla="*/ 81 h 99"/>
                    <a:gd name="T62" fmla="*/ 115 w 598"/>
                    <a:gd name="T63" fmla="*/ 84 h 99"/>
                    <a:gd name="T64" fmla="*/ 91 w 598"/>
                    <a:gd name="T65" fmla="*/ 90 h 99"/>
                    <a:gd name="T66" fmla="*/ 82 w 598"/>
                    <a:gd name="T67" fmla="*/ 93 h 99"/>
                    <a:gd name="T68" fmla="*/ 66 w 598"/>
                    <a:gd name="T69" fmla="*/ 97 h 99"/>
                    <a:gd name="T70" fmla="*/ 51 w 598"/>
                    <a:gd name="T71" fmla="*/ 99 h 99"/>
                    <a:gd name="T72" fmla="*/ 34 w 598"/>
                    <a:gd name="T73" fmla="*/ 99 h 99"/>
                    <a:gd name="T74" fmla="*/ 13 w 598"/>
                    <a:gd name="T75" fmla="*/ 97 h 99"/>
                    <a:gd name="T76" fmla="*/ 0 w 598"/>
                    <a:gd name="T77" fmla="*/ 97 h 99"/>
                    <a:gd name="T78" fmla="*/ 13 w 598"/>
                    <a:gd name="T79" fmla="*/ 18 h 99"/>
                    <a:gd name="T80" fmla="*/ 40 w 598"/>
                    <a:gd name="T81" fmla="*/ 17 h 99"/>
                    <a:gd name="T82" fmla="*/ 67 w 598"/>
                    <a:gd name="T83" fmla="*/ 14 h 99"/>
                    <a:gd name="T84" fmla="*/ 94 w 598"/>
                    <a:gd name="T85" fmla="*/ 12 h 99"/>
                    <a:gd name="T86" fmla="*/ 119 w 598"/>
                    <a:gd name="T87" fmla="*/ 11 h 99"/>
                    <a:gd name="T88" fmla="*/ 131 w 598"/>
                    <a:gd name="T89" fmla="*/ 9 h 99"/>
                    <a:gd name="T90" fmla="*/ 182 w 598"/>
                    <a:gd name="T91" fmla="*/ 8 h 99"/>
                    <a:gd name="T92" fmla="*/ 228 w 598"/>
                    <a:gd name="T93" fmla="*/ 5 h 99"/>
                    <a:gd name="T94" fmla="*/ 272 w 598"/>
                    <a:gd name="T95" fmla="*/ 2 h 99"/>
                    <a:gd name="T96" fmla="*/ 317 w 598"/>
                    <a:gd name="T97" fmla="*/ 0 h 99"/>
                    <a:gd name="T98" fmla="*/ 362 w 598"/>
                    <a:gd name="T99" fmla="*/ 5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8"/>
                    <a:gd name="T151" fmla="*/ 0 h 99"/>
                    <a:gd name="T152" fmla="*/ 598 w 598"/>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8" h="99">
                      <a:moveTo>
                        <a:pt x="362" y="5"/>
                      </a:moveTo>
                      <a:lnTo>
                        <a:pt x="387" y="8"/>
                      </a:lnTo>
                      <a:lnTo>
                        <a:pt x="414" y="12"/>
                      </a:lnTo>
                      <a:lnTo>
                        <a:pt x="444" y="17"/>
                      </a:lnTo>
                      <a:lnTo>
                        <a:pt x="475" y="21"/>
                      </a:lnTo>
                      <a:lnTo>
                        <a:pt x="503" y="27"/>
                      </a:lnTo>
                      <a:lnTo>
                        <a:pt x="532" y="31"/>
                      </a:lnTo>
                      <a:lnTo>
                        <a:pt x="556" y="36"/>
                      </a:lnTo>
                      <a:lnTo>
                        <a:pt x="575" y="40"/>
                      </a:lnTo>
                      <a:lnTo>
                        <a:pt x="590" y="42"/>
                      </a:lnTo>
                      <a:lnTo>
                        <a:pt x="598" y="43"/>
                      </a:lnTo>
                      <a:lnTo>
                        <a:pt x="596" y="43"/>
                      </a:lnTo>
                      <a:lnTo>
                        <a:pt x="596" y="45"/>
                      </a:lnTo>
                      <a:lnTo>
                        <a:pt x="595" y="48"/>
                      </a:lnTo>
                      <a:lnTo>
                        <a:pt x="592" y="49"/>
                      </a:lnTo>
                      <a:lnTo>
                        <a:pt x="589" y="52"/>
                      </a:lnTo>
                      <a:lnTo>
                        <a:pt x="586" y="55"/>
                      </a:lnTo>
                      <a:lnTo>
                        <a:pt x="581" y="58"/>
                      </a:lnTo>
                      <a:lnTo>
                        <a:pt x="575" y="60"/>
                      </a:lnTo>
                      <a:lnTo>
                        <a:pt x="571" y="63"/>
                      </a:lnTo>
                      <a:lnTo>
                        <a:pt x="565" y="64"/>
                      </a:lnTo>
                      <a:lnTo>
                        <a:pt x="559" y="66"/>
                      </a:lnTo>
                      <a:lnTo>
                        <a:pt x="553" y="67"/>
                      </a:lnTo>
                      <a:lnTo>
                        <a:pt x="545" y="67"/>
                      </a:lnTo>
                      <a:lnTo>
                        <a:pt x="539" y="69"/>
                      </a:lnTo>
                      <a:lnTo>
                        <a:pt x="532" y="69"/>
                      </a:lnTo>
                      <a:lnTo>
                        <a:pt x="524" y="69"/>
                      </a:lnTo>
                      <a:lnTo>
                        <a:pt x="517" y="69"/>
                      </a:lnTo>
                      <a:lnTo>
                        <a:pt x="509" y="69"/>
                      </a:lnTo>
                      <a:lnTo>
                        <a:pt x="502" y="69"/>
                      </a:lnTo>
                      <a:lnTo>
                        <a:pt x="495" y="67"/>
                      </a:lnTo>
                      <a:lnTo>
                        <a:pt x="487" y="67"/>
                      </a:lnTo>
                      <a:lnTo>
                        <a:pt x="478" y="67"/>
                      </a:lnTo>
                      <a:lnTo>
                        <a:pt x="469" y="67"/>
                      </a:lnTo>
                      <a:lnTo>
                        <a:pt x="459" y="67"/>
                      </a:lnTo>
                      <a:lnTo>
                        <a:pt x="448" y="69"/>
                      </a:lnTo>
                      <a:lnTo>
                        <a:pt x="438" y="69"/>
                      </a:lnTo>
                      <a:lnTo>
                        <a:pt x="427" y="69"/>
                      </a:lnTo>
                      <a:lnTo>
                        <a:pt x="415" y="69"/>
                      </a:lnTo>
                      <a:lnTo>
                        <a:pt x="405" y="67"/>
                      </a:lnTo>
                      <a:lnTo>
                        <a:pt x="394" y="66"/>
                      </a:lnTo>
                      <a:lnTo>
                        <a:pt x="382" y="64"/>
                      </a:lnTo>
                      <a:lnTo>
                        <a:pt x="367" y="64"/>
                      </a:lnTo>
                      <a:lnTo>
                        <a:pt x="351" y="64"/>
                      </a:lnTo>
                      <a:lnTo>
                        <a:pt x="333" y="67"/>
                      </a:lnTo>
                      <a:lnTo>
                        <a:pt x="315" y="69"/>
                      </a:lnTo>
                      <a:lnTo>
                        <a:pt x="297" y="72"/>
                      </a:lnTo>
                      <a:lnTo>
                        <a:pt x="278" y="75"/>
                      </a:lnTo>
                      <a:lnTo>
                        <a:pt x="261" y="76"/>
                      </a:lnTo>
                      <a:lnTo>
                        <a:pt x="245" y="78"/>
                      </a:lnTo>
                      <a:lnTo>
                        <a:pt x="231" y="78"/>
                      </a:lnTo>
                      <a:lnTo>
                        <a:pt x="218" y="78"/>
                      </a:lnTo>
                      <a:lnTo>
                        <a:pt x="205" y="78"/>
                      </a:lnTo>
                      <a:lnTo>
                        <a:pt x="190" y="78"/>
                      </a:lnTo>
                      <a:lnTo>
                        <a:pt x="175" y="78"/>
                      </a:lnTo>
                      <a:lnTo>
                        <a:pt x="158" y="79"/>
                      </a:lnTo>
                      <a:lnTo>
                        <a:pt x="143" y="81"/>
                      </a:lnTo>
                      <a:lnTo>
                        <a:pt x="130" y="82"/>
                      </a:lnTo>
                      <a:lnTo>
                        <a:pt x="115" y="84"/>
                      </a:lnTo>
                      <a:lnTo>
                        <a:pt x="103" y="87"/>
                      </a:lnTo>
                      <a:lnTo>
                        <a:pt x="91" y="90"/>
                      </a:lnTo>
                      <a:lnTo>
                        <a:pt x="82" y="93"/>
                      </a:lnTo>
                      <a:lnTo>
                        <a:pt x="73" y="96"/>
                      </a:lnTo>
                      <a:lnTo>
                        <a:pt x="66" y="97"/>
                      </a:lnTo>
                      <a:lnTo>
                        <a:pt x="58" y="97"/>
                      </a:lnTo>
                      <a:lnTo>
                        <a:pt x="51" y="99"/>
                      </a:lnTo>
                      <a:lnTo>
                        <a:pt x="43" y="99"/>
                      </a:lnTo>
                      <a:lnTo>
                        <a:pt x="34" y="99"/>
                      </a:lnTo>
                      <a:lnTo>
                        <a:pt x="24" y="99"/>
                      </a:lnTo>
                      <a:lnTo>
                        <a:pt x="13" y="97"/>
                      </a:lnTo>
                      <a:lnTo>
                        <a:pt x="0" y="97"/>
                      </a:lnTo>
                      <a:lnTo>
                        <a:pt x="0" y="20"/>
                      </a:lnTo>
                      <a:lnTo>
                        <a:pt x="13" y="18"/>
                      </a:lnTo>
                      <a:lnTo>
                        <a:pt x="27" y="17"/>
                      </a:lnTo>
                      <a:lnTo>
                        <a:pt x="40" y="17"/>
                      </a:lnTo>
                      <a:lnTo>
                        <a:pt x="54" y="15"/>
                      </a:lnTo>
                      <a:lnTo>
                        <a:pt x="67" y="14"/>
                      </a:lnTo>
                      <a:lnTo>
                        <a:pt x="81" y="12"/>
                      </a:lnTo>
                      <a:lnTo>
                        <a:pt x="94" y="12"/>
                      </a:lnTo>
                      <a:lnTo>
                        <a:pt x="107" y="11"/>
                      </a:lnTo>
                      <a:lnTo>
                        <a:pt x="119" y="11"/>
                      </a:lnTo>
                      <a:lnTo>
                        <a:pt x="131" y="9"/>
                      </a:lnTo>
                      <a:lnTo>
                        <a:pt x="158" y="9"/>
                      </a:lnTo>
                      <a:lnTo>
                        <a:pt x="182" y="8"/>
                      </a:lnTo>
                      <a:lnTo>
                        <a:pt x="206" y="6"/>
                      </a:lnTo>
                      <a:lnTo>
                        <a:pt x="228" y="5"/>
                      </a:lnTo>
                      <a:lnTo>
                        <a:pt x="251" y="2"/>
                      </a:lnTo>
                      <a:lnTo>
                        <a:pt x="272" y="2"/>
                      </a:lnTo>
                      <a:lnTo>
                        <a:pt x="294" y="0"/>
                      </a:lnTo>
                      <a:lnTo>
                        <a:pt x="317" y="0"/>
                      </a:lnTo>
                      <a:lnTo>
                        <a:pt x="338" y="2"/>
                      </a:lnTo>
                      <a:lnTo>
                        <a:pt x="362" y="5"/>
                      </a:lnTo>
                      <a:close/>
                    </a:path>
                  </a:pathLst>
                </a:custGeom>
                <a:solidFill>
                  <a:srgbClr val="C5A689"/>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58" name="Freeform 106"/>
                <p:cNvSpPr>
                  <a:spLocks/>
                </p:cNvSpPr>
                <p:nvPr/>
              </p:nvSpPr>
              <p:spPr bwMode="auto">
                <a:xfrm>
                  <a:off x="831" y="1814"/>
                  <a:ext cx="593" cy="97"/>
                </a:xfrm>
                <a:custGeom>
                  <a:avLst/>
                  <a:gdLst>
                    <a:gd name="T0" fmla="*/ 384 w 593"/>
                    <a:gd name="T1" fmla="*/ 7 h 97"/>
                    <a:gd name="T2" fmla="*/ 442 w 593"/>
                    <a:gd name="T3" fmla="*/ 16 h 97"/>
                    <a:gd name="T4" fmla="*/ 501 w 593"/>
                    <a:gd name="T5" fmla="*/ 27 h 97"/>
                    <a:gd name="T6" fmla="*/ 553 w 593"/>
                    <a:gd name="T7" fmla="*/ 37 h 97"/>
                    <a:gd name="T8" fmla="*/ 586 w 593"/>
                    <a:gd name="T9" fmla="*/ 43 h 97"/>
                    <a:gd name="T10" fmla="*/ 593 w 593"/>
                    <a:gd name="T11" fmla="*/ 44 h 97"/>
                    <a:gd name="T12" fmla="*/ 593 w 593"/>
                    <a:gd name="T13" fmla="*/ 46 h 97"/>
                    <a:gd name="T14" fmla="*/ 589 w 593"/>
                    <a:gd name="T15" fmla="*/ 50 h 97"/>
                    <a:gd name="T16" fmla="*/ 584 w 593"/>
                    <a:gd name="T17" fmla="*/ 56 h 97"/>
                    <a:gd name="T18" fmla="*/ 575 w 593"/>
                    <a:gd name="T19" fmla="*/ 61 h 97"/>
                    <a:gd name="T20" fmla="*/ 563 w 593"/>
                    <a:gd name="T21" fmla="*/ 64 h 97"/>
                    <a:gd name="T22" fmla="*/ 557 w 593"/>
                    <a:gd name="T23" fmla="*/ 65 h 97"/>
                    <a:gd name="T24" fmla="*/ 545 w 593"/>
                    <a:gd name="T25" fmla="*/ 67 h 97"/>
                    <a:gd name="T26" fmla="*/ 530 w 593"/>
                    <a:gd name="T27" fmla="*/ 68 h 97"/>
                    <a:gd name="T28" fmla="*/ 515 w 593"/>
                    <a:gd name="T29" fmla="*/ 68 h 97"/>
                    <a:gd name="T30" fmla="*/ 501 w 593"/>
                    <a:gd name="T31" fmla="*/ 67 h 97"/>
                    <a:gd name="T32" fmla="*/ 493 w 593"/>
                    <a:gd name="T33" fmla="*/ 65 h 97"/>
                    <a:gd name="T34" fmla="*/ 477 w 593"/>
                    <a:gd name="T35" fmla="*/ 65 h 97"/>
                    <a:gd name="T36" fmla="*/ 457 w 593"/>
                    <a:gd name="T37" fmla="*/ 67 h 97"/>
                    <a:gd name="T38" fmla="*/ 436 w 593"/>
                    <a:gd name="T39" fmla="*/ 68 h 97"/>
                    <a:gd name="T40" fmla="*/ 414 w 593"/>
                    <a:gd name="T41" fmla="*/ 67 h 97"/>
                    <a:gd name="T42" fmla="*/ 393 w 593"/>
                    <a:gd name="T43" fmla="*/ 64 h 97"/>
                    <a:gd name="T44" fmla="*/ 381 w 593"/>
                    <a:gd name="T45" fmla="*/ 62 h 97"/>
                    <a:gd name="T46" fmla="*/ 351 w 593"/>
                    <a:gd name="T47" fmla="*/ 64 h 97"/>
                    <a:gd name="T48" fmla="*/ 314 w 593"/>
                    <a:gd name="T49" fmla="*/ 68 h 97"/>
                    <a:gd name="T50" fmla="*/ 276 w 593"/>
                    <a:gd name="T51" fmla="*/ 73 h 97"/>
                    <a:gd name="T52" fmla="*/ 243 w 593"/>
                    <a:gd name="T53" fmla="*/ 76 h 97"/>
                    <a:gd name="T54" fmla="*/ 230 w 593"/>
                    <a:gd name="T55" fmla="*/ 76 h 97"/>
                    <a:gd name="T56" fmla="*/ 203 w 593"/>
                    <a:gd name="T57" fmla="*/ 76 h 97"/>
                    <a:gd name="T58" fmla="*/ 173 w 593"/>
                    <a:gd name="T59" fmla="*/ 76 h 97"/>
                    <a:gd name="T60" fmla="*/ 142 w 593"/>
                    <a:gd name="T61" fmla="*/ 79 h 97"/>
                    <a:gd name="T62" fmla="*/ 113 w 593"/>
                    <a:gd name="T63" fmla="*/ 82 h 97"/>
                    <a:gd name="T64" fmla="*/ 90 w 593"/>
                    <a:gd name="T65" fmla="*/ 88 h 97"/>
                    <a:gd name="T66" fmla="*/ 81 w 593"/>
                    <a:gd name="T67" fmla="*/ 91 h 97"/>
                    <a:gd name="T68" fmla="*/ 64 w 593"/>
                    <a:gd name="T69" fmla="*/ 95 h 97"/>
                    <a:gd name="T70" fmla="*/ 49 w 593"/>
                    <a:gd name="T71" fmla="*/ 97 h 97"/>
                    <a:gd name="T72" fmla="*/ 34 w 593"/>
                    <a:gd name="T73" fmla="*/ 97 h 97"/>
                    <a:gd name="T74" fmla="*/ 13 w 593"/>
                    <a:gd name="T75" fmla="*/ 95 h 97"/>
                    <a:gd name="T76" fmla="*/ 0 w 593"/>
                    <a:gd name="T77" fmla="*/ 95 h 97"/>
                    <a:gd name="T78" fmla="*/ 13 w 593"/>
                    <a:gd name="T79" fmla="*/ 18 h 97"/>
                    <a:gd name="T80" fmla="*/ 39 w 593"/>
                    <a:gd name="T81" fmla="*/ 15 h 97"/>
                    <a:gd name="T82" fmla="*/ 66 w 593"/>
                    <a:gd name="T83" fmla="*/ 13 h 97"/>
                    <a:gd name="T84" fmla="*/ 92 w 593"/>
                    <a:gd name="T85" fmla="*/ 10 h 97"/>
                    <a:gd name="T86" fmla="*/ 118 w 593"/>
                    <a:gd name="T87" fmla="*/ 10 h 97"/>
                    <a:gd name="T88" fmla="*/ 130 w 593"/>
                    <a:gd name="T89" fmla="*/ 10 h 97"/>
                    <a:gd name="T90" fmla="*/ 181 w 593"/>
                    <a:gd name="T91" fmla="*/ 7 h 97"/>
                    <a:gd name="T92" fmla="*/ 227 w 593"/>
                    <a:gd name="T93" fmla="*/ 4 h 97"/>
                    <a:gd name="T94" fmla="*/ 270 w 593"/>
                    <a:gd name="T95" fmla="*/ 1 h 97"/>
                    <a:gd name="T96" fmla="*/ 314 w 593"/>
                    <a:gd name="T97" fmla="*/ 0 h 97"/>
                    <a:gd name="T98" fmla="*/ 359 w 593"/>
                    <a:gd name="T99" fmla="*/ 4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3"/>
                    <a:gd name="T151" fmla="*/ 0 h 97"/>
                    <a:gd name="T152" fmla="*/ 593 w 593"/>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3" h="97">
                      <a:moveTo>
                        <a:pt x="359" y="4"/>
                      </a:moveTo>
                      <a:lnTo>
                        <a:pt x="384" y="7"/>
                      </a:lnTo>
                      <a:lnTo>
                        <a:pt x="412" y="12"/>
                      </a:lnTo>
                      <a:lnTo>
                        <a:pt x="442" y="16"/>
                      </a:lnTo>
                      <a:lnTo>
                        <a:pt x="472" y="22"/>
                      </a:lnTo>
                      <a:lnTo>
                        <a:pt x="501" y="27"/>
                      </a:lnTo>
                      <a:lnTo>
                        <a:pt x="529" y="32"/>
                      </a:lnTo>
                      <a:lnTo>
                        <a:pt x="553" y="37"/>
                      </a:lnTo>
                      <a:lnTo>
                        <a:pt x="572" y="40"/>
                      </a:lnTo>
                      <a:lnTo>
                        <a:pt x="586" y="43"/>
                      </a:lnTo>
                      <a:lnTo>
                        <a:pt x="593" y="44"/>
                      </a:lnTo>
                      <a:lnTo>
                        <a:pt x="593" y="46"/>
                      </a:lnTo>
                      <a:lnTo>
                        <a:pt x="592" y="47"/>
                      </a:lnTo>
                      <a:lnTo>
                        <a:pt x="589" y="50"/>
                      </a:lnTo>
                      <a:lnTo>
                        <a:pt x="587" y="53"/>
                      </a:lnTo>
                      <a:lnTo>
                        <a:pt x="584" y="56"/>
                      </a:lnTo>
                      <a:lnTo>
                        <a:pt x="580" y="59"/>
                      </a:lnTo>
                      <a:lnTo>
                        <a:pt x="575" y="61"/>
                      </a:lnTo>
                      <a:lnTo>
                        <a:pt x="569" y="64"/>
                      </a:lnTo>
                      <a:lnTo>
                        <a:pt x="563" y="64"/>
                      </a:lnTo>
                      <a:lnTo>
                        <a:pt x="557" y="65"/>
                      </a:lnTo>
                      <a:lnTo>
                        <a:pt x="551" y="67"/>
                      </a:lnTo>
                      <a:lnTo>
                        <a:pt x="545" y="67"/>
                      </a:lnTo>
                      <a:lnTo>
                        <a:pt x="538" y="68"/>
                      </a:lnTo>
                      <a:lnTo>
                        <a:pt x="530" y="68"/>
                      </a:lnTo>
                      <a:lnTo>
                        <a:pt x="523" y="68"/>
                      </a:lnTo>
                      <a:lnTo>
                        <a:pt x="515" y="68"/>
                      </a:lnTo>
                      <a:lnTo>
                        <a:pt x="508" y="68"/>
                      </a:lnTo>
                      <a:lnTo>
                        <a:pt x="501" y="67"/>
                      </a:lnTo>
                      <a:lnTo>
                        <a:pt x="493" y="65"/>
                      </a:lnTo>
                      <a:lnTo>
                        <a:pt x="486" y="65"/>
                      </a:lnTo>
                      <a:lnTo>
                        <a:pt x="477" y="65"/>
                      </a:lnTo>
                      <a:lnTo>
                        <a:pt x="468" y="65"/>
                      </a:lnTo>
                      <a:lnTo>
                        <a:pt x="457" y="67"/>
                      </a:lnTo>
                      <a:lnTo>
                        <a:pt x="447" y="67"/>
                      </a:lnTo>
                      <a:lnTo>
                        <a:pt x="436" y="68"/>
                      </a:lnTo>
                      <a:lnTo>
                        <a:pt x="426" y="68"/>
                      </a:lnTo>
                      <a:lnTo>
                        <a:pt x="414" y="67"/>
                      </a:lnTo>
                      <a:lnTo>
                        <a:pt x="403" y="67"/>
                      </a:lnTo>
                      <a:lnTo>
                        <a:pt x="393" y="64"/>
                      </a:lnTo>
                      <a:lnTo>
                        <a:pt x="381" y="62"/>
                      </a:lnTo>
                      <a:lnTo>
                        <a:pt x="367" y="62"/>
                      </a:lnTo>
                      <a:lnTo>
                        <a:pt x="351" y="64"/>
                      </a:lnTo>
                      <a:lnTo>
                        <a:pt x="332" y="65"/>
                      </a:lnTo>
                      <a:lnTo>
                        <a:pt x="314" y="68"/>
                      </a:lnTo>
                      <a:lnTo>
                        <a:pt x="296" y="70"/>
                      </a:lnTo>
                      <a:lnTo>
                        <a:pt x="276" y="73"/>
                      </a:lnTo>
                      <a:lnTo>
                        <a:pt x="260" y="76"/>
                      </a:lnTo>
                      <a:lnTo>
                        <a:pt x="243" y="76"/>
                      </a:lnTo>
                      <a:lnTo>
                        <a:pt x="230" y="76"/>
                      </a:lnTo>
                      <a:lnTo>
                        <a:pt x="217" y="76"/>
                      </a:lnTo>
                      <a:lnTo>
                        <a:pt x="203" y="76"/>
                      </a:lnTo>
                      <a:lnTo>
                        <a:pt x="188" y="76"/>
                      </a:lnTo>
                      <a:lnTo>
                        <a:pt x="173" y="76"/>
                      </a:lnTo>
                      <a:lnTo>
                        <a:pt x="158" y="77"/>
                      </a:lnTo>
                      <a:lnTo>
                        <a:pt x="142" y="79"/>
                      </a:lnTo>
                      <a:lnTo>
                        <a:pt x="128" y="80"/>
                      </a:lnTo>
                      <a:lnTo>
                        <a:pt x="113" y="82"/>
                      </a:lnTo>
                      <a:lnTo>
                        <a:pt x="101" y="85"/>
                      </a:lnTo>
                      <a:lnTo>
                        <a:pt x="90" y="88"/>
                      </a:lnTo>
                      <a:lnTo>
                        <a:pt x="81" y="91"/>
                      </a:lnTo>
                      <a:lnTo>
                        <a:pt x="72" y="94"/>
                      </a:lnTo>
                      <a:lnTo>
                        <a:pt x="64" y="95"/>
                      </a:lnTo>
                      <a:lnTo>
                        <a:pt x="58" y="95"/>
                      </a:lnTo>
                      <a:lnTo>
                        <a:pt x="49" y="97"/>
                      </a:lnTo>
                      <a:lnTo>
                        <a:pt x="42" y="97"/>
                      </a:lnTo>
                      <a:lnTo>
                        <a:pt x="34" y="97"/>
                      </a:lnTo>
                      <a:lnTo>
                        <a:pt x="24" y="95"/>
                      </a:lnTo>
                      <a:lnTo>
                        <a:pt x="13" y="95"/>
                      </a:lnTo>
                      <a:lnTo>
                        <a:pt x="0" y="95"/>
                      </a:lnTo>
                      <a:lnTo>
                        <a:pt x="0" y="18"/>
                      </a:lnTo>
                      <a:lnTo>
                        <a:pt x="13" y="18"/>
                      </a:lnTo>
                      <a:lnTo>
                        <a:pt x="27" y="16"/>
                      </a:lnTo>
                      <a:lnTo>
                        <a:pt x="39" y="15"/>
                      </a:lnTo>
                      <a:lnTo>
                        <a:pt x="52" y="13"/>
                      </a:lnTo>
                      <a:lnTo>
                        <a:pt x="66" y="13"/>
                      </a:lnTo>
                      <a:lnTo>
                        <a:pt x="79" y="12"/>
                      </a:lnTo>
                      <a:lnTo>
                        <a:pt x="92" y="10"/>
                      </a:lnTo>
                      <a:lnTo>
                        <a:pt x="106" y="10"/>
                      </a:lnTo>
                      <a:lnTo>
                        <a:pt x="118" y="10"/>
                      </a:lnTo>
                      <a:lnTo>
                        <a:pt x="130" y="10"/>
                      </a:lnTo>
                      <a:lnTo>
                        <a:pt x="157" y="9"/>
                      </a:lnTo>
                      <a:lnTo>
                        <a:pt x="181" y="7"/>
                      </a:lnTo>
                      <a:lnTo>
                        <a:pt x="205" y="6"/>
                      </a:lnTo>
                      <a:lnTo>
                        <a:pt x="227" y="4"/>
                      </a:lnTo>
                      <a:lnTo>
                        <a:pt x="248" y="3"/>
                      </a:lnTo>
                      <a:lnTo>
                        <a:pt x="270" y="1"/>
                      </a:lnTo>
                      <a:lnTo>
                        <a:pt x="293" y="0"/>
                      </a:lnTo>
                      <a:lnTo>
                        <a:pt x="314" y="0"/>
                      </a:lnTo>
                      <a:lnTo>
                        <a:pt x="336" y="1"/>
                      </a:lnTo>
                      <a:lnTo>
                        <a:pt x="359" y="4"/>
                      </a:lnTo>
                      <a:close/>
                    </a:path>
                  </a:pathLst>
                </a:custGeom>
                <a:solidFill>
                  <a:srgbClr val="C0A183"/>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59" name="Freeform 107"/>
                <p:cNvSpPr>
                  <a:spLocks/>
                </p:cNvSpPr>
                <p:nvPr/>
              </p:nvSpPr>
              <p:spPr bwMode="auto">
                <a:xfrm>
                  <a:off x="831" y="1812"/>
                  <a:ext cx="590" cy="96"/>
                </a:xfrm>
                <a:custGeom>
                  <a:avLst/>
                  <a:gdLst>
                    <a:gd name="T0" fmla="*/ 382 w 590"/>
                    <a:gd name="T1" fmla="*/ 8 h 96"/>
                    <a:gd name="T2" fmla="*/ 439 w 590"/>
                    <a:gd name="T3" fmla="*/ 17 h 96"/>
                    <a:gd name="T4" fmla="*/ 499 w 590"/>
                    <a:gd name="T5" fmla="*/ 29 h 96"/>
                    <a:gd name="T6" fmla="*/ 548 w 590"/>
                    <a:gd name="T7" fmla="*/ 37 h 96"/>
                    <a:gd name="T8" fmla="*/ 583 w 590"/>
                    <a:gd name="T9" fmla="*/ 43 h 96"/>
                    <a:gd name="T10" fmla="*/ 590 w 590"/>
                    <a:gd name="T11" fmla="*/ 45 h 96"/>
                    <a:gd name="T12" fmla="*/ 590 w 590"/>
                    <a:gd name="T13" fmla="*/ 46 h 96"/>
                    <a:gd name="T14" fmla="*/ 587 w 590"/>
                    <a:gd name="T15" fmla="*/ 52 h 96"/>
                    <a:gd name="T16" fmla="*/ 583 w 590"/>
                    <a:gd name="T17" fmla="*/ 58 h 96"/>
                    <a:gd name="T18" fmla="*/ 574 w 590"/>
                    <a:gd name="T19" fmla="*/ 63 h 96"/>
                    <a:gd name="T20" fmla="*/ 563 w 590"/>
                    <a:gd name="T21" fmla="*/ 66 h 96"/>
                    <a:gd name="T22" fmla="*/ 556 w 590"/>
                    <a:gd name="T23" fmla="*/ 66 h 96"/>
                    <a:gd name="T24" fmla="*/ 544 w 590"/>
                    <a:gd name="T25" fmla="*/ 67 h 96"/>
                    <a:gd name="T26" fmla="*/ 529 w 590"/>
                    <a:gd name="T27" fmla="*/ 67 h 96"/>
                    <a:gd name="T28" fmla="*/ 514 w 590"/>
                    <a:gd name="T29" fmla="*/ 67 h 96"/>
                    <a:gd name="T30" fmla="*/ 499 w 590"/>
                    <a:gd name="T31" fmla="*/ 66 h 96"/>
                    <a:gd name="T32" fmla="*/ 492 w 590"/>
                    <a:gd name="T33" fmla="*/ 66 h 96"/>
                    <a:gd name="T34" fmla="*/ 475 w 590"/>
                    <a:gd name="T35" fmla="*/ 64 h 96"/>
                    <a:gd name="T36" fmla="*/ 456 w 590"/>
                    <a:gd name="T37" fmla="*/ 66 h 96"/>
                    <a:gd name="T38" fmla="*/ 435 w 590"/>
                    <a:gd name="T39" fmla="*/ 66 h 96"/>
                    <a:gd name="T40" fmla="*/ 414 w 590"/>
                    <a:gd name="T41" fmla="*/ 66 h 96"/>
                    <a:gd name="T42" fmla="*/ 391 w 590"/>
                    <a:gd name="T43" fmla="*/ 63 h 96"/>
                    <a:gd name="T44" fmla="*/ 379 w 590"/>
                    <a:gd name="T45" fmla="*/ 61 h 96"/>
                    <a:gd name="T46" fmla="*/ 350 w 590"/>
                    <a:gd name="T47" fmla="*/ 63 h 96"/>
                    <a:gd name="T48" fmla="*/ 312 w 590"/>
                    <a:gd name="T49" fmla="*/ 67 h 96"/>
                    <a:gd name="T50" fmla="*/ 275 w 590"/>
                    <a:gd name="T51" fmla="*/ 72 h 96"/>
                    <a:gd name="T52" fmla="*/ 242 w 590"/>
                    <a:gd name="T53" fmla="*/ 75 h 96"/>
                    <a:gd name="T54" fmla="*/ 228 w 590"/>
                    <a:gd name="T55" fmla="*/ 75 h 96"/>
                    <a:gd name="T56" fmla="*/ 202 w 590"/>
                    <a:gd name="T57" fmla="*/ 75 h 96"/>
                    <a:gd name="T58" fmla="*/ 172 w 590"/>
                    <a:gd name="T59" fmla="*/ 75 h 96"/>
                    <a:gd name="T60" fmla="*/ 142 w 590"/>
                    <a:gd name="T61" fmla="*/ 78 h 96"/>
                    <a:gd name="T62" fmla="*/ 112 w 590"/>
                    <a:gd name="T63" fmla="*/ 82 h 96"/>
                    <a:gd name="T64" fmla="*/ 88 w 590"/>
                    <a:gd name="T65" fmla="*/ 88 h 96"/>
                    <a:gd name="T66" fmla="*/ 79 w 590"/>
                    <a:gd name="T67" fmla="*/ 90 h 96"/>
                    <a:gd name="T68" fmla="*/ 64 w 590"/>
                    <a:gd name="T69" fmla="*/ 94 h 96"/>
                    <a:gd name="T70" fmla="*/ 49 w 590"/>
                    <a:gd name="T71" fmla="*/ 96 h 96"/>
                    <a:gd name="T72" fmla="*/ 33 w 590"/>
                    <a:gd name="T73" fmla="*/ 96 h 96"/>
                    <a:gd name="T74" fmla="*/ 13 w 590"/>
                    <a:gd name="T75" fmla="*/ 96 h 96"/>
                    <a:gd name="T76" fmla="*/ 0 w 590"/>
                    <a:gd name="T77" fmla="*/ 94 h 96"/>
                    <a:gd name="T78" fmla="*/ 13 w 590"/>
                    <a:gd name="T79" fmla="*/ 17 h 96"/>
                    <a:gd name="T80" fmla="*/ 39 w 590"/>
                    <a:gd name="T81" fmla="*/ 15 h 96"/>
                    <a:gd name="T82" fmla="*/ 66 w 590"/>
                    <a:gd name="T83" fmla="*/ 12 h 96"/>
                    <a:gd name="T84" fmla="*/ 91 w 590"/>
                    <a:gd name="T85" fmla="*/ 12 h 96"/>
                    <a:gd name="T86" fmla="*/ 116 w 590"/>
                    <a:gd name="T87" fmla="*/ 11 h 96"/>
                    <a:gd name="T88" fmla="*/ 128 w 590"/>
                    <a:gd name="T89" fmla="*/ 9 h 96"/>
                    <a:gd name="T90" fmla="*/ 179 w 590"/>
                    <a:gd name="T91" fmla="*/ 8 h 96"/>
                    <a:gd name="T92" fmla="*/ 224 w 590"/>
                    <a:gd name="T93" fmla="*/ 5 h 96"/>
                    <a:gd name="T94" fmla="*/ 269 w 590"/>
                    <a:gd name="T95" fmla="*/ 0 h 96"/>
                    <a:gd name="T96" fmla="*/ 312 w 590"/>
                    <a:gd name="T97" fmla="*/ 0 h 96"/>
                    <a:gd name="T98" fmla="*/ 357 w 590"/>
                    <a:gd name="T99" fmla="*/ 5 h 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0"/>
                    <a:gd name="T151" fmla="*/ 0 h 96"/>
                    <a:gd name="T152" fmla="*/ 590 w 590"/>
                    <a:gd name="T153" fmla="*/ 96 h 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0" h="96">
                      <a:moveTo>
                        <a:pt x="357" y="5"/>
                      </a:moveTo>
                      <a:lnTo>
                        <a:pt x="382" y="8"/>
                      </a:lnTo>
                      <a:lnTo>
                        <a:pt x="409" y="12"/>
                      </a:lnTo>
                      <a:lnTo>
                        <a:pt x="439" y="17"/>
                      </a:lnTo>
                      <a:lnTo>
                        <a:pt x="469" y="23"/>
                      </a:lnTo>
                      <a:lnTo>
                        <a:pt x="499" y="29"/>
                      </a:lnTo>
                      <a:lnTo>
                        <a:pt x="526" y="33"/>
                      </a:lnTo>
                      <a:lnTo>
                        <a:pt x="548" y="37"/>
                      </a:lnTo>
                      <a:lnTo>
                        <a:pt x="569" y="42"/>
                      </a:lnTo>
                      <a:lnTo>
                        <a:pt x="583" y="43"/>
                      </a:lnTo>
                      <a:lnTo>
                        <a:pt x="590" y="45"/>
                      </a:lnTo>
                      <a:lnTo>
                        <a:pt x="590" y="46"/>
                      </a:lnTo>
                      <a:lnTo>
                        <a:pt x="589" y="49"/>
                      </a:lnTo>
                      <a:lnTo>
                        <a:pt x="587" y="52"/>
                      </a:lnTo>
                      <a:lnTo>
                        <a:pt x="584" y="54"/>
                      </a:lnTo>
                      <a:lnTo>
                        <a:pt x="583" y="58"/>
                      </a:lnTo>
                      <a:lnTo>
                        <a:pt x="578" y="60"/>
                      </a:lnTo>
                      <a:lnTo>
                        <a:pt x="574" y="63"/>
                      </a:lnTo>
                      <a:lnTo>
                        <a:pt x="569" y="64"/>
                      </a:lnTo>
                      <a:lnTo>
                        <a:pt x="563" y="66"/>
                      </a:lnTo>
                      <a:lnTo>
                        <a:pt x="556" y="66"/>
                      </a:lnTo>
                      <a:lnTo>
                        <a:pt x="550" y="67"/>
                      </a:lnTo>
                      <a:lnTo>
                        <a:pt x="544" y="67"/>
                      </a:lnTo>
                      <a:lnTo>
                        <a:pt x="536" y="67"/>
                      </a:lnTo>
                      <a:lnTo>
                        <a:pt x="529" y="67"/>
                      </a:lnTo>
                      <a:lnTo>
                        <a:pt x="521" y="67"/>
                      </a:lnTo>
                      <a:lnTo>
                        <a:pt x="514" y="67"/>
                      </a:lnTo>
                      <a:lnTo>
                        <a:pt x="506" y="66"/>
                      </a:lnTo>
                      <a:lnTo>
                        <a:pt x="499" y="66"/>
                      </a:lnTo>
                      <a:lnTo>
                        <a:pt x="492" y="66"/>
                      </a:lnTo>
                      <a:lnTo>
                        <a:pt x="484" y="64"/>
                      </a:lnTo>
                      <a:lnTo>
                        <a:pt x="475" y="64"/>
                      </a:lnTo>
                      <a:lnTo>
                        <a:pt x="466" y="64"/>
                      </a:lnTo>
                      <a:lnTo>
                        <a:pt x="456" y="66"/>
                      </a:lnTo>
                      <a:lnTo>
                        <a:pt x="445" y="66"/>
                      </a:lnTo>
                      <a:lnTo>
                        <a:pt x="435" y="66"/>
                      </a:lnTo>
                      <a:lnTo>
                        <a:pt x="424" y="67"/>
                      </a:lnTo>
                      <a:lnTo>
                        <a:pt x="414" y="66"/>
                      </a:lnTo>
                      <a:lnTo>
                        <a:pt x="402" y="66"/>
                      </a:lnTo>
                      <a:lnTo>
                        <a:pt x="391" y="63"/>
                      </a:lnTo>
                      <a:lnTo>
                        <a:pt x="379" y="61"/>
                      </a:lnTo>
                      <a:lnTo>
                        <a:pt x="366" y="61"/>
                      </a:lnTo>
                      <a:lnTo>
                        <a:pt x="350" y="63"/>
                      </a:lnTo>
                      <a:lnTo>
                        <a:pt x="332" y="64"/>
                      </a:lnTo>
                      <a:lnTo>
                        <a:pt x="312" y="67"/>
                      </a:lnTo>
                      <a:lnTo>
                        <a:pt x="294" y="70"/>
                      </a:lnTo>
                      <a:lnTo>
                        <a:pt x="275" y="72"/>
                      </a:lnTo>
                      <a:lnTo>
                        <a:pt x="258" y="73"/>
                      </a:lnTo>
                      <a:lnTo>
                        <a:pt x="242" y="75"/>
                      </a:lnTo>
                      <a:lnTo>
                        <a:pt x="228" y="75"/>
                      </a:lnTo>
                      <a:lnTo>
                        <a:pt x="215" y="75"/>
                      </a:lnTo>
                      <a:lnTo>
                        <a:pt x="202" y="75"/>
                      </a:lnTo>
                      <a:lnTo>
                        <a:pt x="187" y="75"/>
                      </a:lnTo>
                      <a:lnTo>
                        <a:pt x="172" y="75"/>
                      </a:lnTo>
                      <a:lnTo>
                        <a:pt x="157" y="76"/>
                      </a:lnTo>
                      <a:lnTo>
                        <a:pt x="142" y="78"/>
                      </a:lnTo>
                      <a:lnTo>
                        <a:pt x="127" y="79"/>
                      </a:lnTo>
                      <a:lnTo>
                        <a:pt x="112" y="82"/>
                      </a:lnTo>
                      <a:lnTo>
                        <a:pt x="100" y="84"/>
                      </a:lnTo>
                      <a:lnTo>
                        <a:pt x="88" y="88"/>
                      </a:lnTo>
                      <a:lnTo>
                        <a:pt x="79" y="90"/>
                      </a:lnTo>
                      <a:lnTo>
                        <a:pt x="72" y="93"/>
                      </a:lnTo>
                      <a:lnTo>
                        <a:pt x="64" y="94"/>
                      </a:lnTo>
                      <a:lnTo>
                        <a:pt x="57" y="96"/>
                      </a:lnTo>
                      <a:lnTo>
                        <a:pt x="49" y="96"/>
                      </a:lnTo>
                      <a:lnTo>
                        <a:pt x="42" y="96"/>
                      </a:lnTo>
                      <a:lnTo>
                        <a:pt x="33" y="96"/>
                      </a:lnTo>
                      <a:lnTo>
                        <a:pt x="24" y="96"/>
                      </a:lnTo>
                      <a:lnTo>
                        <a:pt x="13" y="96"/>
                      </a:lnTo>
                      <a:lnTo>
                        <a:pt x="0" y="94"/>
                      </a:lnTo>
                      <a:lnTo>
                        <a:pt x="0" y="18"/>
                      </a:lnTo>
                      <a:lnTo>
                        <a:pt x="13" y="17"/>
                      </a:lnTo>
                      <a:lnTo>
                        <a:pt x="25" y="15"/>
                      </a:lnTo>
                      <a:lnTo>
                        <a:pt x="39" y="15"/>
                      </a:lnTo>
                      <a:lnTo>
                        <a:pt x="52" y="14"/>
                      </a:lnTo>
                      <a:lnTo>
                        <a:pt x="66" y="12"/>
                      </a:lnTo>
                      <a:lnTo>
                        <a:pt x="78" y="12"/>
                      </a:lnTo>
                      <a:lnTo>
                        <a:pt x="91" y="12"/>
                      </a:lnTo>
                      <a:lnTo>
                        <a:pt x="104" y="11"/>
                      </a:lnTo>
                      <a:lnTo>
                        <a:pt x="116" y="11"/>
                      </a:lnTo>
                      <a:lnTo>
                        <a:pt x="128" y="9"/>
                      </a:lnTo>
                      <a:lnTo>
                        <a:pt x="154" y="9"/>
                      </a:lnTo>
                      <a:lnTo>
                        <a:pt x="179" y="8"/>
                      </a:lnTo>
                      <a:lnTo>
                        <a:pt x="202" y="6"/>
                      </a:lnTo>
                      <a:lnTo>
                        <a:pt x="224" y="5"/>
                      </a:lnTo>
                      <a:lnTo>
                        <a:pt x="246" y="3"/>
                      </a:lnTo>
                      <a:lnTo>
                        <a:pt x="269" y="0"/>
                      </a:lnTo>
                      <a:lnTo>
                        <a:pt x="290" y="0"/>
                      </a:lnTo>
                      <a:lnTo>
                        <a:pt x="312" y="0"/>
                      </a:lnTo>
                      <a:lnTo>
                        <a:pt x="335" y="2"/>
                      </a:lnTo>
                      <a:lnTo>
                        <a:pt x="357" y="5"/>
                      </a:lnTo>
                      <a:close/>
                    </a:path>
                  </a:pathLst>
                </a:custGeom>
                <a:solidFill>
                  <a:srgbClr val="BC9B7D"/>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60" name="Freeform 108"/>
                <p:cNvSpPr>
                  <a:spLocks/>
                </p:cNvSpPr>
                <p:nvPr/>
              </p:nvSpPr>
              <p:spPr bwMode="auto">
                <a:xfrm>
                  <a:off x="831" y="1811"/>
                  <a:ext cx="587" cy="94"/>
                </a:xfrm>
                <a:custGeom>
                  <a:avLst/>
                  <a:gdLst>
                    <a:gd name="T0" fmla="*/ 379 w 587"/>
                    <a:gd name="T1" fmla="*/ 7 h 94"/>
                    <a:gd name="T2" fmla="*/ 436 w 587"/>
                    <a:gd name="T3" fmla="*/ 16 h 94"/>
                    <a:gd name="T4" fmla="*/ 495 w 587"/>
                    <a:gd name="T5" fmla="*/ 28 h 94"/>
                    <a:gd name="T6" fmla="*/ 545 w 587"/>
                    <a:gd name="T7" fmla="*/ 38 h 94"/>
                    <a:gd name="T8" fmla="*/ 580 w 587"/>
                    <a:gd name="T9" fmla="*/ 44 h 94"/>
                    <a:gd name="T10" fmla="*/ 587 w 587"/>
                    <a:gd name="T11" fmla="*/ 46 h 94"/>
                    <a:gd name="T12" fmla="*/ 587 w 587"/>
                    <a:gd name="T13" fmla="*/ 47 h 94"/>
                    <a:gd name="T14" fmla="*/ 584 w 587"/>
                    <a:gd name="T15" fmla="*/ 52 h 94"/>
                    <a:gd name="T16" fmla="*/ 580 w 587"/>
                    <a:gd name="T17" fmla="*/ 58 h 94"/>
                    <a:gd name="T18" fmla="*/ 572 w 587"/>
                    <a:gd name="T19" fmla="*/ 64 h 94"/>
                    <a:gd name="T20" fmla="*/ 562 w 587"/>
                    <a:gd name="T21" fmla="*/ 65 h 94"/>
                    <a:gd name="T22" fmla="*/ 556 w 587"/>
                    <a:gd name="T23" fmla="*/ 67 h 94"/>
                    <a:gd name="T24" fmla="*/ 542 w 587"/>
                    <a:gd name="T25" fmla="*/ 67 h 94"/>
                    <a:gd name="T26" fmla="*/ 527 w 587"/>
                    <a:gd name="T27" fmla="*/ 67 h 94"/>
                    <a:gd name="T28" fmla="*/ 514 w 587"/>
                    <a:gd name="T29" fmla="*/ 65 h 94"/>
                    <a:gd name="T30" fmla="*/ 499 w 587"/>
                    <a:gd name="T31" fmla="*/ 64 h 94"/>
                    <a:gd name="T32" fmla="*/ 490 w 587"/>
                    <a:gd name="T33" fmla="*/ 64 h 94"/>
                    <a:gd name="T34" fmla="*/ 475 w 587"/>
                    <a:gd name="T35" fmla="*/ 62 h 94"/>
                    <a:gd name="T36" fmla="*/ 456 w 587"/>
                    <a:gd name="T37" fmla="*/ 64 h 94"/>
                    <a:gd name="T38" fmla="*/ 433 w 587"/>
                    <a:gd name="T39" fmla="*/ 65 h 94"/>
                    <a:gd name="T40" fmla="*/ 412 w 587"/>
                    <a:gd name="T41" fmla="*/ 65 h 94"/>
                    <a:gd name="T42" fmla="*/ 390 w 587"/>
                    <a:gd name="T43" fmla="*/ 62 h 94"/>
                    <a:gd name="T44" fmla="*/ 378 w 587"/>
                    <a:gd name="T45" fmla="*/ 59 h 94"/>
                    <a:gd name="T46" fmla="*/ 348 w 587"/>
                    <a:gd name="T47" fmla="*/ 61 h 94"/>
                    <a:gd name="T48" fmla="*/ 312 w 587"/>
                    <a:gd name="T49" fmla="*/ 65 h 94"/>
                    <a:gd name="T50" fmla="*/ 273 w 587"/>
                    <a:gd name="T51" fmla="*/ 70 h 94"/>
                    <a:gd name="T52" fmla="*/ 240 w 587"/>
                    <a:gd name="T53" fmla="*/ 74 h 94"/>
                    <a:gd name="T54" fmla="*/ 227 w 587"/>
                    <a:gd name="T55" fmla="*/ 74 h 94"/>
                    <a:gd name="T56" fmla="*/ 200 w 587"/>
                    <a:gd name="T57" fmla="*/ 73 h 94"/>
                    <a:gd name="T58" fmla="*/ 170 w 587"/>
                    <a:gd name="T59" fmla="*/ 74 h 94"/>
                    <a:gd name="T60" fmla="*/ 140 w 587"/>
                    <a:gd name="T61" fmla="*/ 76 h 94"/>
                    <a:gd name="T62" fmla="*/ 112 w 587"/>
                    <a:gd name="T63" fmla="*/ 80 h 94"/>
                    <a:gd name="T64" fmla="*/ 87 w 587"/>
                    <a:gd name="T65" fmla="*/ 86 h 94"/>
                    <a:gd name="T66" fmla="*/ 78 w 587"/>
                    <a:gd name="T67" fmla="*/ 89 h 94"/>
                    <a:gd name="T68" fmla="*/ 63 w 587"/>
                    <a:gd name="T69" fmla="*/ 92 h 94"/>
                    <a:gd name="T70" fmla="*/ 48 w 587"/>
                    <a:gd name="T71" fmla="*/ 94 h 94"/>
                    <a:gd name="T72" fmla="*/ 31 w 587"/>
                    <a:gd name="T73" fmla="*/ 94 h 94"/>
                    <a:gd name="T74" fmla="*/ 12 w 587"/>
                    <a:gd name="T75" fmla="*/ 94 h 94"/>
                    <a:gd name="T76" fmla="*/ 0 w 587"/>
                    <a:gd name="T77" fmla="*/ 94 h 94"/>
                    <a:gd name="T78" fmla="*/ 13 w 587"/>
                    <a:gd name="T79" fmla="*/ 16 h 94"/>
                    <a:gd name="T80" fmla="*/ 39 w 587"/>
                    <a:gd name="T81" fmla="*/ 13 h 94"/>
                    <a:gd name="T82" fmla="*/ 64 w 587"/>
                    <a:gd name="T83" fmla="*/ 12 h 94"/>
                    <a:gd name="T84" fmla="*/ 90 w 587"/>
                    <a:gd name="T85" fmla="*/ 10 h 94"/>
                    <a:gd name="T86" fmla="*/ 115 w 587"/>
                    <a:gd name="T87" fmla="*/ 9 h 94"/>
                    <a:gd name="T88" fmla="*/ 127 w 587"/>
                    <a:gd name="T89" fmla="*/ 9 h 94"/>
                    <a:gd name="T90" fmla="*/ 178 w 587"/>
                    <a:gd name="T91" fmla="*/ 7 h 94"/>
                    <a:gd name="T92" fmla="*/ 223 w 587"/>
                    <a:gd name="T93" fmla="*/ 4 h 94"/>
                    <a:gd name="T94" fmla="*/ 266 w 587"/>
                    <a:gd name="T95" fmla="*/ 1 h 94"/>
                    <a:gd name="T96" fmla="*/ 309 w 587"/>
                    <a:gd name="T97" fmla="*/ 0 h 94"/>
                    <a:gd name="T98" fmla="*/ 356 w 587"/>
                    <a:gd name="T99" fmla="*/ 4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7"/>
                    <a:gd name="T151" fmla="*/ 0 h 94"/>
                    <a:gd name="T152" fmla="*/ 587 w 587"/>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7" h="94">
                      <a:moveTo>
                        <a:pt x="356" y="4"/>
                      </a:moveTo>
                      <a:lnTo>
                        <a:pt x="379" y="7"/>
                      </a:lnTo>
                      <a:lnTo>
                        <a:pt x="408" y="12"/>
                      </a:lnTo>
                      <a:lnTo>
                        <a:pt x="436" y="16"/>
                      </a:lnTo>
                      <a:lnTo>
                        <a:pt x="466" y="22"/>
                      </a:lnTo>
                      <a:lnTo>
                        <a:pt x="495" y="28"/>
                      </a:lnTo>
                      <a:lnTo>
                        <a:pt x="521" y="33"/>
                      </a:lnTo>
                      <a:lnTo>
                        <a:pt x="545" y="38"/>
                      </a:lnTo>
                      <a:lnTo>
                        <a:pt x="565" y="41"/>
                      </a:lnTo>
                      <a:lnTo>
                        <a:pt x="580" y="44"/>
                      </a:lnTo>
                      <a:lnTo>
                        <a:pt x="587" y="46"/>
                      </a:lnTo>
                      <a:lnTo>
                        <a:pt x="587" y="47"/>
                      </a:lnTo>
                      <a:lnTo>
                        <a:pt x="586" y="50"/>
                      </a:lnTo>
                      <a:lnTo>
                        <a:pt x="584" y="52"/>
                      </a:lnTo>
                      <a:lnTo>
                        <a:pt x="583" y="55"/>
                      </a:lnTo>
                      <a:lnTo>
                        <a:pt x="580" y="58"/>
                      </a:lnTo>
                      <a:lnTo>
                        <a:pt x="577" y="61"/>
                      </a:lnTo>
                      <a:lnTo>
                        <a:pt x="572" y="64"/>
                      </a:lnTo>
                      <a:lnTo>
                        <a:pt x="568" y="65"/>
                      </a:lnTo>
                      <a:lnTo>
                        <a:pt x="562" y="65"/>
                      </a:lnTo>
                      <a:lnTo>
                        <a:pt x="556" y="67"/>
                      </a:lnTo>
                      <a:lnTo>
                        <a:pt x="548" y="67"/>
                      </a:lnTo>
                      <a:lnTo>
                        <a:pt x="542" y="67"/>
                      </a:lnTo>
                      <a:lnTo>
                        <a:pt x="535" y="67"/>
                      </a:lnTo>
                      <a:lnTo>
                        <a:pt x="527" y="67"/>
                      </a:lnTo>
                      <a:lnTo>
                        <a:pt x="520" y="67"/>
                      </a:lnTo>
                      <a:lnTo>
                        <a:pt x="514" y="65"/>
                      </a:lnTo>
                      <a:lnTo>
                        <a:pt x="506" y="65"/>
                      </a:lnTo>
                      <a:lnTo>
                        <a:pt x="499" y="64"/>
                      </a:lnTo>
                      <a:lnTo>
                        <a:pt x="490" y="64"/>
                      </a:lnTo>
                      <a:lnTo>
                        <a:pt x="483" y="62"/>
                      </a:lnTo>
                      <a:lnTo>
                        <a:pt x="475" y="62"/>
                      </a:lnTo>
                      <a:lnTo>
                        <a:pt x="465" y="64"/>
                      </a:lnTo>
                      <a:lnTo>
                        <a:pt x="456" y="64"/>
                      </a:lnTo>
                      <a:lnTo>
                        <a:pt x="444" y="64"/>
                      </a:lnTo>
                      <a:lnTo>
                        <a:pt x="433" y="65"/>
                      </a:lnTo>
                      <a:lnTo>
                        <a:pt x="423" y="65"/>
                      </a:lnTo>
                      <a:lnTo>
                        <a:pt x="412" y="65"/>
                      </a:lnTo>
                      <a:lnTo>
                        <a:pt x="400" y="64"/>
                      </a:lnTo>
                      <a:lnTo>
                        <a:pt x="390" y="62"/>
                      </a:lnTo>
                      <a:lnTo>
                        <a:pt x="378" y="59"/>
                      </a:lnTo>
                      <a:lnTo>
                        <a:pt x="364" y="59"/>
                      </a:lnTo>
                      <a:lnTo>
                        <a:pt x="348" y="61"/>
                      </a:lnTo>
                      <a:lnTo>
                        <a:pt x="330" y="62"/>
                      </a:lnTo>
                      <a:lnTo>
                        <a:pt x="312" y="65"/>
                      </a:lnTo>
                      <a:lnTo>
                        <a:pt x="293" y="67"/>
                      </a:lnTo>
                      <a:lnTo>
                        <a:pt x="273" y="70"/>
                      </a:lnTo>
                      <a:lnTo>
                        <a:pt x="257" y="73"/>
                      </a:lnTo>
                      <a:lnTo>
                        <a:pt x="240" y="74"/>
                      </a:lnTo>
                      <a:lnTo>
                        <a:pt x="227" y="74"/>
                      </a:lnTo>
                      <a:lnTo>
                        <a:pt x="214" y="73"/>
                      </a:lnTo>
                      <a:lnTo>
                        <a:pt x="200" y="73"/>
                      </a:lnTo>
                      <a:lnTo>
                        <a:pt x="185" y="73"/>
                      </a:lnTo>
                      <a:lnTo>
                        <a:pt x="170" y="74"/>
                      </a:lnTo>
                      <a:lnTo>
                        <a:pt x="155" y="74"/>
                      </a:lnTo>
                      <a:lnTo>
                        <a:pt x="140" y="76"/>
                      </a:lnTo>
                      <a:lnTo>
                        <a:pt x="125" y="77"/>
                      </a:lnTo>
                      <a:lnTo>
                        <a:pt x="112" y="80"/>
                      </a:lnTo>
                      <a:lnTo>
                        <a:pt x="98" y="83"/>
                      </a:lnTo>
                      <a:lnTo>
                        <a:pt x="87" y="86"/>
                      </a:lnTo>
                      <a:lnTo>
                        <a:pt x="78" y="89"/>
                      </a:lnTo>
                      <a:lnTo>
                        <a:pt x="70" y="91"/>
                      </a:lnTo>
                      <a:lnTo>
                        <a:pt x="63" y="92"/>
                      </a:lnTo>
                      <a:lnTo>
                        <a:pt x="55" y="94"/>
                      </a:lnTo>
                      <a:lnTo>
                        <a:pt x="48" y="94"/>
                      </a:lnTo>
                      <a:lnTo>
                        <a:pt x="40" y="94"/>
                      </a:lnTo>
                      <a:lnTo>
                        <a:pt x="31" y="94"/>
                      </a:lnTo>
                      <a:lnTo>
                        <a:pt x="22" y="94"/>
                      </a:lnTo>
                      <a:lnTo>
                        <a:pt x="12" y="94"/>
                      </a:lnTo>
                      <a:lnTo>
                        <a:pt x="0" y="94"/>
                      </a:lnTo>
                      <a:lnTo>
                        <a:pt x="0" y="16"/>
                      </a:lnTo>
                      <a:lnTo>
                        <a:pt x="13" y="16"/>
                      </a:lnTo>
                      <a:lnTo>
                        <a:pt x="25" y="15"/>
                      </a:lnTo>
                      <a:lnTo>
                        <a:pt x="39" y="13"/>
                      </a:lnTo>
                      <a:lnTo>
                        <a:pt x="51" y="13"/>
                      </a:lnTo>
                      <a:lnTo>
                        <a:pt x="64" y="12"/>
                      </a:lnTo>
                      <a:lnTo>
                        <a:pt x="78" y="12"/>
                      </a:lnTo>
                      <a:lnTo>
                        <a:pt x="90" y="10"/>
                      </a:lnTo>
                      <a:lnTo>
                        <a:pt x="103" y="10"/>
                      </a:lnTo>
                      <a:lnTo>
                        <a:pt x="115" y="9"/>
                      </a:lnTo>
                      <a:lnTo>
                        <a:pt x="127" y="9"/>
                      </a:lnTo>
                      <a:lnTo>
                        <a:pt x="152" y="9"/>
                      </a:lnTo>
                      <a:lnTo>
                        <a:pt x="178" y="7"/>
                      </a:lnTo>
                      <a:lnTo>
                        <a:pt x="200" y="6"/>
                      </a:lnTo>
                      <a:lnTo>
                        <a:pt x="223" y="4"/>
                      </a:lnTo>
                      <a:lnTo>
                        <a:pt x="245" y="1"/>
                      </a:lnTo>
                      <a:lnTo>
                        <a:pt x="266" y="1"/>
                      </a:lnTo>
                      <a:lnTo>
                        <a:pt x="288" y="0"/>
                      </a:lnTo>
                      <a:lnTo>
                        <a:pt x="309" y="0"/>
                      </a:lnTo>
                      <a:lnTo>
                        <a:pt x="332" y="1"/>
                      </a:lnTo>
                      <a:lnTo>
                        <a:pt x="356" y="4"/>
                      </a:lnTo>
                      <a:close/>
                    </a:path>
                  </a:pathLst>
                </a:custGeom>
                <a:solidFill>
                  <a:srgbClr val="B79678"/>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61" name="Freeform 109"/>
                <p:cNvSpPr>
                  <a:spLocks/>
                </p:cNvSpPr>
                <p:nvPr/>
              </p:nvSpPr>
              <p:spPr bwMode="auto">
                <a:xfrm>
                  <a:off x="831" y="1809"/>
                  <a:ext cx="584" cy="93"/>
                </a:xfrm>
                <a:custGeom>
                  <a:avLst/>
                  <a:gdLst>
                    <a:gd name="T0" fmla="*/ 584 w 584"/>
                    <a:gd name="T1" fmla="*/ 48 h 93"/>
                    <a:gd name="T2" fmla="*/ 583 w 584"/>
                    <a:gd name="T3" fmla="*/ 52 h 93"/>
                    <a:gd name="T4" fmla="*/ 581 w 584"/>
                    <a:gd name="T5" fmla="*/ 57 h 93"/>
                    <a:gd name="T6" fmla="*/ 575 w 584"/>
                    <a:gd name="T7" fmla="*/ 63 h 93"/>
                    <a:gd name="T8" fmla="*/ 568 w 584"/>
                    <a:gd name="T9" fmla="*/ 66 h 93"/>
                    <a:gd name="T10" fmla="*/ 560 w 584"/>
                    <a:gd name="T11" fmla="*/ 66 h 93"/>
                    <a:gd name="T12" fmla="*/ 548 w 584"/>
                    <a:gd name="T13" fmla="*/ 66 h 93"/>
                    <a:gd name="T14" fmla="*/ 533 w 584"/>
                    <a:gd name="T15" fmla="*/ 66 h 93"/>
                    <a:gd name="T16" fmla="*/ 518 w 584"/>
                    <a:gd name="T17" fmla="*/ 66 h 93"/>
                    <a:gd name="T18" fmla="*/ 505 w 584"/>
                    <a:gd name="T19" fmla="*/ 64 h 93"/>
                    <a:gd name="T20" fmla="*/ 490 w 584"/>
                    <a:gd name="T21" fmla="*/ 63 h 93"/>
                    <a:gd name="T22" fmla="*/ 483 w 584"/>
                    <a:gd name="T23" fmla="*/ 61 h 93"/>
                    <a:gd name="T24" fmla="*/ 463 w 584"/>
                    <a:gd name="T25" fmla="*/ 63 h 93"/>
                    <a:gd name="T26" fmla="*/ 444 w 584"/>
                    <a:gd name="T27" fmla="*/ 64 h 93"/>
                    <a:gd name="T28" fmla="*/ 421 w 584"/>
                    <a:gd name="T29" fmla="*/ 64 h 93"/>
                    <a:gd name="T30" fmla="*/ 399 w 584"/>
                    <a:gd name="T31" fmla="*/ 63 h 93"/>
                    <a:gd name="T32" fmla="*/ 388 w 584"/>
                    <a:gd name="T33" fmla="*/ 61 h 93"/>
                    <a:gd name="T34" fmla="*/ 363 w 584"/>
                    <a:gd name="T35" fmla="*/ 58 h 93"/>
                    <a:gd name="T36" fmla="*/ 329 w 584"/>
                    <a:gd name="T37" fmla="*/ 61 h 93"/>
                    <a:gd name="T38" fmla="*/ 291 w 584"/>
                    <a:gd name="T39" fmla="*/ 67 h 93"/>
                    <a:gd name="T40" fmla="*/ 255 w 584"/>
                    <a:gd name="T41" fmla="*/ 72 h 93"/>
                    <a:gd name="T42" fmla="*/ 226 w 584"/>
                    <a:gd name="T43" fmla="*/ 73 h 93"/>
                    <a:gd name="T44" fmla="*/ 212 w 584"/>
                    <a:gd name="T45" fmla="*/ 73 h 93"/>
                    <a:gd name="T46" fmla="*/ 184 w 584"/>
                    <a:gd name="T47" fmla="*/ 73 h 93"/>
                    <a:gd name="T48" fmla="*/ 154 w 584"/>
                    <a:gd name="T49" fmla="*/ 73 h 93"/>
                    <a:gd name="T50" fmla="*/ 124 w 584"/>
                    <a:gd name="T51" fmla="*/ 76 h 93"/>
                    <a:gd name="T52" fmla="*/ 97 w 584"/>
                    <a:gd name="T53" fmla="*/ 82 h 93"/>
                    <a:gd name="T54" fmla="*/ 85 w 584"/>
                    <a:gd name="T55" fmla="*/ 85 h 93"/>
                    <a:gd name="T56" fmla="*/ 69 w 584"/>
                    <a:gd name="T57" fmla="*/ 90 h 93"/>
                    <a:gd name="T58" fmla="*/ 54 w 584"/>
                    <a:gd name="T59" fmla="*/ 93 h 93"/>
                    <a:gd name="T60" fmla="*/ 39 w 584"/>
                    <a:gd name="T61" fmla="*/ 93 h 93"/>
                    <a:gd name="T62" fmla="*/ 22 w 584"/>
                    <a:gd name="T63" fmla="*/ 93 h 93"/>
                    <a:gd name="T64" fmla="*/ 0 w 584"/>
                    <a:gd name="T65" fmla="*/ 93 h 93"/>
                    <a:gd name="T66" fmla="*/ 0 w 584"/>
                    <a:gd name="T67" fmla="*/ 17 h 93"/>
                    <a:gd name="T68" fmla="*/ 25 w 584"/>
                    <a:gd name="T69" fmla="*/ 15 h 93"/>
                    <a:gd name="T70" fmla="*/ 51 w 584"/>
                    <a:gd name="T71" fmla="*/ 12 h 93"/>
                    <a:gd name="T72" fmla="*/ 76 w 584"/>
                    <a:gd name="T73" fmla="*/ 11 h 93"/>
                    <a:gd name="T74" fmla="*/ 101 w 584"/>
                    <a:gd name="T75" fmla="*/ 11 h 93"/>
                    <a:gd name="T76" fmla="*/ 125 w 584"/>
                    <a:gd name="T77" fmla="*/ 9 h 93"/>
                    <a:gd name="T78" fmla="*/ 151 w 584"/>
                    <a:gd name="T79" fmla="*/ 9 h 93"/>
                    <a:gd name="T80" fmla="*/ 199 w 584"/>
                    <a:gd name="T81" fmla="*/ 6 h 93"/>
                    <a:gd name="T82" fmla="*/ 243 w 584"/>
                    <a:gd name="T83" fmla="*/ 3 h 93"/>
                    <a:gd name="T84" fmla="*/ 285 w 584"/>
                    <a:gd name="T85" fmla="*/ 0 h 93"/>
                    <a:gd name="T86" fmla="*/ 330 w 584"/>
                    <a:gd name="T87" fmla="*/ 2 h 93"/>
                    <a:gd name="T88" fmla="*/ 353 w 584"/>
                    <a:gd name="T89" fmla="*/ 5 h 93"/>
                    <a:gd name="T90" fmla="*/ 405 w 584"/>
                    <a:gd name="T91" fmla="*/ 12 h 93"/>
                    <a:gd name="T92" fmla="*/ 463 w 584"/>
                    <a:gd name="T93" fmla="*/ 24 h 93"/>
                    <a:gd name="T94" fmla="*/ 520 w 584"/>
                    <a:gd name="T95" fmla="*/ 35 h 93"/>
                    <a:gd name="T96" fmla="*/ 562 w 584"/>
                    <a:gd name="T97" fmla="*/ 43 h 93"/>
                    <a:gd name="T98" fmla="*/ 584 w 584"/>
                    <a:gd name="T99" fmla="*/ 48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4"/>
                    <a:gd name="T151" fmla="*/ 0 h 93"/>
                    <a:gd name="T152" fmla="*/ 584 w 584"/>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4" h="93">
                      <a:moveTo>
                        <a:pt x="584" y="48"/>
                      </a:moveTo>
                      <a:lnTo>
                        <a:pt x="584" y="48"/>
                      </a:lnTo>
                      <a:lnTo>
                        <a:pt x="584" y="49"/>
                      </a:lnTo>
                      <a:lnTo>
                        <a:pt x="583" y="52"/>
                      </a:lnTo>
                      <a:lnTo>
                        <a:pt x="583" y="54"/>
                      </a:lnTo>
                      <a:lnTo>
                        <a:pt x="581" y="57"/>
                      </a:lnTo>
                      <a:lnTo>
                        <a:pt x="580" y="60"/>
                      </a:lnTo>
                      <a:lnTo>
                        <a:pt x="575" y="63"/>
                      </a:lnTo>
                      <a:lnTo>
                        <a:pt x="572" y="64"/>
                      </a:lnTo>
                      <a:lnTo>
                        <a:pt x="568" y="66"/>
                      </a:lnTo>
                      <a:lnTo>
                        <a:pt x="560" y="66"/>
                      </a:lnTo>
                      <a:lnTo>
                        <a:pt x="554" y="66"/>
                      </a:lnTo>
                      <a:lnTo>
                        <a:pt x="548" y="66"/>
                      </a:lnTo>
                      <a:lnTo>
                        <a:pt x="541" y="66"/>
                      </a:lnTo>
                      <a:lnTo>
                        <a:pt x="533" y="66"/>
                      </a:lnTo>
                      <a:lnTo>
                        <a:pt x="526" y="66"/>
                      </a:lnTo>
                      <a:lnTo>
                        <a:pt x="518" y="66"/>
                      </a:lnTo>
                      <a:lnTo>
                        <a:pt x="511" y="66"/>
                      </a:lnTo>
                      <a:lnTo>
                        <a:pt x="505" y="64"/>
                      </a:lnTo>
                      <a:lnTo>
                        <a:pt x="498" y="64"/>
                      </a:lnTo>
                      <a:lnTo>
                        <a:pt x="490" y="63"/>
                      </a:lnTo>
                      <a:lnTo>
                        <a:pt x="483" y="61"/>
                      </a:lnTo>
                      <a:lnTo>
                        <a:pt x="474" y="61"/>
                      </a:lnTo>
                      <a:lnTo>
                        <a:pt x="463" y="63"/>
                      </a:lnTo>
                      <a:lnTo>
                        <a:pt x="454" y="63"/>
                      </a:lnTo>
                      <a:lnTo>
                        <a:pt x="444" y="64"/>
                      </a:lnTo>
                      <a:lnTo>
                        <a:pt x="433" y="64"/>
                      </a:lnTo>
                      <a:lnTo>
                        <a:pt x="421" y="64"/>
                      </a:lnTo>
                      <a:lnTo>
                        <a:pt x="411" y="64"/>
                      </a:lnTo>
                      <a:lnTo>
                        <a:pt x="399" y="63"/>
                      </a:lnTo>
                      <a:lnTo>
                        <a:pt x="388" y="61"/>
                      </a:lnTo>
                      <a:lnTo>
                        <a:pt x="378" y="60"/>
                      </a:lnTo>
                      <a:lnTo>
                        <a:pt x="363" y="58"/>
                      </a:lnTo>
                      <a:lnTo>
                        <a:pt x="347" y="60"/>
                      </a:lnTo>
                      <a:lnTo>
                        <a:pt x="329" y="61"/>
                      </a:lnTo>
                      <a:lnTo>
                        <a:pt x="309" y="64"/>
                      </a:lnTo>
                      <a:lnTo>
                        <a:pt x="291" y="67"/>
                      </a:lnTo>
                      <a:lnTo>
                        <a:pt x="273" y="69"/>
                      </a:lnTo>
                      <a:lnTo>
                        <a:pt x="255" y="72"/>
                      </a:lnTo>
                      <a:lnTo>
                        <a:pt x="239" y="73"/>
                      </a:lnTo>
                      <a:lnTo>
                        <a:pt x="226" y="73"/>
                      </a:lnTo>
                      <a:lnTo>
                        <a:pt x="212" y="73"/>
                      </a:lnTo>
                      <a:lnTo>
                        <a:pt x="199" y="73"/>
                      </a:lnTo>
                      <a:lnTo>
                        <a:pt x="184" y="73"/>
                      </a:lnTo>
                      <a:lnTo>
                        <a:pt x="169" y="73"/>
                      </a:lnTo>
                      <a:lnTo>
                        <a:pt x="154" y="73"/>
                      </a:lnTo>
                      <a:lnTo>
                        <a:pt x="139" y="75"/>
                      </a:lnTo>
                      <a:lnTo>
                        <a:pt x="124" y="76"/>
                      </a:lnTo>
                      <a:lnTo>
                        <a:pt x="110" y="79"/>
                      </a:lnTo>
                      <a:lnTo>
                        <a:pt x="97" y="82"/>
                      </a:lnTo>
                      <a:lnTo>
                        <a:pt x="85" y="85"/>
                      </a:lnTo>
                      <a:lnTo>
                        <a:pt x="76" y="88"/>
                      </a:lnTo>
                      <a:lnTo>
                        <a:pt x="69" y="90"/>
                      </a:lnTo>
                      <a:lnTo>
                        <a:pt x="61" y="91"/>
                      </a:lnTo>
                      <a:lnTo>
                        <a:pt x="54" y="93"/>
                      </a:lnTo>
                      <a:lnTo>
                        <a:pt x="46" y="93"/>
                      </a:lnTo>
                      <a:lnTo>
                        <a:pt x="39" y="93"/>
                      </a:lnTo>
                      <a:lnTo>
                        <a:pt x="31" y="93"/>
                      </a:lnTo>
                      <a:lnTo>
                        <a:pt x="22" y="93"/>
                      </a:lnTo>
                      <a:lnTo>
                        <a:pt x="12" y="93"/>
                      </a:lnTo>
                      <a:lnTo>
                        <a:pt x="0" y="93"/>
                      </a:lnTo>
                      <a:lnTo>
                        <a:pt x="0" y="17"/>
                      </a:lnTo>
                      <a:lnTo>
                        <a:pt x="13" y="15"/>
                      </a:lnTo>
                      <a:lnTo>
                        <a:pt x="25" y="15"/>
                      </a:lnTo>
                      <a:lnTo>
                        <a:pt x="39" y="14"/>
                      </a:lnTo>
                      <a:lnTo>
                        <a:pt x="51" y="12"/>
                      </a:lnTo>
                      <a:lnTo>
                        <a:pt x="64" y="12"/>
                      </a:lnTo>
                      <a:lnTo>
                        <a:pt x="76" y="11"/>
                      </a:lnTo>
                      <a:lnTo>
                        <a:pt x="90" y="11"/>
                      </a:lnTo>
                      <a:lnTo>
                        <a:pt x="101" y="11"/>
                      </a:lnTo>
                      <a:lnTo>
                        <a:pt x="113" y="11"/>
                      </a:lnTo>
                      <a:lnTo>
                        <a:pt x="125" y="9"/>
                      </a:lnTo>
                      <a:lnTo>
                        <a:pt x="151" y="9"/>
                      </a:lnTo>
                      <a:lnTo>
                        <a:pt x="176" y="8"/>
                      </a:lnTo>
                      <a:lnTo>
                        <a:pt x="199" y="6"/>
                      </a:lnTo>
                      <a:lnTo>
                        <a:pt x="221" y="3"/>
                      </a:lnTo>
                      <a:lnTo>
                        <a:pt x="243" y="3"/>
                      </a:lnTo>
                      <a:lnTo>
                        <a:pt x="264" y="2"/>
                      </a:lnTo>
                      <a:lnTo>
                        <a:pt x="285" y="0"/>
                      </a:lnTo>
                      <a:lnTo>
                        <a:pt x="308" y="0"/>
                      </a:lnTo>
                      <a:lnTo>
                        <a:pt x="330" y="2"/>
                      </a:lnTo>
                      <a:lnTo>
                        <a:pt x="353" y="5"/>
                      </a:lnTo>
                      <a:lnTo>
                        <a:pt x="378" y="8"/>
                      </a:lnTo>
                      <a:lnTo>
                        <a:pt x="405" y="12"/>
                      </a:lnTo>
                      <a:lnTo>
                        <a:pt x="435" y="18"/>
                      </a:lnTo>
                      <a:lnTo>
                        <a:pt x="463" y="24"/>
                      </a:lnTo>
                      <a:lnTo>
                        <a:pt x="493" y="30"/>
                      </a:lnTo>
                      <a:lnTo>
                        <a:pt x="520" y="35"/>
                      </a:lnTo>
                      <a:lnTo>
                        <a:pt x="542" y="39"/>
                      </a:lnTo>
                      <a:lnTo>
                        <a:pt x="562" y="43"/>
                      </a:lnTo>
                      <a:lnTo>
                        <a:pt x="575" y="46"/>
                      </a:lnTo>
                      <a:lnTo>
                        <a:pt x="584" y="48"/>
                      </a:lnTo>
                      <a:close/>
                    </a:path>
                  </a:pathLst>
                </a:custGeom>
                <a:solidFill>
                  <a:srgbClr val="B29172"/>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62" name="Freeform 110"/>
                <p:cNvSpPr>
                  <a:spLocks/>
                </p:cNvSpPr>
                <p:nvPr/>
              </p:nvSpPr>
              <p:spPr bwMode="auto">
                <a:xfrm>
                  <a:off x="3011" y="1730"/>
                  <a:ext cx="8" cy="10"/>
                </a:xfrm>
                <a:custGeom>
                  <a:avLst/>
                  <a:gdLst>
                    <a:gd name="T0" fmla="*/ 8 w 8"/>
                    <a:gd name="T1" fmla="*/ 0 h 10"/>
                    <a:gd name="T2" fmla="*/ 0 w 8"/>
                    <a:gd name="T3" fmla="*/ 10 h 10"/>
                    <a:gd name="T4" fmla="*/ 0 w 8"/>
                    <a:gd name="T5" fmla="*/ 10 h 10"/>
                    <a:gd name="T6" fmla="*/ 0 w 8"/>
                    <a:gd name="T7" fmla="*/ 10 h 10"/>
                    <a:gd name="T8" fmla="*/ 0 w 8"/>
                    <a:gd name="T9" fmla="*/ 10 h 10"/>
                    <a:gd name="T10" fmla="*/ 0 w 8"/>
                    <a:gd name="T11" fmla="*/ 9 h 10"/>
                    <a:gd name="T12" fmla="*/ 2 w 8"/>
                    <a:gd name="T13" fmla="*/ 7 h 10"/>
                    <a:gd name="T14" fmla="*/ 2 w 8"/>
                    <a:gd name="T15" fmla="*/ 7 h 10"/>
                    <a:gd name="T16" fmla="*/ 3 w 8"/>
                    <a:gd name="T17" fmla="*/ 6 h 10"/>
                    <a:gd name="T18" fmla="*/ 5 w 8"/>
                    <a:gd name="T19" fmla="*/ 4 h 10"/>
                    <a:gd name="T20" fmla="*/ 6 w 8"/>
                    <a:gd name="T21" fmla="*/ 3 h 10"/>
                    <a:gd name="T22" fmla="*/ 8 w 8"/>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8" y="0"/>
                      </a:moveTo>
                      <a:lnTo>
                        <a:pt x="0" y="10"/>
                      </a:lnTo>
                      <a:lnTo>
                        <a:pt x="0" y="9"/>
                      </a:lnTo>
                      <a:lnTo>
                        <a:pt x="2" y="7"/>
                      </a:lnTo>
                      <a:lnTo>
                        <a:pt x="3" y="6"/>
                      </a:lnTo>
                      <a:lnTo>
                        <a:pt x="5" y="4"/>
                      </a:lnTo>
                      <a:lnTo>
                        <a:pt x="6" y="3"/>
                      </a:lnTo>
                      <a:lnTo>
                        <a:pt x="8" y="0"/>
                      </a:lnTo>
                      <a:close/>
                    </a:path>
                  </a:pathLst>
                </a:custGeom>
                <a:solidFill>
                  <a:srgbClr val="FFE5CB"/>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63" name="Freeform 111"/>
                <p:cNvSpPr>
                  <a:spLocks/>
                </p:cNvSpPr>
                <p:nvPr/>
              </p:nvSpPr>
              <p:spPr bwMode="auto">
                <a:xfrm>
                  <a:off x="3019" y="1555"/>
                  <a:ext cx="290" cy="175"/>
                </a:xfrm>
                <a:custGeom>
                  <a:avLst/>
                  <a:gdLst>
                    <a:gd name="T0" fmla="*/ 290 w 290"/>
                    <a:gd name="T1" fmla="*/ 0 h 175"/>
                    <a:gd name="T2" fmla="*/ 290 w 290"/>
                    <a:gd name="T3" fmla="*/ 115 h 175"/>
                    <a:gd name="T4" fmla="*/ 284 w 290"/>
                    <a:gd name="T5" fmla="*/ 114 h 175"/>
                    <a:gd name="T6" fmla="*/ 276 w 290"/>
                    <a:gd name="T7" fmla="*/ 112 h 175"/>
                    <a:gd name="T8" fmla="*/ 270 w 290"/>
                    <a:gd name="T9" fmla="*/ 112 h 175"/>
                    <a:gd name="T10" fmla="*/ 264 w 290"/>
                    <a:gd name="T11" fmla="*/ 111 h 175"/>
                    <a:gd name="T12" fmla="*/ 257 w 290"/>
                    <a:gd name="T13" fmla="*/ 111 h 175"/>
                    <a:gd name="T14" fmla="*/ 248 w 290"/>
                    <a:gd name="T15" fmla="*/ 111 h 175"/>
                    <a:gd name="T16" fmla="*/ 240 w 290"/>
                    <a:gd name="T17" fmla="*/ 111 h 175"/>
                    <a:gd name="T18" fmla="*/ 230 w 290"/>
                    <a:gd name="T19" fmla="*/ 111 h 175"/>
                    <a:gd name="T20" fmla="*/ 218 w 290"/>
                    <a:gd name="T21" fmla="*/ 111 h 175"/>
                    <a:gd name="T22" fmla="*/ 206 w 290"/>
                    <a:gd name="T23" fmla="*/ 111 h 175"/>
                    <a:gd name="T24" fmla="*/ 206 w 290"/>
                    <a:gd name="T25" fmla="*/ 111 h 175"/>
                    <a:gd name="T26" fmla="*/ 188 w 290"/>
                    <a:gd name="T27" fmla="*/ 112 h 175"/>
                    <a:gd name="T28" fmla="*/ 172 w 290"/>
                    <a:gd name="T29" fmla="*/ 114 h 175"/>
                    <a:gd name="T30" fmla="*/ 158 w 290"/>
                    <a:gd name="T31" fmla="*/ 117 h 175"/>
                    <a:gd name="T32" fmla="*/ 146 w 290"/>
                    <a:gd name="T33" fmla="*/ 120 h 175"/>
                    <a:gd name="T34" fmla="*/ 134 w 290"/>
                    <a:gd name="T35" fmla="*/ 124 h 175"/>
                    <a:gd name="T36" fmla="*/ 122 w 290"/>
                    <a:gd name="T37" fmla="*/ 129 h 175"/>
                    <a:gd name="T38" fmla="*/ 110 w 290"/>
                    <a:gd name="T39" fmla="*/ 133 h 175"/>
                    <a:gd name="T40" fmla="*/ 97 w 290"/>
                    <a:gd name="T41" fmla="*/ 136 h 175"/>
                    <a:gd name="T42" fmla="*/ 82 w 290"/>
                    <a:gd name="T43" fmla="*/ 141 h 175"/>
                    <a:gd name="T44" fmla="*/ 66 w 290"/>
                    <a:gd name="T45" fmla="*/ 144 h 175"/>
                    <a:gd name="T46" fmla="*/ 66 w 290"/>
                    <a:gd name="T47" fmla="*/ 144 h 175"/>
                    <a:gd name="T48" fmla="*/ 55 w 290"/>
                    <a:gd name="T49" fmla="*/ 146 h 175"/>
                    <a:gd name="T50" fmla="*/ 46 w 290"/>
                    <a:gd name="T51" fmla="*/ 149 h 175"/>
                    <a:gd name="T52" fmla="*/ 37 w 290"/>
                    <a:gd name="T53" fmla="*/ 152 h 175"/>
                    <a:gd name="T54" fmla="*/ 28 w 290"/>
                    <a:gd name="T55" fmla="*/ 155 h 175"/>
                    <a:gd name="T56" fmla="*/ 22 w 290"/>
                    <a:gd name="T57" fmla="*/ 158 h 175"/>
                    <a:gd name="T58" fmla="*/ 16 w 290"/>
                    <a:gd name="T59" fmla="*/ 161 h 175"/>
                    <a:gd name="T60" fmla="*/ 10 w 290"/>
                    <a:gd name="T61" fmla="*/ 166 h 175"/>
                    <a:gd name="T62" fmla="*/ 6 w 290"/>
                    <a:gd name="T63" fmla="*/ 169 h 175"/>
                    <a:gd name="T64" fmla="*/ 3 w 290"/>
                    <a:gd name="T65" fmla="*/ 172 h 175"/>
                    <a:gd name="T66" fmla="*/ 0 w 290"/>
                    <a:gd name="T67" fmla="*/ 175 h 175"/>
                    <a:gd name="T68" fmla="*/ 0 w 290"/>
                    <a:gd name="T69" fmla="*/ 175 h 175"/>
                    <a:gd name="T70" fmla="*/ 46 w 290"/>
                    <a:gd name="T71" fmla="*/ 111 h 175"/>
                    <a:gd name="T72" fmla="*/ 48 w 290"/>
                    <a:gd name="T73" fmla="*/ 108 h 175"/>
                    <a:gd name="T74" fmla="*/ 52 w 290"/>
                    <a:gd name="T75" fmla="*/ 99 h 175"/>
                    <a:gd name="T76" fmla="*/ 63 w 290"/>
                    <a:gd name="T77" fmla="*/ 85 h 175"/>
                    <a:gd name="T78" fmla="*/ 76 w 290"/>
                    <a:gd name="T79" fmla="*/ 70 h 175"/>
                    <a:gd name="T80" fmla="*/ 94 w 290"/>
                    <a:gd name="T81" fmla="*/ 54 h 175"/>
                    <a:gd name="T82" fmla="*/ 119 w 290"/>
                    <a:gd name="T83" fmla="*/ 37 h 175"/>
                    <a:gd name="T84" fmla="*/ 151 w 290"/>
                    <a:gd name="T85" fmla="*/ 21 h 175"/>
                    <a:gd name="T86" fmla="*/ 190 w 290"/>
                    <a:gd name="T87" fmla="*/ 9 h 175"/>
                    <a:gd name="T88" fmla="*/ 234 w 290"/>
                    <a:gd name="T89" fmla="*/ 2 h 175"/>
                    <a:gd name="T90" fmla="*/ 290 w 290"/>
                    <a:gd name="T91" fmla="*/ 0 h 1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0"/>
                    <a:gd name="T139" fmla="*/ 0 h 175"/>
                    <a:gd name="T140" fmla="*/ 290 w 290"/>
                    <a:gd name="T141" fmla="*/ 175 h 1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0" h="175">
                      <a:moveTo>
                        <a:pt x="290" y="0"/>
                      </a:moveTo>
                      <a:lnTo>
                        <a:pt x="290" y="115"/>
                      </a:lnTo>
                      <a:lnTo>
                        <a:pt x="284" y="114"/>
                      </a:lnTo>
                      <a:lnTo>
                        <a:pt x="276" y="112"/>
                      </a:lnTo>
                      <a:lnTo>
                        <a:pt x="270" y="112"/>
                      </a:lnTo>
                      <a:lnTo>
                        <a:pt x="264" y="111"/>
                      </a:lnTo>
                      <a:lnTo>
                        <a:pt x="257" y="111"/>
                      </a:lnTo>
                      <a:lnTo>
                        <a:pt x="248" y="111"/>
                      </a:lnTo>
                      <a:lnTo>
                        <a:pt x="240" y="111"/>
                      </a:lnTo>
                      <a:lnTo>
                        <a:pt x="230" y="111"/>
                      </a:lnTo>
                      <a:lnTo>
                        <a:pt x="218" y="111"/>
                      </a:lnTo>
                      <a:lnTo>
                        <a:pt x="206" y="111"/>
                      </a:lnTo>
                      <a:lnTo>
                        <a:pt x="188" y="112"/>
                      </a:lnTo>
                      <a:lnTo>
                        <a:pt x="172" y="114"/>
                      </a:lnTo>
                      <a:lnTo>
                        <a:pt x="158" y="117"/>
                      </a:lnTo>
                      <a:lnTo>
                        <a:pt x="146" y="120"/>
                      </a:lnTo>
                      <a:lnTo>
                        <a:pt x="134" y="124"/>
                      </a:lnTo>
                      <a:lnTo>
                        <a:pt x="122" y="129"/>
                      </a:lnTo>
                      <a:lnTo>
                        <a:pt x="110" y="133"/>
                      </a:lnTo>
                      <a:lnTo>
                        <a:pt x="97" y="136"/>
                      </a:lnTo>
                      <a:lnTo>
                        <a:pt x="82" y="141"/>
                      </a:lnTo>
                      <a:lnTo>
                        <a:pt x="66" y="144"/>
                      </a:lnTo>
                      <a:lnTo>
                        <a:pt x="55" y="146"/>
                      </a:lnTo>
                      <a:lnTo>
                        <a:pt x="46" y="149"/>
                      </a:lnTo>
                      <a:lnTo>
                        <a:pt x="37" y="152"/>
                      </a:lnTo>
                      <a:lnTo>
                        <a:pt x="28" y="155"/>
                      </a:lnTo>
                      <a:lnTo>
                        <a:pt x="22" y="158"/>
                      </a:lnTo>
                      <a:lnTo>
                        <a:pt x="16" y="161"/>
                      </a:lnTo>
                      <a:lnTo>
                        <a:pt x="10" y="166"/>
                      </a:lnTo>
                      <a:lnTo>
                        <a:pt x="6" y="169"/>
                      </a:lnTo>
                      <a:lnTo>
                        <a:pt x="3" y="172"/>
                      </a:lnTo>
                      <a:lnTo>
                        <a:pt x="0" y="175"/>
                      </a:lnTo>
                      <a:lnTo>
                        <a:pt x="46" y="111"/>
                      </a:lnTo>
                      <a:lnTo>
                        <a:pt x="48" y="108"/>
                      </a:lnTo>
                      <a:lnTo>
                        <a:pt x="52" y="99"/>
                      </a:lnTo>
                      <a:lnTo>
                        <a:pt x="63" y="85"/>
                      </a:lnTo>
                      <a:lnTo>
                        <a:pt x="76" y="70"/>
                      </a:lnTo>
                      <a:lnTo>
                        <a:pt x="94" y="54"/>
                      </a:lnTo>
                      <a:lnTo>
                        <a:pt x="119" y="37"/>
                      </a:lnTo>
                      <a:lnTo>
                        <a:pt x="151" y="21"/>
                      </a:lnTo>
                      <a:lnTo>
                        <a:pt x="190" y="9"/>
                      </a:lnTo>
                      <a:lnTo>
                        <a:pt x="234" y="2"/>
                      </a:lnTo>
                      <a:lnTo>
                        <a:pt x="290" y="0"/>
                      </a:lnTo>
                      <a:close/>
                    </a:path>
                  </a:pathLst>
                </a:custGeom>
                <a:solidFill>
                  <a:srgbClr val="FFE5CB"/>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64" name="Freeform 112"/>
                <p:cNvSpPr>
                  <a:spLocks/>
                </p:cNvSpPr>
                <p:nvPr/>
              </p:nvSpPr>
              <p:spPr bwMode="auto">
                <a:xfrm>
                  <a:off x="3020" y="1552"/>
                  <a:ext cx="289" cy="176"/>
                </a:xfrm>
                <a:custGeom>
                  <a:avLst/>
                  <a:gdLst>
                    <a:gd name="T0" fmla="*/ 289 w 289"/>
                    <a:gd name="T1" fmla="*/ 0 h 176"/>
                    <a:gd name="T2" fmla="*/ 289 w 289"/>
                    <a:gd name="T3" fmla="*/ 115 h 176"/>
                    <a:gd name="T4" fmla="*/ 283 w 289"/>
                    <a:gd name="T5" fmla="*/ 114 h 176"/>
                    <a:gd name="T6" fmla="*/ 277 w 289"/>
                    <a:gd name="T7" fmla="*/ 114 h 176"/>
                    <a:gd name="T8" fmla="*/ 271 w 289"/>
                    <a:gd name="T9" fmla="*/ 112 h 176"/>
                    <a:gd name="T10" fmla="*/ 263 w 289"/>
                    <a:gd name="T11" fmla="*/ 112 h 176"/>
                    <a:gd name="T12" fmla="*/ 257 w 289"/>
                    <a:gd name="T13" fmla="*/ 112 h 176"/>
                    <a:gd name="T14" fmla="*/ 250 w 289"/>
                    <a:gd name="T15" fmla="*/ 112 h 176"/>
                    <a:gd name="T16" fmla="*/ 241 w 289"/>
                    <a:gd name="T17" fmla="*/ 112 h 176"/>
                    <a:gd name="T18" fmla="*/ 230 w 289"/>
                    <a:gd name="T19" fmla="*/ 112 h 176"/>
                    <a:gd name="T20" fmla="*/ 220 w 289"/>
                    <a:gd name="T21" fmla="*/ 112 h 176"/>
                    <a:gd name="T22" fmla="*/ 208 w 289"/>
                    <a:gd name="T23" fmla="*/ 112 h 176"/>
                    <a:gd name="T24" fmla="*/ 208 w 289"/>
                    <a:gd name="T25" fmla="*/ 112 h 176"/>
                    <a:gd name="T26" fmla="*/ 190 w 289"/>
                    <a:gd name="T27" fmla="*/ 112 h 176"/>
                    <a:gd name="T28" fmla="*/ 174 w 289"/>
                    <a:gd name="T29" fmla="*/ 115 h 176"/>
                    <a:gd name="T30" fmla="*/ 160 w 289"/>
                    <a:gd name="T31" fmla="*/ 117 h 176"/>
                    <a:gd name="T32" fmla="*/ 148 w 289"/>
                    <a:gd name="T33" fmla="*/ 120 h 176"/>
                    <a:gd name="T34" fmla="*/ 136 w 289"/>
                    <a:gd name="T35" fmla="*/ 124 h 176"/>
                    <a:gd name="T36" fmla="*/ 124 w 289"/>
                    <a:gd name="T37" fmla="*/ 129 h 176"/>
                    <a:gd name="T38" fmla="*/ 112 w 289"/>
                    <a:gd name="T39" fmla="*/ 133 h 176"/>
                    <a:gd name="T40" fmla="*/ 99 w 289"/>
                    <a:gd name="T41" fmla="*/ 136 h 176"/>
                    <a:gd name="T42" fmla="*/ 84 w 289"/>
                    <a:gd name="T43" fmla="*/ 141 h 176"/>
                    <a:gd name="T44" fmla="*/ 68 w 289"/>
                    <a:gd name="T45" fmla="*/ 144 h 176"/>
                    <a:gd name="T46" fmla="*/ 68 w 289"/>
                    <a:gd name="T47" fmla="*/ 144 h 176"/>
                    <a:gd name="T48" fmla="*/ 56 w 289"/>
                    <a:gd name="T49" fmla="*/ 147 h 176"/>
                    <a:gd name="T50" fmla="*/ 47 w 289"/>
                    <a:gd name="T51" fmla="*/ 149 h 176"/>
                    <a:gd name="T52" fmla="*/ 38 w 289"/>
                    <a:gd name="T53" fmla="*/ 152 h 176"/>
                    <a:gd name="T54" fmla="*/ 30 w 289"/>
                    <a:gd name="T55" fmla="*/ 155 h 176"/>
                    <a:gd name="T56" fmla="*/ 23 w 289"/>
                    <a:gd name="T57" fmla="*/ 158 h 176"/>
                    <a:gd name="T58" fmla="*/ 17 w 289"/>
                    <a:gd name="T59" fmla="*/ 163 h 176"/>
                    <a:gd name="T60" fmla="*/ 11 w 289"/>
                    <a:gd name="T61" fmla="*/ 166 h 176"/>
                    <a:gd name="T62" fmla="*/ 8 w 289"/>
                    <a:gd name="T63" fmla="*/ 170 h 176"/>
                    <a:gd name="T64" fmla="*/ 3 w 289"/>
                    <a:gd name="T65" fmla="*/ 173 h 176"/>
                    <a:gd name="T66" fmla="*/ 0 w 289"/>
                    <a:gd name="T67" fmla="*/ 176 h 176"/>
                    <a:gd name="T68" fmla="*/ 0 w 289"/>
                    <a:gd name="T69" fmla="*/ 176 h 176"/>
                    <a:gd name="T70" fmla="*/ 47 w 289"/>
                    <a:gd name="T71" fmla="*/ 111 h 176"/>
                    <a:gd name="T72" fmla="*/ 50 w 289"/>
                    <a:gd name="T73" fmla="*/ 108 h 176"/>
                    <a:gd name="T74" fmla="*/ 54 w 289"/>
                    <a:gd name="T75" fmla="*/ 99 h 176"/>
                    <a:gd name="T76" fmla="*/ 63 w 289"/>
                    <a:gd name="T77" fmla="*/ 87 h 176"/>
                    <a:gd name="T78" fmla="*/ 77 w 289"/>
                    <a:gd name="T79" fmla="*/ 70 h 176"/>
                    <a:gd name="T80" fmla="*/ 94 w 289"/>
                    <a:gd name="T81" fmla="*/ 54 h 176"/>
                    <a:gd name="T82" fmla="*/ 120 w 289"/>
                    <a:gd name="T83" fmla="*/ 37 h 176"/>
                    <a:gd name="T84" fmla="*/ 151 w 289"/>
                    <a:gd name="T85" fmla="*/ 22 h 176"/>
                    <a:gd name="T86" fmla="*/ 189 w 289"/>
                    <a:gd name="T87" fmla="*/ 10 h 176"/>
                    <a:gd name="T88" fmla="*/ 235 w 289"/>
                    <a:gd name="T89" fmla="*/ 3 h 176"/>
                    <a:gd name="T90" fmla="*/ 289 w 289"/>
                    <a:gd name="T91" fmla="*/ 0 h 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9"/>
                    <a:gd name="T139" fmla="*/ 0 h 176"/>
                    <a:gd name="T140" fmla="*/ 289 w 289"/>
                    <a:gd name="T141" fmla="*/ 176 h 1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9" h="176">
                      <a:moveTo>
                        <a:pt x="289" y="0"/>
                      </a:moveTo>
                      <a:lnTo>
                        <a:pt x="289" y="115"/>
                      </a:lnTo>
                      <a:lnTo>
                        <a:pt x="283" y="114"/>
                      </a:lnTo>
                      <a:lnTo>
                        <a:pt x="277" y="114"/>
                      </a:lnTo>
                      <a:lnTo>
                        <a:pt x="271" y="112"/>
                      </a:lnTo>
                      <a:lnTo>
                        <a:pt x="263" y="112"/>
                      </a:lnTo>
                      <a:lnTo>
                        <a:pt x="257" y="112"/>
                      </a:lnTo>
                      <a:lnTo>
                        <a:pt x="250" y="112"/>
                      </a:lnTo>
                      <a:lnTo>
                        <a:pt x="241" y="112"/>
                      </a:lnTo>
                      <a:lnTo>
                        <a:pt x="230" y="112"/>
                      </a:lnTo>
                      <a:lnTo>
                        <a:pt x="220" y="112"/>
                      </a:lnTo>
                      <a:lnTo>
                        <a:pt x="208" y="112"/>
                      </a:lnTo>
                      <a:lnTo>
                        <a:pt x="190" y="112"/>
                      </a:lnTo>
                      <a:lnTo>
                        <a:pt x="174" y="115"/>
                      </a:lnTo>
                      <a:lnTo>
                        <a:pt x="160" y="117"/>
                      </a:lnTo>
                      <a:lnTo>
                        <a:pt x="148" y="120"/>
                      </a:lnTo>
                      <a:lnTo>
                        <a:pt x="136" y="124"/>
                      </a:lnTo>
                      <a:lnTo>
                        <a:pt x="124" y="129"/>
                      </a:lnTo>
                      <a:lnTo>
                        <a:pt x="112" y="133"/>
                      </a:lnTo>
                      <a:lnTo>
                        <a:pt x="99" y="136"/>
                      </a:lnTo>
                      <a:lnTo>
                        <a:pt x="84" y="141"/>
                      </a:lnTo>
                      <a:lnTo>
                        <a:pt x="68" y="144"/>
                      </a:lnTo>
                      <a:lnTo>
                        <a:pt x="56" y="147"/>
                      </a:lnTo>
                      <a:lnTo>
                        <a:pt x="47" y="149"/>
                      </a:lnTo>
                      <a:lnTo>
                        <a:pt x="38" y="152"/>
                      </a:lnTo>
                      <a:lnTo>
                        <a:pt x="30" y="155"/>
                      </a:lnTo>
                      <a:lnTo>
                        <a:pt x="23" y="158"/>
                      </a:lnTo>
                      <a:lnTo>
                        <a:pt x="17" y="163"/>
                      </a:lnTo>
                      <a:lnTo>
                        <a:pt x="11" y="166"/>
                      </a:lnTo>
                      <a:lnTo>
                        <a:pt x="8" y="170"/>
                      </a:lnTo>
                      <a:lnTo>
                        <a:pt x="3" y="173"/>
                      </a:lnTo>
                      <a:lnTo>
                        <a:pt x="0" y="176"/>
                      </a:lnTo>
                      <a:lnTo>
                        <a:pt x="47" y="111"/>
                      </a:lnTo>
                      <a:lnTo>
                        <a:pt x="50" y="108"/>
                      </a:lnTo>
                      <a:lnTo>
                        <a:pt x="54" y="99"/>
                      </a:lnTo>
                      <a:lnTo>
                        <a:pt x="63" y="87"/>
                      </a:lnTo>
                      <a:lnTo>
                        <a:pt x="77" y="70"/>
                      </a:lnTo>
                      <a:lnTo>
                        <a:pt x="94" y="54"/>
                      </a:lnTo>
                      <a:lnTo>
                        <a:pt x="120" y="37"/>
                      </a:lnTo>
                      <a:lnTo>
                        <a:pt x="151" y="22"/>
                      </a:lnTo>
                      <a:lnTo>
                        <a:pt x="189" y="10"/>
                      </a:lnTo>
                      <a:lnTo>
                        <a:pt x="235" y="3"/>
                      </a:lnTo>
                      <a:lnTo>
                        <a:pt x="289" y="0"/>
                      </a:lnTo>
                      <a:close/>
                    </a:path>
                  </a:pathLst>
                </a:custGeom>
                <a:solidFill>
                  <a:srgbClr val="FAE0C6"/>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65" name="Freeform 113"/>
                <p:cNvSpPr>
                  <a:spLocks/>
                </p:cNvSpPr>
                <p:nvPr/>
              </p:nvSpPr>
              <p:spPr bwMode="auto">
                <a:xfrm>
                  <a:off x="3022" y="1549"/>
                  <a:ext cx="287" cy="178"/>
                </a:xfrm>
                <a:custGeom>
                  <a:avLst/>
                  <a:gdLst>
                    <a:gd name="T0" fmla="*/ 287 w 287"/>
                    <a:gd name="T1" fmla="*/ 0 h 178"/>
                    <a:gd name="T2" fmla="*/ 287 w 287"/>
                    <a:gd name="T3" fmla="*/ 115 h 178"/>
                    <a:gd name="T4" fmla="*/ 281 w 287"/>
                    <a:gd name="T5" fmla="*/ 115 h 178"/>
                    <a:gd name="T6" fmla="*/ 275 w 287"/>
                    <a:gd name="T7" fmla="*/ 114 h 178"/>
                    <a:gd name="T8" fmla="*/ 269 w 287"/>
                    <a:gd name="T9" fmla="*/ 114 h 178"/>
                    <a:gd name="T10" fmla="*/ 263 w 287"/>
                    <a:gd name="T11" fmla="*/ 112 h 178"/>
                    <a:gd name="T12" fmla="*/ 257 w 287"/>
                    <a:gd name="T13" fmla="*/ 112 h 178"/>
                    <a:gd name="T14" fmla="*/ 249 w 287"/>
                    <a:gd name="T15" fmla="*/ 112 h 178"/>
                    <a:gd name="T16" fmla="*/ 240 w 287"/>
                    <a:gd name="T17" fmla="*/ 112 h 178"/>
                    <a:gd name="T18" fmla="*/ 231 w 287"/>
                    <a:gd name="T19" fmla="*/ 112 h 178"/>
                    <a:gd name="T20" fmla="*/ 221 w 287"/>
                    <a:gd name="T21" fmla="*/ 112 h 178"/>
                    <a:gd name="T22" fmla="*/ 209 w 287"/>
                    <a:gd name="T23" fmla="*/ 112 h 178"/>
                    <a:gd name="T24" fmla="*/ 209 w 287"/>
                    <a:gd name="T25" fmla="*/ 112 h 178"/>
                    <a:gd name="T26" fmla="*/ 191 w 287"/>
                    <a:gd name="T27" fmla="*/ 114 h 178"/>
                    <a:gd name="T28" fmla="*/ 175 w 287"/>
                    <a:gd name="T29" fmla="*/ 115 h 178"/>
                    <a:gd name="T30" fmla="*/ 161 w 287"/>
                    <a:gd name="T31" fmla="*/ 118 h 178"/>
                    <a:gd name="T32" fmla="*/ 149 w 287"/>
                    <a:gd name="T33" fmla="*/ 121 h 178"/>
                    <a:gd name="T34" fmla="*/ 137 w 287"/>
                    <a:gd name="T35" fmla="*/ 124 h 178"/>
                    <a:gd name="T36" fmla="*/ 125 w 287"/>
                    <a:gd name="T37" fmla="*/ 129 h 178"/>
                    <a:gd name="T38" fmla="*/ 112 w 287"/>
                    <a:gd name="T39" fmla="*/ 133 h 178"/>
                    <a:gd name="T40" fmla="*/ 98 w 287"/>
                    <a:gd name="T41" fmla="*/ 138 h 178"/>
                    <a:gd name="T42" fmla="*/ 84 w 287"/>
                    <a:gd name="T43" fmla="*/ 141 h 178"/>
                    <a:gd name="T44" fmla="*/ 67 w 287"/>
                    <a:gd name="T45" fmla="*/ 144 h 178"/>
                    <a:gd name="T46" fmla="*/ 67 w 287"/>
                    <a:gd name="T47" fmla="*/ 144 h 178"/>
                    <a:gd name="T48" fmla="*/ 57 w 287"/>
                    <a:gd name="T49" fmla="*/ 147 h 178"/>
                    <a:gd name="T50" fmla="*/ 46 w 287"/>
                    <a:gd name="T51" fmla="*/ 150 h 178"/>
                    <a:gd name="T52" fmla="*/ 37 w 287"/>
                    <a:gd name="T53" fmla="*/ 152 h 178"/>
                    <a:gd name="T54" fmla="*/ 30 w 287"/>
                    <a:gd name="T55" fmla="*/ 155 h 178"/>
                    <a:gd name="T56" fmla="*/ 22 w 287"/>
                    <a:gd name="T57" fmla="*/ 160 h 178"/>
                    <a:gd name="T58" fmla="*/ 16 w 287"/>
                    <a:gd name="T59" fmla="*/ 163 h 178"/>
                    <a:gd name="T60" fmla="*/ 12 w 287"/>
                    <a:gd name="T61" fmla="*/ 166 h 178"/>
                    <a:gd name="T62" fmla="*/ 6 w 287"/>
                    <a:gd name="T63" fmla="*/ 170 h 178"/>
                    <a:gd name="T64" fmla="*/ 3 w 287"/>
                    <a:gd name="T65" fmla="*/ 173 h 178"/>
                    <a:gd name="T66" fmla="*/ 0 w 287"/>
                    <a:gd name="T67" fmla="*/ 178 h 178"/>
                    <a:gd name="T68" fmla="*/ 0 w 287"/>
                    <a:gd name="T69" fmla="*/ 178 h 178"/>
                    <a:gd name="T70" fmla="*/ 48 w 287"/>
                    <a:gd name="T71" fmla="*/ 111 h 178"/>
                    <a:gd name="T72" fmla="*/ 49 w 287"/>
                    <a:gd name="T73" fmla="*/ 108 h 178"/>
                    <a:gd name="T74" fmla="*/ 54 w 287"/>
                    <a:gd name="T75" fmla="*/ 100 h 178"/>
                    <a:gd name="T76" fmla="*/ 63 w 287"/>
                    <a:gd name="T77" fmla="*/ 87 h 178"/>
                    <a:gd name="T78" fmla="*/ 76 w 287"/>
                    <a:gd name="T79" fmla="*/ 72 h 178"/>
                    <a:gd name="T80" fmla="*/ 94 w 287"/>
                    <a:gd name="T81" fmla="*/ 55 h 178"/>
                    <a:gd name="T82" fmla="*/ 119 w 287"/>
                    <a:gd name="T83" fmla="*/ 37 h 178"/>
                    <a:gd name="T84" fmla="*/ 149 w 287"/>
                    <a:gd name="T85" fmla="*/ 22 h 178"/>
                    <a:gd name="T86" fmla="*/ 187 w 287"/>
                    <a:gd name="T87" fmla="*/ 10 h 178"/>
                    <a:gd name="T88" fmla="*/ 233 w 287"/>
                    <a:gd name="T89" fmla="*/ 3 h 178"/>
                    <a:gd name="T90" fmla="*/ 287 w 287"/>
                    <a:gd name="T91" fmla="*/ 0 h 1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7"/>
                    <a:gd name="T139" fmla="*/ 0 h 178"/>
                    <a:gd name="T140" fmla="*/ 287 w 287"/>
                    <a:gd name="T141" fmla="*/ 178 h 1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7" h="178">
                      <a:moveTo>
                        <a:pt x="287" y="0"/>
                      </a:moveTo>
                      <a:lnTo>
                        <a:pt x="287" y="115"/>
                      </a:lnTo>
                      <a:lnTo>
                        <a:pt x="281" y="115"/>
                      </a:lnTo>
                      <a:lnTo>
                        <a:pt x="275" y="114"/>
                      </a:lnTo>
                      <a:lnTo>
                        <a:pt x="269" y="114"/>
                      </a:lnTo>
                      <a:lnTo>
                        <a:pt x="263" y="112"/>
                      </a:lnTo>
                      <a:lnTo>
                        <a:pt x="257" y="112"/>
                      </a:lnTo>
                      <a:lnTo>
                        <a:pt x="249" y="112"/>
                      </a:lnTo>
                      <a:lnTo>
                        <a:pt x="240" y="112"/>
                      </a:lnTo>
                      <a:lnTo>
                        <a:pt x="231" y="112"/>
                      </a:lnTo>
                      <a:lnTo>
                        <a:pt x="221" y="112"/>
                      </a:lnTo>
                      <a:lnTo>
                        <a:pt x="209" y="112"/>
                      </a:lnTo>
                      <a:lnTo>
                        <a:pt x="191" y="114"/>
                      </a:lnTo>
                      <a:lnTo>
                        <a:pt x="175" y="115"/>
                      </a:lnTo>
                      <a:lnTo>
                        <a:pt x="161" y="118"/>
                      </a:lnTo>
                      <a:lnTo>
                        <a:pt x="149" y="121"/>
                      </a:lnTo>
                      <a:lnTo>
                        <a:pt x="137" y="124"/>
                      </a:lnTo>
                      <a:lnTo>
                        <a:pt x="125" y="129"/>
                      </a:lnTo>
                      <a:lnTo>
                        <a:pt x="112" y="133"/>
                      </a:lnTo>
                      <a:lnTo>
                        <a:pt x="98" y="138"/>
                      </a:lnTo>
                      <a:lnTo>
                        <a:pt x="84" y="141"/>
                      </a:lnTo>
                      <a:lnTo>
                        <a:pt x="67" y="144"/>
                      </a:lnTo>
                      <a:lnTo>
                        <a:pt x="57" y="147"/>
                      </a:lnTo>
                      <a:lnTo>
                        <a:pt x="46" y="150"/>
                      </a:lnTo>
                      <a:lnTo>
                        <a:pt x="37" y="152"/>
                      </a:lnTo>
                      <a:lnTo>
                        <a:pt x="30" y="155"/>
                      </a:lnTo>
                      <a:lnTo>
                        <a:pt x="22" y="160"/>
                      </a:lnTo>
                      <a:lnTo>
                        <a:pt x="16" y="163"/>
                      </a:lnTo>
                      <a:lnTo>
                        <a:pt x="12" y="166"/>
                      </a:lnTo>
                      <a:lnTo>
                        <a:pt x="6" y="170"/>
                      </a:lnTo>
                      <a:lnTo>
                        <a:pt x="3" y="173"/>
                      </a:lnTo>
                      <a:lnTo>
                        <a:pt x="0" y="178"/>
                      </a:lnTo>
                      <a:lnTo>
                        <a:pt x="48" y="111"/>
                      </a:lnTo>
                      <a:lnTo>
                        <a:pt x="49" y="108"/>
                      </a:lnTo>
                      <a:lnTo>
                        <a:pt x="54" y="100"/>
                      </a:lnTo>
                      <a:lnTo>
                        <a:pt x="63" y="87"/>
                      </a:lnTo>
                      <a:lnTo>
                        <a:pt x="76" y="72"/>
                      </a:lnTo>
                      <a:lnTo>
                        <a:pt x="94" y="55"/>
                      </a:lnTo>
                      <a:lnTo>
                        <a:pt x="119" y="37"/>
                      </a:lnTo>
                      <a:lnTo>
                        <a:pt x="149" y="22"/>
                      </a:lnTo>
                      <a:lnTo>
                        <a:pt x="187" y="10"/>
                      </a:lnTo>
                      <a:lnTo>
                        <a:pt x="233" y="3"/>
                      </a:lnTo>
                      <a:lnTo>
                        <a:pt x="287" y="0"/>
                      </a:lnTo>
                      <a:close/>
                    </a:path>
                  </a:pathLst>
                </a:custGeom>
                <a:solidFill>
                  <a:srgbClr val="F5DAC0"/>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66" name="Freeform 114"/>
                <p:cNvSpPr>
                  <a:spLocks/>
                </p:cNvSpPr>
                <p:nvPr/>
              </p:nvSpPr>
              <p:spPr bwMode="auto">
                <a:xfrm>
                  <a:off x="3023" y="1548"/>
                  <a:ext cx="286" cy="176"/>
                </a:xfrm>
                <a:custGeom>
                  <a:avLst/>
                  <a:gdLst>
                    <a:gd name="T0" fmla="*/ 286 w 286"/>
                    <a:gd name="T1" fmla="*/ 0 h 176"/>
                    <a:gd name="T2" fmla="*/ 286 w 286"/>
                    <a:gd name="T3" fmla="*/ 115 h 176"/>
                    <a:gd name="T4" fmla="*/ 280 w 286"/>
                    <a:gd name="T5" fmla="*/ 113 h 176"/>
                    <a:gd name="T6" fmla="*/ 274 w 286"/>
                    <a:gd name="T7" fmla="*/ 113 h 176"/>
                    <a:gd name="T8" fmla="*/ 268 w 286"/>
                    <a:gd name="T9" fmla="*/ 112 h 176"/>
                    <a:gd name="T10" fmla="*/ 263 w 286"/>
                    <a:gd name="T11" fmla="*/ 112 h 176"/>
                    <a:gd name="T12" fmla="*/ 256 w 286"/>
                    <a:gd name="T13" fmla="*/ 112 h 176"/>
                    <a:gd name="T14" fmla="*/ 248 w 286"/>
                    <a:gd name="T15" fmla="*/ 112 h 176"/>
                    <a:gd name="T16" fmla="*/ 241 w 286"/>
                    <a:gd name="T17" fmla="*/ 112 h 176"/>
                    <a:gd name="T18" fmla="*/ 232 w 286"/>
                    <a:gd name="T19" fmla="*/ 112 h 176"/>
                    <a:gd name="T20" fmla="*/ 222 w 286"/>
                    <a:gd name="T21" fmla="*/ 112 h 176"/>
                    <a:gd name="T22" fmla="*/ 211 w 286"/>
                    <a:gd name="T23" fmla="*/ 112 h 176"/>
                    <a:gd name="T24" fmla="*/ 211 w 286"/>
                    <a:gd name="T25" fmla="*/ 112 h 176"/>
                    <a:gd name="T26" fmla="*/ 193 w 286"/>
                    <a:gd name="T27" fmla="*/ 112 h 176"/>
                    <a:gd name="T28" fmla="*/ 177 w 286"/>
                    <a:gd name="T29" fmla="*/ 115 h 176"/>
                    <a:gd name="T30" fmla="*/ 163 w 286"/>
                    <a:gd name="T31" fmla="*/ 116 h 176"/>
                    <a:gd name="T32" fmla="*/ 150 w 286"/>
                    <a:gd name="T33" fmla="*/ 121 h 176"/>
                    <a:gd name="T34" fmla="*/ 138 w 286"/>
                    <a:gd name="T35" fmla="*/ 124 h 176"/>
                    <a:gd name="T36" fmla="*/ 126 w 286"/>
                    <a:gd name="T37" fmla="*/ 127 h 176"/>
                    <a:gd name="T38" fmla="*/ 114 w 286"/>
                    <a:gd name="T39" fmla="*/ 131 h 176"/>
                    <a:gd name="T40" fmla="*/ 100 w 286"/>
                    <a:gd name="T41" fmla="*/ 136 h 176"/>
                    <a:gd name="T42" fmla="*/ 86 w 286"/>
                    <a:gd name="T43" fmla="*/ 139 h 176"/>
                    <a:gd name="T44" fmla="*/ 69 w 286"/>
                    <a:gd name="T45" fmla="*/ 143 h 176"/>
                    <a:gd name="T46" fmla="*/ 69 w 286"/>
                    <a:gd name="T47" fmla="*/ 143 h 176"/>
                    <a:gd name="T48" fmla="*/ 57 w 286"/>
                    <a:gd name="T49" fmla="*/ 145 h 176"/>
                    <a:gd name="T50" fmla="*/ 47 w 286"/>
                    <a:gd name="T51" fmla="*/ 148 h 176"/>
                    <a:gd name="T52" fmla="*/ 39 w 286"/>
                    <a:gd name="T53" fmla="*/ 151 h 176"/>
                    <a:gd name="T54" fmla="*/ 30 w 286"/>
                    <a:gd name="T55" fmla="*/ 155 h 176"/>
                    <a:gd name="T56" fmla="*/ 24 w 286"/>
                    <a:gd name="T57" fmla="*/ 158 h 176"/>
                    <a:gd name="T58" fmla="*/ 17 w 286"/>
                    <a:gd name="T59" fmla="*/ 162 h 176"/>
                    <a:gd name="T60" fmla="*/ 12 w 286"/>
                    <a:gd name="T61" fmla="*/ 165 h 176"/>
                    <a:gd name="T62" fmla="*/ 8 w 286"/>
                    <a:gd name="T63" fmla="*/ 168 h 176"/>
                    <a:gd name="T64" fmla="*/ 3 w 286"/>
                    <a:gd name="T65" fmla="*/ 173 h 176"/>
                    <a:gd name="T66" fmla="*/ 0 w 286"/>
                    <a:gd name="T67" fmla="*/ 176 h 176"/>
                    <a:gd name="T68" fmla="*/ 0 w 286"/>
                    <a:gd name="T69" fmla="*/ 176 h 176"/>
                    <a:gd name="T70" fmla="*/ 48 w 286"/>
                    <a:gd name="T71" fmla="*/ 110 h 176"/>
                    <a:gd name="T72" fmla="*/ 50 w 286"/>
                    <a:gd name="T73" fmla="*/ 107 h 176"/>
                    <a:gd name="T74" fmla="*/ 54 w 286"/>
                    <a:gd name="T75" fmla="*/ 98 h 176"/>
                    <a:gd name="T76" fmla="*/ 63 w 286"/>
                    <a:gd name="T77" fmla="*/ 85 h 176"/>
                    <a:gd name="T78" fmla="*/ 77 w 286"/>
                    <a:gd name="T79" fmla="*/ 70 h 176"/>
                    <a:gd name="T80" fmla="*/ 96 w 286"/>
                    <a:gd name="T81" fmla="*/ 53 h 176"/>
                    <a:gd name="T82" fmla="*/ 120 w 286"/>
                    <a:gd name="T83" fmla="*/ 37 h 176"/>
                    <a:gd name="T84" fmla="*/ 150 w 286"/>
                    <a:gd name="T85" fmla="*/ 22 h 176"/>
                    <a:gd name="T86" fmla="*/ 187 w 286"/>
                    <a:gd name="T87" fmla="*/ 10 h 176"/>
                    <a:gd name="T88" fmla="*/ 232 w 286"/>
                    <a:gd name="T89" fmla="*/ 1 h 176"/>
                    <a:gd name="T90" fmla="*/ 286 w 286"/>
                    <a:gd name="T91" fmla="*/ 0 h 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6"/>
                    <a:gd name="T139" fmla="*/ 0 h 176"/>
                    <a:gd name="T140" fmla="*/ 286 w 286"/>
                    <a:gd name="T141" fmla="*/ 176 h 1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6" h="176">
                      <a:moveTo>
                        <a:pt x="286" y="0"/>
                      </a:moveTo>
                      <a:lnTo>
                        <a:pt x="286" y="115"/>
                      </a:lnTo>
                      <a:lnTo>
                        <a:pt x="280" y="113"/>
                      </a:lnTo>
                      <a:lnTo>
                        <a:pt x="274" y="113"/>
                      </a:lnTo>
                      <a:lnTo>
                        <a:pt x="268" y="112"/>
                      </a:lnTo>
                      <a:lnTo>
                        <a:pt x="263" y="112"/>
                      </a:lnTo>
                      <a:lnTo>
                        <a:pt x="256" y="112"/>
                      </a:lnTo>
                      <a:lnTo>
                        <a:pt x="248" y="112"/>
                      </a:lnTo>
                      <a:lnTo>
                        <a:pt x="241" y="112"/>
                      </a:lnTo>
                      <a:lnTo>
                        <a:pt x="232" y="112"/>
                      </a:lnTo>
                      <a:lnTo>
                        <a:pt x="222" y="112"/>
                      </a:lnTo>
                      <a:lnTo>
                        <a:pt x="211" y="112"/>
                      </a:lnTo>
                      <a:lnTo>
                        <a:pt x="193" y="112"/>
                      </a:lnTo>
                      <a:lnTo>
                        <a:pt x="177" y="115"/>
                      </a:lnTo>
                      <a:lnTo>
                        <a:pt x="163" y="116"/>
                      </a:lnTo>
                      <a:lnTo>
                        <a:pt x="150" y="121"/>
                      </a:lnTo>
                      <a:lnTo>
                        <a:pt x="138" y="124"/>
                      </a:lnTo>
                      <a:lnTo>
                        <a:pt x="126" y="127"/>
                      </a:lnTo>
                      <a:lnTo>
                        <a:pt x="114" y="131"/>
                      </a:lnTo>
                      <a:lnTo>
                        <a:pt x="100" y="136"/>
                      </a:lnTo>
                      <a:lnTo>
                        <a:pt x="86" y="139"/>
                      </a:lnTo>
                      <a:lnTo>
                        <a:pt x="69" y="143"/>
                      </a:lnTo>
                      <a:lnTo>
                        <a:pt x="57" y="145"/>
                      </a:lnTo>
                      <a:lnTo>
                        <a:pt x="47" y="148"/>
                      </a:lnTo>
                      <a:lnTo>
                        <a:pt x="39" y="151"/>
                      </a:lnTo>
                      <a:lnTo>
                        <a:pt x="30" y="155"/>
                      </a:lnTo>
                      <a:lnTo>
                        <a:pt x="24" y="158"/>
                      </a:lnTo>
                      <a:lnTo>
                        <a:pt x="17" y="162"/>
                      </a:lnTo>
                      <a:lnTo>
                        <a:pt x="12" y="165"/>
                      </a:lnTo>
                      <a:lnTo>
                        <a:pt x="8" y="168"/>
                      </a:lnTo>
                      <a:lnTo>
                        <a:pt x="3" y="173"/>
                      </a:lnTo>
                      <a:lnTo>
                        <a:pt x="0" y="176"/>
                      </a:lnTo>
                      <a:lnTo>
                        <a:pt x="48" y="110"/>
                      </a:lnTo>
                      <a:lnTo>
                        <a:pt x="50" y="107"/>
                      </a:lnTo>
                      <a:lnTo>
                        <a:pt x="54" y="98"/>
                      </a:lnTo>
                      <a:lnTo>
                        <a:pt x="63" y="85"/>
                      </a:lnTo>
                      <a:lnTo>
                        <a:pt x="77" y="70"/>
                      </a:lnTo>
                      <a:lnTo>
                        <a:pt x="96" y="53"/>
                      </a:lnTo>
                      <a:lnTo>
                        <a:pt x="120" y="37"/>
                      </a:lnTo>
                      <a:lnTo>
                        <a:pt x="150" y="22"/>
                      </a:lnTo>
                      <a:lnTo>
                        <a:pt x="187" y="10"/>
                      </a:lnTo>
                      <a:lnTo>
                        <a:pt x="232" y="1"/>
                      </a:lnTo>
                      <a:lnTo>
                        <a:pt x="286" y="0"/>
                      </a:lnTo>
                      <a:close/>
                    </a:path>
                  </a:pathLst>
                </a:custGeom>
                <a:solidFill>
                  <a:srgbClr val="F0D5BB"/>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67" name="Freeform 115"/>
                <p:cNvSpPr>
                  <a:spLocks/>
                </p:cNvSpPr>
                <p:nvPr/>
              </p:nvSpPr>
              <p:spPr bwMode="auto">
                <a:xfrm>
                  <a:off x="3025" y="1545"/>
                  <a:ext cx="284" cy="176"/>
                </a:xfrm>
                <a:custGeom>
                  <a:avLst/>
                  <a:gdLst>
                    <a:gd name="T0" fmla="*/ 284 w 284"/>
                    <a:gd name="T1" fmla="*/ 0 h 176"/>
                    <a:gd name="T2" fmla="*/ 284 w 284"/>
                    <a:gd name="T3" fmla="*/ 115 h 176"/>
                    <a:gd name="T4" fmla="*/ 278 w 284"/>
                    <a:gd name="T5" fmla="*/ 115 h 176"/>
                    <a:gd name="T6" fmla="*/ 273 w 284"/>
                    <a:gd name="T7" fmla="*/ 113 h 176"/>
                    <a:gd name="T8" fmla="*/ 267 w 284"/>
                    <a:gd name="T9" fmla="*/ 113 h 176"/>
                    <a:gd name="T10" fmla="*/ 261 w 284"/>
                    <a:gd name="T11" fmla="*/ 113 h 176"/>
                    <a:gd name="T12" fmla="*/ 255 w 284"/>
                    <a:gd name="T13" fmla="*/ 113 h 176"/>
                    <a:gd name="T14" fmla="*/ 248 w 284"/>
                    <a:gd name="T15" fmla="*/ 112 h 176"/>
                    <a:gd name="T16" fmla="*/ 240 w 284"/>
                    <a:gd name="T17" fmla="*/ 112 h 176"/>
                    <a:gd name="T18" fmla="*/ 231 w 284"/>
                    <a:gd name="T19" fmla="*/ 112 h 176"/>
                    <a:gd name="T20" fmla="*/ 223 w 284"/>
                    <a:gd name="T21" fmla="*/ 113 h 176"/>
                    <a:gd name="T22" fmla="*/ 212 w 284"/>
                    <a:gd name="T23" fmla="*/ 113 h 176"/>
                    <a:gd name="T24" fmla="*/ 212 w 284"/>
                    <a:gd name="T25" fmla="*/ 113 h 176"/>
                    <a:gd name="T26" fmla="*/ 194 w 284"/>
                    <a:gd name="T27" fmla="*/ 113 h 176"/>
                    <a:gd name="T28" fmla="*/ 178 w 284"/>
                    <a:gd name="T29" fmla="*/ 115 h 176"/>
                    <a:gd name="T30" fmla="*/ 164 w 284"/>
                    <a:gd name="T31" fmla="*/ 118 h 176"/>
                    <a:gd name="T32" fmla="*/ 151 w 284"/>
                    <a:gd name="T33" fmla="*/ 121 h 176"/>
                    <a:gd name="T34" fmla="*/ 139 w 284"/>
                    <a:gd name="T35" fmla="*/ 124 h 176"/>
                    <a:gd name="T36" fmla="*/ 127 w 284"/>
                    <a:gd name="T37" fmla="*/ 127 h 176"/>
                    <a:gd name="T38" fmla="*/ 115 w 284"/>
                    <a:gd name="T39" fmla="*/ 131 h 176"/>
                    <a:gd name="T40" fmla="*/ 101 w 284"/>
                    <a:gd name="T41" fmla="*/ 134 h 176"/>
                    <a:gd name="T42" fmla="*/ 87 w 284"/>
                    <a:gd name="T43" fmla="*/ 139 h 176"/>
                    <a:gd name="T44" fmla="*/ 69 w 284"/>
                    <a:gd name="T45" fmla="*/ 143 h 176"/>
                    <a:gd name="T46" fmla="*/ 69 w 284"/>
                    <a:gd name="T47" fmla="*/ 143 h 176"/>
                    <a:gd name="T48" fmla="*/ 58 w 284"/>
                    <a:gd name="T49" fmla="*/ 145 h 176"/>
                    <a:gd name="T50" fmla="*/ 48 w 284"/>
                    <a:gd name="T51" fmla="*/ 148 h 176"/>
                    <a:gd name="T52" fmla="*/ 39 w 284"/>
                    <a:gd name="T53" fmla="*/ 151 h 176"/>
                    <a:gd name="T54" fmla="*/ 30 w 284"/>
                    <a:gd name="T55" fmla="*/ 154 h 176"/>
                    <a:gd name="T56" fmla="*/ 22 w 284"/>
                    <a:gd name="T57" fmla="*/ 158 h 176"/>
                    <a:gd name="T58" fmla="*/ 16 w 284"/>
                    <a:gd name="T59" fmla="*/ 162 h 176"/>
                    <a:gd name="T60" fmla="*/ 12 w 284"/>
                    <a:gd name="T61" fmla="*/ 165 h 176"/>
                    <a:gd name="T62" fmla="*/ 7 w 284"/>
                    <a:gd name="T63" fmla="*/ 170 h 176"/>
                    <a:gd name="T64" fmla="*/ 3 w 284"/>
                    <a:gd name="T65" fmla="*/ 173 h 176"/>
                    <a:gd name="T66" fmla="*/ 0 w 284"/>
                    <a:gd name="T67" fmla="*/ 176 h 176"/>
                    <a:gd name="T68" fmla="*/ 0 w 284"/>
                    <a:gd name="T69" fmla="*/ 176 h 176"/>
                    <a:gd name="T70" fmla="*/ 48 w 284"/>
                    <a:gd name="T71" fmla="*/ 110 h 176"/>
                    <a:gd name="T72" fmla="*/ 49 w 284"/>
                    <a:gd name="T73" fmla="*/ 107 h 176"/>
                    <a:gd name="T74" fmla="*/ 55 w 284"/>
                    <a:gd name="T75" fmla="*/ 98 h 176"/>
                    <a:gd name="T76" fmla="*/ 64 w 284"/>
                    <a:gd name="T77" fmla="*/ 86 h 176"/>
                    <a:gd name="T78" fmla="*/ 76 w 284"/>
                    <a:gd name="T79" fmla="*/ 70 h 176"/>
                    <a:gd name="T80" fmla="*/ 95 w 284"/>
                    <a:gd name="T81" fmla="*/ 53 h 176"/>
                    <a:gd name="T82" fmla="*/ 118 w 284"/>
                    <a:gd name="T83" fmla="*/ 37 h 176"/>
                    <a:gd name="T84" fmla="*/ 149 w 284"/>
                    <a:gd name="T85" fmla="*/ 22 h 176"/>
                    <a:gd name="T86" fmla="*/ 187 w 284"/>
                    <a:gd name="T87" fmla="*/ 10 h 176"/>
                    <a:gd name="T88" fmla="*/ 231 w 284"/>
                    <a:gd name="T89" fmla="*/ 3 h 176"/>
                    <a:gd name="T90" fmla="*/ 284 w 284"/>
                    <a:gd name="T91" fmla="*/ 0 h 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4"/>
                    <a:gd name="T139" fmla="*/ 0 h 176"/>
                    <a:gd name="T140" fmla="*/ 284 w 284"/>
                    <a:gd name="T141" fmla="*/ 176 h 1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4" h="176">
                      <a:moveTo>
                        <a:pt x="284" y="0"/>
                      </a:moveTo>
                      <a:lnTo>
                        <a:pt x="284" y="115"/>
                      </a:lnTo>
                      <a:lnTo>
                        <a:pt x="278" y="115"/>
                      </a:lnTo>
                      <a:lnTo>
                        <a:pt x="273" y="113"/>
                      </a:lnTo>
                      <a:lnTo>
                        <a:pt x="267" y="113"/>
                      </a:lnTo>
                      <a:lnTo>
                        <a:pt x="261" y="113"/>
                      </a:lnTo>
                      <a:lnTo>
                        <a:pt x="255" y="113"/>
                      </a:lnTo>
                      <a:lnTo>
                        <a:pt x="248" y="112"/>
                      </a:lnTo>
                      <a:lnTo>
                        <a:pt x="240" y="112"/>
                      </a:lnTo>
                      <a:lnTo>
                        <a:pt x="231" y="112"/>
                      </a:lnTo>
                      <a:lnTo>
                        <a:pt x="223" y="113"/>
                      </a:lnTo>
                      <a:lnTo>
                        <a:pt x="212" y="113"/>
                      </a:lnTo>
                      <a:lnTo>
                        <a:pt x="194" y="113"/>
                      </a:lnTo>
                      <a:lnTo>
                        <a:pt x="178" y="115"/>
                      </a:lnTo>
                      <a:lnTo>
                        <a:pt x="164" y="118"/>
                      </a:lnTo>
                      <a:lnTo>
                        <a:pt x="151" y="121"/>
                      </a:lnTo>
                      <a:lnTo>
                        <a:pt x="139" y="124"/>
                      </a:lnTo>
                      <a:lnTo>
                        <a:pt x="127" y="127"/>
                      </a:lnTo>
                      <a:lnTo>
                        <a:pt x="115" y="131"/>
                      </a:lnTo>
                      <a:lnTo>
                        <a:pt x="101" y="134"/>
                      </a:lnTo>
                      <a:lnTo>
                        <a:pt x="87" y="139"/>
                      </a:lnTo>
                      <a:lnTo>
                        <a:pt x="69" y="143"/>
                      </a:lnTo>
                      <a:lnTo>
                        <a:pt x="58" y="145"/>
                      </a:lnTo>
                      <a:lnTo>
                        <a:pt x="48" y="148"/>
                      </a:lnTo>
                      <a:lnTo>
                        <a:pt x="39" y="151"/>
                      </a:lnTo>
                      <a:lnTo>
                        <a:pt x="30" y="154"/>
                      </a:lnTo>
                      <a:lnTo>
                        <a:pt x="22" y="158"/>
                      </a:lnTo>
                      <a:lnTo>
                        <a:pt x="16" y="162"/>
                      </a:lnTo>
                      <a:lnTo>
                        <a:pt x="12" y="165"/>
                      </a:lnTo>
                      <a:lnTo>
                        <a:pt x="7" y="170"/>
                      </a:lnTo>
                      <a:lnTo>
                        <a:pt x="3" y="173"/>
                      </a:lnTo>
                      <a:lnTo>
                        <a:pt x="0" y="176"/>
                      </a:lnTo>
                      <a:lnTo>
                        <a:pt x="48" y="110"/>
                      </a:lnTo>
                      <a:lnTo>
                        <a:pt x="49" y="107"/>
                      </a:lnTo>
                      <a:lnTo>
                        <a:pt x="55" y="98"/>
                      </a:lnTo>
                      <a:lnTo>
                        <a:pt x="64" y="86"/>
                      </a:lnTo>
                      <a:lnTo>
                        <a:pt x="76" y="70"/>
                      </a:lnTo>
                      <a:lnTo>
                        <a:pt x="95" y="53"/>
                      </a:lnTo>
                      <a:lnTo>
                        <a:pt x="118" y="37"/>
                      </a:lnTo>
                      <a:lnTo>
                        <a:pt x="149" y="22"/>
                      </a:lnTo>
                      <a:lnTo>
                        <a:pt x="187" y="10"/>
                      </a:lnTo>
                      <a:lnTo>
                        <a:pt x="231" y="3"/>
                      </a:lnTo>
                      <a:lnTo>
                        <a:pt x="284" y="0"/>
                      </a:lnTo>
                      <a:close/>
                    </a:path>
                  </a:pathLst>
                </a:custGeom>
                <a:solidFill>
                  <a:srgbClr val="EBD0B5"/>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68" name="Freeform 116"/>
                <p:cNvSpPr>
                  <a:spLocks/>
                </p:cNvSpPr>
                <p:nvPr/>
              </p:nvSpPr>
              <p:spPr bwMode="auto">
                <a:xfrm>
                  <a:off x="3028" y="1542"/>
                  <a:ext cx="281" cy="176"/>
                </a:xfrm>
                <a:custGeom>
                  <a:avLst/>
                  <a:gdLst>
                    <a:gd name="T0" fmla="*/ 281 w 281"/>
                    <a:gd name="T1" fmla="*/ 0 h 176"/>
                    <a:gd name="T2" fmla="*/ 281 w 281"/>
                    <a:gd name="T3" fmla="*/ 116 h 176"/>
                    <a:gd name="T4" fmla="*/ 275 w 281"/>
                    <a:gd name="T5" fmla="*/ 115 h 176"/>
                    <a:gd name="T6" fmla="*/ 270 w 281"/>
                    <a:gd name="T7" fmla="*/ 115 h 176"/>
                    <a:gd name="T8" fmla="*/ 264 w 281"/>
                    <a:gd name="T9" fmla="*/ 115 h 176"/>
                    <a:gd name="T10" fmla="*/ 258 w 281"/>
                    <a:gd name="T11" fmla="*/ 115 h 176"/>
                    <a:gd name="T12" fmla="*/ 254 w 281"/>
                    <a:gd name="T13" fmla="*/ 113 h 176"/>
                    <a:gd name="T14" fmla="*/ 246 w 281"/>
                    <a:gd name="T15" fmla="*/ 113 h 176"/>
                    <a:gd name="T16" fmla="*/ 239 w 281"/>
                    <a:gd name="T17" fmla="*/ 113 h 176"/>
                    <a:gd name="T18" fmla="*/ 231 w 281"/>
                    <a:gd name="T19" fmla="*/ 113 h 176"/>
                    <a:gd name="T20" fmla="*/ 222 w 281"/>
                    <a:gd name="T21" fmla="*/ 115 h 176"/>
                    <a:gd name="T22" fmla="*/ 212 w 281"/>
                    <a:gd name="T23" fmla="*/ 115 h 176"/>
                    <a:gd name="T24" fmla="*/ 212 w 281"/>
                    <a:gd name="T25" fmla="*/ 115 h 176"/>
                    <a:gd name="T26" fmla="*/ 194 w 281"/>
                    <a:gd name="T27" fmla="*/ 115 h 176"/>
                    <a:gd name="T28" fmla="*/ 178 w 281"/>
                    <a:gd name="T29" fmla="*/ 116 h 176"/>
                    <a:gd name="T30" fmla="*/ 164 w 281"/>
                    <a:gd name="T31" fmla="*/ 118 h 176"/>
                    <a:gd name="T32" fmla="*/ 151 w 281"/>
                    <a:gd name="T33" fmla="*/ 121 h 176"/>
                    <a:gd name="T34" fmla="*/ 139 w 281"/>
                    <a:gd name="T35" fmla="*/ 124 h 176"/>
                    <a:gd name="T36" fmla="*/ 127 w 281"/>
                    <a:gd name="T37" fmla="*/ 127 h 176"/>
                    <a:gd name="T38" fmla="*/ 113 w 281"/>
                    <a:gd name="T39" fmla="*/ 131 h 176"/>
                    <a:gd name="T40" fmla="*/ 100 w 281"/>
                    <a:gd name="T41" fmla="*/ 134 h 176"/>
                    <a:gd name="T42" fmla="*/ 85 w 281"/>
                    <a:gd name="T43" fmla="*/ 139 h 176"/>
                    <a:gd name="T44" fmla="*/ 69 w 281"/>
                    <a:gd name="T45" fmla="*/ 142 h 176"/>
                    <a:gd name="T46" fmla="*/ 69 w 281"/>
                    <a:gd name="T47" fmla="*/ 142 h 176"/>
                    <a:gd name="T48" fmla="*/ 57 w 281"/>
                    <a:gd name="T49" fmla="*/ 145 h 176"/>
                    <a:gd name="T50" fmla="*/ 46 w 281"/>
                    <a:gd name="T51" fmla="*/ 148 h 176"/>
                    <a:gd name="T52" fmla="*/ 37 w 281"/>
                    <a:gd name="T53" fmla="*/ 151 h 176"/>
                    <a:gd name="T54" fmla="*/ 30 w 281"/>
                    <a:gd name="T55" fmla="*/ 155 h 176"/>
                    <a:gd name="T56" fmla="*/ 22 w 281"/>
                    <a:gd name="T57" fmla="*/ 158 h 176"/>
                    <a:gd name="T58" fmla="*/ 15 w 281"/>
                    <a:gd name="T59" fmla="*/ 162 h 176"/>
                    <a:gd name="T60" fmla="*/ 10 w 281"/>
                    <a:gd name="T61" fmla="*/ 167 h 176"/>
                    <a:gd name="T62" fmla="*/ 6 w 281"/>
                    <a:gd name="T63" fmla="*/ 170 h 176"/>
                    <a:gd name="T64" fmla="*/ 1 w 281"/>
                    <a:gd name="T65" fmla="*/ 173 h 176"/>
                    <a:gd name="T66" fmla="*/ 0 w 281"/>
                    <a:gd name="T67" fmla="*/ 176 h 176"/>
                    <a:gd name="T68" fmla="*/ 0 w 281"/>
                    <a:gd name="T69" fmla="*/ 176 h 176"/>
                    <a:gd name="T70" fmla="*/ 48 w 281"/>
                    <a:gd name="T71" fmla="*/ 110 h 176"/>
                    <a:gd name="T72" fmla="*/ 49 w 281"/>
                    <a:gd name="T73" fmla="*/ 107 h 176"/>
                    <a:gd name="T74" fmla="*/ 54 w 281"/>
                    <a:gd name="T75" fmla="*/ 98 h 176"/>
                    <a:gd name="T76" fmla="*/ 61 w 281"/>
                    <a:gd name="T77" fmla="*/ 86 h 176"/>
                    <a:gd name="T78" fmla="*/ 75 w 281"/>
                    <a:gd name="T79" fmla="*/ 71 h 176"/>
                    <a:gd name="T80" fmla="*/ 94 w 281"/>
                    <a:gd name="T81" fmla="*/ 55 h 176"/>
                    <a:gd name="T82" fmla="*/ 118 w 281"/>
                    <a:gd name="T83" fmla="*/ 38 h 176"/>
                    <a:gd name="T84" fmla="*/ 148 w 281"/>
                    <a:gd name="T85" fmla="*/ 23 h 176"/>
                    <a:gd name="T86" fmla="*/ 184 w 281"/>
                    <a:gd name="T87" fmla="*/ 10 h 176"/>
                    <a:gd name="T88" fmla="*/ 228 w 281"/>
                    <a:gd name="T89" fmla="*/ 3 h 176"/>
                    <a:gd name="T90" fmla="*/ 281 w 281"/>
                    <a:gd name="T91" fmla="*/ 0 h 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1"/>
                    <a:gd name="T139" fmla="*/ 0 h 176"/>
                    <a:gd name="T140" fmla="*/ 281 w 281"/>
                    <a:gd name="T141" fmla="*/ 176 h 1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1" h="176">
                      <a:moveTo>
                        <a:pt x="281" y="0"/>
                      </a:moveTo>
                      <a:lnTo>
                        <a:pt x="281" y="116"/>
                      </a:lnTo>
                      <a:lnTo>
                        <a:pt x="275" y="115"/>
                      </a:lnTo>
                      <a:lnTo>
                        <a:pt x="270" y="115"/>
                      </a:lnTo>
                      <a:lnTo>
                        <a:pt x="264" y="115"/>
                      </a:lnTo>
                      <a:lnTo>
                        <a:pt x="258" y="115"/>
                      </a:lnTo>
                      <a:lnTo>
                        <a:pt x="254" y="113"/>
                      </a:lnTo>
                      <a:lnTo>
                        <a:pt x="246" y="113"/>
                      </a:lnTo>
                      <a:lnTo>
                        <a:pt x="239" y="113"/>
                      </a:lnTo>
                      <a:lnTo>
                        <a:pt x="231" y="113"/>
                      </a:lnTo>
                      <a:lnTo>
                        <a:pt x="222" y="115"/>
                      </a:lnTo>
                      <a:lnTo>
                        <a:pt x="212" y="115"/>
                      </a:lnTo>
                      <a:lnTo>
                        <a:pt x="194" y="115"/>
                      </a:lnTo>
                      <a:lnTo>
                        <a:pt x="178" y="116"/>
                      </a:lnTo>
                      <a:lnTo>
                        <a:pt x="164" y="118"/>
                      </a:lnTo>
                      <a:lnTo>
                        <a:pt x="151" y="121"/>
                      </a:lnTo>
                      <a:lnTo>
                        <a:pt x="139" y="124"/>
                      </a:lnTo>
                      <a:lnTo>
                        <a:pt x="127" y="127"/>
                      </a:lnTo>
                      <a:lnTo>
                        <a:pt x="113" y="131"/>
                      </a:lnTo>
                      <a:lnTo>
                        <a:pt x="100" y="134"/>
                      </a:lnTo>
                      <a:lnTo>
                        <a:pt x="85" y="139"/>
                      </a:lnTo>
                      <a:lnTo>
                        <a:pt x="69" y="142"/>
                      </a:lnTo>
                      <a:lnTo>
                        <a:pt x="57" y="145"/>
                      </a:lnTo>
                      <a:lnTo>
                        <a:pt x="46" y="148"/>
                      </a:lnTo>
                      <a:lnTo>
                        <a:pt x="37" y="151"/>
                      </a:lnTo>
                      <a:lnTo>
                        <a:pt x="30" y="155"/>
                      </a:lnTo>
                      <a:lnTo>
                        <a:pt x="22" y="158"/>
                      </a:lnTo>
                      <a:lnTo>
                        <a:pt x="15" y="162"/>
                      </a:lnTo>
                      <a:lnTo>
                        <a:pt x="10" y="167"/>
                      </a:lnTo>
                      <a:lnTo>
                        <a:pt x="6" y="170"/>
                      </a:lnTo>
                      <a:lnTo>
                        <a:pt x="1" y="173"/>
                      </a:lnTo>
                      <a:lnTo>
                        <a:pt x="0" y="176"/>
                      </a:lnTo>
                      <a:lnTo>
                        <a:pt x="48" y="110"/>
                      </a:lnTo>
                      <a:lnTo>
                        <a:pt x="49" y="107"/>
                      </a:lnTo>
                      <a:lnTo>
                        <a:pt x="54" y="98"/>
                      </a:lnTo>
                      <a:lnTo>
                        <a:pt x="61" y="86"/>
                      </a:lnTo>
                      <a:lnTo>
                        <a:pt x="75" y="71"/>
                      </a:lnTo>
                      <a:lnTo>
                        <a:pt x="94" y="55"/>
                      </a:lnTo>
                      <a:lnTo>
                        <a:pt x="118" y="38"/>
                      </a:lnTo>
                      <a:lnTo>
                        <a:pt x="148" y="23"/>
                      </a:lnTo>
                      <a:lnTo>
                        <a:pt x="184" y="10"/>
                      </a:lnTo>
                      <a:lnTo>
                        <a:pt x="228" y="3"/>
                      </a:lnTo>
                      <a:lnTo>
                        <a:pt x="281" y="0"/>
                      </a:lnTo>
                      <a:close/>
                    </a:path>
                  </a:pathLst>
                </a:custGeom>
                <a:solidFill>
                  <a:srgbClr val="E7CBB0"/>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69" name="Freeform 117"/>
                <p:cNvSpPr>
                  <a:spLocks/>
                </p:cNvSpPr>
                <p:nvPr/>
              </p:nvSpPr>
              <p:spPr bwMode="auto">
                <a:xfrm>
                  <a:off x="3028" y="1539"/>
                  <a:ext cx="281" cy="177"/>
                </a:xfrm>
                <a:custGeom>
                  <a:avLst/>
                  <a:gdLst>
                    <a:gd name="T0" fmla="*/ 281 w 281"/>
                    <a:gd name="T1" fmla="*/ 0 h 177"/>
                    <a:gd name="T2" fmla="*/ 281 w 281"/>
                    <a:gd name="T3" fmla="*/ 116 h 177"/>
                    <a:gd name="T4" fmla="*/ 275 w 281"/>
                    <a:gd name="T5" fmla="*/ 116 h 177"/>
                    <a:gd name="T6" fmla="*/ 270 w 281"/>
                    <a:gd name="T7" fmla="*/ 116 h 177"/>
                    <a:gd name="T8" fmla="*/ 266 w 281"/>
                    <a:gd name="T9" fmla="*/ 115 h 177"/>
                    <a:gd name="T10" fmla="*/ 260 w 281"/>
                    <a:gd name="T11" fmla="*/ 115 h 177"/>
                    <a:gd name="T12" fmla="*/ 254 w 281"/>
                    <a:gd name="T13" fmla="*/ 115 h 177"/>
                    <a:gd name="T14" fmla="*/ 248 w 281"/>
                    <a:gd name="T15" fmla="*/ 115 h 177"/>
                    <a:gd name="T16" fmla="*/ 240 w 281"/>
                    <a:gd name="T17" fmla="*/ 115 h 177"/>
                    <a:gd name="T18" fmla="*/ 233 w 281"/>
                    <a:gd name="T19" fmla="*/ 115 h 177"/>
                    <a:gd name="T20" fmla="*/ 224 w 281"/>
                    <a:gd name="T21" fmla="*/ 115 h 177"/>
                    <a:gd name="T22" fmla="*/ 215 w 281"/>
                    <a:gd name="T23" fmla="*/ 115 h 177"/>
                    <a:gd name="T24" fmla="*/ 215 w 281"/>
                    <a:gd name="T25" fmla="*/ 115 h 177"/>
                    <a:gd name="T26" fmla="*/ 197 w 281"/>
                    <a:gd name="T27" fmla="*/ 116 h 177"/>
                    <a:gd name="T28" fmla="*/ 181 w 281"/>
                    <a:gd name="T29" fmla="*/ 118 h 177"/>
                    <a:gd name="T30" fmla="*/ 167 w 281"/>
                    <a:gd name="T31" fmla="*/ 119 h 177"/>
                    <a:gd name="T32" fmla="*/ 154 w 281"/>
                    <a:gd name="T33" fmla="*/ 121 h 177"/>
                    <a:gd name="T34" fmla="*/ 142 w 281"/>
                    <a:gd name="T35" fmla="*/ 125 h 177"/>
                    <a:gd name="T36" fmla="*/ 128 w 281"/>
                    <a:gd name="T37" fmla="*/ 128 h 177"/>
                    <a:gd name="T38" fmla="*/ 116 w 281"/>
                    <a:gd name="T39" fmla="*/ 131 h 177"/>
                    <a:gd name="T40" fmla="*/ 103 w 281"/>
                    <a:gd name="T41" fmla="*/ 134 h 177"/>
                    <a:gd name="T42" fmla="*/ 88 w 281"/>
                    <a:gd name="T43" fmla="*/ 139 h 177"/>
                    <a:gd name="T44" fmla="*/ 70 w 281"/>
                    <a:gd name="T45" fmla="*/ 142 h 177"/>
                    <a:gd name="T46" fmla="*/ 70 w 281"/>
                    <a:gd name="T47" fmla="*/ 142 h 177"/>
                    <a:gd name="T48" fmla="*/ 58 w 281"/>
                    <a:gd name="T49" fmla="*/ 145 h 177"/>
                    <a:gd name="T50" fmla="*/ 49 w 281"/>
                    <a:gd name="T51" fmla="*/ 148 h 177"/>
                    <a:gd name="T52" fmla="*/ 39 w 281"/>
                    <a:gd name="T53" fmla="*/ 152 h 177"/>
                    <a:gd name="T54" fmla="*/ 31 w 281"/>
                    <a:gd name="T55" fmla="*/ 155 h 177"/>
                    <a:gd name="T56" fmla="*/ 24 w 281"/>
                    <a:gd name="T57" fmla="*/ 160 h 177"/>
                    <a:gd name="T58" fmla="*/ 18 w 281"/>
                    <a:gd name="T59" fmla="*/ 164 h 177"/>
                    <a:gd name="T60" fmla="*/ 12 w 281"/>
                    <a:gd name="T61" fmla="*/ 167 h 177"/>
                    <a:gd name="T62" fmla="*/ 7 w 281"/>
                    <a:gd name="T63" fmla="*/ 171 h 177"/>
                    <a:gd name="T64" fmla="*/ 3 w 281"/>
                    <a:gd name="T65" fmla="*/ 174 h 177"/>
                    <a:gd name="T66" fmla="*/ 0 w 281"/>
                    <a:gd name="T67" fmla="*/ 177 h 177"/>
                    <a:gd name="T68" fmla="*/ 0 w 281"/>
                    <a:gd name="T69" fmla="*/ 177 h 177"/>
                    <a:gd name="T70" fmla="*/ 49 w 281"/>
                    <a:gd name="T71" fmla="*/ 110 h 177"/>
                    <a:gd name="T72" fmla="*/ 51 w 281"/>
                    <a:gd name="T73" fmla="*/ 107 h 177"/>
                    <a:gd name="T74" fmla="*/ 55 w 281"/>
                    <a:gd name="T75" fmla="*/ 98 h 177"/>
                    <a:gd name="T76" fmla="*/ 64 w 281"/>
                    <a:gd name="T77" fmla="*/ 86 h 177"/>
                    <a:gd name="T78" fmla="*/ 78 w 281"/>
                    <a:gd name="T79" fmla="*/ 71 h 177"/>
                    <a:gd name="T80" fmla="*/ 95 w 281"/>
                    <a:gd name="T81" fmla="*/ 55 h 177"/>
                    <a:gd name="T82" fmla="*/ 119 w 281"/>
                    <a:gd name="T83" fmla="*/ 38 h 177"/>
                    <a:gd name="T84" fmla="*/ 148 w 281"/>
                    <a:gd name="T85" fmla="*/ 23 h 177"/>
                    <a:gd name="T86" fmla="*/ 185 w 281"/>
                    <a:gd name="T87" fmla="*/ 12 h 177"/>
                    <a:gd name="T88" fmla="*/ 228 w 281"/>
                    <a:gd name="T89" fmla="*/ 3 h 177"/>
                    <a:gd name="T90" fmla="*/ 281 w 281"/>
                    <a:gd name="T91" fmla="*/ 0 h 1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1"/>
                    <a:gd name="T139" fmla="*/ 0 h 177"/>
                    <a:gd name="T140" fmla="*/ 281 w 281"/>
                    <a:gd name="T141" fmla="*/ 177 h 1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1" h="177">
                      <a:moveTo>
                        <a:pt x="281" y="0"/>
                      </a:moveTo>
                      <a:lnTo>
                        <a:pt x="281" y="116"/>
                      </a:lnTo>
                      <a:lnTo>
                        <a:pt x="275" y="116"/>
                      </a:lnTo>
                      <a:lnTo>
                        <a:pt x="270" y="116"/>
                      </a:lnTo>
                      <a:lnTo>
                        <a:pt x="266" y="115"/>
                      </a:lnTo>
                      <a:lnTo>
                        <a:pt x="260" y="115"/>
                      </a:lnTo>
                      <a:lnTo>
                        <a:pt x="254" y="115"/>
                      </a:lnTo>
                      <a:lnTo>
                        <a:pt x="248" y="115"/>
                      </a:lnTo>
                      <a:lnTo>
                        <a:pt x="240" y="115"/>
                      </a:lnTo>
                      <a:lnTo>
                        <a:pt x="233" y="115"/>
                      </a:lnTo>
                      <a:lnTo>
                        <a:pt x="224" y="115"/>
                      </a:lnTo>
                      <a:lnTo>
                        <a:pt x="215" y="115"/>
                      </a:lnTo>
                      <a:lnTo>
                        <a:pt x="197" y="116"/>
                      </a:lnTo>
                      <a:lnTo>
                        <a:pt x="181" y="118"/>
                      </a:lnTo>
                      <a:lnTo>
                        <a:pt x="167" y="119"/>
                      </a:lnTo>
                      <a:lnTo>
                        <a:pt x="154" y="121"/>
                      </a:lnTo>
                      <a:lnTo>
                        <a:pt x="142" y="125"/>
                      </a:lnTo>
                      <a:lnTo>
                        <a:pt x="128" y="128"/>
                      </a:lnTo>
                      <a:lnTo>
                        <a:pt x="116" y="131"/>
                      </a:lnTo>
                      <a:lnTo>
                        <a:pt x="103" y="134"/>
                      </a:lnTo>
                      <a:lnTo>
                        <a:pt x="88" y="139"/>
                      </a:lnTo>
                      <a:lnTo>
                        <a:pt x="70" y="142"/>
                      </a:lnTo>
                      <a:lnTo>
                        <a:pt x="58" y="145"/>
                      </a:lnTo>
                      <a:lnTo>
                        <a:pt x="49" y="148"/>
                      </a:lnTo>
                      <a:lnTo>
                        <a:pt x="39" y="152"/>
                      </a:lnTo>
                      <a:lnTo>
                        <a:pt x="31" y="155"/>
                      </a:lnTo>
                      <a:lnTo>
                        <a:pt x="24" y="160"/>
                      </a:lnTo>
                      <a:lnTo>
                        <a:pt x="18" y="164"/>
                      </a:lnTo>
                      <a:lnTo>
                        <a:pt x="12" y="167"/>
                      </a:lnTo>
                      <a:lnTo>
                        <a:pt x="7" y="171"/>
                      </a:lnTo>
                      <a:lnTo>
                        <a:pt x="3" y="174"/>
                      </a:lnTo>
                      <a:lnTo>
                        <a:pt x="0" y="177"/>
                      </a:lnTo>
                      <a:lnTo>
                        <a:pt x="49" y="110"/>
                      </a:lnTo>
                      <a:lnTo>
                        <a:pt x="51" y="107"/>
                      </a:lnTo>
                      <a:lnTo>
                        <a:pt x="55" y="98"/>
                      </a:lnTo>
                      <a:lnTo>
                        <a:pt x="64" y="86"/>
                      </a:lnTo>
                      <a:lnTo>
                        <a:pt x="78" y="71"/>
                      </a:lnTo>
                      <a:lnTo>
                        <a:pt x="95" y="55"/>
                      </a:lnTo>
                      <a:lnTo>
                        <a:pt x="119" y="38"/>
                      </a:lnTo>
                      <a:lnTo>
                        <a:pt x="148" y="23"/>
                      </a:lnTo>
                      <a:lnTo>
                        <a:pt x="185" y="12"/>
                      </a:lnTo>
                      <a:lnTo>
                        <a:pt x="228" y="3"/>
                      </a:lnTo>
                      <a:lnTo>
                        <a:pt x="281" y="0"/>
                      </a:lnTo>
                      <a:close/>
                    </a:path>
                  </a:pathLst>
                </a:custGeom>
                <a:solidFill>
                  <a:srgbClr val="E2C5AA"/>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70" name="Freeform 118"/>
                <p:cNvSpPr>
                  <a:spLocks/>
                </p:cNvSpPr>
                <p:nvPr/>
              </p:nvSpPr>
              <p:spPr bwMode="auto">
                <a:xfrm>
                  <a:off x="3031" y="1536"/>
                  <a:ext cx="278" cy="179"/>
                </a:xfrm>
                <a:custGeom>
                  <a:avLst/>
                  <a:gdLst>
                    <a:gd name="T0" fmla="*/ 278 w 278"/>
                    <a:gd name="T1" fmla="*/ 0 h 179"/>
                    <a:gd name="T2" fmla="*/ 278 w 278"/>
                    <a:gd name="T3" fmla="*/ 118 h 179"/>
                    <a:gd name="T4" fmla="*/ 272 w 278"/>
                    <a:gd name="T5" fmla="*/ 116 h 179"/>
                    <a:gd name="T6" fmla="*/ 267 w 278"/>
                    <a:gd name="T7" fmla="*/ 116 h 179"/>
                    <a:gd name="T8" fmla="*/ 263 w 278"/>
                    <a:gd name="T9" fmla="*/ 116 h 179"/>
                    <a:gd name="T10" fmla="*/ 258 w 278"/>
                    <a:gd name="T11" fmla="*/ 116 h 179"/>
                    <a:gd name="T12" fmla="*/ 252 w 278"/>
                    <a:gd name="T13" fmla="*/ 116 h 179"/>
                    <a:gd name="T14" fmla="*/ 246 w 278"/>
                    <a:gd name="T15" fmla="*/ 116 h 179"/>
                    <a:gd name="T16" fmla="*/ 240 w 278"/>
                    <a:gd name="T17" fmla="*/ 116 h 179"/>
                    <a:gd name="T18" fmla="*/ 233 w 278"/>
                    <a:gd name="T19" fmla="*/ 116 h 179"/>
                    <a:gd name="T20" fmla="*/ 224 w 278"/>
                    <a:gd name="T21" fmla="*/ 116 h 179"/>
                    <a:gd name="T22" fmla="*/ 215 w 278"/>
                    <a:gd name="T23" fmla="*/ 116 h 179"/>
                    <a:gd name="T24" fmla="*/ 215 w 278"/>
                    <a:gd name="T25" fmla="*/ 116 h 179"/>
                    <a:gd name="T26" fmla="*/ 197 w 278"/>
                    <a:gd name="T27" fmla="*/ 116 h 179"/>
                    <a:gd name="T28" fmla="*/ 181 w 278"/>
                    <a:gd name="T29" fmla="*/ 118 h 179"/>
                    <a:gd name="T30" fmla="*/ 167 w 278"/>
                    <a:gd name="T31" fmla="*/ 121 h 179"/>
                    <a:gd name="T32" fmla="*/ 154 w 278"/>
                    <a:gd name="T33" fmla="*/ 122 h 179"/>
                    <a:gd name="T34" fmla="*/ 140 w 278"/>
                    <a:gd name="T35" fmla="*/ 125 h 179"/>
                    <a:gd name="T36" fmla="*/ 128 w 278"/>
                    <a:gd name="T37" fmla="*/ 128 h 179"/>
                    <a:gd name="T38" fmla="*/ 116 w 278"/>
                    <a:gd name="T39" fmla="*/ 131 h 179"/>
                    <a:gd name="T40" fmla="*/ 101 w 278"/>
                    <a:gd name="T41" fmla="*/ 136 h 179"/>
                    <a:gd name="T42" fmla="*/ 86 w 278"/>
                    <a:gd name="T43" fmla="*/ 139 h 179"/>
                    <a:gd name="T44" fmla="*/ 70 w 278"/>
                    <a:gd name="T45" fmla="*/ 142 h 179"/>
                    <a:gd name="T46" fmla="*/ 70 w 278"/>
                    <a:gd name="T47" fmla="*/ 142 h 179"/>
                    <a:gd name="T48" fmla="*/ 58 w 278"/>
                    <a:gd name="T49" fmla="*/ 145 h 179"/>
                    <a:gd name="T50" fmla="*/ 48 w 278"/>
                    <a:gd name="T51" fmla="*/ 148 h 179"/>
                    <a:gd name="T52" fmla="*/ 39 w 278"/>
                    <a:gd name="T53" fmla="*/ 152 h 179"/>
                    <a:gd name="T54" fmla="*/ 30 w 278"/>
                    <a:gd name="T55" fmla="*/ 155 h 179"/>
                    <a:gd name="T56" fmla="*/ 22 w 278"/>
                    <a:gd name="T57" fmla="*/ 160 h 179"/>
                    <a:gd name="T58" fmla="*/ 16 w 278"/>
                    <a:gd name="T59" fmla="*/ 164 h 179"/>
                    <a:gd name="T60" fmla="*/ 10 w 278"/>
                    <a:gd name="T61" fmla="*/ 167 h 179"/>
                    <a:gd name="T62" fmla="*/ 6 w 278"/>
                    <a:gd name="T63" fmla="*/ 171 h 179"/>
                    <a:gd name="T64" fmla="*/ 3 w 278"/>
                    <a:gd name="T65" fmla="*/ 174 h 179"/>
                    <a:gd name="T66" fmla="*/ 0 w 278"/>
                    <a:gd name="T67" fmla="*/ 179 h 179"/>
                    <a:gd name="T68" fmla="*/ 0 w 278"/>
                    <a:gd name="T69" fmla="*/ 179 h 179"/>
                    <a:gd name="T70" fmla="*/ 48 w 278"/>
                    <a:gd name="T71" fmla="*/ 112 h 179"/>
                    <a:gd name="T72" fmla="*/ 49 w 278"/>
                    <a:gd name="T73" fmla="*/ 109 h 179"/>
                    <a:gd name="T74" fmla="*/ 55 w 278"/>
                    <a:gd name="T75" fmla="*/ 100 h 179"/>
                    <a:gd name="T76" fmla="*/ 63 w 278"/>
                    <a:gd name="T77" fmla="*/ 88 h 179"/>
                    <a:gd name="T78" fmla="*/ 76 w 278"/>
                    <a:gd name="T79" fmla="*/ 73 h 179"/>
                    <a:gd name="T80" fmla="*/ 94 w 278"/>
                    <a:gd name="T81" fmla="*/ 56 h 179"/>
                    <a:gd name="T82" fmla="*/ 116 w 278"/>
                    <a:gd name="T83" fmla="*/ 38 h 179"/>
                    <a:gd name="T84" fmla="*/ 146 w 278"/>
                    <a:gd name="T85" fmla="*/ 23 h 179"/>
                    <a:gd name="T86" fmla="*/ 182 w 278"/>
                    <a:gd name="T87" fmla="*/ 12 h 179"/>
                    <a:gd name="T88" fmla="*/ 225 w 278"/>
                    <a:gd name="T89" fmla="*/ 4 h 179"/>
                    <a:gd name="T90" fmla="*/ 278 w 278"/>
                    <a:gd name="T91" fmla="*/ 0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8"/>
                    <a:gd name="T139" fmla="*/ 0 h 179"/>
                    <a:gd name="T140" fmla="*/ 278 w 27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8" h="179">
                      <a:moveTo>
                        <a:pt x="278" y="0"/>
                      </a:moveTo>
                      <a:lnTo>
                        <a:pt x="278" y="118"/>
                      </a:lnTo>
                      <a:lnTo>
                        <a:pt x="272" y="116"/>
                      </a:lnTo>
                      <a:lnTo>
                        <a:pt x="267" y="116"/>
                      </a:lnTo>
                      <a:lnTo>
                        <a:pt x="263" y="116"/>
                      </a:lnTo>
                      <a:lnTo>
                        <a:pt x="258" y="116"/>
                      </a:lnTo>
                      <a:lnTo>
                        <a:pt x="252" y="116"/>
                      </a:lnTo>
                      <a:lnTo>
                        <a:pt x="246" y="116"/>
                      </a:lnTo>
                      <a:lnTo>
                        <a:pt x="240" y="116"/>
                      </a:lnTo>
                      <a:lnTo>
                        <a:pt x="233" y="116"/>
                      </a:lnTo>
                      <a:lnTo>
                        <a:pt x="224" y="116"/>
                      </a:lnTo>
                      <a:lnTo>
                        <a:pt x="215" y="116"/>
                      </a:lnTo>
                      <a:lnTo>
                        <a:pt x="197" y="116"/>
                      </a:lnTo>
                      <a:lnTo>
                        <a:pt x="181" y="118"/>
                      </a:lnTo>
                      <a:lnTo>
                        <a:pt x="167" y="121"/>
                      </a:lnTo>
                      <a:lnTo>
                        <a:pt x="154" y="122"/>
                      </a:lnTo>
                      <a:lnTo>
                        <a:pt x="140" y="125"/>
                      </a:lnTo>
                      <a:lnTo>
                        <a:pt x="128" y="128"/>
                      </a:lnTo>
                      <a:lnTo>
                        <a:pt x="116" y="131"/>
                      </a:lnTo>
                      <a:lnTo>
                        <a:pt x="101" y="136"/>
                      </a:lnTo>
                      <a:lnTo>
                        <a:pt x="86" y="139"/>
                      </a:lnTo>
                      <a:lnTo>
                        <a:pt x="70" y="142"/>
                      </a:lnTo>
                      <a:lnTo>
                        <a:pt x="58" y="145"/>
                      </a:lnTo>
                      <a:lnTo>
                        <a:pt x="48" y="148"/>
                      </a:lnTo>
                      <a:lnTo>
                        <a:pt x="39" y="152"/>
                      </a:lnTo>
                      <a:lnTo>
                        <a:pt x="30" y="155"/>
                      </a:lnTo>
                      <a:lnTo>
                        <a:pt x="22" y="160"/>
                      </a:lnTo>
                      <a:lnTo>
                        <a:pt x="16" y="164"/>
                      </a:lnTo>
                      <a:lnTo>
                        <a:pt x="10" y="167"/>
                      </a:lnTo>
                      <a:lnTo>
                        <a:pt x="6" y="171"/>
                      </a:lnTo>
                      <a:lnTo>
                        <a:pt x="3" y="174"/>
                      </a:lnTo>
                      <a:lnTo>
                        <a:pt x="0" y="179"/>
                      </a:lnTo>
                      <a:lnTo>
                        <a:pt x="48" y="112"/>
                      </a:lnTo>
                      <a:lnTo>
                        <a:pt x="49" y="109"/>
                      </a:lnTo>
                      <a:lnTo>
                        <a:pt x="55" y="100"/>
                      </a:lnTo>
                      <a:lnTo>
                        <a:pt x="63" y="88"/>
                      </a:lnTo>
                      <a:lnTo>
                        <a:pt x="76" y="73"/>
                      </a:lnTo>
                      <a:lnTo>
                        <a:pt x="94" y="56"/>
                      </a:lnTo>
                      <a:lnTo>
                        <a:pt x="116" y="38"/>
                      </a:lnTo>
                      <a:lnTo>
                        <a:pt x="146" y="23"/>
                      </a:lnTo>
                      <a:lnTo>
                        <a:pt x="182" y="12"/>
                      </a:lnTo>
                      <a:lnTo>
                        <a:pt x="225" y="4"/>
                      </a:lnTo>
                      <a:lnTo>
                        <a:pt x="278" y="0"/>
                      </a:lnTo>
                      <a:close/>
                    </a:path>
                  </a:pathLst>
                </a:custGeom>
                <a:solidFill>
                  <a:srgbClr val="DDC0A4"/>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71" name="Freeform 119"/>
                <p:cNvSpPr>
                  <a:spLocks/>
                </p:cNvSpPr>
                <p:nvPr/>
              </p:nvSpPr>
              <p:spPr bwMode="auto">
                <a:xfrm>
                  <a:off x="3032" y="1534"/>
                  <a:ext cx="277" cy="178"/>
                </a:xfrm>
                <a:custGeom>
                  <a:avLst/>
                  <a:gdLst>
                    <a:gd name="T0" fmla="*/ 277 w 277"/>
                    <a:gd name="T1" fmla="*/ 0 h 178"/>
                    <a:gd name="T2" fmla="*/ 277 w 277"/>
                    <a:gd name="T3" fmla="*/ 117 h 178"/>
                    <a:gd name="T4" fmla="*/ 272 w 277"/>
                    <a:gd name="T5" fmla="*/ 117 h 178"/>
                    <a:gd name="T6" fmla="*/ 268 w 277"/>
                    <a:gd name="T7" fmla="*/ 117 h 178"/>
                    <a:gd name="T8" fmla="*/ 262 w 277"/>
                    <a:gd name="T9" fmla="*/ 115 h 178"/>
                    <a:gd name="T10" fmla="*/ 257 w 277"/>
                    <a:gd name="T11" fmla="*/ 115 h 178"/>
                    <a:gd name="T12" fmla="*/ 253 w 277"/>
                    <a:gd name="T13" fmla="*/ 115 h 178"/>
                    <a:gd name="T14" fmla="*/ 247 w 277"/>
                    <a:gd name="T15" fmla="*/ 115 h 178"/>
                    <a:gd name="T16" fmla="*/ 241 w 277"/>
                    <a:gd name="T17" fmla="*/ 115 h 178"/>
                    <a:gd name="T18" fmla="*/ 233 w 277"/>
                    <a:gd name="T19" fmla="*/ 115 h 178"/>
                    <a:gd name="T20" fmla="*/ 226 w 277"/>
                    <a:gd name="T21" fmla="*/ 115 h 178"/>
                    <a:gd name="T22" fmla="*/ 217 w 277"/>
                    <a:gd name="T23" fmla="*/ 115 h 178"/>
                    <a:gd name="T24" fmla="*/ 217 w 277"/>
                    <a:gd name="T25" fmla="*/ 115 h 178"/>
                    <a:gd name="T26" fmla="*/ 199 w 277"/>
                    <a:gd name="T27" fmla="*/ 117 h 178"/>
                    <a:gd name="T28" fmla="*/ 183 w 277"/>
                    <a:gd name="T29" fmla="*/ 118 h 178"/>
                    <a:gd name="T30" fmla="*/ 169 w 277"/>
                    <a:gd name="T31" fmla="*/ 120 h 178"/>
                    <a:gd name="T32" fmla="*/ 156 w 277"/>
                    <a:gd name="T33" fmla="*/ 123 h 178"/>
                    <a:gd name="T34" fmla="*/ 142 w 277"/>
                    <a:gd name="T35" fmla="*/ 124 h 178"/>
                    <a:gd name="T36" fmla="*/ 130 w 277"/>
                    <a:gd name="T37" fmla="*/ 127 h 178"/>
                    <a:gd name="T38" fmla="*/ 117 w 277"/>
                    <a:gd name="T39" fmla="*/ 130 h 178"/>
                    <a:gd name="T40" fmla="*/ 103 w 277"/>
                    <a:gd name="T41" fmla="*/ 135 h 178"/>
                    <a:gd name="T42" fmla="*/ 88 w 277"/>
                    <a:gd name="T43" fmla="*/ 138 h 178"/>
                    <a:gd name="T44" fmla="*/ 71 w 277"/>
                    <a:gd name="T45" fmla="*/ 141 h 178"/>
                    <a:gd name="T46" fmla="*/ 71 w 277"/>
                    <a:gd name="T47" fmla="*/ 141 h 178"/>
                    <a:gd name="T48" fmla="*/ 59 w 277"/>
                    <a:gd name="T49" fmla="*/ 144 h 178"/>
                    <a:gd name="T50" fmla="*/ 48 w 277"/>
                    <a:gd name="T51" fmla="*/ 147 h 178"/>
                    <a:gd name="T52" fmla="*/ 39 w 277"/>
                    <a:gd name="T53" fmla="*/ 151 h 178"/>
                    <a:gd name="T54" fmla="*/ 30 w 277"/>
                    <a:gd name="T55" fmla="*/ 156 h 178"/>
                    <a:gd name="T56" fmla="*/ 23 w 277"/>
                    <a:gd name="T57" fmla="*/ 159 h 178"/>
                    <a:gd name="T58" fmla="*/ 17 w 277"/>
                    <a:gd name="T59" fmla="*/ 163 h 178"/>
                    <a:gd name="T60" fmla="*/ 11 w 277"/>
                    <a:gd name="T61" fmla="*/ 167 h 178"/>
                    <a:gd name="T62" fmla="*/ 6 w 277"/>
                    <a:gd name="T63" fmla="*/ 170 h 178"/>
                    <a:gd name="T64" fmla="*/ 3 w 277"/>
                    <a:gd name="T65" fmla="*/ 175 h 178"/>
                    <a:gd name="T66" fmla="*/ 0 w 277"/>
                    <a:gd name="T67" fmla="*/ 178 h 178"/>
                    <a:gd name="T68" fmla="*/ 0 w 277"/>
                    <a:gd name="T69" fmla="*/ 178 h 178"/>
                    <a:gd name="T70" fmla="*/ 50 w 277"/>
                    <a:gd name="T71" fmla="*/ 111 h 178"/>
                    <a:gd name="T72" fmla="*/ 50 w 277"/>
                    <a:gd name="T73" fmla="*/ 106 h 178"/>
                    <a:gd name="T74" fmla="*/ 56 w 277"/>
                    <a:gd name="T75" fmla="*/ 99 h 178"/>
                    <a:gd name="T76" fmla="*/ 63 w 277"/>
                    <a:gd name="T77" fmla="*/ 87 h 178"/>
                    <a:gd name="T78" fmla="*/ 77 w 277"/>
                    <a:gd name="T79" fmla="*/ 72 h 178"/>
                    <a:gd name="T80" fmla="*/ 94 w 277"/>
                    <a:gd name="T81" fmla="*/ 55 h 178"/>
                    <a:gd name="T82" fmla="*/ 117 w 277"/>
                    <a:gd name="T83" fmla="*/ 39 h 178"/>
                    <a:gd name="T84" fmla="*/ 147 w 277"/>
                    <a:gd name="T85" fmla="*/ 24 h 178"/>
                    <a:gd name="T86" fmla="*/ 183 w 277"/>
                    <a:gd name="T87" fmla="*/ 12 h 178"/>
                    <a:gd name="T88" fmla="*/ 226 w 277"/>
                    <a:gd name="T89" fmla="*/ 3 h 178"/>
                    <a:gd name="T90" fmla="*/ 277 w 277"/>
                    <a:gd name="T91" fmla="*/ 0 h 1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7"/>
                    <a:gd name="T139" fmla="*/ 0 h 178"/>
                    <a:gd name="T140" fmla="*/ 277 w 277"/>
                    <a:gd name="T141" fmla="*/ 178 h 1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7" h="178">
                      <a:moveTo>
                        <a:pt x="277" y="0"/>
                      </a:moveTo>
                      <a:lnTo>
                        <a:pt x="277" y="117"/>
                      </a:lnTo>
                      <a:lnTo>
                        <a:pt x="272" y="117"/>
                      </a:lnTo>
                      <a:lnTo>
                        <a:pt x="268" y="117"/>
                      </a:lnTo>
                      <a:lnTo>
                        <a:pt x="262" y="115"/>
                      </a:lnTo>
                      <a:lnTo>
                        <a:pt x="257" y="115"/>
                      </a:lnTo>
                      <a:lnTo>
                        <a:pt x="253" y="115"/>
                      </a:lnTo>
                      <a:lnTo>
                        <a:pt x="247" y="115"/>
                      </a:lnTo>
                      <a:lnTo>
                        <a:pt x="241" y="115"/>
                      </a:lnTo>
                      <a:lnTo>
                        <a:pt x="233" y="115"/>
                      </a:lnTo>
                      <a:lnTo>
                        <a:pt x="226" y="115"/>
                      </a:lnTo>
                      <a:lnTo>
                        <a:pt x="217" y="115"/>
                      </a:lnTo>
                      <a:lnTo>
                        <a:pt x="199" y="117"/>
                      </a:lnTo>
                      <a:lnTo>
                        <a:pt x="183" y="118"/>
                      </a:lnTo>
                      <a:lnTo>
                        <a:pt x="169" y="120"/>
                      </a:lnTo>
                      <a:lnTo>
                        <a:pt x="156" y="123"/>
                      </a:lnTo>
                      <a:lnTo>
                        <a:pt x="142" y="124"/>
                      </a:lnTo>
                      <a:lnTo>
                        <a:pt x="130" y="127"/>
                      </a:lnTo>
                      <a:lnTo>
                        <a:pt x="117" y="130"/>
                      </a:lnTo>
                      <a:lnTo>
                        <a:pt x="103" y="135"/>
                      </a:lnTo>
                      <a:lnTo>
                        <a:pt x="88" y="138"/>
                      </a:lnTo>
                      <a:lnTo>
                        <a:pt x="71" y="141"/>
                      </a:lnTo>
                      <a:lnTo>
                        <a:pt x="59" y="144"/>
                      </a:lnTo>
                      <a:lnTo>
                        <a:pt x="48" y="147"/>
                      </a:lnTo>
                      <a:lnTo>
                        <a:pt x="39" y="151"/>
                      </a:lnTo>
                      <a:lnTo>
                        <a:pt x="30" y="156"/>
                      </a:lnTo>
                      <a:lnTo>
                        <a:pt x="23" y="159"/>
                      </a:lnTo>
                      <a:lnTo>
                        <a:pt x="17" y="163"/>
                      </a:lnTo>
                      <a:lnTo>
                        <a:pt x="11" y="167"/>
                      </a:lnTo>
                      <a:lnTo>
                        <a:pt x="6" y="170"/>
                      </a:lnTo>
                      <a:lnTo>
                        <a:pt x="3" y="175"/>
                      </a:lnTo>
                      <a:lnTo>
                        <a:pt x="0" y="178"/>
                      </a:lnTo>
                      <a:lnTo>
                        <a:pt x="50" y="111"/>
                      </a:lnTo>
                      <a:lnTo>
                        <a:pt x="50" y="106"/>
                      </a:lnTo>
                      <a:lnTo>
                        <a:pt x="56" y="99"/>
                      </a:lnTo>
                      <a:lnTo>
                        <a:pt x="63" y="87"/>
                      </a:lnTo>
                      <a:lnTo>
                        <a:pt x="77" y="72"/>
                      </a:lnTo>
                      <a:lnTo>
                        <a:pt x="94" y="55"/>
                      </a:lnTo>
                      <a:lnTo>
                        <a:pt x="117" y="39"/>
                      </a:lnTo>
                      <a:lnTo>
                        <a:pt x="147" y="24"/>
                      </a:lnTo>
                      <a:lnTo>
                        <a:pt x="183" y="12"/>
                      </a:lnTo>
                      <a:lnTo>
                        <a:pt x="226" y="3"/>
                      </a:lnTo>
                      <a:lnTo>
                        <a:pt x="277" y="0"/>
                      </a:lnTo>
                      <a:close/>
                    </a:path>
                  </a:pathLst>
                </a:custGeom>
                <a:solidFill>
                  <a:srgbClr val="D8BB9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72" name="Freeform 120"/>
                <p:cNvSpPr>
                  <a:spLocks/>
                </p:cNvSpPr>
                <p:nvPr/>
              </p:nvSpPr>
              <p:spPr bwMode="auto">
                <a:xfrm>
                  <a:off x="3034" y="1531"/>
                  <a:ext cx="275" cy="178"/>
                </a:xfrm>
                <a:custGeom>
                  <a:avLst/>
                  <a:gdLst>
                    <a:gd name="T0" fmla="*/ 275 w 275"/>
                    <a:gd name="T1" fmla="*/ 0 h 178"/>
                    <a:gd name="T2" fmla="*/ 275 w 275"/>
                    <a:gd name="T3" fmla="*/ 118 h 178"/>
                    <a:gd name="T4" fmla="*/ 270 w 275"/>
                    <a:gd name="T5" fmla="*/ 118 h 178"/>
                    <a:gd name="T6" fmla="*/ 266 w 275"/>
                    <a:gd name="T7" fmla="*/ 117 h 178"/>
                    <a:gd name="T8" fmla="*/ 261 w 275"/>
                    <a:gd name="T9" fmla="*/ 117 h 178"/>
                    <a:gd name="T10" fmla="*/ 257 w 275"/>
                    <a:gd name="T11" fmla="*/ 117 h 178"/>
                    <a:gd name="T12" fmla="*/ 252 w 275"/>
                    <a:gd name="T13" fmla="*/ 117 h 178"/>
                    <a:gd name="T14" fmla="*/ 246 w 275"/>
                    <a:gd name="T15" fmla="*/ 117 h 178"/>
                    <a:gd name="T16" fmla="*/ 240 w 275"/>
                    <a:gd name="T17" fmla="*/ 117 h 178"/>
                    <a:gd name="T18" fmla="*/ 233 w 275"/>
                    <a:gd name="T19" fmla="*/ 117 h 178"/>
                    <a:gd name="T20" fmla="*/ 225 w 275"/>
                    <a:gd name="T21" fmla="*/ 117 h 178"/>
                    <a:gd name="T22" fmla="*/ 218 w 275"/>
                    <a:gd name="T23" fmla="*/ 117 h 178"/>
                    <a:gd name="T24" fmla="*/ 218 w 275"/>
                    <a:gd name="T25" fmla="*/ 117 h 178"/>
                    <a:gd name="T26" fmla="*/ 200 w 275"/>
                    <a:gd name="T27" fmla="*/ 118 h 178"/>
                    <a:gd name="T28" fmla="*/ 184 w 275"/>
                    <a:gd name="T29" fmla="*/ 118 h 178"/>
                    <a:gd name="T30" fmla="*/ 170 w 275"/>
                    <a:gd name="T31" fmla="*/ 121 h 178"/>
                    <a:gd name="T32" fmla="*/ 157 w 275"/>
                    <a:gd name="T33" fmla="*/ 123 h 178"/>
                    <a:gd name="T34" fmla="*/ 143 w 275"/>
                    <a:gd name="T35" fmla="*/ 124 h 178"/>
                    <a:gd name="T36" fmla="*/ 131 w 275"/>
                    <a:gd name="T37" fmla="*/ 127 h 178"/>
                    <a:gd name="T38" fmla="*/ 118 w 275"/>
                    <a:gd name="T39" fmla="*/ 130 h 178"/>
                    <a:gd name="T40" fmla="*/ 104 w 275"/>
                    <a:gd name="T41" fmla="*/ 133 h 178"/>
                    <a:gd name="T42" fmla="*/ 88 w 275"/>
                    <a:gd name="T43" fmla="*/ 138 h 178"/>
                    <a:gd name="T44" fmla="*/ 72 w 275"/>
                    <a:gd name="T45" fmla="*/ 141 h 178"/>
                    <a:gd name="T46" fmla="*/ 72 w 275"/>
                    <a:gd name="T47" fmla="*/ 141 h 178"/>
                    <a:gd name="T48" fmla="*/ 60 w 275"/>
                    <a:gd name="T49" fmla="*/ 144 h 178"/>
                    <a:gd name="T50" fmla="*/ 48 w 275"/>
                    <a:gd name="T51" fmla="*/ 148 h 178"/>
                    <a:gd name="T52" fmla="*/ 39 w 275"/>
                    <a:gd name="T53" fmla="*/ 151 h 178"/>
                    <a:gd name="T54" fmla="*/ 30 w 275"/>
                    <a:gd name="T55" fmla="*/ 156 h 178"/>
                    <a:gd name="T56" fmla="*/ 22 w 275"/>
                    <a:gd name="T57" fmla="*/ 160 h 178"/>
                    <a:gd name="T58" fmla="*/ 16 w 275"/>
                    <a:gd name="T59" fmla="*/ 165 h 178"/>
                    <a:gd name="T60" fmla="*/ 10 w 275"/>
                    <a:gd name="T61" fmla="*/ 168 h 178"/>
                    <a:gd name="T62" fmla="*/ 6 w 275"/>
                    <a:gd name="T63" fmla="*/ 172 h 178"/>
                    <a:gd name="T64" fmla="*/ 3 w 275"/>
                    <a:gd name="T65" fmla="*/ 175 h 178"/>
                    <a:gd name="T66" fmla="*/ 0 w 275"/>
                    <a:gd name="T67" fmla="*/ 178 h 178"/>
                    <a:gd name="T68" fmla="*/ 0 w 275"/>
                    <a:gd name="T69" fmla="*/ 178 h 178"/>
                    <a:gd name="T70" fmla="*/ 49 w 275"/>
                    <a:gd name="T71" fmla="*/ 111 h 178"/>
                    <a:gd name="T72" fmla="*/ 51 w 275"/>
                    <a:gd name="T73" fmla="*/ 108 h 178"/>
                    <a:gd name="T74" fmla="*/ 55 w 275"/>
                    <a:gd name="T75" fmla="*/ 99 h 178"/>
                    <a:gd name="T76" fmla="*/ 63 w 275"/>
                    <a:gd name="T77" fmla="*/ 87 h 178"/>
                    <a:gd name="T78" fmla="*/ 76 w 275"/>
                    <a:gd name="T79" fmla="*/ 72 h 178"/>
                    <a:gd name="T80" fmla="*/ 94 w 275"/>
                    <a:gd name="T81" fmla="*/ 55 h 178"/>
                    <a:gd name="T82" fmla="*/ 118 w 275"/>
                    <a:gd name="T83" fmla="*/ 39 h 178"/>
                    <a:gd name="T84" fmla="*/ 146 w 275"/>
                    <a:gd name="T85" fmla="*/ 24 h 178"/>
                    <a:gd name="T86" fmla="*/ 182 w 275"/>
                    <a:gd name="T87" fmla="*/ 12 h 178"/>
                    <a:gd name="T88" fmla="*/ 224 w 275"/>
                    <a:gd name="T89" fmla="*/ 3 h 178"/>
                    <a:gd name="T90" fmla="*/ 275 w 275"/>
                    <a:gd name="T91" fmla="*/ 0 h 1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5"/>
                    <a:gd name="T139" fmla="*/ 0 h 178"/>
                    <a:gd name="T140" fmla="*/ 275 w 275"/>
                    <a:gd name="T141" fmla="*/ 178 h 1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5" h="178">
                      <a:moveTo>
                        <a:pt x="275" y="0"/>
                      </a:moveTo>
                      <a:lnTo>
                        <a:pt x="275" y="118"/>
                      </a:lnTo>
                      <a:lnTo>
                        <a:pt x="270" y="118"/>
                      </a:lnTo>
                      <a:lnTo>
                        <a:pt x="266" y="117"/>
                      </a:lnTo>
                      <a:lnTo>
                        <a:pt x="261" y="117"/>
                      </a:lnTo>
                      <a:lnTo>
                        <a:pt x="257" y="117"/>
                      </a:lnTo>
                      <a:lnTo>
                        <a:pt x="252" y="117"/>
                      </a:lnTo>
                      <a:lnTo>
                        <a:pt x="246" y="117"/>
                      </a:lnTo>
                      <a:lnTo>
                        <a:pt x="240" y="117"/>
                      </a:lnTo>
                      <a:lnTo>
                        <a:pt x="233" y="117"/>
                      </a:lnTo>
                      <a:lnTo>
                        <a:pt x="225" y="117"/>
                      </a:lnTo>
                      <a:lnTo>
                        <a:pt x="218" y="117"/>
                      </a:lnTo>
                      <a:lnTo>
                        <a:pt x="200" y="118"/>
                      </a:lnTo>
                      <a:lnTo>
                        <a:pt x="184" y="118"/>
                      </a:lnTo>
                      <a:lnTo>
                        <a:pt x="170" y="121"/>
                      </a:lnTo>
                      <a:lnTo>
                        <a:pt x="157" y="123"/>
                      </a:lnTo>
                      <a:lnTo>
                        <a:pt x="143" y="124"/>
                      </a:lnTo>
                      <a:lnTo>
                        <a:pt x="131" y="127"/>
                      </a:lnTo>
                      <a:lnTo>
                        <a:pt x="118" y="130"/>
                      </a:lnTo>
                      <a:lnTo>
                        <a:pt x="104" y="133"/>
                      </a:lnTo>
                      <a:lnTo>
                        <a:pt x="88" y="138"/>
                      </a:lnTo>
                      <a:lnTo>
                        <a:pt x="72" y="141"/>
                      </a:lnTo>
                      <a:lnTo>
                        <a:pt x="60" y="144"/>
                      </a:lnTo>
                      <a:lnTo>
                        <a:pt x="48" y="148"/>
                      </a:lnTo>
                      <a:lnTo>
                        <a:pt x="39" y="151"/>
                      </a:lnTo>
                      <a:lnTo>
                        <a:pt x="30" y="156"/>
                      </a:lnTo>
                      <a:lnTo>
                        <a:pt x="22" y="160"/>
                      </a:lnTo>
                      <a:lnTo>
                        <a:pt x="16" y="165"/>
                      </a:lnTo>
                      <a:lnTo>
                        <a:pt x="10" y="168"/>
                      </a:lnTo>
                      <a:lnTo>
                        <a:pt x="6" y="172"/>
                      </a:lnTo>
                      <a:lnTo>
                        <a:pt x="3" y="175"/>
                      </a:lnTo>
                      <a:lnTo>
                        <a:pt x="0" y="178"/>
                      </a:lnTo>
                      <a:lnTo>
                        <a:pt x="49" y="111"/>
                      </a:lnTo>
                      <a:lnTo>
                        <a:pt x="51" y="108"/>
                      </a:lnTo>
                      <a:lnTo>
                        <a:pt x="55" y="99"/>
                      </a:lnTo>
                      <a:lnTo>
                        <a:pt x="63" y="87"/>
                      </a:lnTo>
                      <a:lnTo>
                        <a:pt x="76" y="72"/>
                      </a:lnTo>
                      <a:lnTo>
                        <a:pt x="94" y="55"/>
                      </a:lnTo>
                      <a:lnTo>
                        <a:pt x="118" y="39"/>
                      </a:lnTo>
                      <a:lnTo>
                        <a:pt x="146" y="24"/>
                      </a:lnTo>
                      <a:lnTo>
                        <a:pt x="182" y="12"/>
                      </a:lnTo>
                      <a:lnTo>
                        <a:pt x="224" y="3"/>
                      </a:lnTo>
                      <a:lnTo>
                        <a:pt x="275" y="0"/>
                      </a:lnTo>
                      <a:close/>
                    </a:path>
                  </a:pathLst>
                </a:custGeom>
                <a:solidFill>
                  <a:srgbClr val="D3B699"/>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73" name="Freeform 121"/>
                <p:cNvSpPr>
                  <a:spLocks/>
                </p:cNvSpPr>
                <p:nvPr/>
              </p:nvSpPr>
              <p:spPr bwMode="auto">
                <a:xfrm>
                  <a:off x="3035" y="1528"/>
                  <a:ext cx="274" cy="179"/>
                </a:xfrm>
                <a:custGeom>
                  <a:avLst/>
                  <a:gdLst>
                    <a:gd name="T0" fmla="*/ 274 w 274"/>
                    <a:gd name="T1" fmla="*/ 0 h 179"/>
                    <a:gd name="T2" fmla="*/ 274 w 274"/>
                    <a:gd name="T3" fmla="*/ 118 h 179"/>
                    <a:gd name="T4" fmla="*/ 269 w 274"/>
                    <a:gd name="T5" fmla="*/ 118 h 179"/>
                    <a:gd name="T6" fmla="*/ 265 w 274"/>
                    <a:gd name="T7" fmla="*/ 118 h 179"/>
                    <a:gd name="T8" fmla="*/ 260 w 274"/>
                    <a:gd name="T9" fmla="*/ 118 h 179"/>
                    <a:gd name="T10" fmla="*/ 256 w 274"/>
                    <a:gd name="T11" fmla="*/ 117 h 179"/>
                    <a:gd name="T12" fmla="*/ 251 w 274"/>
                    <a:gd name="T13" fmla="*/ 117 h 179"/>
                    <a:gd name="T14" fmla="*/ 247 w 274"/>
                    <a:gd name="T15" fmla="*/ 118 h 179"/>
                    <a:gd name="T16" fmla="*/ 241 w 274"/>
                    <a:gd name="T17" fmla="*/ 118 h 179"/>
                    <a:gd name="T18" fmla="*/ 235 w 274"/>
                    <a:gd name="T19" fmla="*/ 118 h 179"/>
                    <a:gd name="T20" fmla="*/ 227 w 274"/>
                    <a:gd name="T21" fmla="*/ 118 h 179"/>
                    <a:gd name="T22" fmla="*/ 220 w 274"/>
                    <a:gd name="T23" fmla="*/ 118 h 179"/>
                    <a:gd name="T24" fmla="*/ 220 w 274"/>
                    <a:gd name="T25" fmla="*/ 118 h 179"/>
                    <a:gd name="T26" fmla="*/ 202 w 274"/>
                    <a:gd name="T27" fmla="*/ 118 h 179"/>
                    <a:gd name="T28" fmla="*/ 186 w 274"/>
                    <a:gd name="T29" fmla="*/ 120 h 179"/>
                    <a:gd name="T30" fmla="*/ 171 w 274"/>
                    <a:gd name="T31" fmla="*/ 121 h 179"/>
                    <a:gd name="T32" fmla="*/ 159 w 274"/>
                    <a:gd name="T33" fmla="*/ 123 h 179"/>
                    <a:gd name="T34" fmla="*/ 145 w 274"/>
                    <a:gd name="T35" fmla="*/ 124 h 179"/>
                    <a:gd name="T36" fmla="*/ 132 w 274"/>
                    <a:gd name="T37" fmla="*/ 127 h 179"/>
                    <a:gd name="T38" fmla="*/ 120 w 274"/>
                    <a:gd name="T39" fmla="*/ 130 h 179"/>
                    <a:gd name="T40" fmla="*/ 105 w 274"/>
                    <a:gd name="T41" fmla="*/ 133 h 179"/>
                    <a:gd name="T42" fmla="*/ 90 w 274"/>
                    <a:gd name="T43" fmla="*/ 138 h 179"/>
                    <a:gd name="T44" fmla="*/ 72 w 274"/>
                    <a:gd name="T45" fmla="*/ 141 h 179"/>
                    <a:gd name="T46" fmla="*/ 72 w 274"/>
                    <a:gd name="T47" fmla="*/ 141 h 179"/>
                    <a:gd name="T48" fmla="*/ 60 w 274"/>
                    <a:gd name="T49" fmla="*/ 144 h 179"/>
                    <a:gd name="T50" fmla="*/ 50 w 274"/>
                    <a:gd name="T51" fmla="*/ 148 h 179"/>
                    <a:gd name="T52" fmla="*/ 39 w 274"/>
                    <a:gd name="T53" fmla="*/ 151 h 179"/>
                    <a:gd name="T54" fmla="*/ 32 w 274"/>
                    <a:gd name="T55" fmla="*/ 156 h 179"/>
                    <a:gd name="T56" fmla="*/ 24 w 274"/>
                    <a:gd name="T57" fmla="*/ 160 h 179"/>
                    <a:gd name="T58" fmla="*/ 17 w 274"/>
                    <a:gd name="T59" fmla="*/ 165 h 179"/>
                    <a:gd name="T60" fmla="*/ 12 w 274"/>
                    <a:gd name="T61" fmla="*/ 168 h 179"/>
                    <a:gd name="T62" fmla="*/ 8 w 274"/>
                    <a:gd name="T63" fmla="*/ 172 h 179"/>
                    <a:gd name="T64" fmla="*/ 3 w 274"/>
                    <a:gd name="T65" fmla="*/ 176 h 179"/>
                    <a:gd name="T66" fmla="*/ 0 w 274"/>
                    <a:gd name="T67" fmla="*/ 179 h 179"/>
                    <a:gd name="T68" fmla="*/ 0 w 274"/>
                    <a:gd name="T69" fmla="*/ 179 h 179"/>
                    <a:gd name="T70" fmla="*/ 50 w 274"/>
                    <a:gd name="T71" fmla="*/ 111 h 179"/>
                    <a:gd name="T72" fmla="*/ 51 w 274"/>
                    <a:gd name="T73" fmla="*/ 108 h 179"/>
                    <a:gd name="T74" fmla="*/ 56 w 274"/>
                    <a:gd name="T75" fmla="*/ 100 h 179"/>
                    <a:gd name="T76" fmla="*/ 65 w 274"/>
                    <a:gd name="T77" fmla="*/ 87 h 179"/>
                    <a:gd name="T78" fmla="*/ 77 w 274"/>
                    <a:gd name="T79" fmla="*/ 73 h 179"/>
                    <a:gd name="T80" fmla="*/ 94 w 274"/>
                    <a:gd name="T81" fmla="*/ 57 h 179"/>
                    <a:gd name="T82" fmla="*/ 117 w 274"/>
                    <a:gd name="T83" fmla="*/ 40 h 179"/>
                    <a:gd name="T84" fmla="*/ 147 w 274"/>
                    <a:gd name="T85" fmla="*/ 26 h 179"/>
                    <a:gd name="T86" fmla="*/ 181 w 274"/>
                    <a:gd name="T87" fmla="*/ 12 h 179"/>
                    <a:gd name="T88" fmla="*/ 223 w 274"/>
                    <a:gd name="T89" fmla="*/ 3 h 179"/>
                    <a:gd name="T90" fmla="*/ 274 w 274"/>
                    <a:gd name="T91" fmla="*/ 0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4"/>
                    <a:gd name="T139" fmla="*/ 0 h 179"/>
                    <a:gd name="T140" fmla="*/ 274 w 274"/>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4" h="179">
                      <a:moveTo>
                        <a:pt x="274" y="0"/>
                      </a:moveTo>
                      <a:lnTo>
                        <a:pt x="274" y="118"/>
                      </a:lnTo>
                      <a:lnTo>
                        <a:pt x="269" y="118"/>
                      </a:lnTo>
                      <a:lnTo>
                        <a:pt x="265" y="118"/>
                      </a:lnTo>
                      <a:lnTo>
                        <a:pt x="260" y="118"/>
                      </a:lnTo>
                      <a:lnTo>
                        <a:pt x="256" y="117"/>
                      </a:lnTo>
                      <a:lnTo>
                        <a:pt x="251" y="117"/>
                      </a:lnTo>
                      <a:lnTo>
                        <a:pt x="247" y="118"/>
                      </a:lnTo>
                      <a:lnTo>
                        <a:pt x="241" y="118"/>
                      </a:lnTo>
                      <a:lnTo>
                        <a:pt x="235" y="118"/>
                      </a:lnTo>
                      <a:lnTo>
                        <a:pt x="227" y="118"/>
                      </a:lnTo>
                      <a:lnTo>
                        <a:pt x="220" y="118"/>
                      </a:lnTo>
                      <a:lnTo>
                        <a:pt x="202" y="118"/>
                      </a:lnTo>
                      <a:lnTo>
                        <a:pt x="186" y="120"/>
                      </a:lnTo>
                      <a:lnTo>
                        <a:pt x="171" y="121"/>
                      </a:lnTo>
                      <a:lnTo>
                        <a:pt x="159" y="123"/>
                      </a:lnTo>
                      <a:lnTo>
                        <a:pt x="145" y="124"/>
                      </a:lnTo>
                      <a:lnTo>
                        <a:pt x="132" y="127"/>
                      </a:lnTo>
                      <a:lnTo>
                        <a:pt x="120" y="130"/>
                      </a:lnTo>
                      <a:lnTo>
                        <a:pt x="105" y="133"/>
                      </a:lnTo>
                      <a:lnTo>
                        <a:pt x="90" y="138"/>
                      </a:lnTo>
                      <a:lnTo>
                        <a:pt x="72" y="141"/>
                      </a:lnTo>
                      <a:lnTo>
                        <a:pt x="60" y="144"/>
                      </a:lnTo>
                      <a:lnTo>
                        <a:pt x="50" y="148"/>
                      </a:lnTo>
                      <a:lnTo>
                        <a:pt x="39" y="151"/>
                      </a:lnTo>
                      <a:lnTo>
                        <a:pt x="32" y="156"/>
                      </a:lnTo>
                      <a:lnTo>
                        <a:pt x="24" y="160"/>
                      </a:lnTo>
                      <a:lnTo>
                        <a:pt x="17" y="165"/>
                      </a:lnTo>
                      <a:lnTo>
                        <a:pt x="12" y="168"/>
                      </a:lnTo>
                      <a:lnTo>
                        <a:pt x="8" y="172"/>
                      </a:lnTo>
                      <a:lnTo>
                        <a:pt x="3" y="176"/>
                      </a:lnTo>
                      <a:lnTo>
                        <a:pt x="0" y="179"/>
                      </a:lnTo>
                      <a:lnTo>
                        <a:pt x="50" y="111"/>
                      </a:lnTo>
                      <a:lnTo>
                        <a:pt x="51" y="108"/>
                      </a:lnTo>
                      <a:lnTo>
                        <a:pt x="56" y="100"/>
                      </a:lnTo>
                      <a:lnTo>
                        <a:pt x="65" y="87"/>
                      </a:lnTo>
                      <a:lnTo>
                        <a:pt x="77" y="73"/>
                      </a:lnTo>
                      <a:lnTo>
                        <a:pt x="94" y="57"/>
                      </a:lnTo>
                      <a:lnTo>
                        <a:pt x="117" y="40"/>
                      </a:lnTo>
                      <a:lnTo>
                        <a:pt x="147" y="26"/>
                      </a:lnTo>
                      <a:lnTo>
                        <a:pt x="181" y="12"/>
                      </a:lnTo>
                      <a:lnTo>
                        <a:pt x="223" y="3"/>
                      </a:lnTo>
                      <a:lnTo>
                        <a:pt x="274" y="0"/>
                      </a:lnTo>
                      <a:close/>
                    </a:path>
                  </a:pathLst>
                </a:custGeom>
                <a:solidFill>
                  <a:srgbClr val="CFB094"/>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74" name="Freeform 122"/>
                <p:cNvSpPr>
                  <a:spLocks/>
                </p:cNvSpPr>
                <p:nvPr/>
              </p:nvSpPr>
              <p:spPr bwMode="auto">
                <a:xfrm>
                  <a:off x="3037" y="1525"/>
                  <a:ext cx="272" cy="179"/>
                </a:xfrm>
                <a:custGeom>
                  <a:avLst/>
                  <a:gdLst>
                    <a:gd name="T0" fmla="*/ 272 w 272"/>
                    <a:gd name="T1" fmla="*/ 0 h 179"/>
                    <a:gd name="T2" fmla="*/ 272 w 272"/>
                    <a:gd name="T3" fmla="*/ 120 h 179"/>
                    <a:gd name="T4" fmla="*/ 267 w 272"/>
                    <a:gd name="T5" fmla="*/ 120 h 179"/>
                    <a:gd name="T6" fmla="*/ 264 w 272"/>
                    <a:gd name="T7" fmla="*/ 118 h 179"/>
                    <a:gd name="T8" fmla="*/ 260 w 272"/>
                    <a:gd name="T9" fmla="*/ 118 h 179"/>
                    <a:gd name="T10" fmla="*/ 255 w 272"/>
                    <a:gd name="T11" fmla="*/ 118 h 179"/>
                    <a:gd name="T12" fmla="*/ 251 w 272"/>
                    <a:gd name="T13" fmla="*/ 118 h 179"/>
                    <a:gd name="T14" fmla="*/ 246 w 272"/>
                    <a:gd name="T15" fmla="*/ 118 h 179"/>
                    <a:gd name="T16" fmla="*/ 240 w 272"/>
                    <a:gd name="T17" fmla="*/ 120 h 179"/>
                    <a:gd name="T18" fmla="*/ 234 w 272"/>
                    <a:gd name="T19" fmla="*/ 120 h 179"/>
                    <a:gd name="T20" fmla="*/ 228 w 272"/>
                    <a:gd name="T21" fmla="*/ 120 h 179"/>
                    <a:gd name="T22" fmla="*/ 221 w 272"/>
                    <a:gd name="T23" fmla="*/ 120 h 179"/>
                    <a:gd name="T24" fmla="*/ 221 w 272"/>
                    <a:gd name="T25" fmla="*/ 120 h 179"/>
                    <a:gd name="T26" fmla="*/ 203 w 272"/>
                    <a:gd name="T27" fmla="*/ 120 h 179"/>
                    <a:gd name="T28" fmla="*/ 187 w 272"/>
                    <a:gd name="T29" fmla="*/ 120 h 179"/>
                    <a:gd name="T30" fmla="*/ 172 w 272"/>
                    <a:gd name="T31" fmla="*/ 121 h 179"/>
                    <a:gd name="T32" fmla="*/ 158 w 272"/>
                    <a:gd name="T33" fmla="*/ 124 h 179"/>
                    <a:gd name="T34" fmla="*/ 146 w 272"/>
                    <a:gd name="T35" fmla="*/ 126 h 179"/>
                    <a:gd name="T36" fmla="*/ 133 w 272"/>
                    <a:gd name="T37" fmla="*/ 127 h 179"/>
                    <a:gd name="T38" fmla="*/ 119 w 272"/>
                    <a:gd name="T39" fmla="*/ 130 h 179"/>
                    <a:gd name="T40" fmla="*/ 106 w 272"/>
                    <a:gd name="T41" fmla="*/ 133 h 179"/>
                    <a:gd name="T42" fmla="*/ 91 w 272"/>
                    <a:gd name="T43" fmla="*/ 138 h 179"/>
                    <a:gd name="T44" fmla="*/ 73 w 272"/>
                    <a:gd name="T45" fmla="*/ 141 h 179"/>
                    <a:gd name="T46" fmla="*/ 73 w 272"/>
                    <a:gd name="T47" fmla="*/ 141 h 179"/>
                    <a:gd name="T48" fmla="*/ 60 w 272"/>
                    <a:gd name="T49" fmla="*/ 144 h 179"/>
                    <a:gd name="T50" fmla="*/ 49 w 272"/>
                    <a:gd name="T51" fmla="*/ 148 h 179"/>
                    <a:gd name="T52" fmla="*/ 40 w 272"/>
                    <a:gd name="T53" fmla="*/ 151 h 179"/>
                    <a:gd name="T54" fmla="*/ 31 w 272"/>
                    <a:gd name="T55" fmla="*/ 156 h 179"/>
                    <a:gd name="T56" fmla="*/ 24 w 272"/>
                    <a:gd name="T57" fmla="*/ 160 h 179"/>
                    <a:gd name="T58" fmla="*/ 18 w 272"/>
                    <a:gd name="T59" fmla="*/ 165 h 179"/>
                    <a:gd name="T60" fmla="*/ 12 w 272"/>
                    <a:gd name="T61" fmla="*/ 169 h 179"/>
                    <a:gd name="T62" fmla="*/ 7 w 272"/>
                    <a:gd name="T63" fmla="*/ 174 h 179"/>
                    <a:gd name="T64" fmla="*/ 3 w 272"/>
                    <a:gd name="T65" fmla="*/ 176 h 179"/>
                    <a:gd name="T66" fmla="*/ 0 w 272"/>
                    <a:gd name="T67" fmla="*/ 179 h 179"/>
                    <a:gd name="T68" fmla="*/ 0 w 272"/>
                    <a:gd name="T69" fmla="*/ 179 h 179"/>
                    <a:gd name="T70" fmla="*/ 49 w 272"/>
                    <a:gd name="T71" fmla="*/ 111 h 179"/>
                    <a:gd name="T72" fmla="*/ 51 w 272"/>
                    <a:gd name="T73" fmla="*/ 108 h 179"/>
                    <a:gd name="T74" fmla="*/ 57 w 272"/>
                    <a:gd name="T75" fmla="*/ 100 h 179"/>
                    <a:gd name="T76" fmla="*/ 64 w 272"/>
                    <a:gd name="T77" fmla="*/ 88 h 179"/>
                    <a:gd name="T78" fmla="*/ 76 w 272"/>
                    <a:gd name="T79" fmla="*/ 73 h 179"/>
                    <a:gd name="T80" fmla="*/ 94 w 272"/>
                    <a:gd name="T81" fmla="*/ 57 h 179"/>
                    <a:gd name="T82" fmla="*/ 116 w 272"/>
                    <a:gd name="T83" fmla="*/ 42 h 179"/>
                    <a:gd name="T84" fmla="*/ 145 w 272"/>
                    <a:gd name="T85" fmla="*/ 26 h 179"/>
                    <a:gd name="T86" fmla="*/ 181 w 272"/>
                    <a:gd name="T87" fmla="*/ 14 h 179"/>
                    <a:gd name="T88" fmla="*/ 222 w 272"/>
                    <a:gd name="T89" fmla="*/ 5 h 179"/>
                    <a:gd name="T90" fmla="*/ 272 w 272"/>
                    <a:gd name="T91" fmla="*/ 0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2"/>
                    <a:gd name="T139" fmla="*/ 0 h 179"/>
                    <a:gd name="T140" fmla="*/ 272 w 272"/>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2" h="179">
                      <a:moveTo>
                        <a:pt x="272" y="0"/>
                      </a:moveTo>
                      <a:lnTo>
                        <a:pt x="272" y="120"/>
                      </a:lnTo>
                      <a:lnTo>
                        <a:pt x="267" y="120"/>
                      </a:lnTo>
                      <a:lnTo>
                        <a:pt x="264" y="118"/>
                      </a:lnTo>
                      <a:lnTo>
                        <a:pt x="260" y="118"/>
                      </a:lnTo>
                      <a:lnTo>
                        <a:pt x="255" y="118"/>
                      </a:lnTo>
                      <a:lnTo>
                        <a:pt x="251" y="118"/>
                      </a:lnTo>
                      <a:lnTo>
                        <a:pt x="246" y="118"/>
                      </a:lnTo>
                      <a:lnTo>
                        <a:pt x="240" y="120"/>
                      </a:lnTo>
                      <a:lnTo>
                        <a:pt x="234" y="120"/>
                      </a:lnTo>
                      <a:lnTo>
                        <a:pt x="228" y="120"/>
                      </a:lnTo>
                      <a:lnTo>
                        <a:pt x="221" y="120"/>
                      </a:lnTo>
                      <a:lnTo>
                        <a:pt x="203" y="120"/>
                      </a:lnTo>
                      <a:lnTo>
                        <a:pt x="187" y="120"/>
                      </a:lnTo>
                      <a:lnTo>
                        <a:pt x="172" y="121"/>
                      </a:lnTo>
                      <a:lnTo>
                        <a:pt x="158" y="124"/>
                      </a:lnTo>
                      <a:lnTo>
                        <a:pt x="146" y="126"/>
                      </a:lnTo>
                      <a:lnTo>
                        <a:pt x="133" y="127"/>
                      </a:lnTo>
                      <a:lnTo>
                        <a:pt x="119" y="130"/>
                      </a:lnTo>
                      <a:lnTo>
                        <a:pt x="106" y="133"/>
                      </a:lnTo>
                      <a:lnTo>
                        <a:pt x="91" y="138"/>
                      </a:lnTo>
                      <a:lnTo>
                        <a:pt x="73" y="141"/>
                      </a:lnTo>
                      <a:lnTo>
                        <a:pt x="60" y="144"/>
                      </a:lnTo>
                      <a:lnTo>
                        <a:pt x="49" y="148"/>
                      </a:lnTo>
                      <a:lnTo>
                        <a:pt x="40" y="151"/>
                      </a:lnTo>
                      <a:lnTo>
                        <a:pt x="31" y="156"/>
                      </a:lnTo>
                      <a:lnTo>
                        <a:pt x="24" y="160"/>
                      </a:lnTo>
                      <a:lnTo>
                        <a:pt x="18" y="165"/>
                      </a:lnTo>
                      <a:lnTo>
                        <a:pt x="12" y="169"/>
                      </a:lnTo>
                      <a:lnTo>
                        <a:pt x="7" y="174"/>
                      </a:lnTo>
                      <a:lnTo>
                        <a:pt x="3" y="176"/>
                      </a:lnTo>
                      <a:lnTo>
                        <a:pt x="0" y="179"/>
                      </a:lnTo>
                      <a:lnTo>
                        <a:pt x="49" y="111"/>
                      </a:lnTo>
                      <a:lnTo>
                        <a:pt x="51" y="108"/>
                      </a:lnTo>
                      <a:lnTo>
                        <a:pt x="57" y="100"/>
                      </a:lnTo>
                      <a:lnTo>
                        <a:pt x="64" y="88"/>
                      </a:lnTo>
                      <a:lnTo>
                        <a:pt x="76" y="73"/>
                      </a:lnTo>
                      <a:lnTo>
                        <a:pt x="94" y="57"/>
                      </a:lnTo>
                      <a:lnTo>
                        <a:pt x="116" y="42"/>
                      </a:lnTo>
                      <a:lnTo>
                        <a:pt x="145" y="26"/>
                      </a:lnTo>
                      <a:lnTo>
                        <a:pt x="181" y="14"/>
                      </a:lnTo>
                      <a:lnTo>
                        <a:pt x="222" y="5"/>
                      </a:lnTo>
                      <a:lnTo>
                        <a:pt x="272" y="0"/>
                      </a:lnTo>
                      <a:close/>
                    </a:path>
                  </a:pathLst>
                </a:custGeom>
                <a:solidFill>
                  <a:srgbClr val="CAAB8E"/>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75" name="Freeform 123"/>
                <p:cNvSpPr>
                  <a:spLocks/>
                </p:cNvSpPr>
                <p:nvPr/>
              </p:nvSpPr>
              <p:spPr bwMode="auto">
                <a:xfrm>
                  <a:off x="3040" y="1524"/>
                  <a:ext cx="269" cy="179"/>
                </a:xfrm>
                <a:custGeom>
                  <a:avLst/>
                  <a:gdLst>
                    <a:gd name="T0" fmla="*/ 269 w 269"/>
                    <a:gd name="T1" fmla="*/ 0 h 179"/>
                    <a:gd name="T2" fmla="*/ 269 w 269"/>
                    <a:gd name="T3" fmla="*/ 118 h 179"/>
                    <a:gd name="T4" fmla="*/ 264 w 269"/>
                    <a:gd name="T5" fmla="*/ 118 h 179"/>
                    <a:gd name="T6" fmla="*/ 261 w 269"/>
                    <a:gd name="T7" fmla="*/ 118 h 179"/>
                    <a:gd name="T8" fmla="*/ 257 w 269"/>
                    <a:gd name="T9" fmla="*/ 118 h 179"/>
                    <a:gd name="T10" fmla="*/ 254 w 269"/>
                    <a:gd name="T11" fmla="*/ 118 h 179"/>
                    <a:gd name="T12" fmla="*/ 249 w 269"/>
                    <a:gd name="T13" fmla="*/ 118 h 179"/>
                    <a:gd name="T14" fmla="*/ 243 w 269"/>
                    <a:gd name="T15" fmla="*/ 118 h 179"/>
                    <a:gd name="T16" fmla="*/ 239 w 269"/>
                    <a:gd name="T17" fmla="*/ 118 h 179"/>
                    <a:gd name="T18" fmla="*/ 234 w 269"/>
                    <a:gd name="T19" fmla="*/ 118 h 179"/>
                    <a:gd name="T20" fmla="*/ 227 w 269"/>
                    <a:gd name="T21" fmla="*/ 118 h 179"/>
                    <a:gd name="T22" fmla="*/ 221 w 269"/>
                    <a:gd name="T23" fmla="*/ 118 h 179"/>
                    <a:gd name="T24" fmla="*/ 221 w 269"/>
                    <a:gd name="T25" fmla="*/ 118 h 179"/>
                    <a:gd name="T26" fmla="*/ 203 w 269"/>
                    <a:gd name="T27" fmla="*/ 119 h 179"/>
                    <a:gd name="T28" fmla="*/ 187 w 269"/>
                    <a:gd name="T29" fmla="*/ 119 h 179"/>
                    <a:gd name="T30" fmla="*/ 172 w 269"/>
                    <a:gd name="T31" fmla="*/ 121 h 179"/>
                    <a:gd name="T32" fmla="*/ 158 w 269"/>
                    <a:gd name="T33" fmla="*/ 122 h 179"/>
                    <a:gd name="T34" fmla="*/ 146 w 269"/>
                    <a:gd name="T35" fmla="*/ 124 h 179"/>
                    <a:gd name="T36" fmla="*/ 133 w 269"/>
                    <a:gd name="T37" fmla="*/ 127 h 179"/>
                    <a:gd name="T38" fmla="*/ 119 w 269"/>
                    <a:gd name="T39" fmla="*/ 128 h 179"/>
                    <a:gd name="T40" fmla="*/ 104 w 269"/>
                    <a:gd name="T41" fmla="*/ 133 h 179"/>
                    <a:gd name="T42" fmla="*/ 89 w 269"/>
                    <a:gd name="T43" fmla="*/ 136 h 179"/>
                    <a:gd name="T44" fmla="*/ 72 w 269"/>
                    <a:gd name="T45" fmla="*/ 139 h 179"/>
                    <a:gd name="T46" fmla="*/ 72 w 269"/>
                    <a:gd name="T47" fmla="*/ 139 h 179"/>
                    <a:gd name="T48" fmla="*/ 60 w 269"/>
                    <a:gd name="T49" fmla="*/ 142 h 179"/>
                    <a:gd name="T50" fmla="*/ 49 w 269"/>
                    <a:gd name="T51" fmla="*/ 146 h 179"/>
                    <a:gd name="T52" fmla="*/ 39 w 269"/>
                    <a:gd name="T53" fmla="*/ 151 h 179"/>
                    <a:gd name="T54" fmla="*/ 30 w 269"/>
                    <a:gd name="T55" fmla="*/ 155 h 179"/>
                    <a:gd name="T56" fmla="*/ 22 w 269"/>
                    <a:gd name="T57" fmla="*/ 160 h 179"/>
                    <a:gd name="T58" fmla="*/ 15 w 269"/>
                    <a:gd name="T59" fmla="*/ 164 h 179"/>
                    <a:gd name="T60" fmla="*/ 10 w 269"/>
                    <a:gd name="T61" fmla="*/ 167 h 179"/>
                    <a:gd name="T62" fmla="*/ 6 w 269"/>
                    <a:gd name="T63" fmla="*/ 172 h 179"/>
                    <a:gd name="T64" fmla="*/ 1 w 269"/>
                    <a:gd name="T65" fmla="*/ 175 h 179"/>
                    <a:gd name="T66" fmla="*/ 0 w 269"/>
                    <a:gd name="T67" fmla="*/ 179 h 179"/>
                    <a:gd name="T68" fmla="*/ 0 w 269"/>
                    <a:gd name="T69" fmla="*/ 179 h 179"/>
                    <a:gd name="T70" fmla="*/ 49 w 269"/>
                    <a:gd name="T71" fmla="*/ 109 h 179"/>
                    <a:gd name="T72" fmla="*/ 51 w 269"/>
                    <a:gd name="T73" fmla="*/ 106 h 179"/>
                    <a:gd name="T74" fmla="*/ 55 w 269"/>
                    <a:gd name="T75" fmla="*/ 98 h 179"/>
                    <a:gd name="T76" fmla="*/ 63 w 269"/>
                    <a:gd name="T77" fmla="*/ 86 h 179"/>
                    <a:gd name="T78" fmla="*/ 76 w 269"/>
                    <a:gd name="T79" fmla="*/ 71 h 179"/>
                    <a:gd name="T80" fmla="*/ 92 w 269"/>
                    <a:gd name="T81" fmla="*/ 56 h 179"/>
                    <a:gd name="T82" fmla="*/ 115 w 269"/>
                    <a:gd name="T83" fmla="*/ 40 h 179"/>
                    <a:gd name="T84" fmla="*/ 143 w 269"/>
                    <a:gd name="T85" fmla="*/ 25 h 179"/>
                    <a:gd name="T86" fmla="*/ 178 w 269"/>
                    <a:gd name="T87" fmla="*/ 12 h 179"/>
                    <a:gd name="T88" fmla="*/ 219 w 269"/>
                    <a:gd name="T89" fmla="*/ 3 h 179"/>
                    <a:gd name="T90" fmla="*/ 269 w 269"/>
                    <a:gd name="T91" fmla="*/ 0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9"/>
                    <a:gd name="T139" fmla="*/ 0 h 179"/>
                    <a:gd name="T140" fmla="*/ 269 w 269"/>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9" h="179">
                      <a:moveTo>
                        <a:pt x="269" y="0"/>
                      </a:moveTo>
                      <a:lnTo>
                        <a:pt x="269" y="118"/>
                      </a:lnTo>
                      <a:lnTo>
                        <a:pt x="264" y="118"/>
                      </a:lnTo>
                      <a:lnTo>
                        <a:pt x="261" y="118"/>
                      </a:lnTo>
                      <a:lnTo>
                        <a:pt x="257" y="118"/>
                      </a:lnTo>
                      <a:lnTo>
                        <a:pt x="254" y="118"/>
                      </a:lnTo>
                      <a:lnTo>
                        <a:pt x="249" y="118"/>
                      </a:lnTo>
                      <a:lnTo>
                        <a:pt x="243" y="118"/>
                      </a:lnTo>
                      <a:lnTo>
                        <a:pt x="239" y="118"/>
                      </a:lnTo>
                      <a:lnTo>
                        <a:pt x="234" y="118"/>
                      </a:lnTo>
                      <a:lnTo>
                        <a:pt x="227" y="118"/>
                      </a:lnTo>
                      <a:lnTo>
                        <a:pt x="221" y="118"/>
                      </a:lnTo>
                      <a:lnTo>
                        <a:pt x="203" y="119"/>
                      </a:lnTo>
                      <a:lnTo>
                        <a:pt x="187" y="119"/>
                      </a:lnTo>
                      <a:lnTo>
                        <a:pt x="172" y="121"/>
                      </a:lnTo>
                      <a:lnTo>
                        <a:pt x="158" y="122"/>
                      </a:lnTo>
                      <a:lnTo>
                        <a:pt x="146" y="124"/>
                      </a:lnTo>
                      <a:lnTo>
                        <a:pt x="133" y="127"/>
                      </a:lnTo>
                      <a:lnTo>
                        <a:pt x="119" y="128"/>
                      </a:lnTo>
                      <a:lnTo>
                        <a:pt x="104" y="133"/>
                      </a:lnTo>
                      <a:lnTo>
                        <a:pt x="89" y="136"/>
                      </a:lnTo>
                      <a:lnTo>
                        <a:pt x="72" y="139"/>
                      </a:lnTo>
                      <a:lnTo>
                        <a:pt x="60" y="142"/>
                      </a:lnTo>
                      <a:lnTo>
                        <a:pt x="49" y="146"/>
                      </a:lnTo>
                      <a:lnTo>
                        <a:pt x="39" y="151"/>
                      </a:lnTo>
                      <a:lnTo>
                        <a:pt x="30" y="155"/>
                      </a:lnTo>
                      <a:lnTo>
                        <a:pt x="22" y="160"/>
                      </a:lnTo>
                      <a:lnTo>
                        <a:pt x="15" y="164"/>
                      </a:lnTo>
                      <a:lnTo>
                        <a:pt x="10" y="167"/>
                      </a:lnTo>
                      <a:lnTo>
                        <a:pt x="6" y="172"/>
                      </a:lnTo>
                      <a:lnTo>
                        <a:pt x="1" y="175"/>
                      </a:lnTo>
                      <a:lnTo>
                        <a:pt x="0" y="179"/>
                      </a:lnTo>
                      <a:lnTo>
                        <a:pt x="49" y="109"/>
                      </a:lnTo>
                      <a:lnTo>
                        <a:pt x="51" y="106"/>
                      </a:lnTo>
                      <a:lnTo>
                        <a:pt x="55" y="98"/>
                      </a:lnTo>
                      <a:lnTo>
                        <a:pt x="63" y="86"/>
                      </a:lnTo>
                      <a:lnTo>
                        <a:pt x="76" y="71"/>
                      </a:lnTo>
                      <a:lnTo>
                        <a:pt x="92" y="56"/>
                      </a:lnTo>
                      <a:lnTo>
                        <a:pt x="115" y="40"/>
                      </a:lnTo>
                      <a:lnTo>
                        <a:pt x="143" y="25"/>
                      </a:lnTo>
                      <a:lnTo>
                        <a:pt x="178" y="12"/>
                      </a:lnTo>
                      <a:lnTo>
                        <a:pt x="219" y="3"/>
                      </a:lnTo>
                      <a:lnTo>
                        <a:pt x="269" y="0"/>
                      </a:lnTo>
                      <a:close/>
                    </a:path>
                  </a:pathLst>
                </a:custGeom>
                <a:solidFill>
                  <a:srgbClr val="C5A689"/>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76" name="Freeform 124"/>
                <p:cNvSpPr>
                  <a:spLocks/>
                </p:cNvSpPr>
                <p:nvPr/>
              </p:nvSpPr>
              <p:spPr bwMode="auto">
                <a:xfrm>
                  <a:off x="3040" y="1521"/>
                  <a:ext cx="269" cy="179"/>
                </a:xfrm>
                <a:custGeom>
                  <a:avLst/>
                  <a:gdLst>
                    <a:gd name="T0" fmla="*/ 269 w 269"/>
                    <a:gd name="T1" fmla="*/ 0 h 179"/>
                    <a:gd name="T2" fmla="*/ 269 w 269"/>
                    <a:gd name="T3" fmla="*/ 119 h 179"/>
                    <a:gd name="T4" fmla="*/ 264 w 269"/>
                    <a:gd name="T5" fmla="*/ 119 h 179"/>
                    <a:gd name="T6" fmla="*/ 261 w 269"/>
                    <a:gd name="T7" fmla="*/ 119 h 179"/>
                    <a:gd name="T8" fmla="*/ 258 w 269"/>
                    <a:gd name="T9" fmla="*/ 119 h 179"/>
                    <a:gd name="T10" fmla="*/ 254 w 269"/>
                    <a:gd name="T11" fmla="*/ 119 h 179"/>
                    <a:gd name="T12" fmla="*/ 251 w 269"/>
                    <a:gd name="T13" fmla="*/ 119 h 179"/>
                    <a:gd name="T14" fmla="*/ 246 w 269"/>
                    <a:gd name="T15" fmla="*/ 119 h 179"/>
                    <a:gd name="T16" fmla="*/ 240 w 269"/>
                    <a:gd name="T17" fmla="*/ 119 h 179"/>
                    <a:gd name="T18" fmla="*/ 236 w 269"/>
                    <a:gd name="T19" fmla="*/ 119 h 179"/>
                    <a:gd name="T20" fmla="*/ 230 w 269"/>
                    <a:gd name="T21" fmla="*/ 119 h 179"/>
                    <a:gd name="T22" fmla="*/ 224 w 269"/>
                    <a:gd name="T23" fmla="*/ 119 h 179"/>
                    <a:gd name="T24" fmla="*/ 224 w 269"/>
                    <a:gd name="T25" fmla="*/ 119 h 179"/>
                    <a:gd name="T26" fmla="*/ 206 w 269"/>
                    <a:gd name="T27" fmla="*/ 119 h 179"/>
                    <a:gd name="T28" fmla="*/ 190 w 269"/>
                    <a:gd name="T29" fmla="*/ 121 h 179"/>
                    <a:gd name="T30" fmla="*/ 175 w 269"/>
                    <a:gd name="T31" fmla="*/ 121 h 179"/>
                    <a:gd name="T32" fmla="*/ 161 w 269"/>
                    <a:gd name="T33" fmla="*/ 122 h 179"/>
                    <a:gd name="T34" fmla="*/ 148 w 269"/>
                    <a:gd name="T35" fmla="*/ 124 h 179"/>
                    <a:gd name="T36" fmla="*/ 134 w 269"/>
                    <a:gd name="T37" fmla="*/ 127 h 179"/>
                    <a:gd name="T38" fmla="*/ 122 w 269"/>
                    <a:gd name="T39" fmla="*/ 128 h 179"/>
                    <a:gd name="T40" fmla="*/ 107 w 269"/>
                    <a:gd name="T41" fmla="*/ 131 h 179"/>
                    <a:gd name="T42" fmla="*/ 92 w 269"/>
                    <a:gd name="T43" fmla="*/ 136 h 179"/>
                    <a:gd name="T44" fmla="*/ 74 w 269"/>
                    <a:gd name="T45" fmla="*/ 139 h 179"/>
                    <a:gd name="T46" fmla="*/ 74 w 269"/>
                    <a:gd name="T47" fmla="*/ 139 h 179"/>
                    <a:gd name="T48" fmla="*/ 61 w 269"/>
                    <a:gd name="T49" fmla="*/ 143 h 179"/>
                    <a:gd name="T50" fmla="*/ 51 w 269"/>
                    <a:gd name="T51" fmla="*/ 146 h 179"/>
                    <a:gd name="T52" fmla="*/ 40 w 269"/>
                    <a:gd name="T53" fmla="*/ 151 h 179"/>
                    <a:gd name="T54" fmla="*/ 31 w 269"/>
                    <a:gd name="T55" fmla="*/ 155 h 179"/>
                    <a:gd name="T56" fmla="*/ 24 w 269"/>
                    <a:gd name="T57" fmla="*/ 160 h 179"/>
                    <a:gd name="T58" fmla="*/ 18 w 269"/>
                    <a:gd name="T59" fmla="*/ 164 h 179"/>
                    <a:gd name="T60" fmla="*/ 12 w 269"/>
                    <a:gd name="T61" fmla="*/ 169 h 179"/>
                    <a:gd name="T62" fmla="*/ 7 w 269"/>
                    <a:gd name="T63" fmla="*/ 172 h 179"/>
                    <a:gd name="T64" fmla="*/ 3 w 269"/>
                    <a:gd name="T65" fmla="*/ 176 h 179"/>
                    <a:gd name="T66" fmla="*/ 0 w 269"/>
                    <a:gd name="T67" fmla="*/ 179 h 179"/>
                    <a:gd name="T68" fmla="*/ 0 w 269"/>
                    <a:gd name="T69" fmla="*/ 179 h 179"/>
                    <a:gd name="T70" fmla="*/ 51 w 269"/>
                    <a:gd name="T71" fmla="*/ 110 h 179"/>
                    <a:gd name="T72" fmla="*/ 52 w 269"/>
                    <a:gd name="T73" fmla="*/ 107 h 179"/>
                    <a:gd name="T74" fmla="*/ 57 w 269"/>
                    <a:gd name="T75" fmla="*/ 98 h 179"/>
                    <a:gd name="T76" fmla="*/ 66 w 269"/>
                    <a:gd name="T77" fmla="*/ 86 h 179"/>
                    <a:gd name="T78" fmla="*/ 77 w 269"/>
                    <a:gd name="T79" fmla="*/ 73 h 179"/>
                    <a:gd name="T80" fmla="*/ 94 w 269"/>
                    <a:gd name="T81" fmla="*/ 56 h 179"/>
                    <a:gd name="T82" fmla="*/ 116 w 269"/>
                    <a:gd name="T83" fmla="*/ 40 h 179"/>
                    <a:gd name="T84" fmla="*/ 145 w 269"/>
                    <a:gd name="T85" fmla="*/ 25 h 179"/>
                    <a:gd name="T86" fmla="*/ 179 w 269"/>
                    <a:gd name="T87" fmla="*/ 13 h 179"/>
                    <a:gd name="T88" fmla="*/ 219 w 269"/>
                    <a:gd name="T89" fmla="*/ 3 h 179"/>
                    <a:gd name="T90" fmla="*/ 269 w 269"/>
                    <a:gd name="T91" fmla="*/ 0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9"/>
                    <a:gd name="T139" fmla="*/ 0 h 179"/>
                    <a:gd name="T140" fmla="*/ 269 w 269"/>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9" h="179">
                      <a:moveTo>
                        <a:pt x="269" y="0"/>
                      </a:moveTo>
                      <a:lnTo>
                        <a:pt x="269" y="119"/>
                      </a:lnTo>
                      <a:lnTo>
                        <a:pt x="264" y="119"/>
                      </a:lnTo>
                      <a:lnTo>
                        <a:pt x="261" y="119"/>
                      </a:lnTo>
                      <a:lnTo>
                        <a:pt x="258" y="119"/>
                      </a:lnTo>
                      <a:lnTo>
                        <a:pt x="254" y="119"/>
                      </a:lnTo>
                      <a:lnTo>
                        <a:pt x="251" y="119"/>
                      </a:lnTo>
                      <a:lnTo>
                        <a:pt x="246" y="119"/>
                      </a:lnTo>
                      <a:lnTo>
                        <a:pt x="240" y="119"/>
                      </a:lnTo>
                      <a:lnTo>
                        <a:pt x="236" y="119"/>
                      </a:lnTo>
                      <a:lnTo>
                        <a:pt x="230" y="119"/>
                      </a:lnTo>
                      <a:lnTo>
                        <a:pt x="224" y="119"/>
                      </a:lnTo>
                      <a:lnTo>
                        <a:pt x="206" y="119"/>
                      </a:lnTo>
                      <a:lnTo>
                        <a:pt x="190" y="121"/>
                      </a:lnTo>
                      <a:lnTo>
                        <a:pt x="175" y="121"/>
                      </a:lnTo>
                      <a:lnTo>
                        <a:pt x="161" y="122"/>
                      </a:lnTo>
                      <a:lnTo>
                        <a:pt x="148" y="124"/>
                      </a:lnTo>
                      <a:lnTo>
                        <a:pt x="134" y="127"/>
                      </a:lnTo>
                      <a:lnTo>
                        <a:pt x="122" y="128"/>
                      </a:lnTo>
                      <a:lnTo>
                        <a:pt x="107" y="131"/>
                      </a:lnTo>
                      <a:lnTo>
                        <a:pt x="92" y="136"/>
                      </a:lnTo>
                      <a:lnTo>
                        <a:pt x="74" y="139"/>
                      </a:lnTo>
                      <a:lnTo>
                        <a:pt x="61" y="143"/>
                      </a:lnTo>
                      <a:lnTo>
                        <a:pt x="51" y="146"/>
                      </a:lnTo>
                      <a:lnTo>
                        <a:pt x="40" y="151"/>
                      </a:lnTo>
                      <a:lnTo>
                        <a:pt x="31" y="155"/>
                      </a:lnTo>
                      <a:lnTo>
                        <a:pt x="24" y="160"/>
                      </a:lnTo>
                      <a:lnTo>
                        <a:pt x="18" y="164"/>
                      </a:lnTo>
                      <a:lnTo>
                        <a:pt x="12" y="169"/>
                      </a:lnTo>
                      <a:lnTo>
                        <a:pt x="7" y="172"/>
                      </a:lnTo>
                      <a:lnTo>
                        <a:pt x="3" y="176"/>
                      </a:lnTo>
                      <a:lnTo>
                        <a:pt x="0" y="179"/>
                      </a:lnTo>
                      <a:lnTo>
                        <a:pt x="51" y="110"/>
                      </a:lnTo>
                      <a:lnTo>
                        <a:pt x="52" y="107"/>
                      </a:lnTo>
                      <a:lnTo>
                        <a:pt x="57" y="98"/>
                      </a:lnTo>
                      <a:lnTo>
                        <a:pt x="66" y="86"/>
                      </a:lnTo>
                      <a:lnTo>
                        <a:pt x="77" y="73"/>
                      </a:lnTo>
                      <a:lnTo>
                        <a:pt x="94" y="56"/>
                      </a:lnTo>
                      <a:lnTo>
                        <a:pt x="116" y="40"/>
                      </a:lnTo>
                      <a:lnTo>
                        <a:pt x="145" y="25"/>
                      </a:lnTo>
                      <a:lnTo>
                        <a:pt x="179" y="13"/>
                      </a:lnTo>
                      <a:lnTo>
                        <a:pt x="219" y="3"/>
                      </a:lnTo>
                      <a:lnTo>
                        <a:pt x="269" y="0"/>
                      </a:lnTo>
                      <a:close/>
                    </a:path>
                  </a:pathLst>
                </a:custGeom>
                <a:solidFill>
                  <a:srgbClr val="C0A183"/>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77" name="Freeform 125"/>
                <p:cNvSpPr>
                  <a:spLocks/>
                </p:cNvSpPr>
                <p:nvPr/>
              </p:nvSpPr>
              <p:spPr bwMode="auto">
                <a:xfrm>
                  <a:off x="3043" y="1518"/>
                  <a:ext cx="266" cy="181"/>
                </a:xfrm>
                <a:custGeom>
                  <a:avLst/>
                  <a:gdLst>
                    <a:gd name="T0" fmla="*/ 266 w 266"/>
                    <a:gd name="T1" fmla="*/ 0 h 181"/>
                    <a:gd name="T2" fmla="*/ 266 w 266"/>
                    <a:gd name="T3" fmla="*/ 119 h 181"/>
                    <a:gd name="T4" fmla="*/ 263 w 266"/>
                    <a:gd name="T5" fmla="*/ 119 h 181"/>
                    <a:gd name="T6" fmla="*/ 260 w 266"/>
                    <a:gd name="T7" fmla="*/ 119 h 181"/>
                    <a:gd name="T8" fmla="*/ 255 w 266"/>
                    <a:gd name="T9" fmla="*/ 119 h 181"/>
                    <a:gd name="T10" fmla="*/ 251 w 266"/>
                    <a:gd name="T11" fmla="*/ 119 h 181"/>
                    <a:gd name="T12" fmla="*/ 248 w 266"/>
                    <a:gd name="T13" fmla="*/ 119 h 181"/>
                    <a:gd name="T14" fmla="*/ 243 w 266"/>
                    <a:gd name="T15" fmla="*/ 119 h 181"/>
                    <a:gd name="T16" fmla="*/ 240 w 266"/>
                    <a:gd name="T17" fmla="*/ 119 h 181"/>
                    <a:gd name="T18" fmla="*/ 234 w 266"/>
                    <a:gd name="T19" fmla="*/ 119 h 181"/>
                    <a:gd name="T20" fmla="*/ 230 w 266"/>
                    <a:gd name="T21" fmla="*/ 121 h 181"/>
                    <a:gd name="T22" fmla="*/ 224 w 266"/>
                    <a:gd name="T23" fmla="*/ 121 h 181"/>
                    <a:gd name="T24" fmla="*/ 224 w 266"/>
                    <a:gd name="T25" fmla="*/ 121 h 181"/>
                    <a:gd name="T26" fmla="*/ 206 w 266"/>
                    <a:gd name="T27" fmla="*/ 121 h 181"/>
                    <a:gd name="T28" fmla="*/ 190 w 266"/>
                    <a:gd name="T29" fmla="*/ 121 h 181"/>
                    <a:gd name="T30" fmla="*/ 175 w 266"/>
                    <a:gd name="T31" fmla="*/ 122 h 181"/>
                    <a:gd name="T32" fmla="*/ 161 w 266"/>
                    <a:gd name="T33" fmla="*/ 124 h 181"/>
                    <a:gd name="T34" fmla="*/ 148 w 266"/>
                    <a:gd name="T35" fmla="*/ 125 h 181"/>
                    <a:gd name="T36" fmla="*/ 134 w 266"/>
                    <a:gd name="T37" fmla="*/ 127 h 181"/>
                    <a:gd name="T38" fmla="*/ 121 w 266"/>
                    <a:gd name="T39" fmla="*/ 128 h 181"/>
                    <a:gd name="T40" fmla="*/ 107 w 266"/>
                    <a:gd name="T41" fmla="*/ 131 h 181"/>
                    <a:gd name="T42" fmla="*/ 91 w 266"/>
                    <a:gd name="T43" fmla="*/ 134 h 181"/>
                    <a:gd name="T44" fmla="*/ 73 w 266"/>
                    <a:gd name="T45" fmla="*/ 139 h 181"/>
                    <a:gd name="T46" fmla="*/ 73 w 266"/>
                    <a:gd name="T47" fmla="*/ 139 h 181"/>
                    <a:gd name="T48" fmla="*/ 61 w 266"/>
                    <a:gd name="T49" fmla="*/ 142 h 181"/>
                    <a:gd name="T50" fmla="*/ 49 w 266"/>
                    <a:gd name="T51" fmla="*/ 146 h 181"/>
                    <a:gd name="T52" fmla="*/ 39 w 266"/>
                    <a:gd name="T53" fmla="*/ 151 h 181"/>
                    <a:gd name="T54" fmla="*/ 31 w 266"/>
                    <a:gd name="T55" fmla="*/ 155 h 181"/>
                    <a:gd name="T56" fmla="*/ 22 w 266"/>
                    <a:gd name="T57" fmla="*/ 160 h 181"/>
                    <a:gd name="T58" fmla="*/ 16 w 266"/>
                    <a:gd name="T59" fmla="*/ 164 h 181"/>
                    <a:gd name="T60" fmla="*/ 10 w 266"/>
                    <a:gd name="T61" fmla="*/ 169 h 181"/>
                    <a:gd name="T62" fmla="*/ 6 w 266"/>
                    <a:gd name="T63" fmla="*/ 173 h 181"/>
                    <a:gd name="T64" fmla="*/ 3 w 266"/>
                    <a:gd name="T65" fmla="*/ 178 h 181"/>
                    <a:gd name="T66" fmla="*/ 0 w 266"/>
                    <a:gd name="T67" fmla="*/ 181 h 181"/>
                    <a:gd name="T68" fmla="*/ 0 w 266"/>
                    <a:gd name="T69" fmla="*/ 181 h 181"/>
                    <a:gd name="T70" fmla="*/ 51 w 266"/>
                    <a:gd name="T71" fmla="*/ 110 h 181"/>
                    <a:gd name="T72" fmla="*/ 51 w 266"/>
                    <a:gd name="T73" fmla="*/ 107 h 181"/>
                    <a:gd name="T74" fmla="*/ 55 w 266"/>
                    <a:gd name="T75" fmla="*/ 100 h 181"/>
                    <a:gd name="T76" fmla="*/ 64 w 266"/>
                    <a:gd name="T77" fmla="*/ 88 h 181"/>
                    <a:gd name="T78" fmla="*/ 76 w 266"/>
                    <a:gd name="T79" fmla="*/ 73 h 181"/>
                    <a:gd name="T80" fmla="*/ 92 w 266"/>
                    <a:gd name="T81" fmla="*/ 56 h 181"/>
                    <a:gd name="T82" fmla="*/ 115 w 266"/>
                    <a:gd name="T83" fmla="*/ 41 h 181"/>
                    <a:gd name="T84" fmla="*/ 143 w 266"/>
                    <a:gd name="T85" fmla="*/ 27 h 181"/>
                    <a:gd name="T86" fmla="*/ 176 w 266"/>
                    <a:gd name="T87" fmla="*/ 13 h 181"/>
                    <a:gd name="T88" fmla="*/ 216 w 266"/>
                    <a:gd name="T89" fmla="*/ 4 h 181"/>
                    <a:gd name="T90" fmla="*/ 266 w 266"/>
                    <a:gd name="T91" fmla="*/ 0 h 1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6"/>
                    <a:gd name="T139" fmla="*/ 0 h 181"/>
                    <a:gd name="T140" fmla="*/ 266 w 266"/>
                    <a:gd name="T141" fmla="*/ 181 h 1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6" h="181">
                      <a:moveTo>
                        <a:pt x="266" y="0"/>
                      </a:moveTo>
                      <a:lnTo>
                        <a:pt x="266" y="119"/>
                      </a:lnTo>
                      <a:lnTo>
                        <a:pt x="263" y="119"/>
                      </a:lnTo>
                      <a:lnTo>
                        <a:pt x="260" y="119"/>
                      </a:lnTo>
                      <a:lnTo>
                        <a:pt x="255" y="119"/>
                      </a:lnTo>
                      <a:lnTo>
                        <a:pt x="251" y="119"/>
                      </a:lnTo>
                      <a:lnTo>
                        <a:pt x="248" y="119"/>
                      </a:lnTo>
                      <a:lnTo>
                        <a:pt x="243" y="119"/>
                      </a:lnTo>
                      <a:lnTo>
                        <a:pt x="240" y="119"/>
                      </a:lnTo>
                      <a:lnTo>
                        <a:pt x="234" y="119"/>
                      </a:lnTo>
                      <a:lnTo>
                        <a:pt x="230" y="121"/>
                      </a:lnTo>
                      <a:lnTo>
                        <a:pt x="224" y="121"/>
                      </a:lnTo>
                      <a:lnTo>
                        <a:pt x="206" y="121"/>
                      </a:lnTo>
                      <a:lnTo>
                        <a:pt x="190" y="121"/>
                      </a:lnTo>
                      <a:lnTo>
                        <a:pt x="175" y="122"/>
                      </a:lnTo>
                      <a:lnTo>
                        <a:pt x="161" y="124"/>
                      </a:lnTo>
                      <a:lnTo>
                        <a:pt x="148" y="125"/>
                      </a:lnTo>
                      <a:lnTo>
                        <a:pt x="134" y="127"/>
                      </a:lnTo>
                      <a:lnTo>
                        <a:pt x="121" y="128"/>
                      </a:lnTo>
                      <a:lnTo>
                        <a:pt x="107" y="131"/>
                      </a:lnTo>
                      <a:lnTo>
                        <a:pt x="91" y="134"/>
                      </a:lnTo>
                      <a:lnTo>
                        <a:pt x="73" y="139"/>
                      </a:lnTo>
                      <a:lnTo>
                        <a:pt x="61" y="142"/>
                      </a:lnTo>
                      <a:lnTo>
                        <a:pt x="49" y="146"/>
                      </a:lnTo>
                      <a:lnTo>
                        <a:pt x="39" y="151"/>
                      </a:lnTo>
                      <a:lnTo>
                        <a:pt x="31" y="155"/>
                      </a:lnTo>
                      <a:lnTo>
                        <a:pt x="22" y="160"/>
                      </a:lnTo>
                      <a:lnTo>
                        <a:pt x="16" y="164"/>
                      </a:lnTo>
                      <a:lnTo>
                        <a:pt x="10" y="169"/>
                      </a:lnTo>
                      <a:lnTo>
                        <a:pt x="6" y="173"/>
                      </a:lnTo>
                      <a:lnTo>
                        <a:pt x="3" y="178"/>
                      </a:lnTo>
                      <a:lnTo>
                        <a:pt x="0" y="181"/>
                      </a:lnTo>
                      <a:lnTo>
                        <a:pt x="51" y="110"/>
                      </a:lnTo>
                      <a:lnTo>
                        <a:pt x="51" y="107"/>
                      </a:lnTo>
                      <a:lnTo>
                        <a:pt x="55" y="100"/>
                      </a:lnTo>
                      <a:lnTo>
                        <a:pt x="64" y="88"/>
                      </a:lnTo>
                      <a:lnTo>
                        <a:pt x="76" y="73"/>
                      </a:lnTo>
                      <a:lnTo>
                        <a:pt x="92" y="56"/>
                      </a:lnTo>
                      <a:lnTo>
                        <a:pt x="115" y="41"/>
                      </a:lnTo>
                      <a:lnTo>
                        <a:pt x="143" y="27"/>
                      </a:lnTo>
                      <a:lnTo>
                        <a:pt x="176" y="13"/>
                      </a:lnTo>
                      <a:lnTo>
                        <a:pt x="216" y="4"/>
                      </a:lnTo>
                      <a:lnTo>
                        <a:pt x="266" y="0"/>
                      </a:lnTo>
                      <a:close/>
                    </a:path>
                  </a:pathLst>
                </a:custGeom>
                <a:solidFill>
                  <a:srgbClr val="BC9B7D"/>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78" name="Freeform 126"/>
                <p:cNvSpPr>
                  <a:spLocks/>
                </p:cNvSpPr>
                <p:nvPr/>
              </p:nvSpPr>
              <p:spPr bwMode="auto">
                <a:xfrm>
                  <a:off x="3044" y="1515"/>
                  <a:ext cx="265" cy="181"/>
                </a:xfrm>
                <a:custGeom>
                  <a:avLst/>
                  <a:gdLst>
                    <a:gd name="T0" fmla="*/ 265 w 265"/>
                    <a:gd name="T1" fmla="*/ 0 h 181"/>
                    <a:gd name="T2" fmla="*/ 265 w 265"/>
                    <a:gd name="T3" fmla="*/ 119 h 181"/>
                    <a:gd name="T4" fmla="*/ 262 w 265"/>
                    <a:gd name="T5" fmla="*/ 119 h 181"/>
                    <a:gd name="T6" fmla="*/ 259 w 265"/>
                    <a:gd name="T7" fmla="*/ 121 h 181"/>
                    <a:gd name="T8" fmla="*/ 254 w 265"/>
                    <a:gd name="T9" fmla="*/ 121 h 181"/>
                    <a:gd name="T10" fmla="*/ 251 w 265"/>
                    <a:gd name="T11" fmla="*/ 121 h 181"/>
                    <a:gd name="T12" fmla="*/ 248 w 265"/>
                    <a:gd name="T13" fmla="*/ 121 h 181"/>
                    <a:gd name="T14" fmla="*/ 244 w 265"/>
                    <a:gd name="T15" fmla="*/ 121 h 181"/>
                    <a:gd name="T16" fmla="*/ 239 w 265"/>
                    <a:gd name="T17" fmla="*/ 121 h 181"/>
                    <a:gd name="T18" fmla="*/ 236 w 265"/>
                    <a:gd name="T19" fmla="*/ 121 h 181"/>
                    <a:gd name="T20" fmla="*/ 230 w 265"/>
                    <a:gd name="T21" fmla="*/ 122 h 181"/>
                    <a:gd name="T22" fmla="*/ 226 w 265"/>
                    <a:gd name="T23" fmla="*/ 122 h 181"/>
                    <a:gd name="T24" fmla="*/ 226 w 265"/>
                    <a:gd name="T25" fmla="*/ 122 h 181"/>
                    <a:gd name="T26" fmla="*/ 208 w 265"/>
                    <a:gd name="T27" fmla="*/ 122 h 181"/>
                    <a:gd name="T28" fmla="*/ 192 w 265"/>
                    <a:gd name="T29" fmla="*/ 122 h 181"/>
                    <a:gd name="T30" fmla="*/ 177 w 265"/>
                    <a:gd name="T31" fmla="*/ 122 h 181"/>
                    <a:gd name="T32" fmla="*/ 163 w 265"/>
                    <a:gd name="T33" fmla="*/ 124 h 181"/>
                    <a:gd name="T34" fmla="*/ 150 w 265"/>
                    <a:gd name="T35" fmla="*/ 125 h 181"/>
                    <a:gd name="T36" fmla="*/ 136 w 265"/>
                    <a:gd name="T37" fmla="*/ 127 h 181"/>
                    <a:gd name="T38" fmla="*/ 123 w 265"/>
                    <a:gd name="T39" fmla="*/ 130 h 181"/>
                    <a:gd name="T40" fmla="*/ 108 w 265"/>
                    <a:gd name="T41" fmla="*/ 131 h 181"/>
                    <a:gd name="T42" fmla="*/ 91 w 265"/>
                    <a:gd name="T43" fmla="*/ 134 h 181"/>
                    <a:gd name="T44" fmla="*/ 75 w 265"/>
                    <a:gd name="T45" fmla="*/ 139 h 181"/>
                    <a:gd name="T46" fmla="*/ 75 w 265"/>
                    <a:gd name="T47" fmla="*/ 139 h 181"/>
                    <a:gd name="T48" fmla="*/ 62 w 265"/>
                    <a:gd name="T49" fmla="*/ 142 h 181"/>
                    <a:gd name="T50" fmla="*/ 50 w 265"/>
                    <a:gd name="T51" fmla="*/ 146 h 181"/>
                    <a:gd name="T52" fmla="*/ 41 w 265"/>
                    <a:gd name="T53" fmla="*/ 151 h 181"/>
                    <a:gd name="T54" fmla="*/ 32 w 265"/>
                    <a:gd name="T55" fmla="*/ 155 h 181"/>
                    <a:gd name="T56" fmla="*/ 23 w 265"/>
                    <a:gd name="T57" fmla="*/ 160 h 181"/>
                    <a:gd name="T58" fmla="*/ 17 w 265"/>
                    <a:gd name="T59" fmla="*/ 164 h 181"/>
                    <a:gd name="T60" fmla="*/ 11 w 265"/>
                    <a:gd name="T61" fmla="*/ 169 h 181"/>
                    <a:gd name="T62" fmla="*/ 6 w 265"/>
                    <a:gd name="T63" fmla="*/ 173 h 181"/>
                    <a:gd name="T64" fmla="*/ 3 w 265"/>
                    <a:gd name="T65" fmla="*/ 178 h 181"/>
                    <a:gd name="T66" fmla="*/ 0 w 265"/>
                    <a:gd name="T67" fmla="*/ 181 h 181"/>
                    <a:gd name="T68" fmla="*/ 0 w 265"/>
                    <a:gd name="T69" fmla="*/ 181 h 181"/>
                    <a:gd name="T70" fmla="*/ 51 w 265"/>
                    <a:gd name="T71" fmla="*/ 110 h 181"/>
                    <a:gd name="T72" fmla="*/ 53 w 265"/>
                    <a:gd name="T73" fmla="*/ 107 h 181"/>
                    <a:gd name="T74" fmla="*/ 57 w 265"/>
                    <a:gd name="T75" fmla="*/ 100 h 181"/>
                    <a:gd name="T76" fmla="*/ 65 w 265"/>
                    <a:gd name="T77" fmla="*/ 88 h 181"/>
                    <a:gd name="T78" fmla="*/ 76 w 265"/>
                    <a:gd name="T79" fmla="*/ 73 h 181"/>
                    <a:gd name="T80" fmla="*/ 93 w 265"/>
                    <a:gd name="T81" fmla="*/ 58 h 181"/>
                    <a:gd name="T82" fmla="*/ 115 w 265"/>
                    <a:gd name="T83" fmla="*/ 42 h 181"/>
                    <a:gd name="T84" fmla="*/ 142 w 265"/>
                    <a:gd name="T85" fmla="*/ 27 h 181"/>
                    <a:gd name="T86" fmla="*/ 177 w 265"/>
                    <a:gd name="T87" fmla="*/ 13 h 181"/>
                    <a:gd name="T88" fmla="*/ 217 w 265"/>
                    <a:gd name="T89" fmla="*/ 6 h 181"/>
                    <a:gd name="T90" fmla="*/ 265 w 265"/>
                    <a:gd name="T91" fmla="*/ 0 h 1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5"/>
                    <a:gd name="T139" fmla="*/ 0 h 181"/>
                    <a:gd name="T140" fmla="*/ 265 w 265"/>
                    <a:gd name="T141" fmla="*/ 181 h 1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5" h="181">
                      <a:moveTo>
                        <a:pt x="265" y="0"/>
                      </a:moveTo>
                      <a:lnTo>
                        <a:pt x="265" y="119"/>
                      </a:lnTo>
                      <a:lnTo>
                        <a:pt x="262" y="119"/>
                      </a:lnTo>
                      <a:lnTo>
                        <a:pt x="259" y="121"/>
                      </a:lnTo>
                      <a:lnTo>
                        <a:pt x="254" y="121"/>
                      </a:lnTo>
                      <a:lnTo>
                        <a:pt x="251" y="121"/>
                      </a:lnTo>
                      <a:lnTo>
                        <a:pt x="248" y="121"/>
                      </a:lnTo>
                      <a:lnTo>
                        <a:pt x="244" y="121"/>
                      </a:lnTo>
                      <a:lnTo>
                        <a:pt x="239" y="121"/>
                      </a:lnTo>
                      <a:lnTo>
                        <a:pt x="236" y="121"/>
                      </a:lnTo>
                      <a:lnTo>
                        <a:pt x="230" y="122"/>
                      </a:lnTo>
                      <a:lnTo>
                        <a:pt x="226" y="122"/>
                      </a:lnTo>
                      <a:lnTo>
                        <a:pt x="208" y="122"/>
                      </a:lnTo>
                      <a:lnTo>
                        <a:pt x="192" y="122"/>
                      </a:lnTo>
                      <a:lnTo>
                        <a:pt x="177" y="122"/>
                      </a:lnTo>
                      <a:lnTo>
                        <a:pt x="163" y="124"/>
                      </a:lnTo>
                      <a:lnTo>
                        <a:pt x="150" y="125"/>
                      </a:lnTo>
                      <a:lnTo>
                        <a:pt x="136" y="127"/>
                      </a:lnTo>
                      <a:lnTo>
                        <a:pt x="123" y="130"/>
                      </a:lnTo>
                      <a:lnTo>
                        <a:pt x="108" y="131"/>
                      </a:lnTo>
                      <a:lnTo>
                        <a:pt x="91" y="134"/>
                      </a:lnTo>
                      <a:lnTo>
                        <a:pt x="75" y="139"/>
                      </a:lnTo>
                      <a:lnTo>
                        <a:pt x="62" y="142"/>
                      </a:lnTo>
                      <a:lnTo>
                        <a:pt x="50" y="146"/>
                      </a:lnTo>
                      <a:lnTo>
                        <a:pt x="41" y="151"/>
                      </a:lnTo>
                      <a:lnTo>
                        <a:pt x="32" y="155"/>
                      </a:lnTo>
                      <a:lnTo>
                        <a:pt x="23" y="160"/>
                      </a:lnTo>
                      <a:lnTo>
                        <a:pt x="17" y="164"/>
                      </a:lnTo>
                      <a:lnTo>
                        <a:pt x="11" y="169"/>
                      </a:lnTo>
                      <a:lnTo>
                        <a:pt x="6" y="173"/>
                      </a:lnTo>
                      <a:lnTo>
                        <a:pt x="3" y="178"/>
                      </a:lnTo>
                      <a:lnTo>
                        <a:pt x="0" y="181"/>
                      </a:lnTo>
                      <a:lnTo>
                        <a:pt x="51" y="110"/>
                      </a:lnTo>
                      <a:lnTo>
                        <a:pt x="53" y="107"/>
                      </a:lnTo>
                      <a:lnTo>
                        <a:pt x="57" y="100"/>
                      </a:lnTo>
                      <a:lnTo>
                        <a:pt x="65" y="88"/>
                      </a:lnTo>
                      <a:lnTo>
                        <a:pt x="76" y="73"/>
                      </a:lnTo>
                      <a:lnTo>
                        <a:pt x="93" y="58"/>
                      </a:lnTo>
                      <a:lnTo>
                        <a:pt x="115" y="42"/>
                      </a:lnTo>
                      <a:lnTo>
                        <a:pt x="142" y="27"/>
                      </a:lnTo>
                      <a:lnTo>
                        <a:pt x="177" y="13"/>
                      </a:lnTo>
                      <a:lnTo>
                        <a:pt x="217" y="6"/>
                      </a:lnTo>
                      <a:lnTo>
                        <a:pt x="265" y="0"/>
                      </a:lnTo>
                      <a:close/>
                    </a:path>
                  </a:pathLst>
                </a:custGeom>
                <a:solidFill>
                  <a:srgbClr val="B79678"/>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79" name="Freeform 127"/>
                <p:cNvSpPr>
                  <a:spLocks/>
                </p:cNvSpPr>
                <p:nvPr/>
              </p:nvSpPr>
              <p:spPr bwMode="auto">
                <a:xfrm>
                  <a:off x="3043" y="1693"/>
                  <a:ext cx="3" cy="6"/>
                </a:xfrm>
                <a:custGeom>
                  <a:avLst/>
                  <a:gdLst>
                    <a:gd name="T0" fmla="*/ 3 w 3"/>
                    <a:gd name="T1" fmla="*/ 0 h 6"/>
                    <a:gd name="T2" fmla="*/ 0 w 3"/>
                    <a:gd name="T3" fmla="*/ 6 h 6"/>
                    <a:gd name="T4" fmla="*/ 0 w 3"/>
                    <a:gd name="T5" fmla="*/ 6 h 6"/>
                    <a:gd name="T6" fmla="*/ 0 w 3"/>
                    <a:gd name="T7" fmla="*/ 6 h 6"/>
                    <a:gd name="T8" fmla="*/ 0 w 3"/>
                    <a:gd name="T9" fmla="*/ 4 h 6"/>
                    <a:gd name="T10" fmla="*/ 0 w 3"/>
                    <a:gd name="T11" fmla="*/ 4 h 6"/>
                    <a:gd name="T12" fmla="*/ 0 w 3"/>
                    <a:gd name="T13" fmla="*/ 4 h 6"/>
                    <a:gd name="T14" fmla="*/ 0 w 3"/>
                    <a:gd name="T15" fmla="*/ 3 h 6"/>
                    <a:gd name="T16" fmla="*/ 1 w 3"/>
                    <a:gd name="T17" fmla="*/ 3 h 6"/>
                    <a:gd name="T18" fmla="*/ 1 w 3"/>
                    <a:gd name="T19" fmla="*/ 3 h 6"/>
                    <a:gd name="T20" fmla="*/ 3 w 3"/>
                    <a:gd name="T21" fmla="*/ 1 h 6"/>
                    <a:gd name="T22" fmla="*/ 3 w 3"/>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6"/>
                    <a:gd name="T38" fmla="*/ 3 w 3"/>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6">
                      <a:moveTo>
                        <a:pt x="3" y="0"/>
                      </a:moveTo>
                      <a:lnTo>
                        <a:pt x="0" y="6"/>
                      </a:lnTo>
                      <a:lnTo>
                        <a:pt x="0" y="4"/>
                      </a:lnTo>
                      <a:lnTo>
                        <a:pt x="0" y="3"/>
                      </a:lnTo>
                      <a:lnTo>
                        <a:pt x="1" y="3"/>
                      </a:lnTo>
                      <a:lnTo>
                        <a:pt x="3" y="1"/>
                      </a:lnTo>
                      <a:lnTo>
                        <a:pt x="3" y="0"/>
                      </a:lnTo>
                      <a:close/>
                    </a:path>
                  </a:pathLst>
                </a:custGeom>
                <a:solidFill>
                  <a:srgbClr val="B29172"/>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80" name="Freeform 128"/>
                <p:cNvSpPr>
                  <a:spLocks/>
                </p:cNvSpPr>
                <p:nvPr/>
              </p:nvSpPr>
              <p:spPr bwMode="auto">
                <a:xfrm>
                  <a:off x="3046" y="1512"/>
                  <a:ext cx="263" cy="181"/>
                </a:xfrm>
                <a:custGeom>
                  <a:avLst/>
                  <a:gdLst>
                    <a:gd name="T0" fmla="*/ 263 w 263"/>
                    <a:gd name="T1" fmla="*/ 0 h 181"/>
                    <a:gd name="T2" fmla="*/ 263 w 263"/>
                    <a:gd name="T3" fmla="*/ 121 h 181"/>
                    <a:gd name="T4" fmla="*/ 260 w 263"/>
                    <a:gd name="T5" fmla="*/ 121 h 181"/>
                    <a:gd name="T6" fmla="*/ 257 w 263"/>
                    <a:gd name="T7" fmla="*/ 121 h 181"/>
                    <a:gd name="T8" fmla="*/ 254 w 263"/>
                    <a:gd name="T9" fmla="*/ 121 h 181"/>
                    <a:gd name="T10" fmla="*/ 251 w 263"/>
                    <a:gd name="T11" fmla="*/ 121 h 181"/>
                    <a:gd name="T12" fmla="*/ 248 w 263"/>
                    <a:gd name="T13" fmla="*/ 121 h 181"/>
                    <a:gd name="T14" fmla="*/ 243 w 263"/>
                    <a:gd name="T15" fmla="*/ 122 h 181"/>
                    <a:gd name="T16" fmla="*/ 240 w 263"/>
                    <a:gd name="T17" fmla="*/ 122 h 181"/>
                    <a:gd name="T18" fmla="*/ 236 w 263"/>
                    <a:gd name="T19" fmla="*/ 122 h 181"/>
                    <a:gd name="T20" fmla="*/ 231 w 263"/>
                    <a:gd name="T21" fmla="*/ 122 h 181"/>
                    <a:gd name="T22" fmla="*/ 227 w 263"/>
                    <a:gd name="T23" fmla="*/ 122 h 181"/>
                    <a:gd name="T24" fmla="*/ 227 w 263"/>
                    <a:gd name="T25" fmla="*/ 122 h 181"/>
                    <a:gd name="T26" fmla="*/ 209 w 263"/>
                    <a:gd name="T27" fmla="*/ 122 h 181"/>
                    <a:gd name="T28" fmla="*/ 193 w 263"/>
                    <a:gd name="T29" fmla="*/ 124 h 181"/>
                    <a:gd name="T30" fmla="*/ 178 w 263"/>
                    <a:gd name="T31" fmla="*/ 124 h 181"/>
                    <a:gd name="T32" fmla="*/ 164 w 263"/>
                    <a:gd name="T33" fmla="*/ 125 h 181"/>
                    <a:gd name="T34" fmla="*/ 151 w 263"/>
                    <a:gd name="T35" fmla="*/ 125 h 181"/>
                    <a:gd name="T36" fmla="*/ 137 w 263"/>
                    <a:gd name="T37" fmla="*/ 127 h 181"/>
                    <a:gd name="T38" fmla="*/ 124 w 263"/>
                    <a:gd name="T39" fmla="*/ 128 h 181"/>
                    <a:gd name="T40" fmla="*/ 109 w 263"/>
                    <a:gd name="T41" fmla="*/ 131 h 181"/>
                    <a:gd name="T42" fmla="*/ 92 w 263"/>
                    <a:gd name="T43" fmla="*/ 134 h 181"/>
                    <a:gd name="T44" fmla="*/ 74 w 263"/>
                    <a:gd name="T45" fmla="*/ 139 h 181"/>
                    <a:gd name="T46" fmla="*/ 74 w 263"/>
                    <a:gd name="T47" fmla="*/ 139 h 181"/>
                    <a:gd name="T48" fmla="*/ 63 w 263"/>
                    <a:gd name="T49" fmla="*/ 143 h 181"/>
                    <a:gd name="T50" fmla="*/ 51 w 263"/>
                    <a:gd name="T51" fmla="*/ 146 h 181"/>
                    <a:gd name="T52" fmla="*/ 40 w 263"/>
                    <a:gd name="T53" fmla="*/ 151 h 181"/>
                    <a:gd name="T54" fmla="*/ 31 w 263"/>
                    <a:gd name="T55" fmla="*/ 157 h 181"/>
                    <a:gd name="T56" fmla="*/ 24 w 263"/>
                    <a:gd name="T57" fmla="*/ 160 h 181"/>
                    <a:gd name="T58" fmla="*/ 16 w 263"/>
                    <a:gd name="T59" fmla="*/ 166 h 181"/>
                    <a:gd name="T60" fmla="*/ 10 w 263"/>
                    <a:gd name="T61" fmla="*/ 170 h 181"/>
                    <a:gd name="T62" fmla="*/ 6 w 263"/>
                    <a:gd name="T63" fmla="*/ 175 h 181"/>
                    <a:gd name="T64" fmla="*/ 3 w 263"/>
                    <a:gd name="T65" fmla="*/ 178 h 181"/>
                    <a:gd name="T66" fmla="*/ 0 w 263"/>
                    <a:gd name="T67" fmla="*/ 181 h 181"/>
                    <a:gd name="T68" fmla="*/ 0 w 263"/>
                    <a:gd name="T69" fmla="*/ 181 h 181"/>
                    <a:gd name="T70" fmla="*/ 51 w 263"/>
                    <a:gd name="T71" fmla="*/ 110 h 181"/>
                    <a:gd name="T72" fmla="*/ 52 w 263"/>
                    <a:gd name="T73" fmla="*/ 107 h 181"/>
                    <a:gd name="T74" fmla="*/ 57 w 263"/>
                    <a:gd name="T75" fmla="*/ 100 h 181"/>
                    <a:gd name="T76" fmla="*/ 64 w 263"/>
                    <a:gd name="T77" fmla="*/ 88 h 181"/>
                    <a:gd name="T78" fmla="*/ 76 w 263"/>
                    <a:gd name="T79" fmla="*/ 74 h 181"/>
                    <a:gd name="T80" fmla="*/ 92 w 263"/>
                    <a:gd name="T81" fmla="*/ 58 h 181"/>
                    <a:gd name="T82" fmla="*/ 115 w 263"/>
                    <a:gd name="T83" fmla="*/ 43 h 181"/>
                    <a:gd name="T84" fmla="*/ 142 w 263"/>
                    <a:gd name="T85" fmla="*/ 28 h 181"/>
                    <a:gd name="T86" fmla="*/ 175 w 263"/>
                    <a:gd name="T87" fmla="*/ 15 h 181"/>
                    <a:gd name="T88" fmla="*/ 215 w 263"/>
                    <a:gd name="T89" fmla="*/ 6 h 181"/>
                    <a:gd name="T90" fmla="*/ 263 w 263"/>
                    <a:gd name="T91" fmla="*/ 0 h 1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3"/>
                    <a:gd name="T139" fmla="*/ 0 h 181"/>
                    <a:gd name="T140" fmla="*/ 263 w 263"/>
                    <a:gd name="T141" fmla="*/ 181 h 1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3" h="181">
                      <a:moveTo>
                        <a:pt x="263" y="0"/>
                      </a:moveTo>
                      <a:lnTo>
                        <a:pt x="263" y="121"/>
                      </a:lnTo>
                      <a:lnTo>
                        <a:pt x="260" y="121"/>
                      </a:lnTo>
                      <a:lnTo>
                        <a:pt x="257" y="121"/>
                      </a:lnTo>
                      <a:lnTo>
                        <a:pt x="254" y="121"/>
                      </a:lnTo>
                      <a:lnTo>
                        <a:pt x="251" y="121"/>
                      </a:lnTo>
                      <a:lnTo>
                        <a:pt x="248" y="121"/>
                      </a:lnTo>
                      <a:lnTo>
                        <a:pt x="243" y="122"/>
                      </a:lnTo>
                      <a:lnTo>
                        <a:pt x="240" y="122"/>
                      </a:lnTo>
                      <a:lnTo>
                        <a:pt x="236" y="122"/>
                      </a:lnTo>
                      <a:lnTo>
                        <a:pt x="231" y="122"/>
                      </a:lnTo>
                      <a:lnTo>
                        <a:pt x="227" y="122"/>
                      </a:lnTo>
                      <a:lnTo>
                        <a:pt x="209" y="122"/>
                      </a:lnTo>
                      <a:lnTo>
                        <a:pt x="193" y="124"/>
                      </a:lnTo>
                      <a:lnTo>
                        <a:pt x="178" y="124"/>
                      </a:lnTo>
                      <a:lnTo>
                        <a:pt x="164" y="125"/>
                      </a:lnTo>
                      <a:lnTo>
                        <a:pt x="151" y="125"/>
                      </a:lnTo>
                      <a:lnTo>
                        <a:pt x="137" y="127"/>
                      </a:lnTo>
                      <a:lnTo>
                        <a:pt x="124" y="128"/>
                      </a:lnTo>
                      <a:lnTo>
                        <a:pt x="109" y="131"/>
                      </a:lnTo>
                      <a:lnTo>
                        <a:pt x="92" y="134"/>
                      </a:lnTo>
                      <a:lnTo>
                        <a:pt x="74" y="139"/>
                      </a:lnTo>
                      <a:lnTo>
                        <a:pt x="63" y="143"/>
                      </a:lnTo>
                      <a:lnTo>
                        <a:pt x="51" y="146"/>
                      </a:lnTo>
                      <a:lnTo>
                        <a:pt x="40" y="151"/>
                      </a:lnTo>
                      <a:lnTo>
                        <a:pt x="31" y="157"/>
                      </a:lnTo>
                      <a:lnTo>
                        <a:pt x="24" y="160"/>
                      </a:lnTo>
                      <a:lnTo>
                        <a:pt x="16" y="166"/>
                      </a:lnTo>
                      <a:lnTo>
                        <a:pt x="10" y="170"/>
                      </a:lnTo>
                      <a:lnTo>
                        <a:pt x="6" y="175"/>
                      </a:lnTo>
                      <a:lnTo>
                        <a:pt x="3" y="178"/>
                      </a:lnTo>
                      <a:lnTo>
                        <a:pt x="0" y="181"/>
                      </a:lnTo>
                      <a:lnTo>
                        <a:pt x="51" y="110"/>
                      </a:lnTo>
                      <a:lnTo>
                        <a:pt x="52" y="107"/>
                      </a:lnTo>
                      <a:lnTo>
                        <a:pt x="57" y="100"/>
                      </a:lnTo>
                      <a:lnTo>
                        <a:pt x="64" y="88"/>
                      </a:lnTo>
                      <a:lnTo>
                        <a:pt x="76" y="74"/>
                      </a:lnTo>
                      <a:lnTo>
                        <a:pt x="92" y="58"/>
                      </a:lnTo>
                      <a:lnTo>
                        <a:pt x="115" y="43"/>
                      </a:lnTo>
                      <a:lnTo>
                        <a:pt x="142" y="28"/>
                      </a:lnTo>
                      <a:lnTo>
                        <a:pt x="175" y="15"/>
                      </a:lnTo>
                      <a:lnTo>
                        <a:pt x="215" y="6"/>
                      </a:lnTo>
                      <a:lnTo>
                        <a:pt x="263" y="0"/>
                      </a:lnTo>
                      <a:close/>
                    </a:path>
                  </a:pathLst>
                </a:custGeom>
                <a:solidFill>
                  <a:srgbClr val="B29172"/>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81" name="Freeform 129"/>
                <p:cNvSpPr>
                  <a:spLocks/>
                </p:cNvSpPr>
                <p:nvPr/>
              </p:nvSpPr>
              <p:spPr bwMode="auto">
                <a:xfrm>
                  <a:off x="2837" y="1660"/>
                  <a:ext cx="236" cy="254"/>
                </a:xfrm>
                <a:custGeom>
                  <a:avLst/>
                  <a:gdLst>
                    <a:gd name="T0" fmla="*/ 0 w 236"/>
                    <a:gd name="T1" fmla="*/ 254 h 254"/>
                    <a:gd name="T2" fmla="*/ 10 w 236"/>
                    <a:gd name="T3" fmla="*/ 240 h 254"/>
                    <a:gd name="T4" fmla="*/ 22 w 236"/>
                    <a:gd name="T5" fmla="*/ 228 h 254"/>
                    <a:gd name="T6" fmla="*/ 32 w 236"/>
                    <a:gd name="T7" fmla="*/ 216 h 254"/>
                    <a:gd name="T8" fmla="*/ 44 w 236"/>
                    <a:gd name="T9" fmla="*/ 206 h 254"/>
                    <a:gd name="T10" fmla="*/ 55 w 236"/>
                    <a:gd name="T11" fmla="*/ 197 h 254"/>
                    <a:gd name="T12" fmla="*/ 67 w 236"/>
                    <a:gd name="T13" fmla="*/ 188 h 254"/>
                    <a:gd name="T14" fmla="*/ 79 w 236"/>
                    <a:gd name="T15" fmla="*/ 181 h 254"/>
                    <a:gd name="T16" fmla="*/ 92 w 236"/>
                    <a:gd name="T17" fmla="*/ 173 h 254"/>
                    <a:gd name="T18" fmla="*/ 104 w 236"/>
                    <a:gd name="T19" fmla="*/ 166 h 254"/>
                    <a:gd name="T20" fmla="*/ 118 w 236"/>
                    <a:gd name="T21" fmla="*/ 160 h 254"/>
                    <a:gd name="T22" fmla="*/ 118 w 236"/>
                    <a:gd name="T23" fmla="*/ 160 h 254"/>
                    <a:gd name="T24" fmla="*/ 128 w 236"/>
                    <a:gd name="T25" fmla="*/ 154 h 254"/>
                    <a:gd name="T26" fmla="*/ 137 w 236"/>
                    <a:gd name="T27" fmla="*/ 149 h 254"/>
                    <a:gd name="T28" fmla="*/ 143 w 236"/>
                    <a:gd name="T29" fmla="*/ 145 h 254"/>
                    <a:gd name="T30" fmla="*/ 147 w 236"/>
                    <a:gd name="T31" fmla="*/ 142 h 254"/>
                    <a:gd name="T32" fmla="*/ 149 w 236"/>
                    <a:gd name="T33" fmla="*/ 139 h 254"/>
                    <a:gd name="T34" fmla="*/ 152 w 236"/>
                    <a:gd name="T35" fmla="*/ 134 h 254"/>
                    <a:gd name="T36" fmla="*/ 153 w 236"/>
                    <a:gd name="T37" fmla="*/ 130 h 254"/>
                    <a:gd name="T38" fmla="*/ 155 w 236"/>
                    <a:gd name="T39" fmla="*/ 124 h 254"/>
                    <a:gd name="T40" fmla="*/ 158 w 236"/>
                    <a:gd name="T41" fmla="*/ 116 h 254"/>
                    <a:gd name="T42" fmla="*/ 161 w 236"/>
                    <a:gd name="T43" fmla="*/ 106 h 254"/>
                    <a:gd name="T44" fmla="*/ 161 w 236"/>
                    <a:gd name="T45" fmla="*/ 106 h 254"/>
                    <a:gd name="T46" fmla="*/ 165 w 236"/>
                    <a:gd name="T47" fmla="*/ 97 h 254"/>
                    <a:gd name="T48" fmla="*/ 171 w 236"/>
                    <a:gd name="T49" fmla="*/ 88 h 254"/>
                    <a:gd name="T50" fmla="*/ 174 w 236"/>
                    <a:gd name="T51" fmla="*/ 80 h 254"/>
                    <a:gd name="T52" fmla="*/ 179 w 236"/>
                    <a:gd name="T53" fmla="*/ 74 h 254"/>
                    <a:gd name="T54" fmla="*/ 183 w 236"/>
                    <a:gd name="T55" fmla="*/ 68 h 254"/>
                    <a:gd name="T56" fmla="*/ 186 w 236"/>
                    <a:gd name="T57" fmla="*/ 62 h 254"/>
                    <a:gd name="T58" fmla="*/ 191 w 236"/>
                    <a:gd name="T59" fmla="*/ 58 h 254"/>
                    <a:gd name="T60" fmla="*/ 194 w 236"/>
                    <a:gd name="T61" fmla="*/ 52 h 254"/>
                    <a:gd name="T62" fmla="*/ 198 w 236"/>
                    <a:gd name="T63" fmla="*/ 47 h 254"/>
                    <a:gd name="T64" fmla="*/ 203 w 236"/>
                    <a:gd name="T65" fmla="*/ 41 h 254"/>
                    <a:gd name="T66" fmla="*/ 203 w 236"/>
                    <a:gd name="T67" fmla="*/ 41 h 254"/>
                    <a:gd name="T68" fmla="*/ 207 w 236"/>
                    <a:gd name="T69" fmla="*/ 36 h 254"/>
                    <a:gd name="T70" fmla="*/ 212 w 236"/>
                    <a:gd name="T71" fmla="*/ 30 h 254"/>
                    <a:gd name="T72" fmla="*/ 216 w 236"/>
                    <a:gd name="T73" fmla="*/ 24 h 254"/>
                    <a:gd name="T74" fmla="*/ 221 w 236"/>
                    <a:gd name="T75" fmla="*/ 19 h 254"/>
                    <a:gd name="T76" fmla="*/ 225 w 236"/>
                    <a:gd name="T77" fmla="*/ 13 h 254"/>
                    <a:gd name="T78" fmla="*/ 228 w 236"/>
                    <a:gd name="T79" fmla="*/ 9 h 254"/>
                    <a:gd name="T80" fmla="*/ 231 w 236"/>
                    <a:gd name="T81" fmla="*/ 6 h 254"/>
                    <a:gd name="T82" fmla="*/ 233 w 236"/>
                    <a:gd name="T83" fmla="*/ 3 h 254"/>
                    <a:gd name="T84" fmla="*/ 234 w 236"/>
                    <a:gd name="T85" fmla="*/ 0 h 254"/>
                    <a:gd name="T86" fmla="*/ 236 w 236"/>
                    <a:gd name="T87" fmla="*/ 0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6"/>
                    <a:gd name="T133" fmla="*/ 0 h 254"/>
                    <a:gd name="T134" fmla="*/ 236 w 236"/>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6" h="254">
                      <a:moveTo>
                        <a:pt x="0" y="254"/>
                      </a:moveTo>
                      <a:lnTo>
                        <a:pt x="10" y="240"/>
                      </a:lnTo>
                      <a:lnTo>
                        <a:pt x="22" y="228"/>
                      </a:lnTo>
                      <a:lnTo>
                        <a:pt x="32" y="216"/>
                      </a:lnTo>
                      <a:lnTo>
                        <a:pt x="44" y="206"/>
                      </a:lnTo>
                      <a:lnTo>
                        <a:pt x="55" y="197"/>
                      </a:lnTo>
                      <a:lnTo>
                        <a:pt x="67" y="188"/>
                      </a:lnTo>
                      <a:lnTo>
                        <a:pt x="79" y="181"/>
                      </a:lnTo>
                      <a:lnTo>
                        <a:pt x="92" y="173"/>
                      </a:lnTo>
                      <a:lnTo>
                        <a:pt x="104" y="166"/>
                      </a:lnTo>
                      <a:lnTo>
                        <a:pt x="118" y="160"/>
                      </a:lnTo>
                      <a:lnTo>
                        <a:pt x="128" y="154"/>
                      </a:lnTo>
                      <a:lnTo>
                        <a:pt x="137" y="149"/>
                      </a:lnTo>
                      <a:lnTo>
                        <a:pt x="143" y="145"/>
                      </a:lnTo>
                      <a:lnTo>
                        <a:pt x="147" y="142"/>
                      </a:lnTo>
                      <a:lnTo>
                        <a:pt x="149" y="139"/>
                      </a:lnTo>
                      <a:lnTo>
                        <a:pt x="152" y="134"/>
                      </a:lnTo>
                      <a:lnTo>
                        <a:pt x="153" y="130"/>
                      </a:lnTo>
                      <a:lnTo>
                        <a:pt x="155" y="124"/>
                      </a:lnTo>
                      <a:lnTo>
                        <a:pt x="158" y="116"/>
                      </a:lnTo>
                      <a:lnTo>
                        <a:pt x="161" y="106"/>
                      </a:lnTo>
                      <a:lnTo>
                        <a:pt x="165" y="97"/>
                      </a:lnTo>
                      <a:lnTo>
                        <a:pt x="171" y="88"/>
                      </a:lnTo>
                      <a:lnTo>
                        <a:pt x="174" y="80"/>
                      </a:lnTo>
                      <a:lnTo>
                        <a:pt x="179" y="74"/>
                      </a:lnTo>
                      <a:lnTo>
                        <a:pt x="183" y="68"/>
                      </a:lnTo>
                      <a:lnTo>
                        <a:pt x="186" y="62"/>
                      </a:lnTo>
                      <a:lnTo>
                        <a:pt x="191" y="58"/>
                      </a:lnTo>
                      <a:lnTo>
                        <a:pt x="194" y="52"/>
                      </a:lnTo>
                      <a:lnTo>
                        <a:pt x="198" y="47"/>
                      </a:lnTo>
                      <a:lnTo>
                        <a:pt x="203" y="41"/>
                      </a:lnTo>
                      <a:lnTo>
                        <a:pt x="207" y="36"/>
                      </a:lnTo>
                      <a:lnTo>
                        <a:pt x="212" y="30"/>
                      </a:lnTo>
                      <a:lnTo>
                        <a:pt x="216" y="24"/>
                      </a:lnTo>
                      <a:lnTo>
                        <a:pt x="221" y="19"/>
                      </a:lnTo>
                      <a:lnTo>
                        <a:pt x="225" y="13"/>
                      </a:lnTo>
                      <a:lnTo>
                        <a:pt x="228" y="9"/>
                      </a:lnTo>
                      <a:lnTo>
                        <a:pt x="231" y="6"/>
                      </a:lnTo>
                      <a:lnTo>
                        <a:pt x="233" y="3"/>
                      </a:lnTo>
                      <a:lnTo>
                        <a:pt x="234" y="0"/>
                      </a:lnTo>
                      <a:lnTo>
                        <a:pt x="23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582" name="Freeform 130"/>
                <p:cNvSpPr>
                  <a:spLocks/>
                </p:cNvSpPr>
                <p:nvPr/>
              </p:nvSpPr>
              <p:spPr bwMode="auto">
                <a:xfrm>
                  <a:off x="3005" y="1836"/>
                  <a:ext cx="304" cy="848"/>
                </a:xfrm>
                <a:custGeom>
                  <a:avLst/>
                  <a:gdLst>
                    <a:gd name="T0" fmla="*/ 277 w 304"/>
                    <a:gd name="T1" fmla="*/ 454 h 848"/>
                    <a:gd name="T2" fmla="*/ 256 w 304"/>
                    <a:gd name="T3" fmla="*/ 471 h 848"/>
                    <a:gd name="T4" fmla="*/ 225 w 304"/>
                    <a:gd name="T5" fmla="*/ 511 h 848"/>
                    <a:gd name="T6" fmla="*/ 214 w 304"/>
                    <a:gd name="T7" fmla="*/ 570 h 848"/>
                    <a:gd name="T8" fmla="*/ 211 w 304"/>
                    <a:gd name="T9" fmla="*/ 656 h 848"/>
                    <a:gd name="T10" fmla="*/ 213 w 304"/>
                    <a:gd name="T11" fmla="*/ 758 h 848"/>
                    <a:gd name="T12" fmla="*/ 208 w 304"/>
                    <a:gd name="T13" fmla="*/ 809 h 848"/>
                    <a:gd name="T14" fmla="*/ 202 w 304"/>
                    <a:gd name="T15" fmla="*/ 848 h 848"/>
                    <a:gd name="T16" fmla="*/ 184 w 304"/>
                    <a:gd name="T17" fmla="*/ 834 h 848"/>
                    <a:gd name="T18" fmla="*/ 187 w 304"/>
                    <a:gd name="T19" fmla="*/ 812 h 848"/>
                    <a:gd name="T20" fmla="*/ 189 w 304"/>
                    <a:gd name="T21" fmla="*/ 795 h 848"/>
                    <a:gd name="T22" fmla="*/ 192 w 304"/>
                    <a:gd name="T23" fmla="*/ 755 h 848"/>
                    <a:gd name="T24" fmla="*/ 190 w 304"/>
                    <a:gd name="T25" fmla="*/ 658 h 848"/>
                    <a:gd name="T26" fmla="*/ 192 w 304"/>
                    <a:gd name="T27" fmla="*/ 583 h 848"/>
                    <a:gd name="T28" fmla="*/ 198 w 304"/>
                    <a:gd name="T29" fmla="*/ 538 h 848"/>
                    <a:gd name="T30" fmla="*/ 199 w 304"/>
                    <a:gd name="T31" fmla="*/ 526 h 848"/>
                    <a:gd name="T32" fmla="*/ 204 w 304"/>
                    <a:gd name="T33" fmla="*/ 505 h 848"/>
                    <a:gd name="T34" fmla="*/ 216 w 304"/>
                    <a:gd name="T35" fmla="*/ 487 h 848"/>
                    <a:gd name="T36" fmla="*/ 186 w 304"/>
                    <a:gd name="T37" fmla="*/ 484 h 848"/>
                    <a:gd name="T38" fmla="*/ 157 w 304"/>
                    <a:gd name="T39" fmla="*/ 459 h 848"/>
                    <a:gd name="T40" fmla="*/ 162 w 304"/>
                    <a:gd name="T41" fmla="*/ 439 h 848"/>
                    <a:gd name="T42" fmla="*/ 157 w 304"/>
                    <a:gd name="T43" fmla="*/ 426 h 848"/>
                    <a:gd name="T44" fmla="*/ 147 w 304"/>
                    <a:gd name="T45" fmla="*/ 420 h 848"/>
                    <a:gd name="T46" fmla="*/ 90 w 304"/>
                    <a:gd name="T47" fmla="*/ 416 h 848"/>
                    <a:gd name="T48" fmla="*/ 48 w 304"/>
                    <a:gd name="T49" fmla="*/ 416 h 848"/>
                    <a:gd name="T50" fmla="*/ 29 w 304"/>
                    <a:gd name="T51" fmla="*/ 428 h 848"/>
                    <a:gd name="T52" fmla="*/ 12 w 304"/>
                    <a:gd name="T53" fmla="*/ 447 h 848"/>
                    <a:gd name="T54" fmla="*/ 3 w 304"/>
                    <a:gd name="T55" fmla="*/ 439 h 848"/>
                    <a:gd name="T56" fmla="*/ 14 w 304"/>
                    <a:gd name="T57" fmla="*/ 413 h 848"/>
                    <a:gd name="T58" fmla="*/ 62 w 304"/>
                    <a:gd name="T59" fmla="*/ 393 h 848"/>
                    <a:gd name="T60" fmla="*/ 92 w 304"/>
                    <a:gd name="T61" fmla="*/ 395 h 848"/>
                    <a:gd name="T62" fmla="*/ 111 w 304"/>
                    <a:gd name="T63" fmla="*/ 396 h 848"/>
                    <a:gd name="T64" fmla="*/ 139 w 304"/>
                    <a:gd name="T65" fmla="*/ 398 h 848"/>
                    <a:gd name="T66" fmla="*/ 160 w 304"/>
                    <a:gd name="T67" fmla="*/ 401 h 848"/>
                    <a:gd name="T68" fmla="*/ 184 w 304"/>
                    <a:gd name="T69" fmla="*/ 374 h 848"/>
                    <a:gd name="T70" fmla="*/ 201 w 304"/>
                    <a:gd name="T71" fmla="*/ 347 h 848"/>
                    <a:gd name="T72" fmla="*/ 193 w 304"/>
                    <a:gd name="T73" fmla="*/ 330 h 848"/>
                    <a:gd name="T74" fmla="*/ 196 w 304"/>
                    <a:gd name="T75" fmla="*/ 259 h 848"/>
                    <a:gd name="T76" fmla="*/ 208 w 304"/>
                    <a:gd name="T77" fmla="*/ 230 h 848"/>
                    <a:gd name="T78" fmla="*/ 213 w 304"/>
                    <a:gd name="T79" fmla="*/ 221 h 848"/>
                    <a:gd name="T80" fmla="*/ 217 w 304"/>
                    <a:gd name="T81" fmla="*/ 175 h 848"/>
                    <a:gd name="T82" fmla="*/ 208 w 304"/>
                    <a:gd name="T83" fmla="*/ 108 h 848"/>
                    <a:gd name="T84" fmla="*/ 243 w 304"/>
                    <a:gd name="T85" fmla="*/ 19 h 848"/>
                    <a:gd name="T86" fmla="*/ 260 w 304"/>
                    <a:gd name="T87" fmla="*/ 2 h 848"/>
                    <a:gd name="T88" fmla="*/ 274 w 304"/>
                    <a:gd name="T89" fmla="*/ 6 h 848"/>
                    <a:gd name="T90" fmla="*/ 269 w 304"/>
                    <a:gd name="T91" fmla="*/ 19 h 848"/>
                    <a:gd name="T92" fmla="*/ 241 w 304"/>
                    <a:gd name="T93" fmla="*/ 61 h 848"/>
                    <a:gd name="T94" fmla="*/ 232 w 304"/>
                    <a:gd name="T95" fmla="*/ 127 h 848"/>
                    <a:gd name="T96" fmla="*/ 238 w 304"/>
                    <a:gd name="T97" fmla="*/ 203 h 848"/>
                    <a:gd name="T98" fmla="*/ 220 w 304"/>
                    <a:gd name="T99" fmla="*/ 253 h 848"/>
                    <a:gd name="T100" fmla="*/ 213 w 304"/>
                    <a:gd name="T101" fmla="*/ 321 h 848"/>
                    <a:gd name="T102" fmla="*/ 228 w 304"/>
                    <a:gd name="T103" fmla="*/ 360 h 848"/>
                    <a:gd name="T104" fmla="*/ 250 w 304"/>
                    <a:gd name="T105" fmla="*/ 353 h 848"/>
                    <a:gd name="T106" fmla="*/ 293 w 304"/>
                    <a:gd name="T107" fmla="*/ 321 h 848"/>
                    <a:gd name="T108" fmla="*/ 301 w 304"/>
                    <a:gd name="T109" fmla="*/ 314 h 8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4"/>
                    <a:gd name="T166" fmla="*/ 0 h 848"/>
                    <a:gd name="T167" fmla="*/ 304 w 304"/>
                    <a:gd name="T168" fmla="*/ 848 h 8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4" h="848">
                      <a:moveTo>
                        <a:pt x="304" y="312"/>
                      </a:moveTo>
                      <a:lnTo>
                        <a:pt x="304" y="442"/>
                      </a:lnTo>
                      <a:lnTo>
                        <a:pt x="298" y="445"/>
                      </a:lnTo>
                      <a:lnTo>
                        <a:pt x="292" y="447"/>
                      </a:lnTo>
                      <a:lnTo>
                        <a:pt x="287" y="450"/>
                      </a:lnTo>
                      <a:lnTo>
                        <a:pt x="281" y="453"/>
                      </a:lnTo>
                      <a:lnTo>
                        <a:pt x="277" y="454"/>
                      </a:lnTo>
                      <a:lnTo>
                        <a:pt x="272" y="457"/>
                      </a:lnTo>
                      <a:lnTo>
                        <a:pt x="268" y="460"/>
                      </a:lnTo>
                      <a:lnTo>
                        <a:pt x="265" y="463"/>
                      </a:lnTo>
                      <a:lnTo>
                        <a:pt x="260" y="466"/>
                      </a:lnTo>
                      <a:lnTo>
                        <a:pt x="259" y="469"/>
                      </a:lnTo>
                      <a:lnTo>
                        <a:pt x="256" y="471"/>
                      </a:lnTo>
                      <a:lnTo>
                        <a:pt x="251" y="475"/>
                      </a:lnTo>
                      <a:lnTo>
                        <a:pt x="247" y="480"/>
                      </a:lnTo>
                      <a:lnTo>
                        <a:pt x="243" y="484"/>
                      </a:lnTo>
                      <a:lnTo>
                        <a:pt x="238" y="490"/>
                      </a:lnTo>
                      <a:lnTo>
                        <a:pt x="232" y="498"/>
                      </a:lnTo>
                      <a:lnTo>
                        <a:pt x="228" y="504"/>
                      </a:lnTo>
                      <a:lnTo>
                        <a:pt x="225" y="511"/>
                      </a:lnTo>
                      <a:lnTo>
                        <a:pt x="222" y="520"/>
                      </a:lnTo>
                      <a:lnTo>
                        <a:pt x="220" y="528"/>
                      </a:lnTo>
                      <a:lnTo>
                        <a:pt x="219" y="537"/>
                      </a:lnTo>
                      <a:lnTo>
                        <a:pt x="217" y="547"/>
                      </a:lnTo>
                      <a:lnTo>
                        <a:pt x="216" y="558"/>
                      </a:lnTo>
                      <a:lnTo>
                        <a:pt x="214" y="570"/>
                      </a:lnTo>
                      <a:lnTo>
                        <a:pt x="213" y="583"/>
                      </a:lnTo>
                      <a:lnTo>
                        <a:pt x="211" y="595"/>
                      </a:lnTo>
                      <a:lnTo>
                        <a:pt x="210" y="610"/>
                      </a:lnTo>
                      <a:lnTo>
                        <a:pt x="210" y="625"/>
                      </a:lnTo>
                      <a:lnTo>
                        <a:pt x="210" y="640"/>
                      </a:lnTo>
                      <a:lnTo>
                        <a:pt x="211" y="656"/>
                      </a:lnTo>
                      <a:lnTo>
                        <a:pt x="213" y="673"/>
                      </a:lnTo>
                      <a:lnTo>
                        <a:pt x="213" y="688"/>
                      </a:lnTo>
                      <a:lnTo>
                        <a:pt x="214" y="704"/>
                      </a:lnTo>
                      <a:lnTo>
                        <a:pt x="214" y="719"/>
                      </a:lnTo>
                      <a:lnTo>
                        <a:pt x="214" y="732"/>
                      </a:lnTo>
                      <a:lnTo>
                        <a:pt x="213" y="746"/>
                      </a:lnTo>
                      <a:lnTo>
                        <a:pt x="213" y="758"/>
                      </a:lnTo>
                      <a:lnTo>
                        <a:pt x="211" y="770"/>
                      </a:lnTo>
                      <a:lnTo>
                        <a:pt x="211" y="780"/>
                      </a:lnTo>
                      <a:lnTo>
                        <a:pt x="210" y="789"/>
                      </a:lnTo>
                      <a:lnTo>
                        <a:pt x="208" y="797"/>
                      </a:lnTo>
                      <a:lnTo>
                        <a:pt x="208" y="803"/>
                      </a:lnTo>
                      <a:lnTo>
                        <a:pt x="208" y="809"/>
                      </a:lnTo>
                      <a:lnTo>
                        <a:pt x="208" y="815"/>
                      </a:lnTo>
                      <a:lnTo>
                        <a:pt x="207" y="821"/>
                      </a:lnTo>
                      <a:lnTo>
                        <a:pt x="207" y="827"/>
                      </a:lnTo>
                      <a:lnTo>
                        <a:pt x="207" y="831"/>
                      </a:lnTo>
                      <a:lnTo>
                        <a:pt x="205" y="836"/>
                      </a:lnTo>
                      <a:lnTo>
                        <a:pt x="204" y="842"/>
                      </a:lnTo>
                      <a:lnTo>
                        <a:pt x="202" y="848"/>
                      </a:lnTo>
                      <a:lnTo>
                        <a:pt x="181" y="848"/>
                      </a:lnTo>
                      <a:lnTo>
                        <a:pt x="180" y="848"/>
                      </a:lnTo>
                      <a:lnTo>
                        <a:pt x="181" y="845"/>
                      </a:lnTo>
                      <a:lnTo>
                        <a:pt x="183" y="840"/>
                      </a:lnTo>
                      <a:lnTo>
                        <a:pt x="184" y="837"/>
                      </a:lnTo>
                      <a:lnTo>
                        <a:pt x="184" y="834"/>
                      </a:lnTo>
                      <a:lnTo>
                        <a:pt x="186" y="831"/>
                      </a:lnTo>
                      <a:lnTo>
                        <a:pt x="186" y="827"/>
                      </a:lnTo>
                      <a:lnTo>
                        <a:pt x="186" y="824"/>
                      </a:lnTo>
                      <a:lnTo>
                        <a:pt x="186" y="821"/>
                      </a:lnTo>
                      <a:lnTo>
                        <a:pt x="187" y="816"/>
                      </a:lnTo>
                      <a:lnTo>
                        <a:pt x="187" y="812"/>
                      </a:lnTo>
                      <a:lnTo>
                        <a:pt x="187" y="810"/>
                      </a:lnTo>
                      <a:lnTo>
                        <a:pt x="187" y="807"/>
                      </a:lnTo>
                      <a:lnTo>
                        <a:pt x="187" y="806"/>
                      </a:lnTo>
                      <a:lnTo>
                        <a:pt x="187" y="803"/>
                      </a:lnTo>
                      <a:lnTo>
                        <a:pt x="187" y="801"/>
                      </a:lnTo>
                      <a:lnTo>
                        <a:pt x="187" y="798"/>
                      </a:lnTo>
                      <a:lnTo>
                        <a:pt x="189" y="795"/>
                      </a:lnTo>
                      <a:lnTo>
                        <a:pt x="189" y="794"/>
                      </a:lnTo>
                      <a:lnTo>
                        <a:pt x="189" y="789"/>
                      </a:lnTo>
                      <a:lnTo>
                        <a:pt x="189" y="788"/>
                      </a:lnTo>
                      <a:lnTo>
                        <a:pt x="190" y="777"/>
                      </a:lnTo>
                      <a:lnTo>
                        <a:pt x="192" y="767"/>
                      </a:lnTo>
                      <a:lnTo>
                        <a:pt x="192" y="755"/>
                      </a:lnTo>
                      <a:lnTo>
                        <a:pt x="193" y="743"/>
                      </a:lnTo>
                      <a:lnTo>
                        <a:pt x="193" y="729"/>
                      </a:lnTo>
                      <a:lnTo>
                        <a:pt x="193" y="716"/>
                      </a:lnTo>
                      <a:lnTo>
                        <a:pt x="193" y="701"/>
                      </a:lnTo>
                      <a:lnTo>
                        <a:pt x="193" y="688"/>
                      </a:lnTo>
                      <a:lnTo>
                        <a:pt x="192" y="673"/>
                      </a:lnTo>
                      <a:lnTo>
                        <a:pt x="190" y="658"/>
                      </a:lnTo>
                      <a:lnTo>
                        <a:pt x="189" y="644"/>
                      </a:lnTo>
                      <a:lnTo>
                        <a:pt x="189" y="631"/>
                      </a:lnTo>
                      <a:lnTo>
                        <a:pt x="189" y="619"/>
                      </a:lnTo>
                      <a:lnTo>
                        <a:pt x="189" y="607"/>
                      </a:lnTo>
                      <a:lnTo>
                        <a:pt x="190" y="595"/>
                      </a:lnTo>
                      <a:lnTo>
                        <a:pt x="192" y="583"/>
                      </a:lnTo>
                      <a:lnTo>
                        <a:pt x="193" y="571"/>
                      </a:lnTo>
                      <a:lnTo>
                        <a:pt x="193" y="562"/>
                      </a:lnTo>
                      <a:lnTo>
                        <a:pt x="195" y="552"/>
                      </a:lnTo>
                      <a:lnTo>
                        <a:pt x="196" y="543"/>
                      </a:lnTo>
                      <a:lnTo>
                        <a:pt x="196" y="541"/>
                      </a:lnTo>
                      <a:lnTo>
                        <a:pt x="198" y="538"/>
                      </a:lnTo>
                      <a:lnTo>
                        <a:pt x="198" y="537"/>
                      </a:lnTo>
                      <a:lnTo>
                        <a:pt x="198" y="535"/>
                      </a:lnTo>
                      <a:lnTo>
                        <a:pt x="198" y="534"/>
                      </a:lnTo>
                      <a:lnTo>
                        <a:pt x="198" y="532"/>
                      </a:lnTo>
                      <a:lnTo>
                        <a:pt x="199" y="529"/>
                      </a:lnTo>
                      <a:lnTo>
                        <a:pt x="199" y="526"/>
                      </a:lnTo>
                      <a:lnTo>
                        <a:pt x="199" y="525"/>
                      </a:lnTo>
                      <a:lnTo>
                        <a:pt x="201" y="522"/>
                      </a:lnTo>
                      <a:lnTo>
                        <a:pt x="201" y="517"/>
                      </a:lnTo>
                      <a:lnTo>
                        <a:pt x="202" y="513"/>
                      </a:lnTo>
                      <a:lnTo>
                        <a:pt x="204" y="510"/>
                      </a:lnTo>
                      <a:lnTo>
                        <a:pt x="204" y="505"/>
                      </a:lnTo>
                      <a:lnTo>
                        <a:pt x="207" y="502"/>
                      </a:lnTo>
                      <a:lnTo>
                        <a:pt x="208" y="499"/>
                      </a:lnTo>
                      <a:lnTo>
                        <a:pt x="210" y="495"/>
                      </a:lnTo>
                      <a:lnTo>
                        <a:pt x="213" y="492"/>
                      </a:lnTo>
                      <a:lnTo>
                        <a:pt x="214" y="489"/>
                      </a:lnTo>
                      <a:lnTo>
                        <a:pt x="216" y="487"/>
                      </a:lnTo>
                      <a:lnTo>
                        <a:pt x="214" y="486"/>
                      </a:lnTo>
                      <a:lnTo>
                        <a:pt x="211" y="486"/>
                      </a:lnTo>
                      <a:lnTo>
                        <a:pt x="208" y="487"/>
                      </a:lnTo>
                      <a:lnTo>
                        <a:pt x="204" y="487"/>
                      </a:lnTo>
                      <a:lnTo>
                        <a:pt x="198" y="487"/>
                      </a:lnTo>
                      <a:lnTo>
                        <a:pt x="192" y="487"/>
                      </a:lnTo>
                      <a:lnTo>
                        <a:pt x="186" y="484"/>
                      </a:lnTo>
                      <a:lnTo>
                        <a:pt x="178" y="480"/>
                      </a:lnTo>
                      <a:lnTo>
                        <a:pt x="174" y="472"/>
                      </a:lnTo>
                      <a:lnTo>
                        <a:pt x="156" y="462"/>
                      </a:lnTo>
                      <a:lnTo>
                        <a:pt x="157" y="460"/>
                      </a:lnTo>
                      <a:lnTo>
                        <a:pt x="157" y="459"/>
                      </a:lnTo>
                      <a:lnTo>
                        <a:pt x="159" y="457"/>
                      </a:lnTo>
                      <a:lnTo>
                        <a:pt x="160" y="456"/>
                      </a:lnTo>
                      <a:lnTo>
                        <a:pt x="162" y="453"/>
                      </a:lnTo>
                      <a:lnTo>
                        <a:pt x="162" y="450"/>
                      </a:lnTo>
                      <a:lnTo>
                        <a:pt x="162" y="447"/>
                      </a:lnTo>
                      <a:lnTo>
                        <a:pt x="163" y="442"/>
                      </a:lnTo>
                      <a:lnTo>
                        <a:pt x="162" y="439"/>
                      </a:lnTo>
                      <a:lnTo>
                        <a:pt x="162" y="435"/>
                      </a:lnTo>
                      <a:lnTo>
                        <a:pt x="162" y="432"/>
                      </a:lnTo>
                      <a:lnTo>
                        <a:pt x="160" y="431"/>
                      </a:lnTo>
                      <a:lnTo>
                        <a:pt x="159" y="428"/>
                      </a:lnTo>
                      <a:lnTo>
                        <a:pt x="157" y="426"/>
                      </a:lnTo>
                      <a:lnTo>
                        <a:pt x="156" y="425"/>
                      </a:lnTo>
                      <a:lnTo>
                        <a:pt x="151" y="423"/>
                      </a:lnTo>
                      <a:lnTo>
                        <a:pt x="147" y="420"/>
                      </a:lnTo>
                      <a:lnTo>
                        <a:pt x="141" y="419"/>
                      </a:lnTo>
                      <a:lnTo>
                        <a:pt x="133" y="419"/>
                      </a:lnTo>
                      <a:lnTo>
                        <a:pt x="124" y="417"/>
                      </a:lnTo>
                      <a:lnTo>
                        <a:pt x="115" y="417"/>
                      </a:lnTo>
                      <a:lnTo>
                        <a:pt x="108" y="417"/>
                      </a:lnTo>
                      <a:lnTo>
                        <a:pt x="99" y="416"/>
                      </a:lnTo>
                      <a:lnTo>
                        <a:pt x="90" y="416"/>
                      </a:lnTo>
                      <a:lnTo>
                        <a:pt x="81" y="416"/>
                      </a:lnTo>
                      <a:lnTo>
                        <a:pt x="74" y="414"/>
                      </a:lnTo>
                      <a:lnTo>
                        <a:pt x="66" y="414"/>
                      </a:lnTo>
                      <a:lnTo>
                        <a:pt x="60" y="414"/>
                      </a:lnTo>
                      <a:lnTo>
                        <a:pt x="54" y="414"/>
                      </a:lnTo>
                      <a:lnTo>
                        <a:pt x="48" y="416"/>
                      </a:lnTo>
                      <a:lnTo>
                        <a:pt x="44" y="416"/>
                      </a:lnTo>
                      <a:lnTo>
                        <a:pt x="39" y="419"/>
                      </a:lnTo>
                      <a:lnTo>
                        <a:pt x="36" y="420"/>
                      </a:lnTo>
                      <a:lnTo>
                        <a:pt x="32" y="423"/>
                      </a:lnTo>
                      <a:lnTo>
                        <a:pt x="29" y="428"/>
                      </a:lnTo>
                      <a:lnTo>
                        <a:pt x="27" y="429"/>
                      </a:lnTo>
                      <a:lnTo>
                        <a:pt x="26" y="432"/>
                      </a:lnTo>
                      <a:lnTo>
                        <a:pt x="24" y="435"/>
                      </a:lnTo>
                      <a:lnTo>
                        <a:pt x="21" y="438"/>
                      </a:lnTo>
                      <a:lnTo>
                        <a:pt x="18" y="441"/>
                      </a:lnTo>
                      <a:lnTo>
                        <a:pt x="15" y="444"/>
                      </a:lnTo>
                      <a:lnTo>
                        <a:pt x="12" y="447"/>
                      </a:lnTo>
                      <a:lnTo>
                        <a:pt x="8" y="450"/>
                      </a:lnTo>
                      <a:lnTo>
                        <a:pt x="5" y="451"/>
                      </a:lnTo>
                      <a:lnTo>
                        <a:pt x="2" y="451"/>
                      </a:lnTo>
                      <a:lnTo>
                        <a:pt x="0" y="448"/>
                      </a:lnTo>
                      <a:lnTo>
                        <a:pt x="2" y="444"/>
                      </a:lnTo>
                      <a:lnTo>
                        <a:pt x="3" y="439"/>
                      </a:lnTo>
                      <a:lnTo>
                        <a:pt x="5" y="434"/>
                      </a:lnTo>
                      <a:lnTo>
                        <a:pt x="6" y="428"/>
                      </a:lnTo>
                      <a:lnTo>
                        <a:pt x="9" y="423"/>
                      </a:lnTo>
                      <a:lnTo>
                        <a:pt x="11" y="417"/>
                      </a:lnTo>
                      <a:lnTo>
                        <a:pt x="12" y="414"/>
                      </a:lnTo>
                      <a:lnTo>
                        <a:pt x="14" y="413"/>
                      </a:lnTo>
                      <a:lnTo>
                        <a:pt x="18" y="408"/>
                      </a:lnTo>
                      <a:lnTo>
                        <a:pt x="26" y="402"/>
                      </a:lnTo>
                      <a:lnTo>
                        <a:pt x="32" y="399"/>
                      </a:lnTo>
                      <a:lnTo>
                        <a:pt x="39" y="396"/>
                      </a:lnTo>
                      <a:lnTo>
                        <a:pt x="45" y="395"/>
                      </a:lnTo>
                      <a:lnTo>
                        <a:pt x="54" y="393"/>
                      </a:lnTo>
                      <a:lnTo>
                        <a:pt x="62" y="393"/>
                      </a:lnTo>
                      <a:lnTo>
                        <a:pt x="69" y="393"/>
                      </a:lnTo>
                      <a:lnTo>
                        <a:pt x="77" y="393"/>
                      </a:lnTo>
                      <a:lnTo>
                        <a:pt x="84" y="395"/>
                      </a:lnTo>
                      <a:lnTo>
                        <a:pt x="86" y="395"/>
                      </a:lnTo>
                      <a:lnTo>
                        <a:pt x="89" y="395"/>
                      </a:lnTo>
                      <a:lnTo>
                        <a:pt x="92" y="395"/>
                      </a:lnTo>
                      <a:lnTo>
                        <a:pt x="95" y="395"/>
                      </a:lnTo>
                      <a:lnTo>
                        <a:pt x="96" y="395"/>
                      </a:lnTo>
                      <a:lnTo>
                        <a:pt x="101" y="396"/>
                      </a:lnTo>
                      <a:lnTo>
                        <a:pt x="102" y="396"/>
                      </a:lnTo>
                      <a:lnTo>
                        <a:pt x="105" y="396"/>
                      </a:lnTo>
                      <a:lnTo>
                        <a:pt x="108" y="396"/>
                      </a:lnTo>
                      <a:lnTo>
                        <a:pt x="111" y="396"/>
                      </a:lnTo>
                      <a:lnTo>
                        <a:pt x="115" y="396"/>
                      </a:lnTo>
                      <a:lnTo>
                        <a:pt x="121" y="396"/>
                      </a:lnTo>
                      <a:lnTo>
                        <a:pt x="126" y="396"/>
                      </a:lnTo>
                      <a:lnTo>
                        <a:pt x="130" y="396"/>
                      </a:lnTo>
                      <a:lnTo>
                        <a:pt x="135" y="398"/>
                      </a:lnTo>
                      <a:lnTo>
                        <a:pt x="139" y="398"/>
                      </a:lnTo>
                      <a:lnTo>
                        <a:pt x="144" y="399"/>
                      </a:lnTo>
                      <a:lnTo>
                        <a:pt x="148" y="399"/>
                      </a:lnTo>
                      <a:lnTo>
                        <a:pt x="153" y="401"/>
                      </a:lnTo>
                      <a:lnTo>
                        <a:pt x="156" y="402"/>
                      </a:lnTo>
                      <a:lnTo>
                        <a:pt x="157" y="402"/>
                      </a:lnTo>
                      <a:lnTo>
                        <a:pt x="160" y="401"/>
                      </a:lnTo>
                      <a:lnTo>
                        <a:pt x="163" y="398"/>
                      </a:lnTo>
                      <a:lnTo>
                        <a:pt x="166" y="393"/>
                      </a:lnTo>
                      <a:lnTo>
                        <a:pt x="169" y="390"/>
                      </a:lnTo>
                      <a:lnTo>
                        <a:pt x="172" y="386"/>
                      </a:lnTo>
                      <a:lnTo>
                        <a:pt x="175" y="381"/>
                      </a:lnTo>
                      <a:lnTo>
                        <a:pt x="180" y="377"/>
                      </a:lnTo>
                      <a:lnTo>
                        <a:pt x="184" y="374"/>
                      </a:lnTo>
                      <a:lnTo>
                        <a:pt x="189" y="369"/>
                      </a:lnTo>
                      <a:lnTo>
                        <a:pt x="202" y="356"/>
                      </a:lnTo>
                      <a:lnTo>
                        <a:pt x="202" y="354"/>
                      </a:lnTo>
                      <a:lnTo>
                        <a:pt x="201" y="351"/>
                      </a:lnTo>
                      <a:lnTo>
                        <a:pt x="201" y="350"/>
                      </a:lnTo>
                      <a:lnTo>
                        <a:pt x="201" y="347"/>
                      </a:lnTo>
                      <a:lnTo>
                        <a:pt x="199" y="344"/>
                      </a:lnTo>
                      <a:lnTo>
                        <a:pt x="198" y="341"/>
                      </a:lnTo>
                      <a:lnTo>
                        <a:pt x="196" y="338"/>
                      </a:lnTo>
                      <a:lnTo>
                        <a:pt x="196" y="335"/>
                      </a:lnTo>
                      <a:lnTo>
                        <a:pt x="195" y="332"/>
                      </a:lnTo>
                      <a:lnTo>
                        <a:pt x="193" y="330"/>
                      </a:lnTo>
                      <a:lnTo>
                        <a:pt x="190" y="318"/>
                      </a:lnTo>
                      <a:lnTo>
                        <a:pt x="189" y="308"/>
                      </a:lnTo>
                      <a:lnTo>
                        <a:pt x="189" y="299"/>
                      </a:lnTo>
                      <a:lnTo>
                        <a:pt x="189" y="287"/>
                      </a:lnTo>
                      <a:lnTo>
                        <a:pt x="190" y="278"/>
                      </a:lnTo>
                      <a:lnTo>
                        <a:pt x="193" y="268"/>
                      </a:lnTo>
                      <a:lnTo>
                        <a:pt x="196" y="259"/>
                      </a:lnTo>
                      <a:lnTo>
                        <a:pt x="199" y="250"/>
                      </a:lnTo>
                      <a:lnTo>
                        <a:pt x="204" y="241"/>
                      </a:lnTo>
                      <a:lnTo>
                        <a:pt x="207" y="233"/>
                      </a:lnTo>
                      <a:lnTo>
                        <a:pt x="208" y="232"/>
                      </a:lnTo>
                      <a:lnTo>
                        <a:pt x="208" y="230"/>
                      </a:lnTo>
                      <a:lnTo>
                        <a:pt x="208" y="229"/>
                      </a:lnTo>
                      <a:lnTo>
                        <a:pt x="210" y="227"/>
                      </a:lnTo>
                      <a:lnTo>
                        <a:pt x="210" y="226"/>
                      </a:lnTo>
                      <a:lnTo>
                        <a:pt x="211" y="226"/>
                      </a:lnTo>
                      <a:lnTo>
                        <a:pt x="211" y="224"/>
                      </a:lnTo>
                      <a:lnTo>
                        <a:pt x="213" y="223"/>
                      </a:lnTo>
                      <a:lnTo>
                        <a:pt x="213" y="221"/>
                      </a:lnTo>
                      <a:lnTo>
                        <a:pt x="214" y="215"/>
                      </a:lnTo>
                      <a:lnTo>
                        <a:pt x="216" y="209"/>
                      </a:lnTo>
                      <a:lnTo>
                        <a:pt x="216" y="202"/>
                      </a:lnTo>
                      <a:lnTo>
                        <a:pt x="217" y="194"/>
                      </a:lnTo>
                      <a:lnTo>
                        <a:pt x="217" y="184"/>
                      </a:lnTo>
                      <a:lnTo>
                        <a:pt x="217" y="175"/>
                      </a:lnTo>
                      <a:lnTo>
                        <a:pt x="217" y="164"/>
                      </a:lnTo>
                      <a:lnTo>
                        <a:pt x="216" y="154"/>
                      </a:lnTo>
                      <a:lnTo>
                        <a:pt x="214" y="144"/>
                      </a:lnTo>
                      <a:lnTo>
                        <a:pt x="211" y="132"/>
                      </a:lnTo>
                      <a:lnTo>
                        <a:pt x="208" y="120"/>
                      </a:lnTo>
                      <a:lnTo>
                        <a:pt x="208" y="108"/>
                      </a:lnTo>
                      <a:lnTo>
                        <a:pt x="208" y="96"/>
                      </a:lnTo>
                      <a:lnTo>
                        <a:pt x="211" y="84"/>
                      </a:lnTo>
                      <a:lnTo>
                        <a:pt x="214" y="72"/>
                      </a:lnTo>
                      <a:lnTo>
                        <a:pt x="220" y="58"/>
                      </a:lnTo>
                      <a:lnTo>
                        <a:pt x="226" y="46"/>
                      </a:lnTo>
                      <a:lnTo>
                        <a:pt x="234" y="33"/>
                      </a:lnTo>
                      <a:lnTo>
                        <a:pt x="243" y="19"/>
                      </a:lnTo>
                      <a:lnTo>
                        <a:pt x="253" y="8"/>
                      </a:lnTo>
                      <a:lnTo>
                        <a:pt x="254" y="6"/>
                      </a:lnTo>
                      <a:lnTo>
                        <a:pt x="256" y="5"/>
                      </a:lnTo>
                      <a:lnTo>
                        <a:pt x="257" y="3"/>
                      </a:lnTo>
                      <a:lnTo>
                        <a:pt x="260" y="2"/>
                      </a:lnTo>
                      <a:lnTo>
                        <a:pt x="262" y="0"/>
                      </a:lnTo>
                      <a:lnTo>
                        <a:pt x="266" y="0"/>
                      </a:lnTo>
                      <a:lnTo>
                        <a:pt x="268" y="0"/>
                      </a:lnTo>
                      <a:lnTo>
                        <a:pt x="269" y="2"/>
                      </a:lnTo>
                      <a:lnTo>
                        <a:pt x="272" y="3"/>
                      </a:lnTo>
                      <a:lnTo>
                        <a:pt x="274" y="6"/>
                      </a:lnTo>
                      <a:lnTo>
                        <a:pt x="274" y="9"/>
                      </a:lnTo>
                      <a:lnTo>
                        <a:pt x="274" y="10"/>
                      </a:lnTo>
                      <a:lnTo>
                        <a:pt x="272" y="13"/>
                      </a:lnTo>
                      <a:lnTo>
                        <a:pt x="272" y="15"/>
                      </a:lnTo>
                      <a:lnTo>
                        <a:pt x="271" y="16"/>
                      </a:lnTo>
                      <a:lnTo>
                        <a:pt x="269" y="19"/>
                      </a:lnTo>
                      <a:lnTo>
                        <a:pt x="269" y="21"/>
                      </a:lnTo>
                      <a:lnTo>
                        <a:pt x="268" y="21"/>
                      </a:lnTo>
                      <a:lnTo>
                        <a:pt x="260" y="30"/>
                      </a:lnTo>
                      <a:lnTo>
                        <a:pt x="253" y="40"/>
                      </a:lnTo>
                      <a:lnTo>
                        <a:pt x="247" y="51"/>
                      </a:lnTo>
                      <a:lnTo>
                        <a:pt x="241" y="61"/>
                      </a:lnTo>
                      <a:lnTo>
                        <a:pt x="237" y="72"/>
                      </a:lnTo>
                      <a:lnTo>
                        <a:pt x="232" y="82"/>
                      </a:lnTo>
                      <a:lnTo>
                        <a:pt x="231" y="94"/>
                      </a:lnTo>
                      <a:lnTo>
                        <a:pt x="229" y="105"/>
                      </a:lnTo>
                      <a:lnTo>
                        <a:pt x="229" y="117"/>
                      </a:lnTo>
                      <a:lnTo>
                        <a:pt x="232" y="127"/>
                      </a:lnTo>
                      <a:lnTo>
                        <a:pt x="234" y="139"/>
                      </a:lnTo>
                      <a:lnTo>
                        <a:pt x="235" y="150"/>
                      </a:lnTo>
                      <a:lnTo>
                        <a:pt x="238" y="161"/>
                      </a:lnTo>
                      <a:lnTo>
                        <a:pt x="238" y="172"/>
                      </a:lnTo>
                      <a:lnTo>
                        <a:pt x="238" y="182"/>
                      </a:lnTo>
                      <a:lnTo>
                        <a:pt x="238" y="194"/>
                      </a:lnTo>
                      <a:lnTo>
                        <a:pt x="238" y="203"/>
                      </a:lnTo>
                      <a:lnTo>
                        <a:pt x="235" y="214"/>
                      </a:lnTo>
                      <a:lnTo>
                        <a:pt x="234" y="221"/>
                      </a:lnTo>
                      <a:lnTo>
                        <a:pt x="232" y="229"/>
                      </a:lnTo>
                      <a:lnTo>
                        <a:pt x="228" y="236"/>
                      </a:lnTo>
                      <a:lnTo>
                        <a:pt x="225" y="245"/>
                      </a:lnTo>
                      <a:lnTo>
                        <a:pt x="220" y="253"/>
                      </a:lnTo>
                      <a:lnTo>
                        <a:pt x="217" y="262"/>
                      </a:lnTo>
                      <a:lnTo>
                        <a:pt x="214" y="272"/>
                      </a:lnTo>
                      <a:lnTo>
                        <a:pt x="211" y="281"/>
                      </a:lnTo>
                      <a:lnTo>
                        <a:pt x="208" y="292"/>
                      </a:lnTo>
                      <a:lnTo>
                        <a:pt x="208" y="302"/>
                      </a:lnTo>
                      <a:lnTo>
                        <a:pt x="210" y="311"/>
                      </a:lnTo>
                      <a:lnTo>
                        <a:pt x="213" y="321"/>
                      </a:lnTo>
                      <a:lnTo>
                        <a:pt x="217" y="330"/>
                      </a:lnTo>
                      <a:lnTo>
                        <a:pt x="220" y="339"/>
                      </a:lnTo>
                      <a:lnTo>
                        <a:pt x="222" y="345"/>
                      </a:lnTo>
                      <a:lnTo>
                        <a:pt x="225" y="351"/>
                      </a:lnTo>
                      <a:lnTo>
                        <a:pt x="226" y="356"/>
                      </a:lnTo>
                      <a:lnTo>
                        <a:pt x="228" y="360"/>
                      </a:lnTo>
                      <a:lnTo>
                        <a:pt x="231" y="362"/>
                      </a:lnTo>
                      <a:lnTo>
                        <a:pt x="234" y="362"/>
                      </a:lnTo>
                      <a:lnTo>
                        <a:pt x="237" y="362"/>
                      </a:lnTo>
                      <a:lnTo>
                        <a:pt x="241" y="359"/>
                      </a:lnTo>
                      <a:lnTo>
                        <a:pt x="245" y="356"/>
                      </a:lnTo>
                      <a:lnTo>
                        <a:pt x="250" y="353"/>
                      </a:lnTo>
                      <a:lnTo>
                        <a:pt x="256" y="350"/>
                      </a:lnTo>
                      <a:lnTo>
                        <a:pt x="262" y="345"/>
                      </a:lnTo>
                      <a:lnTo>
                        <a:pt x="268" y="342"/>
                      </a:lnTo>
                      <a:lnTo>
                        <a:pt x="275" y="336"/>
                      </a:lnTo>
                      <a:lnTo>
                        <a:pt x="281" y="332"/>
                      </a:lnTo>
                      <a:lnTo>
                        <a:pt x="289" y="326"/>
                      </a:lnTo>
                      <a:lnTo>
                        <a:pt x="293" y="321"/>
                      </a:lnTo>
                      <a:lnTo>
                        <a:pt x="299" y="315"/>
                      </a:lnTo>
                      <a:lnTo>
                        <a:pt x="301" y="315"/>
                      </a:lnTo>
                      <a:lnTo>
                        <a:pt x="301" y="314"/>
                      </a:lnTo>
                      <a:lnTo>
                        <a:pt x="302" y="314"/>
                      </a:lnTo>
                      <a:lnTo>
                        <a:pt x="302" y="312"/>
                      </a:lnTo>
                      <a:lnTo>
                        <a:pt x="304" y="312"/>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83" name="Freeform 131"/>
                <p:cNvSpPr>
                  <a:spLocks/>
                </p:cNvSpPr>
                <p:nvPr/>
              </p:nvSpPr>
              <p:spPr bwMode="auto">
                <a:xfrm>
                  <a:off x="3213" y="2198"/>
                  <a:ext cx="96" cy="76"/>
                </a:xfrm>
                <a:custGeom>
                  <a:avLst/>
                  <a:gdLst>
                    <a:gd name="T0" fmla="*/ 96 w 96"/>
                    <a:gd name="T1" fmla="*/ 0 h 76"/>
                    <a:gd name="T2" fmla="*/ 96 w 96"/>
                    <a:gd name="T3" fmla="*/ 0 h 76"/>
                    <a:gd name="T4" fmla="*/ 96 w 96"/>
                    <a:gd name="T5" fmla="*/ 54 h 76"/>
                    <a:gd name="T6" fmla="*/ 85 w 96"/>
                    <a:gd name="T7" fmla="*/ 58 h 76"/>
                    <a:gd name="T8" fmla="*/ 75 w 96"/>
                    <a:gd name="T9" fmla="*/ 61 h 76"/>
                    <a:gd name="T10" fmla="*/ 64 w 96"/>
                    <a:gd name="T11" fmla="*/ 66 h 76"/>
                    <a:gd name="T12" fmla="*/ 54 w 96"/>
                    <a:gd name="T13" fmla="*/ 69 h 76"/>
                    <a:gd name="T14" fmla="*/ 43 w 96"/>
                    <a:gd name="T15" fmla="*/ 72 h 76"/>
                    <a:gd name="T16" fmla="*/ 33 w 96"/>
                    <a:gd name="T17" fmla="*/ 73 h 76"/>
                    <a:gd name="T18" fmla="*/ 24 w 96"/>
                    <a:gd name="T19" fmla="*/ 76 h 76"/>
                    <a:gd name="T20" fmla="*/ 15 w 96"/>
                    <a:gd name="T21" fmla="*/ 76 h 76"/>
                    <a:gd name="T22" fmla="*/ 9 w 96"/>
                    <a:gd name="T23" fmla="*/ 76 h 76"/>
                    <a:gd name="T24" fmla="*/ 5 w 96"/>
                    <a:gd name="T25" fmla="*/ 73 h 76"/>
                    <a:gd name="T26" fmla="*/ 5 w 96"/>
                    <a:gd name="T27" fmla="*/ 73 h 76"/>
                    <a:gd name="T28" fmla="*/ 2 w 96"/>
                    <a:gd name="T29" fmla="*/ 70 h 76"/>
                    <a:gd name="T30" fmla="*/ 0 w 96"/>
                    <a:gd name="T31" fmla="*/ 66 h 76"/>
                    <a:gd name="T32" fmla="*/ 0 w 96"/>
                    <a:gd name="T33" fmla="*/ 61 h 76"/>
                    <a:gd name="T34" fmla="*/ 0 w 96"/>
                    <a:gd name="T35" fmla="*/ 55 h 76"/>
                    <a:gd name="T36" fmla="*/ 5 w 96"/>
                    <a:gd name="T37" fmla="*/ 49 h 76"/>
                    <a:gd name="T38" fmla="*/ 8 w 96"/>
                    <a:gd name="T39" fmla="*/ 42 h 76"/>
                    <a:gd name="T40" fmla="*/ 14 w 96"/>
                    <a:gd name="T41" fmla="*/ 36 h 76"/>
                    <a:gd name="T42" fmla="*/ 21 w 96"/>
                    <a:gd name="T43" fmla="*/ 30 h 76"/>
                    <a:gd name="T44" fmla="*/ 29 w 96"/>
                    <a:gd name="T45" fmla="*/ 22 h 76"/>
                    <a:gd name="T46" fmla="*/ 37 w 96"/>
                    <a:gd name="T47" fmla="*/ 16 h 76"/>
                    <a:gd name="T48" fmla="*/ 37 w 96"/>
                    <a:gd name="T49" fmla="*/ 16 h 76"/>
                    <a:gd name="T50" fmla="*/ 43 w 96"/>
                    <a:gd name="T51" fmla="*/ 13 h 76"/>
                    <a:gd name="T52" fmla="*/ 49 w 96"/>
                    <a:gd name="T53" fmla="*/ 10 h 76"/>
                    <a:gd name="T54" fmla="*/ 55 w 96"/>
                    <a:gd name="T55" fmla="*/ 7 h 76"/>
                    <a:gd name="T56" fmla="*/ 61 w 96"/>
                    <a:gd name="T57" fmla="*/ 6 h 76"/>
                    <a:gd name="T58" fmla="*/ 67 w 96"/>
                    <a:gd name="T59" fmla="*/ 3 h 76"/>
                    <a:gd name="T60" fmla="*/ 73 w 96"/>
                    <a:gd name="T61" fmla="*/ 3 h 76"/>
                    <a:gd name="T62" fmla="*/ 79 w 96"/>
                    <a:gd name="T63" fmla="*/ 1 h 76"/>
                    <a:gd name="T64" fmla="*/ 85 w 96"/>
                    <a:gd name="T65" fmla="*/ 1 h 76"/>
                    <a:gd name="T66" fmla="*/ 90 w 96"/>
                    <a:gd name="T67" fmla="*/ 0 h 76"/>
                    <a:gd name="T68" fmla="*/ 96 w 96"/>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
                    <a:gd name="T106" fmla="*/ 0 h 76"/>
                    <a:gd name="T107" fmla="*/ 96 w 96"/>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 h="76">
                      <a:moveTo>
                        <a:pt x="96" y="0"/>
                      </a:moveTo>
                      <a:lnTo>
                        <a:pt x="96" y="0"/>
                      </a:lnTo>
                      <a:lnTo>
                        <a:pt x="96" y="54"/>
                      </a:lnTo>
                      <a:lnTo>
                        <a:pt x="85" y="58"/>
                      </a:lnTo>
                      <a:lnTo>
                        <a:pt x="75" y="61"/>
                      </a:lnTo>
                      <a:lnTo>
                        <a:pt x="64" y="66"/>
                      </a:lnTo>
                      <a:lnTo>
                        <a:pt x="54" y="69"/>
                      </a:lnTo>
                      <a:lnTo>
                        <a:pt x="43" y="72"/>
                      </a:lnTo>
                      <a:lnTo>
                        <a:pt x="33" y="73"/>
                      </a:lnTo>
                      <a:lnTo>
                        <a:pt x="24" y="76"/>
                      </a:lnTo>
                      <a:lnTo>
                        <a:pt x="15" y="76"/>
                      </a:lnTo>
                      <a:lnTo>
                        <a:pt x="9" y="76"/>
                      </a:lnTo>
                      <a:lnTo>
                        <a:pt x="5" y="73"/>
                      </a:lnTo>
                      <a:lnTo>
                        <a:pt x="2" y="70"/>
                      </a:lnTo>
                      <a:lnTo>
                        <a:pt x="0" y="66"/>
                      </a:lnTo>
                      <a:lnTo>
                        <a:pt x="0" y="61"/>
                      </a:lnTo>
                      <a:lnTo>
                        <a:pt x="0" y="55"/>
                      </a:lnTo>
                      <a:lnTo>
                        <a:pt x="5" y="49"/>
                      </a:lnTo>
                      <a:lnTo>
                        <a:pt x="8" y="42"/>
                      </a:lnTo>
                      <a:lnTo>
                        <a:pt x="14" y="36"/>
                      </a:lnTo>
                      <a:lnTo>
                        <a:pt x="21" y="30"/>
                      </a:lnTo>
                      <a:lnTo>
                        <a:pt x="29" y="22"/>
                      </a:lnTo>
                      <a:lnTo>
                        <a:pt x="37" y="16"/>
                      </a:lnTo>
                      <a:lnTo>
                        <a:pt x="43" y="13"/>
                      </a:lnTo>
                      <a:lnTo>
                        <a:pt x="49" y="10"/>
                      </a:lnTo>
                      <a:lnTo>
                        <a:pt x="55" y="7"/>
                      </a:lnTo>
                      <a:lnTo>
                        <a:pt x="61" y="6"/>
                      </a:lnTo>
                      <a:lnTo>
                        <a:pt x="67" y="3"/>
                      </a:lnTo>
                      <a:lnTo>
                        <a:pt x="73" y="3"/>
                      </a:lnTo>
                      <a:lnTo>
                        <a:pt x="79" y="1"/>
                      </a:lnTo>
                      <a:lnTo>
                        <a:pt x="85" y="1"/>
                      </a:lnTo>
                      <a:lnTo>
                        <a:pt x="90" y="0"/>
                      </a:lnTo>
                      <a:lnTo>
                        <a:pt x="96" y="0"/>
                      </a:lnTo>
                      <a:close/>
                    </a:path>
                  </a:pathLst>
                </a:custGeom>
                <a:solidFill>
                  <a:srgbClr val="4719FF"/>
                </a:solidFill>
                <a:ln w="0">
                  <a:solidFill>
                    <a:srgbClr val="000000"/>
                  </a:solidFill>
                  <a:prstDash val="solid"/>
                  <a:round/>
                  <a:headEnd/>
                  <a:tailEnd/>
                </a:ln>
              </p:spPr>
              <p:txBody>
                <a:bodyPr lIns="108000" tIns="108000" rIns="108000" bIns="108000"/>
                <a:lstStyle/>
                <a:p>
                  <a:endParaRPr lang="hr-HR"/>
                </a:p>
              </p:txBody>
            </p:sp>
            <p:sp>
              <p:nvSpPr>
                <p:cNvPr id="17584" name="Freeform 132"/>
                <p:cNvSpPr>
                  <a:spLocks/>
                </p:cNvSpPr>
                <p:nvPr/>
              </p:nvSpPr>
              <p:spPr bwMode="auto">
                <a:xfrm>
                  <a:off x="3213" y="2198"/>
                  <a:ext cx="96" cy="76"/>
                </a:xfrm>
                <a:custGeom>
                  <a:avLst/>
                  <a:gdLst>
                    <a:gd name="T0" fmla="*/ 96 w 96"/>
                    <a:gd name="T1" fmla="*/ 0 h 76"/>
                    <a:gd name="T2" fmla="*/ 96 w 96"/>
                    <a:gd name="T3" fmla="*/ 0 h 76"/>
                    <a:gd name="T4" fmla="*/ 96 w 96"/>
                    <a:gd name="T5" fmla="*/ 54 h 76"/>
                    <a:gd name="T6" fmla="*/ 85 w 96"/>
                    <a:gd name="T7" fmla="*/ 58 h 76"/>
                    <a:gd name="T8" fmla="*/ 75 w 96"/>
                    <a:gd name="T9" fmla="*/ 61 h 76"/>
                    <a:gd name="T10" fmla="*/ 64 w 96"/>
                    <a:gd name="T11" fmla="*/ 66 h 76"/>
                    <a:gd name="T12" fmla="*/ 54 w 96"/>
                    <a:gd name="T13" fmla="*/ 69 h 76"/>
                    <a:gd name="T14" fmla="*/ 43 w 96"/>
                    <a:gd name="T15" fmla="*/ 72 h 76"/>
                    <a:gd name="T16" fmla="*/ 33 w 96"/>
                    <a:gd name="T17" fmla="*/ 73 h 76"/>
                    <a:gd name="T18" fmla="*/ 24 w 96"/>
                    <a:gd name="T19" fmla="*/ 76 h 76"/>
                    <a:gd name="T20" fmla="*/ 15 w 96"/>
                    <a:gd name="T21" fmla="*/ 76 h 76"/>
                    <a:gd name="T22" fmla="*/ 9 w 96"/>
                    <a:gd name="T23" fmla="*/ 76 h 76"/>
                    <a:gd name="T24" fmla="*/ 5 w 96"/>
                    <a:gd name="T25" fmla="*/ 73 h 76"/>
                    <a:gd name="T26" fmla="*/ 5 w 96"/>
                    <a:gd name="T27" fmla="*/ 73 h 76"/>
                    <a:gd name="T28" fmla="*/ 2 w 96"/>
                    <a:gd name="T29" fmla="*/ 70 h 76"/>
                    <a:gd name="T30" fmla="*/ 0 w 96"/>
                    <a:gd name="T31" fmla="*/ 66 h 76"/>
                    <a:gd name="T32" fmla="*/ 0 w 96"/>
                    <a:gd name="T33" fmla="*/ 61 h 76"/>
                    <a:gd name="T34" fmla="*/ 0 w 96"/>
                    <a:gd name="T35" fmla="*/ 55 h 76"/>
                    <a:gd name="T36" fmla="*/ 5 w 96"/>
                    <a:gd name="T37" fmla="*/ 49 h 76"/>
                    <a:gd name="T38" fmla="*/ 8 w 96"/>
                    <a:gd name="T39" fmla="*/ 42 h 76"/>
                    <a:gd name="T40" fmla="*/ 14 w 96"/>
                    <a:gd name="T41" fmla="*/ 36 h 76"/>
                    <a:gd name="T42" fmla="*/ 21 w 96"/>
                    <a:gd name="T43" fmla="*/ 30 h 76"/>
                    <a:gd name="T44" fmla="*/ 29 w 96"/>
                    <a:gd name="T45" fmla="*/ 22 h 76"/>
                    <a:gd name="T46" fmla="*/ 37 w 96"/>
                    <a:gd name="T47" fmla="*/ 16 h 76"/>
                    <a:gd name="T48" fmla="*/ 37 w 96"/>
                    <a:gd name="T49" fmla="*/ 16 h 76"/>
                    <a:gd name="T50" fmla="*/ 43 w 96"/>
                    <a:gd name="T51" fmla="*/ 13 h 76"/>
                    <a:gd name="T52" fmla="*/ 49 w 96"/>
                    <a:gd name="T53" fmla="*/ 10 h 76"/>
                    <a:gd name="T54" fmla="*/ 55 w 96"/>
                    <a:gd name="T55" fmla="*/ 7 h 76"/>
                    <a:gd name="T56" fmla="*/ 61 w 96"/>
                    <a:gd name="T57" fmla="*/ 6 h 76"/>
                    <a:gd name="T58" fmla="*/ 67 w 96"/>
                    <a:gd name="T59" fmla="*/ 3 h 76"/>
                    <a:gd name="T60" fmla="*/ 73 w 96"/>
                    <a:gd name="T61" fmla="*/ 3 h 76"/>
                    <a:gd name="T62" fmla="*/ 79 w 96"/>
                    <a:gd name="T63" fmla="*/ 1 h 76"/>
                    <a:gd name="T64" fmla="*/ 85 w 96"/>
                    <a:gd name="T65" fmla="*/ 1 h 76"/>
                    <a:gd name="T66" fmla="*/ 90 w 96"/>
                    <a:gd name="T67" fmla="*/ 0 h 76"/>
                    <a:gd name="T68" fmla="*/ 96 w 96"/>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
                    <a:gd name="T106" fmla="*/ 0 h 76"/>
                    <a:gd name="T107" fmla="*/ 96 w 96"/>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 h="76">
                      <a:moveTo>
                        <a:pt x="96" y="0"/>
                      </a:moveTo>
                      <a:lnTo>
                        <a:pt x="96" y="0"/>
                      </a:lnTo>
                      <a:lnTo>
                        <a:pt x="96" y="54"/>
                      </a:lnTo>
                      <a:lnTo>
                        <a:pt x="85" y="58"/>
                      </a:lnTo>
                      <a:lnTo>
                        <a:pt x="75" y="61"/>
                      </a:lnTo>
                      <a:lnTo>
                        <a:pt x="64" y="66"/>
                      </a:lnTo>
                      <a:lnTo>
                        <a:pt x="54" y="69"/>
                      </a:lnTo>
                      <a:lnTo>
                        <a:pt x="43" y="72"/>
                      </a:lnTo>
                      <a:lnTo>
                        <a:pt x="33" y="73"/>
                      </a:lnTo>
                      <a:lnTo>
                        <a:pt x="24" y="76"/>
                      </a:lnTo>
                      <a:lnTo>
                        <a:pt x="15" y="76"/>
                      </a:lnTo>
                      <a:lnTo>
                        <a:pt x="9" y="76"/>
                      </a:lnTo>
                      <a:lnTo>
                        <a:pt x="5" y="73"/>
                      </a:lnTo>
                      <a:lnTo>
                        <a:pt x="2" y="70"/>
                      </a:lnTo>
                      <a:lnTo>
                        <a:pt x="0" y="66"/>
                      </a:lnTo>
                      <a:lnTo>
                        <a:pt x="0" y="61"/>
                      </a:lnTo>
                      <a:lnTo>
                        <a:pt x="0" y="55"/>
                      </a:lnTo>
                      <a:lnTo>
                        <a:pt x="5" y="49"/>
                      </a:lnTo>
                      <a:lnTo>
                        <a:pt x="8" y="42"/>
                      </a:lnTo>
                      <a:lnTo>
                        <a:pt x="14" y="36"/>
                      </a:lnTo>
                      <a:lnTo>
                        <a:pt x="21" y="30"/>
                      </a:lnTo>
                      <a:lnTo>
                        <a:pt x="29" y="22"/>
                      </a:lnTo>
                      <a:lnTo>
                        <a:pt x="37" y="16"/>
                      </a:lnTo>
                      <a:lnTo>
                        <a:pt x="43" y="13"/>
                      </a:lnTo>
                      <a:lnTo>
                        <a:pt x="49" y="10"/>
                      </a:lnTo>
                      <a:lnTo>
                        <a:pt x="55" y="7"/>
                      </a:lnTo>
                      <a:lnTo>
                        <a:pt x="61" y="6"/>
                      </a:lnTo>
                      <a:lnTo>
                        <a:pt x="67" y="3"/>
                      </a:lnTo>
                      <a:lnTo>
                        <a:pt x="73" y="3"/>
                      </a:lnTo>
                      <a:lnTo>
                        <a:pt x="79" y="1"/>
                      </a:lnTo>
                      <a:lnTo>
                        <a:pt x="85" y="1"/>
                      </a:lnTo>
                      <a:lnTo>
                        <a:pt x="90" y="0"/>
                      </a:lnTo>
                      <a:lnTo>
                        <a:pt x="9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585" name="Freeform 133"/>
                <p:cNvSpPr>
                  <a:spLocks/>
                </p:cNvSpPr>
                <p:nvPr/>
              </p:nvSpPr>
              <p:spPr bwMode="auto">
                <a:xfrm>
                  <a:off x="3061" y="1491"/>
                  <a:ext cx="248" cy="188"/>
                </a:xfrm>
                <a:custGeom>
                  <a:avLst/>
                  <a:gdLst>
                    <a:gd name="T0" fmla="*/ 248 w 248"/>
                    <a:gd name="T1" fmla="*/ 0 h 188"/>
                    <a:gd name="T2" fmla="*/ 242 w 248"/>
                    <a:gd name="T3" fmla="*/ 130 h 188"/>
                    <a:gd name="T4" fmla="*/ 228 w 248"/>
                    <a:gd name="T5" fmla="*/ 128 h 188"/>
                    <a:gd name="T6" fmla="*/ 213 w 248"/>
                    <a:gd name="T7" fmla="*/ 127 h 188"/>
                    <a:gd name="T8" fmla="*/ 197 w 248"/>
                    <a:gd name="T9" fmla="*/ 127 h 188"/>
                    <a:gd name="T10" fmla="*/ 181 w 248"/>
                    <a:gd name="T11" fmla="*/ 127 h 188"/>
                    <a:gd name="T12" fmla="*/ 173 w 248"/>
                    <a:gd name="T13" fmla="*/ 127 h 188"/>
                    <a:gd name="T14" fmla="*/ 143 w 248"/>
                    <a:gd name="T15" fmla="*/ 130 h 188"/>
                    <a:gd name="T16" fmla="*/ 112 w 248"/>
                    <a:gd name="T17" fmla="*/ 134 h 188"/>
                    <a:gd name="T18" fmla="*/ 82 w 248"/>
                    <a:gd name="T19" fmla="*/ 139 h 188"/>
                    <a:gd name="T20" fmla="*/ 56 w 248"/>
                    <a:gd name="T21" fmla="*/ 146 h 188"/>
                    <a:gd name="T22" fmla="*/ 39 w 248"/>
                    <a:gd name="T23" fmla="*/ 158 h 188"/>
                    <a:gd name="T24" fmla="*/ 33 w 248"/>
                    <a:gd name="T25" fmla="*/ 163 h 188"/>
                    <a:gd name="T26" fmla="*/ 22 w 248"/>
                    <a:gd name="T27" fmla="*/ 173 h 188"/>
                    <a:gd name="T28" fmla="*/ 13 w 248"/>
                    <a:gd name="T29" fmla="*/ 181 h 188"/>
                    <a:gd name="T30" fmla="*/ 7 w 248"/>
                    <a:gd name="T31" fmla="*/ 185 h 188"/>
                    <a:gd name="T32" fmla="*/ 4 w 248"/>
                    <a:gd name="T33" fmla="*/ 187 h 188"/>
                    <a:gd name="T34" fmla="*/ 1 w 248"/>
                    <a:gd name="T35" fmla="*/ 188 h 188"/>
                    <a:gd name="T36" fmla="*/ 0 w 248"/>
                    <a:gd name="T37" fmla="*/ 185 h 188"/>
                    <a:gd name="T38" fmla="*/ 0 w 248"/>
                    <a:gd name="T39" fmla="*/ 178 h 188"/>
                    <a:gd name="T40" fmla="*/ 3 w 248"/>
                    <a:gd name="T41" fmla="*/ 166 h 188"/>
                    <a:gd name="T42" fmla="*/ 9 w 248"/>
                    <a:gd name="T43" fmla="*/ 148 h 188"/>
                    <a:gd name="T44" fmla="*/ 24 w 248"/>
                    <a:gd name="T45" fmla="*/ 125 h 188"/>
                    <a:gd name="T46" fmla="*/ 31 w 248"/>
                    <a:gd name="T47" fmla="*/ 115 h 188"/>
                    <a:gd name="T48" fmla="*/ 42 w 248"/>
                    <a:gd name="T49" fmla="*/ 98 h 188"/>
                    <a:gd name="T50" fmla="*/ 49 w 248"/>
                    <a:gd name="T51" fmla="*/ 91 h 188"/>
                    <a:gd name="T52" fmla="*/ 56 w 248"/>
                    <a:gd name="T53" fmla="*/ 80 h 188"/>
                    <a:gd name="T54" fmla="*/ 65 w 248"/>
                    <a:gd name="T55" fmla="*/ 67 h 188"/>
                    <a:gd name="T56" fmla="*/ 71 w 248"/>
                    <a:gd name="T57" fmla="*/ 55 h 188"/>
                    <a:gd name="T58" fmla="*/ 85 w 248"/>
                    <a:gd name="T59" fmla="*/ 34 h 188"/>
                    <a:gd name="T60" fmla="*/ 98 w 248"/>
                    <a:gd name="T61" fmla="*/ 21 h 188"/>
                    <a:gd name="T62" fmla="*/ 115 w 248"/>
                    <a:gd name="T63" fmla="*/ 13 h 188"/>
                    <a:gd name="T64" fmla="*/ 131 w 248"/>
                    <a:gd name="T65" fmla="*/ 12 h 188"/>
                    <a:gd name="T66" fmla="*/ 148 w 248"/>
                    <a:gd name="T67" fmla="*/ 12 h 188"/>
                    <a:gd name="T68" fmla="*/ 157 w 248"/>
                    <a:gd name="T69" fmla="*/ 12 h 188"/>
                    <a:gd name="T70" fmla="*/ 173 w 248"/>
                    <a:gd name="T71" fmla="*/ 10 h 188"/>
                    <a:gd name="T72" fmla="*/ 191 w 248"/>
                    <a:gd name="T73" fmla="*/ 7 h 188"/>
                    <a:gd name="T74" fmla="*/ 210 w 248"/>
                    <a:gd name="T75" fmla="*/ 4 h 188"/>
                    <a:gd name="T76" fmla="*/ 234 w 248"/>
                    <a:gd name="T77" fmla="*/ 1 h 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8"/>
                    <a:gd name="T118" fmla="*/ 0 h 188"/>
                    <a:gd name="T119" fmla="*/ 248 w 248"/>
                    <a:gd name="T120" fmla="*/ 188 h 1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8" h="188">
                      <a:moveTo>
                        <a:pt x="248" y="0"/>
                      </a:moveTo>
                      <a:lnTo>
                        <a:pt x="248" y="0"/>
                      </a:lnTo>
                      <a:lnTo>
                        <a:pt x="248" y="131"/>
                      </a:lnTo>
                      <a:lnTo>
                        <a:pt x="242" y="130"/>
                      </a:lnTo>
                      <a:lnTo>
                        <a:pt x="234" y="130"/>
                      </a:lnTo>
                      <a:lnTo>
                        <a:pt x="228" y="128"/>
                      </a:lnTo>
                      <a:lnTo>
                        <a:pt x="221" y="127"/>
                      </a:lnTo>
                      <a:lnTo>
                        <a:pt x="213" y="127"/>
                      </a:lnTo>
                      <a:lnTo>
                        <a:pt x="206" y="127"/>
                      </a:lnTo>
                      <a:lnTo>
                        <a:pt x="197" y="127"/>
                      </a:lnTo>
                      <a:lnTo>
                        <a:pt x="189" y="127"/>
                      </a:lnTo>
                      <a:lnTo>
                        <a:pt x="181" y="127"/>
                      </a:lnTo>
                      <a:lnTo>
                        <a:pt x="173" y="127"/>
                      </a:lnTo>
                      <a:lnTo>
                        <a:pt x="158" y="128"/>
                      </a:lnTo>
                      <a:lnTo>
                        <a:pt x="143" y="130"/>
                      </a:lnTo>
                      <a:lnTo>
                        <a:pt x="127" y="131"/>
                      </a:lnTo>
                      <a:lnTo>
                        <a:pt x="112" y="134"/>
                      </a:lnTo>
                      <a:lnTo>
                        <a:pt x="97" y="136"/>
                      </a:lnTo>
                      <a:lnTo>
                        <a:pt x="82" y="139"/>
                      </a:lnTo>
                      <a:lnTo>
                        <a:pt x="68" y="142"/>
                      </a:lnTo>
                      <a:lnTo>
                        <a:pt x="56" y="146"/>
                      </a:lnTo>
                      <a:lnTo>
                        <a:pt x="48" y="152"/>
                      </a:lnTo>
                      <a:lnTo>
                        <a:pt x="39" y="158"/>
                      </a:lnTo>
                      <a:lnTo>
                        <a:pt x="33" y="163"/>
                      </a:lnTo>
                      <a:lnTo>
                        <a:pt x="27" y="169"/>
                      </a:lnTo>
                      <a:lnTo>
                        <a:pt x="22" y="173"/>
                      </a:lnTo>
                      <a:lnTo>
                        <a:pt x="18" y="178"/>
                      </a:lnTo>
                      <a:lnTo>
                        <a:pt x="13" y="181"/>
                      </a:lnTo>
                      <a:lnTo>
                        <a:pt x="10" y="182"/>
                      </a:lnTo>
                      <a:lnTo>
                        <a:pt x="7" y="185"/>
                      </a:lnTo>
                      <a:lnTo>
                        <a:pt x="6" y="187"/>
                      </a:lnTo>
                      <a:lnTo>
                        <a:pt x="4" y="187"/>
                      </a:lnTo>
                      <a:lnTo>
                        <a:pt x="1" y="188"/>
                      </a:lnTo>
                      <a:lnTo>
                        <a:pt x="1" y="187"/>
                      </a:lnTo>
                      <a:lnTo>
                        <a:pt x="0" y="185"/>
                      </a:lnTo>
                      <a:lnTo>
                        <a:pt x="0" y="182"/>
                      </a:lnTo>
                      <a:lnTo>
                        <a:pt x="0" y="178"/>
                      </a:lnTo>
                      <a:lnTo>
                        <a:pt x="1" y="172"/>
                      </a:lnTo>
                      <a:lnTo>
                        <a:pt x="3" y="166"/>
                      </a:lnTo>
                      <a:lnTo>
                        <a:pt x="6" y="157"/>
                      </a:lnTo>
                      <a:lnTo>
                        <a:pt x="9" y="148"/>
                      </a:lnTo>
                      <a:lnTo>
                        <a:pt x="16" y="137"/>
                      </a:lnTo>
                      <a:lnTo>
                        <a:pt x="24" y="125"/>
                      </a:lnTo>
                      <a:lnTo>
                        <a:pt x="31" y="115"/>
                      </a:lnTo>
                      <a:lnTo>
                        <a:pt x="36" y="106"/>
                      </a:lnTo>
                      <a:lnTo>
                        <a:pt x="42" y="98"/>
                      </a:lnTo>
                      <a:lnTo>
                        <a:pt x="46" y="94"/>
                      </a:lnTo>
                      <a:lnTo>
                        <a:pt x="49" y="91"/>
                      </a:lnTo>
                      <a:lnTo>
                        <a:pt x="53" y="86"/>
                      </a:lnTo>
                      <a:lnTo>
                        <a:pt x="56" y="80"/>
                      </a:lnTo>
                      <a:lnTo>
                        <a:pt x="61" y="74"/>
                      </a:lnTo>
                      <a:lnTo>
                        <a:pt x="65" y="67"/>
                      </a:lnTo>
                      <a:lnTo>
                        <a:pt x="71" y="55"/>
                      </a:lnTo>
                      <a:lnTo>
                        <a:pt x="77" y="45"/>
                      </a:lnTo>
                      <a:lnTo>
                        <a:pt x="85" y="34"/>
                      </a:lnTo>
                      <a:lnTo>
                        <a:pt x="91" y="27"/>
                      </a:lnTo>
                      <a:lnTo>
                        <a:pt x="98" y="21"/>
                      </a:lnTo>
                      <a:lnTo>
                        <a:pt x="106" y="18"/>
                      </a:lnTo>
                      <a:lnTo>
                        <a:pt x="115" y="13"/>
                      </a:lnTo>
                      <a:lnTo>
                        <a:pt x="122" y="12"/>
                      </a:lnTo>
                      <a:lnTo>
                        <a:pt x="131" y="12"/>
                      </a:lnTo>
                      <a:lnTo>
                        <a:pt x="139" y="10"/>
                      </a:lnTo>
                      <a:lnTo>
                        <a:pt x="148" y="12"/>
                      </a:lnTo>
                      <a:lnTo>
                        <a:pt x="157" y="12"/>
                      </a:lnTo>
                      <a:lnTo>
                        <a:pt x="164" y="12"/>
                      </a:lnTo>
                      <a:lnTo>
                        <a:pt x="173" y="10"/>
                      </a:lnTo>
                      <a:lnTo>
                        <a:pt x="182" y="9"/>
                      </a:lnTo>
                      <a:lnTo>
                        <a:pt x="191" y="7"/>
                      </a:lnTo>
                      <a:lnTo>
                        <a:pt x="200" y="6"/>
                      </a:lnTo>
                      <a:lnTo>
                        <a:pt x="210" y="4"/>
                      </a:lnTo>
                      <a:lnTo>
                        <a:pt x="222" y="3"/>
                      </a:lnTo>
                      <a:lnTo>
                        <a:pt x="234" y="1"/>
                      </a:lnTo>
                      <a:lnTo>
                        <a:pt x="248" y="0"/>
                      </a:lnTo>
                      <a:close/>
                    </a:path>
                  </a:pathLst>
                </a:custGeom>
                <a:solidFill>
                  <a:srgbClr val="FF65FF"/>
                </a:solidFill>
                <a:ln w="0">
                  <a:solidFill>
                    <a:srgbClr val="000000"/>
                  </a:solidFill>
                  <a:prstDash val="solid"/>
                  <a:round/>
                  <a:headEnd/>
                  <a:tailEnd/>
                </a:ln>
              </p:spPr>
              <p:txBody>
                <a:bodyPr lIns="108000" tIns="108000" rIns="108000" bIns="108000"/>
                <a:lstStyle/>
                <a:p>
                  <a:endParaRPr lang="hr-HR"/>
                </a:p>
              </p:txBody>
            </p:sp>
            <p:sp>
              <p:nvSpPr>
                <p:cNvPr id="17586" name="Freeform 134"/>
                <p:cNvSpPr>
                  <a:spLocks/>
                </p:cNvSpPr>
                <p:nvPr/>
              </p:nvSpPr>
              <p:spPr bwMode="auto">
                <a:xfrm>
                  <a:off x="3061" y="1491"/>
                  <a:ext cx="248" cy="188"/>
                </a:xfrm>
                <a:custGeom>
                  <a:avLst/>
                  <a:gdLst>
                    <a:gd name="T0" fmla="*/ 248 w 248"/>
                    <a:gd name="T1" fmla="*/ 0 h 188"/>
                    <a:gd name="T2" fmla="*/ 242 w 248"/>
                    <a:gd name="T3" fmla="*/ 130 h 188"/>
                    <a:gd name="T4" fmla="*/ 228 w 248"/>
                    <a:gd name="T5" fmla="*/ 128 h 188"/>
                    <a:gd name="T6" fmla="*/ 213 w 248"/>
                    <a:gd name="T7" fmla="*/ 127 h 188"/>
                    <a:gd name="T8" fmla="*/ 197 w 248"/>
                    <a:gd name="T9" fmla="*/ 127 h 188"/>
                    <a:gd name="T10" fmla="*/ 181 w 248"/>
                    <a:gd name="T11" fmla="*/ 127 h 188"/>
                    <a:gd name="T12" fmla="*/ 173 w 248"/>
                    <a:gd name="T13" fmla="*/ 127 h 188"/>
                    <a:gd name="T14" fmla="*/ 143 w 248"/>
                    <a:gd name="T15" fmla="*/ 130 h 188"/>
                    <a:gd name="T16" fmla="*/ 112 w 248"/>
                    <a:gd name="T17" fmla="*/ 134 h 188"/>
                    <a:gd name="T18" fmla="*/ 82 w 248"/>
                    <a:gd name="T19" fmla="*/ 139 h 188"/>
                    <a:gd name="T20" fmla="*/ 56 w 248"/>
                    <a:gd name="T21" fmla="*/ 146 h 188"/>
                    <a:gd name="T22" fmla="*/ 39 w 248"/>
                    <a:gd name="T23" fmla="*/ 158 h 188"/>
                    <a:gd name="T24" fmla="*/ 33 w 248"/>
                    <a:gd name="T25" fmla="*/ 163 h 188"/>
                    <a:gd name="T26" fmla="*/ 22 w 248"/>
                    <a:gd name="T27" fmla="*/ 173 h 188"/>
                    <a:gd name="T28" fmla="*/ 13 w 248"/>
                    <a:gd name="T29" fmla="*/ 181 h 188"/>
                    <a:gd name="T30" fmla="*/ 7 w 248"/>
                    <a:gd name="T31" fmla="*/ 185 h 188"/>
                    <a:gd name="T32" fmla="*/ 4 w 248"/>
                    <a:gd name="T33" fmla="*/ 187 h 188"/>
                    <a:gd name="T34" fmla="*/ 1 w 248"/>
                    <a:gd name="T35" fmla="*/ 188 h 188"/>
                    <a:gd name="T36" fmla="*/ 0 w 248"/>
                    <a:gd name="T37" fmla="*/ 185 h 188"/>
                    <a:gd name="T38" fmla="*/ 0 w 248"/>
                    <a:gd name="T39" fmla="*/ 178 h 188"/>
                    <a:gd name="T40" fmla="*/ 3 w 248"/>
                    <a:gd name="T41" fmla="*/ 166 h 188"/>
                    <a:gd name="T42" fmla="*/ 9 w 248"/>
                    <a:gd name="T43" fmla="*/ 148 h 188"/>
                    <a:gd name="T44" fmla="*/ 24 w 248"/>
                    <a:gd name="T45" fmla="*/ 125 h 188"/>
                    <a:gd name="T46" fmla="*/ 31 w 248"/>
                    <a:gd name="T47" fmla="*/ 115 h 188"/>
                    <a:gd name="T48" fmla="*/ 42 w 248"/>
                    <a:gd name="T49" fmla="*/ 98 h 188"/>
                    <a:gd name="T50" fmla="*/ 49 w 248"/>
                    <a:gd name="T51" fmla="*/ 91 h 188"/>
                    <a:gd name="T52" fmla="*/ 56 w 248"/>
                    <a:gd name="T53" fmla="*/ 80 h 188"/>
                    <a:gd name="T54" fmla="*/ 65 w 248"/>
                    <a:gd name="T55" fmla="*/ 67 h 188"/>
                    <a:gd name="T56" fmla="*/ 71 w 248"/>
                    <a:gd name="T57" fmla="*/ 55 h 188"/>
                    <a:gd name="T58" fmla="*/ 85 w 248"/>
                    <a:gd name="T59" fmla="*/ 34 h 188"/>
                    <a:gd name="T60" fmla="*/ 98 w 248"/>
                    <a:gd name="T61" fmla="*/ 21 h 188"/>
                    <a:gd name="T62" fmla="*/ 115 w 248"/>
                    <a:gd name="T63" fmla="*/ 13 h 188"/>
                    <a:gd name="T64" fmla="*/ 131 w 248"/>
                    <a:gd name="T65" fmla="*/ 12 h 188"/>
                    <a:gd name="T66" fmla="*/ 148 w 248"/>
                    <a:gd name="T67" fmla="*/ 12 h 188"/>
                    <a:gd name="T68" fmla="*/ 157 w 248"/>
                    <a:gd name="T69" fmla="*/ 12 h 188"/>
                    <a:gd name="T70" fmla="*/ 173 w 248"/>
                    <a:gd name="T71" fmla="*/ 10 h 188"/>
                    <a:gd name="T72" fmla="*/ 191 w 248"/>
                    <a:gd name="T73" fmla="*/ 7 h 188"/>
                    <a:gd name="T74" fmla="*/ 210 w 248"/>
                    <a:gd name="T75" fmla="*/ 4 h 188"/>
                    <a:gd name="T76" fmla="*/ 234 w 248"/>
                    <a:gd name="T77" fmla="*/ 1 h 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8"/>
                    <a:gd name="T118" fmla="*/ 0 h 188"/>
                    <a:gd name="T119" fmla="*/ 248 w 248"/>
                    <a:gd name="T120" fmla="*/ 188 h 1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8" h="188">
                      <a:moveTo>
                        <a:pt x="248" y="0"/>
                      </a:moveTo>
                      <a:lnTo>
                        <a:pt x="248" y="0"/>
                      </a:lnTo>
                      <a:lnTo>
                        <a:pt x="248" y="131"/>
                      </a:lnTo>
                      <a:lnTo>
                        <a:pt x="242" y="130"/>
                      </a:lnTo>
                      <a:lnTo>
                        <a:pt x="234" y="130"/>
                      </a:lnTo>
                      <a:lnTo>
                        <a:pt x="228" y="128"/>
                      </a:lnTo>
                      <a:lnTo>
                        <a:pt x="221" y="127"/>
                      </a:lnTo>
                      <a:lnTo>
                        <a:pt x="213" y="127"/>
                      </a:lnTo>
                      <a:lnTo>
                        <a:pt x="206" y="127"/>
                      </a:lnTo>
                      <a:lnTo>
                        <a:pt x="197" y="127"/>
                      </a:lnTo>
                      <a:lnTo>
                        <a:pt x="189" y="127"/>
                      </a:lnTo>
                      <a:lnTo>
                        <a:pt x="181" y="127"/>
                      </a:lnTo>
                      <a:lnTo>
                        <a:pt x="173" y="127"/>
                      </a:lnTo>
                      <a:lnTo>
                        <a:pt x="158" y="128"/>
                      </a:lnTo>
                      <a:lnTo>
                        <a:pt x="143" y="130"/>
                      </a:lnTo>
                      <a:lnTo>
                        <a:pt x="127" y="131"/>
                      </a:lnTo>
                      <a:lnTo>
                        <a:pt x="112" y="134"/>
                      </a:lnTo>
                      <a:lnTo>
                        <a:pt x="97" y="136"/>
                      </a:lnTo>
                      <a:lnTo>
                        <a:pt x="82" y="139"/>
                      </a:lnTo>
                      <a:lnTo>
                        <a:pt x="68" y="142"/>
                      </a:lnTo>
                      <a:lnTo>
                        <a:pt x="56" y="146"/>
                      </a:lnTo>
                      <a:lnTo>
                        <a:pt x="48" y="152"/>
                      </a:lnTo>
                      <a:lnTo>
                        <a:pt x="39" y="158"/>
                      </a:lnTo>
                      <a:lnTo>
                        <a:pt x="33" y="163"/>
                      </a:lnTo>
                      <a:lnTo>
                        <a:pt x="27" y="169"/>
                      </a:lnTo>
                      <a:lnTo>
                        <a:pt x="22" y="173"/>
                      </a:lnTo>
                      <a:lnTo>
                        <a:pt x="18" y="178"/>
                      </a:lnTo>
                      <a:lnTo>
                        <a:pt x="13" y="181"/>
                      </a:lnTo>
                      <a:lnTo>
                        <a:pt x="10" y="182"/>
                      </a:lnTo>
                      <a:lnTo>
                        <a:pt x="7" y="185"/>
                      </a:lnTo>
                      <a:lnTo>
                        <a:pt x="6" y="187"/>
                      </a:lnTo>
                      <a:lnTo>
                        <a:pt x="4" y="187"/>
                      </a:lnTo>
                      <a:lnTo>
                        <a:pt x="1" y="188"/>
                      </a:lnTo>
                      <a:lnTo>
                        <a:pt x="1" y="187"/>
                      </a:lnTo>
                      <a:lnTo>
                        <a:pt x="0" y="185"/>
                      </a:lnTo>
                      <a:lnTo>
                        <a:pt x="0" y="182"/>
                      </a:lnTo>
                      <a:lnTo>
                        <a:pt x="0" y="178"/>
                      </a:lnTo>
                      <a:lnTo>
                        <a:pt x="1" y="172"/>
                      </a:lnTo>
                      <a:lnTo>
                        <a:pt x="3" y="166"/>
                      </a:lnTo>
                      <a:lnTo>
                        <a:pt x="6" y="157"/>
                      </a:lnTo>
                      <a:lnTo>
                        <a:pt x="9" y="148"/>
                      </a:lnTo>
                      <a:lnTo>
                        <a:pt x="16" y="137"/>
                      </a:lnTo>
                      <a:lnTo>
                        <a:pt x="24" y="125"/>
                      </a:lnTo>
                      <a:lnTo>
                        <a:pt x="31" y="115"/>
                      </a:lnTo>
                      <a:lnTo>
                        <a:pt x="36" y="106"/>
                      </a:lnTo>
                      <a:lnTo>
                        <a:pt x="42" y="98"/>
                      </a:lnTo>
                      <a:lnTo>
                        <a:pt x="46" y="94"/>
                      </a:lnTo>
                      <a:lnTo>
                        <a:pt x="49" y="91"/>
                      </a:lnTo>
                      <a:lnTo>
                        <a:pt x="53" y="86"/>
                      </a:lnTo>
                      <a:lnTo>
                        <a:pt x="56" y="80"/>
                      </a:lnTo>
                      <a:lnTo>
                        <a:pt x="61" y="74"/>
                      </a:lnTo>
                      <a:lnTo>
                        <a:pt x="65" y="67"/>
                      </a:lnTo>
                      <a:lnTo>
                        <a:pt x="71" y="55"/>
                      </a:lnTo>
                      <a:lnTo>
                        <a:pt x="77" y="45"/>
                      </a:lnTo>
                      <a:lnTo>
                        <a:pt x="85" y="34"/>
                      </a:lnTo>
                      <a:lnTo>
                        <a:pt x="91" y="27"/>
                      </a:lnTo>
                      <a:lnTo>
                        <a:pt x="98" y="21"/>
                      </a:lnTo>
                      <a:lnTo>
                        <a:pt x="106" y="18"/>
                      </a:lnTo>
                      <a:lnTo>
                        <a:pt x="115" y="13"/>
                      </a:lnTo>
                      <a:lnTo>
                        <a:pt x="122" y="12"/>
                      </a:lnTo>
                      <a:lnTo>
                        <a:pt x="131" y="12"/>
                      </a:lnTo>
                      <a:lnTo>
                        <a:pt x="139" y="10"/>
                      </a:lnTo>
                      <a:lnTo>
                        <a:pt x="148" y="12"/>
                      </a:lnTo>
                      <a:lnTo>
                        <a:pt x="157" y="12"/>
                      </a:lnTo>
                      <a:lnTo>
                        <a:pt x="164" y="12"/>
                      </a:lnTo>
                      <a:lnTo>
                        <a:pt x="173" y="10"/>
                      </a:lnTo>
                      <a:lnTo>
                        <a:pt x="182" y="9"/>
                      </a:lnTo>
                      <a:lnTo>
                        <a:pt x="191" y="7"/>
                      </a:lnTo>
                      <a:lnTo>
                        <a:pt x="200" y="6"/>
                      </a:lnTo>
                      <a:lnTo>
                        <a:pt x="210" y="4"/>
                      </a:lnTo>
                      <a:lnTo>
                        <a:pt x="222" y="3"/>
                      </a:lnTo>
                      <a:lnTo>
                        <a:pt x="234" y="1"/>
                      </a:lnTo>
                      <a:lnTo>
                        <a:pt x="24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587" name="Freeform 135"/>
                <p:cNvSpPr>
                  <a:spLocks/>
                </p:cNvSpPr>
                <p:nvPr/>
              </p:nvSpPr>
              <p:spPr bwMode="auto">
                <a:xfrm>
                  <a:off x="3201" y="1519"/>
                  <a:ext cx="108" cy="66"/>
                </a:xfrm>
                <a:custGeom>
                  <a:avLst/>
                  <a:gdLst>
                    <a:gd name="T0" fmla="*/ 108 w 108"/>
                    <a:gd name="T1" fmla="*/ 0 h 66"/>
                    <a:gd name="T2" fmla="*/ 108 w 108"/>
                    <a:gd name="T3" fmla="*/ 0 h 66"/>
                    <a:gd name="T4" fmla="*/ 108 w 108"/>
                    <a:gd name="T5" fmla="*/ 66 h 66"/>
                    <a:gd name="T6" fmla="*/ 96 w 108"/>
                    <a:gd name="T7" fmla="*/ 66 h 66"/>
                    <a:gd name="T8" fmla="*/ 82 w 108"/>
                    <a:gd name="T9" fmla="*/ 66 h 66"/>
                    <a:gd name="T10" fmla="*/ 70 w 108"/>
                    <a:gd name="T11" fmla="*/ 64 h 66"/>
                    <a:gd name="T12" fmla="*/ 57 w 108"/>
                    <a:gd name="T13" fmla="*/ 63 h 66"/>
                    <a:gd name="T14" fmla="*/ 44 w 108"/>
                    <a:gd name="T15" fmla="*/ 60 h 66"/>
                    <a:gd name="T16" fmla="*/ 33 w 108"/>
                    <a:gd name="T17" fmla="*/ 57 h 66"/>
                    <a:gd name="T18" fmla="*/ 23 w 108"/>
                    <a:gd name="T19" fmla="*/ 54 h 66"/>
                    <a:gd name="T20" fmla="*/ 14 w 108"/>
                    <a:gd name="T21" fmla="*/ 49 h 66"/>
                    <a:gd name="T22" fmla="*/ 6 w 108"/>
                    <a:gd name="T23" fmla="*/ 43 h 66"/>
                    <a:gd name="T24" fmla="*/ 2 w 108"/>
                    <a:gd name="T25" fmla="*/ 39 h 66"/>
                    <a:gd name="T26" fmla="*/ 2 w 108"/>
                    <a:gd name="T27" fmla="*/ 39 h 66"/>
                    <a:gd name="T28" fmla="*/ 0 w 108"/>
                    <a:gd name="T29" fmla="*/ 32 h 66"/>
                    <a:gd name="T30" fmla="*/ 0 w 108"/>
                    <a:gd name="T31" fmla="*/ 26 h 66"/>
                    <a:gd name="T32" fmla="*/ 2 w 108"/>
                    <a:gd name="T33" fmla="*/ 21 h 66"/>
                    <a:gd name="T34" fmla="*/ 5 w 108"/>
                    <a:gd name="T35" fmla="*/ 17 h 66"/>
                    <a:gd name="T36" fmla="*/ 11 w 108"/>
                    <a:gd name="T37" fmla="*/ 14 h 66"/>
                    <a:gd name="T38" fmla="*/ 17 w 108"/>
                    <a:gd name="T39" fmla="*/ 11 h 66"/>
                    <a:gd name="T40" fmla="*/ 24 w 108"/>
                    <a:gd name="T41" fmla="*/ 9 h 66"/>
                    <a:gd name="T42" fmla="*/ 32 w 108"/>
                    <a:gd name="T43" fmla="*/ 8 h 66"/>
                    <a:gd name="T44" fmla="*/ 39 w 108"/>
                    <a:gd name="T45" fmla="*/ 5 h 66"/>
                    <a:gd name="T46" fmla="*/ 48 w 108"/>
                    <a:gd name="T47" fmla="*/ 5 h 66"/>
                    <a:gd name="T48" fmla="*/ 48 w 108"/>
                    <a:gd name="T49" fmla="*/ 5 h 66"/>
                    <a:gd name="T50" fmla="*/ 52 w 108"/>
                    <a:gd name="T51" fmla="*/ 3 h 66"/>
                    <a:gd name="T52" fmla="*/ 58 w 108"/>
                    <a:gd name="T53" fmla="*/ 3 h 66"/>
                    <a:gd name="T54" fmla="*/ 64 w 108"/>
                    <a:gd name="T55" fmla="*/ 2 h 66"/>
                    <a:gd name="T56" fmla="*/ 70 w 108"/>
                    <a:gd name="T57" fmla="*/ 2 h 66"/>
                    <a:gd name="T58" fmla="*/ 76 w 108"/>
                    <a:gd name="T59" fmla="*/ 2 h 66"/>
                    <a:gd name="T60" fmla="*/ 82 w 108"/>
                    <a:gd name="T61" fmla="*/ 2 h 66"/>
                    <a:gd name="T62" fmla="*/ 90 w 108"/>
                    <a:gd name="T63" fmla="*/ 2 h 66"/>
                    <a:gd name="T64" fmla="*/ 96 w 108"/>
                    <a:gd name="T65" fmla="*/ 0 h 66"/>
                    <a:gd name="T66" fmla="*/ 102 w 108"/>
                    <a:gd name="T67" fmla="*/ 0 h 66"/>
                    <a:gd name="T68" fmla="*/ 108 w 108"/>
                    <a:gd name="T69" fmla="*/ 0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66"/>
                    <a:gd name="T107" fmla="*/ 108 w 108"/>
                    <a:gd name="T108" fmla="*/ 66 h 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66">
                      <a:moveTo>
                        <a:pt x="108" y="0"/>
                      </a:moveTo>
                      <a:lnTo>
                        <a:pt x="108" y="0"/>
                      </a:lnTo>
                      <a:lnTo>
                        <a:pt x="108" y="66"/>
                      </a:lnTo>
                      <a:lnTo>
                        <a:pt x="96" y="66"/>
                      </a:lnTo>
                      <a:lnTo>
                        <a:pt x="82" y="66"/>
                      </a:lnTo>
                      <a:lnTo>
                        <a:pt x="70" y="64"/>
                      </a:lnTo>
                      <a:lnTo>
                        <a:pt x="57" y="63"/>
                      </a:lnTo>
                      <a:lnTo>
                        <a:pt x="44" y="60"/>
                      </a:lnTo>
                      <a:lnTo>
                        <a:pt x="33" y="57"/>
                      </a:lnTo>
                      <a:lnTo>
                        <a:pt x="23" y="54"/>
                      </a:lnTo>
                      <a:lnTo>
                        <a:pt x="14" y="49"/>
                      </a:lnTo>
                      <a:lnTo>
                        <a:pt x="6" y="43"/>
                      </a:lnTo>
                      <a:lnTo>
                        <a:pt x="2" y="39"/>
                      </a:lnTo>
                      <a:lnTo>
                        <a:pt x="0" y="32"/>
                      </a:lnTo>
                      <a:lnTo>
                        <a:pt x="0" y="26"/>
                      </a:lnTo>
                      <a:lnTo>
                        <a:pt x="2" y="21"/>
                      </a:lnTo>
                      <a:lnTo>
                        <a:pt x="5" y="17"/>
                      </a:lnTo>
                      <a:lnTo>
                        <a:pt x="11" y="14"/>
                      </a:lnTo>
                      <a:lnTo>
                        <a:pt x="17" y="11"/>
                      </a:lnTo>
                      <a:lnTo>
                        <a:pt x="24" y="9"/>
                      </a:lnTo>
                      <a:lnTo>
                        <a:pt x="32" y="8"/>
                      </a:lnTo>
                      <a:lnTo>
                        <a:pt x="39" y="5"/>
                      </a:lnTo>
                      <a:lnTo>
                        <a:pt x="48" y="5"/>
                      </a:lnTo>
                      <a:lnTo>
                        <a:pt x="52" y="3"/>
                      </a:lnTo>
                      <a:lnTo>
                        <a:pt x="58" y="3"/>
                      </a:lnTo>
                      <a:lnTo>
                        <a:pt x="64" y="2"/>
                      </a:lnTo>
                      <a:lnTo>
                        <a:pt x="70" y="2"/>
                      </a:lnTo>
                      <a:lnTo>
                        <a:pt x="76" y="2"/>
                      </a:lnTo>
                      <a:lnTo>
                        <a:pt x="82" y="2"/>
                      </a:lnTo>
                      <a:lnTo>
                        <a:pt x="90" y="2"/>
                      </a:lnTo>
                      <a:lnTo>
                        <a:pt x="96" y="0"/>
                      </a:lnTo>
                      <a:lnTo>
                        <a:pt x="102" y="0"/>
                      </a:lnTo>
                      <a:lnTo>
                        <a:pt x="108" y="0"/>
                      </a:lnTo>
                      <a:close/>
                    </a:path>
                  </a:pathLst>
                </a:custGeom>
                <a:solidFill>
                  <a:srgbClr val="A019FF"/>
                </a:solidFill>
                <a:ln w="0">
                  <a:solidFill>
                    <a:srgbClr val="000000"/>
                  </a:solidFill>
                  <a:prstDash val="solid"/>
                  <a:round/>
                  <a:headEnd/>
                  <a:tailEnd/>
                </a:ln>
              </p:spPr>
              <p:txBody>
                <a:bodyPr lIns="108000" tIns="108000" rIns="108000" bIns="108000"/>
                <a:lstStyle/>
                <a:p>
                  <a:endParaRPr lang="hr-HR"/>
                </a:p>
              </p:txBody>
            </p:sp>
            <p:sp>
              <p:nvSpPr>
                <p:cNvPr id="17588" name="Freeform 136"/>
                <p:cNvSpPr>
                  <a:spLocks/>
                </p:cNvSpPr>
                <p:nvPr/>
              </p:nvSpPr>
              <p:spPr bwMode="auto">
                <a:xfrm>
                  <a:off x="3201" y="1519"/>
                  <a:ext cx="108" cy="66"/>
                </a:xfrm>
                <a:custGeom>
                  <a:avLst/>
                  <a:gdLst>
                    <a:gd name="T0" fmla="*/ 108 w 108"/>
                    <a:gd name="T1" fmla="*/ 0 h 66"/>
                    <a:gd name="T2" fmla="*/ 108 w 108"/>
                    <a:gd name="T3" fmla="*/ 0 h 66"/>
                    <a:gd name="T4" fmla="*/ 108 w 108"/>
                    <a:gd name="T5" fmla="*/ 66 h 66"/>
                    <a:gd name="T6" fmla="*/ 96 w 108"/>
                    <a:gd name="T7" fmla="*/ 66 h 66"/>
                    <a:gd name="T8" fmla="*/ 82 w 108"/>
                    <a:gd name="T9" fmla="*/ 66 h 66"/>
                    <a:gd name="T10" fmla="*/ 70 w 108"/>
                    <a:gd name="T11" fmla="*/ 64 h 66"/>
                    <a:gd name="T12" fmla="*/ 57 w 108"/>
                    <a:gd name="T13" fmla="*/ 63 h 66"/>
                    <a:gd name="T14" fmla="*/ 44 w 108"/>
                    <a:gd name="T15" fmla="*/ 60 h 66"/>
                    <a:gd name="T16" fmla="*/ 33 w 108"/>
                    <a:gd name="T17" fmla="*/ 57 h 66"/>
                    <a:gd name="T18" fmla="*/ 23 w 108"/>
                    <a:gd name="T19" fmla="*/ 54 h 66"/>
                    <a:gd name="T20" fmla="*/ 14 w 108"/>
                    <a:gd name="T21" fmla="*/ 49 h 66"/>
                    <a:gd name="T22" fmla="*/ 6 w 108"/>
                    <a:gd name="T23" fmla="*/ 43 h 66"/>
                    <a:gd name="T24" fmla="*/ 2 w 108"/>
                    <a:gd name="T25" fmla="*/ 39 h 66"/>
                    <a:gd name="T26" fmla="*/ 2 w 108"/>
                    <a:gd name="T27" fmla="*/ 39 h 66"/>
                    <a:gd name="T28" fmla="*/ 0 w 108"/>
                    <a:gd name="T29" fmla="*/ 32 h 66"/>
                    <a:gd name="T30" fmla="*/ 0 w 108"/>
                    <a:gd name="T31" fmla="*/ 26 h 66"/>
                    <a:gd name="T32" fmla="*/ 2 w 108"/>
                    <a:gd name="T33" fmla="*/ 21 h 66"/>
                    <a:gd name="T34" fmla="*/ 5 w 108"/>
                    <a:gd name="T35" fmla="*/ 17 h 66"/>
                    <a:gd name="T36" fmla="*/ 11 w 108"/>
                    <a:gd name="T37" fmla="*/ 14 h 66"/>
                    <a:gd name="T38" fmla="*/ 17 w 108"/>
                    <a:gd name="T39" fmla="*/ 11 h 66"/>
                    <a:gd name="T40" fmla="*/ 24 w 108"/>
                    <a:gd name="T41" fmla="*/ 9 h 66"/>
                    <a:gd name="T42" fmla="*/ 32 w 108"/>
                    <a:gd name="T43" fmla="*/ 8 h 66"/>
                    <a:gd name="T44" fmla="*/ 39 w 108"/>
                    <a:gd name="T45" fmla="*/ 5 h 66"/>
                    <a:gd name="T46" fmla="*/ 48 w 108"/>
                    <a:gd name="T47" fmla="*/ 5 h 66"/>
                    <a:gd name="T48" fmla="*/ 48 w 108"/>
                    <a:gd name="T49" fmla="*/ 5 h 66"/>
                    <a:gd name="T50" fmla="*/ 52 w 108"/>
                    <a:gd name="T51" fmla="*/ 3 h 66"/>
                    <a:gd name="T52" fmla="*/ 58 w 108"/>
                    <a:gd name="T53" fmla="*/ 3 h 66"/>
                    <a:gd name="T54" fmla="*/ 64 w 108"/>
                    <a:gd name="T55" fmla="*/ 2 h 66"/>
                    <a:gd name="T56" fmla="*/ 70 w 108"/>
                    <a:gd name="T57" fmla="*/ 2 h 66"/>
                    <a:gd name="T58" fmla="*/ 76 w 108"/>
                    <a:gd name="T59" fmla="*/ 2 h 66"/>
                    <a:gd name="T60" fmla="*/ 82 w 108"/>
                    <a:gd name="T61" fmla="*/ 2 h 66"/>
                    <a:gd name="T62" fmla="*/ 90 w 108"/>
                    <a:gd name="T63" fmla="*/ 2 h 66"/>
                    <a:gd name="T64" fmla="*/ 96 w 108"/>
                    <a:gd name="T65" fmla="*/ 0 h 66"/>
                    <a:gd name="T66" fmla="*/ 102 w 108"/>
                    <a:gd name="T67" fmla="*/ 0 h 66"/>
                    <a:gd name="T68" fmla="*/ 108 w 108"/>
                    <a:gd name="T69" fmla="*/ 0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66"/>
                    <a:gd name="T107" fmla="*/ 108 w 108"/>
                    <a:gd name="T108" fmla="*/ 66 h 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66">
                      <a:moveTo>
                        <a:pt x="108" y="0"/>
                      </a:moveTo>
                      <a:lnTo>
                        <a:pt x="108" y="0"/>
                      </a:lnTo>
                      <a:lnTo>
                        <a:pt x="108" y="66"/>
                      </a:lnTo>
                      <a:lnTo>
                        <a:pt x="96" y="66"/>
                      </a:lnTo>
                      <a:lnTo>
                        <a:pt x="82" y="66"/>
                      </a:lnTo>
                      <a:lnTo>
                        <a:pt x="70" y="64"/>
                      </a:lnTo>
                      <a:lnTo>
                        <a:pt x="57" y="63"/>
                      </a:lnTo>
                      <a:lnTo>
                        <a:pt x="44" y="60"/>
                      </a:lnTo>
                      <a:lnTo>
                        <a:pt x="33" y="57"/>
                      </a:lnTo>
                      <a:lnTo>
                        <a:pt x="23" y="54"/>
                      </a:lnTo>
                      <a:lnTo>
                        <a:pt x="14" y="49"/>
                      </a:lnTo>
                      <a:lnTo>
                        <a:pt x="6" y="43"/>
                      </a:lnTo>
                      <a:lnTo>
                        <a:pt x="2" y="39"/>
                      </a:lnTo>
                      <a:lnTo>
                        <a:pt x="0" y="32"/>
                      </a:lnTo>
                      <a:lnTo>
                        <a:pt x="0" y="26"/>
                      </a:lnTo>
                      <a:lnTo>
                        <a:pt x="2" y="21"/>
                      </a:lnTo>
                      <a:lnTo>
                        <a:pt x="5" y="17"/>
                      </a:lnTo>
                      <a:lnTo>
                        <a:pt x="11" y="14"/>
                      </a:lnTo>
                      <a:lnTo>
                        <a:pt x="17" y="11"/>
                      </a:lnTo>
                      <a:lnTo>
                        <a:pt x="24" y="9"/>
                      </a:lnTo>
                      <a:lnTo>
                        <a:pt x="32" y="8"/>
                      </a:lnTo>
                      <a:lnTo>
                        <a:pt x="39" y="5"/>
                      </a:lnTo>
                      <a:lnTo>
                        <a:pt x="48" y="5"/>
                      </a:lnTo>
                      <a:lnTo>
                        <a:pt x="52" y="3"/>
                      </a:lnTo>
                      <a:lnTo>
                        <a:pt x="58" y="3"/>
                      </a:lnTo>
                      <a:lnTo>
                        <a:pt x="64" y="2"/>
                      </a:lnTo>
                      <a:lnTo>
                        <a:pt x="70" y="2"/>
                      </a:lnTo>
                      <a:lnTo>
                        <a:pt x="76" y="2"/>
                      </a:lnTo>
                      <a:lnTo>
                        <a:pt x="82" y="2"/>
                      </a:lnTo>
                      <a:lnTo>
                        <a:pt x="90" y="2"/>
                      </a:lnTo>
                      <a:lnTo>
                        <a:pt x="96" y="0"/>
                      </a:lnTo>
                      <a:lnTo>
                        <a:pt x="102" y="0"/>
                      </a:lnTo>
                      <a:lnTo>
                        <a:pt x="10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589" name="Freeform 137"/>
                <p:cNvSpPr>
                  <a:spLocks/>
                </p:cNvSpPr>
                <p:nvPr/>
              </p:nvSpPr>
              <p:spPr bwMode="auto">
                <a:xfrm>
                  <a:off x="831" y="2102"/>
                  <a:ext cx="324" cy="526"/>
                </a:xfrm>
                <a:custGeom>
                  <a:avLst/>
                  <a:gdLst>
                    <a:gd name="T0" fmla="*/ 315 w 324"/>
                    <a:gd name="T1" fmla="*/ 215 h 526"/>
                    <a:gd name="T2" fmla="*/ 305 w 324"/>
                    <a:gd name="T3" fmla="*/ 230 h 526"/>
                    <a:gd name="T4" fmla="*/ 294 w 324"/>
                    <a:gd name="T5" fmla="*/ 244 h 526"/>
                    <a:gd name="T6" fmla="*/ 285 w 324"/>
                    <a:gd name="T7" fmla="*/ 281 h 526"/>
                    <a:gd name="T8" fmla="*/ 263 w 324"/>
                    <a:gd name="T9" fmla="*/ 330 h 526"/>
                    <a:gd name="T10" fmla="*/ 218 w 324"/>
                    <a:gd name="T11" fmla="*/ 371 h 526"/>
                    <a:gd name="T12" fmla="*/ 205 w 324"/>
                    <a:gd name="T13" fmla="*/ 375 h 526"/>
                    <a:gd name="T14" fmla="*/ 188 w 324"/>
                    <a:gd name="T15" fmla="*/ 380 h 526"/>
                    <a:gd name="T16" fmla="*/ 146 w 324"/>
                    <a:gd name="T17" fmla="*/ 380 h 526"/>
                    <a:gd name="T18" fmla="*/ 122 w 324"/>
                    <a:gd name="T19" fmla="*/ 380 h 526"/>
                    <a:gd name="T20" fmla="*/ 107 w 324"/>
                    <a:gd name="T21" fmla="*/ 389 h 526"/>
                    <a:gd name="T22" fmla="*/ 90 w 324"/>
                    <a:gd name="T23" fmla="*/ 407 h 526"/>
                    <a:gd name="T24" fmla="*/ 73 w 324"/>
                    <a:gd name="T25" fmla="*/ 452 h 526"/>
                    <a:gd name="T26" fmla="*/ 30 w 324"/>
                    <a:gd name="T27" fmla="*/ 501 h 526"/>
                    <a:gd name="T28" fmla="*/ 0 w 324"/>
                    <a:gd name="T29" fmla="*/ 526 h 526"/>
                    <a:gd name="T30" fmla="*/ 28 w 324"/>
                    <a:gd name="T31" fmla="*/ 472 h 526"/>
                    <a:gd name="T32" fmla="*/ 57 w 324"/>
                    <a:gd name="T33" fmla="*/ 437 h 526"/>
                    <a:gd name="T34" fmla="*/ 66 w 324"/>
                    <a:gd name="T35" fmla="*/ 398 h 526"/>
                    <a:gd name="T36" fmla="*/ 31 w 324"/>
                    <a:gd name="T37" fmla="*/ 372 h 526"/>
                    <a:gd name="T38" fmla="*/ 0 w 324"/>
                    <a:gd name="T39" fmla="*/ 398 h 526"/>
                    <a:gd name="T40" fmla="*/ 22 w 324"/>
                    <a:gd name="T41" fmla="*/ 244 h 526"/>
                    <a:gd name="T42" fmla="*/ 28 w 324"/>
                    <a:gd name="T43" fmla="*/ 236 h 526"/>
                    <a:gd name="T44" fmla="*/ 27 w 324"/>
                    <a:gd name="T45" fmla="*/ 215 h 526"/>
                    <a:gd name="T46" fmla="*/ 25 w 324"/>
                    <a:gd name="T47" fmla="*/ 200 h 526"/>
                    <a:gd name="T48" fmla="*/ 10 w 324"/>
                    <a:gd name="T49" fmla="*/ 165 h 526"/>
                    <a:gd name="T50" fmla="*/ 3 w 324"/>
                    <a:gd name="T51" fmla="*/ 148 h 526"/>
                    <a:gd name="T52" fmla="*/ 6 w 324"/>
                    <a:gd name="T53" fmla="*/ 79 h 526"/>
                    <a:gd name="T54" fmla="*/ 37 w 324"/>
                    <a:gd name="T55" fmla="*/ 169 h 526"/>
                    <a:gd name="T56" fmla="*/ 48 w 324"/>
                    <a:gd name="T57" fmla="*/ 218 h 526"/>
                    <a:gd name="T58" fmla="*/ 49 w 324"/>
                    <a:gd name="T59" fmla="*/ 256 h 526"/>
                    <a:gd name="T60" fmla="*/ 58 w 324"/>
                    <a:gd name="T61" fmla="*/ 277 h 526"/>
                    <a:gd name="T62" fmla="*/ 82 w 324"/>
                    <a:gd name="T63" fmla="*/ 307 h 526"/>
                    <a:gd name="T64" fmla="*/ 109 w 324"/>
                    <a:gd name="T65" fmla="*/ 295 h 526"/>
                    <a:gd name="T66" fmla="*/ 137 w 324"/>
                    <a:gd name="T67" fmla="*/ 253 h 526"/>
                    <a:gd name="T68" fmla="*/ 151 w 324"/>
                    <a:gd name="T69" fmla="*/ 205 h 526"/>
                    <a:gd name="T70" fmla="*/ 158 w 324"/>
                    <a:gd name="T71" fmla="*/ 184 h 526"/>
                    <a:gd name="T72" fmla="*/ 146 w 324"/>
                    <a:gd name="T73" fmla="*/ 130 h 526"/>
                    <a:gd name="T74" fmla="*/ 161 w 324"/>
                    <a:gd name="T75" fmla="*/ 76 h 526"/>
                    <a:gd name="T76" fmla="*/ 166 w 324"/>
                    <a:gd name="T77" fmla="*/ 33 h 526"/>
                    <a:gd name="T78" fmla="*/ 173 w 324"/>
                    <a:gd name="T79" fmla="*/ 5 h 526"/>
                    <a:gd name="T80" fmla="*/ 188 w 324"/>
                    <a:gd name="T81" fmla="*/ 0 h 526"/>
                    <a:gd name="T82" fmla="*/ 190 w 324"/>
                    <a:gd name="T83" fmla="*/ 17 h 526"/>
                    <a:gd name="T84" fmla="*/ 187 w 324"/>
                    <a:gd name="T85" fmla="*/ 27 h 526"/>
                    <a:gd name="T86" fmla="*/ 188 w 324"/>
                    <a:gd name="T87" fmla="*/ 60 h 526"/>
                    <a:gd name="T88" fmla="*/ 178 w 324"/>
                    <a:gd name="T89" fmla="*/ 88 h 526"/>
                    <a:gd name="T90" fmla="*/ 172 w 324"/>
                    <a:gd name="T91" fmla="*/ 105 h 526"/>
                    <a:gd name="T92" fmla="*/ 169 w 324"/>
                    <a:gd name="T93" fmla="*/ 154 h 526"/>
                    <a:gd name="T94" fmla="*/ 181 w 324"/>
                    <a:gd name="T95" fmla="*/ 188 h 526"/>
                    <a:gd name="T96" fmla="*/ 173 w 324"/>
                    <a:gd name="T97" fmla="*/ 208 h 526"/>
                    <a:gd name="T98" fmla="*/ 170 w 324"/>
                    <a:gd name="T99" fmla="*/ 215 h 526"/>
                    <a:gd name="T100" fmla="*/ 166 w 324"/>
                    <a:gd name="T101" fmla="*/ 230 h 526"/>
                    <a:gd name="T102" fmla="*/ 155 w 324"/>
                    <a:gd name="T103" fmla="*/ 265 h 526"/>
                    <a:gd name="T104" fmla="*/ 127 w 324"/>
                    <a:gd name="T105" fmla="*/ 301 h 526"/>
                    <a:gd name="T106" fmla="*/ 109 w 324"/>
                    <a:gd name="T107" fmla="*/ 315 h 526"/>
                    <a:gd name="T108" fmla="*/ 101 w 324"/>
                    <a:gd name="T109" fmla="*/ 321 h 526"/>
                    <a:gd name="T110" fmla="*/ 107 w 324"/>
                    <a:gd name="T111" fmla="*/ 342 h 526"/>
                    <a:gd name="T112" fmla="*/ 133 w 324"/>
                    <a:gd name="T113" fmla="*/ 357 h 526"/>
                    <a:gd name="T114" fmla="*/ 188 w 324"/>
                    <a:gd name="T115" fmla="*/ 357 h 526"/>
                    <a:gd name="T116" fmla="*/ 224 w 324"/>
                    <a:gd name="T117" fmla="*/ 344 h 526"/>
                    <a:gd name="T118" fmla="*/ 258 w 324"/>
                    <a:gd name="T119" fmla="*/ 298 h 526"/>
                    <a:gd name="T120" fmla="*/ 272 w 324"/>
                    <a:gd name="T121" fmla="*/ 244 h 526"/>
                    <a:gd name="T122" fmla="*/ 297 w 324"/>
                    <a:gd name="T123" fmla="*/ 208 h 526"/>
                    <a:gd name="T124" fmla="*/ 305 w 324"/>
                    <a:gd name="T125" fmla="*/ 196 h 5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26"/>
                    <a:gd name="T191" fmla="*/ 324 w 324"/>
                    <a:gd name="T192" fmla="*/ 526 h 5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26">
                      <a:moveTo>
                        <a:pt x="324" y="205"/>
                      </a:moveTo>
                      <a:lnTo>
                        <a:pt x="323" y="205"/>
                      </a:lnTo>
                      <a:lnTo>
                        <a:pt x="321" y="208"/>
                      </a:lnTo>
                      <a:lnTo>
                        <a:pt x="320" y="209"/>
                      </a:lnTo>
                      <a:lnTo>
                        <a:pt x="320" y="212"/>
                      </a:lnTo>
                      <a:lnTo>
                        <a:pt x="318" y="212"/>
                      </a:lnTo>
                      <a:lnTo>
                        <a:pt x="317" y="215"/>
                      </a:lnTo>
                      <a:lnTo>
                        <a:pt x="315" y="215"/>
                      </a:lnTo>
                      <a:lnTo>
                        <a:pt x="314" y="218"/>
                      </a:lnTo>
                      <a:lnTo>
                        <a:pt x="312" y="220"/>
                      </a:lnTo>
                      <a:lnTo>
                        <a:pt x="312" y="221"/>
                      </a:lnTo>
                      <a:lnTo>
                        <a:pt x="309" y="224"/>
                      </a:lnTo>
                      <a:lnTo>
                        <a:pt x="309" y="226"/>
                      </a:lnTo>
                      <a:lnTo>
                        <a:pt x="308" y="227"/>
                      </a:lnTo>
                      <a:lnTo>
                        <a:pt x="306" y="229"/>
                      </a:lnTo>
                      <a:lnTo>
                        <a:pt x="305" y="230"/>
                      </a:lnTo>
                      <a:lnTo>
                        <a:pt x="303" y="232"/>
                      </a:lnTo>
                      <a:lnTo>
                        <a:pt x="302" y="233"/>
                      </a:lnTo>
                      <a:lnTo>
                        <a:pt x="302" y="235"/>
                      </a:lnTo>
                      <a:lnTo>
                        <a:pt x="300" y="236"/>
                      </a:lnTo>
                      <a:lnTo>
                        <a:pt x="299" y="238"/>
                      </a:lnTo>
                      <a:lnTo>
                        <a:pt x="297" y="239"/>
                      </a:lnTo>
                      <a:lnTo>
                        <a:pt x="296" y="241"/>
                      </a:lnTo>
                      <a:lnTo>
                        <a:pt x="294" y="244"/>
                      </a:lnTo>
                      <a:lnTo>
                        <a:pt x="293" y="245"/>
                      </a:lnTo>
                      <a:lnTo>
                        <a:pt x="293" y="247"/>
                      </a:lnTo>
                      <a:lnTo>
                        <a:pt x="291" y="250"/>
                      </a:lnTo>
                      <a:lnTo>
                        <a:pt x="291" y="254"/>
                      </a:lnTo>
                      <a:lnTo>
                        <a:pt x="290" y="257"/>
                      </a:lnTo>
                      <a:lnTo>
                        <a:pt x="290" y="263"/>
                      </a:lnTo>
                      <a:lnTo>
                        <a:pt x="287" y="272"/>
                      </a:lnTo>
                      <a:lnTo>
                        <a:pt x="285" y="281"/>
                      </a:lnTo>
                      <a:lnTo>
                        <a:pt x="284" y="287"/>
                      </a:lnTo>
                      <a:lnTo>
                        <a:pt x="282" y="295"/>
                      </a:lnTo>
                      <a:lnTo>
                        <a:pt x="281" y="299"/>
                      </a:lnTo>
                      <a:lnTo>
                        <a:pt x="278" y="305"/>
                      </a:lnTo>
                      <a:lnTo>
                        <a:pt x="275" y="310"/>
                      </a:lnTo>
                      <a:lnTo>
                        <a:pt x="272" y="317"/>
                      </a:lnTo>
                      <a:lnTo>
                        <a:pt x="269" y="323"/>
                      </a:lnTo>
                      <a:lnTo>
                        <a:pt x="263" y="330"/>
                      </a:lnTo>
                      <a:lnTo>
                        <a:pt x="263" y="333"/>
                      </a:lnTo>
                      <a:lnTo>
                        <a:pt x="257" y="341"/>
                      </a:lnTo>
                      <a:lnTo>
                        <a:pt x="251" y="348"/>
                      </a:lnTo>
                      <a:lnTo>
                        <a:pt x="245" y="353"/>
                      </a:lnTo>
                      <a:lnTo>
                        <a:pt x="239" y="359"/>
                      </a:lnTo>
                      <a:lnTo>
                        <a:pt x="234" y="362"/>
                      </a:lnTo>
                      <a:lnTo>
                        <a:pt x="228" y="366"/>
                      </a:lnTo>
                      <a:lnTo>
                        <a:pt x="224" y="368"/>
                      </a:lnTo>
                      <a:lnTo>
                        <a:pt x="218" y="371"/>
                      </a:lnTo>
                      <a:lnTo>
                        <a:pt x="214" y="372"/>
                      </a:lnTo>
                      <a:lnTo>
                        <a:pt x="209" y="374"/>
                      </a:lnTo>
                      <a:lnTo>
                        <a:pt x="208" y="374"/>
                      </a:lnTo>
                      <a:lnTo>
                        <a:pt x="206" y="375"/>
                      </a:lnTo>
                      <a:lnTo>
                        <a:pt x="205" y="375"/>
                      </a:lnTo>
                      <a:lnTo>
                        <a:pt x="203" y="375"/>
                      </a:lnTo>
                      <a:lnTo>
                        <a:pt x="200" y="377"/>
                      </a:lnTo>
                      <a:lnTo>
                        <a:pt x="197" y="378"/>
                      </a:lnTo>
                      <a:lnTo>
                        <a:pt x="193" y="378"/>
                      </a:lnTo>
                      <a:lnTo>
                        <a:pt x="188" y="380"/>
                      </a:lnTo>
                      <a:lnTo>
                        <a:pt x="182" y="380"/>
                      </a:lnTo>
                      <a:lnTo>
                        <a:pt x="176" y="380"/>
                      </a:lnTo>
                      <a:lnTo>
                        <a:pt x="170" y="380"/>
                      </a:lnTo>
                      <a:lnTo>
                        <a:pt x="164" y="381"/>
                      </a:lnTo>
                      <a:lnTo>
                        <a:pt x="158" y="381"/>
                      </a:lnTo>
                      <a:lnTo>
                        <a:pt x="152" y="381"/>
                      </a:lnTo>
                      <a:lnTo>
                        <a:pt x="149" y="380"/>
                      </a:lnTo>
                      <a:lnTo>
                        <a:pt x="146" y="380"/>
                      </a:lnTo>
                      <a:lnTo>
                        <a:pt x="142" y="380"/>
                      </a:lnTo>
                      <a:lnTo>
                        <a:pt x="139" y="380"/>
                      </a:lnTo>
                      <a:lnTo>
                        <a:pt x="136" y="380"/>
                      </a:lnTo>
                      <a:lnTo>
                        <a:pt x="133" y="378"/>
                      </a:lnTo>
                      <a:lnTo>
                        <a:pt x="130" y="378"/>
                      </a:lnTo>
                      <a:lnTo>
                        <a:pt x="127" y="378"/>
                      </a:lnTo>
                      <a:lnTo>
                        <a:pt x="124" y="380"/>
                      </a:lnTo>
                      <a:lnTo>
                        <a:pt x="122" y="380"/>
                      </a:lnTo>
                      <a:lnTo>
                        <a:pt x="121" y="380"/>
                      </a:lnTo>
                      <a:lnTo>
                        <a:pt x="119" y="381"/>
                      </a:lnTo>
                      <a:lnTo>
                        <a:pt x="118" y="381"/>
                      </a:lnTo>
                      <a:lnTo>
                        <a:pt x="116" y="383"/>
                      </a:lnTo>
                      <a:lnTo>
                        <a:pt x="115" y="384"/>
                      </a:lnTo>
                      <a:lnTo>
                        <a:pt x="112" y="386"/>
                      </a:lnTo>
                      <a:lnTo>
                        <a:pt x="110" y="387"/>
                      </a:lnTo>
                      <a:lnTo>
                        <a:pt x="107" y="389"/>
                      </a:lnTo>
                      <a:lnTo>
                        <a:pt x="106" y="390"/>
                      </a:lnTo>
                      <a:lnTo>
                        <a:pt x="103" y="393"/>
                      </a:lnTo>
                      <a:lnTo>
                        <a:pt x="100" y="395"/>
                      </a:lnTo>
                      <a:lnTo>
                        <a:pt x="97" y="398"/>
                      </a:lnTo>
                      <a:lnTo>
                        <a:pt x="95" y="399"/>
                      </a:lnTo>
                      <a:lnTo>
                        <a:pt x="92" y="401"/>
                      </a:lnTo>
                      <a:lnTo>
                        <a:pt x="92" y="402"/>
                      </a:lnTo>
                      <a:lnTo>
                        <a:pt x="90" y="407"/>
                      </a:lnTo>
                      <a:lnTo>
                        <a:pt x="88" y="410"/>
                      </a:lnTo>
                      <a:lnTo>
                        <a:pt x="87" y="414"/>
                      </a:lnTo>
                      <a:lnTo>
                        <a:pt x="85" y="420"/>
                      </a:lnTo>
                      <a:lnTo>
                        <a:pt x="84" y="426"/>
                      </a:lnTo>
                      <a:lnTo>
                        <a:pt x="81" y="434"/>
                      </a:lnTo>
                      <a:lnTo>
                        <a:pt x="78" y="440"/>
                      </a:lnTo>
                      <a:lnTo>
                        <a:pt x="76" y="446"/>
                      </a:lnTo>
                      <a:lnTo>
                        <a:pt x="73" y="452"/>
                      </a:lnTo>
                      <a:lnTo>
                        <a:pt x="69" y="457"/>
                      </a:lnTo>
                      <a:lnTo>
                        <a:pt x="66" y="463"/>
                      </a:lnTo>
                      <a:lnTo>
                        <a:pt x="61" y="469"/>
                      </a:lnTo>
                      <a:lnTo>
                        <a:pt x="55" y="475"/>
                      </a:lnTo>
                      <a:lnTo>
                        <a:pt x="49" y="481"/>
                      </a:lnTo>
                      <a:lnTo>
                        <a:pt x="42" y="487"/>
                      </a:lnTo>
                      <a:lnTo>
                        <a:pt x="36" y="493"/>
                      </a:lnTo>
                      <a:lnTo>
                        <a:pt x="30" y="501"/>
                      </a:lnTo>
                      <a:lnTo>
                        <a:pt x="22" y="505"/>
                      </a:lnTo>
                      <a:lnTo>
                        <a:pt x="18" y="511"/>
                      </a:lnTo>
                      <a:lnTo>
                        <a:pt x="12" y="516"/>
                      </a:lnTo>
                      <a:lnTo>
                        <a:pt x="7" y="520"/>
                      </a:lnTo>
                      <a:lnTo>
                        <a:pt x="4" y="523"/>
                      </a:lnTo>
                      <a:lnTo>
                        <a:pt x="3" y="526"/>
                      </a:lnTo>
                      <a:lnTo>
                        <a:pt x="1" y="526"/>
                      </a:lnTo>
                      <a:lnTo>
                        <a:pt x="0" y="526"/>
                      </a:lnTo>
                      <a:lnTo>
                        <a:pt x="0" y="499"/>
                      </a:lnTo>
                      <a:lnTo>
                        <a:pt x="3" y="496"/>
                      </a:lnTo>
                      <a:lnTo>
                        <a:pt x="7" y="492"/>
                      </a:lnTo>
                      <a:lnTo>
                        <a:pt x="10" y="489"/>
                      </a:lnTo>
                      <a:lnTo>
                        <a:pt x="13" y="486"/>
                      </a:lnTo>
                      <a:lnTo>
                        <a:pt x="16" y="483"/>
                      </a:lnTo>
                      <a:lnTo>
                        <a:pt x="21" y="480"/>
                      </a:lnTo>
                      <a:lnTo>
                        <a:pt x="24" y="477"/>
                      </a:lnTo>
                      <a:lnTo>
                        <a:pt x="28" y="472"/>
                      </a:lnTo>
                      <a:lnTo>
                        <a:pt x="31" y="469"/>
                      </a:lnTo>
                      <a:lnTo>
                        <a:pt x="36" y="466"/>
                      </a:lnTo>
                      <a:lnTo>
                        <a:pt x="40" y="462"/>
                      </a:lnTo>
                      <a:lnTo>
                        <a:pt x="45" y="457"/>
                      </a:lnTo>
                      <a:lnTo>
                        <a:pt x="48" y="452"/>
                      </a:lnTo>
                      <a:lnTo>
                        <a:pt x="51" y="447"/>
                      </a:lnTo>
                      <a:lnTo>
                        <a:pt x="54" y="443"/>
                      </a:lnTo>
                      <a:lnTo>
                        <a:pt x="57" y="437"/>
                      </a:lnTo>
                      <a:lnTo>
                        <a:pt x="58" y="432"/>
                      </a:lnTo>
                      <a:lnTo>
                        <a:pt x="61" y="426"/>
                      </a:lnTo>
                      <a:lnTo>
                        <a:pt x="63" y="420"/>
                      </a:lnTo>
                      <a:lnTo>
                        <a:pt x="66" y="414"/>
                      </a:lnTo>
                      <a:lnTo>
                        <a:pt x="66" y="410"/>
                      </a:lnTo>
                      <a:lnTo>
                        <a:pt x="66" y="405"/>
                      </a:lnTo>
                      <a:lnTo>
                        <a:pt x="66" y="401"/>
                      </a:lnTo>
                      <a:lnTo>
                        <a:pt x="66" y="398"/>
                      </a:lnTo>
                      <a:lnTo>
                        <a:pt x="63" y="393"/>
                      </a:lnTo>
                      <a:lnTo>
                        <a:pt x="60" y="389"/>
                      </a:lnTo>
                      <a:lnTo>
                        <a:pt x="57" y="386"/>
                      </a:lnTo>
                      <a:lnTo>
                        <a:pt x="52" y="383"/>
                      </a:lnTo>
                      <a:lnTo>
                        <a:pt x="48" y="380"/>
                      </a:lnTo>
                      <a:lnTo>
                        <a:pt x="42" y="375"/>
                      </a:lnTo>
                      <a:lnTo>
                        <a:pt x="37" y="374"/>
                      </a:lnTo>
                      <a:lnTo>
                        <a:pt x="31" y="372"/>
                      </a:lnTo>
                      <a:lnTo>
                        <a:pt x="27" y="372"/>
                      </a:lnTo>
                      <a:lnTo>
                        <a:pt x="22" y="374"/>
                      </a:lnTo>
                      <a:lnTo>
                        <a:pt x="19" y="375"/>
                      </a:lnTo>
                      <a:lnTo>
                        <a:pt x="15" y="377"/>
                      </a:lnTo>
                      <a:lnTo>
                        <a:pt x="10" y="381"/>
                      </a:lnTo>
                      <a:lnTo>
                        <a:pt x="7" y="386"/>
                      </a:lnTo>
                      <a:lnTo>
                        <a:pt x="4" y="392"/>
                      </a:lnTo>
                      <a:lnTo>
                        <a:pt x="0" y="398"/>
                      </a:lnTo>
                      <a:lnTo>
                        <a:pt x="0" y="305"/>
                      </a:lnTo>
                      <a:lnTo>
                        <a:pt x="1" y="233"/>
                      </a:lnTo>
                      <a:lnTo>
                        <a:pt x="3" y="233"/>
                      </a:lnTo>
                      <a:lnTo>
                        <a:pt x="4" y="235"/>
                      </a:lnTo>
                      <a:lnTo>
                        <a:pt x="7" y="236"/>
                      </a:lnTo>
                      <a:lnTo>
                        <a:pt x="10" y="238"/>
                      </a:lnTo>
                      <a:lnTo>
                        <a:pt x="15" y="239"/>
                      </a:lnTo>
                      <a:lnTo>
                        <a:pt x="18" y="242"/>
                      </a:lnTo>
                      <a:lnTo>
                        <a:pt x="22" y="244"/>
                      </a:lnTo>
                      <a:lnTo>
                        <a:pt x="24" y="244"/>
                      </a:lnTo>
                      <a:lnTo>
                        <a:pt x="27" y="244"/>
                      </a:lnTo>
                      <a:lnTo>
                        <a:pt x="28" y="242"/>
                      </a:lnTo>
                      <a:lnTo>
                        <a:pt x="28" y="241"/>
                      </a:lnTo>
                      <a:lnTo>
                        <a:pt x="28" y="239"/>
                      </a:lnTo>
                      <a:lnTo>
                        <a:pt x="28" y="238"/>
                      </a:lnTo>
                      <a:lnTo>
                        <a:pt x="28" y="236"/>
                      </a:lnTo>
                      <a:lnTo>
                        <a:pt x="28" y="233"/>
                      </a:lnTo>
                      <a:lnTo>
                        <a:pt x="28" y="232"/>
                      </a:lnTo>
                      <a:lnTo>
                        <a:pt x="28" y="229"/>
                      </a:lnTo>
                      <a:lnTo>
                        <a:pt x="28" y="226"/>
                      </a:lnTo>
                      <a:lnTo>
                        <a:pt x="27" y="221"/>
                      </a:lnTo>
                      <a:lnTo>
                        <a:pt x="27" y="220"/>
                      </a:lnTo>
                      <a:lnTo>
                        <a:pt x="27" y="218"/>
                      </a:lnTo>
                      <a:lnTo>
                        <a:pt x="27" y="215"/>
                      </a:lnTo>
                      <a:lnTo>
                        <a:pt x="27" y="214"/>
                      </a:lnTo>
                      <a:lnTo>
                        <a:pt x="27" y="212"/>
                      </a:lnTo>
                      <a:lnTo>
                        <a:pt x="27" y="211"/>
                      </a:lnTo>
                      <a:lnTo>
                        <a:pt x="25" y="209"/>
                      </a:lnTo>
                      <a:lnTo>
                        <a:pt x="25" y="208"/>
                      </a:lnTo>
                      <a:lnTo>
                        <a:pt x="25" y="206"/>
                      </a:lnTo>
                      <a:lnTo>
                        <a:pt x="25" y="205"/>
                      </a:lnTo>
                      <a:lnTo>
                        <a:pt x="25" y="200"/>
                      </a:lnTo>
                      <a:lnTo>
                        <a:pt x="24" y="196"/>
                      </a:lnTo>
                      <a:lnTo>
                        <a:pt x="24" y="193"/>
                      </a:lnTo>
                      <a:lnTo>
                        <a:pt x="22" y="190"/>
                      </a:lnTo>
                      <a:lnTo>
                        <a:pt x="22" y="187"/>
                      </a:lnTo>
                      <a:lnTo>
                        <a:pt x="21" y="182"/>
                      </a:lnTo>
                      <a:lnTo>
                        <a:pt x="19" y="179"/>
                      </a:lnTo>
                      <a:lnTo>
                        <a:pt x="16" y="175"/>
                      </a:lnTo>
                      <a:lnTo>
                        <a:pt x="15" y="170"/>
                      </a:lnTo>
                      <a:lnTo>
                        <a:pt x="10" y="165"/>
                      </a:lnTo>
                      <a:lnTo>
                        <a:pt x="9" y="163"/>
                      </a:lnTo>
                      <a:lnTo>
                        <a:pt x="9" y="162"/>
                      </a:lnTo>
                      <a:lnTo>
                        <a:pt x="7" y="159"/>
                      </a:lnTo>
                      <a:lnTo>
                        <a:pt x="6" y="157"/>
                      </a:lnTo>
                      <a:lnTo>
                        <a:pt x="6" y="156"/>
                      </a:lnTo>
                      <a:lnTo>
                        <a:pt x="4" y="153"/>
                      </a:lnTo>
                      <a:lnTo>
                        <a:pt x="3" y="151"/>
                      </a:lnTo>
                      <a:lnTo>
                        <a:pt x="3" y="148"/>
                      </a:lnTo>
                      <a:lnTo>
                        <a:pt x="1" y="147"/>
                      </a:lnTo>
                      <a:lnTo>
                        <a:pt x="0" y="144"/>
                      </a:lnTo>
                      <a:lnTo>
                        <a:pt x="0" y="31"/>
                      </a:lnTo>
                      <a:lnTo>
                        <a:pt x="1" y="31"/>
                      </a:lnTo>
                      <a:lnTo>
                        <a:pt x="3" y="42"/>
                      </a:lnTo>
                      <a:lnTo>
                        <a:pt x="3" y="54"/>
                      </a:lnTo>
                      <a:lnTo>
                        <a:pt x="4" y="67"/>
                      </a:lnTo>
                      <a:lnTo>
                        <a:pt x="6" y="79"/>
                      </a:lnTo>
                      <a:lnTo>
                        <a:pt x="9" y="94"/>
                      </a:lnTo>
                      <a:lnTo>
                        <a:pt x="10" y="108"/>
                      </a:lnTo>
                      <a:lnTo>
                        <a:pt x="15" y="121"/>
                      </a:lnTo>
                      <a:lnTo>
                        <a:pt x="19" y="133"/>
                      </a:lnTo>
                      <a:lnTo>
                        <a:pt x="22" y="144"/>
                      </a:lnTo>
                      <a:lnTo>
                        <a:pt x="28" y="154"/>
                      </a:lnTo>
                      <a:lnTo>
                        <a:pt x="33" y="162"/>
                      </a:lnTo>
                      <a:lnTo>
                        <a:pt x="37" y="169"/>
                      </a:lnTo>
                      <a:lnTo>
                        <a:pt x="40" y="175"/>
                      </a:lnTo>
                      <a:lnTo>
                        <a:pt x="42" y="181"/>
                      </a:lnTo>
                      <a:lnTo>
                        <a:pt x="43" y="185"/>
                      </a:lnTo>
                      <a:lnTo>
                        <a:pt x="45" y="191"/>
                      </a:lnTo>
                      <a:lnTo>
                        <a:pt x="45" y="196"/>
                      </a:lnTo>
                      <a:lnTo>
                        <a:pt x="46" y="203"/>
                      </a:lnTo>
                      <a:lnTo>
                        <a:pt x="46" y="211"/>
                      </a:lnTo>
                      <a:lnTo>
                        <a:pt x="48" y="218"/>
                      </a:lnTo>
                      <a:lnTo>
                        <a:pt x="49" y="227"/>
                      </a:lnTo>
                      <a:lnTo>
                        <a:pt x="49" y="233"/>
                      </a:lnTo>
                      <a:lnTo>
                        <a:pt x="49" y="239"/>
                      </a:lnTo>
                      <a:lnTo>
                        <a:pt x="49" y="242"/>
                      </a:lnTo>
                      <a:lnTo>
                        <a:pt x="48" y="245"/>
                      </a:lnTo>
                      <a:lnTo>
                        <a:pt x="48" y="248"/>
                      </a:lnTo>
                      <a:lnTo>
                        <a:pt x="48" y="251"/>
                      </a:lnTo>
                      <a:lnTo>
                        <a:pt x="48" y="253"/>
                      </a:lnTo>
                      <a:lnTo>
                        <a:pt x="49" y="256"/>
                      </a:lnTo>
                      <a:lnTo>
                        <a:pt x="51" y="259"/>
                      </a:lnTo>
                      <a:lnTo>
                        <a:pt x="51" y="260"/>
                      </a:lnTo>
                      <a:lnTo>
                        <a:pt x="52" y="263"/>
                      </a:lnTo>
                      <a:lnTo>
                        <a:pt x="54" y="265"/>
                      </a:lnTo>
                      <a:lnTo>
                        <a:pt x="55" y="268"/>
                      </a:lnTo>
                      <a:lnTo>
                        <a:pt x="57" y="272"/>
                      </a:lnTo>
                      <a:lnTo>
                        <a:pt x="58" y="277"/>
                      </a:lnTo>
                      <a:lnTo>
                        <a:pt x="61" y="283"/>
                      </a:lnTo>
                      <a:lnTo>
                        <a:pt x="66" y="287"/>
                      </a:lnTo>
                      <a:lnTo>
                        <a:pt x="69" y="295"/>
                      </a:lnTo>
                      <a:lnTo>
                        <a:pt x="72" y="299"/>
                      </a:lnTo>
                      <a:lnTo>
                        <a:pt x="75" y="304"/>
                      </a:lnTo>
                      <a:lnTo>
                        <a:pt x="78" y="305"/>
                      </a:lnTo>
                      <a:lnTo>
                        <a:pt x="81" y="307"/>
                      </a:lnTo>
                      <a:lnTo>
                        <a:pt x="82" y="307"/>
                      </a:lnTo>
                      <a:lnTo>
                        <a:pt x="85" y="307"/>
                      </a:lnTo>
                      <a:lnTo>
                        <a:pt x="87" y="305"/>
                      </a:lnTo>
                      <a:lnTo>
                        <a:pt x="88" y="305"/>
                      </a:lnTo>
                      <a:lnTo>
                        <a:pt x="90" y="304"/>
                      </a:lnTo>
                      <a:lnTo>
                        <a:pt x="91" y="304"/>
                      </a:lnTo>
                      <a:lnTo>
                        <a:pt x="97" y="302"/>
                      </a:lnTo>
                      <a:lnTo>
                        <a:pt x="104" y="298"/>
                      </a:lnTo>
                      <a:lnTo>
                        <a:pt x="109" y="295"/>
                      </a:lnTo>
                      <a:lnTo>
                        <a:pt x="113" y="292"/>
                      </a:lnTo>
                      <a:lnTo>
                        <a:pt x="118" y="287"/>
                      </a:lnTo>
                      <a:lnTo>
                        <a:pt x="121" y="283"/>
                      </a:lnTo>
                      <a:lnTo>
                        <a:pt x="124" y="277"/>
                      </a:lnTo>
                      <a:lnTo>
                        <a:pt x="128" y="271"/>
                      </a:lnTo>
                      <a:lnTo>
                        <a:pt x="131" y="266"/>
                      </a:lnTo>
                      <a:lnTo>
                        <a:pt x="134" y="259"/>
                      </a:lnTo>
                      <a:lnTo>
                        <a:pt x="137" y="253"/>
                      </a:lnTo>
                      <a:lnTo>
                        <a:pt x="140" y="247"/>
                      </a:lnTo>
                      <a:lnTo>
                        <a:pt x="142" y="242"/>
                      </a:lnTo>
                      <a:lnTo>
                        <a:pt x="143" y="236"/>
                      </a:lnTo>
                      <a:lnTo>
                        <a:pt x="145" y="232"/>
                      </a:lnTo>
                      <a:lnTo>
                        <a:pt x="146" y="227"/>
                      </a:lnTo>
                      <a:lnTo>
                        <a:pt x="146" y="221"/>
                      </a:lnTo>
                      <a:lnTo>
                        <a:pt x="148" y="215"/>
                      </a:lnTo>
                      <a:lnTo>
                        <a:pt x="149" y="211"/>
                      </a:lnTo>
                      <a:lnTo>
                        <a:pt x="151" y="205"/>
                      </a:lnTo>
                      <a:lnTo>
                        <a:pt x="152" y="200"/>
                      </a:lnTo>
                      <a:lnTo>
                        <a:pt x="155" y="196"/>
                      </a:lnTo>
                      <a:lnTo>
                        <a:pt x="157" y="194"/>
                      </a:lnTo>
                      <a:lnTo>
                        <a:pt x="158" y="193"/>
                      </a:lnTo>
                      <a:lnTo>
                        <a:pt x="158" y="190"/>
                      </a:lnTo>
                      <a:lnTo>
                        <a:pt x="160" y="188"/>
                      </a:lnTo>
                      <a:lnTo>
                        <a:pt x="158" y="187"/>
                      </a:lnTo>
                      <a:lnTo>
                        <a:pt x="158" y="184"/>
                      </a:lnTo>
                      <a:lnTo>
                        <a:pt x="157" y="179"/>
                      </a:lnTo>
                      <a:lnTo>
                        <a:pt x="154" y="173"/>
                      </a:lnTo>
                      <a:lnTo>
                        <a:pt x="151" y="166"/>
                      </a:lnTo>
                      <a:lnTo>
                        <a:pt x="148" y="160"/>
                      </a:lnTo>
                      <a:lnTo>
                        <a:pt x="146" y="153"/>
                      </a:lnTo>
                      <a:lnTo>
                        <a:pt x="146" y="145"/>
                      </a:lnTo>
                      <a:lnTo>
                        <a:pt x="145" y="138"/>
                      </a:lnTo>
                      <a:lnTo>
                        <a:pt x="146" y="130"/>
                      </a:lnTo>
                      <a:lnTo>
                        <a:pt x="146" y="121"/>
                      </a:lnTo>
                      <a:lnTo>
                        <a:pt x="148" y="114"/>
                      </a:lnTo>
                      <a:lnTo>
                        <a:pt x="149" y="106"/>
                      </a:lnTo>
                      <a:lnTo>
                        <a:pt x="152" y="99"/>
                      </a:lnTo>
                      <a:lnTo>
                        <a:pt x="154" y="91"/>
                      </a:lnTo>
                      <a:lnTo>
                        <a:pt x="157" y="85"/>
                      </a:lnTo>
                      <a:lnTo>
                        <a:pt x="160" y="79"/>
                      </a:lnTo>
                      <a:lnTo>
                        <a:pt x="161" y="76"/>
                      </a:lnTo>
                      <a:lnTo>
                        <a:pt x="163" y="72"/>
                      </a:lnTo>
                      <a:lnTo>
                        <a:pt x="166" y="67"/>
                      </a:lnTo>
                      <a:lnTo>
                        <a:pt x="166" y="63"/>
                      </a:lnTo>
                      <a:lnTo>
                        <a:pt x="167" y="57"/>
                      </a:lnTo>
                      <a:lnTo>
                        <a:pt x="167" y="52"/>
                      </a:lnTo>
                      <a:lnTo>
                        <a:pt x="167" y="45"/>
                      </a:lnTo>
                      <a:lnTo>
                        <a:pt x="166" y="37"/>
                      </a:lnTo>
                      <a:lnTo>
                        <a:pt x="166" y="33"/>
                      </a:lnTo>
                      <a:lnTo>
                        <a:pt x="166" y="27"/>
                      </a:lnTo>
                      <a:lnTo>
                        <a:pt x="166" y="23"/>
                      </a:lnTo>
                      <a:lnTo>
                        <a:pt x="167" y="18"/>
                      </a:lnTo>
                      <a:lnTo>
                        <a:pt x="167" y="15"/>
                      </a:lnTo>
                      <a:lnTo>
                        <a:pt x="169" y="12"/>
                      </a:lnTo>
                      <a:lnTo>
                        <a:pt x="170" y="9"/>
                      </a:lnTo>
                      <a:lnTo>
                        <a:pt x="172" y="6"/>
                      </a:lnTo>
                      <a:lnTo>
                        <a:pt x="173" y="5"/>
                      </a:lnTo>
                      <a:lnTo>
                        <a:pt x="175" y="5"/>
                      </a:lnTo>
                      <a:lnTo>
                        <a:pt x="175" y="3"/>
                      </a:lnTo>
                      <a:lnTo>
                        <a:pt x="176" y="3"/>
                      </a:lnTo>
                      <a:lnTo>
                        <a:pt x="178" y="2"/>
                      </a:lnTo>
                      <a:lnTo>
                        <a:pt x="179" y="2"/>
                      </a:lnTo>
                      <a:lnTo>
                        <a:pt x="181" y="0"/>
                      </a:lnTo>
                      <a:lnTo>
                        <a:pt x="184" y="0"/>
                      </a:lnTo>
                      <a:lnTo>
                        <a:pt x="185" y="0"/>
                      </a:lnTo>
                      <a:lnTo>
                        <a:pt x="188" y="0"/>
                      </a:lnTo>
                      <a:lnTo>
                        <a:pt x="190" y="2"/>
                      </a:lnTo>
                      <a:lnTo>
                        <a:pt x="191" y="5"/>
                      </a:lnTo>
                      <a:lnTo>
                        <a:pt x="193" y="6"/>
                      </a:lnTo>
                      <a:lnTo>
                        <a:pt x="193" y="9"/>
                      </a:lnTo>
                      <a:lnTo>
                        <a:pt x="193" y="11"/>
                      </a:lnTo>
                      <a:lnTo>
                        <a:pt x="191" y="14"/>
                      </a:lnTo>
                      <a:lnTo>
                        <a:pt x="191" y="15"/>
                      </a:lnTo>
                      <a:lnTo>
                        <a:pt x="190" y="17"/>
                      </a:lnTo>
                      <a:lnTo>
                        <a:pt x="190" y="18"/>
                      </a:lnTo>
                      <a:lnTo>
                        <a:pt x="190" y="20"/>
                      </a:lnTo>
                      <a:lnTo>
                        <a:pt x="188" y="21"/>
                      </a:lnTo>
                      <a:lnTo>
                        <a:pt x="188" y="23"/>
                      </a:lnTo>
                      <a:lnTo>
                        <a:pt x="187" y="26"/>
                      </a:lnTo>
                      <a:lnTo>
                        <a:pt x="187" y="27"/>
                      </a:lnTo>
                      <a:lnTo>
                        <a:pt x="187" y="28"/>
                      </a:lnTo>
                      <a:lnTo>
                        <a:pt x="187" y="33"/>
                      </a:lnTo>
                      <a:lnTo>
                        <a:pt x="187" y="36"/>
                      </a:lnTo>
                      <a:lnTo>
                        <a:pt x="188" y="39"/>
                      </a:lnTo>
                      <a:lnTo>
                        <a:pt x="188" y="43"/>
                      </a:lnTo>
                      <a:lnTo>
                        <a:pt x="188" y="49"/>
                      </a:lnTo>
                      <a:lnTo>
                        <a:pt x="188" y="55"/>
                      </a:lnTo>
                      <a:lnTo>
                        <a:pt x="188" y="60"/>
                      </a:lnTo>
                      <a:lnTo>
                        <a:pt x="187" y="64"/>
                      </a:lnTo>
                      <a:lnTo>
                        <a:pt x="187" y="69"/>
                      </a:lnTo>
                      <a:lnTo>
                        <a:pt x="185" y="73"/>
                      </a:lnTo>
                      <a:lnTo>
                        <a:pt x="184" y="76"/>
                      </a:lnTo>
                      <a:lnTo>
                        <a:pt x="182" y="79"/>
                      </a:lnTo>
                      <a:lnTo>
                        <a:pt x="181" y="84"/>
                      </a:lnTo>
                      <a:lnTo>
                        <a:pt x="179" y="87"/>
                      </a:lnTo>
                      <a:lnTo>
                        <a:pt x="178" y="88"/>
                      </a:lnTo>
                      <a:lnTo>
                        <a:pt x="178" y="90"/>
                      </a:lnTo>
                      <a:lnTo>
                        <a:pt x="178" y="91"/>
                      </a:lnTo>
                      <a:lnTo>
                        <a:pt x="176" y="93"/>
                      </a:lnTo>
                      <a:lnTo>
                        <a:pt x="176" y="96"/>
                      </a:lnTo>
                      <a:lnTo>
                        <a:pt x="175" y="96"/>
                      </a:lnTo>
                      <a:lnTo>
                        <a:pt x="173" y="99"/>
                      </a:lnTo>
                      <a:lnTo>
                        <a:pt x="173" y="100"/>
                      </a:lnTo>
                      <a:lnTo>
                        <a:pt x="173" y="103"/>
                      </a:lnTo>
                      <a:lnTo>
                        <a:pt x="172" y="105"/>
                      </a:lnTo>
                      <a:lnTo>
                        <a:pt x="170" y="112"/>
                      </a:lnTo>
                      <a:lnTo>
                        <a:pt x="169" y="118"/>
                      </a:lnTo>
                      <a:lnTo>
                        <a:pt x="167" y="126"/>
                      </a:lnTo>
                      <a:lnTo>
                        <a:pt x="166" y="132"/>
                      </a:lnTo>
                      <a:lnTo>
                        <a:pt x="166" y="138"/>
                      </a:lnTo>
                      <a:lnTo>
                        <a:pt x="166" y="144"/>
                      </a:lnTo>
                      <a:lnTo>
                        <a:pt x="167" y="150"/>
                      </a:lnTo>
                      <a:lnTo>
                        <a:pt x="169" y="154"/>
                      </a:lnTo>
                      <a:lnTo>
                        <a:pt x="170" y="160"/>
                      </a:lnTo>
                      <a:lnTo>
                        <a:pt x="172" y="165"/>
                      </a:lnTo>
                      <a:lnTo>
                        <a:pt x="173" y="169"/>
                      </a:lnTo>
                      <a:lnTo>
                        <a:pt x="176" y="173"/>
                      </a:lnTo>
                      <a:lnTo>
                        <a:pt x="178" y="176"/>
                      </a:lnTo>
                      <a:lnTo>
                        <a:pt x="179" y="181"/>
                      </a:lnTo>
                      <a:lnTo>
                        <a:pt x="181" y="185"/>
                      </a:lnTo>
                      <a:lnTo>
                        <a:pt x="181" y="188"/>
                      </a:lnTo>
                      <a:lnTo>
                        <a:pt x="179" y="193"/>
                      </a:lnTo>
                      <a:lnTo>
                        <a:pt x="179" y="197"/>
                      </a:lnTo>
                      <a:lnTo>
                        <a:pt x="176" y="202"/>
                      </a:lnTo>
                      <a:lnTo>
                        <a:pt x="173" y="206"/>
                      </a:lnTo>
                      <a:lnTo>
                        <a:pt x="173" y="208"/>
                      </a:lnTo>
                      <a:lnTo>
                        <a:pt x="172" y="208"/>
                      </a:lnTo>
                      <a:lnTo>
                        <a:pt x="172" y="209"/>
                      </a:lnTo>
                      <a:lnTo>
                        <a:pt x="170" y="211"/>
                      </a:lnTo>
                      <a:lnTo>
                        <a:pt x="170" y="212"/>
                      </a:lnTo>
                      <a:lnTo>
                        <a:pt x="170" y="214"/>
                      </a:lnTo>
                      <a:lnTo>
                        <a:pt x="170" y="215"/>
                      </a:lnTo>
                      <a:lnTo>
                        <a:pt x="169" y="217"/>
                      </a:lnTo>
                      <a:lnTo>
                        <a:pt x="169" y="220"/>
                      </a:lnTo>
                      <a:lnTo>
                        <a:pt x="167" y="221"/>
                      </a:lnTo>
                      <a:lnTo>
                        <a:pt x="167" y="223"/>
                      </a:lnTo>
                      <a:lnTo>
                        <a:pt x="167" y="224"/>
                      </a:lnTo>
                      <a:lnTo>
                        <a:pt x="166" y="227"/>
                      </a:lnTo>
                      <a:lnTo>
                        <a:pt x="166" y="230"/>
                      </a:lnTo>
                      <a:lnTo>
                        <a:pt x="166" y="233"/>
                      </a:lnTo>
                      <a:lnTo>
                        <a:pt x="164" y="236"/>
                      </a:lnTo>
                      <a:lnTo>
                        <a:pt x="164" y="241"/>
                      </a:lnTo>
                      <a:lnTo>
                        <a:pt x="163" y="244"/>
                      </a:lnTo>
                      <a:lnTo>
                        <a:pt x="161" y="248"/>
                      </a:lnTo>
                      <a:lnTo>
                        <a:pt x="161" y="251"/>
                      </a:lnTo>
                      <a:lnTo>
                        <a:pt x="158" y="256"/>
                      </a:lnTo>
                      <a:lnTo>
                        <a:pt x="158" y="260"/>
                      </a:lnTo>
                      <a:lnTo>
                        <a:pt x="155" y="265"/>
                      </a:lnTo>
                      <a:lnTo>
                        <a:pt x="152" y="269"/>
                      </a:lnTo>
                      <a:lnTo>
                        <a:pt x="149" y="275"/>
                      </a:lnTo>
                      <a:lnTo>
                        <a:pt x="146" y="281"/>
                      </a:lnTo>
                      <a:lnTo>
                        <a:pt x="142" y="286"/>
                      </a:lnTo>
                      <a:lnTo>
                        <a:pt x="139" y="290"/>
                      </a:lnTo>
                      <a:lnTo>
                        <a:pt x="134" y="293"/>
                      </a:lnTo>
                      <a:lnTo>
                        <a:pt x="131" y="298"/>
                      </a:lnTo>
                      <a:lnTo>
                        <a:pt x="127" y="301"/>
                      </a:lnTo>
                      <a:lnTo>
                        <a:pt x="124" y="304"/>
                      </a:lnTo>
                      <a:lnTo>
                        <a:pt x="119" y="308"/>
                      </a:lnTo>
                      <a:lnTo>
                        <a:pt x="115" y="311"/>
                      </a:lnTo>
                      <a:lnTo>
                        <a:pt x="113" y="311"/>
                      </a:lnTo>
                      <a:lnTo>
                        <a:pt x="112" y="313"/>
                      </a:lnTo>
                      <a:lnTo>
                        <a:pt x="112" y="314"/>
                      </a:lnTo>
                      <a:lnTo>
                        <a:pt x="110" y="314"/>
                      </a:lnTo>
                      <a:lnTo>
                        <a:pt x="109" y="315"/>
                      </a:lnTo>
                      <a:lnTo>
                        <a:pt x="107" y="315"/>
                      </a:lnTo>
                      <a:lnTo>
                        <a:pt x="107" y="317"/>
                      </a:lnTo>
                      <a:lnTo>
                        <a:pt x="106" y="317"/>
                      </a:lnTo>
                      <a:lnTo>
                        <a:pt x="104" y="318"/>
                      </a:lnTo>
                      <a:lnTo>
                        <a:pt x="104" y="320"/>
                      </a:lnTo>
                      <a:lnTo>
                        <a:pt x="103" y="321"/>
                      </a:lnTo>
                      <a:lnTo>
                        <a:pt x="101" y="321"/>
                      </a:lnTo>
                      <a:lnTo>
                        <a:pt x="100" y="324"/>
                      </a:lnTo>
                      <a:lnTo>
                        <a:pt x="98" y="326"/>
                      </a:lnTo>
                      <a:lnTo>
                        <a:pt x="97" y="329"/>
                      </a:lnTo>
                      <a:lnTo>
                        <a:pt x="97" y="330"/>
                      </a:lnTo>
                      <a:lnTo>
                        <a:pt x="98" y="333"/>
                      </a:lnTo>
                      <a:lnTo>
                        <a:pt x="100" y="336"/>
                      </a:lnTo>
                      <a:lnTo>
                        <a:pt x="103" y="339"/>
                      </a:lnTo>
                      <a:lnTo>
                        <a:pt x="107" y="342"/>
                      </a:lnTo>
                      <a:lnTo>
                        <a:pt x="110" y="344"/>
                      </a:lnTo>
                      <a:lnTo>
                        <a:pt x="113" y="347"/>
                      </a:lnTo>
                      <a:lnTo>
                        <a:pt x="116" y="348"/>
                      </a:lnTo>
                      <a:lnTo>
                        <a:pt x="119" y="351"/>
                      </a:lnTo>
                      <a:lnTo>
                        <a:pt x="122" y="353"/>
                      </a:lnTo>
                      <a:lnTo>
                        <a:pt x="124" y="354"/>
                      </a:lnTo>
                      <a:lnTo>
                        <a:pt x="127" y="356"/>
                      </a:lnTo>
                      <a:lnTo>
                        <a:pt x="130" y="356"/>
                      </a:lnTo>
                      <a:lnTo>
                        <a:pt x="133" y="357"/>
                      </a:lnTo>
                      <a:lnTo>
                        <a:pt x="137" y="359"/>
                      </a:lnTo>
                      <a:lnTo>
                        <a:pt x="143" y="360"/>
                      </a:lnTo>
                      <a:lnTo>
                        <a:pt x="151" y="360"/>
                      </a:lnTo>
                      <a:lnTo>
                        <a:pt x="158" y="360"/>
                      </a:lnTo>
                      <a:lnTo>
                        <a:pt x="166" y="360"/>
                      </a:lnTo>
                      <a:lnTo>
                        <a:pt x="175" y="359"/>
                      </a:lnTo>
                      <a:lnTo>
                        <a:pt x="181" y="359"/>
                      </a:lnTo>
                      <a:lnTo>
                        <a:pt x="188" y="357"/>
                      </a:lnTo>
                      <a:lnTo>
                        <a:pt x="193" y="357"/>
                      </a:lnTo>
                      <a:lnTo>
                        <a:pt x="194" y="356"/>
                      </a:lnTo>
                      <a:lnTo>
                        <a:pt x="199" y="354"/>
                      </a:lnTo>
                      <a:lnTo>
                        <a:pt x="205" y="353"/>
                      </a:lnTo>
                      <a:lnTo>
                        <a:pt x="208" y="351"/>
                      </a:lnTo>
                      <a:lnTo>
                        <a:pt x="214" y="350"/>
                      </a:lnTo>
                      <a:lnTo>
                        <a:pt x="218" y="348"/>
                      </a:lnTo>
                      <a:lnTo>
                        <a:pt x="224" y="344"/>
                      </a:lnTo>
                      <a:lnTo>
                        <a:pt x="228" y="341"/>
                      </a:lnTo>
                      <a:lnTo>
                        <a:pt x="234" y="336"/>
                      </a:lnTo>
                      <a:lnTo>
                        <a:pt x="239" y="329"/>
                      </a:lnTo>
                      <a:lnTo>
                        <a:pt x="245" y="321"/>
                      </a:lnTo>
                      <a:lnTo>
                        <a:pt x="249" y="314"/>
                      </a:lnTo>
                      <a:lnTo>
                        <a:pt x="252" y="308"/>
                      </a:lnTo>
                      <a:lnTo>
                        <a:pt x="257" y="302"/>
                      </a:lnTo>
                      <a:lnTo>
                        <a:pt x="258" y="298"/>
                      </a:lnTo>
                      <a:lnTo>
                        <a:pt x="261" y="293"/>
                      </a:lnTo>
                      <a:lnTo>
                        <a:pt x="263" y="287"/>
                      </a:lnTo>
                      <a:lnTo>
                        <a:pt x="264" y="283"/>
                      </a:lnTo>
                      <a:lnTo>
                        <a:pt x="266" y="277"/>
                      </a:lnTo>
                      <a:lnTo>
                        <a:pt x="267" y="269"/>
                      </a:lnTo>
                      <a:lnTo>
                        <a:pt x="269" y="259"/>
                      </a:lnTo>
                      <a:lnTo>
                        <a:pt x="270" y="251"/>
                      </a:lnTo>
                      <a:lnTo>
                        <a:pt x="272" y="244"/>
                      </a:lnTo>
                      <a:lnTo>
                        <a:pt x="273" y="238"/>
                      </a:lnTo>
                      <a:lnTo>
                        <a:pt x="276" y="233"/>
                      </a:lnTo>
                      <a:lnTo>
                        <a:pt x="278" y="230"/>
                      </a:lnTo>
                      <a:lnTo>
                        <a:pt x="281" y="226"/>
                      </a:lnTo>
                      <a:lnTo>
                        <a:pt x="284" y="223"/>
                      </a:lnTo>
                      <a:lnTo>
                        <a:pt x="287" y="218"/>
                      </a:lnTo>
                      <a:lnTo>
                        <a:pt x="291" y="214"/>
                      </a:lnTo>
                      <a:lnTo>
                        <a:pt x="297" y="208"/>
                      </a:lnTo>
                      <a:lnTo>
                        <a:pt x="297" y="206"/>
                      </a:lnTo>
                      <a:lnTo>
                        <a:pt x="299" y="205"/>
                      </a:lnTo>
                      <a:lnTo>
                        <a:pt x="300" y="203"/>
                      </a:lnTo>
                      <a:lnTo>
                        <a:pt x="300" y="202"/>
                      </a:lnTo>
                      <a:lnTo>
                        <a:pt x="302" y="200"/>
                      </a:lnTo>
                      <a:lnTo>
                        <a:pt x="302" y="199"/>
                      </a:lnTo>
                      <a:lnTo>
                        <a:pt x="303" y="197"/>
                      </a:lnTo>
                      <a:lnTo>
                        <a:pt x="305" y="196"/>
                      </a:lnTo>
                      <a:lnTo>
                        <a:pt x="305" y="194"/>
                      </a:lnTo>
                      <a:lnTo>
                        <a:pt x="324" y="205"/>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90" name="Freeform 138"/>
                <p:cNvSpPr>
                  <a:spLocks/>
                </p:cNvSpPr>
                <p:nvPr/>
              </p:nvSpPr>
              <p:spPr bwMode="auto">
                <a:xfrm>
                  <a:off x="994" y="2468"/>
                  <a:ext cx="127" cy="216"/>
                </a:xfrm>
                <a:custGeom>
                  <a:avLst/>
                  <a:gdLst>
                    <a:gd name="T0" fmla="*/ 0 w 127"/>
                    <a:gd name="T1" fmla="*/ 9 h 216"/>
                    <a:gd name="T2" fmla="*/ 1 w 127"/>
                    <a:gd name="T3" fmla="*/ 6 h 216"/>
                    <a:gd name="T4" fmla="*/ 10 w 127"/>
                    <a:gd name="T5" fmla="*/ 3 h 216"/>
                    <a:gd name="T6" fmla="*/ 19 w 127"/>
                    <a:gd name="T7" fmla="*/ 2 h 216"/>
                    <a:gd name="T8" fmla="*/ 27 w 127"/>
                    <a:gd name="T9" fmla="*/ 0 h 216"/>
                    <a:gd name="T10" fmla="*/ 27 w 127"/>
                    <a:gd name="T11" fmla="*/ 0 h 216"/>
                    <a:gd name="T12" fmla="*/ 54 w 127"/>
                    <a:gd name="T13" fmla="*/ 9 h 216"/>
                    <a:gd name="T14" fmla="*/ 65 w 127"/>
                    <a:gd name="T15" fmla="*/ 14 h 216"/>
                    <a:gd name="T16" fmla="*/ 77 w 127"/>
                    <a:gd name="T17" fmla="*/ 20 h 216"/>
                    <a:gd name="T18" fmla="*/ 89 w 127"/>
                    <a:gd name="T19" fmla="*/ 29 h 216"/>
                    <a:gd name="T20" fmla="*/ 97 w 127"/>
                    <a:gd name="T21" fmla="*/ 42 h 216"/>
                    <a:gd name="T22" fmla="*/ 98 w 127"/>
                    <a:gd name="T23" fmla="*/ 51 h 216"/>
                    <a:gd name="T24" fmla="*/ 98 w 127"/>
                    <a:gd name="T25" fmla="*/ 62 h 216"/>
                    <a:gd name="T26" fmla="*/ 95 w 127"/>
                    <a:gd name="T27" fmla="*/ 72 h 216"/>
                    <a:gd name="T28" fmla="*/ 92 w 127"/>
                    <a:gd name="T29" fmla="*/ 84 h 216"/>
                    <a:gd name="T30" fmla="*/ 91 w 127"/>
                    <a:gd name="T31" fmla="*/ 97 h 216"/>
                    <a:gd name="T32" fmla="*/ 89 w 127"/>
                    <a:gd name="T33" fmla="*/ 111 h 216"/>
                    <a:gd name="T34" fmla="*/ 89 w 127"/>
                    <a:gd name="T35" fmla="*/ 118 h 216"/>
                    <a:gd name="T36" fmla="*/ 92 w 127"/>
                    <a:gd name="T37" fmla="*/ 138 h 216"/>
                    <a:gd name="T38" fmla="*/ 97 w 127"/>
                    <a:gd name="T39" fmla="*/ 159 h 216"/>
                    <a:gd name="T40" fmla="*/ 106 w 127"/>
                    <a:gd name="T41" fmla="*/ 181 h 216"/>
                    <a:gd name="T42" fmla="*/ 118 w 127"/>
                    <a:gd name="T43" fmla="*/ 204 h 216"/>
                    <a:gd name="T44" fmla="*/ 127 w 127"/>
                    <a:gd name="T45" fmla="*/ 216 h 216"/>
                    <a:gd name="T46" fmla="*/ 92 w 127"/>
                    <a:gd name="T47" fmla="*/ 202 h 216"/>
                    <a:gd name="T48" fmla="*/ 80 w 127"/>
                    <a:gd name="T49" fmla="*/ 177 h 216"/>
                    <a:gd name="T50" fmla="*/ 74 w 127"/>
                    <a:gd name="T51" fmla="*/ 154 h 216"/>
                    <a:gd name="T52" fmla="*/ 70 w 127"/>
                    <a:gd name="T53" fmla="*/ 133 h 216"/>
                    <a:gd name="T54" fmla="*/ 68 w 127"/>
                    <a:gd name="T55" fmla="*/ 117 h 216"/>
                    <a:gd name="T56" fmla="*/ 68 w 127"/>
                    <a:gd name="T57" fmla="*/ 111 h 216"/>
                    <a:gd name="T58" fmla="*/ 68 w 127"/>
                    <a:gd name="T59" fmla="*/ 102 h 216"/>
                    <a:gd name="T60" fmla="*/ 70 w 127"/>
                    <a:gd name="T61" fmla="*/ 94 h 216"/>
                    <a:gd name="T62" fmla="*/ 71 w 127"/>
                    <a:gd name="T63" fmla="*/ 87 h 216"/>
                    <a:gd name="T64" fmla="*/ 73 w 127"/>
                    <a:gd name="T65" fmla="*/ 80 h 216"/>
                    <a:gd name="T66" fmla="*/ 74 w 127"/>
                    <a:gd name="T67" fmla="*/ 74 h 216"/>
                    <a:gd name="T68" fmla="*/ 76 w 127"/>
                    <a:gd name="T69" fmla="*/ 71 h 216"/>
                    <a:gd name="T70" fmla="*/ 76 w 127"/>
                    <a:gd name="T71" fmla="*/ 66 h 216"/>
                    <a:gd name="T72" fmla="*/ 77 w 127"/>
                    <a:gd name="T73" fmla="*/ 62 h 216"/>
                    <a:gd name="T74" fmla="*/ 77 w 127"/>
                    <a:gd name="T75" fmla="*/ 57 h 216"/>
                    <a:gd name="T76" fmla="*/ 77 w 127"/>
                    <a:gd name="T77" fmla="*/ 54 h 216"/>
                    <a:gd name="T78" fmla="*/ 77 w 127"/>
                    <a:gd name="T79" fmla="*/ 53 h 216"/>
                    <a:gd name="T80" fmla="*/ 77 w 127"/>
                    <a:gd name="T81" fmla="*/ 48 h 216"/>
                    <a:gd name="T82" fmla="*/ 76 w 127"/>
                    <a:gd name="T83" fmla="*/ 45 h 216"/>
                    <a:gd name="T84" fmla="*/ 70 w 127"/>
                    <a:gd name="T85" fmla="*/ 39 h 216"/>
                    <a:gd name="T86" fmla="*/ 60 w 127"/>
                    <a:gd name="T87" fmla="*/ 33 h 216"/>
                    <a:gd name="T88" fmla="*/ 43 w 127"/>
                    <a:gd name="T89" fmla="*/ 29 h 216"/>
                    <a:gd name="T90" fmla="*/ 42 w 127"/>
                    <a:gd name="T91" fmla="*/ 29 h 216"/>
                    <a:gd name="T92" fmla="*/ 37 w 127"/>
                    <a:gd name="T93" fmla="*/ 26 h 216"/>
                    <a:gd name="T94" fmla="*/ 27 w 127"/>
                    <a:gd name="T95" fmla="*/ 21 h 216"/>
                    <a:gd name="T96" fmla="*/ 16 w 127"/>
                    <a:gd name="T97" fmla="*/ 17 h 216"/>
                    <a:gd name="T98" fmla="*/ 6 w 127"/>
                    <a:gd name="T99" fmla="*/ 12 h 2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7"/>
                    <a:gd name="T151" fmla="*/ 0 h 216"/>
                    <a:gd name="T152" fmla="*/ 127 w 127"/>
                    <a:gd name="T153" fmla="*/ 216 h 2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7" h="216">
                      <a:moveTo>
                        <a:pt x="1" y="9"/>
                      </a:moveTo>
                      <a:lnTo>
                        <a:pt x="0" y="9"/>
                      </a:lnTo>
                      <a:lnTo>
                        <a:pt x="0" y="6"/>
                      </a:lnTo>
                      <a:lnTo>
                        <a:pt x="1" y="6"/>
                      </a:lnTo>
                      <a:lnTo>
                        <a:pt x="6" y="5"/>
                      </a:lnTo>
                      <a:lnTo>
                        <a:pt x="10" y="3"/>
                      </a:lnTo>
                      <a:lnTo>
                        <a:pt x="15" y="2"/>
                      </a:lnTo>
                      <a:lnTo>
                        <a:pt x="19" y="2"/>
                      </a:lnTo>
                      <a:lnTo>
                        <a:pt x="24" y="0"/>
                      </a:lnTo>
                      <a:lnTo>
                        <a:pt x="27" y="0"/>
                      </a:lnTo>
                      <a:lnTo>
                        <a:pt x="48" y="8"/>
                      </a:lnTo>
                      <a:lnTo>
                        <a:pt x="54" y="9"/>
                      </a:lnTo>
                      <a:lnTo>
                        <a:pt x="58" y="11"/>
                      </a:lnTo>
                      <a:lnTo>
                        <a:pt x="65" y="14"/>
                      </a:lnTo>
                      <a:lnTo>
                        <a:pt x="71" y="15"/>
                      </a:lnTo>
                      <a:lnTo>
                        <a:pt x="77" y="20"/>
                      </a:lnTo>
                      <a:lnTo>
                        <a:pt x="83" y="24"/>
                      </a:lnTo>
                      <a:lnTo>
                        <a:pt x="89" y="29"/>
                      </a:lnTo>
                      <a:lnTo>
                        <a:pt x="94" y="35"/>
                      </a:lnTo>
                      <a:lnTo>
                        <a:pt x="97" y="42"/>
                      </a:lnTo>
                      <a:lnTo>
                        <a:pt x="98" y="51"/>
                      </a:lnTo>
                      <a:lnTo>
                        <a:pt x="100" y="57"/>
                      </a:lnTo>
                      <a:lnTo>
                        <a:pt x="98" y="62"/>
                      </a:lnTo>
                      <a:lnTo>
                        <a:pt x="97" y="68"/>
                      </a:lnTo>
                      <a:lnTo>
                        <a:pt x="95" y="72"/>
                      </a:lnTo>
                      <a:lnTo>
                        <a:pt x="95" y="80"/>
                      </a:lnTo>
                      <a:lnTo>
                        <a:pt x="92" y="84"/>
                      </a:lnTo>
                      <a:lnTo>
                        <a:pt x="92" y="91"/>
                      </a:lnTo>
                      <a:lnTo>
                        <a:pt x="91" y="97"/>
                      </a:lnTo>
                      <a:lnTo>
                        <a:pt x="89" y="103"/>
                      </a:lnTo>
                      <a:lnTo>
                        <a:pt x="89" y="111"/>
                      </a:lnTo>
                      <a:lnTo>
                        <a:pt x="89" y="118"/>
                      </a:lnTo>
                      <a:lnTo>
                        <a:pt x="91" y="127"/>
                      </a:lnTo>
                      <a:lnTo>
                        <a:pt x="92" y="138"/>
                      </a:lnTo>
                      <a:lnTo>
                        <a:pt x="94" y="147"/>
                      </a:lnTo>
                      <a:lnTo>
                        <a:pt x="97" y="159"/>
                      </a:lnTo>
                      <a:lnTo>
                        <a:pt x="100" y="169"/>
                      </a:lnTo>
                      <a:lnTo>
                        <a:pt x="106" y="181"/>
                      </a:lnTo>
                      <a:lnTo>
                        <a:pt x="110" y="193"/>
                      </a:lnTo>
                      <a:lnTo>
                        <a:pt x="118" y="204"/>
                      </a:lnTo>
                      <a:lnTo>
                        <a:pt x="127" y="216"/>
                      </a:lnTo>
                      <a:lnTo>
                        <a:pt x="101" y="216"/>
                      </a:lnTo>
                      <a:lnTo>
                        <a:pt x="92" y="202"/>
                      </a:lnTo>
                      <a:lnTo>
                        <a:pt x="86" y="190"/>
                      </a:lnTo>
                      <a:lnTo>
                        <a:pt x="80" y="177"/>
                      </a:lnTo>
                      <a:lnTo>
                        <a:pt x="77" y="165"/>
                      </a:lnTo>
                      <a:lnTo>
                        <a:pt x="74" y="154"/>
                      </a:lnTo>
                      <a:lnTo>
                        <a:pt x="71" y="142"/>
                      </a:lnTo>
                      <a:lnTo>
                        <a:pt x="70" y="133"/>
                      </a:lnTo>
                      <a:lnTo>
                        <a:pt x="68" y="124"/>
                      </a:lnTo>
                      <a:lnTo>
                        <a:pt x="68" y="117"/>
                      </a:lnTo>
                      <a:lnTo>
                        <a:pt x="68" y="111"/>
                      </a:lnTo>
                      <a:lnTo>
                        <a:pt x="68" y="106"/>
                      </a:lnTo>
                      <a:lnTo>
                        <a:pt x="68" y="102"/>
                      </a:lnTo>
                      <a:lnTo>
                        <a:pt x="70" y="99"/>
                      </a:lnTo>
                      <a:lnTo>
                        <a:pt x="70" y="94"/>
                      </a:lnTo>
                      <a:lnTo>
                        <a:pt x="71" y="90"/>
                      </a:lnTo>
                      <a:lnTo>
                        <a:pt x="71" y="87"/>
                      </a:lnTo>
                      <a:lnTo>
                        <a:pt x="73" y="84"/>
                      </a:lnTo>
                      <a:lnTo>
                        <a:pt x="73" y="80"/>
                      </a:lnTo>
                      <a:lnTo>
                        <a:pt x="73" y="77"/>
                      </a:lnTo>
                      <a:lnTo>
                        <a:pt x="74" y="74"/>
                      </a:lnTo>
                      <a:lnTo>
                        <a:pt x="76" y="71"/>
                      </a:lnTo>
                      <a:lnTo>
                        <a:pt x="76" y="69"/>
                      </a:lnTo>
                      <a:lnTo>
                        <a:pt x="76" y="66"/>
                      </a:lnTo>
                      <a:lnTo>
                        <a:pt x="76" y="65"/>
                      </a:lnTo>
                      <a:lnTo>
                        <a:pt x="77" y="62"/>
                      </a:lnTo>
                      <a:lnTo>
                        <a:pt x="77" y="60"/>
                      </a:lnTo>
                      <a:lnTo>
                        <a:pt x="77" y="57"/>
                      </a:lnTo>
                      <a:lnTo>
                        <a:pt x="77" y="56"/>
                      </a:lnTo>
                      <a:lnTo>
                        <a:pt x="77" y="54"/>
                      </a:lnTo>
                      <a:lnTo>
                        <a:pt x="77" y="53"/>
                      </a:lnTo>
                      <a:lnTo>
                        <a:pt x="77" y="51"/>
                      </a:lnTo>
                      <a:lnTo>
                        <a:pt x="77" y="48"/>
                      </a:lnTo>
                      <a:lnTo>
                        <a:pt x="76" y="47"/>
                      </a:lnTo>
                      <a:lnTo>
                        <a:pt x="76" y="45"/>
                      </a:lnTo>
                      <a:lnTo>
                        <a:pt x="73" y="42"/>
                      </a:lnTo>
                      <a:lnTo>
                        <a:pt x="70" y="39"/>
                      </a:lnTo>
                      <a:lnTo>
                        <a:pt x="65" y="36"/>
                      </a:lnTo>
                      <a:lnTo>
                        <a:pt x="60" y="33"/>
                      </a:lnTo>
                      <a:lnTo>
                        <a:pt x="52" y="30"/>
                      </a:lnTo>
                      <a:lnTo>
                        <a:pt x="43" y="29"/>
                      </a:lnTo>
                      <a:lnTo>
                        <a:pt x="42" y="29"/>
                      </a:lnTo>
                      <a:lnTo>
                        <a:pt x="40" y="27"/>
                      </a:lnTo>
                      <a:lnTo>
                        <a:pt x="37" y="26"/>
                      </a:lnTo>
                      <a:lnTo>
                        <a:pt x="33" y="24"/>
                      </a:lnTo>
                      <a:lnTo>
                        <a:pt x="27" y="21"/>
                      </a:lnTo>
                      <a:lnTo>
                        <a:pt x="22" y="20"/>
                      </a:lnTo>
                      <a:lnTo>
                        <a:pt x="16" y="17"/>
                      </a:lnTo>
                      <a:lnTo>
                        <a:pt x="10" y="14"/>
                      </a:lnTo>
                      <a:lnTo>
                        <a:pt x="6" y="12"/>
                      </a:lnTo>
                      <a:lnTo>
                        <a:pt x="1" y="9"/>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91" name="Freeform 139"/>
                <p:cNvSpPr>
                  <a:spLocks/>
                </p:cNvSpPr>
                <p:nvPr/>
              </p:nvSpPr>
              <p:spPr bwMode="auto">
                <a:xfrm>
                  <a:off x="2206" y="2380"/>
                  <a:ext cx="39" cy="130"/>
                </a:xfrm>
                <a:custGeom>
                  <a:avLst/>
                  <a:gdLst>
                    <a:gd name="T0" fmla="*/ 16 w 39"/>
                    <a:gd name="T1" fmla="*/ 12 h 130"/>
                    <a:gd name="T2" fmla="*/ 16 w 39"/>
                    <a:gd name="T3" fmla="*/ 8 h 130"/>
                    <a:gd name="T4" fmla="*/ 16 w 39"/>
                    <a:gd name="T5" fmla="*/ 6 h 130"/>
                    <a:gd name="T6" fmla="*/ 18 w 39"/>
                    <a:gd name="T7" fmla="*/ 5 h 130"/>
                    <a:gd name="T8" fmla="*/ 18 w 39"/>
                    <a:gd name="T9" fmla="*/ 3 h 130"/>
                    <a:gd name="T10" fmla="*/ 19 w 39"/>
                    <a:gd name="T11" fmla="*/ 2 h 130"/>
                    <a:gd name="T12" fmla="*/ 21 w 39"/>
                    <a:gd name="T13" fmla="*/ 0 h 130"/>
                    <a:gd name="T14" fmla="*/ 21 w 39"/>
                    <a:gd name="T15" fmla="*/ 0 h 130"/>
                    <a:gd name="T16" fmla="*/ 22 w 39"/>
                    <a:gd name="T17" fmla="*/ 0 h 130"/>
                    <a:gd name="T18" fmla="*/ 25 w 39"/>
                    <a:gd name="T19" fmla="*/ 0 h 130"/>
                    <a:gd name="T20" fmla="*/ 25 w 39"/>
                    <a:gd name="T21" fmla="*/ 0 h 130"/>
                    <a:gd name="T22" fmla="*/ 25 w 39"/>
                    <a:gd name="T23" fmla="*/ 0 h 130"/>
                    <a:gd name="T24" fmla="*/ 28 w 39"/>
                    <a:gd name="T25" fmla="*/ 0 h 130"/>
                    <a:gd name="T26" fmla="*/ 30 w 39"/>
                    <a:gd name="T27" fmla="*/ 0 h 130"/>
                    <a:gd name="T28" fmla="*/ 31 w 39"/>
                    <a:gd name="T29" fmla="*/ 0 h 130"/>
                    <a:gd name="T30" fmla="*/ 33 w 39"/>
                    <a:gd name="T31" fmla="*/ 2 h 130"/>
                    <a:gd name="T32" fmla="*/ 34 w 39"/>
                    <a:gd name="T33" fmla="*/ 3 h 130"/>
                    <a:gd name="T34" fmla="*/ 36 w 39"/>
                    <a:gd name="T35" fmla="*/ 5 h 130"/>
                    <a:gd name="T36" fmla="*/ 36 w 39"/>
                    <a:gd name="T37" fmla="*/ 6 h 130"/>
                    <a:gd name="T38" fmla="*/ 36 w 39"/>
                    <a:gd name="T39" fmla="*/ 8 h 130"/>
                    <a:gd name="T40" fmla="*/ 37 w 39"/>
                    <a:gd name="T41" fmla="*/ 8 h 130"/>
                    <a:gd name="T42" fmla="*/ 37 w 39"/>
                    <a:gd name="T43" fmla="*/ 8 h 130"/>
                    <a:gd name="T44" fmla="*/ 37 w 39"/>
                    <a:gd name="T45" fmla="*/ 8 h 130"/>
                    <a:gd name="T46" fmla="*/ 37 w 39"/>
                    <a:gd name="T47" fmla="*/ 9 h 130"/>
                    <a:gd name="T48" fmla="*/ 37 w 39"/>
                    <a:gd name="T49" fmla="*/ 14 h 130"/>
                    <a:gd name="T50" fmla="*/ 39 w 39"/>
                    <a:gd name="T51" fmla="*/ 20 h 130"/>
                    <a:gd name="T52" fmla="*/ 39 w 39"/>
                    <a:gd name="T53" fmla="*/ 30 h 130"/>
                    <a:gd name="T54" fmla="*/ 39 w 39"/>
                    <a:gd name="T55" fmla="*/ 40 h 130"/>
                    <a:gd name="T56" fmla="*/ 37 w 39"/>
                    <a:gd name="T57" fmla="*/ 52 h 130"/>
                    <a:gd name="T58" fmla="*/ 34 w 39"/>
                    <a:gd name="T59" fmla="*/ 67 h 130"/>
                    <a:gd name="T60" fmla="*/ 31 w 39"/>
                    <a:gd name="T61" fmla="*/ 82 h 130"/>
                    <a:gd name="T62" fmla="*/ 25 w 39"/>
                    <a:gd name="T63" fmla="*/ 99 h 130"/>
                    <a:gd name="T64" fmla="*/ 18 w 39"/>
                    <a:gd name="T65" fmla="*/ 115 h 130"/>
                    <a:gd name="T66" fmla="*/ 18 w 39"/>
                    <a:gd name="T67" fmla="*/ 115 h 130"/>
                    <a:gd name="T68" fmla="*/ 9 w 39"/>
                    <a:gd name="T69" fmla="*/ 130 h 130"/>
                    <a:gd name="T70" fmla="*/ 0 w 39"/>
                    <a:gd name="T71" fmla="*/ 106 h 130"/>
                    <a:gd name="T72" fmla="*/ 6 w 39"/>
                    <a:gd name="T73" fmla="*/ 91 h 130"/>
                    <a:gd name="T74" fmla="*/ 10 w 39"/>
                    <a:gd name="T75" fmla="*/ 78 h 130"/>
                    <a:gd name="T76" fmla="*/ 13 w 39"/>
                    <a:gd name="T77" fmla="*/ 64 h 130"/>
                    <a:gd name="T78" fmla="*/ 16 w 39"/>
                    <a:gd name="T79" fmla="*/ 51 h 130"/>
                    <a:gd name="T80" fmla="*/ 16 w 39"/>
                    <a:gd name="T81" fmla="*/ 40 h 130"/>
                    <a:gd name="T82" fmla="*/ 18 w 39"/>
                    <a:gd name="T83" fmla="*/ 32 h 130"/>
                    <a:gd name="T84" fmla="*/ 18 w 39"/>
                    <a:gd name="T85" fmla="*/ 23 h 130"/>
                    <a:gd name="T86" fmla="*/ 16 w 39"/>
                    <a:gd name="T87" fmla="*/ 17 h 130"/>
                    <a:gd name="T88" fmla="*/ 16 w 39"/>
                    <a:gd name="T89" fmla="*/ 12 h 130"/>
                    <a:gd name="T90" fmla="*/ 16 w 39"/>
                    <a:gd name="T91" fmla="*/ 12 h 130"/>
                    <a:gd name="T92" fmla="*/ 16 w 39"/>
                    <a:gd name="T93" fmla="*/ 12 h 130"/>
                    <a:gd name="T94" fmla="*/ 16 w 39"/>
                    <a:gd name="T95" fmla="*/ 12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
                    <a:gd name="T145" fmla="*/ 0 h 130"/>
                    <a:gd name="T146" fmla="*/ 39 w 39"/>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 h="130">
                      <a:moveTo>
                        <a:pt x="16" y="12"/>
                      </a:moveTo>
                      <a:lnTo>
                        <a:pt x="16" y="8"/>
                      </a:lnTo>
                      <a:lnTo>
                        <a:pt x="16" y="6"/>
                      </a:lnTo>
                      <a:lnTo>
                        <a:pt x="18" y="5"/>
                      </a:lnTo>
                      <a:lnTo>
                        <a:pt x="18" y="3"/>
                      </a:lnTo>
                      <a:lnTo>
                        <a:pt x="19" y="2"/>
                      </a:lnTo>
                      <a:lnTo>
                        <a:pt x="21" y="0"/>
                      </a:lnTo>
                      <a:lnTo>
                        <a:pt x="22" y="0"/>
                      </a:lnTo>
                      <a:lnTo>
                        <a:pt x="25" y="0"/>
                      </a:lnTo>
                      <a:lnTo>
                        <a:pt x="28" y="0"/>
                      </a:lnTo>
                      <a:lnTo>
                        <a:pt x="30" y="0"/>
                      </a:lnTo>
                      <a:lnTo>
                        <a:pt x="31" y="0"/>
                      </a:lnTo>
                      <a:lnTo>
                        <a:pt x="33" y="2"/>
                      </a:lnTo>
                      <a:lnTo>
                        <a:pt x="34" y="3"/>
                      </a:lnTo>
                      <a:lnTo>
                        <a:pt x="36" y="5"/>
                      </a:lnTo>
                      <a:lnTo>
                        <a:pt x="36" y="6"/>
                      </a:lnTo>
                      <a:lnTo>
                        <a:pt x="36" y="8"/>
                      </a:lnTo>
                      <a:lnTo>
                        <a:pt x="37" y="8"/>
                      </a:lnTo>
                      <a:lnTo>
                        <a:pt x="37" y="9"/>
                      </a:lnTo>
                      <a:lnTo>
                        <a:pt x="37" y="14"/>
                      </a:lnTo>
                      <a:lnTo>
                        <a:pt x="39" y="20"/>
                      </a:lnTo>
                      <a:lnTo>
                        <a:pt x="39" y="30"/>
                      </a:lnTo>
                      <a:lnTo>
                        <a:pt x="39" y="40"/>
                      </a:lnTo>
                      <a:lnTo>
                        <a:pt x="37" y="52"/>
                      </a:lnTo>
                      <a:lnTo>
                        <a:pt x="34" y="67"/>
                      </a:lnTo>
                      <a:lnTo>
                        <a:pt x="31" y="82"/>
                      </a:lnTo>
                      <a:lnTo>
                        <a:pt x="25" y="99"/>
                      </a:lnTo>
                      <a:lnTo>
                        <a:pt x="18" y="115"/>
                      </a:lnTo>
                      <a:lnTo>
                        <a:pt x="9" y="130"/>
                      </a:lnTo>
                      <a:lnTo>
                        <a:pt x="0" y="106"/>
                      </a:lnTo>
                      <a:lnTo>
                        <a:pt x="6" y="91"/>
                      </a:lnTo>
                      <a:lnTo>
                        <a:pt x="10" y="78"/>
                      </a:lnTo>
                      <a:lnTo>
                        <a:pt x="13" y="64"/>
                      </a:lnTo>
                      <a:lnTo>
                        <a:pt x="16" y="51"/>
                      </a:lnTo>
                      <a:lnTo>
                        <a:pt x="16" y="40"/>
                      </a:lnTo>
                      <a:lnTo>
                        <a:pt x="18" y="32"/>
                      </a:lnTo>
                      <a:lnTo>
                        <a:pt x="18" y="23"/>
                      </a:lnTo>
                      <a:lnTo>
                        <a:pt x="16" y="17"/>
                      </a:lnTo>
                      <a:lnTo>
                        <a:pt x="16" y="12"/>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92" name="Freeform 140"/>
                <p:cNvSpPr>
                  <a:spLocks/>
                </p:cNvSpPr>
                <p:nvPr/>
              </p:nvSpPr>
              <p:spPr bwMode="auto">
                <a:xfrm>
                  <a:off x="1762" y="2280"/>
                  <a:ext cx="381" cy="404"/>
                </a:xfrm>
                <a:custGeom>
                  <a:avLst/>
                  <a:gdLst>
                    <a:gd name="T0" fmla="*/ 12 w 381"/>
                    <a:gd name="T1" fmla="*/ 0 h 404"/>
                    <a:gd name="T2" fmla="*/ 30 w 381"/>
                    <a:gd name="T3" fmla="*/ 4 h 404"/>
                    <a:gd name="T4" fmla="*/ 37 w 381"/>
                    <a:gd name="T5" fmla="*/ 7 h 404"/>
                    <a:gd name="T6" fmla="*/ 43 w 381"/>
                    <a:gd name="T7" fmla="*/ 10 h 404"/>
                    <a:gd name="T8" fmla="*/ 49 w 381"/>
                    <a:gd name="T9" fmla="*/ 10 h 404"/>
                    <a:gd name="T10" fmla="*/ 58 w 381"/>
                    <a:gd name="T11" fmla="*/ 10 h 404"/>
                    <a:gd name="T12" fmla="*/ 66 w 381"/>
                    <a:gd name="T13" fmla="*/ 10 h 404"/>
                    <a:gd name="T14" fmla="*/ 100 w 381"/>
                    <a:gd name="T15" fmla="*/ 12 h 404"/>
                    <a:gd name="T16" fmla="*/ 136 w 381"/>
                    <a:gd name="T17" fmla="*/ 34 h 404"/>
                    <a:gd name="T18" fmla="*/ 143 w 381"/>
                    <a:gd name="T19" fmla="*/ 42 h 404"/>
                    <a:gd name="T20" fmla="*/ 151 w 381"/>
                    <a:gd name="T21" fmla="*/ 52 h 404"/>
                    <a:gd name="T22" fmla="*/ 158 w 381"/>
                    <a:gd name="T23" fmla="*/ 63 h 404"/>
                    <a:gd name="T24" fmla="*/ 170 w 381"/>
                    <a:gd name="T25" fmla="*/ 72 h 404"/>
                    <a:gd name="T26" fmla="*/ 197 w 381"/>
                    <a:gd name="T27" fmla="*/ 79 h 404"/>
                    <a:gd name="T28" fmla="*/ 238 w 381"/>
                    <a:gd name="T29" fmla="*/ 97 h 404"/>
                    <a:gd name="T30" fmla="*/ 266 w 381"/>
                    <a:gd name="T31" fmla="*/ 126 h 404"/>
                    <a:gd name="T32" fmla="*/ 279 w 381"/>
                    <a:gd name="T33" fmla="*/ 139 h 404"/>
                    <a:gd name="T34" fmla="*/ 294 w 381"/>
                    <a:gd name="T35" fmla="*/ 148 h 404"/>
                    <a:gd name="T36" fmla="*/ 306 w 381"/>
                    <a:gd name="T37" fmla="*/ 155 h 404"/>
                    <a:gd name="T38" fmla="*/ 323 w 381"/>
                    <a:gd name="T39" fmla="*/ 170 h 404"/>
                    <a:gd name="T40" fmla="*/ 344 w 381"/>
                    <a:gd name="T41" fmla="*/ 205 h 404"/>
                    <a:gd name="T42" fmla="*/ 372 w 381"/>
                    <a:gd name="T43" fmla="*/ 277 h 404"/>
                    <a:gd name="T44" fmla="*/ 377 w 381"/>
                    <a:gd name="T45" fmla="*/ 306 h 404"/>
                    <a:gd name="T46" fmla="*/ 377 w 381"/>
                    <a:gd name="T47" fmla="*/ 314 h 404"/>
                    <a:gd name="T48" fmla="*/ 380 w 381"/>
                    <a:gd name="T49" fmla="*/ 321 h 404"/>
                    <a:gd name="T50" fmla="*/ 377 w 381"/>
                    <a:gd name="T51" fmla="*/ 341 h 404"/>
                    <a:gd name="T52" fmla="*/ 366 w 381"/>
                    <a:gd name="T53" fmla="*/ 351 h 404"/>
                    <a:gd name="T54" fmla="*/ 308 w 381"/>
                    <a:gd name="T55" fmla="*/ 366 h 404"/>
                    <a:gd name="T56" fmla="*/ 242 w 381"/>
                    <a:gd name="T57" fmla="*/ 371 h 404"/>
                    <a:gd name="T58" fmla="*/ 205 w 381"/>
                    <a:gd name="T59" fmla="*/ 375 h 404"/>
                    <a:gd name="T60" fmla="*/ 167 w 381"/>
                    <a:gd name="T61" fmla="*/ 390 h 404"/>
                    <a:gd name="T62" fmla="*/ 134 w 381"/>
                    <a:gd name="T63" fmla="*/ 392 h 404"/>
                    <a:gd name="T64" fmla="*/ 182 w 381"/>
                    <a:gd name="T65" fmla="*/ 359 h 404"/>
                    <a:gd name="T66" fmla="*/ 229 w 381"/>
                    <a:gd name="T67" fmla="*/ 351 h 404"/>
                    <a:gd name="T68" fmla="*/ 296 w 381"/>
                    <a:gd name="T69" fmla="*/ 347 h 404"/>
                    <a:gd name="T70" fmla="*/ 332 w 381"/>
                    <a:gd name="T71" fmla="*/ 344 h 404"/>
                    <a:gd name="T72" fmla="*/ 344 w 381"/>
                    <a:gd name="T73" fmla="*/ 342 h 404"/>
                    <a:gd name="T74" fmla="*/ 351 w 381"/>
                    <a:gd name="T75" fmla="*/ 338 h 404"/>
                    <a:gd name="T76" fmla="*/ 359 w 381"/>
                    <a:gd name="T77" fmla="*/ 330 h 404"/>
                    <a:gd name="T78" fmla="*/ 357 w 381"/>
                    <a:gd name="T79" fmla="*/ 320 h 404"/>
                    <a:gd name="T80" fmla="*/ 353 w 381"/>
                    <a:gd name="T81" fmla="*/ 293 h 404"/>
                    <a:gd name="T82" fmla="*/ 332 w 381"/>
                    <a:gd name="T83" fmla="*/ 227 h 404"/>
                    <a:gd name="T84" fmla="*/ 309 w 381"/>
                    <a:gd name="T85" fmla="*/ 185 h 404"/>
                    <a:gd name="T86" fmla="*/ 281 w 381"/>
                    <a:gd name="T87" fmla="*/ 164 h 404"/>
                    <a:gd name="T88" fmla="*/ 248 w 381"/>
                    <a:gd name="T89" fmla="*/ 137 h 404"/>
                    <a:gd name="T90" fmla="*/ 224 w 381"/>
                    <a:gd name="T91" fmla="*/ 112 h 404"/>
                    <a:gd name="T92" fmla="*/ 184 w 381"/>
                    <a:gd name="T93" fmla="*/ 97 h 404"/>
                    <a:gd name="T94" fmla="*/ 151 w 381"/>
                    <a:gd name="T95" fmla="*/ 85 h 404"/>
                    <a:gd name="T96" fmla="*/ 131 w 381"/>
                    <a:gd name="T97" fmla="*/ 61 h 404"/>
                    <a:gd name="T98" fmla="*/ 106 w 381"/>
                    <a:gd name="T99" fmla="*/ 36 h 404"/>
                    <a:gd name="T100" fmla="*/ 67 w 381"/>
                    <a:gd name="T101" fmla="*/ 31 h 404"/>
                    <a:gd name="T102" fmla="*/ 39 w 381"/>
                    <a:gd name="T103" fmla="*/ 30 h 404"/>
                    <a:gd name="T104" fmla="*/ 19 w 381"/>
                    <a:gd name="T105" fmla="*/ 22 h 4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1"/>
                    <a:gd name="T160" fmla="*/ 0 h 404"/>
                    <a:gd name="T161" fmla="*/ 381 w 381"/>
                    <a:gd name="T162" fmla="*/ 404 h 4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1" h="404">
                      <a:moveTo>
                        <a:pt x="3" y="22"/>
                      </a:moveTo>
                      <a:lnTo>
                        <a:pt x="0" y="3"/>
                      </a:lnTo>
                      <a:lnTo>
                        <a:pt x="4" y="1"/>
                      </a:lnTo>
                      <a:lnTo>
                        <a:pt x="9" y="1"/>
                      </a:lnTo>
                      <a:lnTo>
                        <a:pt x="12" y="0"/>
                      </a:lnTo>
                      <a:lnTo>
                        <a:pt x="16" y="1"/>
                      </a:lnTo>
                      <a:lnTo>
                        <a:pt x="19" y="1"/>
                      </a:lnTo>
                      <a:lnTo>
                        <a:pt x="24" y="1"/>
                      </a:lnTo>
                      <a:lnTo>
                        <a:pt x="27" y="3"/>
                      </a:lnTo>
                      <a:lnTo>
                        <a:pt x="30" y="4"/>
                      </a:lnTo>
                      <a:lnTo>
                        <a:pt x="31" y="6"/>
                      </a:lnTo>
                      <a:lnTo>
                        <a:pt x="36" y="7"/>
                      </a:lnTo>
                      <a:lnTo>
                        <a:pt x="37" y="7"/>
                      </a:lnTo>
                      <a:lnTo>
                        <a:pt x="39" y="9"/>
                      </a:lnTo>
                      <a:lnTo>
                        <a:pt x="40" y="9"/>
                      </a:lnTo>
                      <a:lnTo>
                        <a:pt x="42" y="10"/>
                      </a:lnTo>
                      <a:lnTo>
                        <a:pt x="43" y="10"/>
                      </a:lnTo>
                      <a:lnTo>
                        <a:pt x="46" y="10"/>
                      </a:lnTo>
                      <a:lnTo>
                        <a:pt x="48" y="10"/>
                      </a:lnTo>
                      <a:lnTo>
                        <a:pt x="49" y="10"/>
                      </a:lnTo>
                      <a:lnTo>
                        <a:pt x="51" y="10"/>
                      </a:lnTo>
                      <a:lnTo>
                        <a:pt x="52" y="10"/>
                      </a:lnTo>
                      <a:lnTo>
                        <a:pt x="54" y="10"/>
                      </a:lnTo>
                      <a:lnTo>
                        <a:pt x="55" y="10"/>
                      </a:lnTo>
                      <a:lnTo>
                        <a:pt x="58" y="10"/>
                      </a:lnTo>
                      <a:lnTo>
                        <a:pt x="60" y="10"/>
                      </a:lnTo>
                      <a:lnTo>
                        <a:pt x="61" y="10"/>
                      </a:lnTo>
                      <a:lnTo>
                        <a:pt x="64" y="10"/>
                      </a:lnTo>
                      <a:lnTo>
                        <a:pt x="66" y="10"/>
                      </a:lnTo>
                      <a:lnTo>
                        <a:pt x="72" y="10"/>
                      </a:lnTo>
                      <a:lnTo>
                        <a:pt x="79" y="10"/>
                      </a:lnTo>
                      <a:lnTo>
                        <a:pt x="85" y="10"/>
                      </a:lnTo>
                      <a:lnTo>
                        <a:pt x="93" y="10"/>
                      </a:lnTo>
                      <a:lnTo>
                        <a:pt x="100" y="12"/>
                      </a:lnTo>
                      <a:lnTo>
                        <a:pt x="108" y="13"/>
                      </a:lnTo>
                      <a:lnTo>
                        <a:pt x="115" y="16"/>
                      </a:lnTo>
                      <a:lnTo>
                        <a:pt x="122" y="21"/>
                      </a:lnTo>
                      <a:lnTo>
                        <a:pt x="128" y="27"/>
                      </a:lnTo>
                      <a:lnTo>
                        <a:pt x="136" y="34"/>
                      </a:lnTo>
                      <a:lnTo>
                        <a:pt x="139" y="36"/>
                      </a:lnTo>
                      <a:lnTo>
                        <a:pt x="140" y="37"/>
                      </a:lnTo>
                      <a:lnTo>
                        <a:pt x="142" y="40"/>
                      </a:lnTo>
                      <a:lnTo>
                        <a:pt x="143" y="42"/>
                      </a:lnTo>
                      <a:lnTo>
                        <a:pt x="145" y="45"/>
                      </a:lnTo>
                      <a:lnTo>
                        <a:pt x="146" y="46"/>
                      </a:lnTo>
                      <a:lnTo>
                        <a:pt x="148" y="49"/>
                      </a:lnTo>
                      <a:lnTo>
                        <a:pt x="149" y="51"/>
                      </a:lnTo>
                      <a:lnTo>
                        <a:pt x="151" y="52"/>
                      </a:lnTo>
                      <a:lnTo>
                        <a:pt x="151" y="54"/>
                      </a:lnTo>
                      <a:lnTo>
                        <a:pt x="154" y="57"/>
                      </a:lnTo>
                      <a:lnTo>
                        <a:pt x="155" y="60"/>
                      </a:lnTo>
                      <a:lnTo>
                        <a:pt x="158" y="63"/>
                      </a:lnTo>
                      <a:lnTo>
                        <a:pt x="160" y="64"/>
                      </a:lnTo>
                      <a:lnTo>
                        <a:pt x="163" y="66"/>
                      </a:lnTo>
                      <a:lnTo>
                        <a:pt x="164" y="69"/>
                      </a:lnTo>
                      <a:lnTo>
                        <a:pt x="167" y="69"/>
                      </a:lnTo>
                      <a:lnTo>
                        <a:pt x="170" y="72"/>
                      </a:lnTo>
                      <a:lnTo>
                        <a:pt x="175" y="73"/>
                      </a:lnTo>
                      <a:lnTo>
                        <a:pt x="181" y="73"/>
                      </a:lnTo>
                      <a:lnTo>
                        <a:pt x="188" y="76"/>
                      </a:lnTo>
                      <a:lnTo>
                        <a:pt x="197" y="79"/>
                      </a:lnTo>
                      <a:lnTo>
                        <a:pt x="206" y="82"/>
                      </a:lnTo>
                      <a:lnTo>
                        <a:pt x="214" y="85"/>
                      </a:lnTo>
                      <a:lnTo>
                        <a:pt x="223" y="88"/>
                      </a:lnTo>
                      <a:lnTo>
                        <a:pt x="230" y="93"/>
                      </a:lnTo>
                      <a:lnTo>
                        <a:pt x="238" y="97"/>
                      </a:lnTo>
                      <a:lnTo>
                        <a:pt x="245" y="102"/>
                      </a:lnTo>
                      <a:lnTo>
                        <a:pt x="253" y="108"/>
                      </a:lnTo>
                      <a:lnTo>
                        <a:pt x="258" y="117"/>
                      </a:lnTo>
                      <a:lnTo>
                        <a:pt x="266" y="126"/>
                      </a:lnTo>
                      <a:lnTo>
                        <a:pt x="269" y="129"/>
                      </a:lnTo>
                      <a:lnTo>
                        <a:pt x="272" y="132"/>
                      </a:lnTo>
                      <a:lnTo>
                        <a:pt x="273" y="135"/>
                      </a:lnTo>
                      <a:lnTo>
                        <a:pt x="276" y="137"/>
                      </a:lnTo>
                      <a:lnTo>
                        <a:pt x="279" y="139"/>
                      </a:lnTo>
                      <a:lnTo>
                        <a:pt x="282" y="142"/>
                      </a:lnTo>
                      <a:lnTo>
                        <a:pt x="285" y="143"/>
                      </a:lnTo>
                      <a:lnTo>
                        <a:pt x="288" y="145"/>
                      </a:lnTo>
                      <a:lnTo>
                        <a:pt x="291" y="146"/>
                      </a:lnTo>
                      <a:lnTo>
                        <a:pt x="294" y="148"/>
                      </a:lnTo>
                      <a:lnTo>
                        <a:pt x="297" y="151"/>
                      </a:lnTo>
                      <a:lnTo>
                        <a:pt x="300" y="152"/>
                      </a:lnTo>
                      <a:lnTo>
                        <a:pt x="303" y="154"/>
                      </a:lnTo>
                      <a:lnTo>
                        <a:pt x="306" y="155"/>
                      </a:lnTo>
                      <a:lnTo>
                        <a:pt x="311" y="158"/>
                      </a:lnTo>
                      <a:lnTo>
                        <a:pt x="314" y="161"/>
                      </a:lnTo>
                      <a:lnTo>
                        <a:pt x="317" y="163"/>
                      </a:lnTo>
                      <a:lnTo>
                        <a:pt x="320" y="166"/>
                      </a:lnTo>
                      <a:lnTo>
                        <a:pt x="323" y="170"/>
                      </a:lnTo>
                      <a:lnTo>
                        <a:pt x="326" y="173"/>
                      </a:lnTo>
                      <a:lnTo>
                        <a:pt x="332" y="182"/>
                      </a:lnTo>
                      <a:lnTo>
                        <a:pt x="338" y="193"/>
                      </a:lnTo>
                      <a:lnTo>
                        <a:pt x="344" y="205"/>
                      </a:lnTo>
                      <a:lnTo>
                        <a:pt x="350" y="218"/>
                      </a:lnTo>
                      <a:lnTo>
                        <a:pt x="357" y="233"/>
                      </a:lnTo>
                      <a:lnTo>
                        <a:pt x="362" y="248"/>
                      </a:lnTo>
                      <a:lnTo>
                        <a:pt x="368" y="263"/>
                      </a:lnTo>
                      <a:lnTo>
                        <a:pt x="372" y="277"/>
                      </a:lnTo>
                      <a:lnTo>
                        <a:pt x="374" y="290"/>
                      </a:lnTo>
                      <a:lnTo>
                        <a:pt x="375" y="302"/>
                      </a:lnTo>
                      <a:lnTo>
                        <a:pt x="377" y="303"/>
                      </a:lnTo>
                      <a:lnTo>
                        <a:pt x="377" y="306"/>
                      </a:lnTo>
                      <a:lnTo>
                        <a:pt x="377" y="308"/>
                      </a:lnTo>
                      <a:lnTo>
                        <a:pt x="377" y="309"/>
                      </a:lnTo>
                      <a:lnTo>
                        <a:pt x="377" y="311"/>
                      </a:lnTo>
                      <a:lnTo>
                        <a:pt x="377" y="312"/>
                      </a:lnTo>
                      <a:lnTo>
                        <a:pt x="377" y="314"/>
                      </a:lnTo>
                      <a:lnTo>
                        <a:pt x="378" y="314"/>
                      </a:lnTo>
                      <a:lnTo>
                        <a:pt x="378" y="315"/>
                      </a:lnTo>
                      <a:lnTo>
                        <a:pt x="380" y="321"/>
                      </a:lnTo>
                      <a:lnTo>
                        <a:pt x="381" y="326"/>
                      </a:lnTo>
                      <a:lnTo>
                        <a:pt x="381" y="330"/>
                      </a:lnTo>
                      <a:lnTo>
                        <a:pt x="380" y="333"/>
                      </a:lnTo>
                      <a:lnTo>
                        <a:pt x="378" y="338"/>
                      </a:lnTo>
                      <a:lnTo>
                        <a:pt x="377" y="341"/>
                      </a:lnTo>
                      <a:lnTo>
                        <a:pt x="374" y="344"/>
                      </a:lnTo>
                      <a:lnTo>
                        <a:pt x="372" y="347"/>
                      </a:lnTo>
                      <a:lnTo>
                        <a:pt x="369" y="350"/>
                      </a:lnTo>
                      <a:lnTo>
                        <a:pt x="366" y="351"/>
                      </a:lnTo>
                      <a:lnTo>
                        <a:pt x="333" y="365"/>
                      </a:lnTo>
                      <a:lnTo>
                        <a:pt x="332" y="365"/>
                      </a:lnTo>
                      <a:lnTo>
                        <a:pt x="326" y="365"/>
                      </a:lnTo>
                      <a:lnTo>
                        <a:pt x="318" y="366"/>
                      </a:lnTo>
                      <a:lnTo>
                        <a:pt x="308" y="366"/>
                      </a:lnTo>
                      <a:lnTo>
                        <a:pt x="297" y="368"/>
                      </a:lnTo>
                      <a:lnTo>
                        <a:pt x="284" y="369"/>
                      </a:lnTo>
                      <a:lnTo>
                        <a:pt x="270" y="369"/>
                      </a:lnTo>
                      <a:lnTo>
                        <a:pt x="255" y="371"/>
                      </a:lnTo>
                      <a:lnTo>
                        <a:pt x="242" y="371"/>
                      </a:lnTo>
                      <a:lnTo>
                        <a:pt x="229" y="372"/>
                      </a:lnTo>
                      <a:lnTo>
                        <a:pt x="221" y="372"/>
                      </a:lnTo>
                      <a:lnTo>
                        <a:pt x="214" y="374"/>
                      </a:lnTo>
                      <a:lnTo>
                        <a:pt x="205" y="375"/>
                      </a:lnTo>
                      <a:lnTo>
                        <a:pt x="197" y="377"/>
                      </a:lnTo>
                      <a:lnTo>
                        <a:pt x="190" y="380"/>
                      </a:lnTo>
                      <a:lnTo>
                        <a:pt x="182" y="383"/>
                      </a:lnTo>
                      <a:lnTo>
                        <a:pt x="175" y="386"/>
                      </a:lnTo>
                      <a:lnTo>
                        <a:pt x="167" y="390"/>
                      </a:lnTo>
                      <a:lnTo>
                        <a:pt x="160" y="396"/>
                      </a:lnTo>
                      <a:lnTo>
                        <a:pt x="152" y="404"/>
                      </a:lnTo>
                      <a:lnTo>
                        <a:pt x="124" y="404"/>
                      </a:lnTo>
                      <a:lnTo>
                        <a:pt x="134" y="392"/>
                      </a:lnTo>
                      <a:lnTo>
                        <a:pt x="143" y="384"/>
                      </a:lnTo>
                      <a:lnTo>
                        <a:pt x="152" y="375"/>
                      </a:lnTo>
                      <a:lnTo>
                        <a:pt x="163" y="369"/>
                      </a:lnTo>
                      <a:lnTo>
                        <a:pt x="173" y="363"/>
                      </a:lnTo>
                      <a:lnTo>
                        <a:pt x="182" y="359"/>
                      </a:lnTo>
                      <a:lnTo>
                        <a:pt x="194" y="356"/>
                      </a:lnTo>
                      <a:lnTo>
                        <a:pt x="205" y="353"/>
                      </a:lnTo>
                      <a:lnTo>
                        <a:pt x="217" y="351"/>
                      </a:lnTo>
                      <a:lnTo>
                        <a:pt x="229" y="351"/>
                      </a:lnTo>
                      <a:lnTo>
                        <a:pt x="242" y="350"/>
                      </a:lnTo>
                      <a:lnTo>
                        <a:pt x="255" y="350"/>
                      </a:lnTo>
                      <a:lnTo>
                        <a:pt x="269" y="350"/>
                      </a:lnTo>
                      <a:lnTo>
                        <a:pt x="282" y="348"/>
                      </a:lnTo>
                      <a:lnTo>
                        <a:pt x="296" y="347"/>
                      </a:lnTo>
                      <a:lnTo>
                        <a:pt x="308" y="345"/>
                      </a:lnTo>
                      <a:lnTo>
                        <a:pt x="318" y="345"/>
                      </a:lnTo>
                      <a:lnTo>
                        <a:pt x="326" y="345"/>
                      </a:lnTo>
                      <a:lnTo>
                        <a:pt x="330" y="344"/>
                      </a:lnTo>
                      <a:lnTo>
                        <a:pt x="332" y="344"/>
                      </a:lnTo>
                      <a:lnTo>
                        <a:pt x="338" y="344"/>
                      </a:lnTo>
                      <a:lnTo>
                        <a:pt x="339" y="344"/>
                      </a:lnTo>
                      <a:lnTo>
                        <a:pt x="341" y="344"/>
                      </a:lnTo>
                      <a:lnTo>
                        <a:pt x="344" y="342"/>
                      </a:lnTo>
                      <a:lnTo>
                        <a:pt x="345" y="342"/>
                      </a:lnTo>
                      <a:lnTo>
                        <a:pt x="347" y="341"/>
                      </a:lnTo>
                      <a:lnTo>
                        <a:pt x="348" y="339"/>
                      </a:lnTo>
                      <a:lnTo>
                        <a:pt x="350" y="338"/>
                      </a:lnTo>
                      <a:lnTo>
                        <a:pt x="351" y="338"/>
                      </a:lnTo>
                      <a:lnTo>
                        <a:pt x="353" y="336"/>
                      </a:lnTo>
                      <a:lnTo>
                        <a:pt x="353" y="335"/>
                      </a:lnTo>
                      <a:lnTo>
                        <a:pt x="357" y="332"/>
                      </a:lnTo>
                      <a:lnTo>
                        <a:pt x="359" y="330"/>
                      </a:lnTo>
                      <a:lnTo>
                        <a:pt x="360" y="329"/>
                      </a:lnTo>
                      <a:lnTo>
                        <a:pt x="360" y="326"/>
                      </a:lnTo>
                      <a:lnTo>
                        <a:pt x="359" y="323"/>
                      </a:lnTo>
                      <a:lnTo>
                        <a:pt x="357" y="320"/>
                      </a:lnTo>
                      <a:lnTo>
                        <a:pt x="357" y="315"/>
                      </a:lnTo>
                      <a:lnTo>
                        <a:pt x="356" y="311"/>
                      </a:lnTo>
                      <a:lnTo>
                        <a:pt x="354" y="303"/>
                      </a:lnTo>
                      <a:lnTo>
                        <a:pt x="353" y="293"/>
                      </a:lnTo>
                      <a:lnTo>
                        <a:pt x="351" y="281"/>
                      </a:lnTo>
                      <a:lnTo>
                        <a:pt x="347" y="268"/>
                      </a:lnTo>
                      <a:lnTo>
                        <a:pt x="342" y="256"/>
                      </a:lnTo>
                      <a:lnTo>
                        <a:pt x="338" y="241"/>
                      </a:lnTo>
                      <a:lnTo>
                        <a:pt x="332" y="227"/>
                      </a:lnTo>
                      <a:lnTo>
                        <a:pt x="326" y="215"/>
                      </a:lnTo>
                      <a:lnTo>
                        <a:pt x="320" y="203"/>
                      </a:lnTo>
                      <a:lnTo>
                        <a:pt x="314" y="194"/>
                      </a:lnTo>
                      <a:lnTo>
                        <a:pt x="309" y="185"/>
                      </a:lnTo>
                      <a:lnTo>
                        <a:pt x="305" y="181"/>
                      </a:lnTo>
                      <a:lnTo>
                        <a:pt x="299" y="176"/>
                      </a:lnTo>
                      <a:lnTo>
                        <a:pt x="294" y="172"/>
                      </a:lnTo>
                      <a:lnTo>
                        <a:pt x="287" y="169"/>
                      </a:lnTo>
                      <a:lnTo>
                        <a:pt x="281" y="164"/>
                      </a:lnTo>
                      <a:lnTo>
                        <a:pt x="275" y="161"/>
                      </a:lnTo>
                      <a:lnTo>
                        <a:pt x="267" y="157"/>
                      </a:lnTo>
                      <a:lnTo>
                        <a:pt x="261" y="151"/>
                      </a:lnTo>
                      <a:lnTo>
                        <a:pt x="255" y="145"/>
                      </a:lnTo>
                      <a:lnTo>
                        <a:pt x="248" y="137"/>
                      </a:lnTo>
                      <a:lnTo>
                        <a:pt x="242" y="130"/>
                      </a:lnTo>
                      <a:lnTo>
                        <a:pt x="236" y="123"/>
                      </a:lnTo>
                      <a:lnTo>
                        <a:pt x="230" y="117"/>
                      </a:lnTo>
                      <a:lnTo>
                        <a:pt x="224" y="112"/>
                      </a:lnTo>
                      <a:lnTo>
                        <a:pt x="217" y="108"/>
                      </a:lnTo>
                      <a:lnTo>
                        <a:pt x="209" y="105"/>
                      </a:lnTo>
                      <a:lnTo>
                        <a:pt x="202" y="103"/>
                      </a:lnTo>
                      <a:lnTo>
                        <a:pt x="194" y="100"/>
                      </a:lnTo>
                      <a:lnTo>
                        <a:pt x="184" y="97"/>
                      </a:lnTo>
                      <a:lnTo>
                        <a:pt x="175" y="94"/>
                      </a:lnTo>
                      <a:lnTo>
                        <a:pt x="164" y="91"/>
                      </a:lnTo>
                      <a:lnTo>
                        <a:pt x="157" y="88"/>
                      </a:lnTo>
                      <a:lnTo>
                        <a:pt x="151" y="85"/>
                      </a:lnTo>
                      <a:lnTo>
                        <a:pt x="146" y="81"/>
                      </a:lnTo>
                      <a:lnTo>
                        <a:pt x="143" y="76"/>
                      </a:lnTo>
                      <a:lnTo>
                        <a:pt x="139" y="72"/>
                      </a:lnTo>
                      <a:lnTo>
                        <a:pt x="136" y="67"/>
                      </a:lnTo>
                      <a:lnTo>
                        <a:pt x="131" y="61"/>
                      </a:lnTo>
                      <a:lnTo>
                        <a:pt x="127" y="54"/>
                      </a:lnTo>
                      <a:lnTo>
                        <a:pt x="121" y="48"/>
                      </a:lnTo>
                      <a:lnTo>
                        <a:pt x="114" y="40"/>
                      </a:lnTo>
                      <a:lnTo>
                        <a:pt x="106" y="36"/>
                      </a:lnTo>
                      <a:lnTo>
                        <a:pt x="99" y="33"/>
                      </a:lnTo>
                      <a:lnTo>
                        <a:pt x="91" y="31"/>
                      </a:lnTo>
                      <a:lnTo>
                        <a:pt x="82" y="31"/>
                      </a:lnTo>
                      <a:lnTo>
                        <a:pt x="75" y="31"/>
                      </a:lnTo>
                      <a:lnTo>
                        <a:pt x="67" y="31"/>
                      </a:lnTo>
                      <a:lnTo>
                        <a:pt x="60" y="31"/>
                      </a:lnTo>
                      <a:lnTo>
                        <a:pt x="51" y="33"/>
                      </a:lnTo>
                      <a:lnTo>
                        <a:pt x="43" y="31"/>
                      </a:lnTo>
                      <a:lnTo>
                        <a:pt x="39" y="30"/>
                      </a:lnTo>
                      <a:lnTo>
                        <a:pt x="33" y="28"/>
                      </a:lnTo>
                      <a:lnTo>
                        <a:pt x="30" y="27"/>
                      </a:lnTo>
                      <a:lnTo>
                        <a:pt x="27" y="25"/>
                      </a:lnTo>
                      <a:lnTo>
                        <a:pt x="24" y="24"/>
                      </a:lnTo>
                      <a:lnTo>
                        <a:pt x="19" y="22"/>
                      </a:lnTo>
                      <a:lnTo>
                        <a:pt x="16" y="22"/>
                      </a:lnTo>
                      <a:lnTo>
                        <a:pt x="13" y="22"/>
                      </a:lnTo>
                      <a:lnTo>
                        <a:pt x="9" y="22"/>
                      </a:lnTo>
                      <a:lnTo>
                        <a:pt x="3" y="22"/>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93" name="Freeform 141"/>
                <p:cNvSpPr>
                  <a:spLocks/>
                </p:cNvSpPr>
                <p:nvPr/>
              </p:nvSpPr>
              <p:spPr bwMode="auto">
                <a:xfrm>
                  <a:off x="2469" y="2207"/>
                  <a:ext cx="98" cy="199"/>
                </a:xfrm>
                <a:custGeom>
                  <a:avLst/>
                  <a:gdLst>
                    <a:gd name="T0" fmla="*/ 12 w 98"/>
                    <a:gd name="T1" fmla="*/ 163 h 199"/>
                    <a:gd name="T2" fmla="*/ 9 w 98"/>
                    <a:gd name="T3" fmla="*/ 166 h 199"/>
                    <a:gd name="T4" fmla="*/ 6 w 98"/>
                    <a:gd name="T5" fmla="*/ 169 h 199"/>
                    <a:gd name="T6" fmla="*/ 3 w 98"/>
                    <a:gd name="T7" fmla="*/ 175 h 199"/>
                    <a:gd name="T8" fmla="*/ 0 w 98"/>
                    <a:gd name="T9" fmla="*/ 181 h 199"/>
                    <a:gd name="T10" fmla="*/ 0 w 98"/>
                    <a:gd name="T11" fmla="*/ 182 h 199"/>
                    <a:gd name="T12" fmla="*/ 0 w 98"/>
                    <a:gd name="T13" fmla="*/ 188 h 199"/>
                    <a:gd name="T14" fmla="*/ 3 w 98"/>
                    <a:gd name="T15" fmla="*/ 193 h 199"/>
                    <a:gd name="T16" fmla="*/ 6 w 98"/>
                    <a:gd name="T17" fmla="*/ 196 h 199"/>
                    <a:gd name="T18" fmla="*/ 7 w 98"/>
                    <a:gd name="T19" fmla="*/ 197 h 199"/>
                    <a:gd name="T20" fmla="*/ 9 w 98"/>
                    <a:gd name="T21" fmla="*/ 199 h 199"/>
                    <a:gd name="T22" fmla="*/ 34 w 98"/>
                    <a:gd name="T23" fmla="*/ 166 h 199"/>
                    <a:gd name="T24" fmla="*/ 40 w 98"/>
                    <a:gd name="T25" fmla="*/ 154 h 199"/>
                    <a:gd name="T26" fmla="*/ 49 w 98"/>
                    <a:gd name="T27" fmla="*/ 139 h 199"/>
                    <a:gd name="T28" fmla="*/ 58 w 98"/>
                    <a:gd name="T29" fmla="*/ 122 h 199"/>
                    <a:gd name="T30" fmla="*/ 69 w 98"/>
                    <a:gd name="T31" fmla="*/ 103 h 199"/>
                    <a:gd name="T32" fmla="*/ 81 w 98"/>
                    <a:gd name="T33" fmla="*/ 83 h 199"/>
                    <a:gd name="T34" fmla="*/ 87 w 98"/>
                    <a:gd name="T35" fmla="*/ 74 h 199"/>
                    <a:gd name="T36" fmla="*/ 94 w 98"/>
                    <a:gd name="T37" fmla="*/ 55 h 199"/>
                    <a:gd name="T38" fmla="*/ 97 w 98"/>
                    <a:gd name="T39" fmla="*/ 39 h 199"/>
                    <a:gd name="T40" fmla="*/ 98 w 98"/>
                    <a:gd name="T41" fmla="*/ 24 h 199"/>
                    <a:gd name="T42" fmla="*/ 98 w 98"/>
                    <a:gd name="T43" fmla="*/ 13 h 199"/>
                    <a:gd name="T44" fmla="*/ 98 w 98"/>
                    <a:gd name="T45" fmla="*/ 10 h 199"/>
                    <a:gd name="T46" fmla="*/ 98 w 98"/>
                    <a:gd name="T47" fmla="*/ 10 h 199"/>
                    <a:gd name="T48" fmla="*/ 97 w 98"/>
                    <a:gd name="T49" fmla="*/ 7 h 199"/>
                    <a:gd name="T50" fmla="*/ 95 w 98"/>
                    <a:gd name="T51" fmla="*/ 4 h 199"/>
                    <a:gd name="T52" fmla="*/ 94 w 98"/>
                    <a:gd name="T53" fmla="*/ 1 h 199"/>
                    <a:gd name="T54" fmla="*/ 90 w 98"/>
                    <a:gd name="T55" fmla="*/ 0 h 199"/>
                    <a:gd name="T56" fmla="*/ 88 w 98"/>
                    <a:gd name="T57" fmla="*/ 1 h 199"/>
                    <a:gd name="T58" fmla="*/ 84 w 98"/>
                    <a:gd name="T59" fmla="*/ 3 h 199"/>
                    <a:gd name="T60" fmla="*/ 81 w 98"/>
                    <a:gd name="T61" fmla="*/ 6 h 199"/>
                    <a:gd name="T62" fmla="*/ 79 w 98"/>
                    <a:gd name="T63" fmla="*/ 9 h 199"/>
                    <a:gd name="T64" fmla="*/ 78 w 98"/>
                    <a:gd name="T65" fmla="*/ 10 h 199"/>
                    <a:gd name="T66" fmla="*/ 78 w 98"/>
                    <a:gd name="T67" fmla="*/ 10 h 199"/>
                    <a:gd name="T68" fmla="*/ 78 w 98"/>
                    <a:gd name="T69" fmla="*/ 12 h 199"/>
                    <a:gd name="T70" fmla="*/ 78 w 98"/>
                    <a:gd name="T71" fmla="*/ 12 h 199"/>
                    <a:gd name="T72" fmla="*/ 78 w 98"/>
                    <a:gd name="T73" fmla="*/ 13 h 199"/>
                    <a:gd name="T74" fmla="*/ 78 w 98"/>
                    <a:gd name="T75" fmla="*/ 13 h 199"/>
                    <a:gd name="T76" fmla="*/ 78 w 98"/>
                    <a:gd name="T77" fmla="*/ 15 h 199"/>
                    <a:gd name="T78" fmla="*/ 78 w 98"/>
                    <a:gd name="T79" fmla="*/ 18 h 199"/>
                    <a:gd name="T80" fmla="*/ 78 w 98"/>
                    <a:gd name="T81" fmla="*/ 28 h 199"/>
                    <a:gd name="T82" fmla="*/ 76 w 98"/>
                    <a:gd name="T83" fmla="*/ 39 h 199"/>
                    <a:gd name="T84" fmla="*/ 73 w 98"/>
                    <a:gd name="T85" fmla="*/ 52 h 199"/>
                    <a:gd name="T86" fmla="*/ 67 w 98"/>
                    <a:gd name="T87" fmla="*/ 65 h 199"/>
                    <a:gd name="T88" fmla="*/ 64 w 98"/>
                    <a:gd name="T89" fmla="*/ 73 h 199"/>
                    <a:gd name="T90" fmla="*/ 57 w 98"/>
                    <a:gd name="T91" fmla="*/ 83 h 199"/>
                    <a:gd name="T92" fmla="*/ 49 w 98"/>
                    <a:gd name="T93" fmla="*/ 95 h 199"/>
                    <a:gd name="T94" fmla="*/ 45 w 98"/>
                    <a:gd name="T95" fmla="*/ 106 h 199"/>
                    <a:gd name="T96" fmla="*/ 39 w 98"/>
                    <a:gd name="T97" fmla="*/ 116 h 199"/>
                    <a:gd name="T98" fmla="*/ 33 w 98"/>
                    <a:gd name="T99" fmla="*/ 125 h 199"/>
                    <a:gd name="T100" fmla="*/ 31 w 98"/>
                    <a:gd name="T101" fmla="*/ 130 h 199"/>
                    <a:gd name="T102" fmla="*/ 27 w 98"/>
                    <a:gd name="T103" fmla="*/ 137 h 199"/>
                    <a:gd name="T104" fmla="*/ 21 w 98"/>
                    <a:gd name="T105" fmla="*/ 145 h 199"/>
                    <a:gd name="T106" fmla="*/ 16 w 98"/>
                    <a:gd name="T107" fmla="*/ 152 h 199"/>
                    <a:gd name="T108" fmla="*/ 13 w 98"/>
                    <a:gd name="T109" fmla="*/ 158 h 199"/>
                    <a:gd name="T110" fmla="*/ 12 w 98"/>
                    <a:gd name="T111" fmla="*/ 163 h 1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8"/>
                    <a:gd name="T169" fmla="*/ 0 h 199"/>
                    <a:gd name="T170" fmla="*/ 98 w 98"/>
                    <a:gd name="T171" fmla="*/ 199 h 1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8" h="199">
                      <a:moveTo>
                        <a:pt x="12" y="163"/>
                      </a:moveTo>
                      <a:lnTo>
                        <a:pt x="12" y="163"/>
                      </a:lnTo>
                      <a:lnTo>
                        <a:pt x="10" y="164"/>
                      </a:lnTo>
                      <a:lnTo>
                        <a:pt x="9" y="166"/>
                      </a:lnTo>
                      <a:lnTo>
                        <a:pt x="7" y="167"/>
                      </a:lnTo>
                      <a:lnTo>
                        <a:pt x="6" y="169"/>
                      </a:lnTo>
                      <a:lnTo>
                        <a:pt x="4" y="172"/>
                      </a:lnTo>
                      <a:lnTo>
                        <a:pt x="3" y="175"/>
                      </a:lnTo>
                      <a:lnTo>
                        <a:pt x="1" y="178"/>
                      </a:lnTo>
                      <a:lnTo>
                        <a:pt x="0" y="181"/>
                      </a:lnTo>
                      <a:lnTo>
                        <a:pt x="0" y="182"/>
                      </a:lnTo>
                      <a:lnTo>
                        <a:pt x="0" y="185"/>
                      </a:lnTo>
                      <a:lnTo>
                        <a:pt x="0" y="188"/>
                      </a:lnTo>
                      <a:lnTo>
                        <a:pt x="1" y="190"/>
                      </a:lnTo>
                      <a:lnTo>
                        <a:pt x="3" y="193"/>
                      </a:lnTo>
                      <a:lnTo>
                        <a:pt x="4" y="194"/>
                      </a:lnTo>
                      <a:lnTo>
                        <a:pt x="6" y="196"/>
                      </a:lnTo>
                      <a:lnTo>
                        <a:pt x="6" y="197"/>
                      </a:lnTo>
                      <a:lnTo>
                        <a:pt x="7" y="197"/>
                      </a:lnTo>
                      <a:lnTo>
                        <a:pt x="9" y="199"/>
                      </a:lnTo>
                      <a:lnTo>
                        <a:pt x="34" y="166"/>
                      </a:lnTo>
                      <a:lnTo>
                        <a:pt x="37" y="160"/>
                      </a:lnTo>
                      <a:lnTo>
                        <a:pt x="40" y="154"/>
                      </a:lnTo>
                      <a:lnTo>
                        <a:pt x="45" y="146"/>
                      </a:lnTo>
                      <a:lnTo>
                        <a:pt x="49" y="139"/>
                      </a:lnTo>
                      <a:lnTo>
                        <a:pt x="54" y="131"/>
                      </a:lnTo>
                      <a:lnTo>
                        <a:pt x="58" y="122"/>
                      </a:lnTo>
                      <a:lnTo>
                        <a:pt x="64" y="113"/>
                      </a:lnTo>
                      <a:lnTo>
                        <a:pt x="69" y="103"/>
                      </a:lnTo>
                      <a:lnTo>
                        <a:pt x="75" y="94"/>
                      </a:lnTo>
                      <a:lnTo>
                        <a:pt x="81" y="83"/>
                      </a:lnTo>
                      <a:lnTo>
                        <a:pt x="87" y="74"/>
                      </a:lnTo>
                      <a:lnTo>
                        <a:pt x="91" y="64"/>
                      </a:lnTo>
                      <a:lnTo>
                        <a:pt x="94" y="55"/>
                      </a:lnTo>
                      <a:lnTo>
                        <a:pt x="95" y="46"/>
                      </a:lnTo>
                      <a:lnTo>
                        <a:pt x="97" y="39"/>
                      </a:lnTo>
                      <a:lnTo>
                        <a:pt x="98" y="31"/>
                      </a:lnTo>
                      <a:lnTo>
                        <a:pt x="98" y="24"/>
                      </a:lnTo>
                      <a:lnTo>
                        <a:pt x="98" y="18"/>
                      </a:lnTo>
                      <a:lnTo>
                        <a:pt x="98" y="13"/>
                      </a:lnTo>
                      <a:lnTo>
                        <a:pt x="98" y="10"/>
                      </a:lnTo>
                      <a:lnTo>
                        <a:pt x="98" y="9"/>
                      </a:lnTo>
                      <a:lnTo>
                        <a:pt x="97" y="7"/>
                      </a:lnTo>
                      <a:lnTo>
                        <a:pt x="97" y="6"/>
                      </a:lnTo>
                      <a:lnTo>
                        <a:pt x="95" y="4"/>
                      </a:lnTo>
                      <a:lnTo>
                        <a:pt x="95" y="3"/>
                      </a:lnTo>
                      <a:lnTo>
                        <a:pt x="94" y="1"/>
                      </a:lnTo>
                      <a:lnTo>
                        <a:pt x="93" y="1"/>
                      </a:lnTo>
                      <a:lnTo>
                        <a:pt x="90" y="0"/>
                      </a:lnTo>
                      <a:lnTo>
                        <a:pt x="88" y="1"/>
                      </a:lnTo>
                      <a:lnTo>
                        <a:pt x="85" y="3"/>
                      </a:lnTo>
                      <a:lnTo>
                        <a:pt x="84" y="3"/>
                      </a:lnTo>
                      <a:lnTo>
                        <a:pt x="82" y="4"/>
                      </a:lnTo>
                      <a:lnTo>
                        <a:pt x="81" y="6"/>
                      </a:lnTo>
                      <a:lnTo>
                        <a:pt x="79" y="7"/>
                      </a:lnTo>
                      <a:lnTo>
                        <a:pt x="79" y="9"/>
                      </a:lnTo>
                      <a:lnTo>
                        <a:pt x="78" y="10"/>
                      </a:lnTo>
                      <a:lnTo>
                        <a:pt x="78" y="12"/>
                      </a:lnTo>
                      <a:lnTo>
                        <a:pt x="78" y="13"/>
                      </a:lnTo>
                      <a:lnTo>
                        <a:pt x="78" y="15"/>
                      </a:lnTo>
                      <a:lnTo>
                        <a:pt x="78" y="18"/>
                      </a:lnTo>
                      <a:lnTo>
                        <a:pt x="78" y="22"/>
                      </a:lnTo>
                      <a:lnTo>
                        <a:pt x="78" y="28"/>
                      </a:lnTo>
                      <a:lnTo>
                        <a:pt x="78" y="33"/>
                      </a:lnTo>
                      <a:lnTo>
                        <a:pt x="76" y="39"/>
                      </a:lnTo>
                      <a:lnTo>
                        <a:pt x="75" y="45"/>
                      </a:lnTo>
                      <a:lnTo>
                        <a:pt x="73" y="52"/>
                      </a:lnTo>
                      <a:lnTo>
                        <a:pt x="72" y="58"/>
                      </a:lnTo>
                      <a:lnTo>
                        <a:pt x="67" y="65"/>
                      </a:lnTo>
                      <a:lnTo>
                        <a:pt x="64" y="73"/>
                      </a:lnTo>
                      <a:lnTo>
                        <a:pt x="60" y="79"/>
                      </a:lnTo>
                      <a:lnTo>
                        <a:pt x="57" y="83"/>
                      </a:lnTo>
                      <a:lnTo>
                        <a:pt x="52" y="89"/>
                      </a:lnTo>
                      <a:lnTo>
                        <a:pt x="49" y="95"/>
                      </a:lnTo>
                      <a:lnTo>
                        <a:pt x="46" y="100"/>
                      </a:lnTo>
                      <a:lnTo>
                        <a:pt x="45" y="106"/>
                      </a:lnTo>
                      <a:lnTo>
                        <a:pt x="40" y="110"/>
                      </a:lnTo>
                      <a:lnTo>
                        <a:pt x="39" y="116"/>
                      </a:lnTo>
                      <a:lnTo>
                        <a:pt x="36" y="121"/>
                      </a:lnTo>
                      <a:lnTo>
                        <a:pt x="33" y="125"/>
                      </a:lnTo>
                      <a:lnTo>
                        <a:pt x="31" y="130"/>
                      </a:lnTo>
                      <a:lnTo>
                        <a:pt x="28" y="133"/>
                      </a:lnTo>
                      <a:lnTo>
                        <a:pt x="27" y="137"/>
                      </a:lnTo>
                      <a:lnTo>
                        <a:pt x="24" y="142"/>
                      </a:lnTo>
                      <a:lnTo>
                        <a:pt x="21" y="145"/>
                      </a:lnTo>
                      <a:lnTo>
                        <a:pt x="19" y="149"/>
                      </a:lnTo>
                      <a:lnTo>
                        <a:pt x="16" y="152"/>
                      </a:lnTo>
                      <a:lnTo>
                        <a:pt x="15" y="155"/>
                      </a:lnTo>
                      <a:lnTo>
                        <a:pt x="13" y="158"/>
                      </a:lnTo>
                      <a:lnTo>
                        <a:pt x="12" y="160"/>
                      </a:lnTo>
                      <a:lnTo>
                        <a:pt x="12" y="163"/>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94" name="Freeform 142"/>
                <p:cNvSpPr>
                  <a:spLocks/>
                </p:cNvSpPr>
                <p:nvPr/>
              </p:nvSpPr>
              <p:spPr bwMode="auto">
                <a:xfrm>
                  <a:off x="2405" y="2060"/>
                  <a:ext cx="621" cy="544"/>
                </a:xfrm>
                <a:custGeom>
                  <a:avLst/>
                  <a:gdLst>
                    <a:gd name="T0" fmla="*/ 562 w 621"/>
                    <a:gd name="T1" fmla="*/ 5 h 544"/>
                    <a:gd name="T2" fmla="*/ 551 w 621"/>
                    <a:gd name="T3" fmla="*/ 0 h 544"/>
                    <a:gd name="T4" fmla="*/ 544 w 621"/>
                    <a:gd name="T5" fmla="*/ 11 h 544"/>
                    <a:gd name="T6" fmla="*/ 545 w 621"/>
                    <a:gd name="T7" fmla="*/ 21 h 544"/>
                    <a:gd name="T8" fmla="*/ 554 w 621"/>
                    <a:gd name="T9" fmla="*/ 45 h 544"/>
                    <a:gd name="T10" fmla="*/ 573 w 621"/>
                    <a:gd name="T11" fmla="*/ 79 h 544"/>
                    <a:gd name="T12" fmla="*/ 591 w 621"/>
                    <a:gd name="T13" fmla="*/ 138 h 544"/>
                    <a:gd name="T14" fmla="*/ 596 w 621"/>
                    <a:gd name="T15" fmla="*/ 211 h 544"/>
                    <a:gd name="T16" fmla="*/ 535 w 621"/>
                    <a:gd name="T17" fmla="*/ 223 h 544"/>
                    <a:gd name="T18" fmla="*/ 473 w 621"/>
                    <a:gd name="T19" fmla="*/ 244 h 544"/>
                    <a:gd name="T20" fmla="*/ 424 w 621"/>
                    <a:gd name="T21" fmla="*/ 254 h 544"/>
                    <a:gd name="T22" fmla="*/ 403 w 621"/>
                    <a:gd name="T23" fmla="*/ 287 h 544"/>
                    <a:gd name="T24" fmla="*/ 391 w 621"/>
                    <a:gd name="T25" fmla="*/ 328 h 544"/>
                    <a:gd name="T26" fmla="*/ 370 w 621"/>
                    <a:gd name="T27" fmla="*/ 368 h 544"/>
                    <a:gd name="T28" fmla="*/ 340 w 621"/>
                    <a:gd name="T29" fmla="*/ 384 h 544"/>
                    <a:gd name="T30" fmla="*/ 300 w 621"/>
                    <a:gd name="T31" fmla="*/ 413 h 544"/>
                    <a:gd name="T32" fmla="*/ 275 w 621"/>
                    <a:gd name="T33" fmla="*/ 453 h 544"/>
                    <a:gd name="T34" fmla="*/ 260 w 621"/>
                    <a:gd name="T35" fmla="*/ 494 h 544"/>
                    <a:gd name="T36" fmla="*/ 237 w 621"/>
                    <a:gd name="T37" fmla="*/ 502 h 544"/>
                    <a:gd name="T38" fmla="*/ 165 w 621"/>
                    <a:gd name="T39" fmla="*/ 499 h 544"/>
                    <a:gd name="T40" fmla="*/ 83 w 621"/>
                    <a:gd name="T41" fmla="*/ 507 h 544"/>
                    <a:gd name="T42" fmla="*/ 31 w 621"/>
                    <a:gd name="T43" fmla="*/ 517 h 544"/>
                    <a:gd name="T44" fmla="*/ 12 w 621"/>
                    <a:gd name="T45" fmla="*/ 532 h 544"/>
                    <a:gd name="T46" fmla="*/ 1 w 621"/>
                    <a:gd name="T47" fmla="*/ 543 h 544"/>
                    <a:gd name="T48" fmla="*/ 26 w 621"/>
                    <a:gd name="T49" fmla="*/ 538 h 544"/>
                    <a:gd name="T50" fmla="*/ 35 w 621"/>
                    <a:gd name="T51" fmla="*/ 538 h 544"/>
                    <a:gd name="T52" fmla="*/ 86 w 621"/>
                    <a:gd name="T53" fmla="*/ 526 h 544"/>
                    <a:gd name="T54" fmla="*/ 157 w 621"/>
                    <a:gd name="T55" fmla="*/ 520 h 544"/>
                    <a:gd name="T56" fmla="*/ 197 w 621"/>
                    <a:gd name="T57" fmla="*/ 520 h 544"/>
                    <a:gd name="T58" fmla="*/ 227 w 621"/>
                    <a:gd name="T59" fmla="*/ 523 h 544"/>
                    <a:gd name="T60" fmla="*/ 255 w 621"/>
                    <a:gd name="T61" fmla="*/ 522 h 544"/>
                    <a:gd name="T62" fmla="*/ 275 w 621"/>
                    <a:gd name="T63" fmla="*/ 511 h 544"/>
                    <a:gd name="T64" fmla="*/ 285 w 621"/>
                    <a:gd name="T65" fmla="*/ 486 h 544"/>
                    <a:gd name="T66" fmla="*/ 291 w 621"/>
                    <a:gd name="T67" fmla="*/ 468 h 544"/>
                    <a:gd name="T68" fmla="*/ 300 w 621"/>
                    <a:gd name="T69" fmla="*/ 447 h 544"/>
                    <a:gd name="T70" fmla="*/ 327 w 621"/>
                    <a:gd name="T71" fmla="*/ 416 h 544"/>
                    <a:gd name="T72" fmla="*/ 352 w 621"/>
                    <a:gd name="T73" fmla="*/ 402 h 544"/>
                    <a:gd name="T74" fmla="*/ 397 w 621"/>
                    <a:gd name="T75" fmla="*/ 369 h 544"/>
                    <a:gd name="T76" fmla="*/ 414 w 621"/>
                    <a:gd name="T77" fmla="*/ 323 h 544"/>
                    <a:gd name="T78" fmla="*/ 429 w 621"/>
                    <a:gd name="T79" fmla="*/ 283 h 544"/>
                    <a:gd name="T80" fmla="*/ 440 w 621"/>
                    <a:gd name="T81" fmla="*/ 269 h 544"/>
                    <a:gd name="T82" fmla="*/ 457 w 621"/>
                    <a:gd name="T83" fmla="*/ 266 h 544"/>
                    <a:gd name="T84" fmla="*/ 479 w 621"/>
                    <a:gd name="T85" fmla="*/ 263 h 544"/>
                    <a:gd name="T86" fmla="*/ 523 w 621"/>
                    <a:gd name="T87" fmla="*/ 251 h 544"/>
                    <a:gd name="T88" fmla="*/ 545 w 621"/>
                    <a:gd name="T89" fmla="*/ 242 h 544"/>
                    <a:gd name="T90" fmla="*/ 568 w 621"/>
                    <a:gd name="T91" fmla="*/ 241 h 544"/>
                    <a:gd name="T92" fmla="*/ 591 w 621"/>
                    <a:gd name="T93" fmla="*/ 238 h 544"/>
                    <a:gd name="T94" fmla="*/ 612 w 621"/>
                    <a:gd name="T95" fmla="*/ 224 h 544"/>
                    <a:gd name="T96" fmla="*/ 621 w 621"/>
                    <a:gd name="T97" fmla="*/ 192 h 544"/>
                    <a:gd name="T98" fmla="*/ 615 w 621"/>
                    <a:gd name="T99" fmla="*/ 150 h 544"/>
                    <a:gd name="T100" fmla="*/ 596 w 621"/>
                    <a:gd name="T101" fmla="*/ 79 h 544"/>
                    <a:gd name="T102" fmla="*/ 575 w 621"/>
                    <a:gd name="T103" fmla="*/ 41 h 544"/>
                    <a:gd name="T104" fmla="*/ 566 w 621"/>
                    <a:gd name="T105" fmla="*/ 18 h 5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1"/>
                    <a:gd name="T160" fmla="*/ 0 h 544"/>
                    <a:gd name="T161" fmla="*/ 621 w 621"/>
                    <a:gd name="T162" fmla="*/ 544 h 5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1" h="544">
                      <a:moveTo>
                        <a:pt x="565" y="11"/>
                      </a:moveTo>
                      <a:lnTo>
                        <a:pt x="565" y="11"/>
                      </a:lnTo>
                      <a:lnTo>
                        <a:pt x="565" y="9"/>
                      </a:lnTo>
                      <a:lnTo>
                        <a:pt x="563" y="6"/>
                      </a:lnTo>
                      <a:lnTo>
                        <a:pt x="562" y="5"/>
                      </a:lnTo>
                      <a:lnTo>
                        <a:pt x="560" y="3"/>
                      </a:lnTo>
                      <a:lnTo>
                        <a:pt x="559" y="2"/>
                      </a:lnTo>
                      <a:lnTo>
                        <a:pt x="557" y="0"/>
                      </a:lnTo>
                      <a:lnTo>
                        <a:pt x="554" y="0"/>
                      </a:lnTo>
                      <a:lnTo>
                        <a:pt x="551" y="0"/>
                      </a:lnTo>
                      <a:lnTo>
                        <a:pt x="548" y="0"/>
                      </a:lnTo>
                      <a:lnTo>
                        <a:pt x="547" y="2"/>
                      </a:lnTo>
                      <a:lnTo>
                        <a:pt x="545" y="5"/>
                      </a:lnTo>
                      <a:lnTo>
                        <a:pt x="544" y="6"/>
                      </a:lnTo>
                      <a:lnTo>
                        <a:pt x="544" y="9"/>
                      </a:lnTo>
                      <a:lnTo>
                        <a:pt x="544" y="11"/>
                      </a:lnTo>
                      <a:lnTo>
                        <a:pt x="544" y="12"/>
                      </a:lnTo>
                      <a:lnTo>
                        <a:pt x="544" y="14"/>
                      </a:lnTo>
                      <a:lnTo>
                        <a:pt x="544" y="15"/>
                      </a:lnTo>
                      <a:lnTo>
                        <a:pt x="545" y="21"/>
                      </a:lnTo>
                      <a:lnTo>
                        <a:pt x="547" y="24"/>
                      </a:lnTo>
                      <a:lnTo>
                        <a:pt x="547" y="29"/>
                      </a:lnTo>
                      <a:lnTo>
                        <a:pt x="548" y="32"/>
                      </a:lnTo>
                      <a:lnTo>
                        <a:pt x="550" y="36"/>
                      </a:lnTo>
                      <a:lnTo>
                        <a:pt x="553" y="41"/>
                      </a:lnTo>
                      <a:lnTo>
                        <a:pt x="554" y="45"/>
                      </a:lnTo>
                      <a:lnTo>
                        <a:pt x="557" y="51"/>
                      </a:lnTo>
                      <a:lnTo>
                        <a:pt x="560" y="57"/>
                      </a:lnTo>
                      <a:lnTo>
                        <a:pt x="565" y="65"/>
                      </a:lnTo>
                      <a:lnTo>
                        <a:pt x="569" y="70"/>
                      </a:lnTo>
                      <a:lnTo>
                        <a:pt x="573" y="79"/>
                      </a:lnTo>
                      <a:lnTo>
                        <a:pt x="576" y="87"/>
                      </a:lnTo>
                      <a:lnTo>
                        <a:pt x="579" y="94"/>
                      </a:lnTo>
                      <a:lnTo>
                        <a:pt x="582" y="102"/>
                      </a:lnTo>
                      <a:lnTo>
                        <a:pt x="584" y="112"/>
                      </a:lnTo>
                      <a:lnTo>
                        <a:pt x="588" y="124"/>
                      </a:lnTo>
                      <a:lnTo>
                        <a:pt x="591" y="138"/>
                      </a:lnTo>
                      <a:lnTo>
                        <a:pt x="594" y="154"/>
                      </a:lnTo>
                      <a:lnTo>
                        <a:pt x="597" y="174"/>
                      </a:lnTo>
                      <a:lnTo>
                        <a:pt x="600" y="192"/>
                      </a:lnTo>
                      <a:lnTo>
                        <a:pt x="599" y="204"/>
                      </a:lnTo>
                      <a:lnTo>
                        <a:pt x="596" y="211"/>
                      </a:lnTo>
                      <a:lnTo>
                        <a:pt x="590" y="217"/>
                      </a:lnTo>
                      <a:lnTo>
                        <a:pt x="581" y="218"/>
                      </a:lnTo>
                      <a:lnTo>
                        <a:pt x="572" y="220"/>
                      </a:lnTo>
                      <a:lnTo>
                        <a:pt x="560" y="220"/>
                      </a:lnTo>
                      <a:lnTo>
                        <a:pt x="548" y="221"/>
                      </a:lnTo>
                      <a:lnTo>
                        <a:pt x="535" y="223"/>
                      </a:lnTo>
                      <a:lnTo>
                        <a:pt x="521" y="229"/>
                      </a:lnTo>
                      <a:lnTo>
                        <a:pt x="509" y="235"/>
                      </a:lnTo>
                      <a:lnTo>
                        <a:pt x="496" y="238"/>
                      </a:lnTo>
                      <a:lnTo>
                        <a:pt x="485" y="242"/>
                      </a:lnTo>
                      <a:lnTo>
                        <a:pt x="473" y="244"/>
                      </a:lnTo>
                      <a:lnTo>
                        <a:pt x="463" y="245"/>
                      </a:lnTo>
                      <a:lnTo>
                        <a:pt x="454" y="245"/>
                      </a:lnTo>
                      <a:lnTo>
                        <a:pt x="445" y="247"/>
                      </a:lnTo>
                      <a:lnTo>
                        <a:pt x="437" y="248"/>
                      </a:lnTo>
                      <a:lnTo>
                        <a:pt x="430" y="251"/>
                      </a:lnTo>
                      <a:lnTo>
                        <a:pt x="424" y="254"/>
                      </a:lnTo>
                      <a:lnTo>
                        <a:pt x="420" y="260"/>
                      </a:lnTo>
                      <a:lnTo>
                        <a:pt x="415" y="266"/>
                      </a:lnTo>
                      <a:lnTo>
                        <a:pt x="411" y="272"/>
                      </a:lnTo>
                      <a:lnTo>
                        <a:pt x="406" y="280"/>
                      </a:lnTo>
                      <a:lnTo>
                        <a:pt x="403" y="287"/>
                      </a:lnTo>
                      <a:lnTo>
                        <a:pt x="400" y="295"/>
                      </a:lnTo>
                      <a:lnTo>
                        <a:pt x="399" y="302"/>
                      </a:lnTo>
                      <a:lnTo>
                        <a:pt x="396" y="311"/>
                      </a:lnTo>
                      <a:lnTo>
                        <a:pt x="393" y="320"/>
                      </a:lnTo>
                      <a:lnTo>
                        <a:pt x="391" y="328"/>
                      </a:lnTo>
                      <a:lnTo>
                        <a:pt x="390" y="337"/>
                      </a:lnTo>
                      <a:lnTo>
                        <a:pt x="387" y="344"/>
                      </a:lnTo>
                      <a:lnTo>
                        <a:pt x="384" y="352"/>
                      </a:lnTo>
                      <a:lnTo>
                        <a:pt x="379" y="357"/>
                      </a:lnTo>
                      <a:lnTo>
                        <a:pt x="375" y="363"/>
                      </a:lnTo>
                      <a:lnTo>
                        <a:pt x="370" y="368"/>
                      </a:lnTo>
                      <a:lnTo>
                        <a:pt x="364" y="372"/>
                      </a:lnTo>
                      <a:lnTo>
                        <a:pt x="358" y="377"/>
                      </a:lnTo>
                      <a:lnTo>
                        <a:pt x="352" y="380"/>
                      </a:lnTo>
                      <a:lnTo>
                        <a:pt x="346" y="381"/>
                      </a:lnTo>
                      <a:lnTo>
                        <a:pt x="340" y="384"/>
                      </a:lnTo>
                      <a:lnTo>
                        <a:pt x="333" y="386"/>
                      </a:lnTo>
                      <a:lnTo>
                        <a:pt x="327" y="390"/>
                      </a:lnTo>
                      <a:lnTo>
                        <a:pt x="319" y="395"/>
                      </a:lnTo>
                      <a:lnTo>
                        <a:pt x="313" y="401"/>
                      </a:lnTo>
                      <a:lnTo>
                        <a:pt x="306" y="405"/>
                      </a:lnTo>
                      <a:lnTo>
                        <a:pt x="300" y="413"/>
                      </a:lnTo>
                      <a:lnTo>
                        <a:pt x="294" y="420"/>
                      </a:lnTo>
                      <a:lnTo>
                        <a:pt x="288" y="428"/>
                      </a:lnTo>
                      <a:lnTo>
                        <a:pt x="282" y="435"/>
                      </a:lnTo>
                      <a:lnTo>
                        <a:pt x="278" y="444"/>
                      </a:lnTo>
                      <a:lnTo>
                        <a:pt x="275" y="453"/>
                      </a:lnTo>
                      <a:lnTo>
                        <a:pt x="270" y="461"/>
                      </a:lnTo>
                      <a:lnTo>
                        <a:pt x="269" y="468"/>
                      </a:lnTo>
                      <a:lnTo>
                        <a:pt x="267" y="476"/>
                      </a:lnTo>
                      <a:lnTo>
                        <a:pt x="264" y="483"/>
                      </a:lnTo>
                      <a:lnTo>
                        <a:pt x="263" y="489"/>
                      </a:lnTo>
                      <a:lnTo>
                        <a:pt x="260" y="494"/>
                      </a:lnTo>
                      <a:lnTo>
                        <a:pt x="258" y="498"/>
                      </a:lnTo>
                      <a:lnTo>
                        <a:pt x="255" y="499"/>
                      </a:lnTo>
                      <a:lnTo>
                        <a:pt x="251" y="501"/>
                      </a:lnTo>
                      <a:lnTo>
                        <a:pt x="243" y="502"/>
                      </a:lnTo>
                      <a:lnTo>
                        <a:pt x="237" y="502"/>
                      </a:lnTo>
                      <a:lnTo>
                        <a:pt x="228" y="501"/>
                      </a:lnTo>
                      <a:lnTo>
                        <a:pt x="218" y="501"/>
                      </a:lnTo>
                      <a:lnTo>
                        <a:pt x="206" y="501"/>
                      </a:lnTo>
                      <a:lnTo>
                        <a:pt x="194" y="499"/>
                      </a:lnTo>
                      <a:lnTo>
                        <a:pt x="180" y="499"/>
                      </a:lnTo>
                      <a:lnTo>
                        <a:pt x="165" y="499"/>
                      </a:lnTo>
                      <a:lnTo>
                        <a:pt x="149" y="499"/>
                      </a:lnTo>
                      <a:lnTo>
                        <a:pt x="131" y="501"/>
                      </a:lnTo>
                      <a:lnTo>
                        <a:pt x="115" y="502"/>
                      </a:lnTo>
                      <a:lnTo>
                        <a:pt x="98" y="504"/>
                      </a:lnTo>
                      <a:lnTo>
                        <a:pt x="83" y="507"/>
                      </a:lnTo>
                      <a:lnTo>
                        <a:pt x="70" y="508"/>
                      </a:lnTo>
                      <a:lnTo>
                        <a:pt x="56" y="511"/>
                      </a:lnTo>
                      <a:lnTo>
                        <a:pt x="46" y="514"/>
                      </a:lnTo>
                      <a:lnTo>
                        <a:pt x="38" y="516"/>
                      </a:lnTo>
                      <a:lnTo>
                        <a:pt x="32" y="517"/>
                      </a:lnTo>
                      <a:lnTo>
                        <a:pt x="31" y="517"/>
                      </a:lnTo>
                      <a:lnTo>
                        <a:pt x="29" y="519"/>
                      </a:lnTo>
                      <a:lnTo>
                        <a:pt x="26" y="520"/>
                      </a:lnTo>
                      <a:lnTo>
                        <a:pt x="22" y="523"/>
                      </a:lnTo>
                      <a:lnTo>
                        <a:pt x="18" y="528"/>
                      </a:lnTo>
                      <a:lnTo>
                        <a:pt x="12" y="532"/>
                      </a:lnTo>
                      <a:lnTo>
                        <a:pt x="7" y="537"/>
                      </a:lnTo>
                      <a:lnTo>
                        <a:pt x="3" y="540"/>
                      </a:lnTo>
                      <a:lnTo>
                        <a:pt x="0" y="543"/>
                      </a:lnTo>
                      <a:lnTo>
                        <a:pt x="0" y="544"/>
                      </a:lnTo>
                      <a:lnTo>
                        <a:pt x="1" y="543"/>
                      </a:lnTo>
                      <a:lnTo>
                        <a:pt x="6" y="543"/>
                      </a:lnTo>
                      <a:lnTo>
                        <a:pt x="10" y="541"/>
                      </a:lnTo>
                      <a:lnTo>
                        <a:pt x="15" y="540"/>
                      </a:lnTo>
                      <a:lnTo>
                        <a:pt x="19" y="538"/>
                      </a:lnTo>
                      <a:lnTo>
                        <a:pt x="23" y="538"/>
                      </a:lnTo>
                      <a:lnTo>
                        <a:pt x="26" y="538"/>
                      </a:lnTo>
                      <a:lnTo>
                        <a:pt x="31" y="538"/>
                      </a:lnTo>
                      <a:lnTo>
                        <a:pt x="34" y="538"/>
                      </a:lnTo>
                      <a:lnTo>
                        <a:pt x="35" y="538"/>
                      </a:lnTo>
                      <a:lnTo>
                        <a:pt x="38" y="537"/>
                      </a:lnTo>
                      <a:lnTo>
                        <a:pt x="43" y="535"/>
                      </a:lnTo>
                      <a:lnTo>
                        <a:pt x="50" y="534"/>
                      </a:lnTo>
                      <a:lnTo>
                        <a:pt x="61" y="532"/>
                      </a:lnTo>
                      <a:lnTo>
                        <a:pt x="73" y="529"/>
                      </a:lnTo>
                      <a:lnTo>
                        <a:pt x="86" y="526"/>
                      </a:lnTo>
                      <a:lnTo>
                        <a:pt x="101" y="525"/>
                      </a:lnTo>
                      <a:lnTo>
                        <a:pt x="118" y="523"/>
                      </a:lnTo>
                      <a:lnTo>
                        <a:pt x="134" y="522"/>
                      </a:lnTo>
                      <a:lnTo>
                        <a:pt x="149" y="520"/>
                      </a:lnTo>
                      <a:lnTo>
                        <a:pt x="157" y="520"/>
                      </a:lnTo>
                      <a:lnTo>
                        <a:pt x="164" y="520"/>
                      </a:lnTo>
                      <a:lnTo>
                        <a:pt x="171" y="520"/>
                      </a:lnTo>
                      <a:lnTo>
                        <a:pt x="177" y="520"/>
                      </a:lnTo>
                      <a:lnTo>
                        <a:pt x="185" y="520"/>
                      </a:lnTo>
                      <a:lnTo>
                        <a:pt x="191" y="520"/>
                      </a:lnTo>
                      <a:lnTo>
                        <a:pt x="197" y="520"/>
                      </a:lnTo>
                      <a:lnTo>
                        <a:pt x="203" y="522"/>
                      </a:lnTo>
                      <a:lnTo>
                        <a:pt x="209" y="522"/>
                      </a:lnTo>
                      <a:lnTo>
                        <a:pt x="213" y="522"/>
                      </a:lnTo>
                      <a:lnTo>
                        <a:pt x="221" y="522"/>
                      </a:lnTo>
                      <a:lnTo>
                        <a:pt x="227" y="523"/>
                      </a:lnTo>
                      <a:lnTo>
                        <a:pt x="233" y="523"/>
                      </a:lnTo>
                      <a:lnTo>
                        <a:pt x="237" y="523"/>
                      </a:lnTo>
                      <a:lnTo>
                        <a:pt x="243" y="523"/>
                      </a:lnTo>
                      <a:lnTo>
                        <a:pt x="248" y="522"/>
                      </a:lnTo>
                      <a:lnTo>
                        <a:pt x="252" y="522"/>
                      </a:lnTo>
                      <a:lnTo>
                        <a:pt x="255" y="522"/>
                      </a:lnTo>
                      <a:lnTo>
                        <a:pt x="260" y="520"/>
                      </a:lnTo>
                      <a:lnTo>
                        <a:pt x="263" y="519"/>
                      </a:lnTo>
                      <a:lnTo>
                        <a:pt x="267" y="517"/>
                      </a:lnTo>
                      <a:lnTo>
                        <a:pt x="270" y="514"/>
                      </a:lnTo>
                      <a:lnTo>
                        <a:pt x="275" y="511"/>
                      </a:lnTo>
                      <a:lnTo>
                        <a:pt x="276" y="507"/>
                      </a:lnTo>
                      <a:lnTo>
                        <a:pt x="279" y="504"/>
                      </a:lnTo>
                      <a:lnTo>
                        <a:pt x="281" y="499"/>
                      </a:lnTo>
                      <a:lnTo>
                        <a:pt x="282" y="495"/>
                      </a:lnTo>
                      <a:lnTo>
                        <a:pt x="284" y="491"/>
                      </a:lnTo>
                      <a:lnTo>
                        <a:pt x="285" y="486"/>
                      </a:lnTo>
                      <a:lnTo>
                        <a:pt x="287" y="480"/>
                      </a:lnTo>
                      <a:lnTo>
                        <a:pt x="288" y="477"/>
                      </a:lnTo>
                      <a:lnTo>
                        <a:pt x="288" y="474"/>
                      </a:lnTo>
                      <a:lnTo>
                        <a:pt x="290" y="471"/>
                      </a:lnTo>
                      <a:lnTo>
                        <a:pt x="291" y="468"/>
                      </a:lnTo>
                      <a:lnTo>
                        <a:pt x="293" y="464"/>
                      </a:lnTo>
                      <a:lnTo>
                        <a:pt x="294" y="461"/>
                      </a:lnTo>
                      <a:lnTo>
                        <a:pt x="294" y="456"/>
                      </a:lnTo>
                      <a:lnTo>
                        <a:pt x="297" y="453"/>
                      </a:lnTo>
                      <a:lnTo>
                        <a:pt x="297" y="450"/>
                      </a:lnTo>
                      <a:lnTo>
                        <a:pt x="300" y="447"/>
                      </a:lnTo>
                      <a:lnTo>
                        <a:pt x="304" y="440"/>
                      </a:lnTo>
                      <a:lnTo>
                        <a:pt x="309" y="434"/>
                      </a:lnTo>
                      <a:lnTo>
                        <a:pt x="315" y="426"/>
                      </a:lnTo>
                      <a:lnTo>
                        <a:pt x="321" y="422"/>
                      </a:lnTo>
                      <a:lnTo>
                        <a:pt x="327" y="416"/>
                      </a:lnTo>
                      <a:lnTo>
                        <a:pt x="331" y="413"/>
                      </a:lnTo>
                      <a:lnTo>
                        <a:pt x="337" y="408"/>
                      </a:lnTo>
                      <a:lnTo>
                        <a:pt x="342" y="405"/>
                      </a:lnTo>
                      <a:lnTo>
                        <a:pt x="348" y="404"/>
                      </a:lnTo>
                      <a:lnTo>
                        <a:pt x="352" y="402"/>
                      </a:lnTo>
                      <a:lnTo>
                        <a:pt x="360" y="399"/>
                      </a:lnTo>
                      <a:lnTo>
                        <a:pt x="369" y="395"/>
                      </a:lnTo>
                      <a:lnTo>
                        <a:pt x="376" y="390"/>
                      </a:lnTo>
                      <a:lnTo>
                        <a:pt x="384" y="384"/>
                      </a:lnTo>
                      <a:lnTo>
                        <a:pt x="391" y="377"/>
                      </a:lnTo>
                      <a:lnTo>
                        <a:pt x="397" y="369"/>
                      </a:lnTo>
                      <a:lnTo>
                        <a:pt x="402" y="360"/>
                      </a:lnTo>
                      <a:lnTo>
                        <a:pt x="406" y="352"/>
                      </a:lnTo>
                      <a:lnTo>
                        <a:pt x="409" y="343"/>
                      </a:lnTo>
                      <a:lnTo>
                        <a:pt x="412" y="332"/>
                      </a:lnTo>
                      <a:lnTo>
                        <a:pt x="414" y="323"/>
                      </a:lnTo>
                      <a:lnTo>
                        <a:pt x="415" y="316"/>
                      </a:lnTo>
                      <a:lnTo>
                        <a:pt x="418" y="308"/>
                      </a:lnTo>
                      <a:lnTo>
                        <a:pt x="421" y="301"/>
                      </a:lnTo>
                      <a:lnTo>
                        <a:pt x="423" y="295"/>
                      </a:lnTo>
                      <a:lnTo>
                        <a:pt x="426" y="289"/>
                      </a:lnTo>
                      <a:lnTo>
                        <a:pt x="429" y="283"/>
                      </a:lnTo>
                      <a:lnTo>
                        <a:pt x="432" y="278"/>
                      </a:lnTo>
                      <a:lnTo>
                        <a:pt x="434" y="274"/>
                      </a:lnTo>
                      <a:lnTo>
                        <a:pt x="439" y="271"/>
                      </a:lnTo>
                      <a:lnTo>
                        <a:pt x="439" y="269"/>
                      </a:lnTo>
                      <a:lnTo>
                        <a:pt x="440" y="269"/>
                      </a:lnTo>
                      <a:lnTo>
                        <a:pt x="443" y="269"/>
                      </a:lnTo>
                      <a:lnTo>
                        <a:pt x="445" y="268"/>
                      </a:lnTo>
                      <a:lnTo>
                        <a:pt x="448" y="268"/>
                      </a:lnTo>
                      <a:lnTo>
                        <a:pt x="449" y="266"/>
                      </a:lnTo>
                      <a:lnTo>
                        <a:pt x="452" y="266"/>
                      </a:lnTo>
                      <a:lnTo>
                        <a:pt x="457" y="266"/>
                      </a:lnTo>
                      <a:lnTo>
                        <a:pt x="460" y="266"/>
                      </a:lnTo>
                      <a:lnTo>
                        <a:pt x="461" y="266"/>
                      </a:lnTo>
                      <a:lnTo>
                        <a:pt x="467" y="265"/>
                      </a:lnTo>
                      <a:lnTo>
                        <a:pt x="473" y="265"/>
                      </a:lnTo>
                      <a:lnTo>
                        <a:pt x="479" y="263"/>
                      </a:lnTo>
                      <a:lnTo>
                        <a:pt x="487" y="262"/>
                      </a:lnTo>
                      <a:lnTo>
                        <a:pt x="493" y="262"/>
                      </a:lnTo>
                      <a:lnTo>
                        <a:pt x="500" y="259"/>
                      </a:lnTo>
                      <a:lnTo>
                        <a:pt x="508" y="257"/>
                      </a:lnTo>
                      <a:lnTo>
                        <a:pt x="515" y="254"/>
                      </a:lnTo>
                      <a:lnTo>
                        <a:pt x="523" y="251"/>
                      </a:lnTo>
                      <a:lnTo>
                        <a:pt x="532" y="247"/>
                      </a:lnTo>
                      <a:lnTo>
                        <a:pt x="535" y="247"/>
                      </a:lnTo>
                      <a:lnTo>
                        <a:pt x="538" y="244"/>
                      </a:lnTo>
                      <a:lnTo>
                        <a:pt x="541" y="244"/>
                      </a:lnTo>
                      <a:lnTo>
                        <a:pt x="545" y="242"/>
                      </a:lnTo>
                      <a:lnTo>
                        <a:pt x="550" y="242"/>
                      </a:lnTo>
                      <a:lnTo>
                        <a:pt x="553" y="242"/>
                      </a:lnTo>
                      <a:lnTo>
                        <a:pt x="556" y="241"/>
                      </a:lnTo>
                      <a:lnTo>
                        <a:pt x="560" y="241"/>
                      </a:lnTo>
                      <a:lnTo>
                        <a:pt x="563" y="241"/>
                      </a:lnTo>
                      <a:lnTo>
                        <a:pt x="568" y="241"/>
                      </a:lnTo>
                      <a:lnTo>
                        <a:pt x="572" y="241"/>
                      </a:lnTo>
                      <a:lnTo>
                        <a:pt x="576" y="241"/>
                      </a:lnTo>
                      <a:lnTo>
                        <a:pt x="581" y="239"/>
                      </a:lnTo>
                      <a:lnTo>
                        <a:pt x="587" y="239"/>
                      </a:lnTo>
                      <a:lnTo>
                        <a:pt x="591" y="238"/>
                      </a:lnTo>
                      <a:lnTo>
                        <a:pt x="596" y="236"/>
                      </a:lnTo>
                      <a:lnTo>
                        <a:pt x="600" y="235"/>
                      </a:lnTo>
                      <a:lnTo>
                        <a:pt x="605" y="232"/>
                      </a:lnTo>
                      <a:lnTo>
                        <a:pt x="608" y="229"/>
                      </a:lnTo>
                      <a:lnTo>
                        <a:pt x="612" y="224"/>
                      </a:lnTo>
                      <a:lnTo>
                        <a:pt x="615" y="220"/>
                      </a:lnTo>
                      <a:lnTo>
                        <a:pt x="618" y="215"/>
                      </a:lnTo>
                      <a:lnTo>
                        <a:pt x="620" y="210"/>
                      </a:lnTo>
                      <a:lnTo>
                        <a:pt x="621" y="204"/>
                      </a:lnTo>
                      <a:lnTo>
                        <a:pt x="621" y="198"/>
                      </a:lnTo>
                      <a:lnTo>
                        <a:pt x="621" y="192"/>
                      </a:lnTo>
                      <a:lnTo>
                        <a:pt x="621" y="186"/>
                      </a:lnTo>
                      <a:lnTo>
                        <a:pt x="620" y="180"/>
                      </a:lnTo>
                      <a:lnTo>
                        <a:pt x="618" y="175"/>
                      </a:lnTo>
                      <a:lnTo>
                        <a:pt x="618" y="169"/>
                      </a:lnTo>
                      <a:lnTo>
                        <a:pt x="615" y="150"/>
                      </a:lnTo>
                      <a:lnTo>
                        <a:pt x="611" y="133"/>
                      </a:lnTo>
                      <a:lnTo>
                        <a:pt x="608" y="120"/>
                      </a:lnTo>
                      <a:lnTo>
                        <a:pt x="605" y="108"/>
                      </a:lnTo>
                      <a:lnTo>
                        <a:pt x="602" y="97"/>
                      </a:lnTo>
                      <a:lnTo>
                        <a:pt x="599" y="87"/>
                      </a:lnTo>
                      <a:lnTo>
                        <a:pt x="596" y="79"/>
                      </a:lnTo>
                      <a:lnTo>
                        <a:pt x="591" y="70"/>
                      </a:lnTo>
                      <a:lnTo>
                        <a:pt x="588" y="62"/>
                      </a:lnTo>
                      <a:lnTo>
                        <a:pt x="582" y="53"/>
                      </a:lnTo>
                      <a:lnTo>
                        <a:pt x="579" y="47"/>
                      </a:lnTo>
                      <a:lnTo>
                        <a:pt x="575" y="41"/>
                      </a:lnTo>
                      <a:lnTo>
                        <a:pt x="572" y="36"/>
                      </a:lnTo>
                      <a:lnTo>
                        <a:pt x="570" y="32"/>
                      </a:lnTo>
                      <a:lnTo>
                        <a:pt x="569" y="29"/>
                      </a:lnTo>
                      <a:lnTo>
                        <a:pt x="568" y="26"/>
                      </a:lnTo>
                      <a:lnTo>
                        <a:pt x="568" y="23"/>
                      </a:lnTo>
                      <a:lnTo>
                        <a:pt x="566" y="18"/>
                      </a:lnTo>
                      <a:lnTo>
                        <a:pt x="565" y="15"/>
                      </a:lnTo>
                      <a:lnTo>
                        <a:pt x="565" y="11"/>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95" name="Freeform 143"/>
                <p:cNvSpPr>
                  <a:spLocks/>
                </p:cNvSpPr>
                <p:nvPr/>
              </p:nvSpPr>
              <p:spPr bwMode="auto">
                <a:xfrm>
                  <a:off x="2877" y="2293"/>
                  <a:ext cx="309" cy="317"/>
                </a:xfrm>
                <a:custGeom>
                  <a:avLst/>
                  <a:gdLst>
                    <a:gd name="T0" fmla="*/ 305 w 309"/>
                    <a:gd name="T1" fmla="*/ 21 h 317"/>
                    <a:gd name="T2" fmla="*/ 297 w 309"/>
                    <a:gd name="T3" fmla="*/ 21 h 317"/>
                    <a:gd name="T4" fmla="*/ 288 w 309"/>
                    <a:gd name="T5" fmla="*/ 24 h 317"/>
                    <a:gd name="T6" fmla="*/ 272 w 309"/>
                    <a:gd name="T7" fmla="*/ 33 h 317"/>
                    <a:gd name="T8" fmla="*/ 257 w 309"/>
                    <a:gd name="T9" fmla="*/ 39 h 317"/>
                    <a:gd name="T10" fmla="*/ 239 w 309"/>
                    <a:gd name="T11" fmla="*/ 47 h 317"/>
                    <a:gd name="T12" fmla="*/ 220 w 309"/>
                    <a:gd name="T13" fmla="*/ 53 h 317"/>
                    <a:gd name="T14" fmla="*/ 205 w 309"/>
                    <a:gd name="T15" fmla="*/ 57 h 317"/>
                    <a:gd name="T16" fmla="*/ 172 w 309"/>
                    <a:gd name="T17" fmla="*/ 65 h 317"/>
                    <a:gd name="T18" fmla="*/ 139 w 309"/>
                    <a:gd name="T19" fmla="*/ 72 h 317"/>
                    <a:gd name="T20" fmla="*/ 109 w 309"/>
                    <a:gd name="T21" fmla="*/ 81 h 317"/>
                    <a:gd name="T22" fmla="*/ 96 w 309"/>
                    <a:gd name="T23" fmla="*/ 89 h 317"/>
                    <a:gd name="T24" fmla="*/ 81 w 309"/>
                    <a:gd name="T25" fmla="*/ 105 h 317"/>
                    <a:gd name="T26" fmla="*/ 69 w 309"/>
                    <a:gd name="T27" fmla="*/ 126 h 317"/>
                    <a:gd name="T28" fmla="*/ 57 w 309"/>
                    <a:gd name="T29" fmla="*/ 144 h 317"/>
                    <a:gd name="T30" fmla="*/ 48 w 309"/>
                    <a:gd name="T31" fmla="*/ 153 h 317"/>
                    <a:gd name="T32" fmla="*/ 39 w 309"/>
                    <a:gd name="T33" fmla="*/ 165 h 317"/>
                    <a:gd name="T34" fmla="*/ 36 w 309"/>
                    <a:gd name="T35" fmla="*/ 183 h 317"/>
                    <a:gd name="T36" fmla="*/ 37 w 309"/>
                    <a:gd name="T37" fmla="*/ 201 h 317"/>
                    <a:gd name="T38" fmla="*/ 40 w 309"/>
                    <a:gd name="T39" fmla="*/ 234 h 317"/>
                    <a:gd name="T40" fmla="*/ 39 w 309"/>
                    <a:gd name="T41" fmla="*/ 266 h 317"/>
                    <a:gd name="T42" fmla="*/ 33 w 309"/>
                    <a:gd name="T43" fmla="*/ 292 h 317"/>
                    <a:gd name="T44" fmla="*/ 25 w 309"/>
                    <a:gd name="T45" fmla="*/ 302 h 317"/>
                    <a:gd name="T46" fmla="*/ 19 w 309"/>
                    <a:gd name="T47" fmla="*/ 313 h 317"/>
                    <a:gd name="T48" fmla="*/ 18 w 309"/>
                    <a:gd name="T49" fmla="*/ 317 h 317"/>
                    <a:gd name="T50" fmla="*/ 19 w 309"/>
                    <a:gd name="T51" fmla="*/ 317 h 317"/>
                    <a:gd name="T52" fmla="*/ 1 w 309"/>
                    <a:gd name="T53" fmla="*/ 301 h 317"/>
                    <a:gd name="T54" fmla="*/ 4 w 309"/>
                    <a:gd name="T55" fmla="*/ 295 h 317"/>
                    <a:gd name="T56" fmla="*/ 9 w 309"/>
                    <a:gd name="T57" fmla="*/ 290 h 317"/>
                    <a:gd name="T58" fmla="*/ 13 w 309"/>
                    <a:gd name="T59" fmla="*/ 284 h 317"/>
                    <a:gd name="T60" fmla="*/ 16 w 309"/>
                    <a:gd name="T61" fmla="*/ 277 h 317"/>
                    <a:gd name="T62" fmla="*/ 19 w 309"/>
                    <a:gd name="T63" fmla="*/ 258 h 317"/>
                    <a:gd name="T64" fmla="*/ 19 w 309"/>
                    <a:gd name="T65" fmla="*/ 228 h 317"/>
                    <a:gd name="T66" fmla="*/ 16 w 309"/>
                    <a:gd name="T67" fmla="*/ 204 h 317"/>
                    <a:gd name="T68" fmla="*/ 16 w 309"/>
                    <a:gd name="T69" fmla="*/ 172 h 317"/>
                    <a:gd name="T70" fmla="*/ 22 w 309"/>
                    <a:gd name="T71" fmla="*/ 153 h 317"/>
                    <a:gd name="T72" fmla="*/ 36 w 309"/>
                    <a:gd name="T73" fmla="*/ 135 h 317"/>
                    <a:gd name="T74" fmla="*/ 43 w 309"/>
                    <a:gd name="T75" fmla="*/ 127 h 317"/>
                    <a:gd name="T76" fmla="*/ 48 w 309"/>
                    <a:gd name="T77" fmla="*/ 122 h 317"/>
                    <a:gd name="T78" fmla="*/ 52 w 309"/>
                    <a:gd name="T79" fmla="*/ 116 h 317"/>
                    <a:gd name="T80" fmla="*/ 55 w 309"/>
                    <a:gd name="T81" fmla="*/ 108 h 317"/>
                    <a:gd name="T82" fmla="*/ 61 w 309"/>
                    <a:gd name="T83" fmla="*/ 99 h 317"/>
                    <a:gd name="T84" fmla="*/ 70 w 309"/>
                    <a:gd name="T85" fmla="*/ 86 h 317"/>
                    <a:gd name="T86" fmla="*/ 82 w 309"/>
                    <a:gd name="T87" fmla="*/ 72 h 317"/>
                    <a:gd name="T88" fmla="*/ 93 w 309"/>
                    <a:gd name="T89" fmla="*/ 66 h 317"/>
                    <a:gd name="T90" fmla="*/ 110 w 309"/>
                    <a:gd name="T91" fmla="*/ 59 h 317"/>
                    <a:gd name="T92" fmla="*/ 131 w 309"/>
                    <a:gd name="T93" fmla="*/ 53 h 317"/>
                    <a:gd name="T94" fmla="*/ 155 w 309"/>
                    <a:gd name="T95" fmla="*/ 47 h 317"/>
                    <a:gd name="T96" fmla="*/ 167 w 309"/>
                    <a:gd name="T97" fmla="*/ 44 h 317"/>
                    <a:gd name="T98" fmla="*/ 178 w 309"/>
                    <a:gd name="T99" fmla="*/ 41 h 317"/>
                    <a:gd name="T100" fmla="*/ 190 w 309"/>
                    <a:gd name="T101" fmla="*/ 39 h 317"/>
                    <a:gd name="T102" fmla="*/ 199 w 309"/>
                    <a:gd name="T103" fmla="*/ 36 h 317"/>
                    <a:gd name="T104" fmla="*/ 217 w 309"/>
                    <a:gd name="T105" fmla="*/ 32 h 317"/>
                    <a:gd name="T106" fmla="*/ 232 w 309"/>
                    <a:gd name="T107" fmla="*/ 27 h 317"/>
                    <a:gd name="T108" fmla="*/ 246 w 309"/>
                    <a:gd name="T109" fmla="*/ 21 h 317"/>
                    <a:gd name="T110" fmla="*/ 261 w 309"/>
                    <a:gd name="T111" fmla="*/ 14 h 317"/>
                    <a:gd name="T112" fmla="*/ 272 w 309"/>
                    <a:gd name="T113" fmla="*/ 9 h 317"/>
                    <a:gd name="T114" fmla="*/ 284 w 309"/>
                    <a:gd name="T115" fmla="*/ 3 h 317"/>
                    <a:gd name="T116" fmla="*/ 293 w 309"/>
                    <a:gd name="T117" fmla="*/ 2 h 317"/>
                    <a:gd name="T118" fmla="*/ 297 w 309"/>
                    <a:gd name="T119" fmla="*/ 2 h 317"/>
                    <a:gd name="T120" fmla="*/ 300 w 309"/>
                    <a:gd name="T121" fmla="*/ 0 h 317"/>
                    <a:gd name="T122" fmla="*/ 302 w 309"/>
                    <a:gd name="T123" fmla="*/ 0 h 317"/>
                    <a:gd name="T124" fmla="*/ 305 w 309"/>
                    <a:gd name="T125" fmla="*/ 0 h 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9"/>
                    <a:gd name="T190" fmla="*/ 0 h 317"/>
                    <a:gd name="T191" fmla="*/ 309 w 309"/>
                    <a:gd name="T192" fmla="*/ 317 h 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9" h="317">
                      <a:moveTo>
                        <a:pt x="305" y="0"/>
                      </a:moveTo>
                      <a:lnTo>
                        <a:pt x="309" y="20"/>
                      </a:lnTo>
                      <a:lnTo>
                        <a:pt x="305" y="21"/>
                      </a:lnTo>
                      <a:lnTo>
                        <a:pt x="302" y="21"/>
                      </a:lnTo>
                      <a:lnTo>
                        <a:pt x="300" y="21"/>
                      </a:lnTo>
                      <a:lnTo>
                        <a:pt x="297" y="21"/>
                      </a:lnTo>
                      <a:lnTo>
                        <a:pt x="294" y="23"/>
                      </a:lnTo>
                      <a:lnTo>
                        <a:pt x="291" y="23"/>
                      </a:lnTo>
                      <a:lnTo>
                        <a:pt x="288" y="24"/>
                      </a:lnTo>
                      <a:lnTo>
                        <a:pt x="284" y="26"/>
                      </a:lnTo>
                      <a:lnTo>
                        <a:pt x="278" y="29"/>
                      </a:lnTo>
                      <a:lnTo>
                        <a:pt x="272" y="33"/>
                      </a:lnTo>
                      <a:lnTo>
                        <a:pt x="264" y="36"/>
                      </a:lnTo>
                      <a:lnTo>
                        <a:pt x="257" y="39"/>
                      </a:lnTo>
                      <a:lnTo>
                        <a:pt x="251" y="42"/>
                      </a:lnTo>
                      <a:lnTo>
                        <a:pt x="245" y="45"/>
                      </a:lnTo>
                      <a:lnTo>
                        <a:pt x="239" y="47"/>
                      </a:lnTo>
                      <a:lnTo>
                        <a:pt x="233" y="48"/>
                      </a:lnTo>
                      <a:lnTo>
                        <a:pt x="227" y="50"/>
                      </a:lnTo>
                      <a:lnTo>
                        <a:pt x="220" y="53"/>
                      </a:lnTo>
                      <a:lnTo>
                        <a:pt x="212" y="54"/>
                      </a:lnTo>
                      <a:lnTo>
                        <a:pt x="205" y="57"/>
                      </a:lnTo>
                      <a:lnTo>
                        <a:pt x="194" y="60"/>
                      </a:lnTo>
                      <a:lnTo>
                        <a:pt x="184" y="62"/>
                      </a:lnTo>
                      <a:lnTo>
                        <a:pt x="172" y="65"/>
                      </a:lnTo>
                      <a:lnTo>
                        <a:pt x="161" y="66"/>
                      </a:lnTo>
                      <a:lnTo>
                        <a:pt x="149" y="69"/>
                      </a:lnTo>
                      <a:lnTo>
                        <a:pt x="139" y="72"/>
                      </a:lnTo>
                      <a:lnTo>
                        <a:pt x="127" y="75"/>
                      </a:lnTo>
                      <a:lnTo>
                        <a:pt x="118" y="78"/>
                      </a:lnTo>
                      <a:lnTo>
                        <a:pt x="109" y="81"/>
                      </a:lnTo>
                      <a:lnTo>
                        <a:pt x="101" y="84"/>
                      </a:lnTo>
                      <a:lnTo>
                        <a:pt x="96" y="89"/>
                      </a:lnTo>
                      <a:lnTo>
                        <a:pt x="90" y="93"/>
                      </a:lnTo>
                      <a:lnTo>
                        <a:pt x="85" y="99"/>
                      </a:lnTo>
                      <a:lnTo>
                        <a:pt x="81" y="105"/>
                      </a:lnTo>
                      <a:lnTo>
                        <a:pt x="78" y="113"/>
                      </a:lnTo>
                      <a:lnTo>
                        <a:pt x="73" y="119"/>
                      </a:lnTo>
                      <a:lnTo>
                        <a:pt x="69" y="126"/>
                      </a:lnTo>
                      <a:lnTo>
                        <a:pt x="66" y="132"/>
                      </a:lnTo>
                      <a:lnTo>
                        <a:pt x="61" y="138"/>
                      </a:lnTo>
                      <a:lnTo>
                        <a:pt x="57" y="144"/>
                      </a:lnTo>
                      <a:lnTo>
                        <a:pt x="52" y="148"/>
                      </a:lnTo>
                      <a:lnTo>
                        <a:pt x="48" y="153"/>
                      </a:lnTo>
                      <a:lnTo>
                        <a:pt x="45" y="157"/>
                      </a:lnTo>
                      <a:lnTo>
                        <a:pt x="42" y="162"/>
                      </a:lnTo>
                      <a:lnTo>
                        <a:pt x="39" y="165"/>
                      </a:lnTo>
                      <a:lnTo>
                        <a:pt x="37" y="171"/>
                      </a:lnTo>
                      <a:lnTo>
                        <a:pt x="37" y="177"/>
                      </a:lnTo>
                      <a:lnTo>
                        <a:pt x="36" y="183"/>
                      </a:lnTo>
                      <a:lnTo>
                        <a:pt x="37" y="192"/>
                      </a:lnTo>
                      <a:lnTo>
                        <a:pt x="37" y="201"/>
                      </a:lnTo>
                      <a:lnTo>
                        <a:pt x="39" y="211"/>
                      </a:lnTo>
                      <a:lnTo>
                        <a:pt x="39" y="223"/>
                      </a:lnTo>
                      <a:lnTo>
                        <a:pt x="40" y="234"/>
                      </a:lnTo>
                      <a:lnTo>
                        <a:pt x="40" y="246"/>
                      </a:lnTo>
                      <a:lnTo>
                        <a:pt x="40" y="256"/>
                      </a:lnTo>
                      <a:lnTo>
                        <a:pt x="39" y="266"/>
                      </a:lnTo>
                      <a:lnTo>
                        <a:pt x="39" y="275"/>
                      </a:lnTo>
                      <a:lnTo>
                        <a:pt x="36" y="284"/>
                      </a:lnTo>
                      <a:lnTo>
                        <a:pt x="33" y="292"/>
                      </a:lnTo>
                      <a:lnTo>
                        <a:pt x="28" y="298"/>
                      </a:lnTo>
                      <a:lnTo>
                        <a:pt x="25" y="302"/>
                      </a:lnTo>
                      <a:lnTo>
                        <a:pt x="22" y="307"/>
                      </a:lnTo>
                      <a:lnTo>
                        <a:pt x="19" y="310"/>
                      </a:lnTo>
                      <a:lnTo>
                        <a:pt x="19" y="313"/>
                      </a:lnTo>
                      <a:lnTo>
                        <a:pt x="18" y="314"/>
                      </a:lnTo>
                      <a:lnTo>
                        <a:pt x="18" y="316"/>
                      </a:lnTo>
                      <a:lnTo>
                        <a:pt x="18" y="317"/>
                      </a:lnTo>
                      <a:lnTo>
                        <a:pt x="19" y="317"/>
                      </a:lnTo>
                      <a:lnTo>
                        <a:pt x="0" y="302"/>
                      </a:lnTo>
                      <a:lnTo>
                        <a:pt x="1" y="301"/>
                      </a:lnTo>
                      <a:lnTo>
                        <a:pt x="3" y="298"/>
                      </a:lnTo>
                      <a:lnTo>
                        <a:pt x="3" y="296"/>
                      </a:lnTo>
                      <a:lnTo>
                        <a:pt x="4" y="295"/>
                      </a:lnTo>
                      <a:lnTo>
                        <a:pt x="6" y="293"/>
                      </a:lnTo>
                      <a:lnTo>
                        <a:pt x="7" y="290"/>
                      </a:lnTo>
                      <a:lnTo>
                        <a:pt x="9" y="290"/>
                      </a:lnTo>
                      <a:lnTo>
                        <a:pt x="10" y="287"/>
                      </a:lnTo>
                      <a:lnTo>
                        <a:pt x="12" y="286"/>
                      </a:lnTo>
                      <a:lnTo>
                        <a:pt x="13" y="284"/>
                      </a:lnTo>
                      <a:lnTo>
                        <a:pt x="15" y="281"/>
                      </a:lnTo>
                      <a:lnTo>
                        <a:pt x="16" y="277"/>
                      </a:lnTo>
                      <a:lnTo>
                        <a:pt x="18" y="272"/>
                      </a:lnTo>
                      <a:lnTo>
                        <a:pt x="19" y="266"/>
                      </a:lnTo>
                      <a:lnTo>
                        <a:pt x="19" y="258"/>
                      </a:lnTo>
                      <a:lnTo>
                        <a:pt x="19" y="250"/>
                      </a:lnTo>
                      <a:lnTo>
                        <a:pt x="19" y="240"/>
                      </a:lnTo>
                      <a:lnTo>
                        <a:pt x="19" y="228"/>
                      </a:lnTo>
                      <a:lnTo>
                        <a:pt x="18" y="216"/>
                      </a:lnTo>
                      <a:lnTo>
                        <a:pt x="16" y="204"/>
                      </a:lnTo>
                      <a:lnTo>
                        <a:pt x="16" y="192"/>
                      </a:lnTo>
                      <a:lnTo>
                        <a:pt x="15" y="181"/>
                      </a:lnTo>
                      <a:lnTo>
                        <a:pt x="16" y="172"/>
                      </a:lnTo>
                      <a:lnTo>
                        <a:pt x="18" y="165"/>
                      </a:lnTo>
                      <a:lnTo>
                        <a:pt x="19" y="159"/>
                      </a:lnTo>
                      <a:lnTo>
                        <a:pt x="22" y="153"/>
                      </a:lnTo>
                      <a:lnTo>
                        <a:pt x="27" y="147"/>
                      </a:lnTo>
                      <a:lnTo>
                        <a:pt x="31" y="141"/>
                      </a:lnTo>
                      <a:lnTo>
                        <a:pt x="36" y="135"/>
                      </a:lnTo>
                      <a:lnTo>
                        <a:pt x="42" y="129"/>
                      </a:lnTo>
                      <a:lnTo>
                        <a:pt x="43" y="127"/>
                      </a:lnTo>
                      <a:lnTo>
                        <a:pt x="45" y="126"/>
                      </a:lnTo>
                      <a:lnTo>
                        <a:pt x="46" y="123"/>
                      </a:lnTo>
                      <a:lnTo>
                        <a:pt x="48" y="122"/>
                      </a:lnTo>
                      <a:lnTo>
                        <a:pt x="49" y="120"/>
                      </a:lnTo>
                      <a:lnTo>
                        <a:pt x="51" y="117"/>
                      </a:lnTo>
                      <a:lnTo>
                        <a:pt x="52" y="116"/>
                      </a:lnTo>
                      <a:lnTo>
                        <a:pt x="54" y="113"/>
                      </a:lnTo>
                      <a:lnTo>
                        <a:pt x="54" y="111"/>
                      </a:lnTo>
                      <a:lnTo>
                        <a:pt x="55" y="108"/>
                      </a:lnTo>
                      <a:lnTo>
                        <a:pt x="58" y="104"/>
                      </a:lnTo>
                      <a:lnTo>
                        <a:pt x="61" y="99"/>
                      </a:lnTo>
                      <a:lnTo>
                        <a:pt x="64" y="95"/>
                      </a:lnTo>
                      <a:lnTo>
                        <a:pt x="66" y="90"/>
                      </a:lnTo>
                      <a:lnTo>
                        <a:pt x="70" y="86"/>
                      </a:lnTo>
                      <a:lnTo>
                        <a:pt x="73" y="81"/>
                      </a:lnTo>
                      <a:lnTo>
                        <a:pt x="78" y="77"/>
                      </a:lnTo>
                      <a:lnTo>
                        <a:pt x="82" y="72"/>
                      </a:lnTo>
                      <a:lnTo>
                        <a:pt x="87" y="69"/>
                      </a:lnTo>
                      <a:lnTo>
                        <a:pt x="93" y="66"/>
                      </a:lnTo>
                      <a:lnTo>
                        <a:pt x="97" y="63"/>
                      </a:lnTo>
                      <a:lnTo>
                        <a:pt x="103" y="60"/>
                      </a:lnTo>
                      <a:lnTo>
                        <a:pt x="110" y="59"/>
                      </a:lnTo>
                      <a:lnTo>
                        <a:pt x="116" y="56"/>
                      </a:lnTo>
                      <a:lnTo>
                        <a:pt x="124" y="54"/>
                      </a:lnTo>
                      <a:lnTo>
                        <a:pt x="131" y="53"/>
                      </a:lnTo>
                      <a:lnTo>
                        <a:pt x="139" y="50"/>
                      </a:lnTo>
                      <a:lnTo>
                        <a:pt x="148" y="48"/>
                      </a:lnTo>
                      <a:lnTo>
                        <a:pt x="155" y="47"/>
                      </a:lnTo>
                      <a:lnTo>
                        <a:pt x="164" y="45"/>
                      </a:lnTo>
                      <a:lnTo>
                        <a:pt x="167" y="44"/>
                      </a:lnTo>
                      <a:lnTo>
                        <a:pt x="172" y="44"/>
                      </a:lnTo>
                      <a:lnTo>
                        <a:pt x="175" y="42"/>
                      </a:lnTo>
                      <a:lnTo>
                        <a:pt x="178" y="41"/>
                      </a:lnTo>
                      <a:lnTo>
                        <a:pt x="182" y="41"/>
                      </a:lnTo>
                      <a:lnTo>
                        <a:pt x="185" y="41"/>
                      </a:lnTo>
                      <a:lnTo>
                        <a:pt x="190" y="39"/>
                      </a:lnTo>
                      <a:lnTo>
                        <a:pt x="193" y="38"/>
                      </a:lnTo>
                      <a:lnTo>
                        <a:pt x="196" y="38"/>
                      </a:lnTo>
                      <a:lnTo>
                        <a:pt x="199" y="36"/>
                      </a:lnTo>
                      <a:lnTo>
                        <a:pt x="211" y="33"/>
                      </a:lnTo>
                      <a:lnTo>
                        <a:pt x="217" y="32"/>
                      </a:lnTo>
                      <a:lnTo>
                        <a:pt x="223" y="30"/>
                      </a:lnTo>
                      <a:lnTo>
                        <a:pt x="227" y="29"/>
                      </a:lnTo>
                      <a:lnTo>
                        <a:pt x="232" y="27"/>
                      </a:lnTo>
                      <a:lnTo>
                        <a:pt x="236" y="26"/>
                      </a:lnTo>
                      <a:lnTo>
                        <a:pt x="240" y="24"/>
                      </a:lnTo>
                      <a:lnTo>
                        <a:pt x="246" y="21"/>
                      </a:lnTo>
                      <a:lnTo>
                        <a:pt x="251" y="20"/>
                      </a:lnTo>
                      <a:lnTo>
                        <a:pt x="255" y="17"/>
                      </a:lnTo>
                      <a:lnTo>
                        <a:pt x="261" y="14"/>
                      </a:lnTo>
                      <a:lnTo>
                        <a:pt x="267" y="11"/>
                      </a:lnTo>
                      <a:lnTo>
                        <a:pt x="272" y="9"/>
                      </a:lnTo>
                      <a:lnTo>
                        <a:pt x="276" y="6"/>
                      </a:lnTo>
                      <a:lnTo>
                        <a:pt x="281" y="5"/>
                      </a:lnTo>
                      <a:lnTo>
                        <a:pt x="284" y="3"/>
                      </a:lnTo>
                      <a:lnTo>
                        <a:pt x="287" y="3"/>
                      </a:lnTo>
                      <a:lnTo>
                        <a:pt x="290" y="2"/>
                      </a:lnTo>
                      <a:lnTo>
                        <a:pt x="293" y="2"/>
                      </a:lnTo>
                      <a:lnTo>
                        <a:pt x="294" y="2"/>
                      </a:lnTo>
                      <a:lnTo>
                        <a:pt x="297" y="2"/>
                      </a:lnTo>
                      <a:lnTo>
                        <a:pt x="299" y="2"/>
                      </a:lnTo>
                      <a:lnTo>
                        <a:pt x="299" y="0"/>
                      </a:lnTo>
                      <a:lnTo>
                        <a:pt x="300" y="0"/>
                      </a:lnTo>
                      <a:lnTo>
                        <a:pt x="302" y="0"/>
                      </a:lnTo>
                      <a:lnTo>
                        <a:pt x="303" y="0"/>
                      </a:lnTo>
                      <a:lnTo>
                        <a:pt x="305" y="0"/>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96" name="Freeform 144"/>
                <p:cNvSpPr>
                  <a:spLocks/>
                </p:cNvSpPr>
                <p:nvPr/>
              </p:nvSpPr>
              <p:spPr bwMode="auto">
                <a:xfrm>
                  <a:off x="2660" y="2564"/>
                  <a:ext cx="329" cy="120"/>
                </a:xfrm>
                <a:custGeom>
                  <a:avLst/>
                  <a:gdLst>
                    <a:gd name="T0" fmla="*/ 55 w 329"/>
                    <a:gd name="T1" fmla="*/ 37 h 120"/>
                    <a:gd name="T2" fmla="*/ 35 w 329"/>
                    <a:gd name="T3" fmla="*/ 37 h 120"/>
                    <a:gd name="T4" fmla="*/ 20 w 329"/>
                    <a:gd name="T5" fmla="*/ 33 h 120"/>
                    <a:gd name="T6" fmla="*/ 9 w 329"/>
                    <a:gd name="T7" fmla="*/ 27 h 120"/>
                    <a:gd name="T8" fmla="*/ 2 w 329"/>
                    <a:gd name="T9" fmla="*/ 21 h 120"/>
                    <a:gd name="T10" fmla="*/ 0 w 329"/>
                    <a:gd name="T11" fmla="*/ 19 h 120"/>
                    <a:gd name="T12" fmla="*/ 14 w 329"/>
                    <a:gd name="T13" fmla="*/ 3 h 120"/>
                    <a:gd name="T14" fmla="*/ 17 w 329"/>
                    <a:gd name="T15" fmla="*/ 6 h 120"/>
                    <a:gd name="T16" fmla="*/ 23 w 329"/>
                    <a:gd name="T17" fmla="*/ 10 h 120"/>
                    <a:gd name="T18" fmla="*/ 30 w 329"/>
                    <a:gd name="T19" fmla="*/ 15 h 120"/>
                    <a:gd name="T20" fmla="*/ 39 w 329"/>
                    <a:gd name="T21" fmla="*/ 16 h 120"/>
                    <a:gd name="T22" fmla="*/ 54 w 329"/>
                    <a:gd name="T23" fmla="*/ 16 h 120"/>
                    <a:gd name="T24" fmla="*/ 61 w 329"/>
                    <a:gd name="T25" fmla="*/ 15 h 120"/>
                    <a:gd name="T26" fmla="*/ 87 w 329"/>
                    <a:gd name="T27" fmla="*/ 7 h 120"/>
                    <a:gd name="T28" fmla="*/ 111 w 329"/>
                    <a:gd name="T29" fmla="*/ 3 h 120"/>
                    <a:gd name="T30" fmla="*/ 132 w 329"/>
                    <a:gd name="T31" fmla="*/ 0 h 120"/>
                    <a:gd name="T32" fmla="*/ 151 w 329"/>
                    <a:gd name="T33" fmla="*/ 1 h 120"/>
                    <a:gd name="T34" fmla="*/ 172 w 329"/>
                    <a:gd name="T35" fmla="*/ 6 h 120"/>
                    <a:gd name="T36" fmla="*/ 193 w 329"/>
                    <a:gd name="T37" fmla="*/ 10 h 120"/>
                    <a:gd name="T38" fmla="*/ 209 w 329"/>
                    <a:gd name="T39" fmla="*/ 15 h 120"/>
                    <a:gd name="T40" fmla="*/ 224 w 329"/>
                    <a:gd name="T41" fmla="*/ 21 h 120"/>
                    <a:gd name="T42" fmla="*/ 239 w 329"/>
                    <a:gd name="T43" fmla="*/ 25 h 120"/>
                    <a:gd name="T44" fmla="*/ 253 w 329"/>
                    <a:gd name="T45" fmla="*/ 30 h 120"/>
                    <a:gd name="T46" fmla="*/ 265 w 329"/>
                    <a:gd name="T47" fmla="*/ 37 h 120"/>
                    <a:gd name="T48" fmla="*/ 272 w 329"/>
                    <a:gd name="T49" fmla="*/ 42 h 120"/>
                    <a:gd name="T50" fmla="*/ 289 w 329"/>
                    <a:gd name="T51" fmla="*/ 55 h 120"/>
                    <a:gd name="T52" fmla="*/ 304 w 329"/>
                    <a:gd name="T53" fmla="*/ 73 h 120"/>
                    <a:gd name="T54" fmla="*/ 315 w 329"/>
                    <a:gd name="T55" fmla="*/ 91 h 120"/>
                    <a:gd name="T56" fmla="*/ 326 w 329"/>
                    <a:gd name="T57" fmla="*/ 111 h 120"/>
                    <a:gd name="T58" fmla="*/ 329 w 329"/>
                    <a:gd name="T59" fmla="*/ 120 h 120"/>
                    <a:gd name="T60" fmla="*/ 304 w 329"/>
                    <a:gd name="T61" fmla="*/ 112 h 120"/>
                    <a:gd name="T62" fmla="*/ 295 w 329"/>
                    <a:gd name="T63" fmla="*/ 97 h 120"/>
                    <a:gd name="T64" fmla="*/ 284 w 329"/>
                    <a:gd name="T65" fmla="*/ 82 h 120"/>
                    <a:gd name="T66" fmla="*/ 272 w 329"/>
                    <a:gd name="T67" fmla="*/ 69 h 120"/>
                    <a:gd name="T68" fmla="*/ 260 w 329"/>
                    <a:gd name="T69" fmla="*/ 58 h 120"/>
                    <a:gd name="T70" fmla="*/ 254 w 329"/>
                    <a:gd name="T71" fmla="*/ 55 h 120"/>
                    <a:gd name="T72" fmla="*/ 239 w 329"/>
                    <a:gd name="T73" fmla="*/ 48 h 120"/>
                    <a:gd name="T74" fmla="*/ 223 w 329"/>
                    <a:gd name="T75" fmla="*/ 42 h 120"/>
                    <a:gd name="T76" fmla="*/ 203 w 329"/>
                    <a:gd name="T77" fmla="*/ 36 h 120"/>
                    <a:gd name="T78" fmla="*/ 184 w 329"/>
                    <a:gd name="T79" fmla="*/ 30 h 120"/>
                    <a:gd name="T80" fmla="*/ 166 w 329"/>
                    <a:gd name="T81" fmla="*/ 25 h 120"/>
                    <a:gd name="T82" fmla="*/ 157 w 329"/>
                    <a:gd name="T83" fmla="*/ 22 h 120"/>
                    <a:gd name="T84" fmla="*/ 139 w 329"/>
                    <a:gd name="T85" fmla="*/ 21 h 120"/>
                    <a:gd name="T86" fmla="*/ 121 w 329"/>
                    <a:gd name="T87" fmla="*/ 22 h 120"/>
                    <a:gd name="T88" fmla="*/ 100 w 329"/>
                    <a:gd name="T89" fmla="*/ 25 h 120"/>
                    <a:gd name="T90" fmla="*/ 79 w 329"/>
                    <a:gd name="T91" fmla="*/ 30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9"/>
                    <a:gd name="T139" fmla="*/ 0 h 120"/>
                    <a:gd name="T140" fmla="*/ 329 w 329"/>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9" h="120">
                      <a:moveTo>
                        <a:pt x="67" y="34"/>
                      </a:moveTo>
                      <a:lnTo>
                        <a:pt x="55" y="37"/>
                      </a:lnTo>
                      <a:lnTo>
                        <a:pt x="45" y="37"/>
                      </a:lnTo>
                      <a:lnTo>
                        <a:pt x="35" y="37"/>
                      </a:lnTo>
                      <a:lnTo>
                        <a:pt x="27" y="36"/>
                      </a:lnTo>
                      <a:lnTo>
                        <a:pt x="20" y="33"/>
                      </a:lnTo>
                      <a:lnTo>
                        <a:pt x="15" y="30"/>
                      </a:lnTo>
                      <a:lnTo>
                        <a:pt x="9" y="27"/>
                      </a:lnTo>
                      <a:lnTo>
                        <a:pt x="5" y="24"/>
                      </a:lnTo>
                      <a:lnTo>
                        <a:pt x="2" y="21"/>
                      </a:lnTo>
                      <a:lnTo>
                        <a:pt x="0" y="19"/>
                      </a:lnTo>
                      <a:lnTo>
                        <a:pt x="0" y="3"/>
                      </a:lnTo>
                      <a:lnTo>
                        <a:pt x="14" y="3"/>
                      </a:lnTo>
                      <a:lnTo>
                        <a:pt x="15" y="4"/>
                      </a:lnTo>
                      <a:lnTo>
                        <a:pt x="17" y="6"/>
                      </a:lnTo>
                      <a:lnTo>
                        <a:pt x="20" y="9"/>
                      </a:lnTo>
                      <a:lnTo>
                        <a:pt x="23" y="10"/>
                      </a:lnTo>
                      <a:lnTo>
                        <a:pt x="26" y="13"/>
                      </a:lnTo>
                      <a:lnTo>
                        <a:pt x="30" y="15"/>
                      </a:lnTo>
                      <a:lnTo>
                        <a:pt x="35" y="16"/>
                      </a:lnTo>
                      <a:lnTo>
                        <a:pt x="39" y="16"/>
                      </a:lnTo>
                      <a:lnTo>
                        <a:pt x="46" y="16"/>
                      </a:lnTo>
                      <a:lnTo>
                        <a:pt x="54" y="16"/>
                      </a:lnTo>
                      <a:lnTo>
                        <a:pt x="61" y="15"/>
                      </a:lnTo>
                      <a:lnTo>
                        <a:pt x="75" y="10"/>
                      </a:lnTo>
                      <a:lnTo>
                        <a:pt x="87" y="7"/>
                      </a:lnTo>
                      <a:lnTo>
                        <a:pt x="99" y="4"/>
                      </a:lnTo>
                      <a:lnTo>
                        <a:pt x="111" y="3"/>
                      </a:lnTo>
                      <a:lnTo>
                        <a:pt x="121" y="1"/>
                      </a:lnTo>
                      <a:lnTo>
                        <a:pt x="132" y="0"/>
                      </a:lnTo>
                      <a:lnTo>
                        <a:pt x="142" y="0"/>
                      </a:lnTo>
                      <a:lnTo>
                        <a:pt x="151" y="1"/>
                      </a:lnTo>
                      <a:lnTo>
                        <a:pt x="162" y="3"/>
                      </a:lnTo>
                      <a:lnTo>
                        <a:pt x="172" y="6"/>
                      </a:lnTo>
                      <a:lnTo>
                        <a:pt x="193" y="10"/>
                      </a:lnTo>
                      <a:lnTo>
                        <a:pt x="200" y="13"/>
                      </a:lnTo>
                      <a:lnTo>
                        <a:pt x="209" y="15"/>
                      </a:lnTo>
                      <a:lnTo>
                        <a:pt x="217" y="18"/>
                      </a:lnTo>
                      <a:lnTo>
                        <a:pt x="224" y="21"/>
                      </a:lnTo>
                      <a:lnTo>
                        <a:pt x="232" y="22"/>
                      </a:lnTo>
                      <a:lnTo>
                        <a:pt x="239" y="25"/>
                      </a:lnTo>
                      <a:lnTo>
                        <a:pt x="247" y="28"/>
                      </a:lnTo>
                      <a:lnTo>
                        <a:pt x="253" y="30"/>
                      </a:lnTo>
                      <a:lnTo>
                        <a:pt x="259" y="34"/>
                      </a:lnTo>
                      <a:lnTo>
                        <a:pt x="265" y="37"/>
                      </a:lnTo>
                      <a:lnTo>
                        <a:pt x="272" y="42"/>
                      </a:lnTo>
                      <a:lnTo>
                        <a:pt x="281" y="48"/>
                      </a:lnTo>
                      <a:lnTo>
                        <a:pt x="289" y="55"/>
                      </a:lnTo>
                      <a:lnTo>
                        <a:pt x="296" y="64"/>
                      </a:lnTo>
                      <a:lnTo>
                        <a:pt x="304" y="73"/>
                      </a:lnTo>
                      <a:lnTo>
                        <a:pt x="310" y="82"/>
                      </a:lnTo>
                      <a:lnTo>
                        <a:pt x="315" y="91"/>
                      </a:lnTo>
                      <a:lnTo>
                        <a:pt x="321" y="100"/>
                      </a:lnTo>
                      <a:lnTo>
                        <a:pt x="326" y="111"/>
                      </a:lnTo>
                      <a:lnTo>
                        <a:pt x="329" y="120"/>
                      </a:lnTo>
                      <a:lnTo>
                        <a:pt x="307" y="120"/>
                      </a:lnTo>
                      <a:lnTo>
                        <a:pt x="304" y="112"/>
                      </a:lnTo>
                      <a:lnTo>
                        <a:pt x="299" y="105"/>
                      </a:lnTo>
                      <a:lnTo>
                        <a:pt x="295" y="97"/>
                      </a:lnTo>
                      <a:lnTo>
                        <a:pt x="290" y="88"/>
                      </a:lnTo>
                      <a:lnTo>
                        <a:pt x="284" y="82"/>
                      </a:lnTo>
                      <a:lnTo>
                        <a:pt x="278" y="75"/>
                      </a:lnTo>
                      <a:lnTo>
                        <a:pt x="272" y="69"/>
                      </a:lnTo>
                      <a:lnTo>
                        <a:pt x="266" y="63"/>
                      </a:lnTo>
                      <a:lnTo>
                        <a:pt x="260" y="58"/>
                      </a:lnTo>
                      <a:lnTo>
                        <a:pt x="254" y="55"/>
                      </a:lnTo>
                      <a:lnTo>
                        <a:pt x="248" y="51"/>
                      </a:lnTo>
                      <a:lnTo>
                        <a:pt x="239" y="48"/>
                      </a:lnTo>
                      <a:lnTo>
                        <a:pt x="232" y="45"/>
                      </a:lnTo>
                      <a:lnTo>
                        <a:pt x="223" y="42"/>
                      </a:lnTo>
                      <a:lnTo>
                        <a:pt x="214" y="39"/>
                      </a:lnTo>
                      <a:lnTo>
                        <a:pt x="203" y="36"/>
                      </a:lnTo>
                      <a:lnTo>
                        <a:pt x="194" y="33"/>
                      </a:lnTo>
                      <a:lnTo>
                        <a:pt x="184" y="30"/>
                      </a:lnTo>
                      <a:lnTo>
                        <a:pt x="175" y="28"/>
                      </a:lnTo>
                      <a:lnTo>
                        <a:pt x="166" y="25"/>
                      </a:lnTo>
                      <a:lnTo>
                        <a:pt x="157" y="22"/>
                      </a:lnTo>
                      <a:lnTo>
                        <a:pt x="148" y="22"/>
                      </a:lnTo>
                      <a:lnTo>
                        <a:pt x="139" y="21"/>
                      </a:lnTo>
                      <a:lnTo>
                        <a:pt x="130" y="21"/>
                      </a:lnTo>
                      <a:lnTo>
                        <a:pt x="121" y="22"/>
                      </a:lnTo>
                      <a:lnTo>
                        <a:pt x="112" y="22"/>
                      </a:lnTo>
                      <a:lnTo>
                        <a:pt x="100" y="25"/>
                      </a:lnTo>
                      <a:lnTo>
                        <a:pt x="90" y="27"/>
                      </a:lnTo>
                      <a:lnTo>
                        <a:pt x="79" y="30"/>
                      </a:lnTo>
                      <a:lnTo>
                        <a:pt x="67" y="34"/>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97" name="Freeform 145"/>
                <p:cNvSpPr>
                  <a:spLocks/>
                </p:cNvSpPr>
                <p:nvPr/>
              </p:nvSpPr>
              <p:spPr bwMode="auto">
                <a:xfrm>
                  <a:off x="2306" y="2613"/>
                  <a:ext cx="442" cy="71"/>
                </a:xfrm>
                <a:custGeom>
                  <a:avLst/>
                  <a:gdLst>
                    <a:gd name="T0" fmla="*/ 60 w 442"/>
                    <a:gd name="T1" fmla="*/ 29 h 71"/>
                    <a:gd name="T2" fmla="*/ 39 w 442"/>
                    <a:gd name="T3" fmla="*/ 29 h 71"/>
                    <a:gd name="T4" fmla="*/ 22 w 442"/>
                    <a:gd name="T5" fmla="*/ 32 h 71"/>
                    <a:gd name="T6" fmla="*/ 13 w 442"/>
                    <a:gd name="T7" fmla="*/ 36 h 71"/>
                    <a:gd name="T8" fmla="*/ 13 w 442"/>
                    <a:gd name="T9" fmla="*/ 8 h 71"/>
                    <a:gd name="T10" fmla="*/ 36 w 442"/>
                    <a:gd name="T11" fmla="*/ 5 h 71"/>
                    <a:gd name="T12" fmla="*/ 63 w 442"/>
                    <a:gd name="T13" fmla="*/ 8 h 71"/>
                    <a:gd name="T14" fmla="*/ 85 w 442"/>
                    <a:gd name="T15" fmla="*/ 12 h 71"/>
                    <a:gd name="T16" fmla="*/ 114 w 442"/>
                    <a:gd name="T17" fmla="*/ 17 h 71"/>
                    <a:gd name="T18" fmla="*/ 133 w 442"/>
                    <a:gd name="T19" fmla="*/ 9 h 71"/>
                    <a:gd name="T20" fmla="*/ 152 w 442"/>
                    <a:gd name="T21" fmla="*/ 2 h 71"/>
                    <a:gd name="T22" fmla="*/ 169 w 442"/>
                    <a:gd name="T23" fmla="*/ 0 h 71"/>
                    <a:gd name="T24" fmla="*/ 188 w 442"/>
                    <a:gd name="T25" fmla="*/ 3 h 71"/>
                    <a:gd name="T26" fmla="*/ 205 w 442"/>
                    <a:gd name="T27" fmla="*/ 12 h 71"/>
                    <a:gd name="T28" fmla="*/ 220 w 442"/>
                    <a:gd name="T29" fmla="*/ 27 h 71"/>
                    <a:gd name="T30" fmla="*/ 238 w 442"/>
                    <a:gd name="T31" fmla="*/ 33 h 71"/>
                    <a:gd name="T32" fmla="*/ 278 w 442"/>
                    <a:gd name="T33" fmla="*/ 30 h 71"/>
                    <a:gd name="T34" fmla="*/ 320 w 442"/>
                    <a:gd name="T35" fmla="*/ 18 h 71"/>
                    <a:gd name="T36" fmla="*/ 338 w 442"/>
                    <a:gd name="T37" fmla="*/ 9 h 71"/>
                    <a:gd name="T38" fmla="*/ 365 w 442"/>
                    <a:gd name="T39" fmla="*/ 3 h 71"/>
                    <a:gd name="T40" fmla="*/ 397 w 442"/>
                    <a:gd name="T41" fmla="*/ 8 h 71"/>
                    <a:gd name="T42" fmla="*/ 426 w 442"/>
                    <a:gd name="T43" fmla="*/ 18 h 71"/>
                    <a:gd name="T44" fmla="*/ 435 w 442"/>
                    <a:gd name="T45" fmla="*/ 27 h 71"/>
                    <a:gd name="T46" fmla="*/ 439 w 442"/>
                    <a:gd name="T47" fmla="*/ 41 h 71"/>
                    <a:gd name="T48" fmla="*/ 442 w 442"/>
                    <a:gd name="T49" fmla="*/ 56 h 71"/>
                    <a:gd name="T50" fmla="*/ 442 w 442"/>
                    <a:gd name="T51" fmla="*/ 71 h 71"/>
                    <a:gd name="T52" fmla="*/ 421 w 442"/>
                    <a:gd name="T53" fmla="*/ 71 h 71"/>
                    <a:gd name="T54" fmla="*/ 421 w 442"/>
                    <a:gd name="T55" fmla="*/ 69 h 71"/>
                    <a:gd name="T56" fmla="*/ 421 w 442"/>
                    <a:gd name="T57" fmla="*/ 68 h 71"/>
                    <a:gd name="T58" fmla="*/ 421 w 442"/>
                    <a:gd name="T59" fmla="*/ 68 h 71"/>
                    <a:gd name="T60" fmla="*/ 421 w 442"/>
                    <a:gd name="T61" fmla="*/ 60 h 71"/>
                    <a:gd name="T62" fmla="*/ 420 w 442"/>
                    <a:gd name="T63" fmla="*/ 50 h 71"/>
                    <a:gd name="T64" fmla="*/ 418 w 442"/>
                    <a:gd name="T65" fmla="*/ 41 h 71"/>
                    <a:gd name="T66" fmla="*/ 415 w 442"/>
                    <a:gd name="T67" fmla="*/ 36 h 71"/>
                    <a:gd name="T68" fmla="*/ 399 w 442"/>
                    <a:gd name="T69" fmla="*/ 29 h 71"/>
                    <a:gd name="T70" fmla="*/ 375 w 442"/>
                    <a:gd name="T71" fmla="*/ 24 h 71"/>
                    <a:gd name="T72" fmla="*/ 354 w 442"/>
                    <a:gd name="T73" fmla="*/ 26 h 71"/>
                    <a:gd name="T74" fmla="*/ 342 w 442"/>
                    <a:gd name="T75" fmla="*/ 30 h 71"/>
                    <a:gd name="T76" fmla="*/ 302 w 442"/>
                    <a:gd name="T77" fmla="*/ 45 h 71"/>
                    <a:gd name="T78" fmla="*/ 247 w 442"/>
                    <a:gd name="T79" fmla="*/ 56 h 71"/>
                    <a:gd name="T80" fmla="*/ 205 w 442"/>
                    <a:gd name="T81" fmla="*/ 41 h 71"/>
                    <a:gd name="T82" fmla="*/ 196 w 442"/>
                    <a:gd name="T83" fmla="*/ 32 h 71"/>
                    <a:gd name="T84" fmla="*/ 185 w 442"/>
                    <a:gd name="T85" fmla="*/ 24 h 71"/>
                    <a:gd name="T86" fmla="*/ 173 w 442"/>
                    <a:gd name="T87" fmla="*/ 21 h 71"/>
                    <a:gd name="T88" fmla="*/ 164 w 442"/>
                    <a:gd name="T89" fmla="*/ 21 h 71"/>
                    <a:gd name="T90" fmla="*/ 158 w 442"/>
                    <a:gd name="T91" fmla="*/ 23 h 71"/>
                    <a:gd name="T92" fmla="*/ 152 w 442"/>
                    <a:gd name="T93" fmla="*/ 24 h 71"/>
                    <a:gd name="T94" fmla="*/ 146 w 442"/>
                    <a:gd name="T95" fmla="*/ 27 h 71"/>
                    <a:gd name="T96" fmla="*/ 140 w 442"/>
                    <a:gd name="T97" fmla="*/ 30 h 71"/>
                    <a:gd name="T98" fmla="*/ 125 w 442"/>
                    <a:gd name="T99" fmla="*/ 36 h 71"/>
                    <a:gd name="T100" fmla="*/ 105 w 442"/>
                    <a:gd name="T101" fmla="*/ 38 h 71"/>
                    <a:gd name="T102" fmla="*/ 79 w 442"/>
                    <a:gd name="T103" fmla="*/ 33 h 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2"/>
                    <a:gd name="T157" fmla="*/ 0 h 71"/>
                    <a:gd name="T158" fmla="*/ 442 w 442"/>
                    <a:gd name="T159" fmla="*/ 71 h 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2" h="71">
                      <a:moveTo>
                        <a:pt x="79" y="33"/>
                      </a:moveTo>
                      <a:lnTo>
                        <a:pt x="69" y="30"/>
                      </a:lnTo>
                      <a:lnTo>
                        <a:pt x="60" y="29"/>
                      </a:lnTo>
                      <a:lnTo>
                        <a:pt x="52" y="27"/>
                      </a:lnTo>
                      <a:lnTo>
                        <a:pt x="45" y="27"/>
                      </a:lnTo>
                      <a:lnTo>
                        <a:pt x="39" y="29"/>
                      </a:lnTo>
                      <a:lnTo>
                        <a:pt x="33" y="29"/>
                      </a:lnTo>
                      <a:lnTo>
                        <a:pt x="28" y="30"/>
                      </a:lnTo>
                      <a:lnTo>
                        <a:pt x="22" y="32"/>
                      </a:lnTo>
                      <a:lnTo>
                        <a:pt x="18" y="33"/>
                      </a:lnTo>
                      <a:lnTo>
                        <a:pt x="13" y="36"/>
                      </a:lnTo>
                      <a:lnTo>
                        <a:pt x="0" y="11"/>
                      </a:lnTo>
                      <a:lnTo>
                        <a:pt x="6" y="9"/>
                      </a:lnTo>
                      <a:lnTo>
                        <a:pt x="13" y="8"/>
                      </a:lnTo>
                      <a:lnTo>
                        <a:pt x="21" y="6"/>
                      </a:lnTo>
                      <a:lnTo>
                        <a:pt x="28" y="5"/>
                      </a:lnTo>
                      <a:lnTo>
                        <a:pt x="36" y="5"/>
                      </a:lnTo>
                      <a:lnTo>
                        <a:pt x="45" y="5"/>
                      </a:lnTo>
                      <a:lnTo>
                        <a:pt x="52" y="6"/>
                      </a:lnTo>
                      <a:lnTo>
                        <a:pt x="63" y="8"/>
                      </a:lnTo>
                      <a:lnTo>
                        <a:pt x="73" y="9"/>
                      </a:lnTo>
                      <a:lnTo>
                        <a:pt x="85" y="12"/>
                      </a:lnTo>
                      <a:lnTo>
                        <a:pt x="96" y="15"/>
                      </a:lnTo>
                      <a:lnTo>
                        <a:pt x="106" y="17"/>
                      </a:lnTo>
                      <a:lnTo>
                        <a:pt x="114" y="17"/>
                      </a:lnTo>
                      <a:lnTo>
                        <a:pt x="121" y="15"/>
                      </a:lnTo>
                      <a:lnTo>
                        <a:pt x="127" y="12"/>
                      </a:lnTo>
                      <a:lnTo>
                        <a:pt x="133" y="9"/>
                      </a:lnTo>
                      <a:lnTo>
                        <a:pt x="140" y="8"/>
                      </a:lnTo>
                      <a:lnTo>
                        <a:pt x="146" y="5"/>
                      </a:lnTo>
                      <a:lnTo>
                        <a:pt x="152" y="2"/>
                      </a:lnTo>
                      <a:lnTo>
                        <a:pt x="161" y="0"/>
                      </a:lnTo>
                      <a:lnTo>
                        <a:pt x="169" y="0"/>
                      </a:lnTo>
                      <a:lnTo>
                        <a:pt x="176" y="0"/>
                      </a:lnTo>
                      <a:lnTo>
                        <a:pt x="182" y="0"/>
                      </a:lnTo>
                      <a:lnTo>
                        <a:pt x="188" y="3"/>
                      </a:lnTo>
                      <a:lnTo>
                        <a:pt x="194" y="5"/>
                      </a:lnTo>
                      <a:lnTo>
                        <a:pt x="199" y="9"/>
                      </a:lnTo>
                      <a:lnTo>
                        <a:pt x="205" y="12"/>
                      </a:lnTo>
                      <a:lnTo>
                        <a:pt x="211" y="17"/>
                      </a:lnTo>
                      <a:lnTo>
                        <a:pt x="215" y="21"/>
                      </a:lnTo>
                      <a:lnTo>
                        <a:pt x="220" y="27"/>
                      </a:lnTo>
                      <a:lnTo>
                        <a:pt x="227" y="32"/>
                      </a:lnTo>
                      <a:lnTo>
                        <a:pt x="238" y="33"/>
                      </a:lnTo>
                      <a:lnTo>
                        <a:pt x="250" y="33"/>
                      </a:lnTo>
                      <a:lnTo>
                        <a:pt x="263" y="32"/>
                      </a:lnTo>
                      <a:lnTo>
                        <a:pt x="278" y="30"/>
                      </a:lnTo>
                      <a:lnTo>
                        <a:pt x="293" y="26"/>
                      </a:lnTo>
                      <a:lnTo>
                        <a:pt x="308" y="23"/>
                      </a:lnTo>
                      <a:lnTo>
                        <a:pt x="320" y="18"/>
                      </a:lnTo>
                      <a:lnTo>
                        <a:pt x="330" y="14"/>
                      </a:lnTo>
                      <a:lnTo>
                        <a:pt x="338" y="9"/>
                      </a:lnTo>
                      <a:lnTo>
                        <a:pt x="345" y="6"/>
                      </a:lnTo>
                      <a:lnTo>
                        <a:pt x="354" y="5"/>
                      </a:lnTo>
                      <a:lnTo>
                        <a:pt x="365" y="3"/>
                      </a:lnTo>
                      <a:lnTo>
                        <a:pt x="375" y="5"/>
                      </a:lnTo>
                      <a:lnTo>
                        <a:pt x="387" y="5"/>
                      </a:lnTo>
                      <a:lnTo>
                        <a:pt x="397" y="8"/>
                      </a:lnTo>
                      <a:lnTo>
                        <a:pt x="408" y="11"/>
                      </a:lnTo>
                      <a:lnTo>
                        <a:pt x="418" y="14"/>
                      </a:lnTo>
                      <a:lnTo>
                        <a:pt x="426" y="18"/>
                      </a:lnTo>
                      <a:lnTo>
                        <a:pt x="432" y="23"/>
                      </a:lnTo>
                      <a:lnTo>
                        <a:pt x="435" y="27"/>
                      </a:lnTo>
                      <a:lnTo>
                        <a:pt x="436" y="32"/>
                      </a:lnTo>
                      <a:lnTo>
                        <a:pt x="438" y="36"/>
                      </a:lnTo>
                      <a:lnTo>
                        <a:pt x="439" y="41"/>
                      </a:lnTo>
                      <a:lnTo>
                        <a:pt x="441" y="45"/>
                      </a:lnTo>
                      <a:lnTo>
                        <a:pt x="441" y="51"/>
                      </a:lnTo>
                      <a:lnTo>
                        <a:pt x="442" y="56"/>
                      </a:lnTo>
                      <a:lnTo>
                        <a:pt x="442" y="60"/>
                      </a:lnTo>
                      <a:lnTo>
                        <a:pt x="442" y="66"/>
                      </a:lnTo>
                      <a:lnTo>
                        <a:pt x="442" y="71"/>
                      </a:lnTo>
                      <a:lnTo>
                        <a:pt x="421" y="71"/>
                      </a:lnTo>
                      <a:lnTo>
                        <a:pt x="421" y="69"/>
                      </a:lnTo>
                      <a:lnTo>
                        <a:pt x="421" y="68"/>
                      </a:lnTo>
                      <a:lnTo>
                        <a:pt x="421" y="63"/>
                      </a:lnTo>
                      <a:lnTo>
                        <a:pt x="421" y="60"/>
                      </a:lnTo>
                      <a:lnTo>
                        <a:pt x="421" y="57"/>
                      </a:lnTo>
                      <a:lnTo>
                        <a:pt x="420" y="53"/>
                      </a:lnTo>
                      <a:lnTo>
                        <a:pt x="420" y="50"/>
                      </a:lnTo>
                      <a:lnTo>
                        <a:pt x="420" y="47"/>
                      </a:lnTo>
                      <a:lnTo>
                        <a:pt x="418" y="44"/>
                      </a:lnTo>
                      <a:lnTo>
                        <a:pt x="418" y="41"/>
                      </a:lnTo>
                      <a:lnTo>
                        <a:pt x="417" y="38"/>
                      </a:lnTo>
                      <a:lnTo>
                        <a:pt x="415" y="36"/>
                      </a:lnTo>
                      <a:lnTo>
                        <a:pt x="412" y="33"/>
                      </a:lnTo>
                      <a:lnTo>
                        <a:pt x="406" y="32"/>
                      </a:lnTo>
                      <a:lnTo>
                        <a:pt x="399" y="29"/>
                      </a:lnTo>
                      <a:lnTo>
                        <a:pt x="392" y="27"/>
                      </a:lnTo>
                      <a:lnTo>
                        <a:pt x="383" y="26"/>
                      </a:lnTo>
                      <a:lnTo>
                        <a:pt x="375" y="24"/>
                      </a:lnTo>
                      <a:lnTo>
                        <a:pt x="366" y="24"/>
                      </a:lnTo>
                      <a:lnTo>
                        <a:pt x="359" y="24"/>
                      </a:lnTo>
                      <a:lnTo>
                        <a:pt x="354" y="26"/>
                      </a:lnTo>
                      <a:lnTo>
                        <a:pt x="350" y="27"/>
                      </a:lnTo>
                      <a:lnTo>
                        <a:pt x="342" y="30"/>
                      </a:lnTo>
                      <a:lnTo>
                        <a:pt x="332" y="35"/>
                      </a:lnTo>
                      <a:lnTo>
                        <a:pt x="318" y="41"/>
                      </a:lnTo>
                      <a:lnTo>
                        <a:pt x="302" y="45"/>
                      </a:lnTo>
                      <a:lnTo>
                        <a:pt x="284" y="50"/>
                      </a:lnTo>
                      <a:lnTo>
                        <a:pt x="264" y="53"/>
                      </a:lnTo>
                      <a:lnTo>
                        <a:pt x="247" y="56"/>
                      </a:lnTo>
                      <a:lnTo>
                        <a:pt x="230" y="54"/>
                      </a:lnTo>
                      <a:lnTo>
                        <a:pt x="215" y="50"/>
                      </a:lnTo>
                      <a:lnTo>
                        <a:pt x="205" y="41"/>
                      </a:lnTo>
                      <a:lnTo>
                        <a:pt x="200" y="36"/>
                      </a:lnTo>
                      <a:lnTo>
                        <a:pt x="196" y="32"/>
                      </a:lnTo>
                      <a:lnTo>
                        <a:pt x="193" y="29"/>
                      </a:lnTo>
                      <a:lnTo>
                        <a:pt x="188" y="26"/>
                      </a:lnTo>
                      <a:lnTo>
                        <a:pt x="185" y="24"/>
                      </a:lnTo>
                      <a:lnTo>
                        <a:pt x="181" y="23"/>
                      </a:lnTo>
                      <a:lnTo>
                        <a:pt x="178" y="21"/>
                      </a:lnTo>
                      <a:lnTo>
                        <a:pt x="173" y="21"/>
                      </a:lnTo>
                      <a:lnTo>
                        <a:pt x="169" y="21"/>
                      </a:lnTo>
                      <a:lnTo>
                        <a:pt x="164" y="21"/>
                      </a:lnTo>
                      <a:lnTo>
                        <a:pt x="161" y="21"/>
                      </a:lnTo>
                      <a:lnTo>
                        <a:pt x="160" y="21"/>
                      </a:lnTo>
                      <a:lnTo>
                        <a:pt x="158" y="23"/>
                      </a:lnTo>
                      <a:lnTo>
                        <a:pt x="157" y="23"/>
                      </a:lnTo>
                      <a:lnTo>
                        <a:pt x="154" y="24"/>
                      </a:lnTo>
                      <a:lnTo>
                        <a:pt x="152" y="24"/>
                      </a:lnTo>
                      <a:lnTo>
                        <a:pt x="151" y="24"/>
                      </a:lnTo>
                      <a:lnTo>
                        <a:pt x="149" y="26"/>
                      </a:lnTo>
                      <a:lnTo>
                        <a:pt x="146" y="27"/>
                      </a:lnTo>
                      <a:lnTo>
                        <a:pt x="145" y="27"/>
                      </a:lnTo>
                      <a:lnTo>
                        <a:pt x="140" y="30"/>
                      </a:lnTo>
                      <a:lnTo>
                        <a:pt x="136" y="32"/>
                      </a:lnTo>
                      <a:lnTo>
                        <a:pt x="130" y="33"/>
                      </a:lnTo>
                      <a:lnTo>
                        <a:pt x="125" y="36"/>
                      </a:lnTo>
                      <a:lnTo>
                        <a:pt x="118" y="36"/>
                      </a:lnTo>
                      <a:lnTo>
                        <a:pt x="112" y="38"/>
                      </a:lnTo>
                      <a:lnTo>
                        <a:pt x="105" y="38"/>
                      </a:lnTo>
                      <a:lnTo>
                        <a:pt x="97" y="36"/>
                      </a:lnTo>
                      <a:lnTo>
                        <a:pt x="88" y="36"/>
                      </a:lnTo>
                      <a:lnTo>
                        <a:pt x="79" y="33"/>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98" name="Freeform 146"/>
                <p:cNvSpPr>
                  <a:spLocks/>
                </p:cNvSpPr>
                <p:nvPr/>
              </p:nvSpPr>
              <p:spPr bwMode="auto">
                <a:xfrm>
                  <a:off x="1759" y="2216"/>
                  <a:ext cx="70" cy="76"/>
                </a:xfrm>
                <a:custGeom>
                  <a:avLst/>
                  <a:gdLst>
                    <a:gd name="T0" fmla="*/ 3 w 70"/>
                    <a:gd name="T1" fmla="*/ 73 h 76"/>
                    <a:gd name="T2" fmla="*/ 1 w 70"/>
                    <a:gd name="T3" fmla="*/ 73 h 76"/>
                    <a:gd name="T4" fmla="*/ 0 w 70"/>
                    <a:gd name="T5" fmla="*/ 74 h 76"/>
                    <a:gd name="T6" fmla="*/ 1 w 70"/>
                    <a:gd name="T7" fmla="*/ 74 h 76"/>
                    <a:gd name="T8" fmla="*/ 7 w 70"/>
                    <a:gd name="T9" fmla="*/ 76 h 76"/>
                    <a:gd name="T10" fmla="*/ 12 w 70"/>
                    <a:gd name="T11" fmla="*/ 76 h 76"/>
                    <a:gd name="T12" fmla="*/ 19 w 70"/>
                    <a:gd name="T13" fmla="*/ 74 h 76"/>
                    <a:gd name="T14" fmla="*/ 22 w 70"/>
                    <a:gd name="T15" fmla="*/ 73 h 76"/>
                    <a:gd name="T16" fmla="*/ 24 w 70"/>
                    <a:gd name="T17" fmla="*/ 71 h 76"/>
                    <a:gd name="T18" fmla="*/ 22 w 70"/>
                    <a:gd name="T19" fmla="*/ 68 h 76"/>
                    <a:gd name="T20" fmla="*/ 22 w 70"/>
                    <a:gd name="T21" fmla="*/ 67 h 76"/>
                    <a:gd name="T22" fmla="*/ 22 w 70"/>
                    <a:gd name="T23" fmla="*/ 65 h 76"/>
                    <a:gd name="T24" fmla="*/ 24 w 70"/>
                    <a:gd name="T25" fmla="*/ 59 h 76"/>
                    <a:gd name="T26" fmla="*/ 28 w 70"/>
                    <a:gd name="T27" fmla="*/ 52 h 76"/>
                    <a:gd name="T28" fmla="*/ 34 w 70"/>
                    <a:gd name="T29" fmla="*/ 45 h 76"/>
                    <a:gd name="T30" fmla="*/ 42 w 70"/>
                    <a:gd name="T31" fmla="*/ 37 h 76"/>
                    <a:gd name="T32" fmla="*/ 46 w 70"/>
                    <a:gd name="T33" fmla="*/ 34 h 76"/>
                    <a:gd name="T34" fmla="*/ 55 w 70"/>
                    <a:gd name="T35" fmla="*/ 28 h 76"/>
                    <a:gd name="T36" fmla="*/ 61 w 70"/>
                    <a:gd name="T37" fmla="*/ 24 h 76"/>
                    <a:gd name="T38" fmla="*/ 66 w 70"/>
                    <a:gd name="T39" fmla="*/ 21 h 76"/>
                    <a:gd name="T40" fmla="*/ 67 w 70"/>
                    <a:gd name="T41" fmla="*/ 18 h 76"/>
                    <a:gd name="T42" fmla="*/ 69 w 70"/>
                    <a:gd name="T43" fmla="*/ 13 h 76"/>
                    <a:gd name="T44" fmla="*/ 70 w 70"/>
                    <a:gd name="T45" fmla="*/ 13 h 76"/>
                    <a:gd name="T46" fmla="*/ 70 w 70"/>
                    <a:gd name="T47" fmla="*/ 10 h 76"/>
                    <a:gd name="T48" fmla="*/ 69 w 70"/>
                    <a:gd name="T49" fmla="*/ 7 h 76"/>
                    <a:gd name="T50" fmla="*/ 69 w 70"/>
                    <a:gd name="T51" fmla="*/ 4 h 76"/>
                    <a:gd name="T52" fmla="*/ 66 w 70"/>
                    <a:gd name="T53" fmla="*/ 1 h 76"/>
                    <a:gd name="T54" fmla="*/ 64 w 70"/>
                    <a:gd name="T55" fmla="*/ 0 h 76"/>
                    <a:gd name="T56" fmla="*/ 61 w 70"/>
                    <a:gd name="T57" fmla="*/ 0 h 76"/>
                    <a:gd name="T58" fmla="*/ 57 w 70"/>
                    <a:gd name="T59" fmla="*/ 0 h 76"/>
                    <a:gd name="T60" fmla="*/ 54 w 70"/>
                    <a:gd name="T61" fmla="*/ 1 h 76"/>
                    <a:gd name="T62" fmla="*/ 52 w 70"/>
                    <a:gd name="T63" fmla="*/ 3 h 76"/>
                    <a:gd name="T64" fmla="*/ 51 w 70"/>
                    <a:gd name="T65" fmla="*/ 4 h 76"/>
                    <a:gd name="T66" fmla="*/ 51 w 70"/>
                    <a:gd name="T67" fmla="*/ 4 h 76"/>
                    <a:gd name="T68" fmla="*/ 49 w 70"/>
                    <a:gd name="T69" fmla="*/ 7 h 76"/>
                    <a:gd name="T70" fmla="*/ 48 w 70"/>
                    <a:gd name="T71" fmla="*/ 9 h 76"/>
                    <a:gd name="T72" fmla="*/ 45 w 70"/>
                    <a:gd name="T73" fmla="*/ 10 h 76"/>
                    <a:gd name="T74" fmla="*/ 40 w 70"/>
                    <a:gd name="T75" fmla="*/ 13 h 76"/>
                    <a:gd name="T76" fmla="*/ 36 w 70"/>
                    <a:gd name="T77" fmla="*/ 16 h 76"/>
                    <a:gd name="T78" fmla="*/ 24 w 70"/>
                    <a:gd name="T79" fmla="*/ 25 h 76"/>
                    <a:gd name="T80" fmla="*/ 13 w 70"/>
                    <a:gd name="T81" fmla="*/ 37 h 76"/>
                    <a:gd name="T82" fmla="*/ 6 w 70"/>
                    <a:gd name="T83" fmla="*/ 49 h 76"/>
                    <a:gd name="T84" fmla="*/ 3 w 70"/>
                    <a:gd name="T85" fmla="*/ 61 h 76"/>
                    <a:gd name="T86" fmla="*/ 3 w 70"/>
                    <a:gd name="T87" fmla="*/ 71 h 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76"/>
                    <a:gd name="T134" fmla="*/ 70 w 70"/>
                    <a:gd name="T135" fmla="*/ 76 h 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76">
                      <a:moveTo>
                        <a:pt x="3" y="71"/>
                      </a:moveTo>
                      <a:lnTo>
                        <a:pt x="3" y="73"/>
                      </a:lnTo>
                      <a:lnTo>
                        <a:pt x="1" y="73"/>
                      </a:lnTo>
                      <a:lnTo>
                        <a:pt x="0" y="73"/>
                      </a:lnTo>
                      <a:lnTo>
                        <a:pt x="0" y="74"/>
                      </a:lnTo>
                      <a:lnTo>
                        <a:pt x="1" y="74"/>
                      </a:lnTo>
                      <a:lnTo>
                        <a:pt x="3" y="74"/>
                      </a:lnTo>
                      <a:lnTo>
                        <a:pt x="7" y="76"/>
                      </a:lnTo>
                      <a:lnTo>
                        <a:pt x="12" y="76"/>
                      </a:lnTo>
                      <a:lnTo>
                        <a:pt x="16" y="76"/>
                      </a:lnTo>
                      <a:lnTo>
                        <a:pt x="19" y="74"/>
                      </a:lnTo>
                      <a:lnTo>
                        <a:pt x="21" y="74"/>
                      </a:lnTo>
                      <a:lnTo>
                        <a:pt x="22" y="73"/>
                      </a:lnTo>
                      <a:lnTo>
                        <a:pt x="24" y="71"/>
                      </a:lnTo>
                      <a:lnTo>
                        <a:pt x="24" y="70"/>
                      </a:lnTo>
                      <a:lnTo>
                        <a:pt x="22" y="68"/>
                      </a:lnTo>
                      <a:lnTo>
                        <a:pt x="22" y="67"/>
                      </a:lnTo>
                      <a:lnTo>
                        <a:pt x="22" y="65"/>
                      </a:lnTo>
                      <a:lnTo>
                        <a:pt x="22" y="62"/>
                      </a:lnTo>
                      <a:lnTo>
                        <a:pt x="24" y="59"/>
                      </a:lnTo>
                      <a:lnTo>
                        <a:pt x="27" y="56"/>
                      </a:lnTo>
                      <a:lnTo>
                        <a:pt x="28" y="52"/>
                      </a:lnTo>
                      <a:lnTo>
                        <a:pt x="31" y="49"/>
                      </a:lnTo>
                      <a:lnTo>
                        <a:pt x="34" y="45"/>
                      </a:lnTo>
                      <a:lnTo>
                        <a:pt x="39" y="40"/>
                      </a:lnTo>
                      <a:lnTo>
                        <a:pt x="42" y="37"/>
                      </a:lnTo>
                      <a:lnTo>
                        <a:pt x="46" y="34"/>
                      </a:lnTo>
                      <a:lnTo>
                        <a:pt x="52" y="31"/>
                      </a:lnTo>
                      <a:lnTo>
                        <a:pt x="55" y="28"/>
                      </a:lnTo>
                      <a:lnTo>
                        <a:pt x="58" y="27"/>
                      </a:lnTo>
                      <a:lnTo>
                        <a:pt x="61" y="24"/>
                      </a:lnTo>
                      <a:lnTo>
                        <a:pt x="63" y="22"/>
                      </a:lnTo>
                      <a:lnTo>
                        <a:pt x="66" y="21"/>
                      </a:lnTo>
                      <a:lnTo>
                        <a:pt x="66" y="19"/>
                      </a:lnTo>
                      <a:lnTo>
                        <a:pt x="67" y="18"/>
                      </a:lnTo>
                      <a:lnTo>
                        <a:pt x="69" y="16"/>
                      </a:lnTo>
                      <a:lnTo>
                        <a:pt x="69" y="13"/>
                      </a:lnTo>
                      <a:lnTo>
                        <a:pt x="70" y="13"/>
                      </a:lnTo>
                      <a:lnTo>
                        <a:pt x="70" y="10"/>
                      </a:lnTo>
                      <a:lnTo>
                        <a:pt x="70" y="9"/>
                      </a:lnTo>
                      <a:lnTo>
                        <a:pt x="69" y="7"/>
                      </a:lnTo>
                      <a:lnTo>
                        <a:pt x="69" y="6"/>
                      </a:lnTo>
                      <a:lnTo>
                        <a:pt x="69" y="4"/>
                      </a:lnTo>
                      <a:lnTo>
                        <a:pt x="67" y="1"/>
                      </a:lnTo>
                      <a:lnTo>
                        <a:pt x="66" y="1"/>
                      </a:lnTo>
                      <a:lnTo>
                        <a:pt x="64" y="0"/>
                      </a:lnTo>
                      <a:lnTo>
                        <a:pt x="63" y="0"/>
                      </a:lnTo>
                      <a:lnTo>
                        <a:pt x="61" y="0"/>
                      </a:lnTo>
                      <a:lnTo>
                        <a:pt x="58" y="0"/>
                      </a:lnTo>
                      <a:lnTo>
                        <a:pt x="57" y="0"/>
                      </a:lnTo>
                      <a:lnTo>
                        <a:pt x="55" y="1"/>
                      </a:lnTo>
                      <a:lnTo>
                        <a:pt x="54" y="1"/>
                      </a:lnTo>
                      <a:lnTo>
                        <a:pt x="54" y="3"/>
                      </a:lnTo>
                      <a:lnTo>
                        <a:pt x="52" y="3"/>
                      </a:lnTo>
                      <a:lnTo>
                        <a:pt x="51" y="4"/>
                      </a:lnTo>
                      <a:lnTo>
                        <a:pt x="51" y="6"/>
                      </a:lnTo>
                      <a:lnTo>
                        <a:pt x="49" y="7"/>
                      </a:lnTo>
                      <a:lnTo>
                        <a:pt x="48" y="9"/>
                      </a:lnTo>
                      <a:lnTo>
                        <a:pt x="46" y="9"/>
                      </a:lnTo>
                      <a:lnTo>
                        <a:pt x="45" y="10"/>
                      </a:lnTo>
                      <a:lnTo>
                        <a:pt x="42" y="12"/>
                      </a:lnTo>
                      <a:lnTo>
                        <a:pt x="40" y="13"/>
                      </a:lnTo>
                      <a:lnTo>
                        <a:pt x="36" y="16"/>
                      </a:lnTo>
                      <a:lnTo>
                        <a:pt x="30" y="21"/>
                      </a:lnTo>
                      <a:lnTo>
                        <a:pt x="24" y="25"/>
                      </a:lnTo>
                      <a:lnTo>
                        <a:pt x="19" y="31"/>
                      </a:lnTo>
                      <a:lnTo>
                        <a:pt x="13" y="37"/>
                      </a:lnTo>
                      <a:lnTo>
                        <a:pt x="10" y="43"/>
                      </a:lnTo>
                      <a:lnTo>
                        <a:pt x="6" y="49"/>
                      </a:lnTo>
                      <a:lnTo>
                        <a:pt x="3" y="55"/>
                      </a:lnTo>
                      <a:lnTo>
                        <a:pt x="3" y="61"/>
                      </a:lnTo>
                      <a:lnTo>
                        <a:pt x="1" y="67"/>
                      </a:lnTo>
                      <a:lnTo>
                        <a:pt x="3" y="71"/>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599" name="Freeform 147"/>
                <p:cNvSpPr>
                  <a:spLocks/>
                </p:cNvSpPr>
                <p:nvPr/>
              </p:nvSpPr>
              <p:spPr bwMode="auto">
                <a:xfrm>
                  <a:off x="1418" y="1857"/>
                  <a:ext cx="139" cy="51"/>
                </a:xfrm>
                <a:custGeom>
                  <a:avLst/>
                  <a:gdLst>
                    <a:gd name="T0" fmla="*/ 0 w 139"/>
                    <a:gd name="T1" fmla="*/ 0 h 51"/>
                    <a:gd name="T2" fmla="*/ 11 w 139"/>
                    <a:gd name="T3" fmla="*/ 1 h 51"/>
                    <a:gd name="T4" fmla="*/ 23 w 139"/>
                    <a:gd name="T5" fmla="*/ 3 h 51"/>
                    <a:gd name="T6" fmla="*/ 33 w 139"/>
                    <a:gd name="T7" fmla="*/ 6 h 51"/>
                    <a:gd name="T8" fmla="*/ 44 w 139"/>
                    <a:gd name="T9" fmla="*/ 7 h 51"/>
                    <a:gd name="T10" fmla="*/ 54 w 139"/>
                    <a:gd name="T11" fmla="*/ 9 h 51"/>
                    <a:gd name="T12" fmla="*/ 63 w 139"/>
                    <a:gd name="T13" fmla="*/ 12 h 51"/>
                    <a:gd name="T14" fmla="*/ 72 w 139"/>
                    <a:gd name="T15" fmla="*/ 15 h 51"/>
                    <a:gd name="T16" fmla="*/ 81 w 139"/>
                    <a:gd name="T17" fmla="*/ 18 h 51"/>
                    <a:gd name="T18" fmla="*/ 88 w 139"/>
                    <a:gd name="T19" fmla="*/ 21 h 51"/>
                    <a:gd name="T20" fmla="*/ 96 w 139"/>
                    <a:gd name="T21" fmla="*/ 22 h 51"/>
                    <a:gd name="T22" fmla="*/ 96 w 139"/>
                    <a:gd name="T23" fmla="*/ 22 h 51"/>
                    <a:gd name="T24" fmla="*/ 100 w 139"/>
                    <a:gd name="T25" fmla="*/ 25 h 51"/>
                    <a:gd name="T26" fmla="*/ 105 w 139"/>
                    <a:gd name="T27" fmla="*/ 28 h 51"/>
                    <a:gd name="T28" fmla="*/ 109 w 139"/>
                    <a:gd name="T29" fmla="*/ 30 h 51"/>
                    <a:gd name="T30" fmla="*/ 114 w 139"/>
                    <a:gd name="T31" fmla="*/ 33 h 51"/>
                    <a:gd name="T32" fmla="*/ 118 w 139"/>
                    <a:gd name="T33" fmla="*/ 36 h 51"/>
                    <a:gd name="T34" fmla="*/ 123 w 139"/>
                    <a:gd name="T35" fmla="*/ 39 h 51"/>
                    <a:gd name="T36" fmla="*/ 126 w 139"/>
                    <a:gd name="T37" fmla="*/ 40 h 51"/>
                    <a:gd name="T38" fmla="*/ 130 w 139"/>
                    <a:gd name="T39" fmla="*/ 45 h 51"/>
                    <a:gd name="T40" fmla="*/ 135 w 139"/>
                    <a:gd name="T41" fmla="*/ 48 h 51"/>
                    <a:gd name="T42" fmla="*/ 139 w 139"/>
                    <a:gd name="T43" fmla="*/ 5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51"/>
                    <a:gd name="T68" fmla="*/ 139 w 139"/>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51">
                      <a:moveTo>
                        <a:pt x="0" y="0"/>
                      </a:moveTo>
                      <a:lnTo>
                        <a:pt x="11" y="1"/>
                      </a:lnTo>
                      <a:lnTo>
                        <a:pt x="23" y="3"/>
                      </a:lnTo>
                      <a:lnTo>
                        <a:pt x="33" y="6"/>
                      </a:lnTo>
                      <a:lnTo>
                        <a:pt x="44" y="7"/>
                      </a:lnTo>
                      <a:lnTo>
                        <a:pt x="54" y="9"/>
                      </a:lnTo>
                      <a:lnTo>
                        <a:pt x="63" y="12"/>
                      </a:lnTo>
                      <a:lnTo>
                        <a:pt x="72" y="15"/>
                      </a:lnTo>
                      <a:lnTo>
                        <a:pt x="81" y="18"/>
                      </a:lnTo>
                      <a:lnTo>
                        <a:pt x="88" y="21"/>
                      </a:lnTo>
                      <a:lnTo>
                        <a:pt x="96" y="22"/>
                      </a:lnTo>
                      <a:lnTo>
                        <a:pt x="100" y="25"/>
                      </a:lnTo>
                      <a:lnTo>
                        <a:pt x="105" y="28"/>
                      </a:lnTo>
                      <a:lnTo>
                        <a:pt x="109" y="30"/>
                      </a:lnTo>
                      <a:lnTo>
                        <a:pt x="114" y="33"/>
                      </a:lnTo>
                      <a:lnTo>
                        <a:pt x="118" y="36"/>
                      </a:lnTo>
                      <a:lnTo>
                        <a:pt x="123" y="39"/>
                      </a:lnTo>
                      <a:lnTo>
                        <a:pt x="126" y="40"/>
                      </a:lnTo>
                      <a:lnTo>
                        <a:pt x="130" y="45"/>
                      </a:lnTo>
                      <a:lnTo>
                        <a:pt x="135" y="48"/>
                      </a:lnTo>
                      <a:lnTo>
                        <a:pt x="139"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00" name="Freeform 148"/>
                <p:cNvSpPr>
                  <a:spLocks/>
                </p:cNvSpPr>
                <p:nvPr/>
              </p:nvSpPr>
              <p:spPr bwMode="auto">
                <a:xfrm>
                  <a:off x="1934" y="2313"/>
                  <a:ext cx="305" cy="279"/>
                </a:xfrm>
                <a:custGeom>
                  <a:avLst/>
                  <a:gdLst>
                    <a:gd name="T0" fmla="*/ 297 w 305"/>
                    <a:gd name="T1" fmla="*/ 263 h 279"/>
                    <a:gd name="T2" fmla="*/ 300 w 305"/>
                    <a:gd name="T3" fmla="*/ 272 h 279"/>
                    <a:gd name="T4" fmla="*/ 303 w 305"/>
                    <a:gd name="T5" fmla="*/ 278 h 279"/>
                    <a:gd name="T6" fmla="*/ 305 w 305"/>
                    <a:gd name="T7" fmla="*/ 279 h 279"/>
                    <a:gd name="T8" fmla="*/ 294 w 305"/>
                    <a:gd name="T9" fmla="*/ 279 h 279"/>
                    <a:gd name="T10" fmla="*/ 275 w 305"/>
                    <a:gd name="T11" fmla="*/ 278 h 279"/>
                    <a:gd name="T12" fmla="*/ 264 w 305"/>
                    <a:gd name="T13" fmla="*/ 273 h 279"/>
                    <a:gd name="T14" fmla="*/ 267 w 305"/>
                    <a:gd name="T15" fmla="*/ 270 h 279"/>
                    <a:gd name="T16" fmla="*/ 273 w 305"/>
                    <a:gd name="T17" fmla="*/ 264 h 279"/>
                    <a:gd name="T18" fmla="*/ 276 w 305"/>
                    <a:gd name="T19" fmla="*/ 260 h 279"/>
                    <a:gd name="T20" fmla="*/ 276 w 305"/>
                    <a:gd name="T21" fmla="*/ 257 h 279"/>
                    <a:gd name="T22" fmla="*/ 275 w 305"/>
                    <a:gd name="T23" fmla="*/ 238 h 279"/>
                    <a:gd name="T24" fmla="*/ 269 w 305"/>
                    <a:gd name="T25" fmla="*/ 202 h 279"/>
                    <a:gd name="T26" fmla="*/ 258 w 305"/>
                    <a:gd name="T27" fmla="*/ 169 h 279"/>
                    <a:gd name="T28" fmla="*/ 251 w 305"/>
                    <a:gd name="T29" fmla="*/ 157 h 279"/>
                    <a:gd name="T30" fmla="*/ 239 w 305"/>
                    <a:gd name="T31" fmla="*/ 139 h 279"/>
                    <a:gd name="T32" fmla="*/ 231 w 305"/>
                    <a:gd name="T33" fmla="*/ 115 h 279"/>
                    <a:gd name="T34" fmla="*/ 224 w 305"/>
                    <a:gd name="T35" fmla="*/ 91 h 279"/>
                    <a:gd name="T36" fmla="*/ 221 w 305"/>
                    <a:gd name="T37" fmla="*/ 79 h 279"/>
                    <a:gd name="T38" fmla="*/ 215 w 305"/>
                    <a:gd name="T39" fmla="*/ 61 h 279"/>
                    <a:gd name="T40" fmla="*/ 206 w 305"/>
                    <a:gd name="T41" fmla="*/ 43 h 279"/>
                    <a:gd name="T42" fmla="*/ 191 w 305"/>
                    <a:gd name="T43" fmla="*/ 28 h 279"/>
                    <a:gd name="T44" fmla="*/ 176 w 305"/>
                    <a:gd name="T45" fmla="*/ 22 h 279"/>
                    <a:gd name="T46" fmla="*/ 143 w 305"/>
                    <a:gd name="T47" fmla="*/ 21 h 279"/>
                    <a:gd name="T48" fmla="*/ 109 w 305"/>
                    <a:gd name="T49" fmla="*/ 24 h 279"/>
                    <a:gd name="T50" fmla="*/ 89 w 305"/>
                    <a:gd name="T51" fmla="*/ 28 h 279"/>
                    <a:gd name="T52" fmla="*/ 66 w 305"/>
                    <a:gd name="T53" fmla="*/ 36 h 279"/>
                    <a:gd name="T54" fmla="*/ 49 w 305"/>
                    <a:gd name="T55" fmla="*/ 42 h 279"/>
                    <a:gd name="T56" fmla="*/ 39 w 305"/>
                    <a:gd name="T57" fmla="*/ 45 h 279"/>
                    <a:gd name="T58" fmla="*/ 30 w 305"/>
                    <a:gd name="T59" fmla="*/ 55 h 279"/>
                    <a:gd name="T60" fmla="*/ 22 w 305"/>
                    <a:gd name="T61" fmla="*/ 54 h 279"/>
                    <a:gd name="T62" fmla="*/ 7 w 305"/>
                    <a:gd name="T63" fmla="*/ 48 h 279"/>
                    <a:gd name="T64" fmla="*/ 0 w 305"/>
                    <a:gd name="T65" fmla="*/ 43 h 279"/>
                    <a:gd name="T66" fmla="*/ 4 w 305"/>
                    <a:gd name="T67" fmla="*/ 40 h 279"/>
                    <a:gd name="T68" fmla="*/ 16 w 305"/>
                    <a:gd name="T69" fmla="*/ 33 h 279"/>
                    <a:gd name="T70" fmla="*/ 25 w 305"/>
                    <a:gd name="T71" fmla="*/ 28 h 279"/>
                    <a:gd name="T72" fmla="*/ 30 w 305"/>
                    <a:gd name="T73" fmla="*/ 27 h 279"/>
                    <a:gd name="T74" fmla="*/ 33 w 305"/>
                    <a:gd name="T75" fmla="*/ 25 h 279"/>
                    <a:gd name="T76" fmla="*/ 46 w 305"/>
                    <a:gd name="T77" fmla="*/ 19 h 279"/>
                    <a:gd name="T78" fmla="*/ 67 w 305"/>
                    <a:gd name="T79" fmla="*/ 13 h 279"/>
                    <a:gd name="T80" fmla="*/ 83 w 305"/>
                    <a:gd name="T81" fmla="*/ 7 h 279"/>
                    <a:gd name="T82" fmla="*/ 104 w 305"/>
                    <a:gd name="T83" fmla="*/ 4 h 279"/>
                    <a:gd name="T84" fmla="*/ 148 w 305"/>
                    <a:gd name="T85" fmla="*/ 0 h 279"/>
                    <a:gd name="T86" fmla="*/ 193 w 305"/>
                    <a:gd name="T87" fmla="*/ 4 h 279"/>
                    <a:gd name="T88" fmla="*/ 211 w 305"/>
                    <a:gd name="T89" fmla="*/ 16 h 279"/>
                    <a:gd name="T90" fmla="*/ 227 w 305"/>
                    <a:gd name="T91" fmla="*/ 37 h 279"/>
                    <a:gd name="T92" fmla="*/ 236 w 305"/>
                    <a:gd name="T93" fmla="*/ 60 h 279"/>
                    <a:gd name="T94" fmla="*/ 242 w 305"/>
                    <a:gd name="T95" fmla="*/ 79 h 279"/>
                    <a:gd name="T96" fmla="*/ 246 w 305"/>
                    <a:gd name="T97" fmla="*/ 93 h 279"/>
                    <a:gd name="T98" fmla="*/ 251 w 305"/>
                    <a:gd name="T99" fmla="*/ 110 h 279"/>
                    <a:gd name="T100" fmla="*/ 257 w 305"/>
                    <a:gd name="T101" fmla="*/ 130 h 279"/>
                    <a:gd name="T102" fmla="*/ 264 w 305"/>
                    <a:gd name="T103" fmla="*/ 142 h 279"/>
                    <a:gd name="T104" fmla="*/ 276 w 305"/>
                    <a:gd name="T105" fmla="*/ 158 h 279"/>
                    <a:gd name="T106" fmla="*/ 288 w 305"/>
                    <a:gd name="T107" fmla="*/ 199 h 279"/>
                    <a:gd name="T108" fmla="*/ 296 w 305"/>
                    <a:gd name="T109" fmla="*/ 239 h 2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5"/>
                    <a:gd name="T166" fmla="*/ 0 h 279"/>
                    <a:gd name="T167" fmla="*/ 305 w 305"/>
                    <a:gd name="T168" fmla="*/ 279 h 2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5" h="279">
                      <a:moveTo>
                        <a:pt x="297" y="257"/>
                      </a:moveTo>
                      <a:lnTo>
                        <a:pt x="297" y="260"/>
                      </a:lnTo>
                      <a:lnTo>
                        <a:pt x="297" y="263"/>
                      </a:lnTo>
                      <a:lnTo>
                        <a:pt x="299" y="266"/>
                      </a:lnTo>
                      <a:lnTo>
                        <a:pt x="300" y="269"/>
                      </a:lnTo>
                      <a:lnTo>
                        <a:pt x="300" y="272"/>
                      </a:lnTo>
                      <a:lnTo>
                        <a:pt x="302" y="275"/>
                      </a:lnTo>
                      <a:lnTo>
                        <a:pt x="303" y="276"/>
                      </a:lnTo>
                      <a:lnTo>
                        <a:pt x="303" y="278"/>
                      </a:lnTo>
                      <a:lnTo>
                        <a:pt x="305" y="279"/>
                      </a:lnTo>
                      <a:lnTo>
                        <a:pt x="303" y="279"/>
                      </a:lnTo>
                      <a:lnTo>
                        <a:pt x="299" y="279"/>
                      </a:lnTo>
                      <a:lnTo>
                        <a:pt x="294" y="279"/>
                      </a:lnTo>
                      <a:lnTo>
                        <a:pt x="288" y="278"/>
                      </a:lnTo>
                      <a:lnTo>
                        <a:pt x="281" y="278"/>
                      </a:lnTo>
                      <a:lnTo>
                        <a:pt x="275" y="278"/>
                      </a:lnTo>
                      <a:lnTo>
                        <a:pt x="269" y="276"/>
                      </a:lnTo>
                      <a:lnTo>
                        <a:pt x="266" y="275"/>
                      </a:lnTo>
                      <a:lnTo>
                        <a:pt x="264" y="273"/>
                      </a:lnTo>
                      <a:lnTo>
                        <a:pt x="266" y="272"/>
                      </a:lnTo>
                      <a:lnTo>
                        <a:pt x="267" y="270"/>
                      </a:lnTo>
                      <a:lnTo>
                        <a:pt x="270" y="269"/>
                      </a:lnTo>
                      <a:lnTo>
                        <a:pt x="272" y="266"/>
                      </a:lnTo>
                      <a:lnTo>
                        <a:pt x="273" y="264"/>
                      </a:lnTo>
                      <a:lnTo>
                        <a:pt x="273" y="263"/>
                      </a:lnTo>
                      <a:lnTo>
                        <a:pt x="275" y="261"/>
                      </a:lnTo>
                      <a:lnTo>
                        <a:pt x="276" y="260"/>
                      </a:lnTo>
                      <a:lnTo>
                        <a:pt x="276" y="258"/>
                      </a:lnTo>
                      <a:lnTo>
                        <a:pt x="276" y="257"/>
                      </a:lnTo>
                      <a:lnTo>
                        <a:pt x="276" y="248"/>
                      </a:lnTo>
                      <a:lnTo>
                        <a:pt x="275" y="238"/>
                      </a:lnTo>
                      <a:lnTo>
                        <a:pt x="273" y="227"/>
                      </a:lnTo>
                      <a:lnTo>
                        <a:pt x="270" y="214"/>
                      </a:lnTo>
                      <a:lnTo>
                        <a:pt x="269" y="202"/>
                      </a:lnTo>
                      <a:lnTo>
                        <a:pt x="266" y="190"/>
                      </a:lnTo>
                      <a:lnTo>
                        <a:pt x="261" y="179"/>
                      </a:lnTo>
                      <a:lnTo>
                        <a:pt x="258" y="169"/>
                      </a:lnTo>
                      <a:lnTo>
                        <a:pt x="254" y="161"/>
                      </a:lnTo>
                      <a:lnTo>
                        <a:pt x="251" y="157"/>
                      </a:lnTo>
                      <a:lnTo>
                        <a:pt x="246" y="152"/>
                      </a:lnTo>
                      <a:lnTo>
                        <a:pt x="242" y="146"/>
                      </a:lnTo>
                      <a:lnTo>
                        <a:pt x="239" y="139"/>
                      </a:lnTo>
                      <a:lnTo>
                        <a:pt x="236" y="131"/>
                      </a:lnTo>
                      <a:lnTo>
                        <a:pt x="233" y="124"/>
                      </a:lnTo>
                      <a:lnTo>
                        <a:pt x="231" y="115"/>
                      </a:lnTo>
                      <a:lnTo>
                        <a:pt x="228" y="106"/>
                      </a:lnTo>
                      <a:lnTo>
                        <a:pt x="227" y="99"/>
                      </a:lnTo>
                      <a:lnTo>
                        <a:pt x="224" y="91"/>
                      </a:lnTo>
                      <a:lnTo>
                        <a:pt x="222" y="85"/>
                      </a:lnTo>
                      <a:lnTo>
                        <a:pt x="221" y="79"/>
                      </a:lnTo>
                      <a:lnTo>
                        <a:pt x="219" y="73"/>
                      </a:lnTo>
                      <a:lnTo>
                        <a:pt x="217" y="67"/>
                      </a:lnTo>
                      <a:lnTo>
                        <a:pt x="215" y="61"/>
                      </a:lnTo>
                      <a:lnTo>
                        <a:pt x="212" y="55"/>
                      </a:lnTo>
                      <a:lnTo>
                        <a:pt x="209" y="49"/>
                      </a:lnTo>
                      <a:lnTo>
                        <a:pt x="206" y="43"/>
                      </a:lnTo>
                      <a:lnTo>
                        <a:pt x="202" y="37"/>
                      </a:lnTo>
                      <a:lnTo>
                        <a:pt x="197" y="33"/>
                      </a:lnTo>
                      <a:lnTo>
                        <a:pt x="191" y="28"/>
                      </a:lnTo>
                      <a:lnTo>
                        <a:pt x="185" y="25"/>
                      </a:lnTo>
                      <a:lnTo>
                        <a:pt x="176" y="22"/>
                      </a:lnTo>
                      <a:lnTo>
                        <a:pt x="166" y="21"/>
                      </a:lnTo>
                      <a:lnTo>
                        <a:pt x="155" y="21"/>
                      </a:lnTo>
                      <a:lnTo>
                        <a:pt x="143" y="21"/>
                      </a:lnTo>
                      <a:lnTo>
                        <a:pt x="131" y="21"/>
                      </a:lnTo>
                      <a:lnTo>
                        <a:pt x="119" y="22"/>
                      </a:lnTo>
                      <a:lnTo>
                        <a:pt x="109" y="24"/>
                      </a:lnTo>
                      <a:lnTo>
                        <a:pt x="98" y="25"/>
                      </a:lnTo>
                      <a:lnTo>
                        <a:pt x="89" y="28"/>
                      </a:lnTo>
                      <a:lnTo>
                        <a:pt x="81" y="30"/>
                      </a:lnTo>
                      <a:lnTo>
                        <a:pt x="73" y="33"/>
                      </a:lnTo>
                      <a:lnTo>
                        <a:pt x="66" y="36"/>
                      </a:lnTo>
                      <a:lnTo>
                        <a:pt x="60" y="37"/>
                      </a:lnTo>
                      <a:lnTo>
                        <a:pt x="54" y="40"/>
                      </a:lnTo>
                      <a:lnTo>
                        <a:pt x="49" y="42"/>
                      </a:lnTo>
                      <a:lnTo>
                        <a:pt x="45" y="43"/>
                      </a:lnTo>
                      <a:lnTo>
                        <a:pt x="42" y="45"/>
                      </a:lnTo>
                      <a:lnTo>
                        <a:pt x="39" y="45"/>
                      </a:lnTo>
                      <a:lnTo>
                        <a:pt x="30" y="55"/>
                      </a:lnTo>
                      <a:lnTo>
                        <a:pt x="28" y="55"/>
                      </a:lnTo>
                      <a:lnTo>
                        <a:pt x="25" y="54"/>
                      </a:lnTo>
                      <a:lnTo>
                        <a:pt x="22" y="54"/>
                      </a:lnTo>
                      <a:lnTo>
                        <a:pt x="18" y="52"/>
                      </a:lnTo>
                      <a:lnTo>
                        <a:pt x="12" y="51"/>
                      </a:lnTo>
                      <a:lnTo>
                        <a:pt x="7" y="48"/>
                      </a:lnTo>
                      <a:lnTo>
                        <a:pt x="3" y="46"/>
                      </a:lnTo>
                      <a:lnTo>
                        <a:pt x="0" y="45"/>
                      </a:lnTo>
                      <a:lnTo>
                        <a:pt x="0" y="43"/>
                      </a:lnTo>
                      <a:lnTo>
                        <a:pt x="0" y="42"/>
                      </a:lnTo>
                      <a:lnTo>
                        <a:pt x="4" y="40"/>
                      </a:lnTo>
                      <a:lnTo>
                        <a:pt x="7" y="37"/>
                      </a:lnTo>
                      <a:lnTo>
                        <a:pt x="12" y="36"/>
                      </a:lnTo>
                      <a:lnTo>
                        <a:pt x="16" y="33"/>
                      </a:lnTo>
                      <a:lnTo>
                        <a:pt x="19" y="31"/>
                      </a:lnTo>
                      <a:lnTo>
                        <a:pt x="22" y="30"/>
                      </a:lnTo>
                      <a:lnTo>
                        <a:pt x="25" y="28"/>
                      </a:lnTo>
                      <a:lnTo>
                        <a:pt x="28" y="28"/>
                      </a:lnTo>
                      <a:lnTo>
                        <a:pt x="30" y="27"/>
                      </a:lnTo>
                      <a:lnTo>
                        <a:pt x="31" y="25"/>
                      </a:lnTo>
                      <a:lnTo>
                        <a:pt x="33" y="25"/>
                      </a:lnTo>
                      <a:lnTo>
                        <a:pt x="37" y="24"/>
                      </a:lnTo>
                      <a:lnTo>
                        <a:pt x="42" y="22"/>
                      </a:lnTo>
                      <a:lnTo>
                        <a:pt x="46" y="19"/>
                      </a:lnTo>
                      <a:lnTo>
                        <a:pt x="52" y="18"/>
                      </a:lnTo>
                      <a:lnTo>
                        <a:pt x="60" y="15"/>
                      </a:lnTo>
                      <a:lnTo>
                        <a:pt x="67" y="13"/>
                      </a:lnTo>
                      <a:lnTo>
                        <a:pt x="76" y="10"/>
                      </a:lnTo>
                      <a:lnTo>
                        <a:pt x="83" y="7"/>
                      </a:lnTo>
                      <a:lnTo>
                        <a:pt x="88" y="7"/>
                      </a:lnTo>
                      <a:lnTo>
                        <a:pt x="94" y="6"/>
                      </a:lnTo>
                      <a:lnTo>
                        <a:pt x="104" y="4"/>
                      </a:lnTo>
                      <a:lnTo>
                        <a:pt x="118" y="1"/>
                      </a:lnTo>
                      <a:lnTo>
                        <a:pt x="133" y="0"/>
                      </a:lnTo>
                      <a:lnTo>
                        <a:pt x="148" y="0"/>
                      </a:lnTo>
                      <a:lnTo>
                        <a:pt x="164" y="0"/>
                      </a:lnTo>
                      <a:lnTo>
                        <a:pt x="179" y="1"/>
                      </a:lnTo>
                      <a:lnTo>
                        <a:pt x="193" y="4"/>
                      </a:lnTo>
                      <a:lnTo>
                        <a:pt x="205" y="12"/>
                      </a:lnTo>
                      <a:lnTo>
                        <a:pt x="211" y="16"/>
                      </a:lnTo>
                      <a:lnTo>
                        <a:pt x="217" y="24"/>
                      </a:lnTo>
                      <a:lnTo>
                        <a:pt x="222" y="30"/>
                      </a:lnTo>
                      <a:lnTo>
                        <a:pt x="227" y="37"/>
                      </a:lnTo>
                      <a:lnTo>
                        <a:pt x="231" y="45"/>
                      </a:lnTo>
                      <a:lnTo>
                        <a:pt x="234" y="52"/>
                      </a:lnTo>
                      <a:lnTo>
                        <a:pt x="236" y="60"/>
                      </a:lnTo>
                      <a:lnTo>
                        <a:pt x="239" y="67"/>
                      </a:lnTo>
                      <a:lnTo>
                        <a:pt x="240" y="73"/>
                      </a:lnTo>
                      <a:lnTo>
                        <a:pt x="242" y="79"/>
                      </a:lnTo>
                      <a:lnTo>
                        <a:pt x="245" y="90"/>
                      </a:lnTo>
                      <a:lnTo>
                        <a:pt x="246" y="93"/>
                      </a:lnTo>
                      <a:lnTo>
                        <a:pt x="248" y="99"/>
                      </a:lnTo>
                      <a:lnTo>
                        <a:pt x="249" y="104"/>
                      </a:lnTo>
                      <a:lnTo>
                        <a:pt x="251" y="110"/>
                      </a:lnTo>
                      <a:lnTo>
                        <a:pt x="252" y="116"/>
                      </a:lnTo>
                      <a:lnTo>
                        <a:pt x="255" y="122"/>
                      </a:lnTo>
                      <a:lnTo>
                        <a:pt x="257" y="130"/>
                      </a:lnTo>
                      <a:lnTo>
                        <a:pt x="260" y="134"/>
                      </a:lnTo>
                      <a:lnTo>
                        <a:pt x="261" y="137"/>
                      </a:lnTo>
                      <a:lnTo>
                        <a:pt x="264" y="142"/>
                      </a:lnTo>
                      <a:lnTo>
                        <a:pt x="270" y="149"/>
                      </a:lnTo>
                      <a:lnTo>
                        <a:pt x="276" y="158"/>
                      </a:lnTo>
                      <a:lnTo>
                        <a:pt x="281" y="172"/>
                      </a:lnTo>
                      <a:lnTo>
                        <a:pt x="285" y="184"/>
                      </a:lnTo>
                      <a:lnTo>
                        <a:pt x="288" y="199"/>
                      </a:lnTo>
                      <a:lnTo>
                        <a:pt x="293" y="214"/>
                      </a:lnTo>
                      <a:lnTo>
                        <a:pt x="294" y="227"/>
                      </a:lnTo>
                      <a:lnTo>
                        <a:pt x="296" y="239"/>
                      </a:lnTo>
                      <a:lnTo>
                        <a:pt x="297" y="249"/>
                      </a:lnTo>
                      <a:lnTo>
                        <a:pt x="297" y="257"/>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601" name="Freeform 149"/>
                <p:cNvSpPr>
                  <a:spLocks/>
                </p:cNvSpPr>
                <p:nvPr/>
              </p:nvSpPr>
              <p:spPr bwMode="auto">
                <a:xfrm>
                  <a:off x="2068" y="2301"/>
                  <a:ext cx="413" cy="383"/>
                </a:xfrm>
                <a:custGeom>
                  <a:avLst/>
                  <a:gdLst>
                    <a:gd name="T0" fmla="*/ 54 w 413"/>
                    <a:gd name="T1" fmla="*/ 371 h 383"/>
                    <a:gd name="T2" fmla="*/ 38 w 413"/>
                    <a:gd name="T3" fmla="*/ 357 h 383"/>
                    <a:gd name="T4" fmla="*/ 23 w 413"/>
                    <a:gd name="T5" fmla="*/ 348 h 383"/>
                    <a:gd name="T6" fmla="*/ 3 w 413"/>
                    <a:gd name="T7" fmla="*/ 345 h 383"/>
                    <a:gd name="T8" fmla="*/ 5 w 413"/>
                    <a:gd name="T9" fmla="*/ 344 h 383"/>
                    <a:gd name="T10" fmla="*/ 32 w 413"/>
                    <a:gd name="T11" fmla="*/ 335 h 383"/>
                    <a:gd name="T12" fmla="*/ 53 w 413"/>
                    <a:gd name="T13" fmla="*/ 321 h 383"/>
                    <a:gd name="T14" fmla="*/ 60 w 413"/>
                    <a:gd name="T15" fmla="*/ 299 h 383"/>
                    <a:gd name="T16" fmla="*/ 66 w 413"/>
                    <a:gd name="T17" fmla="*/ 290 h 383"/>
                    <a:gd name="T18" fmla="*/ 81 w 413"/>
                    <a:gd name="T19" fmla="*/ 282 h 383"/>
                    <a:gd name="T20" fmla="*/ 105 w 413"/>
                    <a:gd name="T21" fmla="*/ 276 h 383"/>
                    <a:gd name="T22" fmla="*/ 121 w 413"/>
                    <a:gd name="T23" fmla="*/ 278 h 383"/>
                    <a:gd name="T24" fmla="*/ 138 w 413"/>
                    <a:gd name="T25" fmla="*/ 278 h 383"/>
                    <a:gd name="T26" fmla="*/ 150 w 413"/>
                    <a:gd name="T27" fmla="*/ 275 h 383"/>
                    <a:gd name="T28" fmla="*/ 163 w 413"/>
                    <a:gd name="T29" fmla="*/ 282 h 383"/>
                    <a:gd name="T30" fmla="*/ 174 w 413"/>
                    <a:gd name="T31" fmla="*/ 296 h 383"/>
                    <a:gd name="T32" fmla="*/ 192 w 413"/>
                    <a:gd name="T33" fmla="*/ 308 h 383"/>
                    <a:gd name="T34" fmla="*/ 213 w 413"/>
                    <a:gd name="T35" fmla="*/ 308 h 383"/>
                    <a:gd name="T36" fmla="*/ 242 w 413"/>
                    <a:gd name="T37" fmla="*/ 302 h 383"/>
                    <a:gd name="T38" fmla="*/ 286 w 413"/>
                    <a:gd name="T39" fmla="*/ 291 h 383"/>
                    <a:gd name="T40" fmla="*/ 329 w 413"/>
                    <a:gd name="T41" fmla="*/ 284 h 383"/>
                    <a:gd name="T42" fmla="*/ 349 w 413"/>
                    <a:gd name="T43" fmla="*/ 269 h 383"/>
                    <a:gd name="T44" fmla="*/ 356 w 413"/>
                    <a:gd name="T45" fmla="*/ 232 h 383"/>
                    <a:gd name="T46" fmla="*/ 366 w 413"/>
                    <a:gd name="T47" fmla="*/ 170 h 383"/>
                    <a:gd name="T48" fmla="*/ 380 w 413"/>
                    <a:gd name="T49" fmla="*/ 133 h 383"/>
                    <a:gd name="T50" fmla="*/ 392 w 413"/>
                    <a:gd name="T51" fmla="*/ 90 h 383"/>
                    <a:gd name="T52" fmla="*/ 390 w 413"/>
                    <a:gd name="T53" fmla="*/ 51 h 383"/>
                    <a:gd name="T54" fmla="*/ 384 w 413"/>
                    <a:gd name="T55" fmla="*/ 21 h 383"/>
                    <a:gd name="T56" fmla="*/ 383 w 413"/>
                    <a:gd name="T57" fmla="*/ 15 h 383"/>
                    <a:gd name="T58" fmla="*/ 383 w 413"/>
                    <a:gd name="T59" fmla="*/ 7 h 383"/>
                    <a:gd name="T60" fmla="*/ 390 w 413"/>
                    <a:gd name="T61" fmla="*/ 0 h 383"/>
                    <a:gd name="T62" fmla="*/ 401 w 413"/>
                    <a:gd name="T63" fmla="*/ 3 h 383"/>
                    <a:gd name="T64" fmla="*/ 402 w 413"/>
                    <a:gd name="T65" fmla="*/ 9 h 383"/>
                    <a:gd name="T66" fmla="*/ 407 w 413"/>
                    <a:gd name="T67" fmla="*/ 21 h 383"/>
                    <a:gd name="T68" fmla="*/ 413 w 413"/>
                    <a:gd name="T69" fmla="*/ 58 h 383"/>
                    <a:gd name="T70" fmla="*/ 411 w 413"/>
                    <a:gd name="T71" fmla="*/ 97 h 383"/>
                    <a:gd name="T72" fmla="*/ 399 w 413"/>
                    <a:gd name="T73" fmla="*/ 139 h 383"/>
                    <a:gd name="T74" fmla="*/ 387 w 413"/>
                    <a:gd name="T75" fmla="*/ 173 h 383"/>
                    <a:gd name="T76" fmla="*/ 380 w 413"/>
                    <a:gd name="T77" fmla="*/ 203 h 383"/>
                    <a:gd name="T78" fmla="*/ 377 w 413"/>
                    <a:gd name="T79" fmla="*/ 232 h 383"/>
                    <a:gd name="T80" fmla="*/ 372 w 413"/>
                    <a:gd name="T81" fmla="*/ 257 h 383"/>
                    <a:gd name="T82" fmla="*/ 368 w 413"/>
                    <a:gd name="T83" fmla="*/ 276 h 383"/>
                    <a:gd name="T84" fmla="*/ 353 w 413"/>
                    <a:gd name="T85" fmla="*/ 297 h 383"/>
                    <a:gd name="T86" fmla="*/ 328 w 413"/>
                    <a:gd name="T87" fmla="*/ 306 h 383"/>
                    <a:gd name="T88" fmla="*/ 314 w 413"/>
                    <a:gd name="T89" fmla="*/ 308 h 383"/>
                    <a:gd name="T90" fmla="*/ 298 w 413"/>
                    <a:gd name="T91" fmla="*/ 311 h 383"/>
                    <a:gd name="T92" fmla="*/ 271 w 413"/>
                    <a:gd name="T93" fmla="*/ 317 h 383"/>
                    <a:gd name="T94" fmla="*/ 250 w 413"/>
                    <a:gd name="T95" fmla="*/ 323 h 383"/>
                    <a:gd name="T96" fmla="*/ 248 w 413"/>
                    <a:gd name="T97" fmla="*/ 324 h 383"/>
                    <a:gd name="T98" fmla="*/ 263 w 413"/>
                    <a:gd name="T99" fmla="*/ 336 h 383"/>
                    <a:gd name="T100" fmla="*/ 260 w 413"/>
                    <a:gd name="T101" fmla="*/ 345 h 383"/>
                    <a:gd name="T102" fmla="*/ 245 w 413"/>
                    <a:gd name="T103" fmla="*/ 360 h 383"/>
                    <a:gd name="T104" fmla="*/ 236 w 413"/>
                    <a:gd name="T105" fmla="*/ 383 h 3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3"/>
                    <a:gd name="T160" fmla="*/ 0 h 383"/>
                    <a:gd name="T161" fmla="*/ 413 w 413"/>
                    <a:gd name="T162" fmla="*/ 383 h 3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3" h="383">
                      <a:moveTo>
                        <a:pt x="66" y="383"/>
                      </a:moveTo>
                      <a:lnTo>
                        <a:pt x="65" y="380"/>
                      </a:lnTo>
                      <a:lnTo>
                        <a:pt x="60" y="377"/>
                      </a:lnTo>
                      <a:lnTo>
                        <a:pt x="57" y="374"/>
                      </a:lnTo>
                      <a:lnTo>
                        <a:pt x="54" y="371"/>
                      </a:lnTo>
                      <a:lnTo>
                        <a:pt x="51" y="368"/>
                      </a:lnTo>
                      <a:lnTo>
                        <a:pt x="47" y="366"/>
                      </a:lnTo>
                      <a:lnTo>
                        <a:pt x="44" y="363"/>
                      </a:lnTo>
                      <a:lnTo>
                        <a:pt x="41" y="360"/>
                      </a:lnTo>
                      <a:lnTo>
                        <a:pt x="38" y="357"/>
                      </a:lnTo>
                      <a:lnTo>
                        <a:pt x="35" y="356"/>
                      </a:lnTo>
                      <a:lnTo>
                        <a:pt x="32" y="353"/>
                      </a:lnTo>
                      <a:lnTo>
                        <a:pt x="27" y="351"/>
                      </a:lnTo>
                      <a:lnTo>
                        <a:pt x="23" y="348"/>
                      </a:lnTo>
                      <a:lnTo>
                        <a:pt x="18" y="348"/>
                      </a:lnTo>
                      <a:lnTo>
                        <a:pt x="14" y="347"/>
                      </a:lnTo>
                      <a:lnTo>
                        <a:pt x="9" y="347"/>
                      </a:lnTo>
                      <a:lnTo>
                        <a:pt x="5" y="345"/>
                      </a:lnTo>
                      <a:lnTo>
                        <a:pt x="3" y="345"/>
                      </a:lnTo>
                      <a:lnTo>
                        <a:pt x="0" y="345"/>
                      </a:lnTo>
                      <a:lnTo>
                        <a:pt x="5" y="344"/>
                      </a:lnTo>
                      <a:lnTo>
                        <a:pt x="8" y="344"/>
                      </a:lnTo>
                      <a:lnTo>
                        <a:pt x="14" y="342"/>
                      </a:lnTo>
                      <a:lnTo>
                        <a:pt x="20" y="341"/>
                      </a:lnTo>
                      <a:lnTo>
                        <a:pt x="26" y="338"/>
                      </a:lnTo>
                      <a:lnTo>
                        <a:pt x="32" y="335"/>
                      </a:lnTo>
                      <a:lnTo>
                        <a:pt x="39" y="332"/>
                      </a:lnTo>
                      <a:lnTo>
                        <a:pt x="44" y="329"/>
                      </a:lnTo>
                      <a:lnTo>
                        <a:pt x="48" y="324"/>
                      </a:lnTo>
                      <a:lnTo>
                        <a:pt x="53" y="321"/>
                      </a:lnTo>
                      <a:lnTo>
                        <a:pt x="54" y="317"/>
                      </a:lnTo>
                      <a:lnTo>
                        <a:pt x="57" y="312"/>
                      </a:lnTo>
                      <a:lnTo>
                        <a:pt x="59" y="308"/>
                      </a:lnTo>
                      <a:lnTo>
                        <a:pt x="59" y="303"/>
                      </a:lnTo>
                      <a:lnTo>
                        <a:pt x="60" y="299"/>
                      </a:lnTo>
                      <a:lnTo>
                        <a:pt x="62" y="296"/>
                      </a:lnTo>
                      <a:lnTo>
                        <a:pt x="62" y="293"/>
                      </a:lnTo>
                      <a:lnTo>
                        <a:pt x="63" y="290"/>
                      </a:lnTo>
                      <a:lnTo>
                        <a:pt x="66" y="290"/>
                      </a:lnTo>
                      <a:lnTo>
                        <a:pt x="68" y="288"/>
                      </a:lnTo>
                      <a:lnTo>
                        <a:pt x="71" y="287"/>
                      </a:lnTo>
                      <a:lnTo>
                        <a:pt x="74" y="285"/>
                      </a:lnTo>
                      <a:lnTo>
                        <a:pt x="78" y="284"/>
                      </a:lnTo>
                      <a:lnTo>
                        <a:pt x="81" y="282"/>
                      </a:lnTo>
                      <a:lnTo>
                        <a:pt x="85" y="281"/>
                      </a:lnTo>
                      <a:lnTo>
                        <a:pt x="91" y="279"/>
                      </a:lnTo>
                      <a:lnTo>
                        <a:pt x="96" y="278"/>
                      </a:lnTo>
                      <a:lnTo>
                        <a:pt x="100" y="276"/>
                      </a:lnTo>
                      <a:lnTo>
                        <a:pt x="105" y="276"/>
                      </a:lnTo>
                      <a:lnTo>
                        <a:pt x="109" y="276"/>
                      </a:lnTo>
                      <a:lnTo>
                        <a:pt x="114" y="276"/>
                      </a:lnTo>
                      <a:lnTo>
                        <a:pt x="117" y="276"/>
                      </a:lnTo>
                      <a:lnTo>
                        <a:pt x="121" y="278"/>
                      </a:lnTo>
                      <a:lnTo>
                        <a:pt x="124" y="278"/>
                      </a:lnTo>
                      <a:lnTo>
                        <a:pt x="127" y="278"/>
                      </a:lnTo>
                      <a:lnTo>
                        <a:pt x="132" y="278"/>
                      </a:lnTo>
                      <a:lnTo>
                        <a:pt x="135" y="278"/>
                      </a:lnTo>
                      <a:lnTo>
                        <a:pt x="138" y="278"/>
                      </a:lnTo>
                      <a:lnTo>
                        <a:pt x="141" y="278"/>
                      </a:lnTo>
                      <a:lnTo>
                        <a:pt x="144" y="276"/>
                      </a:lnTo>
                      <a:lnTo>
                        <a:pt x="147" y="276"/>
                      </a:lnTo>
                      <a:lnTo>
                        <a:pt x="150" y="275"/>
                      </a:lnTo>
                      <a:lnTo>
                        <a:pt x="153" y="276"/>
                      </a:lnTo>
                      <a:lnTo>
                        <a:pt x="156" y="276"/>
                      </a:lnTo>
                      <a:lnTo>
                        <a:pt x="159" y="278"/>
                      </a:lnTo>
                      <a:lnTo>
                        <a:pt x="160" y="279"/>
                      </a:lnTo>
                      <a:lnTo>
                        <a:pt x="163" y="282"/>
                      </a:lnTo>
                      <a:lnTo>
                        <a:pt x="166" y="285"/>
                      </a:lnTo>
                      <a:lnTo>
                        <a:pt x="168" y="288"/>
                      </a:lnTo>
                      <a:lnTo>
                        <a:pt x="171" y="291"/>
                      </a:lnTo>
                      <a:lnTo>
                        <a:pt x="174" y="296"/>
                      </a:lnTo>
                      <a:lnTo>
                        <a:pt x="177" y="299"/>
                      </a:lnTo>
                      <a:lnTo>
                        <a:pt x="180" y="302"/>
                      </a:lnTo>
                      <a:lnTo>
                        <a:pt x="183" y="305"/>
                      </a:lnTo>
                      <a:lnTo>
                        <a:pt x="187" y="306"/>
                      </a:lnTo>
                      <a:lnTo>
                        <a:pt x="192" y="308"/>
                      </a:lnTo>
                      <a:lnTo>
                        <a:pt x="198" y="309"/>
                      </a:lnTo>
                      <a:lnTo>
                        <a:pt x="204" y="309"/>
                      </a:lnTo>
                      <a:lnTo>
                        <a:pt x="213" y="308"/>
                      </a:lnTo>
                      <a:lnTo>
                        <a:pt x="216" y="306"/>
                      </a:lnTo>
                      <a:lnTo>
                        <a:pt x="220" y="306"/>
                      </a:lnTo>
                      <a:lnTo>
                        <a:pt x="226" y="305"/>
                      </a:lnTo>
                      <a:lnTo>
                        <a:pt x="233" y="303"/>
                      </a:lnTo>
                      <a:lnTo>
                        <a:pt x="242" y="302"/>
                      </a:lnTo>
                      <a:lnTo>
                        <a:pt x="253" y="300"/>
                      </a:lnTo>
                      <a:lnTo>
                        <a:pt x="263" y="297"/>
                      </a:lnTo>
                      <a:lnTo>
                        <a:pt x="275" y="294"/>
                      </a:lnTo>
                      <a:lnTo>
                        <a:pt x="286" y="291"/>
                      </a:lnTo>
                      <a:lnTo>
                        <a:pt x="298" y="290"/>
                      </a:lnTo>
                      <a:lnTo>
                        <a:pt x="307" y="287"/>
                      </a:lnTo>
                      <a:lnTo>
                        <a:pt x="316" y="285"/>
                      </a:lnTo>
                      <a:lnTo>
                        <a:pt x="323" y="285"/>
                      </a:lnTo>
                      <a:lnTo>
                        <a:pt x="329" y="284"/>
                      </a:lnTo>
                      <a:lnTo>
                        <a:pt x="335" y="282"/>
                      </a:lnTo>
                      <a:lnTo>
                        <a:pt x="340" y="281"/>
                      </a:lnTo>
                      <a:lnTo>
                        <a:pt x="344" y="278"/>
                      </a:lnTo>
                      <a:lnTo>
                        <a:pt x="347" y="275"/>
                      </a:lnTo>
                      <a:lnTo>
                        <a:pt x="349" y="269"/>
                      </a:lnTo>
                      <a:lnTo>
                        <a:pt x="350" y="263"/>
                      </a:lnTo>
                      <a:lnTo>
                        <a:pt x="352" y="253"/>
                      </a:lnTo>
                      <a:lnTo>
                        <a:pt x="355" y="242"/>
                      </a:lnTo>
                      <a:lnTo>
                        <a:pt x="356" y="232"/>
                      </a:lnTo>
                      <a:lnTo>
                        <a:pt x="358" y="218"/>
                      </a:lnTo>
                      <a:lnTo>
                        <a:pt x="359" y="206"/>
                      </a:lnTo>
                      <a:lnTo>
                        <a:pt x="360" y="193"/>
                      </a:lnTo>
                      <a:lnTo>
                        <a:pt x="363" y="181"/>
                      </a:lnTo>
                      <a:lnTo>
                        <a:pt x="366" y="170"/>
                      </a:lnTo>
                      <a:lnTo>
                        <a:pt x="369" y="160"/>
                      </a:lnTo>
                      <a:lnTo>
                        <a:pt x="372" y="151"/>
                      </a:lnTo>
                      <a:lnTo>
                        <a:pt x="377" y="142"/>
                      </a:lnTo>
                      <a:lnTo>
                        <a:pt x="380" y="133"/>
                      </a:lnTo>
                      <a:lnTo>
                        <a:pt x="383" y="124"/>
                      </a:lnTo>
                      <a:lnTo>
                        <a:pt x="386" y="116"/>
                      </a:lnTo>
                      <a:lnTo>
                        <a:pt x="389" y="108"/>
                      </a:lnTo>
                      <a:lnTo>
                        <a:pt x="390" y="99"/>
                      </a:lnTo>
                      <a:lnTo>
                        <a:pt x="392" y="90"/>
                      </a:lnTo>
                      <a:lnTo>
                        <a:pt x="392" y="79"/>
                      </a:lnTo>
                      <a:lnTo>
                        <a:pt x="392" y="70"/>
                      </a:lnTo>
                      <a:lnTo>
                        <a:pt x="390" y="60"/>
                      </a:lnTo>
                      <a:lnTo>
                        <a:pt x="390" y="51"/>
                      </a:lnTo>
                      <a:lnTo>
                        <a:pt x="389" y="43"/>
                      </a:lnTo>
                      <a:lnTo>
                        <a:pt x="387" y="36"/>
                      </a:lnTo>
                      <a:lnTo>
                        <a:pt x="387" y="30"/>
                      </a:lnTo>
                      <a:lnTo>
                        <a:pt x="386" y="25"/>
                      </a:lnTo>
                      <a:lnTo>
                        <a:pt x="384" y="21"/>
                      </a:lnTo>
                      <a:lnTo>
                        <a:pt x="384" y="18"/>
                      </a:lnTo>
                      <a:lnTo>
                        <a:pt x="383" y="16"/>
                      </a:lnTo>
                      <a:lnTo>
                        <a:pt x="383" y="15"/>
                      </a:lnTo>
                      <a:lnTo>
                        <a:pt x="383" y="13"/>
                      </a:lnTo>
                      <a:lnTo>
                        <a:pt x="383" y="12"/>
                      </a:lnTo>
                      <a:lnTo>
                        <a:pt x="383" y="9"/>
                      </a:lnTo>
                      <a:lnTo>
                        <a:pt x="383" y="7"/>
                      </a:lnTo>
                      <a:lnTo>
                        <a:pt x="384" y="6"/>
                      </a:lnTo>
                      <a:lnTo>
                        <a:pt x="386" y="3"/>
                      </a:lnTo>
                      <a:lnTo>
                        <a:pt x="387" y="1"/>
                      </a:lnTo>
                      <a:lnTo>
                        <a:pt x="390" y="0"/>
                      </a:lnTo>
                      <a:lnTo>
                        <a:pt x="393" y="0"/>
                      </a:lnTo>
                      <a:lnTo>
                        <a:pt x="395" y="0"/>
                      </a:lnTo>
                      <a:lnTo>
                        <a:pt x="398" y="0"/>
                      </a:lnTo>
                      <a:lnTo>
                        <a:pt x="399" y="1"/>
                      </a:lnTo>
                      <a:lnTo>
                        <a:pt x="401" y="3"/>
                      </a:lnTo>
                      <a:lnTo>
                        <a:pt x="402" y="4"/>
                      </a:lnTo>
                      <a:lnTo>
                        <a:pt x="402" y="6"/>
                      </a:lnTo>
                      <a:lnTo>
                        <a:pt x="402" y="7"/>
                      </a:lnTo>
                      <a:lnTo>
                        <a:pt x="402" y="9"/>
                      </a:lnTo>
                      <a:lnTo>
                        <a:pt x="404" y="9"/>
                      </a:lnTo>
                      <a:lnTo>
                        <a:pt x="404" y="12"/>
                      </a:lnTo>
                      <a:lnTo>
                        <a:pt x="405" y="16"/>
                      </a:lnTo>
                      <a:lnTo>
                        <a:pt x="407" y="21"/>
                      </a:lnTo>
                      <a:lnTo>
                        <a:pt x="407" y="25"/>
                      </a:lnTo>
                      <a:lnTo>
                        <a:pt x="408" y="33"/>
                      </a:lnTo>
                      <a:lnTo>
                        <a:pt x="410" y="40"/>
                      </a:lnTo>
                      <a:lnTo>
                        <a:pt x="411" y="48"/>
                      </a:lnTo>
                      <a:lnTo>
                        <a:pt x="413" y="58"/>
                      </a:lnTo>
                      <a:lnTo>
                        <a:pt x="413" y="69"/>
                      </a:lnTo>
                      <a:lnTo>
                        <a:pt x="413" y="79"/>
                      </a:lnTo>
                      <a:lnTo>
                        <a:pt x="413" y="88"/>
                      </a:lnTo>
                      <a:lnTo>
                        <a:pt x="411" y="97"/>
                      </a:lnTo>
                      <a:lnTo>
                        <a:pt x="410" y="106"/>
                      </a:lnTo>
                      <a:lnTo>
                        <a:pt x="408" y="115"/>
                      </a:lnTo>
                      <a:lnTo>
                        <a:pt x="405" y="122"/>
                      </a:lnTo>
                      <a:lnTo>
                        <a:pt x="402" y="131"/>
                      </a:lnTo>
                      <a:lnTo>
                        <a:pt x="399" y="139"/>
                      </a:lnTo>
                      <a:lnTo>
                        <a:pt x="396" y="148"/>
                      </a:lnTo>
                      <a:lnTo>
                        <a:pt x="393" y="155"/>
                      </a:lnTo>
                      <a:lnTo>
                        <a:pt x="389" y="167"/>
                      </a:lnTo>
                      <a:lnTo>
                        <a:pt x="387" y="173"/>
                      </a:lnTo>
                      <a:lnTo>
                        <a:pt x="386" y="178"/>
                      </a:lnTo>
                      <a:lnTo>
                        <a:pt x="384" y="184"/>
                      </a:lnTo>
                      <a:lnTo>
                        <a:pt x="383" y="190"/>
                      </a:lnTo>
                      <a:lnTo>
                        <a:pt x="381" y="197"/>
                      </a:lnTo>
                      <a:lnTo>
                        <a:pt x="380" y="203"/>
                      </a:lnTo>
                      <a:lnTo>
                        <a:pt x="380" y="211"/>
                      </a:lnTo>
                      <a:lnTo>
                        <a:pt x="378" y="217"/>
                      </a:lnTo>
                      <a:lnTo>
                        <a:pt x="377" y="224"/>
                      </a:lnTo>
                      <a:lnTo>
                        <a:pt x="377" y="232"/>
                      </a:lnTo>
                      <a:lnTo>
                        <a:pt x="375" y="236"/>
                      </a:lnTo>
                      <a:lnTo>
                        <a:pt x="375" y="242"/>
                      </a:lnTo>
                      <a:lnTo>
                        <a:pt x="374" y="247"/>
                      </a:lnTo>
                      <a:lnTo>
                        <a:pt x="374" y="251"/>
                      </a:lnTo>
                      <a:lnTo>
                        <a:pt x="372" y="257"/>
                      </a:lnTo>
                      <a:lnTo>
                        <a:pt x="372" y="261"/>
                      </a:lnTo>
                      <a:lnTo>
                        <a:pt x="371" y="264"/>
                      </a:lnTo>
                      <a:lnTo>
                        <a:pt x="371" y="269"/>
                      </a:lnTo>
                      <a:lnTo>
                        <a:pt x="369" y="272"/>
                      </a:lnTo>
                      <a:lnTo>
                        <a:pt x="368" y="276"/>
                      </a:lnTo>
                      <a:lnTo>
                        <a:pt x="365" y="282"/>
                      </a:lnTo>
                      <a:lnTo>
                        <a:pt x="362" y="288"/>
                      </a:lnTo>
                      <a:lnTo>
                        <a:pt x="358" y="293"/>
                      </a:lnTo>
                      <a:lnTo>
                        <a:pt x="353" y="297"/>
                      </a:lnTo>
                      <a:lnTo>
                        <a:pt x="349" y="300"/>
                      </a:lnTo>
                      <a:lnTo>
                        <a:pt x="344" y="302"/>
                      </a:lnTo>
                      <a:lnTo>
                        <a:pt x="338" y="303"/>
                      </a:lnTo>
                      <a:lnTo>
                        <a:pt x="334" y="305"/>
                      </a:lnTo>
                      <a:lnTo>
                        <a:pt x="328" y="306"/>
                      </a:lnTo>
                      <a:lnTo>
                        <a:pt x="322" y="306"/>
                      </a:lnTo>
                      <a:lnTo>
                        <a:pt x="320" y="306"/>
                      </a:lnTo>
                      <a:lnTo>
                        <a:pt x="317" y="308"/>
                      </a:lnTo>
                      <a:lnTo>
                        <a:pt x="314" y="308"/>
                      </a:lnTo>
                      <a:lnTo>
                        <a:pt x="311" y="308"/>
                      </a:lnTo>
                      <a:lnTo>
                        <a:pt x="308" y="309"/>
                      </a:lnTo>
                      <a:lnTo>
                        <a:pt x="305" y="309"/>
                      </a:lnTo>
                      <a:lnTo>
                        <a:pt x="302" y="309"/>
                      </a:lnTo>
                      <a:lnTo>
                        <a:pt x="298" y="311"/>
                      </a:lnTo>
                      <a:lnTo>
                        <a:pt x="295" y="311"/>
                      </a:lnTo>
                      <a:lnTo>
                        <a:pt x="292" y="312"/>
                      </a:lnTo>
                      <a:lnTo>
                        <a:pt x="280" y="315"/>
                      </a:lnTo>
                      <a:lnTo>
                        <a:pt x="271" y="317"/>
                      </a:lnTo>
                      <a:lnTo>
                        <a:pt x="265" y="320"/>
                      </a:lnTo>
                      <a:lnTo>
                        <a:pt x="259" y="321"/>
                      </a:lnTo>
                      <a:lnTo>
                        <a:pt x="256" y="321"/>
                      </a:lnTo>
                      <a:lnTo>
                        <a:pt x="251" y="323"/>
                      </a:lnTo>
                      <a:lnTo>
                        <a:pt x="250" y="323"/>
                      </a:lnTo>
                      <a:lnTo>
                        <a:pt x="248" y="323"/>
                      </a:lnTo>
                      <a:lnTo>
                        <a:pt x="248" y="324"/>
                      </a:lnTo>
                      <a:lnTo>
                        <a:pt x="251" y="324"/>
                      </a:lnTo>
                      <a:lnTo>
                        <a:pt x="254" y="327"/>
                      </a:lnTo>
                      <a:lnTo>
                        <a:pt x="257" y="330"/>
                      </a:lnTo>
                      <a:lnTo>
                        <a:pt x="260" y="332"/>
                      </a:lnTo>
                      <a:lnTo>
                        <a:pt x="263" y="336"/>
                      </a:lnTo>
                      <a:lnTo>
                        <a:pt x="265" y="339"/>
                      </a:lnTo>
                      <a:lnTo>
                        <a:pt x="265" y="341"/>
                      </a:lnTo>
                      <a:lnTo>
                        <a:pt x="263" y="344"/>
                      </a:lnTo>
                      <a:lnTo>
                        <a:pt x="260" y="345"/>
                      </a:lnTo>
                      <a:lnTo>
                        <a:pt x="256" y="347"/>
                      </a:lnTo>
                      <a:lnTo>
                        <a:pt x="253" y="348"/>
                      </a:lnTo>
                      <a:lnTo>
                        <a:pt x="250" y="351"/>
                      </a:lnTo>
                      <a:lnTo>
                        <a:pt x="248" y="356"/>
                      </a:lnTo>
                      <a:lnTo>
                        <a:pt x="245" y="360"/>
                      </a:lnTo>
                      <a:lnTo>
                        <a:pt x="244" y="363"/>
                      </a:lnTo>
                      <a:lnTo>
                        <a:pt x="242" y="368"/>
                      </a:lnTo>
                      <a:lnTo>
                        <a:pt x="239" y="374"/>
                      </a:lnTo>
                      <a:lnTo>
                        <a:pt x="239" y="378"/>
                      </a:lnTo>
                      <a:lnTo>
                        <a:pt x="236" y="383"/>
                      </a:lnTo>
                      <a:lnTo>
                        <a:pt x="66" y="383"/>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602" name="Freeform 150"/>
                <p:cNvSpPr>
                  <a:spLocks/>
                </p:cNvSpPr>
                <p:nvPr/>
              </p:nvSpPr>
              <p:spPr bwMode="auto">
                <a:xfrm>
                  <a:off x="2153" y="2603"/>
                  <a:ext cx="117" cy="81"/>
                </a:xfrm>
                <a:custGeom>
                  <a:avLst/>
                  <a:gdLst>
                    <a:gd name="T0" fmla="*/ 60 w 117"/>
                    <a:gd name="T1" fmla="*/ 81 h 81"/>
                    <a:gd name="T2" fmla="*/ 60 w 117"/>
                    <a:gd name="T3" fmla="*/ 81 h 81"/>
                    <a:gd name="T4" fmla="*/ 50 w 117"/>
                    <a:gd name="T5" fmla="*/ 72 h 81"/>
                    <a:gd name="T6" fmla="*/ 39 w 117"/>
                    <a:gd name="T7" fmla="*/ 63 h 81"/>
                    <a:gd name="T8" fmla="*/ 32 w 117"/>
                    <a:gd name="T9" fmla="*/ 57 h 81"/>
                    <a:gd name="T10" fmla="*/ 23 w 117"/>
                    <a:gd name="T11" fmla="*/ 49 h 81"/>
                    <a:gd name="T12" fmla="*/ 15 w 117"/>
                    <a:gd name="T13" fmla="*/ 43 h 81"/>
                    <a:gd name="T14" fmla="*/ 9 w 117"/>
                    <a:gd name="T15" fmla="*/ 37 h 81"/>
                    <a:gd name="T16" fmla="*/ 5 w 117"/>
                    <a:gd name="T17" fmla="*/ 31 h 81"/>
                    <a:gd name="T18" fmla="*/ 2 w 117"/>
                    <a:gd name="T19" fmla="*/ 27 h 81"/>
                    <a:gd name="T20" fmla="*/ 0 w 117"/>
                    <a:gd name="T21" fmla="*/ 21 h 81"/>
                    <a:gd name="T22" fmla="*/ 2 w 117"/>
                    <a:gd name="T23" fmla="*/ 16 h 81"/>
                    <a:gd name="T24" fmla="*/ 2 w 117"/>
                    <a:gd name="T25" fmla="*/ 16 h 81"/>
                    <a:gd name="T26" fmla="*/ 5 w 117"/>
                    <a:gd name="T27" fmla="*/ 10 h 81"/>
                    <a:gd name="T28" fmla="*/ 9 w 117"/>
                    <a:gd name="T29" fmla="*/ 4 h 81"/>
                    <a:gd name="T30" fmla="*/ 15 w 117"/>
                    <a:gd name="T31" fmla="*/ 1 h 81"/>
                    <a:gd name="T32" fmla="*/ 21 w 117"/>
                    <a:gd name="T33" fmla="*/ 0 h 81"/>
                    <a:gd name="T34" fmla="*/ 29 w 117"/>
                    <a:gd name="T35" fmla="*/ 0 h 81"/>
                    <a:gd name="T36" fmla="*/ 39 w 117"/>
                    <a:gd name="T37" fmla="*/ 3 h 81"/>
                    <a:gd name="T38" fmla="*/ 50 w 117"/>
                    <a:gd name="T39" fmla="*/ 7 h 81"/>
                    <a:gd name="T40" fmla="*/ 62 w 117"/>
                    <a:gd name="T41" fmla="*/ 16 h 81"/>
                    <a:gd name="T42" fmla="*/ 77 w 117"/>
                    <a:gd name="T43" fmla="*/ 27 h 81"/>
                    <a:gd name="T44" fmla="*/ 92 w 117"/>
                    <a:gd name="T45" fmla="*/ 42 h 81"/>
                    <a:gd name="T46" fmla="*/ 92 w 117"/>
                    <a:gd name="T47" fmla="*/ 42 h 81"/>
                    <a:gd name="T48" fmla="*/ 96 w 117"/>
                    <a:gd name="T49" fmla="*/ 46 h 81"/>
                    <a:gd name="T50" fmla="*/ 99 w 117"/>
                    <a:gd name="T51" fmla="*/ 49 h 81"/>
                    <a:gd name="T52" fmla="*/ 102 w 117"/>
                    <a:gd name="T53" fmla="*/ 54 h 81"/>
                    <a:gd name="T54" fmla="*/ 105 w 117"/>
                    <a:gd name="T55" fmla="*/ 58 h 81"/>
                    <a:gd name="T56" fmla="*/ 108 w 117"/>
                    <a:gd name="T57" fmla="*/ 61 h 81"/>
                    <a:gd name="T58" fmla="*/ 110 w 117"/>
                    <a:gd name="T59" fmla="*/ 66 h 81"/>
                    <a:gd name="T60" fmla="*/ 113 w 117"/>
                    <a:gd name="T61" fmla="*/ 69 h 81"/>
                    <a:gd name="T62" fmla="*/ 114 w 117"/>
                    <a:gd name="T63" fmla="*/ 73 h 81"/>
                    <a:gd name="T64" fmla="*/ 116 w 117"/>
                    <a:gd name="T65" fmla="*/ 76 h 81"/>
                    <a:gd name="T66" fmla="*/ 117 w 117"/>
                    <a:gd name="T67" fmla="*/ 81 h 81"/>
                    <a:gd name="T68" fmla="*/ 117 w 117"/>
                    <a:gd name="T69" fmla="*/ 81 h 81"/>
                    <a:gd name="T70" fmla="*/ 60 w 117"/>
                    <a:gd name="T71" fmla="*/ 81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81"/>
                    <a:gd name="T110" fmla="*/ 117 w 117"/>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81">
                      <a:moveTo>
                        <a:pt x="60" y="81"/>
                      </a:moveTo>
                      <a:lnTo>
                        <a:pt x="60" y="81"/>
                      </a:lnTo>
                      <a:lnTo>
                        <a:pt x="50" y="72"/>
                      </a:lnTo>
                      <a:lnTo>
                        <a:pt x="39" y="63"/>
                      </a:lnTo>
                      <a:lnTo>
                        <a:pt x="32" y="57"/>
                      </a:lnTo>
                      <a:lnTo>
                        <a:pt x="23" y="49"/>
                      </a:lnTo>
                      <a:lnTo>
                        <a:pt x="15" y="43"/>
                      </a:lnTo>
                      <a:lnTo>
                        <a:pt x="9" y="37"/>
                      </a:lnTo>
                      <a:lnTo>
                        <a:pt x="5" y="31"/>
                      </a:lnTo>
                      <a:lnTo>
                        <a:pt x="2" y="27"/>
                      </a:lnTo>
                      <a:lnTo>
                        <a:pt x="0" y="21"/>
                      </a:lnTo>
                      <a:lnTo>
                        <a:pt x="2" y="16"/>
                      </a:lnTo>
                      <a:lnTo>
                        <a:pt x="5" y="10"/>
                      </a:lnTo>
                      <a:lnTo>
                        <a:pt x="9" y="4"/>
                      </a:lnTo>
                      <a:lnTo>
                        <a:pt x="15" y="1"/>
                      </a:lnTo>
                      <a:lnTo>
                        <a:pt x="21" y="0"/>
                      </a:lnTo>
                      <a:lnTo>
                        <a:pt x="29" y="0"/>
                      </a:lnTo>
                      <a:lnTo>
                        <a:pt x="39" y="3"/>
                      </a:lnTo>
                      <a:lnTo>
                        <a:pt x="50" y="7"/>
                      </a:lnTo>
                      <a:lnTo>
                        <a:pt x="62" y="16"/>
                      </a:lnTo>
                      <a:lnTo>
                        <a:pt x="77" y="27"/>
                      </a:lnTo>
                      <a:lnTo>
                        <a:pt x="92" y="42"/>
                      </a:lnTo>
                      <a:lnTo>
                        <a:pt x="96" y="46"/>
                      </a:lnTo>
                      <a:lnTo>
                        <a:pt x="99" y="49"/>
                      </a:lnTo>
                      <a:lnTo>
                        <a:pt x="102" y="54"/>
                      </a:lnTo>
                      <a:lnTo>
                        <a:pt x="105" y="58"/>
                      </a:lnTo>
                      <a:lnTo>
                        <a:pt x="108" y="61"/>
                      </a:lnTo>
                      <a:lnTo>
                        <a:pt x="110" y="66"/>
                      </a:lnTo>
                      <a:lnTo>
                        <a:pt x="113" y="69"/>
                      </a:lnTo>
                      <a:lnTo>
                        <a:pt x="114" y="73"/>
                      </a:lnTo>
                      <a:lnTo>
                        <a:pt x="116" y="76"/>
                      </a:lnTo>
                      <a:lnTo>
                        <a:pt x="117" y="81"/>
                      </a:lnTo>
                      <a:lnTo>
                        <a:pt x="60" y="81"/>
                      </a:lnTo>
                      <a:close/>
                    </a:path>
                  </a:pathLst>
                </a:custGeom>
                <a:solidFill>
                  <a:srgbClr val="4719FF"/>
                </a:solidFill>
                <a:ln w="0">
                  <a:solidFill>
                    <a:srgbClr val="000000"/>
                  </a:solidFill>
                  <a:prstDash val="solid"/>
                  <a:round/>
                  <a:headEnd/>
                  <a:tailEnd/>
                </a:ln>
              </p:spPr>
              <p:txBody>
                <a:bodyPr lIns="108000" tIns="108000" rIns="108000" bIns="108000"/>
                <a:lstStyle/>
                <a:p>
                  <a:endParaRPr lang="hr-HR"/>
                </a:p>
              </p:txBody>
            </p:sp>
            <p:sp>
              <p:nvSpPr>
                <p:cNvPr id="17603" name="Freeform 151"/>
                <p:cNvSpPr>
                  <a:spLocks/>
                </p:cNvSpPr>
                <p:nvPr/>
              </p:nvSpPr>
              <p:spPr bwMode="auto">
                <a:xfrm>
                  <a:off x="2153" y="2603"/>
                  <a:ext cx="117" cy="81"/>
                </a:xfrm>
                <a:custGeom>
                  <a:avLst/>
                  <a:gdLst>
                    <a:gd name="T0" fmla="*/ 60 w 117"/>
                    <a:gd name="T1" fmla="*/ 81 h 81"/>
                    <a:gd name="T2" fmla="*/ 60 w 117"/>
                    <a:gd name="T3" fmla="*/ 81 h 81"/>
                    <a:gd name="T4" fmla="*/ 50 w 117"/>
                    <a:gd name="T5" fmla="*/ 72 h 81"/>
                    <a:gd name="T6" fmla="*/ 39 w 117"/>
                    <a:gd name="T7" fmla="*/ 63 h 81"/>
                    <a:gd name="T8" fmla="*/ 32 w 117"/>
                    <a:gd name="T9" fmla="*/ 57 h 81"/>
                    <a:gd name="T10" fmla="*/ 23 w 117"/>
                    <a:gd name="T11" fmla="*/ 49 h 81"/>
                    <a:gd name="T12" fmla="*/ 15 w 117"/>
                    <a:gd name="T13" fmla="*/ 43 h 81"/>
                    <a:gd name="T14" fmla="*/ 9 w 117"/>
                    <a:gd name="T15" fmla="*/ 37 h 81"/>
                    <a:gd name="T16" fmla="*/ 5 w 117"/>
                    <a:gd name="T17" fmla="*/ 31 h 81"/>
                    <a:gd name="T18" fmla="*/ 2 w 117"/>
                    <a:gd name="T19" fmla="*/ 27 h 81"/>
                    <a:gd name="T20" fmla="*/ 0 w 117"/>
                    <a:gd name="T21" fmla="*/ 21 h 81"/>
                    <a:gd name="T22" fmla="*/ 2 w 117"/>
                    <a:gd name="T23" fmla="*/ 16 h 81"/>
                    <a:gd name="T24" fmla="*/ 2 w 117"/>
                    <a:gd name="T25" fmla="*/ 16 h 81"/>
                    <a:gd name="T26" fmla="*/ 5 w 117"/>
                    <a:gd name="T27" fmla="*/ 10 h 81"/>
                    <a:gd name="T28" fmla="*/ 9 w 117"/>
                    <a:gd name="T29" fmla="*/ 4 h 81"/>
                    <a:gd name="T30" fmla="*/ 15 w 117"/>
                    <a:gd name="T31" fmla="*/ 1 h 81"/>
                    <a:gd name="T32" fmla="*/ 21 w 117"/>
                    <a:gd name="T33" fmla="*/ 0 h 81"/>
                    <a:gd name="T34" fmla="*/ 29 w 117"/>
                    <a:gd name="T35" fmla="*/ 0 h 81"/>
                    <a:gd name="T36" fmla="*/ 39 w 117"/>
                    <a:gd name="T37" fmla="*/ 3 h 81"/>
                    <a:gd name="T38" fmla="*/ 50 w 117"/>
                    <a:gd name="T39" fmla="*/ 7 h 81"/>
                    <a:gd name="T40" fmla="*/ 62 w 117"/>
                    <a:gd name="T41" fmla="*/ 16 h 81"/>
                    <a:gd name="T42" fmla="*/ 77 w 117"/>
                    <a:gd name="T43" fmla="*/ 27 h 81"/>
                    <a:gd name="T44" fmla="*/ 92 w 117"/>
                    <a:gd name="T45" fmla="*/ 42 h 81"/>
                    <a:gd name="T46" fmla="*/ 92 w 117"/>
                    <a:gd name="T47" fmla="*/ 42 h 81"/>
                    <a:gd name="T48" fmla="*/ 96 w 117"/>
                    <a:gd name="T49" fmla="*/ 46 h 81"/>
                    <a:gd name="T50" fmla="*/ 99 w 117"/>
                    <a:gd name="T51" fmla="*/ 49 h 81"/>
                    <a:gd name="T52" fmla="*/ 102 w 117"/>
                    <a:gd name="T53" fmla="*/ 54 h 81"/>
                    <a:gd name="T54" fmla="*/ 105 w 117"/>
                    <a:gd name="T55" fmla="*/ 58 h 81"/>
                    <a:gd name="T56" fmla="*/ 108 w 117"/>
                    <a:gd name="T57" fmla="*/ 61 h 81"/>
                    <a:gd name="T58" fmla="*/ 110 w 117"/>
                    <a:gd name="T59" fmla="*/ 66 h 81"/>
                    <a:gd name="T60" fmla="*/ 113 w 117"/>
                    <a:gd name="T61" fmla="*/ 69 h 81"/>
                    <a:gd name="T62" fmla="*/ 114 w 117"/>
                    <a:gd name="T63" fmla="*/ 73 h 81"/>
                    <a:gd name="T64" fmla="*/ 116 w 117"/>
                    <a:gd name="T65" fmla="*/ 76 h 81"/>
                    <a:gd name="T66" fmla="*/ 117 w 117"/>
                    <a:gd name="T67" fmla="*/ 81 h 81"/>
                    <a:gd name="T68" fmla="*/ 117 w 117"/>
                    <a:gd name="T69" fmla="*/ 81 h 81"/>
                    <a:gd name="T70" fmla="*/ 60 w 117"/>
                    <a:gd name="T71" fmla="*/ 81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81"/>
                    <a:gd name="T110" fmla="*/ 117 w 117"/>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81">
                      <a:moveTo>
                        <a:pt x="60" y="81"/>
                      </a:moveTo>
                      <a:lnTo>
                        <a:pt x="60" y="81"/>
                      </a:lnTo>
                      <a:lnTo>
                        <a:pt x="50" y="72"/>
                      </a:lnTo>
                      <a:lnTo>
                        <a:pt x="39" y="63"/>
                      </a:lnTo>
                      <a:lnTo>
                        <a:pt x="32" y="57"/>
                      </a:lnTo>
                      <a:lnTo>
                        <a:pt x="23" y="49"/>
                      </a:lnTo>
                      <a:lnTo>
                        <a:pt x="15" y="43"/>
                      </a:lnTo>
                      <a:lnTo>
                        <a:pt x="9" y="37"/>
                      </a:lnTo>
                      <a:lnTo>
                        <a:pt x="5" y="31"/>
                      </a:lnTo>
                      <a:lnTo>
                        <a:pt x="2" y="27"/>
                      </a:lnTo>
                      <a:lnTo>
                        <a:pt x="0" y="21"/>
                      </a:lnTo>
                      <a:lnTo>
                        <a:pt x="2" y="16"/>
                      </a:lnTo>
                      <a:lnTo>
                        <a:pt x="5" y="10"/>
                      </a:lnTo>
                      <a:lnTo>
                        <a:pt x="9" y="4"/>
                      </a:lnTo>
                      <a:lnTo>
                        <a:pt x="15" y="1"/>
                      </a:lnTo>
                      <a:lnTo>
                        <a:pt x="21" y="0"/>
                      </a:lnTo>
                      <a:lnTo>
                        <a:pt x="29" y="0"/>
                      </a:lnTo>
                      <a:lnTo>
                        <a:pt x="39" y="3"/>
                      </a:lnTo>
                      <a:lnTo>
                        <a:pt x="50" y="7"/>
                      </a:lnTo>
                      <a:lnTo>
                        <a:pt x="62" y="16"/>
                      </a:lnTo>
                      <a:lnTo>
                        <a:pt x="77" y="27"/>
                      </a:lnTo>
                      <a:lnTo>
                        <a:pt x="92" y="42"/>
                      </a:lnTo>
                      <a:lnTo>
                        <a:pt x="96" y="46"/>
                      </a:lnTo>
                      <a:lnTo>
                        <a:pt x="99" y="49"/>
                      </a:lnTo>
                      <a:lnTo>
                        <a:pt x="102" y="54"/>
                      </a:lnTo>
                      <a:lnTo>
                        <a:pt x="105" y="58"/>
                      </a:lnTo>
                      <a:lnTo>
                        <a:pt x="108" y="61"/>
                      </a:lnTo>
                      <a:lnTo>
                        <a:pt x="110" y="66"/>
                      </a:lnTo>
                      <a:lnTo>
                        <a:pt x="113" y="69"/>
                      </a:lnTo>
                      <a:lnTo>
                        <a:pt x="114" y="73"/>
                      </a:lnTo>
                      <a:lnTo>
                        <a:pt x="116" y="76"/>
                      </a:lnTo>
                      <a:lnTo>
                        <a:pt x="117" y="81"/>
                      </a:lnTo>
                      <a:lnTo>
                        <a:pt x="60" y="8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04" name="Freeform 152"/>
                <p:cNvSpPr>
                  <a:spLocks/>
                </p:cNvSpPr>
                <p:nvPr/>
              </p:nvSpPr>
              <p:spPr bwMode="auto">
                <a:xfrm>
                  <a:off x="831" y="2376"/>
                  <a:ext cx="57" cy="68"/>
                </a:xfrm>
                <a:custGeom>
                  <a:avLst/>
                  <a:gdLst>
                    <a:gd name="T0" fmla="*/ 0 w 57"/>
                    <a:gd name="T1" fmla="*/ 61 h 68"/>
                    <a:gd name="T2" fmla="*/ 0 w 57"/>
                    <a:gd name="T3" fmla="*/ 61 h 68"/>
                    <a:gd name="T4" fmla="*/ 0 w 57"/>
                    <a:gd name="T5" fmla="*/ 0 h 68"/>
                    <a:gd name="T6" fmla="*/ 7 w 57"/>
                    <a:gd name="T7" fmla="*/ 4 h 68"/>
                    <a:gd name="T8" fmla="*/ 13 w 57"/>
                    <a:gd name="T9" fmla="*/ 7 h 68"/>
                    <a:gd name="T10" fmla="*/ 21 w 57"/>
                    <a:gd name="T11" fmla="*/ 12 h 68"/>
                    <a:gd name="T12" fmla="*/ 28 w 57"/>
                    <a:gd name="T13" fmla="*/ 18 h 68"/>
                    <a:gd name="T14" fmla="*/ 34 w 57"/>
                    <a:gd name="T15" fmla="*/ 24 h 68"/>
                    <a:gd name="T16" fmla="*/ 42 w 57"/>
                    <a:gd name="T17" fmla="*/ 28 h 68"/>
                    <a:gd name="T18" fmla="*/ 48 w 57"/>
                    <a:gd name="T19" fmla="*/ 34 h 68"/>
                    <a:gd name="T20" fmla="*/ 52 w 57"/>
                    <a:gd name="T21" fmla="*/ 40 h 68"/>
                    <a:gd name="T22" fmla="*/ 55 w 57"/>
                    <a:gd name="T23" fmla="*/ 44 h 68"/>
                    <a:gd name="T24" fmla="*/ 57 w 57"/>
                    <a:gd name="T25" fmla="*/ 50 h 68"/>
                    <a:gd name="T26" fmla="*/ 57 w 57"/>
                    <a:gd name="T27" fmla="*/ 50 h 68"/>
                    <a:gd name="T28" fmla="*/ 55 w 57"/>
                    <a:gd name="T29" fmla="*/ 56 h 68"/>
                    <a:gd name="T30" fmla="*/ 54 w 57"/>
                    <a:gd name="T31" fmla="*/ 61 h 68"/>
                    <a:gd name="T32" fmla="*/ 49 w 57"/>
                    <a:gd name="T33" fmla="*/ 64 h 68"/>
                    <a:gd name="T34" fmla="*/ 45 w 57"/>
                    <a:gd name="T35" fmla="*/ 67 h 68"/>
                    <a:gd name="T36" fmla="*/ 39 w 57"/>
                    <a:gd name="T37" fmla="*/ 68 h 68"/>
                    <a:gd name="T38" fmla="*/ 31 w 57"/>
                    <a:gd name="T39" fmla="*/ 68 h 68"/>
                    <a:gd name="T40" fmla="*/ 24 w 57"/>
                    <a:gd name="T41" fmla="*/ 68 h 68"/>
                    <a:gd name="T42" fmla="*/ 16 w 57"/>
                    <a:gd name="T43" fmla="*/ 67 h 68"/>
                    <a:gd name="T44" fmla="*/ 9 w 57"/>
                    <a:gd name="T45" fmla="*/ 64 h 68"/>
                    <a:gd name="T46" fmla="*/ 0 w 57"/>
                    <a:gd name="T47" fmla="*/ 6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
                    <a:gd name="T73" fmla="*/ 0 h 68"/>
                    <a:gd name="T74" fmla="*/ 57 w 57"/>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 h="68">
                      <a:moveTo>
                        <a:pt x="0" y="61"/>
                      </a:moveTo>
                      <a:lnTo>
                        <a:pt x="0" y="61"/>
                      </a:lnTo>
                      <a:lnTo>
                        <a:pt x="0" y="0"/>
                      </a:lnTo>
                      <a:lnTo>
                        <a:pt x="7" y="4"/>
                      </a:lnTo>
                      <a:lnTo>
                        <a:pt x="13" y="7"/>
                      </a:lnTo>
                      <a:lnTo>
                        <a:pt x="21" y="12"/>
                      </a:lnTo>
                      <a:lnTo>
                        <a:pt x="28" y="18"/>
                      </a:lnTo>
                      <a:lnTo>
                        <a:pt x="34" y="24"/>
                      </a:lnTo>
                      <a:lnTo>
                        <a:pt x="42" y="28"/>
                      </a:lnTo>
                      <a:lnTo>
                        <a:pt x="48" y="34"/>
                      </a:lnTo>
                      <a:lnTo>
                        <a:pt x="52" y="40"/>
                      </a:lnTo>
                      <a:lnTo>
                        <a:pt x="55" y="44"/>
                      </a:lnTo>
                      <a:lnTo>
                        <a:pt x="57" y="50"/>
                      </a:lnTo>
                      <a:lnTo>
                        <a:pt x="55" y="56"/>
                      </a:lnTo>
                      <a:lnTo>
                        <a:pt x="54" y="61"/>
                      </a:lnTo>
                      <a:lnTo>
                        <a:pt x="49" y="64"/>
                      </a:lnTo>
                      <a:lnTo>
                        <a:pt x="45" y="67"/>
                      </a:lnTo>
                      <a:lnTo>
                        <a:pt x="39" y="68"/>
                      </a:lnTo>
                      <a:lnTo>
                        <a:pt x="31" y="68"/>
                      </a:lnTo>
                      <a:lnTo>
                        <a:pt x="24" y="68"/>
                      </a:lnTo>
                      <a:lnTo>
                        <a:pt x="16" y="67"/>
                      </a:lnTo>
                      <a:lnTo>
                        <a:pt x="9" y="64"/>
                      </a:lnTo>
                      <a:lnTo>
                        <a:pt x="0" y="61"/>
                      </a:lnTo>
                      <a:close/>
                    </a:path>
                  </a:pathLst>
                </a:custGeom>
                <a:solidFill>
                  <a:srgbClr val="4719FF"/>
                </a:solidFill>
                <a:ln w="0">
                  <a:solidFill>
                    <a:srgbClr val="000000"/>
                  </a:solidFill>
                  <a:prstDash val="solid"/>
                  <a:round/>
                  <a:headEnd/>
                  <a:tailEnd/>
                </a:ln>
              </p:spPr>
              <p:txBody>
                <a:bodyPr lIns="108000" tIns="108000" rIns="108000" bIns="108000"/>
                <a:lstStyle/>
                <a:p>
                  <a:endParaRPr lang="hr-HR"/>
                </a:p>
              </p:txBody>
            </p:sp>
            <p:sp>
              <p:nvSpPr>
                <p:cNvPr id="17605" name="Freeform 153"/>
                <p:cNvSpPr>
                  <a:spLocks/>
                </p:cNvSpPr>
                <p:nvPr/>
              </p:nvSpPr>
              <p:spPr bwMode="auto">
                <a:xfrm>
                  <a:off x="831" y="2376"/>
                  <a:ext cx="57" cy="68"/>
                </a:xfrm>
                <a:custGeom>
                  <a:avLst/>
                  <a:gdLst>
                    <a:gd name="T0" fmla="*/ 0 w 57"/>
                    <a:gd name="T1" fmla="*/ 61 h 68"/>
                    <a:gd name="T2" fmla="*/ 0 w 57"/>
                    <a:gd name="T3" fmla="*/ 61 h 68"/>
                    <a:gd name="T4" fmla="*/ 0 w 57"/>
                    <a:gd name="T5" fmla="*/ 0 h 68"/>
                    <a:gd name="T6" fmla="*/ 7 w 57"/>
                    <a:gd name="T7" fmla="*/ 4 h 68"/>
                    <a:gd name="T8" fmla="*/ 13 w 57"/>
                    <a:gd name="T9" fmla="*/ 7 h 68"/>
                    <a:gd name="T10" fmla="*/ 21 w 57"/>
                    <a:gd name="T11" fmla="*/ 12 h 68"/>
                    <a:gd name="T12" fmla="*/ 28 w 57"/>
                    <a:gd name="T13" fmla="*/ 18 h 68"/>
                    <a:gd name="T14" fmla="*/ 34 w 57"/>
                    <a:gd name="T15" fmla="*/ 24 h 68"/>
                    <a:gd name="T16" fmla="*/ 42 w 57"/>
                    <a:gd name="T17" fmla="*/ 28 h 68"/>
                    <a:gd name="T18" fmla="*/ 48 w 57"/>
                    <a:gd name="T19" fmla="*/ 34 h 68"/>
                    <a:gd name="T20" fmla="*/ 52 w 57"/>
                    <a:gd name="T21" fmla="*/ 40 h 68"/>
                    <a:gd name="T22" fmla="*/ 55 w 57"/>
                    <a:gd name="T23" fmla="*/ 44 h 68"/>
                    <a:gd name="T24" fmla="*/ 57 w 57"/>
                    <a:gd name="T25" fmla="*/ 50 h 68"/>
                    <a:gd name="T26" fmla="*/ 57 w 57"/>
                    <a:gd name="T27" fmla="*/ 50 h 68"/>
                    <a:gd name="T28" fmla="*/ 55 w 57"/>
                    <a:gd name="T29" fmla="*/ 56 h 68"/>
                    <a:gd name="T30" fmla="*/ 54 w 57"/>
                    <a:gd name="T31" fmla="*/ 61 h 68"/>
                    <a:gd name="T32" fmla="*/ 49 w 57"/>
                    <a:gd name="T33" fmla="*/ 64 h 68"/>
                    <a:gd name="T34" fmla="*/ 45 w 57"/>
                    <a:gd name="T35" fmla="*/ 67 h 68"/>
                    <a:gd name="T36" fmla="*/ 39 w 57"/>
                    <a:gd name="T37" fmla="*/ 68 h 68"/>
                    <a:gd name="T38" fmla="*/ 31 w 57"/>
                    <a:gd name="T39" fmla="*/ 68 h 68"/>
                    <a:gd name="T40" fmla="*/ 24 w 57"/>
                    <a:gd name="T41" fmla="*/ 68 h 68"/>
                    <a:gd name="T42" fmla="*/ 16 w 57"/>
                    <a:gd name="T43" fmla="*/ 67 h 68"/>
                    <a:gd name="T44" fmla="*/ 9 w 57"/>
                    <a:gd name="T45" fmla="*/ 64 h 68"/>
                    <a:gd name="T46" fmla="*/ 0 w 57"/>
                    <a:gd name="T47" fmla="*/ 6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
                    <a:gd name="T73" fmla="*/ 0 h 68"/>
                    <a:gd name="T74" fmla="*/ 57 w 57"/>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 h="68">
                      <a:moveTo>
                        <a:pt x="0" y="61"/>
                      </a:moveTo>
                      <a:lnTo>
                        <a:pt x="0" y="61"/>
                      </a:lnTo>
                      <a:lnTo>
                        <a:pt x="0" y="0"/>
                      </a:lnTo>
                      <a:lnTo>
                        <a:pt x="7" y="4"/>
                      </a:lnTo>
                      <a:lnTo>
                        <a:pt x="13" y="7"/>
                      </a:lnTo>
                      <a:lnTo>
                        <a:pt x="21" y="12"/>
                      </a:lnTo>
                      <a:lnTo>
                        <a:pt x="28" y="18"/>
                      </a:lnTo>
                      <a:lnTo>
                        <a:pt x="34" y="24"/>
                      </a:lnTo>
                      <a:lnTo>
                        <a:pt x="42" y="28"/>
                      </a:lnTo>
                      <a:lnTo>
                        <a:pt x="48" y="34"/>
                      </a:lnTo>
                      <a:lnTo>
                        <a:pt x="52" y="40"/>
                      </a:lnTo>
                      <a:lnTo>
                        <a:pt x="55" y="44"/>
                      </a:lnTo>
                      <a:lnTo>
                        <a:pt x="57" y="50"/>
                      </a:lnTo>
                      <a:lnTo>
                        <a:pt x="55" y="56"/>
                      </a:lnTo>
                      <a:lnTo>
                        <a:pt x="54" y="61"/>
                      </a:lnTo>
                      <a:lnTo>
                        <a:pt x="49" y="64"/>
                      </a:lnTo>
                      <a:lnTo>
                        <a:pt x="45" y="67"/>
                      </a:lnTo>
                      <a:lnTo>
                        <a:pt x="39" y="68"/>
                      </a:lnTo>
                      <a:lnTo>
                        <a:pt x="31" y="68"/>
                      </a:lnTo>
                      <a:lnTo>
                        <a:pt x="24" y="68"/>
                      </a:lnTo>
                      <a:lnTo>
                        <a:pt x="16" y="67"/>
                      </a:lnTo>
                      <a:lnTo>
                        <a:pt x="9" y="64"/>
                      </a:lnTo>
                      <a:lnTo>
                        <a:pt x="0" y="6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06" name="Freeform 154"/>
                <p:cNvSpPr>
                  <a:spLocks/>
                </p:cNvSpPr>
                <p:nvPr/>
              </p:nvSpPr>
              <p:spPr bwMode="auto">
                <a:xfrm>
                  <a:off x="3025" y="1836"/>
                  <a:ext cx="284" cy="848"/>
                </a:xfrm>
                <a:custGeom>
                  <a:avLst/>
                  <a:gdLst>
                    <a:gd name="T0" fmla="*/ 30 w 284"/>
                    <a:gd name="T1" fmla="*/ 393 h 848"/>
                    <a:gd name="T2" fmla="*/ 64 w 284"/>
                    <a:gd name="T3" fmla="*/ 395 h 848"/>
                    <a:gd name="T4" fmla="*/ 81 w 284"/>
                    <a:gd name="T5" fmla="*/ 396 h 848"/>
                    <a:gd name="T6" fmla="*/ 95 w 284"/>
                    <a:gd name="T7" fmla="*/ 396 h 848"/>
                    <a:gd name="T8" fmla="*/ 124 w 284"/>
                    <a:gd name="T9" fmla="*/ 399 h 848"/>
                    <a:gd name="T10" fmla="*/ 140 w 284"/>
                    <a:gd name="T11" fmla="*/ 401 h 848"/>
                    <a:gd name="T12" fmla="*/ 160 w 284"/>
                    <a:gd name="T13" fmla="*/ 377 h 848"/>
                    <a:gd name="T14" fmla="*/ 181 w 284"/>
                    <a:gd name="T15" fmla="*/ 351 h 848"/>
                    <a:gd name="T16" fmla="*/ 176 w 284"/>
                    <a:gd name="T17" fmla="*/ 335 h 848"/>
                    <a:gd name="T18" fmla="*/ 169 w 284"/>
                    <a:gd name="T19" fmla="*/ 299 h 848"/>
                    <a:gd name="T20" fmla="*/ 184 w 284"/>
                    <a:gd name="T21" fmla="*/ 241 h 848"/>
                    <a:gd name="T22" fmla="*/ 188 w 284"/>
                    <a:gd name="T23" fmla="*/ 229 h 848"/>
                    <a:gd name="T24" fmla="*/ 193 w 284"/>
                    <a:gd name="T25" fmla="*/ 221 h 848"/>
                    <a:gd name="T26" fmla="*/ 197 w 284"/>
                    <a:gd name="T27" fmla="*/ 184 h 848"/>
                    <a:gd name="T28" fmla="*/ 191 w 284"/>
                    <a:gd name="T29" fmla="*/ 132 h 848"/>
                    <a:gd name="T30" fmla="*/ 200 w 284"/>
                    <a:gd name="T31" fmla="*/ 58 h 848"/>
                    <a:gd name="T32" fmla="*/ 233 w 284"/>
                    <a:gd name="T33" fmla="*/ 8 h 848"/>
                    <a:gd name="T34" fmla="*/ 246 w 284"/>
                    <a:gd name="T35" fmla="*/ 0 h 848"/>
                    <a:gd name="T36" fmla="*/ 254 w 284"/>
                    <a:gd name="T37" fmla="*/ 9 h 848"/>
                    <a:gd name="T38" fmla="*/ 249 w 284"/>
                    <a:gd name="T39" fmla="*/ 19 h 848"/>
                    <a:gd name="T40" fmla="*/ 227 w 284"/>
                    <a:gd name="T41" fmla="*/ 51 h 848"/>
                    <a:gd name="T42" fmla="*/ 209 w 284"/>
                    <a:gd name="T43" fmla="*/ 117 h 848"/>
                    <a:gd name="T44" fmla="*/ 218 w 284"/>
                    <a:gd name="T45" fmla="*/ 172 h 848"/>
                    <a:gd name="T46" fmla="*/ 212 w 284"/>
                    <a:gd name="T47" fmla="*/ 229 h 848"/>
                    <a:gd name="T48" fmla="*/ 194 w 284"/>
                    <a:gd name="T49" fmla="*/ 272 h 848"/>
                    <a:gd name="T50" fmla="*/ 193 w 284"/>
                    <a:gd name="T51" fmla="*/ 321 h 848"/>
                    <a:gd name="T52" fmla="*/ 208 w 284"/>
                    <a:gd name="T53" fmla="*/ 360 h 848"/>
                    <a:gd name="T54" fmla="*/ 225 w 284"/>
                    <a:gd name="T55" fmla="*/ 356 h 848"/>
                    <a:gd name="T56" fmla="*/ 261 w 284"/>
                    <a:gd name="T57" fmla="*/ 332 h 848"/>
                    <a:gd name="T58" fmla="*/ 281 w 284"/>
                    <a:gd name="T59" fmla="*/ 315 h 848"/>
                    <a:gd name="T60" fmla="*/ 282 w 284"/>
                    <a:gd name="T61" fmla="*/ 312 h 848"/>
                    <a:gd name="T62" fmla="*/ 272 w 284"/>
                    <a:gd name="T63" fmla="*/ 447 h 848"/>
                    <a:gd name="T64" fmla="*/ 245 w 284"/>
                    <a:gd name="T65" fmla="*/ 463 h 848"/>
                    <a:gd name="T66" fmla="*/ 227 w 284"/>
                    <a:gd name="T67" fmla="*/ 480 h 848"/>
                    <a:gd name="T68" fmla="*/ 202 w 284"/>
                    <a:gd name="T69" fmla="*/ 520 h 848"/>
                    <a:gd name="T70" fmla="*/ 194 w 284"/>
                    <a:gd name="T71" fmla="*/ 570 h 848"/>
                    <a:gd name="T72" fmla="*/ 191 w 284"/>
                    <a:gd name="T73" fmla="*/ 656 h 848"/>
                    <a:gd name="T74" fmla="*/ 194 w 284"/>
                    <a:gd name="T75" fmla="*/ 732 h 848"/>
                    <a:gd name="T76" fmla="*/ 190 w 284"/>
                    <a:gd name="T77" fmla="*/ 789 h 848"/>
                    <a:gd name="T78" fmla="*/ 187 w 284"/>
                    <a:gd name="T79" fmla="*/ 827 h 848"/>
                    <a:gd name="T80" fmla="*/ 161 w 284"/>
                    <a:gd name="T81" fmla="*/ 848 h 848"/>
                    <a:gd name="T82" fmla="*/ 166 w 284"/>
                    <a:gd name="T83" fmla="*/ 831 h 848"/>
                    <a:gd name="T84" fmla="*/ 167 w 284"/>
                    <a:gd name="T85" fmla="*/ 812 h 848"/>
                    <a:gd name="T86" fmla="*/ 167 w 284"/>
                    <a:gd name="T87" fmla="*/ 798 h 848"/>
                    <a:gd name="T88" fmla="*/ 170 w 284"/>
                    <a:gd name="T89" fmla="*/ 777 h 848"/>
                    <a:gd name="T90" fmla="*/ 173 w 284"/>
                    <a:gd name="T91" fmla="*/ 701 h 848"/>
                    <a:gd name="T92" fmla="*/ 169 w 284"/>
                    <a:gd name="T93" fmla="*/ 631 h 848"/>
                    <a:gd name="T94" fmla="*/ 173 w 284"/>
                    <a:gd name="T95" fmla="*/ 562 h 848"/>
                    <a:gd name="T96" fmla="*/ 178 w 284"/>
                    <a:gd name="T97" fmla="*/ 537 h 848"/>
                    <a:gd name="T98" fmla="*/ 179 w 284"/>
                    <a:gd name="T99" fmla="*/ 526 h 848"/>
                    <a:gd name="T100" fmla="*/ 184 w 284"/>
                    <a:gd name="T101" fmla="*/ 510 h 848"/>
                    <a:gd name="T102" fmla="*/ 194 w 284"/>
                    <a:gd name="T103" fmla="*/ 489 h 848"/>
                    <a:gd name="T104" fmla="*/ 185 w 284"/>
                    <a:gd name="T105" fmla="*/ 487 h 8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4"/>
                    <a:gd name="T160" fmla="*/ 0 h 848"/>
                    <a:gd name="T161" fmla="*/ 284 w 284"/>
                    <a:gd name="T162" fmla="*/ 848 h 8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4" h="848">
                      <a:moveTo>
                        <a:pt x="0" y="407"/>
                      </a:moveTo>
                      <a:lnTo>
                        <a:pt x="6" y="402"/>
                      </a:lnTo>
                      <a:lnTo>
                        <a:pt x="12" y="399"/>
                      </a:lnTo>
                      <a:lnTo>
                        <a:pt x="18" y="396"/>
                      </a:lnTo>
                      <a:lnTo>
                        <a:pt x="24" y="395"/>
                      </a:lnTo>
                      <a:lnTo>
                        <a:pt x="30" y="393"/>
                      </a:lnTo>
                      <a:lnTo>
                        <a:pt x="37" y="393"/>
                      </a:lnTo>
                      <a:lnTo>
                        <a:pt x="43" y="393"/>
                      </a:lnTo>
                      <a:lnTo>
                        <a:pt x="51" y="393"/>
                      </a:lnTo>
                      <a:lnTo>
                        <a:pt x="57" y="393"/>
                      </a:lnTo>
                      <a:lnTo>
                        <a:pt x="64" y="395"/>
                      </a:lnTo>
                      <a:lnTo>
                        <a:pt x="66" y="395"/>
                      </a:lnTo>
                      <a:lnTo>
                        <a:pt x="69" y="395"/>
                      </a:lnTo>
                      <a:lnTo>
                        <a:pt x="72" y="395"/>
                      </a:lnTo>
                      <a:lnTo>
                        <a:pt x="75" y="395"/>
                      </a:lnTo>
                      <a:lnTo>
                        <a:pt x="76" y="395"/>
                      </a:lnTo>
                      <a:lnTo>
                        <a:pt x="81" y="396"/>
                      </a:lnTo>
                      <a:lnTo>
                        <a:pt x="82" y="396"/>
                      </a:lnTo>
                      <a:lnTo>
                        <a:pt x="85" y="396"/>
                      </a:lnTo>
                      <a:lnTo>
                        <a:pt x="88" y="396"/>
                      </a:lnTo>
                      <a:lnTo>
                        <a:pt x="91" y="396"/>
                      </a:lnTo>
                      <a:lnTo>
                        <a:pt x="95" y="396"/>
                      </a:lnTo>
                      <a:lnTo>
                        <a:pt x="101" y="396"/>
                      </a:lnTo>
                      <a:lnTo>
                        <a:pt x="106" y="396"/>
                      </a:lnTo>
                      <a:lnTo>
                        <a:pt x="110" y="396"/>
                      </a:lnTo>
                      <a:lnTo>
                        <a:pt x="115" y="398"/>
                      </a:lnTo>
                      <a:lnTo>
                        <a:pt x="119" y="398"/>
                      </a:lnTo>
                      <a:lnTo>
                        <a:pt x="124" y="399"/>
                      </a:lnTo>
                      <a:lnTo>
                        <a:pt x="128" y="399"/>
                      </a:lnTo>
                      <a:lnTo>
                        <a:pt x="133" y="401"/>
                      </a:lnTo>
                      <a:lnTo>
                        <a:pt x="136" y="402"/>
                      </a:lnTo>
                      <a:lnTo>
                        <a:pt x="137" y="402"/>
                      </a:lnTo>
                      <a:lnTo>
                        <a:pt x="140" y="401"/>
                      </a:lnTo>
                      <a:lnTo>
                        <a:pt x="143" y="398"/>
                      </a:lnTo>
                      <a:lnTo>
                        <a:pt x="146" y="393"/>
                      </a:lnTo>
                      <a:lnTo>
                        <a:pt x="149" y="390"/>
                      </a:lnTo>
                      <a:lnTo>
                        <a:pt x="152" y="386"/>
                      </a:lnTo>
                      <a:lnTo>
                        <a:pt x="155" y="381"/>
                      </a:lnTo>
                      <a:lnTo>
                        <a:pt x="160" y="377"/>
                      </a:lnTo>
                      <a:lnTo>
                        <a:pt x="164" y="374"/>
                      </a:lnTo>
                      <a:lnTo>
                        <a:pt x="169" y="369"/>
                      </a:lnTo>
                      <a:lnTo>
                        <a:pt x="182" y="356"/>
                      </a:lnTo>
                      <a:lnTo>
                        <a:pt x="182" y="354"/>
                      </a:lnTo>
                      <a:lnTo>
                        <a:pt x="181" y="351"/>
                      </a:lnTo>
                      <a:lnTo>
                        <a:pt x="181" y="350"/>
                      </a:lnTo>
                      <a:lnTo>
                        <a:pt x="181" y="347"/>
                      </a:lnTo>
                      <a:lnTo>
                        <a:pt x="179" y="344"/>
                      </a:lnTo>
                      <a:lnTo>
                        <a:pt x="178" y="341"/>
                      </a:lnTo>
                      <a:lnTo>
                        <a:pt x="176" y="338"/>
                      </a:lnTo>
                      <a:lnTo>
                        <a:pt x="176" y="335"/>
                      </a:lnTo>
                      <a:lnTo>
                        <a:pt x="175" y="332"/>
                      </a:lnTo>
                      <a:lnTo>
                        <a:pt x="173" y="330"/>
                      </a:lnTo>
                      <a:lnTo>
                        <a:pt x="170" y="318"/>
                      </a:lnTo>
                      <a:lnTo>
                        <a:pt x="169" y="308"/>
                      </a:lnTo>
                      <a:lnTo>
                        <a:pt x="169" y="299"/>
                      </a:lnTo>
                      <a:lnTo>
                        <a:pt x="169" y="287"/>
                      </a:lnTo>
                      <a:lnTo>
                        <a:pt x="170" y="278"/>
                      </a:lnTo>
                      <a:lnTo>
                        <a:pt x="173" y="268"/>
                      </a:lnTo>
                      <a:lnTo>
                        <a:pt x="176" y="259"/>
                      </a:lnTo>
                      <a:lnTo>
                        <a:pt x="179" y="250"/>
                      </a:lnTo>
                      <a:lnTo>
                        <a:pt x="184" y="241"/>
                      </a:lnTo>
                      <a:lnTo>
                        <a:pt x="187" y="233"/>
                      </a:lnTo>
                      <a:lnTo>
                        <a:pt x="188" y="232"/>
                      </a:lnTo>
                      <a:lnTo>
                        <a:pt x="188" y="230"/>
                      </a:lnTo>
                      <a:lnTo>
                        <a:pt x="188" y="229"/>
                      </a:lnTo>
                      <a:lnTo>
                        <a:pt x="190" y="227"/>
                      </a:lnTo>
                      <a:lnTo>
                        <a:pt x="190" y="226"/>
                      </a:lnTo>
                      <a:lnTo>
                        <a:pt x="191" y="226"/>
                      </a:lnTo>
                      <a:lnTo>
                        <a:pt x="191" y="224"/>
                      </a:lnTo>
                      <a:lnTo>
                        <a:pt x="193" y="223"/>
                      </a:lnTo>
                      <a:lnTo>
                        <a:pt x="193" y="221"/>
                      </a:lnTo>
                      <a:lnTo>
                        <a:pt x="194" y="215"/>
                      </a:lnTo>
                      <a:lnTo>
                        <a:pt x="196" y="209"/>
                      </a:lnTo>
                      <a:lnTo>
                        <a:pt x="196" y="202"/>
                      </a:lnTo>
                      <a:lnTo>
                        <a:pt x="197" y="194"/>
                      </a:lnTo>
                      <a:lnTo>
                        <a:pt x="197" y="184"/>
                      </a:lnTo>
                      <a:lnTo>
                        <a:pt x="197" y="175"/>
                      </a:lnTo>
                      <a:lnTo>
                        <a:pt x="197" y="164"/>
                      </a:lnTo>
                      <a:lnTo>
                        <a:pt x="196" y="154"/>
                      </a:lnTo>
                      <a:lnTo>
                        <a:pt x="194" y="144"/>
                      </a:lnTo>
                      <a:lnTo>
                        <a:pt x="191" y="132"/>
                      </a:lnTo>
                      <a:lnTo>
                        <a:pt x="188" y="120"/>
                      </a:lnTo>
                      <a:lnTo>
                        <a:pt x="188" y="108"/>
                      </a:lnTo>
                      <a:lnTo>
                        <a:pt x="188" y="96"/>
                      </a:lnTo>
                      <a:lnTo>
                        <a:pt x="191" y="84"/>
                      </a:lnTo>
                      <a:lnTo>
                        <a:pt x="194" y="72"/>
                      </a:lnTo>
                      <a:lnTo>
                        <a:pt x="200" y="58"/>
                      </a:lnTo>
                      <a:lnTo>
                        <a:pt x="206" y="46"/>
                      </a:lnTo>
                      <a:lnTo>
                        <a:pt x="214" y="33"/>
                      </a:lnTo>
                      <a:lnTo>
                        <a:pt x="223" y="19"/>
                      </a:lnTo>
                      <a:lnTo>
                        <a:pt x="233" y="8"/>
                      </a:lnTo>
                      <a:lnTo>
                        <a:pt x="234" y="6"/>
                      </a:lnTo>
                      <a:lnTo>
                        <a:pt x="236" y="5"/>
                      </a:lnTo>
                      <a:lnTo>
                        <a:pt x="237" y="3"/>
                      </a:lnTo>
                      <a:lnTo>
                        <a:pt x="240" y="2"/>
                      </a:lnTo>
                      <a:lnTo>
                        <a:pt x="242" y="0"/>
                      </a:lnTo>
                      <a:lnTo>
                        <a:pt x="246" y="0"/>
                      </a:lnTo>
                      <a:lnTo>
                        <a:pt x="248" y="0"/>
                      </a:lnTo>
                      <a:lnTo>
                        <a:pt x="249" y="2"/>
                      </a:lnTo>
                      <a:lnTo>
                        <a:pt x="252" y="3"/>
                      </a:lnTo>
                      <a:lnTo>
                        <a:pt x="254" y="6"/>
                      </a:lnTo>
                      <a:lnTo>
                        <a:pt x="254" y="9"/>
                      </a:lnTo>
                      <a:lnTo>
                        <a:pt x="254" y="10"/>
                      </a:lnTo>
                      <a:lnTo>
                        <a:pt x="252" y="13"/>
                      </a:lnTo>
                      <a:lnTo>
                        <a:pt x="252" y="15"/>
                      </a:lnTo>
                      <a:lnTo>
                        <a:pt x="251" y="16"/>
                      </a:lnTo>
                      <a:lnTo>
                        <a:pt x="249" y="19"/>
                      </a:lnTo>
                      <a:lnTo>
                        <a:pt x="249" y="21"/>
                      </a:lnTo>
                      <a:lnTo>
                        <a:pt x="248" y="21"/>
                      </a:lnTo>
                      <a:lnTo>
                        <a:pt x="240" y="30"/>
                      </a:lnTo>
                      <a:lnTo>
                        <a:pt x="233" y="40"/>
                      </a:lnTo>
                      <a:lnTo>
                        <a:pt x="227" y="51"/>
                      </a:lnTo>
                      <a:lnTo>
                        <a:pt x="221" y="61"/>
                      </a:lnTo>
                      <a:lnTo>
                        <a:pt x="217" y="72"/>
                      </a:lnTo>
                      <a:lnTo>
                        <a:pt x="212" y="82"/>
                      </a:lnTo>
                      <a:lnTo>
                        <a:pt x="211" y="94"/>
                      </a:lnTo>
                      <a:lnTo>
                        <a:pt x="209" y="105"/>
                      </a:lnTo>
                      <a:lnTo>
                        <a:pt x="209" y="117"/>
                      </a:lnTo>
                      <a:lnTo>
                        <a:pt x="212" y="127"/>
                      </a:lnTo>
                      <a:lnTo>
                        <a:pt x="214" y="139"/>
                      </a:lnTo>
                      <a:lnTo>
                        <a:pt x="215" y="150"/>
                      </a:lnTo>
                      <a:lnTo>
                        <a:pt x="218" y="161"/>
                      </a:lnTo>
                      <a:lnTo>
                        <a:pt x="218" y="172"/>
                      </a:lnTo>
                      <a:lnTo>
                        <a:pt x="218" y="182"/>
                      </a:lnTo>
                      <a:lnTo>
                        <a:pt x="218" y="194"/>
                      </a:lnTo>
                      <a:lnTo>
                        <a:pt x="218" y="203"/>
                      </a:lnTo>
                      <a:lnTo>
                        <a:pt x="215" y="214"/>
                      </a:lnTo>
                      <a:lnTo>
                        <a:pt x="214" y="221"/>
                      </a:lnTo>
                      <a:lnTo>
                        <a:pt x="212" y="229"/>
                      </a:lnTo>
                      <a:lnTo>
                        <a:pt x="208" y="236"/>
                      </a:lnTo>
                      <a:lnTo>
                        <a:pt x="205" y="245"/>
                      </a:lnTo>
                      <a:lnTo>
                        <a:pt x="200" y="253"/>
                      </a:lnTo>
                      <a:lnTo>
                        <a:pt x="197" y="262"/>
                      </a:lnTo>
                      <a:lnTo>
                        <a:pt x="194" y="272"/>
                      </a:lnTo>
                      <a:lnTo>
                        <a:pt x="191" y="281"/>
                      </a:lnTo>
                      <a:lnTo>
                        <a:pt x="188" y="292"/>
                      </a:lnTo>
                      <a:lnTo>
                        <a:pt x="188" y="302"/>
                      </a:lnTo>
                      <a:lnTo>
                        <a:pt x="190" y="311"/>
                      </a:lnTo>
                      <a:lnTo>
                        <a:pt x="193" y="321"/>
                      </a:lnTo>
                      <a:lnTo>
                        <a:pt x="197" y="330"/>
                      </a:lnTo>
                      <a:lnTo>
                        <a:pt x="200" y="339"/>
                      </a:lnTo>
                      <a:lnTo>
                        <a:pt x="202" y="345"/>
                      </a:lnTo>
                      <a:lnTo>
                        <a:pt x="205" y="351"/>
                      </a:lnTo>
                      <a:lnTo>
                        <a:pt x="206" y="356"/>
                      </a:lnTo>
                      <a:lnTo>
                        <a:pt x="208" y="360"/>
                      </a:lnTo>
                      <a:lnTo>
                        <a:pt x="211" y="362"/>
                      </a:lnTo>
                      <a:lnTo>
                        <a:pt x="214" y="362"/>
                      </a:lnTo>
                      <a:lnTo>
                        <a:pt x="217" y="362"/>
                      </a:lnTo>
                      <a:lnTo>
                        <a:pt x="221" y="359"/>
                      </a:lnTo>
                      <a:lnTo>
                        <a:pt x="225" y="356"/>
                      </a:lnTo>
                      <a:lnTo>
                        <a:pt x="230" y="353"/>
                      </a:lnTo>
                      <a:lnTo>
                        <a:pt x="236" y="350"/>
                      </a:lnTo>
                      <a:lnTo>
                        <a:pt x="242" y="345"/>
                      </a:lnTo>
                      <a:lnTo>
                        <a:pt x="248" y="342"/>
                      </a:lnTo>
                      <a:lnTo>
                        <a:pt x="255" y="336"/>
                      </a:lnTo>
                      <a:lnTo>
                        <a:pt x="261" y="332"/>
                      </a:lnTo>
                      <a:lnTo>
                        <a:pt x="269" y="326"/>
                      </a:lnTo>
                      <a:lnTo>
                        <a:pt x="273" y="321"/>
                      </a:lnTo>
                      <a:lnTo>
                        <a:pt x="279" y="315"/>
                      </a:lnTo>
                      <a:lnTo>
                        <a:pt x="281" y="315"/>
                      </a:lnTo>
                      <a:lnTo>
                        <a:pt x="281" y="314"/>
                      </a:lnTo>
                      <a:lnTo>
                        <a:pt x="282" y="314"/>
                      </a:lnTo>
                      <a:lnTo>
                        <a:pt x="282" y="312"/>
                      </a:lnTo>
                      <a:lnTo>
                        <a:pt x="284" y="312"/>
                      </a:lnTo>
                      <a:lnTo>
                        <a:pt x="284" y="442"/>
                      </a:lnTo>
                      <a:lnTo>
                        <a:pt x="278" y="445"/>
                      </a:lnTo>
                      <a:lnTo>
                        <a:pt x="272" y="447"/>
                      </a:lnTo>
                      <a:lnTo>
                        <a:pt x="267" y="450"/>
                      </a:lnTo>
                      <a:lnTo>
                        <a:pt x="261" y="453"/>
                      </a:lnTo>
                      <a:lnTo>
                        <a:pt x="257" y="454"/>
                      </a:lnTo>
                      <a:lnTo>
                        <a:pt x="252" y="457"/>
                      </a:lnTo>
                      <a:lnTo>
                        <a:pt x="248" y="460"/>
                      </a:lnTo>
                      <a:lnTo>
                        <a:pt x="245" y="463"/>
                      </a:lnTo>
                      <a:lnTo>
                        <a:pt x="240" y="466"/>
                      </a:lnTo>
                      <a:lnTo>
                        <a:pt x="239" y="469"/>
                      </a:lnTo>
                      <a:lnTo>
                        <a:pt x="236" y="471"/>
                      </a:lnTo>
                      <a:lnTo>
                        <a:pt x="231" y="475"/>
                      </a:lnTo>
                      <a:lnTo>
                        <a:pt x="227" y="480"/>
                      </a:lnTo>
                      <a:lnTo>
                        <a:pt x="223" y="484"/>
                      </a:lnTo>
                      <a:lnTo>
                        <a:pt x="218" y="490"/>
                      </a:lnTo>
                      <a:lnTo>
                        <a:pt x="212" y="498"/>
                      </a:lnTo>
                      <a:lnTo>
                        <a:pt x="208" y="504"/>
                      </a:lnTo>
                      <a:lnTo>
                        <a:pt x="205" y="511"/>
                      </a:lnTo>
                      <a:lnTo>
                        <a:pt x="202" y="520"/>
                      </a:lnTo>
                      <a:lnTo>
                        <a:pt x="200" y="528"/>
                      </a:lnTo>
                      <a:lnTo>
                        <a:pt x="199" y="537"/>
                      </a:lnTo>
                      <a:lnTo>
                        <a:pt x="197" y="547"/>
                      </a:lnTo>
                      <a:lnTo>
                        <a:pt x="196" y="558"/>
                      </a:lnTo>
                      <a:lnTo>
                        <a:pt x="194" y="570"/>
                      </a:lnTo>
                      <a:lnTo>
                        <a:pt x="193" y="583"/>
                      </a:lnTo>
                      <a:lnTo>
                        <a:pt x="191" y="595"/>
                      </a:lnTo>
                      <a:lnTo>
                        <a:pt x="190" y="610"/>
                      </a:lnTo>
                      <a:lnTo>
                        <a:pt x="190" y="625"/>
                      </a:lnTo>
                      <a:lnTo>
                        <a:pt x="190" y="640"/>
                      </a:lnTo>
                      <a:lnTo>
                        <a:pt x="191" y="656"/>
                      </a:lnTo>
                      <a:lnTo>
                        <a:pt x="193" y="673"/>
                      </a:lnTo>
                      <a:lnTo>
                        <a:pt x="193" y="688"/>
                      </a:lnTo>
                      <a:lnTo>
                        <a:pt x="194" y="704"/>
                      </a:lnTo>
                      <a:lnTo>
                        <a:pt x="194" y="719"/>
                      </a:lnTo>
                      <a:lnTo>
                        <a:pt x="194" y="732"/>
                      </a:lnTo>
                      <a:lnTo>
                        <a:pt x="193" y="746"/>
                      </a:lnTo>
                      <a:lnTo>
                        <a:pt x="193" y="758"/>
                      </a:lnTo>
                      <a:lnTo>
                        <a:pt x="191" y="770"/>
                      </a:lnTo>
                      <a:lnTo>
                        <a:pt x="191" y="780"/>
                      </a:lnTo>
                      <a:lnTo>
                        <a:pt x="190" y="789"/>
                      </a:lnTo>
                      <a:lnTo>
                        <a:pt x="188" y="797"/>
                      </a:lnTo>
                      <a:lnTo>
                        <a:pt x="188" y="803"/>
                      </a:lnTo>
                      <a:lnTo>
                        <a:pt x="188" y="809"/>
                      </a:lnTo>
                      <a:lnTo>
                        <a:pt x="188" y="815"/>
                      </a:lnTo>
                      <a:lnTo>
                        <a:pt x="187" y="821"/>
                      </a:lnTo>
                      <a:lnTo>
                        <a:pt x="187" y="827"/>
                      </a:lnTo>
                      <a:lnTo>
                        <a:pt x="187" y="831"/>
                      </a:lnTo>
                      <a:lnTo>
                        <a:pt x="185" y="836"/>
                      </a:lnTo>
                      <a:lnTo>
                        <a:pt x="184" y="842"/>
                      </a:lnTo>
                      <a:lnTo>
                        <a:pt x="182" y="848"/>
                      </a:lnTo>
                      <a:lnTo>
                        <a:pt x="161" y="848"/>
                      </a:lnTo>
                      <a:lnTo>
                        <a:pt x="160" y="848"/>
                      </a:lnTo>
                      <a:lnTo>
                        <a:pt x="161" y="845"/>
                      </a:lnTo>
                      <a:lnTo>
                        <a:pt x="163" y="840"/>
                      </a:lnTo>
                      <a:lnTo>
                        <a:pt x="164" y="837"/>
                      </a:lnTo>
                      <a:lnTo>
                        <a:pt x="164" y="834"/>
                      </a:lnTo>
                      <a:lnTo>
                        <a:pt x="166" y="831"/>
                      </a:lnTo>
                      <a:lnTo>
                        <a:pt x="166" y="827"/>
                      </a:lnTo>
                      <a:lnTo>
                        <a:pt x="166" y="824"/>
                      </a:lnTo>
                      <a:lnTo>
                        <a:pt x="166" y="821"/>
                      </a:lnTo>
                      <a:lnTo>
                        <a:pt x="167" y="816"/>
                      </a:lnTo>
                      <a:lnTo>
                        <a:pt x="167" y="812"/>
                      </a:lnTo>
                      <a:lnTo>
                        <a:pt x="167" y="810"/>
                      </a:lnTo>
                      <a:lnTo>
                        <a:pt x="167" y="807"/>
                      </a:lnTo>
                      <a:lnTo>
                        <a:pt x="167" y="806"/>
                      </a:lnTo>
                      <a:lnTo>
                        <a:pt x="167" y="803"/>
                      </a:lnTo>
                      <a:lnTo>
                        <a:pt x="167" y="801"/>
                      </a:lnTo>
                      <a:lnTo>
                        <a:pt x="167" y="798"/>
                      </a:lnTo>
                      <a:lnTo>
                        <a:pt x="169" y="795"/>
                      </a:lnTo>
                      <a:lnTo>
                        <a:pt x="169" y="794"/>
                      </a:lnTo>
                      <a:lnTo>
                        <a:pt x="169" y="789"/>
                      </a:lnTo>
                      <a:lnTo>
                        <a:pt x="169" y="788"/>
                      </a:lnTo>
                      <a:lnTo>
                        <a:pt x="170" y="777"/>
                      </a:lnTo>
                      <a:lnTo>
                        <a:pt x="172" y="767"/>
                      </a:lnTo>
                      <a:lnTo>
                        <a:pt x="172" y="755"/>
                      </a:lnTo>
                      <a:lnTo>
                        <a:pt x="173" y="743"/>
                      </a:lnTo>
                      <a:lnTo>
                        <a:pt x="173" y="729"/>
                      </a:lnTo>
                      <a:lnTo>
                        <a:pt x="173" y="716"/>
                      </a:lnTo>
                      <a:lnTo>
                        <a:pt x="173" y="701"/>
                      </a:lnTo>
                      <a:lnTo>
                        <a:pt x="173" y="688"/>
                      </a:lnTo>
                      <a:lnTo>
                        <a:pt x="172" y="673"/>
                      </a:lnTo>
                      <a:lnTo>
                        <a:pt x="170" y="658"/>
                      </a:lnTo>
                      <a:lnTo>
                        <a:pt x="169" y="644"/>
                      </a:lnTo>
                      <a:lnTo>
                        <a:pt x="169" y="631"/>
                      </a:lnTo>
                      <a:lnTo>
                        <a:pt x="169" y="619"/>
                      </a:lnTo>
                      <a:lnTo>
                        <a:pt x="169" y="607"/>
                      </a:lnTo>
                      <a:lnTo>
                        <a:pt x="170" y="595"/>
                      </a:lnTo>
                      <a:lnTo>
                        <a:pt x="172" y="583"/>
                      </a:lnTo>
                      <a:lnTo>
                        <a:pt x="173" y="571"/>
                      </a:lnTo>
                      <a:lnTo>
                        <a:pt x="173" y="562"/>
                      </a:lnTo>
                      <a:lnTo>
                        <a:pt x="175" y="552"/>
                      </a:lnTo>
                      <a:lnTo>
                        <a:pt x="176" y="543"/>
                      </a:lnTo>
                      <a:lnTo>
                        <a:pt x="176" y="541"/>
                      </a:lnTo>
                      <a:lnTo>
                        <a:pt x="178" y="538"/>
                      </a:lnTo>
                      <a:lnTo>
                        <a:pt x="178" y="537"/>
                      </a:lnTo>
                      <a:lnTo>
                        <a:pt x="178" y="535"/>
                      </a:lnTo>
                      <a:lnTo>
                        <a:pt x="178" y="534"/>
                      </a:lnTo>
                      <a:lnTo>
                        <a:pt x="178" y="532"/>
                      </a:lnTo>
                      <a:lnTo>
                        <a:pt x="179" y="529"/>
                      </a:lnTo>
                      <a:lnTo>
                        <a:pt x="179" y="526"/>
                      </a:lnTo>
                      <a:lnTo>
                        <a:pt x="179" y="525"/>
                      </a:lnTo>
                      <a:lnTo>
                        <a:pt x="181" y="522"/>
                      </a:lnTo>
                      <a:lnTo>
                        <a:pt x="181" y="517"/>
                      </a:lnTo>
                      <a:lnTo>
                        <a:pt x="182" y="513"/>
                      </a:lnTo>
                      <a:lnTo>
                        <a:pt x="184" y="510"/>
                      </a:lnTo>
                      <a:lnTo>
                        <a:pt x="184" y="505"/>
                      </a:lnTo>
                      <a:lnTo>
                        <a:pt x="187" y="502"/>
                      </a:lnTo>
                      <a:lnTo>
                        <a:pt x="188" y="499"/>
                      </a:lnTo>
                      <a:lnTo>
                        <a:pt x="190" y="495"/>
                      </a:lnTo>
                      <a:lnTo>
                        <a:pt x="193" y="492"/>
                      </a:lnTo>
                      <a:lnTo>
                        <a:pt x="194" y="489"/>
                      </a:lnTo>
                      <a:lnTo>
                        <a:pt x="196" y="487"/>
                      </a:lnTo>
                      <a:lnTo>
                        <a:pt x="194" y="486"/>
                      </a:lnTo>
                      <a:lnTo>
                        <a:pt x="193" y="486"/>
                      </a:lnTo>
                      <a:lnTo>
                        <a:pt x="190" y="487"/>
                      </a:lnTo>
                      <a:lnTo>
                        <a:pt x="185" y="487"/>
                      </a:lnTo>
                      <a:lnTo>
                        <a:pt x="181" y="487"/>
                      </a:lnTo>
                      <a:lnTo>
                        <a:pt x="175" y="487"/>
                      </a:lnTo>
                      <a:lnTo>
                        <a:pt x="169" y="486"/>
                      </a:lnTo>
                      <a:lnTo>
                        <a:pt x="164" y="483"/>
                      </a:lnTo>
                      <a:lnTo>
                        <a:pt x="158" y="4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07" name="Freeform 155"/>
                <p:cNvSpPr>
                  <a:spLocks/>
                </p:cNvSpPr>
                <p:nvPr/>
              </p:nvSpPr>
              <p:spPr bwMode="auto">
                <a:xfrm>
                  <a:off x="3020" y="2250"/>
                  <a:ext cx="148" cy="48"/>
                </a:xfrm>
                <a:custGeom>
                  <a:avLst/>
                  <a:gdLst>
                    <a:gd name="T0" fmla="*/ 141 w 148"/>
                    <a:gd name="T1" fmla="*/ 48 h 48"/>
                    <a:gd name="T2" fmla="*/ 141 w 148"/>
                    <a:gd name="T3" fmla="*/ 48 h 48"/>
                    <a:gd name="T4" fmla="*/ 142 w 148"/>
                    <a:gd name="T5" fmla="*/ 46 h 48"/>
                    <a:gd name="T6" fmla="*/ 142 w 148"/>
                    <a:gd name="T7" fmla="*/ 45 h 48"/>
                    <a:gd name="T8" fmla="*/ 144 w 148"/>
                    <a:gd name="T9" fmla="*/ 43 h 48"/>
                    <a:gd name="T10" fmla="*/ 145 w 148"/>
                    <a:gd name="T11" fmla="*/ 42 h 48"/>
                    <a:gd name="T12" fmla="*/ 147 w 148"/>
                    <a:gd name="T13" fmla="*/ 39 h 48"/>
                    <a:gd name="T14" fmla="*/ 147 w 148"/>
                    <a:gd name="T15" fmla="*/ 36 h 48"/>
                    <a:gd name="T16" fmla="*/ 147 w 148"/>
                    <a:gd name="T17" fmla="*/ 33 h 48"/>
                    <a:gd name="T18" fmla="*/ 148 w 148"/>
                    <a:gd name="T19" fmla="*/ 28 h 48"/>
                    <a:gd name="T20" fmla="*/ 147 w 148"/>
                    <a:gd name="T21" fmla="*/ 25 h 48"/>
                    <a:gd name="T22" fmla="*/ 147 w 148"/>
                    <a:gd name="T23" fmla="*/ 25 h 48"/>
                    <a:gd name="T24" fmla="*/ 147 w 148"/>
                    <a:gd name="T25" fmla="*/ 21 h 48"/>
                    <a:gd name="T26" fmla="*/ 147 w 148"/>
                    <a:gd name="T27" fmla="*/ 18 h 48"/>
                    <a:gd name="T28" fmla="*/ 145 w 148"/>
                    <a:gd name="T29" fmla="*/ 17 h 48"/>
                    <a:gd name="T30" fmla="*/ 144 w 148"/>
                    <a:gd name="T31" fmla="*/ 14 h 48"/>
                    <a:gd name="T32" fmla="*/ 144 w 148"/>
                    <a:gd name="T33" fmla="*/ 14 h 48"/>
                    <a:gd name="T34" fmla="*/ 142 w 148"/>
                    <a:gd name="T35" fmla="*/ 12 h 48"/>
                    <a:gd name="T36" fmla="*/ 142 w 148"/>
                    <a:gd name="T37" fmla="*/ 12 h 48"/>
                    <a:gd name="T38" fmla="*/ 141 w 148"/>
                    <a:gd name="T39" fmla="*/ 11 h 48"/>
                    <a:gd name="T40" fmla="*/ 141 w 148"/>
                    <a:gd name="T41" fmla="*/ 11 h 48"/>
                    <a:gd name="T42" fmla="*/ 141 w 148"/>
                    <a:gd name="T43" fmla="*/ 11 h 48"/>
                    <a:gd name="T44" fmla="*/ 141 w 148"/>
                    <a:gd name="T45" fmla="*/ 11 h 48"/>
                    <a:gd name="T46" fmla="*/ 136 w 148"/>
                    <a:gd name="T47" fmla="*/ 9 h 48"/>
                    <a:gd name="T48" fmla="*/ 132 w 148"/>
                    <a:gd name="T49" fmla="*/ 6 h 48"/>
                    <a:gd name="T50" fmla="*/ 126 w 148"/>
                    <a:gd name="T51" fmla="*/ 5 h 48"/>
                    <a:gd name="T52" fmla="*/ 118 w 148"/>
                    <a:gd name="T53" fmla="*/ 5 h 48"/>
                    <a:gd name="T54" fmla="*/ 109 w 148"/>
                    <a:gd name="T55" fmla="*/ 3 h 48"/>
                    <a:gd name="T56" fmla="*/ 100 w 148"/>
                    <a:gd name="T57" fmla="*/ 3 h 48"/>
                    <a:gd name="T58" fmla="*/ 93 w 148"/>
                    <a:gd name="T59" fmla="*/ 3 h 48"/>
                    <a:gd name="T60" fmla="*/ 84 w 148"/>
                    <a:gd name="T61" fmla="*/ 2 h 48"/>
                    <a:gd name="T62" fmla="*/ 75 w 148"/>
                    <a:gd name="T63" fmla="*/ 2 h 48"/>
                    <a:gd name="T64" fmla="*/ 66 w 148"/>
                    <a:gd name="T65" fmla="*/ 2 h 48"/>
                    <a:gd name="T66" fmla="*/ 66 w 148"/>
                    <a:gd name="T67" fmla="*/ 2 h 48"/>
                    <a:gd name="T68" fmla="*/ 59 w 148"/>
                    <a:gd name="T69" fmla="*/ 0 h 48"/>
                    <a:gd name="T70" fmla="*/ 51 w 148"/>
                    <a:gd name="T71" fmla="*/ 0 h 48"/>
                    <a:gd name="T72" fmla="*/ 45 w 148"/>
                    <a:gd name="T73" fmla="*/ 0 h 48"/>
                    <a:gd name="T74" fmla="*/ 39 w 148"/>
                    <a:gd name="T75" fmla="*/ 0 h 48"/>
                    <a:gd name="T76" fmla="*/ 33 w 148"/>
                    <a:gd name="T77" fmla="*/ 2 h 48"/>
                    <a:gd name="T78" fmla="*/ 29 w 148"/>
                    <a:gd name="T79" fmla="*/ 2 h 48"/>
                    <a:gd name="T80" fmla="*/ 24 w 148"/>
                    <a:gd name="T81" fmla="*/ 5 h 48"/>
                    <a:gd name="T82" fmla="*/ 21 w 148"/>
                    <a:gd name="T83" fmla="*/ 6 h 48"/>
                    <a:gd name="T84" fmla="*/ 17 w 148"/>
                    <a:gd name="T85" fmla="*/ 9 h 48"/>
                    <a:gd name="T86" fmla="*/ 14 w 148"/>
                    <a:gd name="T87" fmla="*/ 14 h 48"/>
                    <a:gd name="T88" fmla="*/ 14 w 148"/>
                    <a:gd name="T89" fmla="*/ 14 h 48"/>
                    <a:gd name="T90" fmla="*/ 14 w 148"/>
                    <a:gd name="T91" fmla="*/ 14 h 48"/>
                    <a:gd name="T92" fmla="*/ 14 w 148"/>
                    <a:gd name="T93" fmla="*/ 14 h 48"/>
                    <a:gd name="T94" fmla="*/ 12 w 148"/>
                    <a:gd name="T95" fmla="*/ 15 h 48"/>
                    <a:gd name="T96" fmla="*/ 11 w 148"/>
                    <a:gd name="T97" fmla="*/ 18 h 48"/>
                    <a:gd name="T98" fmla="*/ 9 w 148"/>
                    <a:gd name="T99" fmla="*/ 20 h 48"/>
                    <a:gd name="T100" fmla="*/ 8 w 148"/>
                    <a:gd name="T101" fmla="*/ 21 h 48"/>
                    <a:gd name="T102" fmla="*/ 6 w 148"/>
                    <a:gd name="T103" fmla="*/ 24 h 48"/>
                    <a:gd name="T104" fmla="*/ 5 w 148"/>
                    <a:gd name="T105" fmla="*/ 27 h 48"/>
                    <a:gd name="T106" fmla="*/ 2 w 148"/>
                    <a:gd name="T107" fmla="*/ 28 h 48"/>
                    <a:gd name="T108" fmla="*/ 0 w 148"/>
                    <a:gd name="T109" fmla="*/ 31 h 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8"/>
                    <a:gd name="T166" fmla="*/ 0 h 48"/>
                    <a:gd name="T167" fmla="*/ 148 w 148"/>
                    <a:gd name="T168" fmla="*/ 48 h 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8" h="48">
                      <a:moveTo>
                        <a:pt x="141" y="48"/>
                      </a:moveTo>
                      <a:lnTo>
                        <a:pt x="141" y="48"/>
                      </a:lnTo>
                      <a:lnTo>
                        <a:pt x="142" y="46"/>
                      </a:lnTo>
                      <a:lnTo>
                        <a:pt x="142" y="45"/>
                      </a:lnTo>
                      <a:lnTo>
                        <a:pt x="144" y="43"/>
                      </a:lnTo>
                      <a:lnTo>
                        <a:pt x="145" y="42"/>
                      </a:lnTo>
                      <a:lnTo>
                        <a:pt x="147" y="39"/>
                      </a:lnTo>
                      <a:lnTo>
                        <a:pt x="147" y="36"/>
                      </a:lnTo>
                      <a:lnTo>
                        <a:pt x="147" y="33"/>
                      </a:lnTo>
                      <a:lnTo>
                        <a:pt x="148" y="28"/>
                      </a:lnTo>
                      <a:lnTo>
                        <a:pt x="147" y="25"/>
                      </a:lnTo>
                      <a:lnTo>
                        <a:pt x="147" y="21"/>
                      </a:lnTo>
                      <a:lnTo>
                        <a:pt x="147" y="18"/>
                      </a:lnTo>
                      <a:lnTo>
                        <a:pt x="145" y="17"/>
                      </a:lnTo>
                      <a:lnTo>
                        <a:pt x="144" y="14"/>
                      </a:lnTo>
                      <a:lnTo>
                        <a:pt x="142" y="12"/>
                      </a:lnTo>
                      <a:lnTo>
                        <a:pt x="141" y="11"/>
                      </a:lnTo>
                      <a:lnTo>
                        <a:pt x="136" y="9"/>
                      </a:lnTo>
                      <a:lnTo>
                        <a:pt x="132" y="6"/>
                      </a:lnTo>
                      <a:lnTo>
                        <a:pt x="126" y="5"/>
                      </a:lnTo>
                      <a:lnTo>
                        <a:pt x="118" y="5"/>
                      </a:lnTo>
                      <a:lnTo>
                        <a:pt x="109" y="3"/>
                      </a:lnTo>
                      <a:lnTo>
                        <a:pt x="100" y="3"/>
                      </a:lnTo>
                      <a:lnTo>
                        <a:pt x="93" y="3"/>
                      </a:lnTo>
                      <a:lnTo>
                        <a:pt x="84" y="2"/>
                      </a:lnTo>
                      <a:lnTo>
                        <a:pt x="75" y="2"/>
                      </a:lnTo>
                      <a:lnTo>
                        <a:pt x="66" y="2"/>
                      </a:lnTo>
                      <a:lnTo>
                        <a:pt x="59" y="0"/>
                      </a:lnTo>
                      <a:lnTo>
                        <a:pt x="51" y="0"/>
                      </a:lnTo>
                      <a:lnTo>
                        <a:pt x="45" y="0"/>
                      </a:lnTo>
                      <a:lnTo>
                        <a:pt x="39" y="0"/>
                      </a:lnTo>
                      <a:lnTo>
                        <a:pt x="33" y="2"/>
                      </a:lnTo>
                      <a:lnTo>
                        <a:pt x="29" y="2"/>
                      </a:lnTo>
                      <a:lnTo>
                        <a:pt x="24" y="5"/>
                      </a:lnTo>
                      <a:lnTo>
                        <a:pt x="21" y="6"/>
                      </a:lnTo>
                      <a:lnTo>
                        <a:pt x="17" y="9"/>
                      </a:lnTo>
                      <a:lnTo>
                        <a:pt x="14" y="14"/>
                      </a:lnTo>
                      <a:lnTo>
                        <a:pt x="12" y="15"/>
                      </a:lnTo>
                      <a:lnTo>
                        <a:pt x="11" y="18"/>
                      </a:lnTo>
                      <a:lnTo>
                        <a:pt x="9" y="20"/>
                      </a:lnTo>
                      <a:lnTo>
                        <a:pt x="8" y="21"/>
                      </a:lnTo>
                      <a:lnTo>
                        <a:pt x="6" y="24"/>
                      </a:lnTo>
                      <a:lnTo>
                        <a:pt x="5" y="27"/>
                      </a:lnTo>
                      <a:lnTo>
                        <a:pt x="2" y="28"/>
                      </a:lnTo>
                      <a:lnTo>
                        <a:pt x="0" y="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08" name="Freeform 156"/>
                <p:cNvSpPr>
                  <a:spLocks/>
                </p:cNvSpPr>
                <p:nvPr/>
              </p:nvSpPr>
              <p:spPr bwMode="auto">
                <a:xfrm>
                  <a:off x="3213" y="2198"/>
                  <a:ext cx="96" cy="76"/>
                </a:xfrm>
                <a:custGeom>
                  <a:avLst/>
                  <a:gdLst>
                    <a:gd name="T0" fmla="*/ 96 w 96"/>
                    <a:gd name="T1" fmla="*/ 0 h 76"/>
                    <a:gd name="T2" fmla="*/ 96 w 96"/>
                    <a:gd name="T3" fmla="*/ 0 h 76"/>
                    <a:gd name="T4" fmla="*/ 96 w 96"/>
                    <a:gd name="T5" fmla="*/ 54 h 76"/>
                    <a:gd name="T6" fmla="*/ 85 w 96"/>
                    <a:gd name="T7" fmla="*/ 58 h 76"/>
                    <a:gd name="T8" fmla="*/ 75 w 96"/>
                    <a:gd name="T9" fmla="*/ 61 h 76"/>
                    <a:gd name="T10" fmla="*/ 64 w 96"/>
                    <a:gd name="T11" fmla="*/ 66 h 76"/>
                    <a:gd name="T12" fmla="*/ 54 w 96"/>
                    <a:gd name="T13" fmla="*/ 69 h 76"/>
                    <a:gd name="T14" fmla="*/ 43 w 96"/>
                    <a:gd name="T15" fmla="*/ 72 h 76"/>
                    <a:gd name="T16" fmla="*/ 33 w 96"/>
                    <a:gd name="T17" fmla="*/ 73 h 76"/>
                    <a:gd name="T18" fmla="*/ 24 w 96"/>
                    <a:gd name="T19" fmla="*/ 76 h 76"/>
                    <a:gd name="T20" fmla="*/ 15 w 96"/>
                    <a:gd name="T21" fmla="*/ 76 h 76"/>
                    <a:gd name="T22" fmla="*/ 9 w 96"/>
                    <a:gd name="T23" fmla="*/ 76 h 76"/>
                    <a:gd name="T24" fmla="*/ 5 w 96"/>
                    <a:gd name="T25" fmla="*/ 73 h 76"/>
                    <a:gd name="T26" fmla="*/ 5 w 96"/>
                    <a:gd name="T27" fmla="*/ 73 h 76"/>
                    <a:gd name="T28" fmla="*/ 2 w 96"/>
                    <a:gd name="T29" fmla="*/ 70 h 76"/>
                    <a:gd name="T30" fmla="*/ 0 w 96"/>
                    <a:gd name="T31" fmla="*/ 66 h 76"/>
                    <a:gd name="T32" fmla="*/ 0 w 96"/>
                    <a:gd name="T33" fmla="*/ 61 h 76"/>
                    <a:gd name="T34" fmla="*/ 0 w 96"/>
                    <a:gd name="T35" fmla="*/ 55 h 76"/>
                    <a:gd name="T36" fmla="*/ 5 w 96"/>
                    <a:gd name="T37" fmla="*/ 49 h 76"/>
                    <a:gd name="T38" fmla="*/ 8 w 96"/>
                    <a:gd name="T39" fmla="*/ 42 h 76"/>
                    <a:gd name="T40" fmla="*/ 14 w 96"/>
                    <a:gd name="T41" fmla="*/ 36 h 76"/>
                    <a:gd name="T42" fmla="*/ 21 w 96"/>
                    <a:gd name="T43" fmla="*/ 30 h 76"/>
                    <a:gd name="T44" fmla="*/ 29 w 96"/>
                    <a:gd name="T45" fmla="*/ 22 h 76"/>
                    <a:gd name="T46" fmla="*/ 37 w 96"/>
                    <a:gd name="T47" fmla="*/ 16 h 76"/>
                    <a:gd name="T48" fmla="*/ 37 w 96"/>
                    <a:gd name="T49" fmla="*/ 16 h 76"/>
                    <a:gd name="T50" fmla="*/ 43 w 96"/>
                    <a:gd name="T51" fmla="*/ 13 h 76"/>
                    <a:gd name="T52" fmla="*/ 49 w 96"/>
                    <a:gd name="T53" fmla="*/ 10 h 76"/>
                    <a:gd name="T54" fmla="*/ 55 w 96"/>
                    <a:gd name="T55" fmla="*/ 7 h 76"/>
                    <a:gd name="T56" fmla="*/ 61 w 96"/>
                    <a:gd name="T57" fmla="*/ 6 h 76"/>
                    <a:gd name="T58" fmla="*/ 67 w 96"/>
                    <a:gd name="T59" fmla="*/ 3 h 76"/>
                    <a:gd name="T60" fmla="*/ 73 w 96"/>
                    <a:gd name="T61" fmla="*/ 3 h 76"/>
                    <a:gd name="T62" fmla="*/ 79 w 96"/>
                    <a:gd name="T63" fmla="*/ 1 h 76"/>
                    <a:gd name="T64" fmla="*/ 85 w 96"/>
                    <a:gd name="T65" fmla="*/ 1 h 76"/>
                    <a:gd name="T66" fmla="*/ 90 w 96"/>
                    <a:gd name="T67" fmla="*/ 0 h 76"/>
                    <a:gd name="T68" fmla="*/ 96 w 96"/>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
                    <a:gd name="T106" fmla="*/ 0 h 76"/>
                    <a:gd name="T107" fmla="*/ 96 w 96"/>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 h="76">
                      <a:moveTo>
                        <a:pt x="96" y="0"/>
                      </a:moveTo>
                      <a:lnTo>
                        <a:pt x="96" y="0"/>
                      </a:lnTo>
                      <a:lnTo>
                        <a:pt x="96" y="54"/>
                      </a:lnTo>
                      <a:lnTo>
                        <a:pt x="85" y="58"/>
                      </a:lnTo>
                      <a:lnTo>
                        <a:pt x="75" y="61"/>
                      </a:lnTo>
                      <a:lnTo>
                        <a:pt x="64" y="66"/>
                      </a:lnTo>
                      <a:lnTo>
                        <a:pt x="54" y="69"/>
                      </a:lnTo>
                      <a:lnTo>
                        <a:pt x="43" y="72"/>
                      </a:lnTo>
                      <a:lnTo>
                        <a:pt x="33" y="73"/>
                      </a:lnTo>
                      <a:lnTo>
                        <a:pt x="24" y="76"/>
                      </a:lnTo>
                      <a:lnTo>
                        <a:pt x="15" y="76"/>
                      </a:lnTo>
                      <a:lnTo>
                        <a:pt x="9" y="76"/>
                      </a:lnTo>
                      <a:lnTo>
                        <a:pt x="5" y="73"/>
                      </a:lnTo>
                      <a:lnTo>
                        <a:pt x="2" y="70"/>
                      </a:lnTo>
                      <a:lnTo>
                        <a:pt x="0" y="66"/>
                      </a:lnTo>
                      <a:lnTo>
                        <a:pt x="0" y="61"/>
                      </a:lnTo>
                      <a:lnTo>
                        <a:pt x="0" y="55"/>
                      </a:lnTo>
                      <a:lnTo>
                        <a:pt x="5" y="49"/>
                      </a:lnTo>
                      <a:lnTo>
                        <a:pt x="8" y="42"/>
                      </a:lnTo>
                      <a:lnTo>
                        <a:pt x="14" y="36"/>
                      </a:lnTo>
                      <a:lnTo>
                        <a:pt x="21" y="30"/>
                      </a:lnTo>
                      <a:lnTo>
                        <a:pt x="29" y="22"/>
                      </a:lnTo>
                      <a:lnTo>
                        <a:pt x="37" y="16"/>
                      </a:lnTo>
                      <a:lnTo>
                        <a:pt x="43" y="13"/>
                      </a:lnTo>
                      <a:lnTo>
                        <a:pt x="49" y="10"/>
                      </a:lnTo>
                      <a:lnTo>
                        <a:pt x="55" y="7"/>
                      </a:lnTo>
                      <a:lnTo>
                        <a:pt x="61" y="6"/>
                      </a:lnTo>
                      <a:lnTo>
                        <a:pt x="67" y="3"/>
                      </a:lnTo>
                      <a:lnTo>
                        <a:pt x="73" y="3"/>
                      </a:lnTo>
                      <a:lnTo>
                        <a:pt x="79" y="1"/>
                      </a:lnTo>
                      <a:lnTo>
                        <a:pt x="85" y="1"/>
                      </a:lnTo>
                      <a:lnTo>
                        <a:pt x="90" y="0"/>
                      </a:lnTo>
                      <a:lnTo>
                        <a:pt x="9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09" name="Freeform 157"/>
                <p:cNvSpPr>
                  <a:spLocks/>
                </p:cNvSpPr>
                <p:nvPr/>
              </p:nvSpPr>
              <p:spPr bwMode="auto">
                <a:xfrm>
                  <a:off x="831" y="2102"/>
                  <a:ext cx="306" cy="582"/>
                </a:xfrm>
                <a:custGeom>
                  <a:avLst/>
                  <a:gdLst>
                    <a:gd name="T0" fmla="*/ 260 w 306"/>
                    <a:gd name="T1" fmla="*/ 408 h 582"/>
                    <a:gd name="T2" fmla="*/ 254 w 306"/>
                    <a:gd name="T3" fmla="*/ 463 h 582"/>
                    <a:gd name="T4" fmla="*/ 269 w 306"/>
                    <a:gd name="T5" fmla="*/ 547 h 582"/>
                    <a:gd name="T6" fmla="*/ 237 w 306"/>
                    <a:gd name="T7" fmla="*/ 520 h 582"/>
                    <a:gd name="T8" fmla="*/ 233 w 306"/>
                    <a:gd name="T9" fmla="*/ 460 h 582"/>
                    <a:gd name="T10" fmla="*/ 239 w 306"/>
                    <a:gd name="T11" fmla="*/ 432 h 582"/>
                    <a:gd name="T12" fmla="*/ 240 w 306"/>
                    <a:gd name="T13" fmla="*/ 414 h 582"/>
                    <a:gd name="T14" fmla="*/ 206 w 306"/>
                    <a:gd name="T15" fmla="*/ 395 h 582"/>
                    <a:gd name="T16" fmla="*/ 173 w 306"/>
                    <a:gd name="T17" fmla="*/ 380 h 582"/>
                    <a:gd name="T18" fmla="*/ 124 w 306"/>
                    <a:gd name="T19" fmla="*/ 380 h 582"/>
                    <a:gd name="T20" fmla="*/ 110 w 306"/>
                    <a:gd name="T21" fmla="*/ 387 h 582"/>
                    <a:gd name="T22" fmla="*/ 90 w 306"/>
                    <a:gd name="T23" fmla="*/ 407 h 582"/>
                    <a:gd name="T24" fmla="*/ 69 w 306"/>
                    <a:gd name="T25" fmla="*/ 457 h 582"/>
                    <a:gd name="T26" fmla="*/ 18 w 306"/>
                    <a:gd name="T27" fmla="*/ 511 h 582"/>
                    <a:gd name="T28" fmla="*/ 7 w 306"/>
                    <a:gd name="T29" fmla="*/ 492 h 582"/>
                    <a:gd name="T30" fmla="*/ 40 w 306"/>
                    <a:gd name="T31" fmla="*/ 462 h 582"/>
                    <a:gd name="T32" fmla="*/ 66 w 306"/>
                    <a:gd name="T33" fmla="*/ 414 h 582"/>
                    <a:gd name="T34" fmla="*/ 42 w 306"/>
                    <a:gd name="T35" fmla="*/ 375 h 582"/>
                    <a:gd name="T36" fmla="*/ 4 w 306"/>
                    <a:gd name="T37" fmla="*/ 392 h 582"/>
                    <a:gd name="T38" fmla="*/ 22 w 306"/>
                    <a:gd name="T39" fmla="*/ 244 h 582"/>
                    <a:gd name="T40" fmla="*/ 28 w 306"/>
                    <a:gd name="T41" fmla="*/ 233 h 582"/>
                    <a:gd name="T42" fmla="*/ 27 w 306"/>
                    <a:gd name="T43" fmla="*/ 212 h 582"/>
                    <a:gd name="T44" fmla="*/ 22 w 306"/>
                    <a:gd name="T45" fmla="*/ 190 h 582"/>
                    <a:gd name="T46" fmla="*/ 7 w 306"/>
                    <a:gd name="T47" fmla="*/ 159 h 582"/>
                    <a:gd name="T48" fmla="*/ 1 w 306"/>
                    <a:gd name="T49" fmla="*/ 31 h 582"/>
                    <a:gd name="T50" fmla="*/ 28 w 306"/>
                    <a:gd name="T51" fmla="*/ 154 h 582"/>
                    <a:gd name="T52" fmla="*/ 46 w 306"/>
                    <a:gd name="T53" fmla="*/ 211 h 582"/>
                    <a:gd name="T54" fmla="*/ 48 w 306"/>
                    <a:gd name="T55" fmla="*/ 253 h 582"/>
                    <a:gd name="T56" fmla="*/ 58 w 306"/>
                    <a:gd name="T57" fmla="*/ 277 h 582"/>
                    <a:gd name="T58" fmla="*/ 85 w 306"/>
                    <a:gd name="T59" fmla="*/ 307 h 582"/>
                    <a:gd name="T60" fmla="*/ 118 w 306"/>
                    <a:gd name="T61" fmla="*/ 287 h 582"/>
                    <a:gd name="T62" fmla="*/ 143 w 306"/>
                    <a:gd name="T63" fmla="*/ 236 h 582"/>
                    <a:gd name="T64" fmla="*/ 157 w 306"/>
                    <a:gd name="T65" fmla="*/ 194 h 582"/>
                    <a:gd name="T66" fmla="*/ 148 w 306"/>
                    <a:gd name="T67" fmla="*/ 160 h 582"/>
                    <a:gd name="T68" fmla="*/ 154 w 306"/>
                    <a:gd name="T69" fmla="*/ 91 h 582"/>
                    <a:gd name="T70" fmla="*/ 167 w 306"/>
                    <a:gd name="T71" fmla="*/ 45 h 582"/>
                    <a:gd name="T72" fmla="*/ 173 w 306"/>
                    <a:gd name="T73" fmla="*/ 5 h 582"/>
                    <a:gd name="T74" fmla="*/ 188 w 306"/>
                    <a:gd name="T75" fmla="*/ 0 h 582"/>
                    <a:gd name="T76" fmla="*/ 190 w 306"/>
                    <a:gd name="T77" fmla="*/ 18 h 582"/>
                    <a:gd name="T78" fmla="*/ 187 w 306"/>
                    <a:gd name="T79" fmla="*/ 33 h 582"/>
                    <a:gd name="T80" fmla="*/ 185 w 306"/>
                    <a:gd name="T81" fmla="*/ 73 h 582"/>
                    <a:gd name="T82" fmla="*/ 176 w 306"/>
                    <a:gd name="T83" fmla="*/ 96 h 582"/>
                    <a:gd name="T84" fmla="*/ 166 w 306"/>
                    <a:gd name="T85" fmla="*/ 132 h 582"/>
                    <a:gd name="T86" fmla="*/ 178 w 306"/>
                    <a:gd name="T87" fmla="*/ 176 h 582"/>
                    <a:gd name="T88" fmla="*/ 173 w 306"/>
                    <a:gd name="T89" fmla="*/ 206 h 582"/>
                    <a:gd name="T90" fmla="*/ 170 w 306"/>
                    <a:gd name="T91" fmla="*/ 214 h 582"/>
                    <a:gd name="T92" fmla="*/ 166 w 306"/>
                    <a:gd name="T93" fmla="*/ 230 h 582"/>
                    <a:gd name="T94" fmla="*/ 152 w 306"/>
                    <a:gd name="T95" fmla="*/ 269 h 582"/>
                    <a:gd name="T96" fmla="*/ 119 w 306"/>
                    <a:gd name="T97" fmla="*/ 308 h 582"/>
                    <a:gd name="T98" fmla="*/ 106 w 306"/>
                    <a:gd name="T99" fmla="*/ 317 h 582"/>
                    <a:gd name="T100" fmla="*/ 97 w 306"/>
                    <a:gd name="T101" fmla="*/ 330 h 582"/>
                    <a:gd name="T102" fmla="*/ 122 w 306"/>
                    <a:gd name="T103" fmla="*/ 353 h 582"/>
                    <a:gd name="T104" fmla="*/ 166 w 306"/>
                    <a:gd name="T105" fmla="*/ 360 h 582"/>
                    <a:gd name="T106" fmla="*/ 214 w 306"/>
                    <a:gd name="T107" fmla="*/ 350 h 582"/>
                    <a:gd name="T108" fmla="*/ 257 w 306"/>
                    <a:gd name="T109" fmla="*/ 302 h 582"/>
                    <a:gd name="T110" fmla="*/ 272 w 306"/>
                    <a:gd name="T111" fmla="*/ 244 h 582"/>
                    <a:gd name="T112" fmla="*/ 297 w 306"/>
                    <a:gd name="T113" fmla="*/ 205 h 5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6"/>
                    <a:gd name="T172" fmla="*/ 0 h 582"/>
                    <a:gd name="T173" fmla="*/ 306 w 306"/>
                    <a:gd name="T174" fmla="*/ 582 h 5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6" h="582">
                      <a:moveTo>
                        <a:pt x="211" y="374"/>
                      </a:moveTo>
                      <a:lnTo>
                        <a:pt x="217" y="375"/>
                      </a:lnTo>
                      <a:lnTo>
                        <a:pt x="221" y="377"/>
                      </a:lnTo>
                      <a:lnTo>
                        <a:pt x="228" y="380"/>
                      </a:lnTo>
                      <a:lnTo>
                        <a:pt x="234" y="381"/>
                      </a:lnTo>
                      <a:lnTo>
                        <a:pt x="240" y="386"/>
                      </a:lnTo>
                      <a:lnTo>
                        <a:pt x="246" y="390"/>
                      </a:lnTo>
                      <a:lnTo>
                        <a:pt x="252" y="395"/>
                      </a:lnTo>
                      <a:lnTo>
                        <a:pt x="257" y="401"/>
                      </a:lnTo>
                      <a:lnTo>
                        <a:pt x="260" y="408"/>
                      </a:lnTo>
                      <a:lnTo>
                        <a:pt x="261" y="417"/>
                      </a:lnTo>
                      <a:lnTo>
                        <a:pt x="263" y="423"/>
                      </a:lnTo>
                      <a:lnTo>
                        <a:pt x="261" y="428"/>
                      </a:lnTo>
                      <a:lnTo>
                        <a:pt x="260" y="434"/>
                      </a:lnTo>
                      <a:lnTo>
                        <a:pt x="258" y="438"/>
                      </a:lnTo>
                      <a:lnTo>
                        <a:pt x="258" y="446"/>
                      </a:lnTo>
                      <a:lnTo>
                        <a:pt x="255" y="450"/>
                      </a:lnTo>
                      <a:lnTo>
                        <a:pt x="255" y="457"/>
                      </a:lnTo>
                      <a:lnTo>
                        <a:pt x="254" y="463"/>
                      </a:lnTo>
                      <a:lnTo>
                        <a:pt x="252" y="469"/>
                      </a:lnTo>
                      <a:lnTo>
                        <a:pt x="252" y="477"/>
                      </a:lnTo>
                      <a:lnTo>
                        <a:pt x="252" y="484"/>
                      </a:lnTo>
                      <a:lnTo>
                        <a:pt x="254" y="493"/>
                      </a:lnTo>
                      <a:lnTo>
                        <a:pt x="255" y="504"/>
                      </a:lnTo>
                      <a:lnTo>
                        <a:pt x="257" y="513"/>
                      </a:lnTo>
                      <a:lnTo>
                        <a:pt x="260" y="525"/>
                      </a:lnTo>
                      <a:lnTo>
                        <a:pt x="263" y="535"/>
                      </a:lnTo>
                      <a:lnTo>
                        <a:pt x="269" y="547"/>
                      </a:lnTo>
                      <a:lnTo>
                        <a:pt x="273" y="559"/>
                      </a:lnTo>
                      <a:lnTo>
                        <a:pt x="281" y="570"/>
                      </a:lnTo>
                      <a:lnTo>
                        <a:pt x="290" y="582"/>
                      </a:lnTo>
                      <a:lnTo>
                        <a:pt x="264" y="582"/>
                      </a:lnTo>
                      <a:lnTo>
                        <a:pt x="255" y="568"/>
                      </a:lnTo>
                      <a:lnTo>
                        <a:pt x="249" y="556"/>
                      </a:lnTo>
                      <a:lnTo>
                        <a:pt x="243" y="543"/>
                      </a:lnTo>
                      <a:lnTo>
                        <a:pt x="240" y="531"/>
                      </a:lnTo>
                      <a:lnTo>
                        <a:pt x="237" y="520"/>
                      </a:lnTo>
                      <a:lnTo>
                        <a:pt x="234" y="508"/>
                      </a:lnTo>
                      <a:lnTo>
                        <a:pt x="233" y="499"/>
                      </a:lnTo>
                      <a:lnTo>
                        <a:pt x="231" y="490"/>
                      </a:lnTo>
                      <a:lnTo>
                        <a:pt x="231" y="483"/>
                      </a:lnTo>
                      <a:lnTo>
                        <a:pt x="231" y="477"/>
                      </a:lnTo>
                      <a:lnTo>
                        <a:pt x="231" y="472"/>
                      </a:lnTo>
                      <a:lnTo>
                        <a:pt x="231" y="468"/>
                      </a:lnTo>
                      <a:lnTo>
                        <a:pt x="233" y="465"/>
                      </a:lnTo>
                      <a:lnTo>
                        <a:pt x="233" y="460"/>
                      </a:lnTo>
                      <a:lnTo>
                        <a:pt x="234" y="456"/>
                      </a:lnTo>
                      <a:lnTo>
                        <a:pt x="234" y="453"/>
                      </a:lnTo>
                      <a:lnTo>
                        <a:pt x="236" y="450"/>
                      </a:lnTo>
                      <a:lnTo>
                        <a:pt x="236" y="446"/>
                      </a:lnTo>
                      <a:lnTo>
                        <a:pt x="236" y="443"/>
                      </a:lnTo>
                      <a:lnTo>
                        <a:pt x="237" y="440"/>
                      </a:lnTo>
                      <a:lnTo>
                        <a:pt x="239" y="437"/>
                      </a:lnTo>
                      <a:lnTo>
                        <a:pt x="239" y="435"/>
                      </a:lnTo>
                      <a:lnTo>
                        <a:pt x="239" y="432"/>
                      </a:lnTo>
                      <a:lnTo>
                        <a:pt x="239" y="431"/>
                      </a:lnTo>
                      <a:lnTo>
                        <a:pt x="240" y="428"/>
                      </a:lnTo>
                      <a:lnTo>
                        <a:pt x="240" y="426"/>
                      </a:lnTo>
                      <a:lnTo>
                        <a:pt x="240" y="423"/>
                      </a:lnTo>
                      <a:lnTo>
                        <a:pt x="240" y="422"/>
                      </a:lnTo>
                      <a:lnTo>
                        <a:pt x="240" y="420"/>
                      </a:lnTo>
                      <a:lnTo>
                        <a:pt x="240" y="419"/>
                      </a:lnTo>
                      <a:lnTo>
                        <a:pt x="240" y="417"/>
                      </a:lnTo>
                      <a:lnTo>
                        <a:pt x="240" y="414"/>
                      </a:lnTo>
                      <a:lnTo>
                        <a:pt x="239" y="413"/>
                      </a:lnTo>
                      <a:lnTo>
                        <a:pt x="239" y="411"/>
                      </a:lnTo>
                      <a:lnTo>
                        <a:pt x="236" y="408"/>
                      </a:lnTo>
                      <a:lnTo>
                        <a:pt x="233" y="405"/>
                      </a:lnTo>
                      <a:lnTo>
                        <a:pt x="228" y="402"/>
                      </a:lnTo>
                      <a:lnTo>
                        <a:pt x="223" y="399"/>
                      </a:lnTo>
                      <a:lnTo>
                        <a:pt x="215" y="396"/>
                      </a:lnTo>
                      <a:lnTo>
                        <a:pt x="206" y="395"/>
                      </a:lnTo>
                      <a:lnTo>
                        <a:pt x="205" y="393"/>
                      </a:lnTo>
                      <a:lnTo>
                        <a:pt x="202" y="392"/>
                      </a:lnTo>
                      <a:lnTo>
                        <a:pt x="199" y="392"/>
                      </a:lnTo>
                      <a:lnTo>
                        <a:pt x="196" y="389"/>
                      </a:lnTo>
                      <a:lnTo>
                        <a:pt x="191" y="387"/>
                      </a:lnTo>
                      <a:lnTo>
                        <a:pt x="187" y="386"/>
                      </a:lnTo>
                      <a:lnTo>
                        <a:pt x="182" y="384"/>
                      </a:lnTo>
                      <a:lnTo>
                        <a:pt x="178" y="381"/>
                      </a:lnTo>
                      <a:lnTo>
                        <a:pt x="173" y="380"/>
                      </a:lnTo>
                      <a:lnTo>
                        <a:pt x="152" y="381"/>
                      </a:lnTo>
                      <a:lnTo>
                        <a:pt x="149" y="380"/>
                      </a:lnTo>
                      <a:lnTo>
                        <a:pt x="146" y="380"/>
                      </a:lnTo>
                      <a:lnTo>
                        <a:pt x="142" y="380"/>
                      </a:lnTo>
                      <a:lnTo>
                        <a:pt x="139" y="380"/>
                      </a:lnTo>
                      <a:lnTo>
                        <a:pt x="136" y="380"/>
                      </a:lnTo>
                      <a:lnTo>
                        <a:pt x="133" y="378"/>
                      </a:lnTo>
                      <a:lnTo>
                        <a:pt x="130" y="378"/>
                      </a:lnTo>
                      <a:lnTo>
                        <a:pt x="127" y="378"/>
                      </a:lnTo>
                      <a:lnTo>
                        <a:pt x="124" y="380"/>
                      </a:lnTo>
                      <a:lnTo>
                        <a:pt x="122" y="380"/>
                      </a:lnTo>
                      <a:lnTo>
                        <a:pt x="121" y="380"/>
                      </a:lnTo>
                      <a:lnTo>
                        <a:pt x="119" y="381"/>
                      </a:lnTo>
                      <a:lnTo>
                        <a:pt x="118" y="381"/>
                      </a:lnTo>
                      <a:lnTo>
                        <a:pt x="116" y="383"/>
                      </a:lnTo>
                      <a:lnTo>
                        <a:pt x="115" y="384"/>
                      </a:lnTo>
                      <a:lnTo>
                        <a:pt x="112" y="386"/>
                      </a:lnTo>
                      <a:lnTo>
                        <a:pt x="110" y="387"/>
                      </a:lnTo>
                      <a:lnTo>
                        <a:pt x="107" y="389"/>
                      </a:lnTo>
                      <a:lnTo>
                        <a:pt x="106" y="390"/>
                      </a:lnTo>
                      <a:lnTo>
                        <a:pt x="103" y="393"/>
                      </a:lnTo>
                      <a:lnTo>
                        <a:pt x="100" y="395"/>
                      </a:lnTo>
                      <a:lnTo>
                        <a:pt x="97" y="398"/>
                      </a:lnTo>
                      <a:lnTo>
                        <a:pt x="95" y="399"/>
                      </a:lnTo>
                      <a:lnTo>
                        <a:pt x="92" y="401"/>
                      </a:lnTo>
                      <a:lnTo>
                        <a:pt x="92" y="402"/>
                      </a:lnTo>
                      <a:lnTo>
                        <a:pt x="90" y="407"/>
                      </a:lnTo>
                      <a:lnTo>
                        <a:pt x="88" y="410"/>
                      </a:lnTo>
                      <a:lnTo>
                        <a:pt x="87" y="414"/>
                      </a:lnTo>
                      <a:lnTo>
                        <a:pt x="85" y="420"/>
                      </a:lnTo>
                      <a:lnTo>
                        <a:pt x="84" y="426"/>
                      </a:lnTo>
                      <a:lnTo>
                        <a:pt x="81" y="434"/>
                      </a:lnTo>
                      <a:lnTo>
                        <a:pt x="78" y="440"/>
                      </a:lnTo>
                      <a:lnTo>
                        <a:pt x="76" y="446"/>
                      </a:lnTo>
                      <a:lnTo>
                        <a:pt x="73" y="452"/>
                      </a:lnTo>
                      <a:lnTo>
                        <a:pt x="69" y="457"/>
                      </a:lnTo>
                      <a:lnTo>
                        <a:pt x="66" y="463"/>
                      </a:lnTo>
                      <a:lnTo>
                        <a:pt x="61" y="469"/>
                      </a:lnTo>
                      <a:lnTo>
                        <a:pt x="55" y="475"/>
                      </a:lnTo>
                      <a:lnTo>
                        <a:pt x="49" y="481"/>
                      </a:lnTo>
                      <a:lnTo>
                        <a:pt x="42" y="487"/>
                      </a:lnTo>
                      <a:lnTo>
                        <a:pt x="36" y="493"/>
                      </a:lnTo>
                      <a:lnTo>
                        <a:pt x="30" y="501"/>
                      </a:lnTo>
                      <a:lnTo>
                        <a:pt x="22" y="505"/>
                      </a:lnTo>
                      <a:lnTo>
                        <a:pt x="18" y="511"/>
                      </a:lnTo>
                      <a:lnTo>
                        <a:pt x="12" y="516"/>
                      </a:lnTo>
                      <a:lnTo>
                        <a:pt x="7" y="520"/>
                      </a:lnTo>
                      <a:lnTo>
                        <a:pt x="4" y="523"/>
                      </a:lnTo>
                      <a:lnTo>
                        <a:pt x="3" y="526"/>
                      </a:lnTo>
                      <a:lnTo>
                        <a:pt x="1" y="526"/>
                      </a:lnTo>
                      <a:lnTo>
                        <a:pt x="0" y="526"/>
                      </a:lnTo>
                      <a:lnTo>
                        <a:pt x="0" y="499"/>
                      </a:lnTo>
                      <a:lnTo>
                        <a:pt x="3" y="496"/>
                      </a:lnTo>
                      <a:lnTo>
                        <a:pt x="7" y="492"/>
                      </a:lnTo>
                      <a:lnTo>
                        <a:pt x="10" y="489"/>
                      </a:lnTo>
                      <a:lnTo>
                        <a:pt x="13" y="486"/>
                      </a:lnTo>
                      <a:lnTo>
                        <a:pt x="16" y="483"/>
                      </a:lnTo>
                      <a:lnTo>
                        <a:pt x="21" y="480"/>
                      </a:lnTo>
                      <a:lnTo>
                        <a:pt x="24" y="477"/>
                      </a:lnTo>
                      <a:lnTo>
                        <a:pt x="28" y="472"/>
                      </a:lnTo>
                      <a:lnTo>
                        <a:pt x="31" y="469"/>
                      </a:lnTo>
                      <a:lnTo>
                        <a:pt x="36" y="466"/>
                      </a:lnTo>
                      <a:lnTo>
                        <a:pt x="40" y="462"/>
                      </a:lnTo>
                      <a:lnTo>
                        <a:pt x="45" y="457"/>
                      </a:lnTo>
                      <a:lnTo>
                        <a:pt x="48" y="452"/>
                      </a:lnTo>
                      <a:lnTo>
                        <a:pt x="51" y="447"/>
                      </a:lnTo>
                      <a:lnTo>
                        <a:pt x="54" y="443"/>
                      </a:lnTo>
                      <a:lnTo>
                        <a:pt x="57" y="437"/>
                      </a:lnTo>
                      <a:lnTo>
                        <a:pt x="58" y="432"/>
                      </a:lnTo>
                      <a:lnTo>
                        <a:pt x="61" y="426"/>
                      </a:lnTo>
                      <a:lnTo>
                        <a:pt x="63" y="420"/>
                      </a:lnTo>
                      <a:lnTo>
                        <a:pt x="66" y="414"/>
                      </a:lnTo>
                      <a:lnTo>
                        <a:pt x="66" y="410"/>
                      </a:lnTo>
                      <a:lnTo>
                        <a:pt x="66" y="405"/>
                      </a:lnTo>
                      <a:lnTo>
                        <a:pt x="66" y="401"/>
                      </a:lnTo>
                      <a:lnTo>
                        <a:pt x="66" y="398"/>
                      </a:lnTo>
                      <a:lnTo>
                        <a:pt x="63" y="393"/>
                      </a:lnTo>
                      <a:lnTo>
                        <a:pt x="60" y="389"/>
                      </a:lnTo>
                      <a:lnTo>
                        <a:pt x="57" y="386"/>
                      </a:lnTo>
                      <a:lnTo>
                        <a:pt x="52" y="383"/>
                      </a:lnTo>
                      <a:lnTo>
                        <a:pt x="48" y="380"/>
                      </a:lnTo>
                      <a:lnTo>
                        <a:pt x="42" y="375"/>
                      </a:lnTo>
                      <a:lnTo>
                        <a:pt x="37" y="374"/>
                      </a:lnTo>
                      <a:lnTo>
                        <a:pt x="31" y="372"/>
                      </a:lnTo>
                      <a:lnTo>
                        <a:pt x="27" y="372"/>
                      </a:lnTo>
                      <a:lnTo>
                        <a:pt x="22" y="374"/>
                      </a:lnTo>
                      <a:lnTo>
                        <a:pt x="19" y="375"/>
                      </a:lnTo>
                      <a:lnTo>
                        <a:pt x="15" y="377"/>
                      </a:lnTo>
                      <a:lnTo>
                        <a:pt x="10" y="381"/>
                      </a:lnTo>
                      <a:lnTo>
                        <a:pt x="7" y="386"/>
                      </a:lnTo>
                      <a:lnTo>
                        <a:pt x="4" y="392"/>
                      </a:lnTo>
                      <a:lnTo>
                        <a:pt x="0" y="398"/>
                      </a:lnTo>
                      <a:lnTo>
                        <a:pt x="0" y="233"/>
                      </a:lnTo>
                      <a:lnTo>
                        <a:pt x="3" y="235"/>
                      </a:lnTo>
                      <a:lnTo>
                        <a:pt x="4" y="236"/>
                      </a:lnTo>
                      <a:lnTo>
                        <a:pt x="7" y="238"/>
                      </a:lnTo>
                      <a:lnTo>
                        <a:pt x="10" y="239"/>
                      </a:lnTo>
                      <a:lnTo>
                        <a:pt x="15" y="241"/>
                      </a:lnTo>
                      <a:lnTo>
                        <a:pt x="19" y="242"/>
                      </a:lnTo>
                      <a:lnTo>
                        <a:pt x="22" y="244"/>
                      </a:lnTo>
                      <a:lnTo>
                        <a:pt x="25" y="244"/>
                      </a:lnTo>
                      <a:lnTo>
                        <a:pt x="27" y="244"/>
                      </a:lnTo>
                      <a:lnTo>
                        <a:pt x="28" y="242"/>
                      </a:lnTo>
                      <a:lnTo>
                        <a:pt x="28" y="241"/>
                      </a:lnTo>
                      <a:lnTo>
                        <a:pt x="28" y="239"/>
                      </a:lnTo>
                      <a:lnTo>
                        <a:pt x="28" y="238"/>
                      </a:lnTo>
                      <a:lnTo>
                        <a:pt x="28" y="236"/>
                      </a:lnTo>
                      <a:lnTo>
                        <a:pt x="28" y="233"/>
                      </a:lnTo>
                      <a:lnTo>
                        <a:pt x="28" y="232"/>
                      </a:lnTo>
                      <a:lnTo>
                        <a:pt x="28" y="229"/>
                      </a:lnTo>
                      <a:lnTo>
                        <a:pt x="28" y="226"/>
                      </a:lnTo>
                      <a:lnTo>
                        <a:pt x="27" y="221"/>
                      </a:lnTo>
                      <a:lnTo>
                        <a:pt x="27" y="220"/>
                      </a:lnTo>
                      <a:lnTo>
                        <a:pt x="27" y="218"/>
                      </a:lnTo>
                      <a:lnTo>
                        <a:pt x="27" y="215"/>
                      </a:lnTo>
                      <a:lnTo>
                        <a:pt x="27" y="214"/>
                      </a:lnTo>
                      <a:lnTo>
                        <a:pt x="27" y="212"/>
                      </a:lnTo>
                      <a:lnTo>
                        <a:pt x="27" y="211"/>
                      </a:lnTo>
                      <a:lnTo>
                        <a:pt x="25" y="209"/>
                      </a:lnTo>
                      <a:lnTo>
                        <a:pt x="25" y="208"/>
                      </a:lnTo>
                      <a:lnTo>
                        <a:pt x="25" y="206"/>
                      </a:lnTo>
                      <a:lnTo>
                        <a:pt x="25" y="205"/>
                      </a:lnTo>
                      <a:lnTo>
                        <a:pt x="25" y="200"/>
                      </a:lnTo>
                      <a:lnTo>
                        <a:pt x="24" y="196"/>
                      </a:lnTo>
                      <a:lnTo>
                        <a:pt x="24" y="193"/>
                      </a:lnTo>
                      <a:lnTo>
                        <a:pt x="22" y="190"/>
                      </a:lnTo>
                      <a:lnTo>
                        <a:pt x="22" y="187"/>
                      </a:lnTo>
                      <a:lnTo>
                        <a:pt x="21" y="182"/>
                      </a:lnTo>
                      <a:lnTo>
                        <a:pt x="19" y="179"/>
                      </a:lnTo>
                      <a:lnTo>
                        <a:pt x="16" y="175"/>
                      </a:lnTo>
                      <a:lnTo>
                        <a:pt x="15" y="170"/>
                      </a:lnTo>
                      <a:lnTo>
                        <a:pt x="10" y="165"/>
                      </a:lnTo>
                      <a:lnTo>
                        <a:pt x="9" y="163"/>
                      </a:lnTo>
                      <a:lnTo>
                        <a:pt x="9" y="162"/>
                      </a:lnTo>
                      <a:lnTo>
                        <a:pt x="7" y="159"/>
                      </a:lnTo>
                      <a:lnTo>
                        <a:pt x="6" y="157"/>
                      </a:lnTo>
                      <a:lnTo>
                        <a:pt x="6" y="156"/>
                      </a:lnTo>
                      <a:lnTo>
                        <a:pt x="4" y="153"/>
                      </a:lnTo>
                      <a:lnTo>
                        <a:pt x="3" y="151"/>
                      </a:lnTo>
                      <a:lnTo>
                        <a:pt x="3" y="148"/>
                      </a:lnTo>
                      <a:lnTo>
                        <a:pt x="1" y="147"/>
                      </a:lnTo>
                      <a:lnTo>
                        <a:pt x="0" y="144"/>
                      </a:lnTo>
                      <a:lnTo>
                        <a:pt x="0" y="31"/>
                      </a:lnTo>
                      <a:lnTo>
                        <a:pt x="1" y="31"/>
                      </a:lnTo>
                      <a:lnTo>
                        <a:pt x="3" y="42"/>
                      </a:lnTo>
                      <a:lnTo>
                        <a:pt x="3" y="54"/>
                      </a:lnTo>
                      <a:lnTo>
                        <a:pt x="4" y="67"/>
                      </a:lnTo>
                      <a:lnTo>
                        <a:pt x="6" y="79"/>
                      </a:lnTo>
                      <a:lnTo>
                        <a:pt x="9" y="94"/>
                      </a:lnTo>
                      <a:lnTo>
                        <a:pt x="10" y="108"/>
                      </a:lnTo>
                      <a:lnTo>
                        <a:pt x="15" y="121"/>
                      </a:lnTo>
                      <a:lnTo>
                        <a:pt x="19" y="133"/>
                      </a:lnTo>
                      <a:lnTo>
                        <a:pt x="22" y="144"/>
                      </a:lnTo>
                      <a:lnTo>
                        <a:pt x="28" y="154"/>
                      </a:lnTo>
                      <a:lnTo>
                        <a:pt x="33" y="162"/>
                      </a:lnTo>
                      <a:lnTo>
                        <a:pt x="37" y="169"/>
                      </a:lnTo>
                      <a:lnTo>
                        <a:pt x="40" y="175"/>
                      </a:lnTo>
                      <a:lnTo>
                        <a:pt x="42" y="181"/>
                      </a:lnTo>
                      <a:lnTo>
                        <a:pt x="43" y="185"/>
                      </a:lnTo>
                      <a:lnTo>
                        <a:pt x="45" y="191"/>
                      </a:lnTo>
                      <a:lnTo>
                        <a:pt x="45" y="196"/>
                      </a:lnTo>
                      <a:lnTo>
                        <a:pt x="46" y="203"/>
                      </a:lnTo>
                      <a:lnTo>
                        <a:pt x="46" y="211"/>
                      </a:lnTo>
                      <a:lnTo>
                        <a:pt x="48" y="218"/>
                      </a:lnTo>
                      <a:lnTo>
                        <a:pt x="49" y="227"/>
                      </a:lnTo>
                      <a:lnTo>
                        <a:pt x="49" y="233"/>
                      </a:lnTo>
                      <a:lnTo>
                        <a:pt x="49" y="239"/>
                      </a:lnTo>
                      <a:lnTo>
                        <a:pt x="49" y="242"/>
                      </a:lnTo>
                      <a:lnTo>
                        <a:pt x="48" y="245"/>
                      </a:lnTo>
                      <a:lnTo>
                        <a:pt x="48" y="248"/>
                      </a:lnTo>
                      <a:lnTo>
                        <a:pt x="48" y="251"/>
                      </a:lnTo>
                      <a:lnTo>
                        <a:pt x="48" y="253"/>
                      </a:lnTo>
                      <a:lnTo>
                        <a:pt x="49" y="256"/>
                      </a:lnTo>
                      <a:lnTo>
                        <a:pt x="51" y="259"/>
                      </a:lnTo>
                      <a:lnTo>
                        <a:pt x="51" y="260"/>
                      </a:lnTo>
                      <a:lnTo>
                        <a:pt x="52" y="263"/>
                      </a:lnTo>
                      <a:lnTo>
                        <a:pt x="54" y="265"/>
                      </a:lnTo>
                      <a:lnTo>
                        <a:pt x="55" y="268"/>
                      </a:lnTo>
                      <a:lnTo>
                        <a:pt x="57" y="272"/>
                      </a:lnTo>
                      <a:lnTo>
                        <a:pt x="58" y="277"/>
                      </a:lnTo>
                      <a:lnTo>
                        <a:pt x="61" y="283"/>
                      </a:lnTo>
                      <a:lnTo>
                        <a:pt x="66" y="287"/>
                      </a:lnTo>
                      <a:lnTo>
                        <a:pt x="69" y="295"/>
                      </a:lnTo>
                      <a:lnTo>
                        <a:pt x="72" y="299"/>
                      </a:lnTo>
                      <a:lnTo>
                        <a:pt x="75" y="304"/>
                      </a:lnTo>
                      <a:lnTo>
                        <a:pt x="78" y="305"/>
                      </a:lnTo>
                      <a:lnTo>
                        <a:pt x="81" y="307"/>
                      </a:lnTo>
                      <a:lnTo>
                        <a:pt x="82" y="307"/>
                      </a:lnTo>
                      <a:lnTo>
                        <a:pt x="85" y="307"/>
                      </a:lnTo>
                      <a:lnTo>
                        <a:pt x="87" y="305"/>
                      </a:lnTo>
                      <a:lnTo>
                        <a:pt x="88" y="305"/>
                      </a:lnTo>
                      <a:lnTo>
                        <a:pt x="90" y="304"/>
                      </a:lnTo>
                      <a:lnTo>
                        <a:pt x="91" y="304"/>
                      </a:lnTo>
                      <a:lnTo>
                        <a:pt x="97" y="302"/>
                      </a:lnTo>
                      <a:lnTo>
                        <a:pt x="104" y="298"/>
                      </a:lnTo>
                      <a:lnTo>
                        <a:pt x="109" y="295"/>
                      </a:lnTo>
                      <a:lnTo>
                        <a:pt x="113" y="292"/>
                      </a:lnTo>
                      <a:lnTo>
                        <a:pt x="118" y="287"/>
                      </a:lnTo>
                      <a:lnTo>
                        <a:pt x="121" y="283"/>
                      </a:lnTo>
                      <a:lnTo>
                        <a:pt x="124" y="277"/>
                      </a:lnTo>
                      <a:lnTo>
                        <a:pt x="128" y="271"/>
                      </a:lnTo>
                      <a:lnTo>
                        <a:pt x="131" y="266"/>
                      </a:lnTo>
                      <a:lnTo>
                        <a:pt x="134" y="259"/>
                      </a:lnTo>
                      <a:lnTo>
                        <a:pt x="137" y="253"/>
                      </a:lnTo>
                      <a:lnTo>
                        <a:pt x="140" y="247"/>
                      </a:lnTo>
                      <a:lnTo>
                        <a:pt x="142" y="242"/>
                      </a:lnTo>
                      <a:lnTo>
                        <a:pt x="143" y="236"/>
                      </a:lnTo>
                      <a:lnTo>
                        <a:pt x="145" y="232"/>
                      </a:lnTo>
                      <a:lnTo>
                        <a:pt x="146" y="227"/>
                      </a:lnTo>
                      <a:lnTo>
                        <a:pt x="146" y="221"/>
                      </a:lnTo>
                      <a:lnTo>
                        <a:pt x="148" y="215"/>
                      </a:lnTo>
                      <a:lnTo>
                        <a:pt x="149" y="211"/>
                      </a:lnTo>
                      <a:lnTo>
                        <a:pt x="151" y="205"/>
                      </a:lnTo>
                      <a:lnTo>
                        <a:pt x="152" y="200"/>
                      </a:lnTo>
                      <a:lnTo>
                        <a:pt x="155" y="196"/>
                      </a:lnTo>
                      <a:lnTo>
                        <a:pt x="157" y="194"/>
                      </a:lnTo>
                      <a:lnTo>
                        <a:pt x="158" y="193"/>
                      </a:lnTo>
                      <a:lnTo>
                        <a:pt x="158" y="190"/>
                      </a:lnTo>
                      <a:lnTo>
                        <a:pt x="160" y="188"/>
                      </a:lnTo>
                      <a:lnTo>
                        <a:pt x="158" y="187"/>
                      </a:lnTo>
                      <a:lnTo>
                        <a:pt x="158" y="184"/>
                      </a:lnTo>
                      <a:lnTo>
                        <a:pt x="157" y="179"/>
                      </a:lnTo>
                      <a:lnTo>
                        <a:pt x="154" y="173"/>
                      </a:lnTo>
                      <a:lnTo>
                        <a:pt x="151" y="166"/>
                      </a:lnTo>
                      <a:lnTo>
                        <a:pt x="148" y="160"/>
                      </a:lnTo>
                      <a:lnTo>
                        <a:pt x="146" y="153"/>
                      </a:lnTo>
                      <a:lnTo>
                        <a:pt x="146" y="145"/>
                      </a:lnTo>
                      <a:lnTo>
                        <a:pt x="145" y="138"/>
                      </a:lnTo>
                      <a:lnTo>
                        <a:pt x="146" y="130"/>
                      </a:lnTo>
                      <a:lnTo>
                        <a:pt x="146" y="121"/>
                      </a:lnTo>
                      <a:lnTo>
                        <a:pt x="148" y="114"/>
                      </a:lnTo>
                      <a:lnTo>
                        <a:pt x="149" y="106"/>
                      </a:lnTo>
                      <a:lnTo>
                        <a:pt x="152" y="99"/>
                      </a:lnTo>
                      <a:lnTo>
                        <a:pt x="154" y="91"/>
                      </a:lnTo>
                      <a:lnTo>
                        <a:pt x="157" y="85"/>
                      </a:lnTo>
                      <a:lnTo>
                        <a:pt x="160" y="79"/>
                      </a:lnTo>
                      <a:lnTo>
                        <a:pt x="161" y="76"/>
                      </a:lnTo>
                      <a:lnTo>
                        <a:pt x="163" y="72"/>
                      </a:lnTo>
                      <a:lnTo>
                        <a:pt x="166" y="67"/>
                      </a:lnTo>
                      <a:lnTo>
                        <a:pt x="166" y="63"/>
                      </a:lnTo>
                      <a:lnTo>
                        <a:pt x="167" y="57"/>
                      </a:lnTo>
                      <a:lnTo>
                        <a:pt x="167" y="52"/>
                      </a:lnTo>
                      <a:lnTo>
                        <a:pt x="167" y="45"/>
                      </a:lnTo>
                      <a:lnTo>
                        <a:pt x="166" y="37"/>
                      </a:lnTo>
                      <a:lnTo>
                        <a:pt x="166" y="33"/>
                      </a:lnTo>
                      <a:lnTo>
                        <a:pt x="166" y="27"/>
                      </a:lnTo>
                      <a:lnTo>
                        <a:pt x="166" y="23"/>
                      </a:lnTo>
                      <a:lnTo>
                        <a:pt x="167" y="18"/>
                      </a:lnTo>
                      <a:lnTo>
                        <a:pt x="167" y="15"/>
                      </a:lnTo>
                      <a:lnTo>
                        <a:pt x="169" y="12"/>
                      </a:lnTo>
                      <a:lnTo>
                        <a:pt x="170" y="9"/>
                      </a:lnTo>
                      <a:lnTo>
                        <a:pt x="172" y="6"/>
                      </a:lnTo>
                      <a:lnTo>
                        <a:pt x="173" y="5"/>
                      </a:lnTo>
                      <a:lnTo>
                        <a:pt x="175" y="5"/>
                      </a:lnTo>
                      <a:lnTo>
                        <a:pt x="175" y="3"/>
                      </a:lnTo>
                      <a:lnTo>
                        <a:pt x="176" y="3"/>
                      </a:lnTo>
                      <a:lnTo>
                        <a:pt x="178" y="2"/>
                      </a:lnTo>
                      <a:lnTo>
                        <a:pt x="179" y="2"/>
                      </a:lnTo>
                      <a:lnTo>
                        <a:pt x="181" y="0"/>
                      </a:lnTo>
                      <a:lnTo>
                        <a:pt x="184" y="0"/>
                      </a:lnTo>
                      <a:lnTo>
                        <a:pt x="185" y="0"/>
                      </a:lnTo>
                      <a:lnTo>
                        <a:pt x="188" y="0"/>
                      </a:lnTo>
                      <a:lnTo>
                        <a:pt x="190" y="2"/>
                      </a:lnTo>
                      <a:lnTo>
                        <a:pt x="191" y="5"/>
                      </a:lnTo>
                      <a:lnTo>
                        <a:pt x="193" y="6"/>
                      </a:lnTo>
                      <a:lnTo>
                        <a:pt x="193" y="9"/>
                      </a:lnTo>
                      <a:lnTo>
                        <a:pt x="193" y="11"/>
                      </a:lnTo>
                      <a:lnTo>
                        <a:pt x="191" y="14"/>
                      </a:lnTo>
                      <a:lnTo>
                        <a:pt x="191" y="15"/>
                      </a:lnTo>
                      <a:lnTo>
                        <a:pt x="190" y="17"/>
                      </a:lnTo>
                      <a:lnTo>
                        <a:pt x="190" y="18"/>
                      </a:lnTo>
                      <a:lnTo>
                        <a:pt x="190" y="20"/>
                      </a:lnTo>
                      <a:lnTo>
                        <a:pt x="188" y="21"/>
                      </a:lnTo>
                      <a:lnTo>
                        <a:pt x="188" y="23"/>
                      </a:lnTo>
                      <a:lnTo>
                        <a:pt x="187" y="26"/>
                      </a:lnTo>
                      <a:lnTo>
                        <a:pt x="187" y="27"/>
                      </a:lnTo>
                      <a:lnTo>
                        <a:pt x="187" y="28"/>
                      </a:lnTo>
                      <a:lnTo>
                        <a:pt x="187" y="33"/>
                      </a:lnTo>
                      <a:lnTo>
                        <a:pt x="187" y="36"/>
                      </a:lnTo>
                      <a:lnTo>
                        <a:pt x="188" y="39"/>
                      </a:lnTo>
                      <a:lnTo>
                        <a:pt x="188" y="43"/>
                      </a:lnTo>
                      <a:lnTo>
                        <a:pt x="188" y="49"/>
                      </a:lnTo>
                      <a:lnTo>
                        <a:pt x="188" y="55"/>
                      </a:lnTo>
                      <a:lnTo>
                        <a:pt x="188" y="60"/>
                      </a:lnTo>
                      <a:lnTo>
                        <a:pt x="187" y="64"/>
                      </a:lnTo>
                      <a:lnTo>
                        <a:pt x="187" y="69"/>
                      </a:lnTo>
                      <a:lnTo>
                        <a:pt x="185" y="73"/>
                      </a:lnTo>
                      <a:lnTo>
                        <a:pt x="184" y="76"/>
                      </a:lnTo>
                      <a:lnTo>
                        <a:pt x="182" y="79"/>
                      </a:lnTo>
                      <a:lnTo>
                        <a:pt x="181" y="84"/>
                      </a:lnTo>
                      <a:lnTo>
                        <a:pt x="179" y="87"/>
                      </a:lnTo>
                      <a:lnTo>
                        <a:pt x="178" y="88"/>
                      </a:lnTo>
                      <a:lnTo>
                        <a:pt x="178" y="90"/>
                      </a:lnTo>
                      <a:lnTo>
                        <a:pt x="178" y="91"/>
                      </a:lnTo>
                      <a:lnTo>
                        <a:pt x="176" y="93"/>
                      </a:lnTo>
                      <a:lnTo>
                        <a:pt x="176" y="96"/>
                      </a:lnTo>
                      <a:lnTo>
                        <a:pt x="175" y="96"/>
                      </a:lnTo>
                      <a:lnTo>
                        <a:pt x="173" y="99"/>
                      </a:lnTo>
                      <a:lnTo>
                        <a:pt x="173" y="100"/>
                      </a:lnTo>
                      <a:lnTo>
                        <a:pt x="173" y="103"/>
                      </a:lnTo>
                      <a:lnTo>
                        <a:pt x="172" y="105"/>
                      </a:lnTo>
                      <a:lnTo>
                        <a:pt x="170" y="112"/>
                      </a:lnTo>
                      <a:lnTo>
                        <a:pt x="169" y="118"/>
                      </a:lnTo>
                      <a:lnTo>
                        <a:pt x="167" y="126"/>
                      </a:lnTo>
                      <a:lnTo>
                        <a:pt x="166" y="132"/>
                      </a:lnTo>
                      <a:lnTo>
                        <a:pt x="166" y="138"/>
                      </a:lnTo>
                      <a:lnTo>
                        <a:pt x="166" y="144"/>
                      </a:lnTo>
                      <a:lnTo>
                        <a:pt x="167" y="150"/>
                      </a:lnTo>
                      <a:lnTo>
                        <a:pt x="169" y="154"/>
                      </a:lnTo>
                      <a:lnTo>
                        <a:pt x="170" y="160"/>
                      </a:lnTo>
                      <a:lnTo>
                        <a:pt x="172" y="165"/>
                      </a:lnTo>
                      <a:lnTo>
                        <a:pt x="173" y="169"/>
                      </a:lnTo>
                      <a:lnTo>
                        <a:pt x="176" y="173"/>
                      </a:lnTo>
                      <a:lnTo>
                        <a:pt x="178" y="176"/>
                      </a:lnTo>
                      <a:lnTo>
                        <a:pt x="179" y="181"/>
                      </a:lnTo>
                      <a:lnTo>
                        <a:pt x="181" y="185"/>
                      </a:lnTo>
                      <a:lnTo>
                        <a:pt x="181" y="188"/>
                      </a:lnTo>
                      <a:lnTo>
                        <a:pt x="179" y="193"/>
                      </a:lnTo>
                      <a:lnTo>
                        <a:pt x="179" y="197"/>
                      </a:lnTo>
                      <a:lnTo>
                        <a:pt x="176" y="202"/>
                      </a:lnTo>
                      <a:lnTo>
                        <a:pt x="173" y="206"/>
                      </a:lnTo>
                      <a:lnTo>
                        <a:pt x="173" y="208"/>
                      </a:lnTo>
                      <a:lnTo>
                        <a:pt x="172" y="208"/>
                      </a:lnTo>
                      <a:lnTo>
                        <a:pt x="172" y="209"/>
                      </a:lnTo>
                      <a:lnTo>
                        <a:pt x="170" y="211"/>
                      </a:lnTo>
                      <a:lnTo>
                        <a:pt x="170" y="212"/>
                      </a:lnTo>
                      <a:lnTo>
                        <a:pt x="170" y="214"/>
                      </a:lnTo>
                      <a:lnTo>
                        <a:pt x="170" y="215"/>
                      </a:lnTo>
                      <a:lnTo>
                        <a:pt x="169" y="217"/>
                      </a:lnTo>
                      <a:lnTo>
                        <a:pt x="169" y="220"/>
                      </a:lnTo>
                      <a:lnTo>
                        <a:pt x="167" y="221"/>
                      </a:lnTo>
                      <a:lnTo>
                        <a:pt x="167" y="223"/>
                      </a:lnTo>
                      <a:lnTo>
                        <a:pt x="167" y="224"/>
                      </a:lnTo>
                      <a:lnTo>
                        <a:pt x="166" y="227"/>
                      </a:lnTo>
                      <a:lnTo>
                        <a:pt x="166" y="230"/>
                      </a:lnTo>
                      <a:lnTo>
                        <a:pt x="166" y="233"/>
                      </a:lnTo>
                      <a:lnTo>
                        <a:pt x="164" y="236"/>
                      </a:lnTo>
                      <a:lnTo>
                        <a:pt x="164" y="241"/>
                      </a:lnTo>
                      <a:lnTo>
                        <a:pt x="163" y="244"/>
                      </a:lnTo>
                      <a:lnTo>
                        <a:pt x="161" y="248"/>
                      </a:lnTo>
                      <a:lnTo>
                        <a:pt x="161" y="251"/>
                      </a:lnTo>
                      <a:lnTo>
                        <a:pt x="158" y="256"/>
                      </a:lnTo>
                      <a:lnTo>
                        <a:pt x="158" y="260"/>
                      </a:lnTo>
                      <a:lnTo>
                        <a:pt x="155" y="265"/>
                      </a:lnTo>
                      <a:lnTo>
                        <a:pt x="152" y="269"/>
                      </a:lnTo>
                      <a:lnTo>
                        <a:pt x="149" y="275"/>
                      </a:lnTo>
                      <a:lnTo>
                        <a:pt x="146" y="281"/>
                      </a:lnTo>
                      <a:lnTo>
                        <a:pt x="142" y="286"/>
                      </a:lnTo>
                      <a:lnTo>
                        <a:pt x="139" y="290"/>
                      </a:lnTo>
                      <a:lnTo>
                        <a:pt x="134" y="293"/>
                      </a:lnTo>
                      <a:lnTo>
                        <a:pt x="131" y="298"/>
                      </a:lnTo>
                      <a:lnTo>
                        <a:pt x="127" y="301"/>
                      </a:lnTo>
                      <a:lnTo>
                        <a:pt x="124" y="304"/>
                      </a:lnTo>
                      <a:lnTo>
                        <a:pt x="119" y="308"/>
                      </a:lnTo>
                      <a:lnTo>
                        <a:pt x="115" y="311"/>
                      </a:lnTo>
                      <a:lnTo>
                        <a:pt x="113" y="311"/>
                      </a:lnTo>
                      <a:lnTo>
                        <a:pt x="112" y="313"/>
                      </a:lnTo>
                      <a:lnTo>
                        <a:pt x="112" y="314"/>
                      </a:lnTo>
                      <a:lnTo>
                        <a:pt x="110" y="314"/>
                      </a:lnTo>
                      <a:lnTo>
                        <a:pt x="109" y="315"/>
                      </a:lnTo>
                      <a:lnTo>
                        <a:pt x="107" y="315"/>
                      </a:lnTo>
                      <a:lnTo>
                        <a:pt x="107" y="317"/>
                      </a:lnTo>
                      <a:lnTo>
                        <a:pt x="106" y="317"/>
                      </a:lnTo>
                      <a:lnTo>
                        <a:pt x="104" y="318"/>
                      </a:lnTo>
                      <a:lnTo>
                        <a:pt x="104" y="320"/>
                      </a:lnTo>
                      <a:lnTo>
                        <a:pt x="103" y="321"/>
                      </a:lnTo>
                      <a:lnTo>
                        <a:pt x="101" y="321"/>
                      </a:lnTo>
                      <a:lnTo>
                        <a:pt x="100" y="324"/>
                      </a:lnTo>
                      <a:lnTo>
                        <a:pt x="98" y="326"/>
                      </a:lnTo>
                      <a:lnTo>
                        <a:pt x="97" y="329"/>
                      </a:lnTo>
                      <a:lnTo>
                        <a:pt x="97" y="330"/>
                      </a:lnTo>
                      <a:lnTo>
                        <a:pt x="98" y="333"/>
                      </a:lnTo>
                      <a:lnTo>
                        <a:pt x="100" y="336"/>
                      </a:lnTo>
                      <a:lnTo>
                        <a:pt x="103" y="339"/>
                      </a:lnTo>
                      <a:lnTo>
                        <a:pt x="107" y="342"/>
                      </a:lnTo>
                      <a:lnTo>
                        <a:pt x="110" y="344"/>
                      </a:lnTo>
                      <a:lnTo>
                        <a:pt x="113" y="347"/>
                      </a:lnTo>
                      <a:lnTo>
                        <a:pt x="116" y="348"/>
                      </a:lnTo>
                      <a:lnTo>
                        <a:pt x="119" y="351"/>
                      </a:lnTo>
                      <a:lnTo>
                        <a:pt x="122" y="353"/>
                      </a:lnTo>
                      <a:lnTo>
                        <a:pt x="124" y="354"/>
                      </a:lnTo>
                      <a:lnTo>
                        <a:pt x="127" y="356"/>
                      </a:lnTo>
                      <a:lnTo>
                        <a:pt x="130" y="356"/>
                      </a:lnTo>
                      <a:lnTo>
                        <a:pt x="133" y="357"/>
                      </a:lnTo>
                      <a:lnTo>
                        <a:pt x="137" y="359"/>
                      </a:lnTo>
                      <a:lnTo>
                        <a:pt x="143" y="360"/>
                      </a:lnTo>
                      <a:lnTo>
                        <a:pt x="151" y="360"/>
                      </a:lnTo>
                      <a:lnTo>
                        <a:pt x="158" y="360"/>
                      </a:lnTo>
                      <a:lnTo>
                        <a:pt x="166" y="360"/>
                      </a:lnTo>
                      <a:lnTo>
                        <a:pt x="175" y="359"/>
                      </a:lnTo>
                      <a:lnTo>
                        <a:pt x="181" y="359"/>
                      </a:lnTo>
                      <a:lnTo>
                        <a:pt x="188" y="357"/>
                      </a:lnTo>
                      <a:lnTo>
                        <a:pt x="193" y="357"/>
                      </a:lnTo>
                      <a:lnTo>
                        <a:pt x="194" y="356"/>
                      </a:lnTo>
                      <a:lnTo>
                        <a:pt x="199" y="354"/>
                      </a:lnTo>
                      <a:lnTo>
                        <a:pt x="205" y="353"/>
                      </a:lnTo>
                      <a:lnTo>
                        <a:pt x="208" y="351"/>
                      </a:lnTo>
                      <a:lnTo>
                        <a:pt x="214" y="350"/>
                      </a:lnTo>
                      <a:lnTo>
                        <a:pt x="218" y="348"/>
                      </a:lnTo>
                      <a:lnTo>
                        <a:pt x="224" y="344"/>
                      </a:lnTo>
                      <a:lnTo>
                        <a:pt x="228" y="341"/>
                      </a:lnTo>
                      <a:lnTo>
                        <a:pt x="234" y="336"/>
                      </a:lnTo>
                      <a:lnTo>
                        <a:pt x="239" y="329"/>
                      </a:lnTo>
                      <a:lnTo>
                        <a:pt x="245" y="321"/>
                      </a:lnTo>
                      <a:lnTo>
                        <a:pt x="249" y="314"/>
                      </a:lnTo>
                      <a:lnTo>
                        <a:pt x="252" y="308"/>
                      </a:lnTo>
                      <a:lnTo>
                        <a:pt x="257" y="302"/>
                      </a:lnTo>
                      <a:lnTo>
                        <a:pt x="258" y="298"/>
                      </a:lnTo>
                      <a:lnTo>
                        <a:pt x="261" y="293"/>
                      </a:lnTo>
                      <a:lnTo>
                        <a:pt x="263" y="287"/>
                      </a:lnTo>
                      <a:lnTo>
                        <a:pt x="264" y="283"/>
                      </a:lnTo>
                      <a:lnTo>
                        <a:pt x="266" y="277"/>
                      </a:lnTo>
                      <a:lnTo>
                        <a:pt x="267" y="269"/>
                      </a:lnTo>
                      <a:lnTo>
                        <a:pt x="269" y="259"/>
                      </a:lnTo>
                      <a:lnTo>
                        <a:pt x="270" y="251"/>
                      </a:lnTo>
                      <a:lnTo>
                        <a:pt x="272" y="244"/>
                      </a:lnTo>
                      <a:lnTo>
                        <a:pt x="273" y="238"/>
                      </a:lnTo>
                      <a:lnTo>
                        <a:pt x="276" y="233"/>
                      </a:lnTo>
                      <a:lnTo>
                        <a:pt x="278" y="230"/>
                      </a:lnTo>
                      <a:lnTo>
                        <a:pt x="281" y="226"/>
                      </a:lnTo>
                      <a:lnTo>
                        <a:pt x="284" y="223"/>
                      </a:lnTo>
                      <a:lnTo>
                        <a:pt x="287" y="218"/>
                      </a:lnTo>
                      <a:lnTo>
                        <a:pt x="291" y="214"/>
                      </a:lnTo>
                      <a:lnTo>
                        <a:pt x="297" y="208"/>
                      </a:lnTo>
                      <a:lnTo>
                        <a:pt x="297" y="205"/>
                      </a:lnTo>
                      <a:lnTo>
                        <a:pt x="299" y="205"/>
                      </a:lnTo>
                      <a:lnTo>
                        <a:pt x="300" y="202"/>
                      </a:lnTo>
                      <a:lnTo>
                        <a:pt x="302" y="200"/>
                      </a:lnTo>
                      <a:lnTo>
                        <a:pt x="303" y="199"/>
                      </a:lnTo>
                      <a:lnTo>
                        <a:pt x="303" y="197"/>
                      </a:lnTo>
                      <a:lnTo>
                        <a:pt x="305" y="196"/>
                      </a:lnTo>
                      <a:lnTo>
                        <a:pt x="305" y="194"/>
                      </a:lnTo>
                      <a:lnTo>
                        <a:pt x="306" y="1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10" name="Freeform 158"/>
                <p:cNvSpPr>
                  <a:spLocks/>
                </p:cNvSpPr>
                <p:nvPr/>
              </p:nvSpPr>
              <p:spPr bwMode="auto">
                <a:xfrm>
                  <a:off x="1057" y="2305"/>
                  <a:ext cx="98" cy="165"/>
                </a:xfrm>
                <a:custGeom>
                  <a:avLst/>
                  <a:gdLst>
                    <a:gd name="T0" fmla="*/ 0 w 98"/>
                    <a:gd name="T1" fmla="*/ 165 h 165"/>
                    <a:gd name="T2" fmla="*/ 4 w 98"/>
                    <a:gd name="T3" fmla="*/ 162 h 165"/>
                    <a:gd name="T4" fmla="*/ 7 w 98"/>
                    <a:gd name="T5" fmla="*/ 160 h 165"/>
                    <a:gd name="T6" fmla="*/ 10 w 98"/>
                    <a:gd name="T7" fmla="*/ 157 h 165"/>
                    <a:gd name="T8" fmla="*/ 14 w 98"/>
                    <a:gd name="T9" fmla="*/ 154 h 165"/>
                    <a:gd name="T10" fmla="*/ 17 w 98"/>
                    <a:gd name="T11" fmla="*/ 151 h 165"/>
                    <a:gd name="T12" fmla="*/ 22 w 98"/>
                    <a:gd name="T13" fmla="*/ 148 h 165"/>
                    <a:gd name="T14" fmla="*/ 25 w 98"/>
                    <a:gd name="T15" fmla="*/ 145 h 165"/>
                    <a:gd name="T16" fmla="*/ 29 w 98"/>
                    <a:gd name="T17" fmla="*/ 141 h 165"/>
                    <a:gd name="T18" fmla="*/ 32 w 98"/>
                    <a:gd name="T19" fmla="*/ 135 h 165"/>
                    <a:gd name="T20" fmla="*/ 37 w 98"/>
                    <a:gd name="T21" fmla="*/ 130 h 165"/>
                    <a:gd name="T22" fmla="*/ 37 w 98"/>
                    <a:gd name="T23" fmla="*/ 130 h 165"/>
                    <a:gd name="T24" fmla="*/ 37 w 98"/>
                    <a:gd name="T25" fmla="*/ 127 h 165"/>
                    <a:gd name="T26" fmla="*/ 43 w 98"/>
                    <a:gd name="T27" fmla="*/ 120 h 165"/>
                    <a:gd name="T28" fmla="*/ 46 w 98"/>
                    <a:gd name="T29" fmla="*/ 114 h 165"/>
                    <a:gd name="T30" fmla="*/ 49 w 98"/>
                    <a:gd name="T31" fmla="*/ 107 h 165"/>
                    <a:gd name="T32" fmla="*/ 52 w 98"/>
                    <a:gd name="T33" fmla="*/ 102 h 165"/>
                    <a:gd name="T34" fmla="*/ 55 w 98"/>
                    <a:gd name="T35" fmla="*/ 96 h 165"/>
                    <a:gd name="T36" fmla="*/ 56 w 98"/>
                    <a:gd name="T37" fmla="*/ 92 h 165"/>
                    <a:gd name="T38" fmla="*/ 58 w 98"/>
                    <a:gd name="T39" fmla="*/ 84 h 165"/>
                    <a:gd name="T40" fmla="*/ 59 w 98"/>
                    <a:gd name="T41" fmla="*/ 78 h 165"/>
                    <a:gd name="T42" fmla="*/ 61 w 98"/>
                    <a:gd name="T43" fmla="*/ 69 h 165"/>
                    <a:gd name="T44" fmla="*/ 64 w 98"/>
                    <a:gd name="T45" fmla="*/ 60 h 165"/>
                    <a:gd name="T46" fmla="*/ 64 w 98"/>
                    <a:gd name="T47" fmla="*/ 60 h 165"/>
                    <a:gd name="T48" fmla="*/ 64 w 98"/>
                    <a:gd name="T49" fmla="*/ 54 h 165"/>
                    <a:gd name="T50" fmla="*/ 65 w 98"/>
                    <a:gd name="T51" fmla="*/ 51 h 165"/>
                    <a:gd name="T52" fmla="*/ 65 w 98"/>
                    <a:gd name="T53" fmla="*/ 47 h 165"/>
                    <a:gd name="T54" fmla="*/ 67 w 98"/>
                    <a:gd name="T55" fmla="*/ 44 h 165"/>
                    <a:gd name="T56" fmla="*/ 67 w 98"/>
                    <a:gd name="T57" fmla="*/ 42 h 165"/>
                    <a:gd name="T58" fmla="*/ 68 w 98"/>
                    <a:gd name="T59" fmla="*/ 41 h 165"/>
                    <a:gd name="T60" fmla="*/ 70 w 98"/>
                    <a:gd name="T61" fmla="*/ 38 h 165"/>
                    <a:gd name="T62" fmla="*/ 71 w 98"/>
                    <a:gd name="T63" fmla="*/ 36 h 165"/>
                    <a:gd name="T64" fmla="*/ 73 w 98"/>
                    <a:gd name="T65" fmla="*/ 35 h 165"/>
                    <a:gd name="T66" fmla="*/ 74 w 98"/>
                    <a:gd name="T67" fmla="*/ 33 h 165"/>
                    <a:gd name="T68" fmla="*/ 74 w 98"/>
                    <a:gd name="T69" fmla="*/ 33 h 165"/>
                    <a:gd name="T70" fmla="*/ 76 w 98"/>
                    <a:gd name="T71" fmla="*/ 32 h 165"/>
                    <a:gd name="T72" fmla="*/ 76 w 98"/>
                    <a:gd name="T73" fmla="*/ 30 h 165"/>
                    <a:gd name="T74" fmla="*/ 77 w 98"/>
                    <a:gd name="T75" fmla="*/ 29 h 165"/>
                    <a:gd name="T76" fmla="*/ 79 w 98"/>
                    <a:gd name="T77" fmla="*/ 27 h 165"/>
                    <a:gd name="T78" fmla="*/ 80 w 98"/>
                    <a:gd name="T79" fmla="*/ 26 h 165"/>
                    <a:gd name="T80" fmla="*/ 82 w 98"/>
                    <a:gd name="T81" fmla="*/ 24 h 165"/>
                    <a:gd name="T82" fmla="*/ 83 w 98"/>
                    <a:gd name="T83" fmla="*/ 23 h 165"/>
                    <a:gd name="T84" fmla="*/ 83 w 98"/>
                    <a:gd name="T85" fmla="*/ 21 h 165"/>
                    <a:gd name="T86" fmla="*/ 86 w 98"/>
                    <a:gd name="T87" fmla="*/ 18 h 165"/>
                    <a:gd name="T88" fmla="*/ 86 w 98"/>
                    <a:gd name="T89" fmla="*/ 17 h 165"/>
                    <a:gd name="T90" fmla="*/ 86 w 98"/>
                    <a:gd name="T91" fmla="*/ 17 h 165"/>
                    <a:gd name="T92" fmla="*/ 88 w 98"/>
                    <a:gd name="T93" fmla="*/ 15 h 165"/>
                    <a:gd name="T94" fmla="*/ 91 w 98"/>
                    <a:gd name="T95" fmla="*/ 12 h 165"/>
                    <a:gd name="T96" fmla="*/ 91 w 98"/>
                    <a:gd name="T97" fmla="*/ 11 h 165"/>
                    <a:gd name="T98" fmla="*/ 92 w 98"/>
                    <a:gd name="T99" fmla="*/ 9 h 165"/>
                    <a:gd name="T100" fmla="*/ 94 w 98"/>
                    <a:gd name="T101" fmla="*/ 8 h 165"/>
                    <a:gd name="T102" fmla="*/ 95 w 98"/>
                    <a:gd name="T103" fmla="*/ 6 h 165"/>
                    <a:gd name="T104" fmla="*/ 95 w 98"/>
                    <a:gd name="T105" fmla="*/ 5 h 165"/>
                    <a:gd name="T106" fmla="*/ 97 w 98"/>
                    <a:gd name="T107" fmla="*/ 3 h 165"/>
                    <a:gd name="T108" fmla="*/ 97 w 98"/>
                    <a:gd name="T109" fmla="*/ 2 h 165"/>
                    <a:gd name="T110" fmla="*/ 98 w 98"/>
                    <a:gd name="T111" fmla="*/ 0 h 1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8"/>
                    <a:gd name="T169" fmla="*/ 0 h 165"/>
                    <a:gd name="T170" fmla="*/ 98 w 98"/>
                    <a:gd name="T171" fmla="*/ 165 h 1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8" h="165">
                      <a:moveTo>
                        <a:pt x="0" y="165"/>
                      </a:moveTo>
                      <a:lnTo>
                        <a:pt x="4" y="162"/>
                      </a:lnTo>
                      <a:lnTo>
                        <a:pt x="7" y="160"/>
                      </a:lnTo>
                      <a:lnTo>
                        <a:pt x="10" y="157"/>
                      </a:lnTo>
                      <a:lnTo>
                        <a:pt x="14" y="154"/>
                      </a:lnTo>
                      <a:lnTo>
                        <a:pt x="17" y="151"/>
                      </a:lnTo>
                      <a:lnTo>
                        <a:pt x="22" y="148"/>
                      </a:lnTo>
                      <a:lnTo>
                        <a:pt x="25" y="145"/>
                      </a:lnTo>
                      <a:lnTo>
                        <a:pt x="29" y="141"/>
                      </a:lnTo>
                      <a:lnTo>
                        <a:pt x="32" y="135"/>
                      </a:lnTo>
                      <a:lnTo>
                        <a:pt x="37" y="130"/>
                      </a:lnTo>
                      <a:lnTo>
                        <a:pt x="37" y="127"/>
                      </a:lnTo>
                      <a:lnTo>
                        <a:pt x="43" y="120"/>
                      </a:lnTo>
                      <a:lnTo>
                        <a:pt x="46" y="114"/>
                      </a:lnTo>
                      <a:lnTo>
                        <a:pt x="49" y="107"/>
                      </a:lnTo>
                      <a:lnTo>
                        <a:pt x="52" y="102"/>
                      </a:lnTo>
                      <a:lnTo>
                        <a:pt x="55" y="96"/>
                      </a:lnTo>
                      <a:lnTo>
                        <a:pt x="56" y="92"/>
                      </a:lnTo>
                      <a:lnTo>
                        <a:pt x="58" y="84"/>
                      </a:lnTo>
                      <a:lnTo>
                        <a:pt x="59" y="78"/>
                      </a:lnTo>
                      <a:lnTo>
                        <a:pt x="61" y="69"/>
                      </a:lnTo>
                      <a:lnTo>
                        <a:pt x="64" y="60"/>
                      </a:lnTo>
                      <a:lnTo>
                        <a:pt x="64" y="54"/>
                      </a:lnTo>
                      <a:lnTo>
                        <a:pt x="65" y="51"/>
                      </a:lnTo>
                      <a:lnTo>
                        <a:pt x="65" y="47"/>
                      </a:lnTo>
                      <a:lnTo>
                        <a:pt x="67" y="44"/>
                      </a:lnTo>
                      <a:lnTo>
                        <a:pt x="67" y="42"/>
                      </a:lnTo>
                      <a:lnTo>
                        <a:pt x="68" y="41"/>
                      </a:lnTo>
                      <a:lnTo>
                        <a:pt x="70" y="38"/>
                      </a:lnTo>
                      <a:lnTo>
                        <a:pt x="71" y="36"/>
                      </a:lnTo>
                      <a:lnTo>
                        <a:pt x="73" y="35"/>
                      </a:lnTo>
                      <a:lnTo>
                        <a:pt x="74" y="33"/>
                      </a:lnTo>
                      <a:lnTo>
                        <a:pt x="76" y="32"/>
                      </a:lnTo>
                      <a:lnTo>
                        <a:pt x="76" y="30"/>
                      </a:lnTo>
                      <a:lnTo>
                        <a:pt x="77" y="29"/>
                      </a:lnTo>
                      <a:lnTo>
                        <a:pt x="79" y="27"/>
                      </a:lnTo>
                      <a:lnTo>
                        <a:pt x="80" y="26"/>
                      </a:lnTo>
                      <a:lnTo>
                        <a:pt x="82" y="24"/>
                      </a:lnTo>
                      <a:lnTo>
                        <a:pt x="83" y="23"/>
                      </a:lnTo>
                      <a:lnTo>
                        <a:pt x="83" y="21"/>
                      </a:lnTo>
                      <a:lnTo>
                        <a:pt x="86" y="18"/>
                      </a:lnTo>
                      <a:lnTo>
                        <a:pt x="86" y="17"/>
                      </a:lnTo>
                      <a:lnTo>
                        <a:pt x="88" y="15"/>
                      </a:lnTo>
                      <a:lnTo>
                        <a:pt x="91" y="12"/>
                      </a:lnTo>
                      <a:lnTo>
                        <a:pt x="91" y="11"/>
                      </a:lnTo>
                      <a:lnTo>
                        <a:pt x="92" y="9"/>
                      </a:lnTo>
                      <a:lnTo>
                        <a:pt x="94" y="8"/>
                      </a:lnTo>
                      <a:lnTo>
                        <a:pt x="95" y="6"/>
                      </a:lnTo>
                      <a:lnTo>
                        <a:pt x="95" y="5"/>
                      </a:lnTo>
                      <a:lnTo>
                        <a:pt x="97" y="3"/>
                      </a:lnTo>
                      <a:lnTo>
                        <a:pt x="97" y="2"/>
                      </a:lnTo>
                      <a:lnTo>
                        <a:pt x="9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11" name="Freeform 159"/>
                <p:cNvSpPr>
                  <a:spLocks/>
                </p:cNvSpPr>
                <p:nvPr/>
              </p:nvSpPr>
              <p:spPr bwMode="auto">
                <a:xfrm>
                  <a:off x="1040" y="2470"/>
                  <a:ext cx="17" cy="6"/>
                </a:xfrm>
                <a:custGeom>
                  <a:avLst/>
                  <a:gdLst>
                    <a:gd name="T0" fmla="*/ 17 w 17"/>
                    <a:gd name="T1" fmla="*/ 0 h 6"/>
                    <a:gd name="T2" fmla="*/ 17 w 17"/>
                    <a:gd name="T3" fmla="*/ 0 h 6"/>
                    <a:gd name="T4" fmla="*/ 15 w 17"/>
                    <a:gd name="T5" fmla="*/ 0 h 6"/>
                    <a:gd name="T6" fmla="*/ 14 w 17"/>
                    <a:gd name="T7" fmla="*/ 0 h 6"/>
                    <a:gd name="T8" fmla="*/ 12 w 17"/>
                    <a:gd name="T9" fmla="*/ 1 h 6"/>
                    <a:gd name="T10" fmla="*/ 11 w 17"/>
                    <a:gd name="T11" fmla="*/ 3 h 6"/>
                    <a:gd name="T12" fmla="*/ 8 w 17"/>
                    <a:gd name="T13" fmla="*/ 3 h 6"/>
                    <a:gd name="T14" fmla="*/ 6 w 17"/>
                    <a:gd name="T15" fmla="*/ 4 h 6"/>
                    <a:gd name="T16" fmla="*/ 5 w 17"/>
                    <a:gd name="T17" fmla="*/ 4 h 6"/>
                    <a:gd name="T18" fmla="*/ 3 w 17"/>
                    <a:gd name="T19" fmla="*/ 4 h 6"/>
                    <a:gd name="T20" fmla="*/ 2 w 17"/>
                    <a:gd name="T21" fmla="*/ 4 h 6"/>
                    <a:gd name="T22" fmla="*/ 0 w 17"/>
                    <a:gd name="T23" fmla="*/ 6 h 6"/>
                    <a:gd name="T24" fmla="*/ 0 w 17"/>
                    <a:gd name="T25" fmla="*/ 6 h 6"/>
                    <a:gd name="T26" fmla="*/ 17 w 17"/>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6"/>
                    <a:gd name="T44" fmla="*/ 17 w 17"/>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6">
                      <a:moveTo>
                        <a:pt x="17" y="0"/>
                      </a:moveTo>
                      <a:lnTo>
                        <a:pt x="17" y="0"/>
                      </a:lnTo>
                      <a:lnTo>
                        <a:pt x="15" y="0"/>
                      </a:lnTo>
                      <a:lnTo>
                        <a:pt x="14" y="0"/>
                      </a:lnTo>
                      <a:lnTo>
                        <a:pt x="12" y="1"/>
                      </a:lnTo>
                      <a:lnTo>
                        <a:pt x="11" y="3"/>
                      </a:lnTo>
                      <a:lnTo>
                        <a:pt x="8" y="3"/>
                      </a:lnTo>
                      <a:lnTo>
                        <a:pt x="6" y="4"/>
                      </a:lnTo>
                      <a:lnTo>
                        <a:pt x="5" y="4"/>
                      </a:lnTo>
                      <a:lnTo>
                        <a:pt x="3" y="4"/>
                      </a:lnTo>
                      <a:lnTo>
                        <a:pt x="2" y="4"/>
                      </a:lnTo>
                      <a:lnTo>
                        <a:pt x="0" y="6"/>
                      </a:lnTo>
                      <a:lnTo>
                        <a:pt x="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12" name="Freeform 160"/>
                <p:cNvSpPr>
                  <a:spLocks/>
                </p:cNvSpPr>
                <p:nvPr/>
              </p:nvSpPr>
              <p:spPr bwMode="auto">
                <a:xfrm>
                  <a:off x="1781" y="2281"/>
                  <a:ext cx="157" cy="72"/>
                </a:xfrm>
                <a:custGeom>
                  <a:avLst/>
                  <a:gdLst>
                    <a:gd name="T0" fmla="*/ 2 w 157"/>
                    <a:gd name="T1" fmla="*/ 0 h 72"/>
                    <a:gd name="T2" fmla="*/ 5 w 157"/>
                    <a:gd name="T3" fmla="*/ 2 h 72"/>
                    <a:gd name="T4" fmla="*/ 9 w 157"/>
                    <a:gd name="T5" fmla="*/ 2 h 72"/>
                    <a:gd name="T6" fmla="*/ 12 w 157"/>
                    <a:gd name="T7" fmla="*/ 3 h 72"/>
                    <a:gd name="T8" fmla="*/ 15 w 157"/>
                    <a:gd name="T9" fmla="*/ 5 h 72"/>
                    <a:gd name="T10" fmla="*/ 17 w 157"/>
                    <a:gd name="T11" fmla="*/ 6 h 72"/>
                    <a:gd name="T12" fmla="*/ 18 w 157"/>
                    <a:gd name="T13" fmla="*/ 6 h 72"/>
                    <a:gd name="T14" fmla="*/ 20 w 157"/>
                    <a:gd name="T15" fmla="*/ 8 h 72"/>
                    <a:gd name="T16" fmla="*/ 23 w 157"/>
                    <a:gd name="T17" fmla="*/ 9 h 72"/>
                    <a:gd name="T18" fmla="*/ 24 w 157"/>
                    <a:gd name="T19" fmla="*/ 9 h 72"/>
                    <a:gd name="T20" fmla="*/ 29 w 157"/>
                    <a:gd name="T21" fmla="*/ 9 h 72"/>
                    <a:gd name="T22" fmla="*/ 30 w 157"/>
                    <a:gd name="T23" fmla="*/ 9 h 72"/>
                    <a:gd name="T24" fmla="*/ 33 w 157"/>
                    <a:gd name="T25" fmla="*/ 9 h 72"/>
                    <a:gd name="T26" fmla="*/ 36 w 157"/>
                    <a:gd name="T27" fmla="*/ 9 h 72"/>
                    <a:gd name="T28" fmla="*/ 41 w 157"/>
                    <a:gd name="T29" fmla="*/ 9 h 72"/>
                    <a:gd name="T30" fmla="*/ 45 w 157"/>
                    <a:gd name="T31" fmla="*/ 9 h 72"/>
                    <a:gd name="T32" fmla="*/ 47 w 157"/>
                    <a:gd name="T33" fmla="*/ 9 h 72"/>
                    <a:gd name="T34" fmla="*/ 60 w 157"/>
                    <a:gd name="T35" fmla="*/ 9 h 72"/>
                    <a:gd name="T36" fmla="*/ 74 w 157"/>
                    <a:gd name="T37" fmla="*/ 9 h 72"/>
                    <a:gd name="T38" fmla="*/ 89 w 157"/>
                    <a:gd name="T39" fmla="*/ 12 h 72"/>
                    <a:gd name="T40" fmla="*/ 103 w 157"/>
                    <a:gd name="T41" fmla="*/ 20 h 72"/>
                    <a:gd name="T42" fmla="*/ 117 w 157"/>
                    <a:gd name="T43" fmla="*/ 33 h 72"/>
                    <a:gd name="T44" fmla="*/ 120 w 157"/>
                    <a:gd name="T45" fmla="*/ 35 h 72"/>
                    <a:gd name="T46" fmla="*/ 123 w 157"/>
                    <a:gd name="T47" fmla="*/ 39 h 72"/>
                    <a:gd name="T48" fmla="*/ 126 w 157"/>
                    <a:gd name="T49" fmla="*/ 44 h 72"/>
                    <a:gd name="T50" fmla="*/ 129 w 157"/>
                    <a:gd name="T51" fmla="*/ 48 h 72"/>
                    <a:gd name="T52" fmla="*/ 132 w 157"/>
                    <a:gd name="T53" fmla="*/ 51 h 72"/>
                    <a:gd name="T54" fmla="*/ 132 w 157"/>
                    <a:gd name="T55" fmla="*/ 53 h 72"/>
                    <a:gd name="T56" fmla="*/ 136 w 157"/>
                    <a:gd name="T57" fmla="*/ 59 h 72"/>
                    <a:gd name="T58" fmla="*/ 141 w 157"/>
                    <a:gd name="T59" fmla="*/ 63 h 72"/>
                    <a:gd name="T60" fmla="*/ 145 w 157"/>
                    <a:gd name="T61" fmla="*/ 66 h 72"/>
                    <a:gd name="T62" fmla="*/ 150 w 157"/>
                    <a:gd name="T63" fmla="*/ 69 h 72"/>
                    <a:gd name="T64" fmla="*/ 157 w 157"/>
                    <a:gd name="T65" fmla="*/ 7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72"/>
                    <a:gd name="T101" fmla="*/ 157 w 157"/>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72">
                      <a:moveTo>
                        <a:pt x="0" y="0"/>
                      </a:moveTo>
                      <a:lnTo>
                        <a:pt x="2" y="0"/>
                      </a:lnTo>
                      <a:lnTo>
                        <a:pt x="3" y="0"/>
                      </a:lnTo>
                      <a:lnTo>
                        <a:pt x="5" y="2"/>
                      </a:lnTo>
                      <a:lnTo>
                        <a:pt x="6" y="2"/>
                      </a:lnTo>
                      <a:lnTo>
                        <a:pt x="9" y="2"/>
                      </a:lnTo>
                      <a:lnTo>
                        <a:pt x="9" y="3"/>
                      </a:lnTo>
                      <a:lnTo>
                        <a:pt x="12" y="3"/>
                      </a:lnTo>
                      <a:lnTo>
                        <a:pt x="12" y="5"/>
                      </a:lnTo>
                      <a:lnTo>
                        <a:pt x="15" y="5"/>
                      </a:lnTo>
                      <a:lnTo>
                        <a:pt x="17" y="6"/>
                      </a:lnTo>
                      <a:lnTo>
                        <a:pt x="18" y="6"/>
                      </a:lnTo>
                      <a:lnTo>
                        <a:pt x="20" y="8"/>
                      </a:lnTo>
                      <a:lnTo>
                        <a:pt x="21" y="8"/>
                      </a:lnTo>
                      <a:lnTo>
                        <a:pt x="23" y="9"/>
                      </a:lnTo>
                      <a:lnTo>
                        <a:pt x="24" y="9"/>
                      </a:lnTo>
                      <a:lnTo>
                        <a:pt x="27" y="9"/>
                      </a:lnTo>
                      <a:lnTo>
                        <a:pt x="29" y="9"/>
                      </a:lnTo>
                      <a:lnTo>
                        <a:pt x="30" y="9"/>
                      </a:lnTo>
                      <a:lnTo>
                        <a:pt x="32" y="9"/>
                      </a:lnTo>
                      <a:lnTo>
                        <a:pt x="33" y="9"/>
                      </a:lnTo>
                      <a:lnTo>
                        <a:pt x="35" y="9"/>
                      </a:lnTo>
                      <a:lnTo>
                        <a:pt x="36" y="9"/>
                      </a:lnTo>
                      <a:lnTo>
                        <a:pt x="39" y="9"/>
                      </a:lnTo>
                      <a:lnTo>
                        <a:pt x="41" y="9"/>
                      </a:lnTo>
                      <a:lnTo>
                        <a:pt x="42" y="9"/>
                      </a:lnTo>
                      <a:lnTo>
                        <a:pt x="45" y="9"/>
                      </a:lnTo>
                      <a:lnTo>
                        <a:pt x="47" y="9"/>
                      </a:lnTo>
                      <a:lnTo>
                        <a:pt x="53" y="9"/>
                      </a:lnTo>
                      <a:lnTo>
                        <a:pt x="60" y="9"/>
                      </a:lnTo>
                      <a:lnTo>
                        <a:pt x="66" y="9"/>
                      </a:lnTo>
                      <a:lnTo>
                        <a:pt x="74" y="9"/>
                      </a:lnTo>
                      <a:lnTo>
                        <a:pt x="81" y="11"/>
                      </a:lnTo>
                      <a:lnTo>
                        <a:pt x="89" y="12"/>
                      </a:lnTo>
                      <a:lnTo>
                        <a:pt x="96" y="15"/>
                      </a:lnTo>
                      <a:lnTo>
                        <a:pt x="103" y="20"/>
                      </a:lnTo>
                      <a:lnTo>
                        <a:pt x="109" y="26"/>
                      </a:lnTo>
                      <a:lnTo>
                        <a:pt x="117" y="33"/>
                      </a:lnTo>
                      <a:lnTo>
                        <a:pt x="120" y="35"/>
                      </a:lnTo>
                      <a:lnTo>
                        <a:pt x="121" y="36"/>
                      </a:lnTo>
                      <a:lnTo>
                        <a:pt x="123" y="39"/>
                      </a:lnTo>
                      <a:lnTo>
                        <a:pt x="124" y="41"/>
                      </a:lnTo>
                      <a:lnTo>
                        <a:pt x="126" y="44"/>
                      </a:lnTo>
                      <a:lnTo>
                        <a:pt x="127" y="45"/>
                      </a:lnTo>
                      <a:lnTo>
                        <a:pt x="129" y="48"/>
                      </a:lnTo>
                      <a:lnTo>
                        <a:pt x="130" y="50"/>
                      </a:lnTo>
                      <a:lnTo>
                        <a:pt x="132" y="51"/>
                      </a:lnTo>
                      <a:lnTo>
                        <a:pt x="132" y="53"/>
                      </a:lnTo>
                      <a:lnTo>
                        <a:pt x="135" y="56"/>
                      </a:lnTo>
                      <a:lnTo>
                        <a:pt x="136" y="59"/>
                      </a:lnTo>
                      <a:lnTo>
                        <a:pt x="139" y="60"/>
                      </a:lnTo>
                      <a:lnTo>
                        <a:pt x="141" y="63"/>
                      </a:lnTo>
                      <a:lnTo>
                        <a:pt x="142" y="65"/>
                      </a:lnTo>
                      <a:lnTo>
                        <a:pt x="145" y="66"/>
                      </a:lnTo>
                      <a:lnTo>
                        <a:pt x="147" y="68"/>
                      </a:lnTo>
                      <a:lnTo>
                        <a:pt x="150" y="69"/>
                      </a:lnTo>
                      <a:lnTo>
                        <a:pt x="153" y="71"/>
                      </a:lnTo>
                      <a:lnTo>
                        <a:pt x="157"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13" name="Freeform 161"/>
                <p:cNvSpPr>
                  <a:spLocks/>
                </p:cNvSpPr>
                <p:nvPr/>
              </p:nvSpPr>
              <p:spPr bwMode="auto">
                <a:xfrm>
                  <a:off x="1968" y="2362"/>
                  <a:ext cx="171" cy="226"/>
                </a:xfrm>
                <a:custGeom>
                  <a:avLst/>
                  <a:gdLst>
                    <a:gd name="T0" fmla="*/ 0 w 171"/>
                    <a:gd name="T1" fmla="*/ 0 h 226"/>
                    <a:gd name="T2" fmla="*/ 8 w 171"/>
                    <a:gd name="T3" fmla="*/ 3 h 226"/>
                    <a:gd name="T4" fmla="*/ 14 w 171"/>
                    <a:gd name="T5" fmla="*/ 5 h 226"/>
                    <a:gd name="T6" fmla="*/ 20 w 171"/>
                    <a:gd name="T7" fmla="*/ 8 h 226"/>
                    <a:gd name="T8" fmla="*/ 26 w 171"/>
                    <a:gd name="T9" fmla="*/ 11 h 226"/>
                    <a:gd name="T10" fmla="*/ 32 w 171"/>
                    <a:gd name="T11" fmla="*/ 15 h 226"/>
                    <a:gd name="T12" fmla="*/ 38 w 171"/>
                    <a:gd name="T13" fmla="*/ 20 h 226"/>
                    <a:gd name="T14" fmla="*/ 44 w 171"/>
                    <a:gd name="T15" fmla="*/ 24 h 226"/>
                    <a:gd name="T16" fmla="*/ 49 w 171"/>
                    <a:gd name="T17" fmla="*/ 30 h 226"/>
                    <a:gd name="T18" fmla="*/ 54 w 171"/>
                    <a:gd name="T19" fmla="*/ 36 h 226"/>
                    <a:gd name="T20" fmla="*/ 60 w 171"/>
                    <a:gd name="T21" fmla="*/ 44 h 226"/>
                    <a:gd name="T22" fmla="*/ 60 w 171"/>
                    <a:gd name="T23" fmla="*/ 44 h 226"/>
                    <a:gd name="T24" fmla="*/ 63 w 171"/>
                    <a:gd name="T25" fmla="*/ 47 h 226"/>
                    <a:gd name="T26" fmla="*/ 66 w 171"/>
                    <a:gd name="T27" fmla="*/ 50 h 226"/>
                    <a:gd name="T28" fmla="*/ 67 w 171"/>
                    <a:gd name="T29" fmla="*/ 53 h 226"/>
                    <a:gd name="T30" fmla="*/ 70 w 171"/>
                    <a:gd name="T31" fmla="*/ 55 h 226"/>
                    <a:gd name="T32" fmla="*/ 73 w 171"/>
                    <a:gd name="T33" fmla="*/ 57 h 226"/>
                    <a:gd name="T34" fmla="*/ 76 w 171"/>
                    <a:gd name="T35" fmla="*/ 60 h 226"/>
                    <a:gd name="T36" fmla="*/ 79 w 171"/>
                    <a:gd name="T37" fmla="*/ 61 h 226"/>
                    <a:gd name="T38" fmla="*/ 82 w 171"/>
                    <a:gd name="T39" fmla="*/ 63 h 226"/>
                    <a:gd name="T40" fmla="*/ 85 w 171"/>
                    <a:gd name="T41" fmla="*/ 64 h 226"/>
                    <a:gd name="T42" fmla="*/ 88 w 171"/>
                    <a:gd name="T43" fmla="*/ 66 h 226"/>
                    <a:gd name="T44" fmla="*/ 88 w 171"/>
                    <a:gd name="T45" fmla="*/ 66 h 226"/>
                    <a:gd name="T46" fmla="*/ 91 w 171"/>
                    <a:gd name="T47" fmla="*/ 69 h 226"/>
                    <a:gd name="T48" fmla="*/ 94 w 171"/>
                    <a:gd name="T49" fmla="*/ 70 h 226"/>
                    <a:gd name="T50" fmla="*/ 97 w 171"/>
                    <a:gd name="T51" fmla="*/ 72 h 226"/>
                    <a:gd name="T52" fmla="*/ 100 w 171"/>
                    <a:gd name="T53" fmla="*/ 73 h 226"/>
                    <a:gd name="T54" fmla="*/ 105 w 171"/>
                    <a:gd name="T55" fmla="*/ 76 h 226"/>
                    <a:gd name="T56" fmla="*/ 108 w 171"/>
                    <a:gd name="T57" fmla="*/ 79 h 226"/>
                    <a:gd name="T58" fmla="*/ 111 w 171"/>
                    <a:gd name="T59" fmla="*/ 81 h 226"/>
                    <a:gd name="T60" fmla="*/ 114 w 171"/>
                    <a:gd name="T61" fmla="*/ 84 h 226"/>
                    <a:gd name="T62" fmla="*/ 117 w 171"/>
                    <a:gd name="T63" fmla="*/ 88 h 226"/>
                    <a:gd name="T64" fmla="*/ 120 w 171"/>
                    <a:gd name="T65" fmla="*/ 91 h 226"/>
                    <a:gd name="T66" fmla="*/ 120 w 171"/>
                    <a:gd name="T67" fmla="*/ 91 h 226"/>
                    <a:gd name="T68" fmla="*/ 126 w 171"/>
                    <a:gd name="T69" fmla="*/ 100 h 226"/>
                    <a:gd name="T70" fmla="*/ 132 w 171"/>
                    <a:gd name="T71" fmla="*/ 111 h 226"/>
                    <a:gd name="T72" fmla="*/ 138 w 171"/>
                    <a:gd name="T73" fmla="*/ 123 h 226"/>
                    <a:gd name="T74" fmla="*/ 144 w 171"/>
                    <a:gd name="T75" fmla="*/ 136 h 226"/>
                    <a:gd name="T76" fmla="*/ 151 w 171"/>
                    <a:gd name="T77" fmla="*/ 151 h 226"/>
                    <a:gd name="T78" fmla="*/ 156 w 171"/>
                    <a:gd name="T79" fmla="*/ 166 h 226"/>
                    <a:gd name="T80" fmla="*/ 162 w 171"/>
                    <a:gd name="T81" fmla="*/ 181 h 226"/>
                    <a:gd name="T82" fmla="*/ 166 w 171"/>
                    <a:gd name="T83" fmla="*/ 195 h 226"/>
                    <a:gd name="T84" fmla="*/ 168 w 171"/>
                    <a:gd name="T85" fmla="*/ 208 h 226"/>
                    <a:gd name="T86" fmla="*/ 169 w 171"/>
                    <a:gd name="T87" fmla="*/ 220 h 226"/>
                    <a:gd name="T88" fmla="*/ 169 w 171"/>
                    <a:gd name="T89" fmla="*/ 220 h 226"/>
                    <a:gd name="T90" fmla="*/ 169 w 171"/>
                    <a:gd name="T91" fmla="*/ 220 h 226"/>
                    <a:gd name="T92" fmla="*/ 171 w 171"/>
                    <a:gd name="T93" fmla="*/ 221 h 226"/>
                    <a:gd name="T94" fmla="*/ 171 w 171"/>
                    <a:gd name="T95" fmla="*/ 221 h 226"/>
                    <a:gd name="T96" fmla="*/ 171 w 171"/>
                    <a:gd name="T97" fmla="*/ 223 h 226"/>
                    <a:gd name="T98" fmla="*/ 171 w 171"/>
                    <a:gd name="T99" fmla="*/ 223 h 226"/>
                    <a:gd name="T100" fmla="*/ 171 w 171"/>
                    <a:gd name="T101" fmla="*/ 224 h 226"/>
                    <a:gd name="T102" fmla="*/ 171 w 171"/>
                    <a:gd name="T103" fmla="*/ 224 h 226"/>
                    <a:gd name="T104" fmla="*/ 171 w 171"/>
                    <a:gd name="T105" fmla="*/ 224 h 226"/>
                    <a:gd name="T106" fmla="*/ 171 w 171"/>
                    <a:gd name="T107" fmla="*/ 226 h 226"/>
                    <a:gd name="T108" fmla="*/ 171 w 171"/>
                    <a:gd name="T109" fmla="*/ 226 h 2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1"/>
                    <a:gd name="T166" fmla="*/ 0 h 226"/>
                    <a:gd name="T167" fmla="*/ 171 w 171"/>
                    <a:gd name="T168" fmla="*/ 226 h 2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1" h="226">
                      <a:moveTo>
                        <a:pt x="0" y="0"/>
                      </a:moveTo>
                      <a:lnTo>
                        <a:pt x="8" y="3"/>
                      </a:lnTo>
                      <a:lnTo>
                        <a:pt x="14" y="5"/>
                      </a:lnTo>
                      <a:lnTo>
                        <a:pt x="20" y="8"/>
                      </a:lnTo>
                      <a:lnTo>
                        <a:pt x="26" y="11"/>
                      </a:lnTo>
                      <a:lnTo>
                        <a:pt x="32" y="15"/>
                      </a:lnTo>
                      <a:lnTo>
                        <a:pt x="38" y="20"/>
                      </a:lnTo>
                      <a:lnTo>
                        <a:pt x="44" y="24"/>
                      </a:lnTo>
                      <a:lnTo>
                        <a:pt x="49" y="30"/>
                      </a:lnTo>
                      <a:lnTo>
                        <a:pt x="54" y="36"/>
                      </a:lnTo>
                      <a:lnTo>
                        <a:pt x="60" y="44"/>
                      </a:lnTo>
                      <a:lnTo>
                        <a:pt x="63" y="47"/>
                      </a:lnTo>
                      <a:lnTo>
                        <a:pt x="66" y="50"/>
                      </a:lnTo>
                      <a:lnTo>
                        <a:pt x="67" y="53"/>
                      </a:lnTo>
                      <a:lnTo>
                        <a:pt x="70" y="55"/>
                      </a:lnTo>
                      <a:lnTo>
                        <a:pt x="73" y="57"/>
                      </a:lnTo>
                      <a:lnTo>
                        <a:pt x="76" y="60"/>
                      </a:lnTo>
                      <a:lnTo>
                        <a:pt x="79" y="61"/>
                      </a:lnTo>
                      <a:lnTo>
                        <a:pt x="82" y="63"/>
                      </a:lnTo>
                      <a:lnTo>
                        <a:pt x="85" y="64"/>
                      </a:lnTo>
                      <a:lnTo>
                        <a:pt x="88" y="66"/>
                      </a:lnTo>
                      <a:lnTo>
                        <a:pt x="91" y="69"/>
                      </a:lnTo>
                      <a:lnTo>
                        <a:pt x="94" y="70"/>
                      </a:lnTo>
                      <a:lnTo>
                        <a:pt x="97" y="72"/>
                      </a:lnTo>
                      <a:lnTo>
                        <a:pt x="100" y="73"/>
                      </a:lnTo>
                      <a:lnTo>
                        <a:pt x="105" y="76"/>
                      </a:lnTo>
                      <a:lnTo>
                        <a:pt x="108" y="79"/>
                      </a:lnTo>
                      <a:lnTo>
                        <a:pt x="111" y="81"/>
                      </a:lnTo>
                      <a:lnTo>
                        <a:pt x="114" y="84"/>
                      </a:lnTo>
                      <a:lnTo>
                        <a:pt x="117" y="88"/>
                      </a:lnTo>
                      <a:lnTo>
                        <a:pt x="120" y="91"/>
                      </a:lnTo>
                      <a:lnTo>
                        <a:pt x="126" y="100"/>
                      </a:lnTo>
                      <a:lnTo>
                        <a:pt x="132" y="111"/>
                      </a:lnTo>
                      <a:lnTo>
                        <a:pt x="138" y="123"/>
                      </a:lnTo>
                      <a:lnTo>
                        <a:pt x="144" y="136"/>
                      </a:lnTo>
                      <a:lnTo>
                        <a:pt x="151" y="151"/>
                      </a:lnTo>
                      <a:lnTo>
                        <a:pt x="156" y="166"/>
                      </a:lnTo>
                      <a:lnTo>
                        <a:pt x="162" y="181"/>
                      </a:lnTo>
                      <a:lnTo>
                        <a:pt x="166" y="195"/>
                      </a:lnTo>
                      <a:lnTo>
                        <a:pt x="168" y="208"/>
                      </a:lnTo>
                      <a:lnTo>
                        <a:pt x="169" y="220"/>
                      </a:lnTo>
                      <a:lnTo>
                        <a:pt x="171" y="221"/>
                      </a:lnTo>
                      <a:lnTo>
                        <a:pt x="171" y="223"/>
                      </a:lnTo>
                      <a:lnTo>
                        <a:pt x="171" y="224"/>
                      </a:lnTo>
                      <a:lnTo>
                        <a:pt x="171" y="2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14" name="Freeform 162"/>
                <p:cNvSpPr>
                  <a:spLocks/>
                </p:cNvSpPr>
                <p:nvPr/>
              </p:nvSpPr>
              <p:spPr bwMode="auto">
                <a:xfrm>
                  <a:off x="1765" y="2302"/>
                  <a:ext cx="357" cy="326"/>
                </a:xfrm>
                <a:custGeom>
                  <a:avLst/>
                  <a:gdLst>
                    <a:gd name="T0" fmla="*/ 6 w 357"/>
                    <a:gd name="T1" fmla="*/ 0 h 326"/>
                    <a:gd name="T2" fmla="*/ 13 w 357"/>
                    <a:gd name="T3" fmla="*/ 0 h 326"/>
                    <a:gd name="T4" fmla="*/ 21 w 357"/>
                    <a:gd name="T5" fmla="*/ 2 h 326"/>
                    <a:gd name="T6" fmla="*/ 27 w 357"/>
                    <a:gd name="T7" fmla="*/ 5 h 326"/>
                    <a:gd name="T8" fmla="*/ 36 w 357"/>
                    <a:gd name="T9" fmla="*/ 8 h 326"/>
                    <a:gd name="T10" fmla="*/ 40 w 357"/>
                    <a:gd name="T11" fmla="*/ 9 h 326"/>
                    <a:gd name="T12" fmla="*/ 57 w 357"/>
                    <a:gd name="T13" fmla="*/ 9 h 326"/>
                    <a:gd name="T14" fmla="*/ 72 w 357"/>
                    <a:gd name="T15" fmla="*/ 9 h 326"/>
                    <a:gd name="T16" fmla="*/ 88 w 357"/>
                    <a:gd name="T17" fmla="*/ 9 h 326"/>
                    <a:gd name="T18" fmla="*/ 103 w 357"/>
                    <a:gd name="T19" fmla="*/ 14 h 326"/>
                    <a:gd name="T20" fmla="*/ 118 w 357"/>
                    <a:gd name="T21" fmla="*/ 26 h 326"/>
                    <a:gd name="T22" fmla="*/ 124 w 357"/>
                    <a:gd name="T23" fmla="*/ 32 h 326"/>
                    <a:gd name="T24" fmla="*/ 133 w 357"/>
                    <a:gd name="T25" fmla="*/ 45 h 326"/>
                    <a:gd name="T26" fmla="*/ 140 w 357"/>
                    <a:gd name="T27" fmla="*/ 54 h 326"/>
                    <a:gd name="T28" fmla="*/ 148 w 357"/>
                    <a:gd name="T29" fmla="*/ 63 h 326"/>
                    <a:gd name="T30" fmla="*/ 161 w 357"/>
                    <a:gd name="T31" fmla="*/ 69 h 326"/>
                    <a:gd name="T32" fmla="*/ 172 w 357"/>
                    <a:gd name="T33" fmla="*/ 72 h 326"/>
                    <a:gd name="T34" fmla="*/ 191 w 357"/>
                    <a:gd name="T35" fmla="*/ 78 h 326"/>
                    <a:gd name="T36" fmla="*/ 206 w 357"/>
                    <a:gd name="T37" fmla="*/ 83 h 326"/>
                    <a:gd name="T38" fmla="*/ 221 w 357"/>
                    <a:gd name="T39" fmla="*/ 90 h 326"/>
                    <a:gd name="T40" fmla="*/ 233 w 357"/>
                    <a:gd name="T41" fmla="*/ 101 h 326"/>
                    <a:gd name="T42" fmla="*/ 245 w 357"/>
                    <a:gd name="T43" fmla="*/ 115 h 326"/>
                    <a:gd name="T44" fmla="*/ 252 w 357"/>
                    <a:gd name="T45" fmla="*/ 123 h 326"/>
                    <a:gd name="T46" fmla="*/ 264 w 357"/>
                    <a:gd name="T47" fmla="*/ 135 h 326"/>
                    <a:gd name="T48" fmla="*/ 278 w 357"/>
                    <a:gd name="T49" fmla="*/ 142 h 326"/>
                    <a:gd name="T50" fmla="*/ 291 w 357"/>
                    <a:gd name="T51" fmla="*/ 150 h 326"/>
                    <a:gd name="T52" fmla="*/ 302 w 357"/>
                    <a:gd name="T53" fmla="*/ 159 h 326"/>
                    <a:gd name="T54" fmla="*/ 306 w 357"/>
                    <a:gd name="T55" fmla="*/ 163 h 326"/>
                    <a:gd name="T56" fmla="*/ 317 w 357"/>
                    <a:gd name="T57" fmla="*/ 181 h 326"/>
                    <a:gd name="T58" fmla="*/ 329 w 357"/>
                    <a:gd name="T59" fmla="*/ 205 h 326"/>
                    <a:gd name="T60" fmla="*/ 339 w 357"/>
                    <a:gd name="T61" fmla="*/ 234 h 326"/>
                    <a:gd name="T62" fmla="*/ 348 w 357"/>
                    <a:gd name="T63" fmla="*/ 259 h 326"/>
                    <a:gd name="T64" fmla="*/ 351 w 357"/>
                    <a:gd name="T65" fmla="*/ 281 h 326"/>
                    <a:gd name="T66" fmla="*/ 353 w 357"/>
                    <a:gd name="T67" fmla="*/ 289 h 326"/>
                    <a:gd name="T68" fmla="*/ 354 w 357"/>
                    <a:gd name="T69" fmla="*/ 298 h 326"/>
                    <a:gd name="T70" fmla="*/ 357 w 357"/>
                    <a:gd name="T71" fmla="*/ 304 h 326"/>
                    <a:gd name="T72" fmla="*/ 357 w 357"/>
                    <a:gd name="T73" fmla="*/ 307 h 326"/>
                    <a:gd name="T74" fmla="*/ 354 w 357"/>
                    <a:gd name="T75" fmla="*/ 310 h 326"/>
                    <a:gd name="T76" fmla="*/ 350 w 357"/>
                    <a:gd name="T77" fmla="*/ 313 h 326"/>
                    <a:gd name="T78" fmla="*/ 348 w 357"/>
                    <a:gd name="T79" fmla="*/ 316 h 326"/>
                    <a:gd name="T80" fmla="*/ 345 w 357"/>
                    <a:gd name="T81" fmla="*/ 317 h 326"/>
                    <a:gd name="T82" fmla="*/ 342 w 357"/>
                    <a:gd name="T83" fmla="*/ 320 h 326"/>
                    <a:gd name="T84" fmla="*/ 338 w 357"/>
                    <a:gd name="T85" fmla="*/ 322 h 326"/>
                    <a:gd name="T86" fmla="*/ 335 w 357"/>
                    <a:gd name="T87" fmla="*/ 322 h 326"/>
                    <a:gd name="T88" fmla="*/ 329 w 357"/>
                    <a:gd name="T89" fmla="*/ 322 h 326"/>
                    <a:gd name="T90" fmla="*/ 326 w 357"/>
                    <a:gd name="T91" fmla="*/ 322 h 326"/>
                    <a:gd name="T92" fmla="*/ 320 w 357"/>
                    <a:gd name="T93" fmla="*/ 323 h 326"/>
                    <a:gd name="T94" fmla="*/ 311 w 357"/>
                    <a:gd name="T95" fmla="*/ 323 h 326"/>
                    <a:gd name="T96" fmla="*/ 297 w 357"/>
                    <a:gd name="T97" fmla="*/ 325 h 326"/>
                    <a:gd name="T98" fmla="*/ 282 w 357"/>
                    <a:gd name="T99" fmla="*/ 326 h 3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326"/>
                    <a:gd name="T152" fmla="*/ 357 w 357"/>
                    <a:gd name="T153" fmla="*/ 326 h 3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326">
                      <a:moveTo>
                        <a:pt x="0" y="0"/>
                      </a:moveTo>
                      <a:lnTo>
                        <a:pt x="6" y="0"/>
                      </a:lnTo>
                      <a:lnTo>
                        <a:pt x="10" y="0"/>
                      </a:lnTo>
                      <a:lnTo>
                        <a:pt x="13" y="0"/>
                      </a:lnTo>
                      <a:lnTo>
                        <a:pt x="16" y="0"/>
                      </a:lnTo>
                      <a:lnTo>
                        <a:pt x="21" y="2"/>
                      </a:lnTo>
                      <a:lnTo>
                        <a:pt x="24" y="3"/>
                      </a:lnTo>
                      <a:lnTo>
                        <a:pt x="27" y="5"/>
                      </a:lnTo>
                      <a:lnTo>
                        <a:pt x="30" y="6"/>
                      </a:lnTo>
                      <a:lnTo>
                        <a:pt x="36" y="8"/>
                      </a:lnTo>
                      <a:lnTo>
                        <a:pt x="40" y="9"/>
                      </a:lnTo>
                      <a:lnTo>
                        <a:pt x="48" y="11"/>
                      </a:lnTo>
                      <a:lnTo>
                        <a:pt x="57" y="9"/>
                      </a:lnTo>
                      <a:lnTo>
                        <a:pt x="64" y="9"/>
                      </a:lnTo>
                      <a:lnTo>
                        <a:pt x="72" y="9"/>
                      </a:lnTo>
                      <a:lnTo>
                        <a:pt x="79" y="9"/>
                      </a:lnTo>
                      <a:lnTo>
                        <a:pt x="88" y="9"/>
                      </a:lnTo>
                      <a:lnTo>
                        <a:pt x="96" y="11"/>
                      </a:lnTo>
                      <a:lnTo>
                        <a:pt x="103" y="14"/>
                      </a:lnTo>
                      <a:lnTo>
                        <a:pt x="111" y="18"/>
                      </a:lnTo>
                      <a:lnTo>
                        <a:pt x="118" y="26"/>
                      </a:lnTo>
                      <a:lnTo>
                        <a:pt x="124" y="32"/>
                      </a:lnTo>
                      <a:lnTo>
                        <a:pt x="128" y="39"/>
                      </a:lnTo>
                      <a:lnTo>
                        <a:pt x="133" y="45"/>
                      </a:lnTo>
                      <a:lnTo>
                        <a:pt x="136" y="50"/>
                      </a:lnTo>
                      <a:lnTo>
                        <a:pt x="140" y="54"/>
                      </a:lnTo>
                      <a:lnTo>
                        <a:pt x="143" y="59"/>
                      </a:lnTo>
                      <a:lnTo>
                        <a:pt x="148" y="63"/>
                      </a:lnTo>
                      <a:lnTo>
                        <a:pt x="154" y="66"/>
                      </a:lnTo>
                      <a:lnTo>
                        <a:pt x="161" y="69"/>
                      </a:lnTo>
                      <a:lnTo>
                        <a:pt x="172" y="72"/>
                      </a:lnTo>
                      <a:lnTo>
                        <a:pt x="181" y="75"/>
                      </a:lnTo>
                      <a:lnTo>
                        <a:pt x="191" y="78"/>
                      </a:lnTo>
                      <a:lnTo>
                        <a:pt x="199" y="81"/>
                      </a:lnTo>
                      <a:lnTo>
                        <a:pt x="206" y="83"/>
                      </a:lnTo>
                      <a:lnTo>
                        <a:pt x="214" y="86"/>
                      </a:lnTo>
                      <a:lnTo>
                        <a:pt x="221" y="90"/>
                      </a:lnTo>
                      <a:lnTo>
                        <a:pt x="227" y="95"/>
                      </a:lnTo>
                      <a:lnTo>
                        <a:pt x="233" y="101"/>
                      </a:lnTo>
                      <a:lnTo>
                        <a:pt x="239" y="108"/>
                      </a:lnTo>
                      <a:lnTo>
                        <a:pt x="245" y="115"/>
                      </a:lnTo>
                      <a:lnTo>
                        <a:pt x="252" y="123"/>
                      </a:lnTo>
                      <a:lnTo>
                        <a:pt x="258" y="129"/>
                      </a:lnTo>
                      <a:lnTo>
                        <a:pt x="264" y="135"/>
                      </a:lnTo>
                      <a:lnTo>
                        <a:pt x="272" y="139"/>
                      </a:lnTo>
                      <a:lnTo>
                        <a:pt x="278" y="142"/>
                      </a:lnTo>
                      <a:lnTo>
                        <a:pt x="284" y="147"/>
                      </a:lnTo>
                      <a:lnTo>
                        <a:pt x="291" y="150"/>
                      </a:lnTo>
                      <a:lnTo>
                        <a:pt x="296" y="154"/>
                      </a:lnTo>
                      <a:lnTo>
                        <a:pt x="302" y="159"/>
                      </a:lnTo>
                      <a:lnTo>
                        <a:pt x="306" y="163"/>
                      </a:lnTo>
                      <a:lnTo>
                        <a:pt x="311" y="172"/>
                      </a:lnTo>
                      <a:lnTo>
                        <a:pt x="317" y="181"/>
                      </a:lnTo>
                      <a:lnTo>
                        <a:pt x="323" y="193"/>
                      </a:lnTo>
                      <a:lnTo>
                        <a:pt x="329" y="205"/>
                      </a:lnTo>
                      <a:lnTo>
                        <a:pt x="335" y="219"/>
                      </a:lnTo>
                      <a:lnTo>
                        <a:pt x="339" y="234"/>
                      </a:lnTo>
                      <a:lnTo>
                        <a:pt x="344" y="246"/>
                      </a:lnTo>
                      <a:lnTo>
                        <a:pt x="348" y="259"/>
                      </a:lnTo>
                      <a:lnTo>
                        <a:pt x="350" y="271"/>
                      </a:lnTo>
                      <a:lnTo>
                        <a:pt x="351" y="281"/>
                      </a:lnTo>
                      <a:lnTo>
                        <a:pt x="353" y="289"/>
                      </a:lnTo>
                      <a:lnTo>
                        <a:pt x="354" y="293"/>
                      </a:lnTo>
                      <a:lnTo>
                        <a:pt x="354" y="298"/>
                      </a:lnTo>
                      <a:lnTo>
                        <a:pt x="356" y="301"/>
                      </a:lnTo>
                      <a:lnTo>
                        <a:pt x="357" y="304"/>
                      </a:lnTo>
                      <a:lnTo>
                        <a:pt x="357" y="307"/>
                      </a:lnTo>
                      <a:lnTo>
                        <a:pt x="356" y="308"/>
                      </a:lnTo>
                      <a:lnTo>
                        <a:pt x="354" y="310"/>
                      </a:lnTo>
                      <a:lnTo>
                        <a:pt x="350" y="313"/>
                      </a:lnTo>
                      <a:lnTo>
                        <a:pt x="350" y="314"/>
                      </a:lnTo>
                      <a:lnTo>
                        <a:pt x="348" y="316"/>
                      </a:lnTo>
                      <a:lnTo>
                        <a:pt x="347" y="316"/>
                      </a:lnTo>
                      <a:lnTo>
                        <a:pt x="345" y="317"/>
                      </a:lnTo>
                      <a:lnTo>
                        <a:pt x="344" y="319"/>
                      </a:lnTo>
                      <a:lnTo>
                        <a:pt x="342" y="320"/>
                      </a:lnTo>
                      <a:lnTo>
                        <a:pt x="341" y="320"/>
                      </a:lnTo>
                      <a:lnTo>
                        <a:pt x="338" y="322"/>
                      </a:lnTo>
                      <a:lnTo>
                        <a:pt x="336" y="322"/>
                      </a:lnTo>
                      <a:lnTo>
                        <a:pt x="335" y="322"/>
                      </a:lnTo>
                      <a:lnTo>
                        <a:pt x="329" y="322"/>
                      </a:lnTo>
                      <a:lnTo>
                        <a:pt x="326" y="322"/>
                      </a:lnTo>
                      <a:lnTo>
                        <a:pt x="324" y="323"/>
                      </a:lnTo>
                      <a:lnTo>
                        <a:pt x="320" y="323"/>
                      </a:lnTo>
                      <a:lnTo>
                        <a:pt x="315" y="323"/>
                      </a:lnTo>
                      <a:lnTo>
                        <a:pt x="311" y="323"/>
                      </a:lnTo>
                      <a:lnTo>
                        <a:pt x="303" y="323"/>
                      </a:lnTo>
                      <a:lnTo>
                        <a:pt x="297" y="325"/>
                      </a:lnTo>
                      <a:lnTo>
                        <a:pt x="290" y="325"/>
                      </a:lnTo>
                      <a:lnTo>
                        <a:pt x="282" y="3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15" name="Freeform 163"/>
                <p:cNvSpPr>
                  <a:spLocks/>
                </p:cNvSpPr>
                <p:nvPr/>
              </p:nvSpPr>
              <p:spPr bwMode="auto">
                <a:xfrm>
                  <a:off x="1886" y="2628"/>
                  <a:ext cx="184" cy="56"/>
                </a:xfrm>
                <a:custGeom>
                  <a:avLst/>
                  <a:gdLst>
                    <a:gd name="T0" fmla="*/ 184 w 184"/>
                    <a:gd name="T1" fmla="*/ 18 h 56"/>
                    <a:gd name="T2" fmla="*/ 178 w 184"/>
                    <a:gd name="T3" fmla="*/ 20 h 56"/>
                    <a:gd name="T4" fmla="*/ 170 w 184"/>
                    <a:gd name="T5" fmla="*/ 20 h 56"/>
                    <a:gd name="T6" fmla="*/ 163 w 184"/>
                    <a:gd name="T7" fmla="*/ 21 h 56"/>
                    <a:gd name="T8" fmla="*/ 154 w 184"/>
                    <a:gd name="T9" fmla="*/ 21 h 56"/>
                    <a:gd name="T10" fmla="*/ 146 w 184"/>
                    <a:gd name="T11" fmla="*/ 21 h 56"/>
                    <a:gd name="T12" fmla="*/ 137 w 184"/>
                    <a:gd name="T13" fmla="*/ 23 h 56"/>
                    <a:gd name="T14" fmla="*/ 129 w 184"/>
                    <a:gd name="T15" fmla="*/ 23 h 56"/>
                    <a:gd name="T16" fmla="*/ 121 w 184"/>
                    <a:gd name="T17" fmla="*/ 23 h 56"/>
                    <a:gd name="T18" fmla="*/ 112 w 184"/>
                    <a:gd name="T19" fmla="*/ 24 h 56"/>
                    <a:gd name="T20" fmla="*/ 105 w 184"/>
                    <a:gd name="T21" fmla="*/ 24 h 56"/>
                    <a:gd name="T22" fmla="*/ 105 w 184"/>
                    <a:gd name="T23" fmla="*/ 24 h 56"/>
                    <a:gd name="T24" fmla="*/ 97 w 184"/>
                    <a:gd name="T25" fmla="*/ 24 h 56"/>
                    <a:gd name="T26" fmla="*/ 90 w 184"/>
                    <a:gd name="T27" fmla="*/ 26 h 56"/>
                    <a:gd name="T28" fmla="*/ 81 w 184"/>
                    <a:gd name="T29" fmla="*/ 27 h 56"/>
                    <a:gd name="T30" fmla="*/ 73 w 184"/>
                    <a:gd name="T31" fmla="*/ 29 h 56"/>
                    <a:gd name="T32" fmla="*/ 66 w 184"/>
                    <a:gd name="T33" fmla="*/ 32 h 56"/>
                    <a:gd name="T34" fmla="*/ 58 w 184"/>
                    <a:gd name="T35" fmla="*/ 35 h 56"/>
                    <a:gd name="T36" fmla="*/ 51 w 184"/>
                    <a:gd name="T37" fmla="*/ 38 h 56"/>
                    <a:gd name="T38" fmla="*/ 43 w 184"/>
                    <a:gd name="T39" fmla="*/ 42 h 56"/>
                    <a:gd name="T40" fmla="*/ 36 w 184"/>
                    <a:gd name="T41" fmla="*/ 48 h 56"/>
                    <a:gd name="T42" fmla="*/ 28 w 184"/>
                    <a:gd name="T43" fmla="*/ 56 h 56"/>
                    <a:gd name="T44" fmla="*/ 28 w 184"/>
                    <a:gd name="T45" fmla="*/ 56 h 56"/>
                    <a:gd name="T46" fmla="*/ 0 w 184"/>
                    <a:gd name="T47" fmla="*/ 56 h 56"/>
                    <a:gd name="T48" fmla="*/ 10 w 184"/>
                    <a:gd name="T49" fmla="*/ 44 h 56"/>
                    <a:gd name="T50" fmla="*/ 19 w 184"/>
                    <a:gd name="T51" fmla="*/ 36 h 56"/>
                    <a:gd name="T52" fmla="*/ 28 w 184"/>
                    <a:gd name="T53" fmla="*/ 27 h 56"/>
                    <a:gd name="T54" fmla="*/ 39 w 184"/>
                    <a:gd name="T55" fmla="*/ 21 h 56"/>
                    <a:gd name="T56" fmla="*/ 49 w 184"/>
                    <a:gd name="T57" fmla="*/ 15 h 56"/>
                    <a:gd name="T58" fmla="*/ 58 w 184"/>
                    <a:gd name="T59" fmla="*/ 11 h 56"/>
                    <a:gd name="T60" fmla="*/ 70 w 184"/>
                    <a:gd name="T61" fmla="*/ 8 h 56"/>
                    <a:gd name="T62" fmla="*/ 81 w 184"/>
                    <a:gd name="T63" fmla="*/ 5 h 56"/>
                    <a:gd name="T64" fmla="*/ 93 w 184"/>
                    <a:gd name="T65" fmla="*/ 3 h 56"/>
                    <a:gd name="T66" fmla="*/ 105 w 184"/>
                    <a:gd name="T67" fmla="*/ 3 h 56"/>
                    <a:gd name="T68" fmla="*/ 105 w 184"/>
                    <a:gd name="T69" fmla="*/ 3 h 56"/>
                    <a:gd name="T70" fmla="*/ 109 w 184"/>
                    <a:gd name="T71" fmla="*/ 3 h 56"/>
                    <a:gd name="T72" fmla="*/ 115 w 184"/>
                    <a:gd name="T73" fmla="*/ 2 h 56"/>
                    <a:gd name="T74" fmla="*/ 121 w 184"/>
                    <a:gd name="T75" fmla="*/ 2 h 56"/>
                    <a:gd name="T76" fmla="*/ 127 w 184"/>
                    <a:gd name="T77" fmla="*/ 2 h 56"/>
                    <a:gd name="T78" fmla="*/ 131 w 184"/>
                    <a:gd name="T79" fmla="*/ 2 h 56"/>
                    <a:gd name="T80" fmla="*/ 139 w 184"/>
                    <a:gd name="T81" fmla="*/ 2 h 56"/>
                    <a:gd name="T82" fmla="*/ 143 w 184"/>
                    <a:gd name="T83" fmla="*/ 2 h 56"/>
                    <a:gd name="T84" fmla="*/ 149 w 184"/>
                    <a:gd name="T85" fmla="*/ 0 h 56"/>
                    <a:gd name="T86" fmla="*/ 155 w 184"/>
                    <a:gd name="T87" fmla="*/ 0 h 56"/>
                    <a:gd name="T88" fmla="*/ 161 w 184"/>
                    <a:gd name="T89" fmla="*/ 0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4"/>
                    <a:gd name="T136" fmla="*/ 0 h 56"/>
                    <a:gd name="T137" fmla="*/ 184 w 184"/>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4" h="56">
                      <a:moveTo>
                        <a:pt x="184" y="18"/>
                      </a:moveTo>
                      <a:lnTo>
                        <a:pt x="178" y="20"/>
                      </a:lnTo>
                      <a:lnTo>
                        <a:pt x="170" y="20"/>
                      </a:lnTo>
                      <a:lnTo>
                        <a:pt x="163" y="21"/>
                      </a:lnTo>
                      <a:lnTo>
                        <a:pt x="154" y="21"/>
                      </a:lnTo>
                      <a:lnTo>
                        <a:pt x="146" y="21"/>
                      </a:lnTo>
                      <a:lnTo>
                        <a:pt x="137" y="23"/>
                      </a:lnTo>
                      <a:lnTo>
                        <a:pt x="129" y="23"/>
                      </a:lnTo>
                      <a:lnTo>
                        <a:pt x="121" y="23"/>
                      </a:lnTo>
                      <a:lnTo>
                        <a:pt x="112" y="24"/>
                      </a:lnTo>
                      <a:lnTo>
                        <a:pt x="105" y="24"/>
                      </a:lnTo>
                      <a:lnTo>
                        <a:pt x="97" y="24"/>
                      </a:lnTo>
                      <a:lnTo>
                        <a:pt x="90" y="26"/>
                      </a:lnTo>
                      <a:lnTo>
                        <a:pt x="81" y="27"/>
                      </a:lnTo>
                      <a:lnTo>
                        <a:pt x="73" y="29"/>
                      </a:lnTo>
                      <a:lnTo>
                        <a:pt x="66" y="32"/>
                      </a:lnTo>
                      <a:lnTo>
                        <a:pt x="58" y="35"/>
                      </a:lnTo>
                      <a:lnTo>
                        <a:pt x="51" y="38"/>
                      </a:lnTo>
                      <a:lnTo>
                        <a:pt x="43" y="42"/>
                      </a:lnTo>
                      <a:lnTo>
                        <a:pt x="36" y="48"/>
                      </a:lnTo>
                      <a:lnTo>
                        <a:pt x="28" y="56"/>
                      </a:lnTo>
                      <a:lnTo>
                        <a:pt x="0" y="56"/>
                      </a:lnTo>
                      <a:lnTo>
                        <a:pt x="10" y="44"/>
                      </a:lnTo>
                      <a:lnTo>
                        <a:pt x="19" y="36"/>
                      </a:lnTo>
                      <a:lnTo>
                        <a:pt x="28" y="27"/>
                      </a:lnTo>
                      <a:lnTo>
                        <a:pt x="39" y="21"/>
                      </a:lnTo>
                      <a:lnTo>
                        <a:pt x="49" y="15"/>
                      </a:lnTo>
                      <a:lnTo>
                        <a:pt x="58" y="11"/>
                      </a:lnTo>
                      <a:lnTo>
                        <a:pt x="70" y="8"/>
                      </a:lnTo>
                      <a:lnTo>
                        <a:pt x="81" y="5"/>
                      </a:lnTo>
                      <a:lnTo>
                        <a:pt x="93" y="3"/>
                      </a:lnTo>
                      <a:lnTo>
                        <a:pt x="105" y="3"/>
                      </a:lnTo>
                      <a:lnTo>
                        <a:pt x="109" y="3"/>
                      </a:lnTo>
                      <a:lnTo>
                        <a:pt x="115" y="2"/>
                      </a:lnTo>
                      <a:lnTo>
                        <a:pt x="121" y="2"/>
                      </a:lnTo>
                      <a:lnTo>
                        <a:pt x="127" y="2"/>
                      </a:lnTo>
                      <a:lnTo>
                        <a:pt x="131" y="2"/>
                      </a:lnTo>
                      <a:lnTo>
                        <a:pt x="139" y="2"/>
                      </a:lnTo>
                      <a:lnTo>
                        <a:pt x="143" y="2"/>
                      </a:lnTo>
                      <a:lnTo>
                        <a:pt x="149" y="0"/>
                      </a:lnTo>
                      <a:lnTo>
                        <a:pt x="155" y="0"/>
                      </a:lnTo>
                      <a:lnTo>
                        <a:pt x="16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16" name="Freeform 164"/>
                <p:cNvSpPr>
                  <a:spLocks/>
                </p:cNvSpPr>
                <p:nvPr/>
              </p:nvSpPr>
              <p:spPr bwMode="auto">
                <a:xfrm>
                  <a:off x="2478" y="2207"/>
                  <a:ext cx="89" cy="199"/>
                </a:xfrm>
                <a:custGeom>
                  <a:avLst/>
                  <a:gdLst>
                    <a:gd name="T0" fmla="*/ 25 w 89"/>
                    <a:gd name="T1" fmla="*/ 166 h 199"/>
                    <a:gd name="T2" fmla="*/ 31 w 89"/>
                    <a:gd name="T3" fmla="*/ 154 h 199"/>
                    <a:gd name="T4" fmla="*/ 40 w 89"/>
                    <a:gd name="T5" fmla="*/ 139 h 199"/>
                    <a:gd name="T6" fmla="*/ 49 w 89"/>
                    <a:gd name="T7" fmla="*/ 122 h 199"/>
                    <a:gd name="T8" fmla="*/ 60 w 89"/>
                    <a:gd name="T9" fmla="*/ 103 h 199"/>
                    <a:gd name="T10" fmla="*/ 72 w 89"/>
                    <a:gd name="T11" fmla="*/ 83 h 199"/>
                    <a:gd name="T12" fmla="*/ 78 w 89"/>
                    <a:gd name="T13" fmla="*/ 74 h 199"/>
                    <a:gd name="T14" fmla="*/ 85 w 89"/>
                    <a:gd name="T15" fmla="*/ 55 h 199"/>
                    <a:gd name="T16" fmla="*/ 88 w 89"/>
                    <a:gd name="T17" fmla="*/ 39 h 199"/>
                    <a:gd name="T18" fmla="*/ 89 w 89"/>
                    <a:gd name="T19" fmla="*/ 24 h 199"/>
                    <a:gd name="T20" fmla="*/ 89 w 89"/>
                    <a:gd name="T21" fmla="*/ 13 h 199"/>
                    <a:gd name="T22" fmla="*/ 89 w 89"/>
                    <a:gd name="T23" fmla="*/ 10 h 199"/>
                    <a:gd name="T24" fmla="*/ 89 w 89"/>
                    <a:gd name="T25" fmla="*/ 10 h 199"/>
                    <a:gd name="T26" fmla="*/ 88 w 89"/>
                    <a:gd name="T27" fmla="*/ 7 h 199"/>
                    <a:gd name="T28" fmla="*/ 86 w 89"/>
                    <a:gd name="T29" fmla="*/ 4 h 199"/>
                    <a:gd name="T30" fmla="*/ 85 w 89"/>
                    <a:gd name="T31" fmla="*/ 1 h 199"/>
                    <a:gd name="T32" fmla="*/ 81 w 89"/>
                    <a:gd name="T33" fmla="*/ 0 h 199"/>
                    <a:gd name="T34" fmla="*/ 79 w 89"/>
                    <a:gd name="T35" fmla="*/ 1 h 199"/>
                    <a:gd name="T36" fmla="*/ 75 w 89"/>
                    <a:gd name="T37" fmla="*/ 3 h 199"/>
                    <a:gd name="T38" fmla="*/ 72 w 89"/>
                    <a:gd name="T39" fmla="*/ 6 h 199"/>
                    <a:gd name="T40" fmla="*/ 70 w 89"/>
                    <a:gd name="T41" fmla="*/ 9 h 199"/>
                    <a:gd name="T42" fmla="*/ 69 w 89"/>
                    <a:gd name="T43" fmla="*/ 10 h 199"/>
                    <a:gd name="T44" fmla="*/ 69 w 89"/>
                    <a:gd name="T45" fmla="*/ 10 h 199"/>
                    <a:gd name="T46" fmla="*/ 69 w 89"/>
                    <a:gd name="T47" fmla="*/ 12 h 199"/>
                    <a:gd name="T48" fmla="*/ 69 w 89"/>
                    <a:gd name="T49" fmla="*/ 12 h 199"/>
                    <a:gd name="T50" fmla="*/ 69 w 89"/>
                    <a:gd name="T51" fmla="*/ 13 h 199"/>
                    <a:gd name="T52" fmla="*/ 69 w 89"/>
                    <a:gd name="T53" fmla="*/ 13 h 199"/>
                    <a:gd name="T54" fmla="*/ 69 w 89"/>
                    <a:gd name="T55" fmla="*/ 15 h 199"/>
                    <a:gd name="T56" fmla="*/ 69 w 89"/>
                    <a:gd name="T57" fmla="*/ 18 h 199"/>
                    <a:gd name="T58" fmla="*/ 69 w 89"/>
                    <a:gd name="T59" fmla="*/ 28 h 199"/>
                    <a:gd name="T60" fmla="*/ 67 w 89"/>
                    <a:gd name="T61" fmla="*/ 39 h 199"/>
                    <a:gd name="T62" fmla="*/ 64 w 89"/>
                    <a:gd name="T63" fmla="*/ 52 h 199"/>
                    <a:gd name="T64" fmla="*/ 58 w 89"/>
                    <a:gd name="T65" fmla="*/ 65 h 199"/>
                    <a:gd name="T66" fmla="*/ 55 w 89"/>
                    <a:gd name="T67" fmla="*/ 73 h 199"/>
                    <a:gd name="T68" fmla="*/ 48 w 89"/>
                    <a:gd name="T69" fmla="*/ 83 h 199"/>
                    <a:gd name="T70" fmla="*/ 40 w 89"/>
                    <a:gd name="T71" fmla="*/ 95 h 199"/>
                    <a:gd name="T72" fmla="*/ 36 w 89"/>
                    <a:gd name="T73" fmla="*/ 106 h 199"/>
                    <a:gd name="T74" fmla="*/ 30 w 89"/>
                    <a:gd name="T75" fmla="*/ 116 h 199"/>
                    <a:gd name="T76" fmla="*/ 24 w 89"/>
                    <a:gd name="T77" fmla="*/ 125 h 199"/>
                    <a:gd name="T78" fmla="*/ 22 w 89"/>
                    <a:gd name="T79" fmla="*/ 130 h 199"/>
                    <a:gd name="T80" fmla="*/ 18 w 89"/>
                    <a:gd name="T81" fmla="*/ 137 h 199"/>
                    <a:gd name="T82" fmla="*/ 12 w 89"/>
                    <a:gd name="T83" fmla="*/ 145 h 199"/>
                    <a:gd name="T84" fmla="*/ 7 w 89"/>
                    <a:gd name="T85" fmla="*/ 152 h 199"/>
                    <a:gd name="T86" fmla="*/ 4 w 89"/>
                    <a:gd name="T87" fmla="*/ 158 h 1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199"/>
                    <a:gd name="T134" fmla="*/ 89 w 89"/>
                    <a:gd name="T135" fmla="*/ 199 h 1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199">
                      <a:moveTo>
                        <a:pt x="0" y="199"/>
                      </a:moveTo>
                      <a:lnTo>
                        <a:pt x="25" y="166"/>
                      </a:lnTo>
                      <a:lnTo>
                        <a:pt x="28" y="160"/>
                      </a:lnTo>
                      <a:lnTo>
                        <a:pt x="31" y="154"/>
                      </a:lnTo>
                      <a:lnTo>
                        <a:pt x="36" y="146"/>
                      </a:lnTo>
                      <a:lnTo>
                        <a:pt x="40" y="139"/>
                      </a:lnTo>
                      <a:lnTo>
                        <a:pt x="45" y="131"/>
                      </a:lnTo>
                      <a:lnTo>
                        <a:pt x="49" y="122"/>
                      </a:lnTo>
                      <a:lnTo>
                        <a:pt x="55" y="113"/>
                      </a:lnTo>
                      <a:lnTo>
                        <a:pt x="60" y="103"/>
                      </a:lnTo>
                      <a:lnTo>
                        <a:pt x="66" y="94"/>
                      </a:lnTo>
                      <a:lnTo>
                        <a:pt x="72" y="83"/>
                      </a:lnTo>
                      <a:lnTo>
                        <a:pt x="78" y="74"/>
                      </a:lnTo>
                      <a:lnTo>
                        <a:pt x="82" y="64"/>
                      </a:lnTo>
                      <a:lnTo>
                        <a:pt x="85" y="55"/>
                      </a:lnTo>
                      <a:lnTo>
                        <a:pt x="86" y="46"/>
                      </a:lnTo>
                      <a:lnTo>
                        <a:pt x="88" y="39"/>
                      </a:lnTo>
                      <a:lnTo>
                        <a:pt x="89" y="31"/>
                      </a:lnTo>
                      <a:lnTo>
                        <a:pt x="89" y="24"/>
                      </a:lnTo>
                      <a:lnTo>
                        <a:pt x="89" y="18"/>
                      </a:lnTo>
                      <a:lnTo>
                        <a:pt x="89" y="13"/>
                      </a:lnTo>
                      <a:lnTo>
                        <a:pt x="89" y="10"/>
                      </a:lnTo>
                      <a:lnTo>
                        <a:pt x="89" y="9"/>
                      </a:lnTo>
                      <a:lnTo>
                        <a:pt x="88" y="7"/>
                      </a:lnTo>
                      <a:lnTo>
                        <a:pt x="88" y="6"/>
                      </a:lnTo>
                      <a:lnTo>
                        <a:pt x="86" y="4"/>
                      </a:lnTo>
                      <a:lnTo>
                        <a:pt x="86" y="3"/>
                      </a:lnTo>
                      <a:lnTo>
                        <a:pt x="85" y="1"/>
                      </a:lnTo>
                      <a:lnTo>
                        <a:pt x="84" y="1"/>
                      </a:lnTo>
                      <a:lnTo>
                        <a:pt x="81" y="0"/>
                      </a:lnTo>
                      <a:lnTo>
                        <a:pt x="79" y="1"/>
                      </a:lnTo>
                      <a:lnTo>
                        <a:pt x="76" y="3"/>
                      </a:lnTo>
                      <a:lnTo>
                        <a:pt x="75" y="3"/>
                      </a:lnTo>
                      <a:lnTo>
                        <a:pt x="73" y="4"/>
                      </a:lnTo>
                      <a:lnTo>
                        <a:pt x="72" y="6"/>
                      </a:lnTo>
                      <a:lnTo>
                        <a:pt x="70" y="7"/>
                      </a:lnTo>
                      <a:lnTo>
                        <a:pt x="70" y="9"/>
                      </a:lnTo>
                      <a:lnTo>
                        <a:pt x="69" y="10"/>
                      </a:lnTo>
                      <a:lnTo>
                        <a:pt x="69" y="12"/>
                      </a:lnTo>
                      <a:lnTo>
                        <a:pt x="69" y="13"/>
                      </a:lnTo>
                      <a:lnTo>
                        <a:pt x="69" y="15"/>
                      </a:lnTo>
                      <a:lnTo>
                        <a:pt x="69" y="18"/>
                      </a:lnTo>
                      <a:lnTo>
                        <a:pt x="69" y="22"/>
                      </a:lnTo>
                      <a:lnTo>
                        <a:pt x="69" y="28"/>
                      </a:lnTo>
                      <a:lnTo>
                        <a:pt x="69" y="33"/>
                      </a:lnTo>
                      <a:lnTo>
                        <a:pt x="67" y="39"/>
                      </a:lnTo>
                      <a:lnTo>
                        <a:pt x="66" y="45"/>
                      </a:lnTo>
                      <a:lnTo>
                        <a:pt x="64" y="52"/>
                      </a:lnTo>
                      <a:lnTo>
                        <a:pt x="63" y="58"/>
                      </a:lnTo>
                      <a:lnTo>
                        <a:pt x="58" y="65"/>
                      </a:lnTo>
                      <a:lnTo>
                        <a:pt x="55" y="73"/>
                      </a:lnTo>
                      <a:lnTo>
                        <a:pt x="51" y="79"/>
                      </a:lnTo>
                      <a:lnTo>
                        <a:pt x="48" y="83"/>
                      </a:lnTo>
                      <a:lnTo>
                        <a:pt x="43" y="89"/>
                      </a:lnTo>
                      <a:lnTo>
                        <a:pt x="40" y="95"/>
                      </a:lnTo>
                      <a:lnTo>
                        <a:pt x="37" y="100"/>
                      </a:lnTo>
                      <a:lnTo>
                        <a:pt x="36" y="106"/>
                      </a:lnTo>
                      <a:lnTo>
                        <a:pt x="31" y="110"/>
                      </a:lnTo>
                      <a:lnTo>
                        <a:pt x="30" y="116"/>
                      </a:lnTo>
                      <a:lnTo>
                        <a:pt x="27" y="121"/>
                      </a:lnTo>
                      <a:lnTo>
                        <a:pt x="24" y="125"/>
                      </a:lnTo>
                      <a:lnTo>
                        <a:pt x="22" y="130"/>
                      </a:lnTo>
                      <a:lnTo>
                        <a:pt x="19" y="133"/>
                      </a:lnTo>
                      <a:lnTo>
                        <a:pt x="18" y="137"/>
                      </a:lnTo>
                      <a:lnTo>
                        <a:pt x="15" y="142"/>
                      </a:lnTo>
                      <a:lnTo>
                        <a:pt x="12" y="145"/>
                      </a:lnTo>
                      <a:lnTo>
                        <a:pt x="10" y="149"/>
                      </a:lnTo>
                      <a:lnTo>
                        <a:pt x="7" y="152"/>
                      </a:lnTo>
                      <a:lnTo>
                        <a:pt x="6" y="155"/>
                      </a:lnTo>
                      <a:lnTo>
                        <a:pt x="4" y="158"/>
                      </a:lnTo>
                      <a:lnTo>
                        <a:pt x="3" y="1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17" name="Freeform 165"/>
                <p:cNvSpPr>
                  <a:spLocks/>
                </p:cNvSpPr>
                <p:nvPr/>
              </p:nvSpPr>
              <p:spPr bwMode="auto">
                <a:xfrm>
                  <a:off x="2678" y="2281"/>
                  <a:ext cx="342" cy="290"/>
                </a:xfrm>
                <a:custGeom>
                  <a:avLst/>
                  <a:gdLst>
                    <a:gd name="T0" fmla="*/ 2 w 342"/>
                    <a:gd name="T1" fmla="*/ 287 h 290"/>
                    <a:gd name="T2" fmla="*/ 5 w 342"/>
                    <a:gd name="T3" fmla="*/ 283 h 290"/>
                    <a:gd name="T4" fmla="*/ 9 w 342"/>
                    <a:gd name="T5" fmla="*/ 276 h 290"/>
                    <a:gd name="T6" fmla="*/ 11 w 342"/>
                    <a:gd name="T7" fmla="*/ 270 h 290"/>
                    <a:gd name="T8" fmla="*/ 14 w 342"/>
                    <a:gd name="T9" fmla="*/ 264 h 290"/>
                    <a:gd name="T10" fmla="*/ 14 w 342"/>
                    <a:gd name="T11" fmla="*/ 259 h 290"/>
                    <a:gd name="T12" fmla="*/ 15 w 342"/>
                    <a:gd name="T13" fmla="*/ 253 h 290"/>
                    <a:gd name="T14" fmla="*/ 18 w 342"/>
                    <a:gd name="T15" fmla="*/ 247 h 290"/>
                    <a:gd name="T16" fmla="*/ 21 w 342"/>
                    <a:gd name="T17" fmla="*/ 240 h 290"/>
                    <a:gd name="T18" fmla="*/ 24 w 342"/>
                    <a:gd name="T19" fmla="*/ 232 h 290"/>
                    <a:gd name="T20" fmla="*/ 27 w 342"/>
                    <a:gd name="T21" fmla="*/ 226 h 290"/>
                    <a:gd name="T22" fmla="*/ 31 w 342"/>
                    <a:gd name="T23" fmla="*/ 219 h 290"/>
                    <a:gd name="T24" fmla="*/ 42 w 342"/>
                    <a:gd name="T25" fmla="*/ 205 h 290"/>
                    <a:gd name="T26" fmla="*/ 54 w 342"/>
                    <a:gd name="T27" fmla="*/ 195 h 290"/>
                    <a:gd name="T28" fmla="*/ 64 w 342"/>
                    <a:gd name="T29" fmla="*/ 187 h 290"/>
                    <a:gd name="T30" fmla="*/ 75 w 342"/>
                    <a:gd name="T31" fmla="*/ 183 h 290"/>
                    <a:gd name="T32" fmla="*/ 79 w 342"/>
                    <a:gd name="T33" fmla="*/ 181 h 290"/>
                    <a:gd name="T34" fmla="*/ 96 w 342"/>
                    <a:gd name="T35" fmla="*/ 174 h 290"/>
                    <a:gd name="T36" fmla="*/ 111 w 342"/>
                    <a:gd name="T37" fmla="*/ 163 h 290"/>
                    <a:gd name="T38" fmla="*/ 124 w 342"/>
                    <a:gd name="T39" fmla="*/ 148 h 290"/>
                    <a:gd name="T40" fmla="*/ 133 w 342"/>
                    <a:gd name="T41" fmla="*/ 131 h 290"/>
                    <a:gd name="T42" fmla="*/ 139 w 342"/>
                    <a:gd name="T43" fmla="*/ 111 h 290"/>
                    <a:gd name="T44" fmla="*/ 141 w 342"/>
                    <a:gd name="T45" fmla="*/ 102 h 290"/>
                    <a:gd name="T46" fmla="*/ 145 w 342"/>
                    <a:gd name="T47" fmla="*/ 87 h 290"/>
                    <a:gd name="T48" fmla="*/ 150 w 342"/>
                    <a:gd name="T49" fmla="*/ 74 h 290"/>
                    <a:gd name="T50" fmla="*/ 156 w 342"/>
                    <a:gd name="T51" fmla="*/ 62 h 290"/>
                    <a:gd name="T52" fmla="*/ 161 w 342"/>
                    <a:gd name="T53" fmla="*/ 53 h 290"/>
                    <a:gd name="T54" fmla="*/ 166 w 342"/>
                    <a:gd name="T55" fmla="*/ 50 h 290"/>
                    <a:gd name="T56" fmla="*/ 167 w 342"/>
                    <a:gd name="T57" fmla="*/ 48 h 290"/>
                    <a:gd name="T58" fmla="*/ 172 w 342"/>
                    <a:gd name="T59" fmla="*/ 47 h 290"/>
                    <a:gd name="T60" fmla="*/ 176 w 342"/>
                    <a:gd name="T61" fmla="*/ 45 h 290"/>
                    <a:gd name="T62" fmla="*/ 184 w 342"/>
                    <a:gd name="T63" fmla="*/ 45 h 290"/>
                    <a:gd name="T64" fmla="*/ 188 w 342"/>
                    <a:gd name="T65" fmla="*/ 45 h 290"/>
                    <a:gd name="T66" fmla="*/ 194 w 342"/>
                    <a:gd name="T67" fmla="*/ 44 h 290"/>
                    <a:gd name="T68" fmla="*/ 206 w 342"/>
                    <a:gd name="T69" fmla="*/ 42 h 290"/>
                    <a:gd name="T70" fmla="*/ 220 w 342"/>
                    <a:gd name="T71" fmla="*/ 41 h 290"/>
                    <a:gd name="T72" fmla="*/ 235 w 342"/>
                    <a:gd name="T73" fmla="*/ 36 h 290"/>
                    <a:gd name="T74" fmla="*/ 250 w 342"/>
                    <a:gd name="T75" fmla="*/ 30 h 290"/>
                    <a:gd name="T76" fmla="*/ 259 w 342"/>
                    <a:gd name="T77" fmla="*/ 26 h 290"/>
                    <a:gd name="T78" fmla="*/ 265 w 342"/>
                    <a:gd name="T79" fmla="*/ 23 h 290"/>
                    <a:gd name="T80" fmla="*/ 272 w 342"/>
                    <a:gd name="T81" fmla="*/ 21 h 290"/>
                    <a:gd name="T82" fmla="*/ 280 w 342"/>
                    <a:gd name="T83" fmla="*/ 21 h 290"/>
                    <a:gd name="T84" fmla="*/ 287 w 342"/>
                    <a:gd name="T85" fmla="*/ 20 h 290"/>
                    <a:gd name="T86" fmla="*/ 295 w 342"/>
                    <a:gd name="T87" fmla="*/ 20 h 290"/>
                    <a:gd name="T88" fmla="*/ 299 w 342"/>
                    <a:gd name="T89" fmla="*/ 20 h 290"/>
                    <a:gd name="T90" fmla="*/ 308 w 342"/>
                    <a:gd name="T91" fmla="*/ 18 h 290"/>
                    <a:gd name="T92" fmla="*/ 318 w 342"/>
                    <a:gd name="T93" fmla="*/ 17 h 290"/>
                    <a:gd name="T94" fmla="*/ 329 w 342"/>
                    <a:gd name="T95" fmla="*/ 12 h 290"/>
                    <a:gd name="T96" fmla="*/ 338 w 342"/>
                    <a:gd name="T97" fmla="*/ 5 h 2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2"/>
                    <a:gd name="T148" fmla="*/ 0 h 290"/>
                    <a:gd name="T149" fmla="*/ 342 w 342"/>
                    <a:gd name="T150" fmla="*/ 290 h 2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2" h="290">
                      <a:moveTo>
                        <a:pt x="0" y="290"/>
                      </a:moveTo>
                      <a:lnTo>
                        <a:pt x="2" y="287"/>
                      </a:lnTo>
                      <a:lnTo>
                        <a:pt x="5" y="286"/>
                      </a:lnTo>
                      <a:lnTo>
                        <a:pt x="5" y="283"/>
                      </a:lnTo>
                      <a:lnTo>
                        <a:pt x="8" y="280"/>
                      </a:lnTo>
                      <a:lnTo>
                        <a:pt x="9" y="276"/>
                      </a:lnTo>
                      <a:lnTo>
                        <a:pt x="9" y="273"/>
                      </a:lnTo>
                      <a:lnTo>
                        <a:pt x="11" y="270"/>
                      </a:lnTo>
                      <a:lnTo>
                        <a:pt x="12" y="267"/>
                      </a:lnTo>
                      <a:lnTo>
                        <a:pt x="14" y="264"/>
                      </a:lnTo>
                      <a:lnTo>
                        <a:pt x="14" y="259"/>
                      </a:lnTo>
                      <a:lnTo>
                        <a:pt x="15" y="256"/>
                      </a:lnTo>
                      <a:lnTo>
                        <a:pt x="15" y="253"/>
                      </a:lnTo>
                      <a:lnTo>
                        <a:pt x="17" y="250"/>
                      </a:lnTo>
                      <a:lnTo>
                        <a:pt x="18" y="247"/>
                      </a:lnTo>
                      <a:lnTo>
                        <a:pt x="20" y="243"/>
                      </a:lnTo>
                      <a:lnTo>
                        <a:pt x="21" y="240"/>
                      </a:lnTo>
                      <a:lnTo>
                        <a:pt x="21" y="235"/>
                      </a:lnTo>
                      <a:lnTo>
                        <a:pt x="24" y="232"/>
                      </a:lnTo>
                      <a:lnTo>
                        <a:pt x="24" y="229"/>
                      </a:lnTo>
                      <a:lnTo>
                        <a:pt x="27" y="226"/>
                      </a:lnTo>
                      <a:lnTo>
                        <a:pt x="31" y="219"/>
                      </a:lnTo>
                      <a:lnTo>
                        <a:pt x="36" y="213"/>
                      </a:lnTo>
                      <a:lnTo>
                        <a:pt x="42" y="205"/>
                      </a:lnTo>
                      <a:lnTo>
                        <a:pt x="48" y="201"/>
                      </a:lnTo>
                      <a:lnTo>
                        <a:pt x="54" y="195"/>
                      </a:lnTo>
                      <a:lnTo>
                        <a:pt x="58" y="192"/>
                      </a:lnTo>
                      <a:lnTo>
                        <a:pt x="64" y="187"/>
                      </a:lnTo>
                      <a:lnTo>
                        <a:pt x="69" y="184"/>
                      </a:lnTo>
                      <a:lnTo>
                        <a:pt x="75" y="183"/>
                      </a:lnTo>
                      <a:lnTo>
                        <a:pt x="79" y="181"/>
                      </a:lnTo>
                      <a:lnTo>
                        <a:pt x="87" y="178"/>
                      </a:lnTo>
                      <a:lnTo>
                        <a:pt x="96" y="174"/>
                      </a:lnTo>
                      <a:lnTo>
                        <a:pt x="103" y="169"/>
                      </a:lnTo>
                      <a:lnTo>
                        <a:pt x="111" y="163"/>
                      </a:lnTo>
                      <a:lnTo>
                        <a:pt x="118" y="156"/>
                      </a:lnTo>
                      <a:lnTo>
                        <a:pt x="124" y="148"/>
                      </a:lnTo>
                      <a:lnTo>
                        <a:pt x="129" y="139"/>
                      </a:lnTo>
                      <a:lnTo>
                        <a:pt x="133" y="131"/>
                      </a:lnTo>
                      <a:lnTo>
                        <a:pt x="136" y="122"/>
                      </a:lnTo>
                      <a:lnTo>
                        <a:pt x="139" y="111"/>
                      </a:lnTo>
                      <a:lnTo>
                        <a:pt x="141" y="102"/>
                      </a:lnTo>
                      <a:lnTo>
                        <a:pt x="142" y="95"/>
                      </a:lnTo>
                      <a:lnTo>
                        <a:pt x="145" y="87"/>
                      </a:lnTo>
                      <a:lnTo>
                        <a:pt x="148" y="80"/>
                      </a:lnTo>
                      <a:lnTo>
                        <a:pt x="150" y="74"/>
                      </a:lnTo>
                      <a:lnTo>
                        <a:pt x="153" y="68"/>
                      </a:lnTo>
                      <a:lnTo>
                        <a:pt x="156" y="62"/>
                      </a:lnTo>
                      <a:lnTo>
                        <a:pt x="159" y="57"/>
                      </a:lnTo>
                      <a:lnTo>
                        <a:pt x="161" y="53"/>
                      </a:lnTo>
                      <a:lnTo>
                        <a:pt x="166" y="50"/>
                      </a:lnTo>
                      <a:lnTo>
                        <a:pt x="166" y="48"/>
                      </a:lnTo>
                      <a:lnTo>
                        <a:pt x="167" y="48"/>
                      </a:lnTo>
                      <a:lnTo>
                        <a:pt x="170" y="48"/>
                      </a:lnTo>
                      <a:lnTo>
                        <a:pt x="172" y="47"/>
                      </a:lnTo>
                      <a:lnTo>
                        <a:pt x="175" y="47"/>
                      </a:lnTo>
                      <a:lnTo>
                        <a:pt x="176" y="45"/>
                      </a:lnTo>
                      <a:lnTo>
                        <a:pt x="179" y="45"/>
                      </a:lnTo>
                      <a:lnTo>
                        <a:pt x="184" y="45"/>
                      </a:lnTo>
                      <a:lnTo>
                        <a:pt x="187" y="45"/>
                      </a:lnTo>
                      <a:lnTo>
                        <a:pt x="188" y="45"/>
                      </a:lnTo>
                      <a:lnTo>
                        <a:pt x="194" y="44"/>
                      </a:lnTo>
                      <a:lnTo>
                        <a:pt x="200" y="44"/>
                      </a:lnTo>
                      <a:lnTo>
                        <a:pt x="206" y="42"/>
                      </a:lnTo>
                      <a:lnTo>
                        <a:pt x="214" y="41"/>
                      </a:lnTo>
                      <a:lnTo>
                        <a:pt x="220" y="41"/>
                      </a:lnTo>
                      <a:lnTo>
                        <a:pt x="227" y="38"/>
                      </a:lnTo>
                      <a:lnTo>
                        <a:pt x="235" y="36"/>
                      </a:lnTo>
                      <a:lnTo>
                        <a:pt x="242" y="33"/>
                      </a:lnTo>
                      <a:lnTo>
                        <a:pt x="250" y="30"/>
                      </a:lnTo>
                      <a:lnTo>
                        <a:pt x="259" y="26"/>
                      </a:lnTo>
                      <a:lnTo>
                        <a:pt x="262" y="26"/>
                      </a:lnTo>
                      <a:lnTo>
                        <a:pt x="265" y="23"/>
                      </a:lnTo>
                      <a:lnTo>
                        <a:pt x="268" y="23"/>
                      </a:lnTo>
                      <a:lnTo>
                        <a:pt x="272" y="21"/>
                      </a:lnTo>
                      <a:lnTo>
                        <a:pt x="277" y="21"/>
                      </a:lnTo>
                      <a:lnTo>
                        <a:pt x="280" y="21"/>
                      </a:lnTo>
                      <a:lnTo>
                        <a:pt x="283" y="20"/>
                      </a:lnTo>
                      <a:lnTo>
                        <a:pt x="287" y="20"/>
                      </a:lnTo>
                      <a:lnTo>
                        <a:pt x="290" y="20"/>
                      </a:lnTo>
                      <a:lnTo>
                        <a:pt x="295" y="20"/>
                      </a:lnTo>
                      <a:lnTo>
                        <a:pt x="299" y="20"/>
                      </a:lnTo>
                      <a:lnTo>
                        <a:pt x="303" y="18"/>
                      </a:lnTo>
                      <a:lnTo>
                        <a:pt x="308" y="18"/>
                      </a:lnTo>
                      <a:lnTo>
                        <a:pt x="314" y="17"/>
                      </a:lnTo>
                      <a:lnTo>
                        <a:pt x="318" y="17"/>
                      </a:lnTo>
                      <a:lnTo>
                        <a:pt x="324" y="14"/>
                      </a:lnTo>
                      <a:lnTo>
                        <a:pt x="329" y="12"/>
                      </a:lnTo>
                      <a:lnTo>
                        <a:pt x="333" y="9"/>
                      </a:lnTo>
                      <a:lnTo>
                        <a:pt x="338" y="5"/>
                      </a:lnTo>
                      <a:lnTo>
                        <a:pt x="3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18" name="Freeform 166"/>
                <p:cNvSpPr>
                  <a:spLocks/>
                </p:cNvSpPr>
                <p:nvPr/>
              </p:nvSpPr>
              <p:spPr bwMode="auto">
                <a:xfrm>
                  <a:off x="2436" y="2060"/>
                  <a:ext cx="589" cy="517"/>
                </a:xfrm>
                <a:custGeom>
                  <a:avLst/>
                  <a:gdLst>
                    <a:gd name="T0" fmla="*/ 589 w 589"/>
                    <a:gd name="T1" fmla="*/ 180 h 517"/>
                    <a:gd name="T2" fmla="*/ 589 w 589"/>
                    <a:gd name="T3" fmla="*/ 177 h 517"/>
                    <a:gd name="T4" fmla="*/ 587 w 589"/>
                    <a:gd name="T5" fmla="*/ 172 h 517"/>
                    <a:gd name="T6" fmla="*/ 587 w 589"/>
                    <a:gd name="T7" fmla="*/ 169 h 517"/>
                    <a:gd name="T8" fmla="*/ 577 w 589"/>
                    <a:gd name="T9" fmla="*/ 120 h 517"/>
                    <a:gd name="T10" fmla="*/ 568 w 589"/>
                    <a:gd name="T11" fmla="*/ 87 h 517"/>
                    <a:gd name="T12" fmla="*/ 557 w 589"/>
                    <a:gd name="T13" fmla="*/ 62 h 517"/>
                    <a:gd name="T14" fmla="*/ 548 w 589"/>
                    <a:gd name="T15" fmla="*/ 47 h 517"/>
                    <a:gd name="T16" fmla="*/ 539 w 589"/>
                    <a:gd name="T17" fmla="*/ 32 h 517"/>
                    <a:gd name="T18" fmla="*/ 537 w 589"/>
                    <a:gd name="T19" fmla="*/ 23 h 517"/>
                    <a:gd name="T20" fmla="*/ 534 w 589"/>
                    <a:gd name="T21" fmla="*/ 11 h 517"/>
                    <a:gd name="T22" fmla="*/ 534 w 589"/>
                    <a:gd name="T23" fmla="*/ 9 h 517"/>
                    <a:gd name="T24" fmla="*/ 531 w 589"/>
                    <a:gd name="T25" fmla="*/ 5 h 517"/>
                    <a:gd name="T26" fmla="*/ 526 w 589"/>
                    <a:gd name="T27" fmla="*/ 0 h 517"/>
                    <a:gd name="T28" fmla="*/ 520 w 589"/>
                    <a:gd name="T29" fmla="*/ 0 h 517"/>
                    <a:gd name="T30" fmla="*/ 514 w 589"/>
                    <a:gd name="T31" fmla="*/ 5 h 517"/>
                    <a:gd name="T32" fmla="*/ 513 w 589"/>
                    <a:gd name="T33" fmla="*/ 11 h 517"/>
                    <a:gd name="T34" fmla="*/ 513 w 589"/>
                    <a:gd name="T35" fmla="*/ 15 h 517"/>
                    <a:gd name="T36" fmla="*/ 514 w 589"/>
                    <a:gd name="T37" fmla="*/ 21 h 517"/>
                    <a:gd name="T38" fmla="*/ 517 w 589"/>
                    <a:gd name="T39" fmla="*/ 32 h 517"/>
                    <a:gd name="T40" fmla="*/ 523 w 589"/>
                    <a:gd name="T41" fmla="*/ 45 h 517"/>
                    <a:gd name="T42" fmla="*/ 534 w 589"/>
                    <a:gd name="T43" fmla="*/ 65 h 517"/>
                    <a:gd name="T44" fmla="*/ 542 w 589"/>
                    <a:gd name="T45" fmla="*/ 79 h 517"/>
                    <a:gd name="T46" fmla="*/ 551 w 589"/>
                    <a:gd name="T47" fmla="*/ 102 h 517"/>
                    <a:gd name="T48" fmla="*/ 560 w 589"/>
                    <a:gd name="T49" fmla="*/ 138 h 517"/>
                    <a:gd name="T50" fmla="*/ 566 w 589"/>
                    <a:gd name="T51" fmla="*/ 174 h 517"/>
                    <a:gd name="T52" fmla="*/ 565 w 589"/>
                    <a:gd name="T53" fmla="*/ 211 h 517"/>
                    <a:gd name="T54" fmla="*/ 541 w 589"/>
                    <a:gd name="T55" fmla="*/ 220 h 517"/>
                    <a:gd name="T56" fmla="*/ 504 w 589"/>
                    <a:gd name="T57" fmla="*/ 223 h 517"/>
                    <a:gd name="T58" fmla="*/ 478 w 589"/>
                    <a:gd name="T59" fmla="*/ 235 h 517"/>
                    <a:gd name="T60" fmla="*/ 442 w 589"/>
                    <a:gd name="T61" fmla="*/ 244 h 517"/>
                    <a:gd name="T62" fmla="*/ 414 w 589"/>
                    <a:gd name="T63" fmla="*/ 247 h 517"/>
                    <a:gd name="T64" fmla="*/ 393 w 589"/>
                    <a:gd name="T65" fmla="*/ 254 h 517"/>
                    <a:gd name="T66" fmla="*/ 384 w 589"/>
                    <a:gd name="T67" fmla="*/ 266 h 517"/>
                    <a:gd name="T68" fmla="*/ 372 w 589"/>
                    <a:gd name="T69" fmla="*/ 287 h 517"/>
                    <a:gd name="T70" fmla="*/ 365 w 589"/>
                    <a:gd name="T71" fmla="*/ 311 h 517"/>
                    <a:gd name="T72" fmla="*/ 360 w 589"/>
                    <a:gd name="T73" fmla="*/ 328 h 517"/>
                    <a:gd name="T74" fmla="*/ 353 w 589"/>
                    <a:gd name="T75" fmla="*/ 352 h 517"/>
                    <a:gd name="T76" fmla="*/ 339 w 589"/>
                    <a:gd name="T77" fmla="*/ 368 h 517"/>
                    <a:gd name="T78" fmla="*/ 321 w 589"/>
                    <a:gd name="T79" fmla="*/ 380 h 517"/>
                    <a:gd name="T80" fmla="*/ 309 w 589"/>
                    <a:gd name="T81" fmla="*/ 384 h 517"/>
                    <a:gd name="T82" fmla="*/ 288 w 589"/>
                    <a:gd name="T83" fmla="*/ 395 h 517"/>
                    <a:gd name="T84" fmla="*/ 269 w 589"/>
                    <a:gd name="T85" fmla="*/ 413 h 517"/>
                    <a:gd name="T86" fmla="*/ 251 w 589"/>
                    <a:gd name="T87" fmla="*/ 435 h 517"/>
                    <a:gd name="T88" fmla="*/ 244 w 589"/>
                    <a:gd name="T89" fmla="*/ 453 h 517"/>
                    <a:gd name="T90" fmla="*/ 236 w 589"/>
                    <a:gd name="T91" fmla="*/ 476 h 517"/>
                    <a:gd name="T92" fmla="*/ 229 w 589"/>
                    <a:gd name="T93" fmla="*/ 494 h 517"/>
                    <a:gd name="T94" fmla="*/ 224 w 589"/>
                    <a:gd name="T95" fmla="*/ 499 h 517"/>
                    <a:gd name="T96" fmla="*/ 206 w 589"/>
                    <a:gd name="T97" fmla="*/ 502 h 517"/>
                    <a:gd name="T98" fmla="*/ 175 w 589"/>
                    <a:gd name="T99" fmla="*/ 501 h 517"/>
                    <a:gd name="T100" fmla="*/ 134 w 589"/>
                    <a:gd name="T101" fmla="*/ 499 h 517"/>
                    <a:gd name="T102" fmla="*/ 100 w 589"/>
                    <a:gd name="T103" fmla="*/ 501 h 517"/>
                    <a:gd name="T104" fmla="*/ 52 w 589"/>
                    <a:gd name="T105" fmla="*/ 507 h 517"/>
                    <a:gd name="T106" fmla="*/ 15 w 589"/>
                    <a:gd name="T107" fmla="*/ 514 h 517"/>
                    <a:gd name="T108" fmla="*/ 0 w 589"/>
                    <a:gd name="T109" fmla="*/ 517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9"/>
                    <a:gd name="T166" fmla="*/ 0 h 517"/>
                    <a:gd name="T167" fmla="*/ 589 w 589"/>
                    <a:gd name="T168" fmla="*/ 517 h 5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9" h="517">
                      <a:moveTo>
                        <a:pt x="589" y="183"/>
                      </a:moveTo>
                      <a:lnTo>
                        <a:pt x="589" y="181"/>
                      </a:lnTo>
                      <a:lnTo>
                        <a:pt x="589" y="180"/>
                      </a:lnTo>
                      <a:lnTo>
                        <a:pt x="589" y="178"/>
                      </a:lnTo>
                      <a:lnTo>
                        <a:pt x="589" y="177"/>
                      </a:lnTo>
                      <a:lnTo>
                        <a:pt x="587" y="175"/>
                      </a:lnTo>
                      <a:lnTo>
                        <a:pt x="587" y="174"/>
                      </a:lnTo>
                      <a:lnTo>
                        <a:pt x="587" y="172"/>
                      </a:lnTo>
                      <a:lnTo>
                        <a:pt x="587" y="171"/>
                      </a:lnTo>
                      <a:lnTo>
                        <a:pt x="587" y="169"/>
                      </a:lnTo>
                      <a:lnTo>
                        <a:pt x="584" y="150"/>
                      </a:lnTo>
                      <a:lnTo>
                        <a:pt x="580" y="133"/>
                      </a:lnTo>
                      <a:lnTo>
                        <a:pt x="577" y="120"/>
                      </a:lnTo>
                      <a:lnTo>
                        <a:pt x="574" y="108"/>
                      </a:lnTo>
                      <a:lnTo>
                        <a:pt x="571" y="97"/>
                      </a:lnTo>
                      <a:lnTo>
                        <a:pt x="568" y="87"/>
                      </a:lnTo>
                      <a:lnTo>
                        <a:pt x="565" y="79"/>
                      </a:lnTo>
                      <a:lnTo>
                        <a:pt x="560" y="70"/>
                      </a:lnTo>
                      <a:lnTo>
                        <a:pt x="557" y="62"/>
                      </a:lnTo>
                      <a:lnTo>
                        <a:pt x="551" y="53"/>
                      </a:lnTo>
                      <a:lnTo>
                        <a:pt x="548" y="47"/>
                      </a:lnTo>
                      <a:lnTo>
                        <a:pt x="544" y="41"/>
                      </a:lnTo>
                      <a:lnTo>
                        <a:pt x="541" y="36"/>
                      </a:lnTo>
                      <a:lnTo>
                        <a:pt x="539" y="32"/>
                      </a:lnTo>
                      <a:lnTo>
                        <a:pt x="538" y="29"/>
                      </a:lnTo>
                      <a:lnTo>
                        <a:pt x="537" y="26"/>
                      </a:lnTo>
                      <a:lnTo>
                        <a:pt x="537" y="23"/>
                      </a:lnTo>
                      <a:lnTo>
                        <a:pt x="535" y="18"/>
                      </a:lnTo>
                      <a:lnTo>
                        <a:pt x="534" y="15"/>
                      </a:lnTo>
                      <a:lnTo>
                        <a:pt x="534" y="11"/>
                      </a:lnTo>
                      <a:lnTo>
                        <a:pt x="534" y="9"/>
                      </a:lnTo>
                      <a:lnTo>
                        <a:pt x="532" y="6"/>
                      </a:lnTo>
                      <a:lnTo>
                        <a:pt x="531" y="5"/>
                      </a:lnTo>
                      <a:lnTo>
                        <a:pt x="529" y="3"/>
                      </a:lnTo>
                      <a:lnTo>
                        <a:pt x="528" y="2"/>
                      </a:lnTo>
                      <a:lnTo>
                        <a:pt x="526" y="0"/>
                      </a:lnTo>
                      <a:lnTo>
                        <a:pt x="523" y="0"/>
                      </a:lnTo>
                      <a:lnTo>
                        <a:pt x="520" y="0"/>
                      </a:lnTo>
                      <a:lnTo>
                        <a:pt x="517" y="0"/>
                      </a:lnTo>
                      <a:lnTo>
                        <a:pt x="516" y="2"/>
                      </a:lnTo>
                      <a:lnTo>
                        <a:pt x="514" y="5"/>
                      </a:lnTo>
                      <a:lnTo>
                        <a:pt x="513" y="6"/>
                      </a:lnTo>
                      <a:lnTo>
                        <a:pt x="513" y="9"/>
                      </a:lnTo>
                      <a:lnTo>
                        <a:pt x="513" y="11"/>
                      </a:lnTo>
                      <a:lnTo>
                        <a:pt x="513" y="12"/>
                      </a:lnTo>
                      <a:lnTo>
                        <a:pt x="513" y="14"/>
                      </a:lnTo>
                      <a:lnTo>
                        <a:pt x="513" y="15"/>
                      </a:lnTo>
                      <a:lnTo>
                        <a:pt x="514" y="21"/>
                      </a:lnTo>
                      <a:lnTo>
                        <a:pt x="516" y="24"/>
                      </a:lnTo>
                      <a:lnTo>
                        <a:pt x="516" y="29"/>
                      </a:lnTo>
                      <a:lnTo>
                        <a:pt x="517" y="32"/>
                      </a:lnTo>
                      <a:lnTo>
                        <a:pt x="519" y="36"/>
                      </a:lnTo>
                      <a:lnTo>
                        <a:pt x="522" y="41"/>
                      </a:lnTo>
                      <a:lnTo>
                        <a:pt x="523" y="45"/>
                      </a:lnTo>
                      <a:lnTo>
                        <a:pt x="526" y="51"/>
                      </a:lnTo>
                      <a:lnTo>
                        <a:pt x="529" y="57"/>
                      </a:lnTo>
                      <a:lnTo>
                        <a:pt x="534" y="65"/>
                      </a:lnTo>
                      <a:lnTo>
                        <a:pt x="538" y="70"/>
                      </a:lnTo>
                      <a:lnTo>
                        <a:pt x="542" y="79"/>
                      </a:lnTo>
                      <a:lnTo>
                        <a:pt x="545" y="87"/>
                      </a:lnTo>
                      <a:lnTo>
                        <a:pt x="548" y="94"/>
                      </a:lnTo>
                      <a:lnTo>
                        <a:pt x="551" y="102"/>
                      </a:lnTo>
                      <a:lnTo>
                        <a:pt x="553" y="112"/>
                      </a:lnTo>
                      <a:lnTo>
                        <a:pt x="557" y="124"/>
                      </a:lnTo>
                      <a:lnTo>
                        <a:pt x="560" y="138"/>
                      </a:lnTo>
                      <a:lnTo>
                        <a:pt x="563" y="154"/>
                      </a:lnTo>
                      <a:lnTo>
                        <a:pt x="566" y="174"/>
                      </a:lnTo>
                      <a:lnTo>
                        <a:pt x="569" y="192"/>
                      </a:lnTo>
                      <a:lnTo>
                        <a:pt x="568" y="204"/>
                      </a:lnTo>
                      <a:lnTo>
                        <a:pt x="565" y="211"/>
                      </a:lnTo>
                      <a:lnTo>
                        <a:pt x="559" y="217"/>
                      </a:lnTo>
                      <a:lnTo>
                        <a:pt x="550" y="218"/>
                      </a:lnTo>
                      <a:lnTo>
                        <a:pt x="541" y="220"/>
                      </a:lnTo>
                      <a:lnTo>
                        <a:pt x="529" y="220"/>
                      </a:lnTo>
                      <a:lnTo>
                        <a:pt x="517" y="221"/>
                      </a:lnTo>
                      <a:lnTo>
                        <a:pt x="504" y="223"/>
                      </a:lnTo>
                      <a:lnTo>
                        <a:pt x="490" y="229"/>
                      </a:lnTo>
                      <a:lnTo>
                        <a:pt x="478" y="235"/>
                      </a:lnTo>
                      <a:lnTo>
                        <a:pt x="465" y="238"/>
                      </a:lnTo>
                      <a:lnTo>
                        <a:pt x="454" y="242"/>
                      </a:lnTo>
                      <a:lnTo>
                        <a:pt x="442" y="244"/>
                      </a:lnTo>
                      <a:lnTo>
                        <a:pt x="432" y="245"/>
                      </a:lnTo>
                      <a:lnTo>
                        <a:pt x="423" y="245"/>
                      </a:lnTo>
                      <a:lnTo>
                        <a:pt x="414" y="247"/>
                      </a:lnTo>
                      <a:lnTo>
                        <a:pt x="406" y="248"/>
                      </a:lnTo>
                      <a:lnTo>
                        <a:pt x="399" y="251"/>
                      </a:lnTo>
                      <a:lnTo>
                        <a:pt x="393" y="254"/>
                      </a:lnTo>
                      <a:lnTo>
                        <a:pt x="389" y="260"/>
                      </a:lnTo>
                      <a:lnTo>
                        <a:pt x="384" y="266"/>
                      </a:lnTo>
                      <a:lnTo>
                        <a:pt x="380" y="272"/>
                      </a:lnTo>
                      <a:lnTo>
                        <a:pt x="375" y="280"/>
                      </a:lnTo>
                      <a:lnTo>
                        <a:pt x="372" y="287"/>
                      </a:lnTo>
                      <a:lnTo>
                        <a:pt x="369" y="295"/>
                      </a:lnTo>
                      <a:lnTo>
                        <a:pt x="368" y="302"/>
                      </a:lnTo>
                      <a:lnTo>
                        <a:pt x="365" y="311"/>
                      </a:lnTo>
                      <a:lnTo>
                        <a:pt x="362" y="320"/>
                      </a:lnTo>
                      <a:lnTo>
                        <a:pt x="360" y="328"/>
                      </a:lnTo>
                      <a:lnTo>
                        <a:pt x="359" y="337"/>
                      </a:lnTo>
                      <a:lnTo>
                        <a:pt x="356" y="344"/>
                      </a:lnTo>
                      <a:lnTo>
                        <a:pt x="353" y="352"/>
                      </a:lnTo>
                      <a:lnTo>
                        <a:pt x="348" y="357"/>
                      </a:lnTo>
                      <a:lnTo>
                        <a:pt x="344" y="363"/>
                      </a:lnTo>
                      <a:lnTo>
                        <a:pt x="339" y="368"/>
                      </a:lnTo>
                      <a:lnTo>
                        <a:pt x="333" y="372"/>
                      </a:lnTo>
                      <a:lnTo>
                        <a:pt x="327" y="377"/>
                      </a:lnTo>
                      <a:lnTo>
                        <a:pt x="321" y="380"/>
                      </a:lnTo>
                      <a:lnTo>
                        <a:pt x="315" y="381"/>
                      </a:lnTo>
                      <a:lnTo>
                        <a:pt x="309" y="384"/>
                      </a:lnTo>
                      <a:lnTo>
                        <a:pt x="302" y="386"/>
                      </a:lnTo>
                      <a:lnTo>
                        <a:pt x="296" y="390"/>
                      </a:lnTo>
                      <a:lnTo>
                        <a:pt x="288" y="395"/>
                      </a:lnTo>
                      <a:lnTo>
                        <a:pt x="282" y="401"/>
                      </a:lnTo>
                      <a:lnTo>
                        <a:pt x="275" y="405"/>
                      </a:lnTo>
                      <a:lnTo>
                        <a:pt x="269" y="413"/>
                      </a:lnTo>
                      <a:lnTo>
                        <a:pt x="263" y="420"/>
                      </a:lnTo>
                      <a:lnTo>
                        <a:pt x="257" y="428"/>
                      </a:lnTo>
                      <a:lnTo>
                        <a:pt x="251" y="435"/>
                      </a:lnTo>
                      <a:lnTo>
                        <a:pt x="247" y="444"/>
                      </a:lnTo>
                      <a:lnTo>
                        <a:pt x="244" y="453"/>
                      </a:lnTo>
                      <a:lnTo>
                        <a:pt x="239" y="461"/>
                      </a:lnTo>
                      <a:lnTo>
                        <a:pt x="238" y="468"/>
                      </a:lnTo>
                      <a:lnTo>
                        <a:pt x="236" y="476"/>
                      </a:lnTo>
                      <a:lnTo>
                        <a:pt x="233" y="483"/>
                      </a:lnTo>
                      <a:lnTo>
                        <a:pt x="232" y="489"/>
                      </a:lnTo>
                      <a:lnTo>
                        <a:pt x="229" y="494"/>
                      </a:lnTo>
                      <a:lnTo>
                        <a:pt x="227" y="498"/>
                      </a:lnTo>
                      <a:lnTo>
                        <a:pt x="224" y="499"/>
                      </a:lnTo>
                      <a:lnTo>
                        <a:pt x="220" y="501"/>
                      </a:lnTo>
                      <a:lnTo>
                        <a:pt x="212" y="502"/>
                      </a:lnTo>
                      <a:lnTo>
                        <a:pt x="206" y="502"/>
                      </a:lnTo>
                      <a:lnTo>
                        <a:pt x="197" y="501"/>
                      </a:lnTo>
                      <a:lnTo>
                        <a:pt x="187" y="501"/>
                      </a:lnTo>
                      <a:lnTo>
                        <a:pt x="175" y="501"/>
                      </a:lnTo>
                      <a:lnTo>
                        <a:pt x="163" y="499"/>
                      </a:lnTo>
                      <a:lnTo>
                        <a:pt x="149" y="499"/>
                      </a:lnTo>
                      <a:lnTo>
                        <a:pt x="134" y="499"/>
                      </a:lnTo>
                      <a:lnTo>
                        <a:pt x="118" y="499"/>
                      </a:lnTo>
                      <a:lnTo>
                        <a:pt x="100" y="501"/>
                      </a:lnTo>
                      <a:lnTo>
                        <a:pt x="84" y="502"/>
                      </a:lnTo>
                      <a:lnTo>
                        <a:pt x="67" y="504"/>
                      </a:lnTo>
                      <a:lnTo>
                        <a:pt x="52" y="507"/>
                      </a:lnTo>
                      <a:lnTo>
                        <a:pt x="39" y="508"/>
                      </a:lnTo>
                      <a:lnTo>
                        <a:pt x="25" y="511"/>
                      </a:lnTo>
                      <a:lnTo>
                        <a:pt x="15" y="514"/>
                      </a:lnTo>
                      <a:lnTo>
                        <a:pt x="7" y="516"/>
                      </a:lnTo>
                      <a:lnTo>
                        <a:pt x="1" y="517"/>
                      </a:lnTo>
                      <a:lnTo>
                        <a:pt x="0" y="5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19" name="Freeform 167"/>
                <p:cNvSpPr>
                  <a:spLocks/>
                </p:cNvSpPr>
                <p:nvPr/>
              </p:nvSpPr>
              <p:spPr bwMode="auto">
                <a:xfrm>
                  <a:off x="2905" y="2314"/>
                  <a:ext cx="278" cy="277"/>
                </a:xfrm>
                <a:custGeom>
                  <a:avLst/>
                  <a:gdLst>
                    <a:gd name="T0" fmla="*/ 277 w 278"/>
                    <a:gd name="T1" fmla="*/ 0 h 277"/>
                    <a:gd name="T2" fmla="*/ 271 w 278"/>
                    <a:gd name="T3" fmla="*/ 0 h 277"/>
                    <a:gd name="T4" fmla="*/ 266 w 278"/>
                    <a:gd name="T5" fmla="*/ 2 h 277"/>
                    <a:gd name="T6" fmla="*/ 259 w 278"/>
                    <a:gd name="T7" fmla="*/ 3 h 277"/>
                    <a:gd name="T8" fmla="*/ 250 w 278"/>
                    <a:gd name="T9" fmla="*/ 8 h 277"/>
                    <a:gd name="T10" fmla="*/ 244 w 278"/>
                    <a:gd name="T11" fmla="*/ 12 h 277"/>
                    <a:gd name="T12" fmla="*/ 229 w 278"/>
                    <a:gd name="T13" fmla="*/ 18 h 277"/>
                    <a:gd name="T14" fmla="*/ 217 w 278"/>
                    <a:gd name="T15" fmla="*/ 24 h 277"/>
                    <a:gd name="T16" fmla="*/ 205 w 278"/>
                    <a:gd name="T17" fmla="*/ 27 h 277"/>
                    <a:gd name="T18" fmla="*/ 192 w 278"/>
                    <a:gd name="T19" fmla="*/ 32 h 277"/>
                    <a:gd name="T20" fmla="*/ 177 w 278"/>
                    <a:gd name="T21" fmla="*/ 36 h 277"/>
                    <a:gd name="T22" fmla="*/ 166 w 278"/>
                    <a:gd name="T23" fmla="*/ 39 h 277"/>
                    <a:gd name="T24" fmla="*/ 144 w 278"/>
                    <a:gd name="T25" fmla="*/ 44 h 277"/>
                    <a:gd name="T26" fmla="*/ 121 w 278"/>
                    <a:gd name="T27" fmla="*/ 48 h 277"/>
                    <a:gd name="T28" fmla="*/ 99 w 278"/>
                    <a:gd name="T29" fmla="*/ 54 h 277"/>
                    <a:gd name="T30" fmla="*/ 81 w 278"/>
                    <a:gd name="T31" fmla="*/ 60 h 277"/>
                    <a:gd name="T32" fmla="*/ 73 w 278"/>
                    <a:gd name="T33" fmla="*/ 63 h 277"/>
                    <a:gd name="T34" fmla="*/ 62 w 278"/>
                    <a:gd name="T35" fmla="*/ 72 h 277"/>
                    <a:gd name="T36" fmla="*/ 53 w 278"/>
                    <a:gd name="T37" fmla="*/ 84 h 277"/>
                    <a:gd name="T38" fmla="*/ 45 w 278"/>
                    <a:gd name="T39" fmla="*/ 98 h 277"/>
                    <a:gd name="T40" fmla="*/ 38 w 278"/>
                    <a:gd name="T41" fmla="*/ 111 h 277"/>
                    <a:gd name="T42" fmla="*/ 29 w 278"/>
                    <a:gd name="T43" fmla="*/ 123 h 277"/>
                    <a:gd name="T44" fmla="*/ 24 w 278"/>
                    <a:gd name="T45" fmla="*/ 127 h 277"/>
                    <a:gd name="T46" fmla="*/ 17 w 278"/>
                    <a:gd name="T47" fmla="*/ 136 h 277"/>
                    <a:gd name="T48" fmla="*/ 11 w 278"/>
                    <a:gd name="T49" fmla="*/ 144 h 277"/>
                    <a:gd name="T50" fmla="*/ 9 w 278"/>
                    <a:gd name="T51" fmla="*/ 156 h 277"/>
                    <a:gd name="T52" fmla="*/ 9 w 278"/>
                    <a:gd name="T53" fmla="*/ 171 h 277"/>
                    <a:gd name="T54" fmla="*/ 9 w 278"/>
                    <a:gd name="T55" fmla="*/ 180 h 277"/>
                    <a:gd name="T56" fmla="*/ 11 w 278"/>
                    <a:gd name="T57" fmla="*/ 202 h 277"/>
                    <a:gd name="T58" fmla="*/ 12 w 278"/>
                    <a:gd name="T59" fmla="*/ 225 h 277"/>
                    <a:gd name="T60" fmla="*/ 11 w 278"/>
                    <a:gd name="T61" fmla="*/ 245 h 277"/>
                    <a:gd name="T62" fmla="*/ 8 w 278"/>
                    <a:gd name="T63" fmla="*/ 263 h 277"/>
                    <a:gd name="T64" fmla="*/ 0 w 278"/>
                    <a:gd name="T65" fmla="*/ 277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277"/>
                    <a:gd name="T101" fmla="*/ 278 w 278"/>
                    <a:gd name="T102" fmla="*/ 277 h 2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277">
                      <a:moveTo>
                        <a:pt x="278" y="0"/>
                      </a:moveTo>
                      <a:lnTo>
                        <a:pt x="277" y="0"/>
                      </a:lnTo>
                      <a:lnTo>
                        <a:pt x="274" y="0"/>
                      </a:lnTo>
                      <a:lnTo>
                        <a:pt x="271" y="0"/>
                      </a:lnTo>
                      <a:lnTo>
                        <a:pt x="269" y="0"/>
                      </a:lnTo>
                      <a:lnTo>
                        <a:pt x="266" y="2"/>
                      </a:lnTo>
                      <a:lnTo>
                        <a:pt x="263" y="3"/>
                      </a:lnTo>
                      <a:lnTo>
                        <a:pt x="259" y="3"/>
                      </a:lnTo>
                      <a:lnTo>
                        <a:pt x="254" y="5"/>
                      </a:lnTo>
                      <a:lnTo>
                        <a:pt x="250" y="8"/>
                      </a:lnTo>
                      <a:lnTo>
                        <a:pt x="244" y="12"/>
                      </a:lnTo>
                      <a:lnTo>
                        <a:pt x="236" y="15"/>
                      </a:lnTo>
                      <a:lnTo>
                        <a:pt x="229" y="18"/>
                      </a:lnTo>
                      <a:lnTo>
                        <a:pt x="223" y="21"/>
                      </a:lnTo>
                      <a:lnTo>
                        <a:pt x="217" y="24"/>
                      </a:lnTo>
                      <a:lnTo>
                        <a:pt x="211" y="26"/>
                      </a:lnTo>
                      <a:lnTo>
                        <a:pt x="205" y="27"/>
                      </a:lnTo>
                      <a:lnTo>
                        <a:pt x="199" y="29"/>
                      </a:lnTo>
                      <a:lnTo>
                        <a:pt x="192" y="32"/>
                      </a:lnTo>
                      <a:lnTo>
                        <a:pt x="184" y="33"/>
                      </a:lnTo>
                      <a:lnTo>
                        <a:pt x="177" y="36"/>
                      </a:lnTo>
                      <a:lnTo>
                        <a:pt x="166" y="39"/>
                      </a:lnTo>
                      <a:lnTo>
                        <a:pt x="156" y="41"/>
                      </a:lnTo>
                      <a:lnTo>
                        <a:pt x="144" y="44"/>
                      </a:lnTo>
                      <a:lnTo>
                        <a:pt x="133" y="45"/>
                      </a:lnTo>
                      <a:lnTo>
                        <a:pt x="121" y="48"/>
                      </a:lnTo>
                      <a:lnTo>
                        <a:pt x="111" y="51"/>
                      </a:lnTo>
                      <a:lnTo>
                        <a:pt x="99" y="54"/>
                      </a:lnTo>
                      <a:lnTo>
                        <a:pt x="90" y="57"/>
                      </a:lnTo>
                      <a:lnTo>
                        <a:pt x="81" y="60"/>
                      </a:lnTo>
                      <a:lnTo>
                        <a:pt x="73" y="63"/>
                      </a:lnTo>
                      <a:lnTo>
                        <a:pt x="68" y="68"/>
                      </a:lnTo>
                      <a:lnTo>
                        <a:pt x="62" y="72"/>
                      </a:lnTo>
                      <a:lnTo>
                        <a:pt x="57" y="78"/>
                      </a:lnTo>
                      <a:lnTo>
                        <a:pt x="53" y="84"/>
                      </a:lnTo>
                      <a:lnTo>
                        <a:pt x="50" y="92"/>
                      </a:lnTo>
                      <a:lnTo>
                        <a:pt x="45" y="98"/>
                      </a:lnTo>
                      <a:lnTo>
                        <a:pt x="41" y="105"/>
                      </a:lnTo>
                      <a:lnTo>
                        <a:pt x="38" y="111"/>
                      </a:lnTo>
                      <a:lnTo>
                        <a:pt x="33" y="117"/>
                      </a:lnTo>
                      <a:lnTo>
                        <a:pt x="29" y="123"/>
                      </a:lnTo>
                      <a:lnTo>
                        <a:pt x="24" y="127"/>
                      </a:lnTo>
                      <a:lnTo>
                        <a:pt x="20" y="132"/>
                      </a:lnTo>
                      <a:lnTo>
                        <a:pt x="17" y="136"/>
                      </a:lnTo>
                      <a:lnTo>
                        <a:pt x="14" y="141"/>
                      </a:lnTo>
                      <a:lnTo>
                        <a:pt x="11" y="144"/>
                      </a:lnTo>
                      <a:lnTo>
                        <a:pt x="9" y="150"/>
                      </a:lnTo>
                      <a:lnTo>
                        <a:pt x="9" y="156"/>
                      </a:lnTo>
                      <a:lnTo>
                        <a:pt x="8" y="162"/>
                      </a:lnTo>
                      <a:lnTo>
                        <a:pt x="9" y="171"/>
                      </a:lnTo>
                      <a:lnTo>
                        <a:pt x="9" y="180"/>
                      </a:lnTo>
                      <a:lnTo>
                        <a:pt x="11" y="190"/>
                      </a:lnTo>
                      <a:lnTo>
                        <a:pt x="11" y="202"/>
                      </a:lnTo>
                      <a:lnTo>
                        <a:pt x="12" y="213"/>
                      </a:lnTo>
                      <a:lnTo>
                        <a:pt x="12" y="225"/>
                      </a:lnTo>
                      <a:lnTo>
                        <a:pt x="12" y="235"/>
                      </a:lnTo>
                      <a:lnTo>
                        <a:pt x="11" y="245"/>
                      </a:lnTo>
                      <a:lnTo>
                        <a:pt x="11" y="254"/>
                      </a:lnTo>
                      <a:lnTo>
                        <a:pt x="8" y="263"/>
                      </a:lnTo>
                      <a:lnTo>
                        <a:pt x="5" y="271"/>
                      </a:lnTo>
                      <a:lnTo>
                        <a:pt x="0" y="2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20" name="Freeform 168"/>
                <p:cNvSpPr>
                  <a:spLocks/>
                </p:cNvSpPr>
                <p:nvPr/>
              </p:nvSpPr>
              <p:spPr bwMode="auto">
                <a:xfrm>
                  <a:off x="2884" y="2296"/>
                  <a:ext cx="277" cy="289"/>
                </a:xfrm>
                <a:custGeom>
                  <a:avLst/>
                  <a:gdLst>
                    <a:gd name="T0" fmla="*/ 0 w 277"/>
                    <a:gd name="T1" fmla="*/ 287 h 289"/>
                    <a:gd name="T2" fmla="*/ 2 w 277"/>
                    <a:gd name="T3" fmla="*/ 286 h 289"/>
                    <a:gd name="T4" fmla="*/ 3 w 277"/>
                    <a:gd name="T5" fmla="*/ 284 h 289"/>
                    <a:gd name="T6" fmla="*/ 5 w 277"/>
                    <a:gd name="T7" fmla="*/ 283 h 289"/>
                    <a:gd name="T8" fmla="*/ 5 w 277"/>
                    <a:gd name="T9" fmla="*/ 281 h 289"/>
                    <a:gd name="T10" fmla="*/ 6 w 277"/>
                    <a:gd name="T11" fmla="*/ 281 h 289"/>
                    <a:gd name="T12" fmla="*/ 9 w 277"/>
                    <a:gd name="T13" fmla="*/ 274 h 289"/>
                    <a:gd name="T14" fmla="*/ 12 w 277"/>
                    <a:gd name="T15" fmla="*/ 263 h 289"/>
                    <a:gd name="T16" fmla="*/ 12 w 277"/>
                    <a:gd name="T17" fmla="*/ 247 h 289"/>
                    <a:gd name="T18" fmla="*/ 12 w 277"/>
                    <a:gd name="T19" fmla="*/ 225 h 289"/>
                    <a:gd name="T20" fmla="*/ 9 w 277"/>
                    <a:gd name="T21" fmla="*/ 201 h 289"/>
                    <a:gd name="T22" fmla="*/ 9 w 277"/>
                    <a:gd name="T23" fmla="*/ 189 h 289"/>
                    <a:gd name="T24" fmla="*/ 9 w 277"/>
                    <a:gd name="T25" fmla="*/ 169 h 289"/>
                    <a:gd name="T26" fmla="*/ 12 w 277"/>
                    <a:gd name="T27" fmla="*/ 156 h 289"/>
                    <a:gd name="T28" fmla="*/ 20 w 277"/>
                    <a:gd name="T29" fmla="*/ 144 h 289"/>
                    <a:gd name="T30" fmla="*/ 29 w 277"/>
                    <a:gd name="T31" fmla="*/ 132 h 289"/>
                    <a:gd name="T32" fmla="*/ 35 w 277"/>
                    <a:gd name="T33" fmla="*/ 126 h 289"/>
                    <a:gd name="T34" fmla="*/ 38 w 277"/>
                    <a:gd name="T35" fmla="*/ 123 h 289"/>
                    <a:gd name="T36" fmla="*/ 41 w 277"/>
                    <a:gd name="T37" fmla="*/ 119 h 289"/>
                    <a:gd name="T38" fmla="*/ 44 w 277"/>
                    <a:gd name="T39" fmla="*/ 114 h 289"/>
                    <a:gd name="T40" fmla="*/ 47 w 277"/>
                    <a:gd name="T41" fmla="*/ 110 h 289"/>
                    <a:gd name="T42" fmla="*/ 48 w 277"/>
                    <a:gd name="T43" fmla="*/ 105 h 289"/>
                    <a:gd name="T44" fmla="*/ 51 w 277"/>
                    <a:gd name="T45" fmla="*/ 101 h 289"/>
                    <a:gd name="T46" fmla="*/ 57 w 277"/>
                    <a:gd name="T47" fmla="*/ 92 h 289"/>
                    <a:gd name="T48" fmla="*/ 63 w 277"/>
                    <a:gd name="T49" fmla="*/ 83 h 289"/>
                    <a:gd name="T50" fmla="*/ 71 w 277"/>
                    <a:gd name="T51" fmla="*/ 74 h 289"/>
                    <a:gd name="T52" fmla="*/ 80 w 277"/>
                    <a:gd name="T53" fmla="*/ 66 h 289"/>
                    <a:gd name="T54" fmla="*/ 86 w 277"/>
                    <a:gd name="T55" fmla="*/ 63 h 289"/>
                    <a:gd name="T56" fmla="*/ 96 w 277"/>
                    <a:gd name="T57" fmla="*/ 57 h 289"/>
                    <a:gd name="T58" fmla="*/ 109 w 277"/>
                    <a:gd name="T59" fmla="*/ 53 h 289"/>
                    <a:gd name="T60" fmla="*/ 124 w 277"/>
                    <a:gd name="T61" fmla="*/ 50 h 289"/>
                    <a:gd name="T62" fmla="*/ 141 w 277"/>
                    <a:gd name="T63" fmla="*/ 45 h 289"/>
                    <a:gd name="T64" fmla="*/ 157 w 277"/>
                    <a:gd name="T65" fmla="*/ 42 h 289"/>
                    <a:gd name="T66" fmla="*/ 160 w 277"/>
                    <a:gd name="T67" fmla="*/ 41 h 289"/>
                    <a:gd name="T68" fmla="*/ 168 w 277"/>
                    <a:gd name="T69" fmla="*/ 39 h 289"/>
                    <a:gd name="T70" fmla="*/ 175 w 277"/>
                    <a:gd name="T71" fmla="*/ 38 h 289"/>
                    <a:gd name="T72" fmla="*/ 183 w 277"/>
                    <a:gd name="T73" fmla="*/ 36 h 289"/>
                    <a:gd name="T74" fmla="*/ 189 w 277"/>
                    <a:gd name="T75" fmla="*/ 35 h 289"/>
                    <a:gd name="T76" fmla="*/ 192 w 277"/>
                    <a:gd name="T77" fmla="*/ 33 h 289"/>
                    <a:gd name="T78" fmla="*/ 210 w 277"/>
                    <a:gd name="T79" fmla="*/ 29 h 289"/>
                    <a:gd name="T80" fmla="*/ 220 w 277"/>
                    <a:gd name="T81" fmla="*/ 26 h 289"/>
                    <a:gd name="T82" fmla="*/ 229 w 277"/>
                    <a:gd name="T83" fmla="*/ 23 h 289"/>
                    <a:gd name="T84" fmla="*/ 239 w 277"/>
                    <a:gd name="T85" fmla="*/ 18 h 289"/>
                    <a:gd name="T86" fmla="*/ 248 w 277"/>
                    <a:gd name="T87" fmla="*/ 14 h 289"/>
                    <a:gd name="T88" fmla="*/ 254 w 277"/>
                    <a:gd name="T89" fmla="*/ 11 h 289"/>
                    <a:gd name="T90" fmla="*/ 260 w 277"/>
                    <a:gd name="T91" fmla="*/ 8 h 289"/>
                    <a:gd name="T92" fmla="*/ 265 w 277"/>
                    <a:gd name="T93" fmla="*/ 6 h 289"/>
                    <a:gd name="T94" fmla="*/ 269 w 277"/>
                    <a:gd name="T95" fmla="*/ 3 h 289"/>
                    <a:gd name="T96" fmla="*/ 274 w 277"/>
                    <a:gd name="T97" fmla="*/ 2 h 289"/>
                    <a:gd name="T98" fmla="*/ 277 w 277"/>
                    <a:gd name="T99" fmla="*/ 0 h 2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7"/>
                    <a:gd name="T151" fmla="*/ 0 h 289"/>
                    <a:gd name="T152" fmla="*/ 277 w 277"/>
                    <a:gd name="T153" fmla="*/ 289 h 2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7" h="289">
                      <a:moveTo>
                        <a:pt x="0" y="289"/>
                      </a:moveTo>
                      <a:lnTo>
                        <a:pt x="0" y="287"/>
                      </a:lnTo>
                      <a:lnTo>
                        <a:pt x="2" y="287"/>
                      </a:lnTo>
                      <a:lnTo>
                        <a:pt x="2" y="286"/>
                      </a:lnTo>
                      <a:lnTo>
                        <a:pt x="3" y="286"/>
                      </a:lnTo>
                      <a:lnTo>
                        <a:pt x="3" y="284"/>
                      </a:lnTo>
                      <a:lnTo>
                        <a:pt x="5" y="284"/>
                      </a:lnTo>
                      <a:lnTo>
                        <a:pt x="5" y="283"/>
                      </a:lnTo>
                      <a:lnTo>
                        <a:pt x="5" y="281"/>
                      </a:lnTo>
                      <a:lnTo>
                        <a:pt x="6" y="281"/>
                      </a:lnTo>
                      <a:lnTo>
                        <a:pt x="8" y="278"/>
                      </a:lnTo>
                      <a:lnTo>
                        <a:pt x="9" y="274"/>
                      </a:lnTo>
                      <a:lnTo>
                        <a:pt x="11" y="269"/>
                      </a:lnTo>
                      <a:lnTo>
                        <a:pt x="12" y="263"/>
                      </a:lnTo>
                      <a:lnTo>
                        <a:pt x="12" y="255"/>
                      </a:lnTo>
                      <a:lnTo>
                        <a:pt x="12" y="247"/>
                      </a:lnTo>
                      <a:lnTo>
                        <a:pt x="12" y="237"/>
                      </a:lnTo>
                      <a:lnTo>
                        <a:pt x="12" y="225"/>
                      </a:lnTo>
                      <a:lnTo>
                        <a:pt x="11" y="213"/>
                      </a:lnTo>
                      <a:lnTo>
                        <a:pt x="9" y="201"/>
                      </a:lnTo>
                      <a:lnTo>
                        <a:pt x="9" y="189"/>
                      </a:lnTo>
                      <a:lnTo>
                        <a:pt x="8" y="178"/>
                      </a:lnTo>
                      <a:lnTo>
                        <a:pt x="9" y="169"/>
                      </a:lnTo>
                      <a:lnTo>
                        <a:pt x="11" y="162"/>
                      </a:lnTo>
                      <a:lnTo>
                        <a:pt x="12" y="156"/>
                      </a:lnTo>
                      <a:lnTo>
                        <a:pt x="15" y="150"/>
                      </a:lnTo>
                      <a:lnTo>
                        <a:pt x="20" y="144"/>
                      </a:lnTo>
                      <a:lnTo>
                        <a:pt x="24" y="138"/>
                      </a:lnTo>
                      <a:lnTo>
                        <a:pt x="29" y="132"/>
                      </a:lnTo>
                      <a:lnTo>
                        <a:pt x="35" y="126"/>
                      </a:lnTo>
                      <a:lnTo>
                        <a:pt x="36" y="124"/>
                      </a:lnTo>
                      <a:lnTo>
                        <a:pt x="38" y="123"/>
                      </a:lnTo>
                      <a:lnTo>
                        <a:pt x="39" y="120"/>
                      </a:lnTo>
                      <a:lnTo>
                        <a:pt x="41" y="119"/>
                      </a:lnTo>
                      <a:lnTo>
                        <a:pt x="42" y="117"/>
                      </a:lnTo>
                      <a:lnTo>
                        <a:pt x="44" y="114"/>
                      </a:lnTo>
                      <a:lnTo>
                        <a:pt x="45" y="113"/>
                      </a:lnTo>
                      <a:lnTo>
                        <a:pt x="47" y="110"/>
                      </a:lnTo>
                      <a:lnTo>
                        <a:pt x="47" y="108"/>
                      </a:lnTo>
                      <a:lnTo>
                        <a:pt x="48" y="105"/>
                      </a:lnTo>
                      <a:lnTo>
                        <a:pt x="51" y="101"/>
                      </a:lnTo>
                      <a:lnTo>
                        <a:pt x="54" y="96"/>
                      </a:lnTo>
                      <a:lnTo>
                        <a:pt x="57" y="92"/>
                      </a:lnTo>
                      <a:lnTo>
                        <a:pt x="59" y="87"/>
                      </a:lnTo>
                      <a:lnTo>
                        <a:pt x="63" y="83"/>
                      </a:lnTo>
                      <a:lnTo>
                        <a:pt x="66" y="78"/>
                      </a:lnTo>
                      <a:lnTo>
                        <a:pt x="71" y="74"/>
                      </a:lnTo>
                      <a:lnTo>
                        <a:pt x="75" y="69"/>
                      </a:lnTo>
                      <a:lnTo>
                        <a:pt x="80" y="66"/>
                      </a:lnTo>
                      <a:lnTo>
                        <a:pt x="86" y="63"/>
                      </a:lnTo>
                      <a:lnTo>
                        <a:pt x="90" y="60"/>
                      </a:lnTo>
                      <a:lnTo>
                        <a:pt x="96" y="57"/>
                      </a:lnTo>
                      <a:lnTo>
                        <a:pt x="103" y="56"/>
                      </a:lnTo>
                      <a:lnTo>
                        <a:pt x="109" y="53"/>
                      </a:lnTo>
                      <a:lnTo>
                        <a:pt x="117" y="51"/>
                      </a:lnTo>
                      <a:lnTo>
                        <a:pt x="124" y="50"/>
                      </a:lnTo>
                      <a:lnTo>
                        <a:pt x="132" y="47"/>
                      </a:lnTo>
                      <a:lnTo>
                        <a:pt x="141" y="45"/>
                      </a:lnTo>
                      <a:lnTo>
                        <a:pt x="148" y="44"/>
                      </a:lnTo>
                      <a:lnTo>
                        <a:pt x="157" y="42"/>
                      </a:lnTo>
                      <a:lnTo>
                        <a:pt x="160" y="41"/>
                      </a:lnTo>
                      <a:lnTo>
                        <a:pt x="165" y="41"/>
                      </a:lnTo>
                      <a:lnTo>
                        <a:pt x="168" y="39"/>
                      </a:lnTo>
                      <a:lnTo>
                        <a:pt x="171" y="38"/>
                      </a:lnTo>
                      <a:lnTo>
                        <a:pt x="175" y="38"/>
                      </a:lnTo>
                      <a:lnTo>
                        <a:pt x="178" y="38"/>
                      </a:lnTo>
                      <a:lnTo>
                        <a:pt x="183" y="36"/>
                      </a:lnTo>
                      <a:lnTo>
                        <a:pt x="186" y="35"/>
                      </a:lnTo>
                      <a:lnTo>
                        <a:pt x="189" y="35"/>
                      </a:lnTo>
                      <a:lnTo>
                        <a:pt x="192" y="33"/>
                      </a:lnTo>
                      <a:lnTo>
                        <a:pt x="204" y="30"/>
                      </a:lnTo>
                      <a:lnTo>
                        <a:pt x="210" y="29"/>
                      </a:lnTo>
                      <a:lnTo>
                        <a:pt x="216" y="27"/>
                      </a:lnTo>
                      <a:lnTo>
                        <a:pt x="220" y="26"/>
                      </a:lnTo>
                      <a:lnTo>
                        <a:pt x="225" y="24"/>
                      </a:lnTo>
                      <a:lnTo>
                        <a:pt x="229" y="23"/>
                      </a:lnTo>
                      <a:lnTo>
                        <a:pt x="233" y="21"/>
                      </a:lnTo>
                      <a:lnTo>
                        <a:pt x="239" y="18"/>
                      </a:lnTo>
                      <a:lnTo>
                        <a:pt x="244" y="17"/>
                      </a:lnTo>
                      <a:lnTo>
                        <a:pt x="248" y="14"/>
                      </a:lnTo>
                      <a:lnTo>
                        <a:pt x="254" y="11"/>
                      </a:lnTo>
                      <a:lnTo>
                        <a:pt x="257" y="9"/>
                      </a:lnTo>
                      <a:lnTo>
                        <a:pt x="260" y="8"/>
                      </a:lnTo>
                      <a:lnTo>
                        <a:pt x="263" y="6"/>
                      </a:lnTo>
                      <a:lnTo>
                        <a:pt x="265" y="6"/>
                      </a:lnTo>
                      <a:lnTo>
                        <a:pt x="268" y="5"/>
                      </a:lnTo>
                      <a:lnTo>
                        <a:pt x="269" y="3"/>
                      </a:lnTo>
                      <a:lnTo>
                        <a:pt x="271" y="2"/>
                      </a:lnTo>
                      <a:lnTo>
                        <a:pt x="274" y="2"/>
                      </a:lnTo>
                      <a:lnTo>
                        <a:pt x="275" y="2"/>
                      </a:lnTo>
                      <a:lnTo>
                        <a:pt x="27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21" name="Freeform 169"/>
                <p:cNvSpPr>
                  <a:spLocks/>
                </p:cNvSpPr>
                <p:nvPr/>
              </p:nvSpPr>
              <p:spPr bwMode="auto">
                <a:xfrm>
                  <a:off x="2428" y="2580"/>
                  <a:ext cx="247" cy="18"/>
                </a:xfrm>
                <a:custGeom>
                  <a:avLst/>
                  <a:gdLst>
                    <a:gd name="T0" fmla="*/ 0 w 247"/>
                    <a:gd name="T1" fmla="*/ 18 h 18"/>
                    <a:gd name="T2" fmla="*/ 2 w 247"/>
                    <a:gd name="T3" fmla="*/ 18 h 18"/>
                    <a:gd name="T4" fmla="*/ 3 w 247"/>
                    <a:gd name="T5" fmla="*/ 18 h 18"/>
                    <a:gd name="T6" fmla="*/ 6 w 247"/>
                    <a:gd name="T7" fmla="*/ 18 h 18"/>
                    <a:gd name="T8" fmla="*/ 8 w 247"/>
                    <a:gd name="T9" fmla="*/ 18 h 18"/>
                    <a:gd name="T10" fmla="*/ 9 w 247"/>
                    <a:gd name="T11" fmla="*/ 18 h 18"/>
                    <a:gd name="T12" fmla="*/ 11 w 247"/>
                    <a:gd name="T13" fmla="*/ 18 h 18"/>
                    <a:gd name="T14" fmla="*/ 11 w 247"/>
                    <a:gd name="T15" fmla="*/ 18 h 18"/>
                    <a:gd name="T16" fmla="*/ 12 w 247"/>
                    <a:gd name="T17" fmla="*/ 18 h 18"/>
                    <a:gd name="T18" fmla="*/ 12 w 247"/>
                    <a:gd name="T19" fmla="*/ 18 h 18"/>
                    <a:gd name="T20" fmla="*/ 12 w 247"/>
                    <a:gd name="T21" fmla="*/ 18 h 18"/>
                    <a:gd name="T22" fmla="*/ 12 w 247"/>
                    <a:gd name="T23" fmla="*/ 18 h 18"/>
                    <a:gd name="T24" fmla="*/ 12 w 247"/>
                    <a:gd name="T25" fmla="*/ 18 h 18"/>
                    <a:gd name="T26" fmla="*/ 15 w 247"/>
                    <a:gd name="T27" fmla="*/ 17 h 18"/>
                    <a:gd name="T28" fmla="*/ 20 w 247"/>
                    <a:gd name="T29" fmla="*/ 15 h 18"/>
                    <a:gd name="T30" fmla="*/ 27 w 247"/>
                    <a:gd name="T31" fmla="*/ 14 h 18"/>
                    <a:gd name="T32" fmla="*/ 38 w 247"/>
                    <a:gd name="T33" fmla="*/ 12 h 18"/>
                    <a:gd name="T34" fmla="*/ 50 w 247"/>
                    <a:gd name="T35" fmla="*/ 9 h 18"/>
                    <a:gd name="T36" fmla="*/ 63 w 247"/>
                    <a:gd name="T37" fmla="*/ 6 h 18"/>
                    <a:gd name="T38" fmla="*/ 78 w 247"/>
                    <a:gd name="T39" fmla="*/ 5 h 18"/>
                    <a:gd name="T40" fmla="*/ 95 w 247"/>
                    <a:gd name="T41" fmla="*/ 3 h 18"/>
                    <a:gd name="T42" fmla="*/ 111 w 247"/>
                    <a:gd name="T43" fmla="*/ 2 h 18"/>
                    <a:gd name="T44" fmla="*/ 126 w 247"/>
                    <a:gd name="T45" fmla="*/ 0 h 18"/>
                    <a:gd name="T46" fmla="*/ 126 w 247"/>
                    <a:gd name="T47" fmla="*/ 0 h 18"/>
                    <a:gd name="T48" fmla="*/ 134 w 247"/>
                    <a:gd name="T49" fmla="*/ 0 h 18"/>
                    <a:gd name="T50" fmla="*/ 141 w 247"/>
                    <a:gd name="T51" fmla="*/ 0 h 18"/>
                    <a:gd name="T52" fmla="*/ 148 w 247"/>
                    <a:gd name="T53" fmla="*/ 0 h 18"/>
                    <a:gd name="T54" fmla="*/ 154 w 247"/>
                    <a:gd name="T55" fmla="*/ 0 h 18"/>
                    <a:gd name="T56" fmla="*/ 162 w 247"/>
                    <a:gd name="T57" fmla="*/ 0 h 18"/>
                    <a:gd name="T58" fmla="*/ 168 w 247"/>
                    <a:gd name="T59" fmla="*/ 0 h 18"/>
                    <a:gd name="T60" fmla="*/ 174 w 247"/>
                    <a:gd name="T61" fmla="*/ 0 h 18"/>
                    <a:gd name="T62" fmla="*/ 180 w 247"/>
                    <a:gd name="T63" fmla="*/ 2 h 18"/>
                    <a:gd name="T64" fmla="*/ 186 w 247"/>
                    <a:gd name="T65" fmla="*/ 2 h 18"/>
                    <a:gd name="T66" fmla="*/ 190 w 247"/>
                    <a:gd name="T67" fmla="*/ 2 h 18"/>
                    <a:gd name="T68" fmla="*/ 190 w 247"/>
                    <a:gd name="T69" fmla="*/ 2 h 18"/>
                    <a:gd name="T70" fmla="*/ 195 w 247"/>
                    <a:gd name="T71" fmla="*/ 2 h 18"/>
                    <a:gd name="T72" fmla="*/ 201 w 247"/>
                    <a:gd name="T73" fmla="*/ 2 h 18"/>
                    <a:gd name="T74" fmla="*/ 205 w 247"/>
                    <a:gd name="T75" fmla="*/ 3 h 18"/>
                    <a:gd name="T76" fmla="*/ 210 w 247"/>
                    <a:gd name="T77" fmla="*/ 3 h 18"/>
                    <a:gd name="T78" fmla="*/ 213 w 247"/>
                    <a:gd name="T79" fmla="*/ 3 h 18"/>
                    <a:gd name="T80" fmla="*/ 217 w 247"/>
                    <a:gd name="T81" fmla="*/ 3 h 18"/>
                    <a:gd name="T82" fmla="*/ 220 w 247"/>
                    <a:gd name="T83" fmla="*/ 3 h 18"/>
                    <a:gd name="T84" fmla="*/ 225 w 247"/>
                    <a:gd name="T85" fmla="*/ 2 h 18"/>
                    <a:gd name="T86" fmla="*/ 228 w 247"/>
                    <a:gd name="T87" fmla="*/ 2 h 18"/>
                    <a:gd name="T88" fmla="*/ 231 w 247"/>
                    <a:gd name="T89" fmla="*/ 2 h 18"/>
                    <a:gd name="T90" fmla="*/ 231 w 247"/>
                    <a:gd name="T91" fmla="*/ 2 h 18"/>
                    <a:gd name="T92" fmla="*/ 232 w 247"/>
                    <a:gd name="T93" fmla="*/ 3 h 18"/>
                    <a:gd name="T94" fmla="*/ 232 w 247"/>
                    <a:gd name="T95" fmla="*/ 3 h 18"/>
                    <a:gd name="T96" fmla="*/ 234 w 247"/>
                    <a:gd name="T97" fmla="*/ 5 h 18"/>
                    <a:gd name="T98" fmla="*/ 235 w 247"/>
                    <a:gd name="T99" fmla="*/ 6 h 18"/>
                    <a:gd name="T100" fmla="*/ 237 w 247"/>
                    <a:gd name="T101" fmla="*/ 6 h 18"/>
                    <a:gd name="T102" fmla="*/ 237 w 247"/>
                    <a:gd name="T103" fmla="*/ 8 h 18"/>
                    <a:gd name="T104" fmla="*/ 240 w 247"/>
                    <a:gd name="T105" fmla="*/ 9 h 18"/>
                    <a:gd name="T106" fmla="*/ 241 w 247"/>
                    <a:gd name="T107" fmla="*/ 11 h 18"/>
                    <a:gd name="T108" fmla="*/ 243 w 247"/>
                    <a:gd name="T109" fmla="*/ 12 h 18"/>
                    <a:gd name="T110" fmla="*/ 244 w 247"/>
                    <a:gd name="T111" fmla="*/ 14 h 18"/>
                    <a:gd name="T112" fmla="*/ 247 w 247"/>
                    <a:gd name="T113" fmla="*/ 14 h 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7"/>
                    <a:gd name="T172" fmla="*/ 0 h 18"/>
                    <a:gd name="T173" fmla="*/ 247 w 247"/>
                    <a:gd name="T174" fmla="*/ 18 h 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7" h="18">
                      <a:moveTo>
                        <a:pt x="0" y="18"/>
                      </a:moveTo>
                      <a:lnTo>
                        <a:pt x="2" y="18"/>
                      </a:lnTo>
                      <a:lnTo>
                        <a:pt x="3" y="18"/>
                      </a:lnTo>
                      <a:lnTo>
                        <a:pt x="6" y="18"/>
                      </a:lnTo>
                      <a:lnTo>
                        <a:pt x="8" y="18"/>
                      </a:lnTo>
                      <a:lnTo>
                        <a:pt x="9" y="18"/>
                      </a:lnTo>
                      <a:lnTo>
                        <a:pt x="11" y="18"/>
                      </a:lnTo>
                      <a:lnTo>
                        <a:pt x="12" y="18"/>
                      </a:lnTo>
                      <a:lnTo>
                        <a:pt x="15" y="17"/>
                      </a:lnTo>
                      <a:lnTo>
                        <a:pt x="20" y="15"/>
                      </a:lnTo>
                      <a:lnTo>
                        <a:pt x="27" y="14"/>
                      </a:lnTo>
                      <a:lnTo>
                        <a:pt x="38" y="12"/>
                      </a:lnTo>
                      <a:lnTo>
                        <a:pt x="50" y="9"/>
                      </a:lnTo>
                      <a:lnTo>
                        <a:pt x="63" y="6"/>
                      </a:lnTo>
                      <a:lnTo>
                        <a:pt x="78" y="5"/>
                      </a:lnTo>
                      <a:lnTo>
                        <a:pt x="95" y="3"/>
                      </a:lnTo>
                      <a:lnTo>
                        <a:pt x="111" y="2"/>
                      </a:lnTo>
                      <a:lnTo>
                        <a:pt x="126" y="0"/>
                      </a:lnTo>
                      <a:lnTo>
                        <a:pt x="134" y="0"/>
                      </a:lnTo>
                      <a:lnTo>
                        <a:pt x="141" y="0"/>
                      </a:lnTo>
                      <a:lnTo>
                        <a:pt x="148" y="0"/>
                      </a:lnTo>
                      <a:lnTo>
                        <a:pt x="154" y="0"/>
                      </a:lnTo>
                      <a:lnTo>
                        <a:pt x="162" y="0"/>
                      </a:lnTo>
                      <a:lnTo>
                        <a:pt x="168" y="0"/>
                      </a:lnTo>
                      <a:lnTo>
                        <a:pt x="174" y="0"/>
                      </a:lnTo>
                      <a:lnTo>
                        <a:pt x="180" y="2"/>
                      </a:lnTo>
                      <a:lnTo>
                        <a:pt x="186" y="2"/>
                      </a:lnTo>
                      <a:lnTo>
                        <a:pt x="190" y="2"/>
                      </a:lnTo>
                      <a:lnTo>
                        <a:pt x="195" y="2"/>
                      </a:lnTo>
                      <a:lnTo>
                        <a:pt x="201" y="2"/>
                      </a:lnTo>
                      <a:lnTo>
                        <a:pt x="205" y="3"/>
                      </a:lnTo>
                      <a:lnTo>
                        <a:pt x="210" y="3"/>
                      </a:lnTo>
                      <a:lnTo>
                        <a:pt x="213" y="3"/>
                      </a:lnTo>
                      <a:lnTo>
                        <a:pt x="217" y="3"/>
                      </a:lnTo>
                      <a:lnTo>
                        <a:pt x="220" y="3"/>
                      </a:lnTo>
                      <a:lnTo>
                        <a:pt x="225" y="2"/>
                      </a:lnTo>
                      <a:lnTo>
                        <a:pt x="228" y="2"/>
                      </a:lnTo>
                      <a:lnTo>
                        <a:pt x="231" y="2"/>
                      </a:lnTo>
                      <a:lnTo>
                        <a:pt x="232" y="3"/>
                      </a:lnTo>
                      <a:lnTo>
                        <a:pt x="234" y="5"/>
                      </a:lnTo>
                      <a:lnTo>
                        <a:pt x="235" y="6"/>
                      </a:lnTo>
                      <a:lnTo>
                        <a:pt x="237" y="6"/>
                      </a:lnTo>
                      <a:lnTo>
                        <a:pt x="237" y="8"/>
                      </a:lnTo>
                      <a:lnTo>
                        <a:pt x="240" y="9"/>
                      </a:lnTo>
                      <a:lnTo>
                        <a:pt x="241" y="11"/>
                      </a:lnTo>
                      <a:lnTo>
                        <a:pt x="243" y="12"/>
                      </a:lnTo>
                      <a:lnTo>
                        <a:pt x="244" y="14"/>
                      </a:lnTo>
                      <a:lnTo>
                        <a:pt x="247"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22" name="Freeform 170"/>
                <p:cNvSpPr>
                  <a:spLocks/>
                </p:cNvSpPr>
                <p:nvPr/>
              </p:nvSpPr>
              <p:spPr bwMode="auto">
                <a:xfrm>
                  <a:off x="2742" y="2585"/>
                  <a:ext cx="95" cy="9"/>
                </a:xfrm>
                <a:custGeom>
                  <a:avLst/>
                  <a:gdLst>
                    <a:gd name="T0" fmla="*/ 0 w 95"/>
                    <a:gd name="T1" fmla="*/ 9 h 9"/>
                    <a:gd name="T2" fmla="*/ 11 w 95"/>
                    <a:gd name="T3" fmla="*/ 6 h 9"/>
                    <a:gd name="T4" fmla="*/ 20 w 95"/>
                    <a:gd name="T5" fmla="*/ 4 h 9"/>
                    <a:gd name="T6" fmla="*/ 29 w 95"/>
                    <a:gd name="T7" fmla="*/ 3 h 9"/>
                    <a:gd name="T8" fmla="*/ 38 w 95"/>
                    <a:gd name="T9" fmla="*/ 1 h 9"/>
                    <a:gd name="T10" fmla="*/ 45 w 95"/>
                    <a:gd name="T11" fmla="*/ 0 h 9"/>
                    <a:gd name="T12" fmla="*/ 53 w 95"/>
                    <a:gd name="T13" fmla="*/ 0 h 9"/>
                    <a:gd name="T14" fmla="*/ 62 w 95"/>
                    <a:gd name="T15" fmla="*/ 0 h 9"/>
                    <a:gd name="T16" fmla="*/ 69 w 95"/>
                    <a:gd name="T17" fmla="*/ 1 h 9"/>
                    <a:gd name="T18" fmla="*/ 77 w 95"/>
                    <a:gd name="T19" fmla="*/ 3 h 9"/>
                    <a:gd name="T20" fmla="*/ 84 w 95"/>
                    <a:gd name="T21" fmla="*/ 4 h 9"/>
                    <a:gd name="T22" fmla="*/ 84 w 95"/>
                    <a:gd name="T23" fmla="*/ 4 h 9"/>
                    <a:gd name="T24" fmla="*/ 84 w 95"/>
                    <a:gd name="T25" fmla="*/ 4 h 9"/>
                    <a:gd name="T26" fmla="*/ 86 w 95"/>
                    <a:gd name="T27" fmla="*/ 6 h 9"/>
                    <a:gd name="T28" fmla="*/ 87 w 95"/>
                    <a:gd name="T29" fmla="*/ 6 h 9"/>
                    <a:gd name="T30" fmla="*/ 89 w 95"/>
                    <a:gd name="T31" fmla="*/ 6 h 9"/>
                    <a:gd name="T32" fmla="*/ 89 w 95"/>
                    <a:gd name="T33" fmla="*/ 6 h 9"/>
                    <a:gd name="T34" fmla="*/ 90 w 95"/>
                    <a:gd name="T35" fmla="*/ 6 h 9"/>
                    <a:gd name="T36" fmla="*/ 92 w 95"/>
                    <a:gd name="T37" fmla="*/ 6 h 9"/>
                    <a:gd name="T38" fmla="*/ 92 w 95"/>
                    <a:gd name="T39" fmla="*/ 7 h 9"/>
                    <a:gd name="T40" fmla="*/ 93 w 95"/>
                    <a:gd name="T41" fmla="*/ 7 h 9"/>
                    <a:gd name="T42" fmla="*/ 95 w 95"/>
                    <a:gd name="T43" fmla="*/ 7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9"/>
                    <a:gd name="T68" fmla="*/ 95 w 95"/>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9">
                      <a:moveTo>
                        <a:pt x="0" y="9"/>
                      </a:moveTo>
                      <a:lnTo>
                        <a:pt x="11" y="6"/>
                      </a:lnTo>
                      <a:lnTo>
                        <a:pt x="20" y="4"/>
                      </a:lnTo>
                      <a:lnTo>
                        <a:pt x="29" y="3"/>
                      </a:lnTo>
                      <a:lnTo>
                        <a:pt x="38" y="1"/>
                      </a:lnTo>
                      <a:lnTo>
                        <a:pt x="45" y="0"/>
                      </a:lnTo>
                      <a:lnTo>
                        <a:pt x="53" y="0"/>
                      </a:lnTo>
                      <a:lnTo>
                        <a:pt x="62" y="0"/>
                      </a:lnTo>
                      <a:lnTo>
                        <a:pt x="69" y="1"/>
                      </a:lnTo>
                      <a:lnTo>
                        <a:pt x="77" y="3"/>
                      </a:lnTo>
                      <a:lnTo>
                        <a:pt x="84" y="4"/>
                      </a:lnTo>
                      <a:lnTo>
                        <a:pt x="86" y="6"/>
                      </a:lnTo>
                      <a:lnTo>
                        <a:pt x="87" y="6"/>
                      </a:lnTo>
                      <a:lnTo>
                        <a:pt x="89" y="6"/>
                      </a:lnTo>
                      <a:lnTo>
                        <a:pt x="90" y="6"/>
                      </a:lnTo>
                      <a:lnTo>
                        <a:pt x="92" y="6"/>
                      </a:lnTo>
                      <a:lnTo>
                        <a:pt x="92" y="7"/>
                      </a:lnTo>
                      <a:lnTo>
                        <a:pt x="93" y="7"/>
                      </a:lnTo>
                      <a:lnTo>
                        <a:pt x="95"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23" name="Freeform 171"/>
                <p:cNvSpPr>
                  <a:spLocks/>
                </p:cNvSpPr>
                <p:nvPr/>
              </p:nvSpPr>
              <p:spPr bwMode="auto">
                <a:xfrm>
                  <a:off x="2837" y="2591"/>
                  <a:ext cx="152" cy="93"/>
                </a:xfrm>
                <a:custGeom>
                  <a:avLst/>
                  <a:gdLst>
                    <a:gd name="T0" fmla="*/ 67 w 152"/>
                    <a:gd name="T1" fmla="*/ 0 h 93"/>
                    <a:gd name="T2" fmla="*/ 70 w 152"/>
                    <a:gd name="T3" fmla="*/ 1 h 93"/>
                    <a:gd name="T4" fmla="*/ 71 w 152"/>
                    <a:gd name="T5" fmla="*/ 3 h 93"/>
                    <a:gd name="T6" fmla="*/ 74 w 152"/>
                    <a:gd name="T7" fmla="*/ 3 h 93"/>
                    <a:gd name="T8" fmla="*/ 76 w 152"/>
                    <a:gd name="T9" fmla="*/ 4 h 93"/>
                    <a:gd name="T10" fmla="*/ 79 w 152"/>
                    <a:gd name="T11" fmla="*/ 4 h 93"/>
                    <a:gd name="T12" fmla="*/ 80 w 152"/>
                    <a:gd name="T13" fmla="*/ 6 h 93"/>
                    <a:gd name="T14" fmla="*/ 82 w 152"/>
                    <a:gd name="T15" fmla="*/ 7 h 93"/>
                    <a:gd name="T16" fmla="*/ 85 w 152"/>
                    <a:gd name="T17" fmla="*/ 7 h 93"/>
                    <a:gd name="T18" fmla="*/ 86 w 152"/>
                    <a:gd name="T19" fmla="*/ 9 h 93"/>
                    <a:gd name="T20" fmla="*/ 88 w 152"/>
                    <a:gd name="T21" fmla="*/ 10 h 93"/>
                    <a:gd name="T22" fmla="*/ 88 w 152"/>
                    <a:gd name="T23" fmla="*/ 10 h 93"/>
                    <a:gd name="T24" fmla="*/ 95 w 152"/>
                    <a:gd name="T25" fmla="*/ 15 h 93"/>
                    <a:gd name="T26" fmla="*/ 104 w 152"/>
                    <a:gd name="T27" fmla="*/ 21 h 93"/>
                    <a:gd name="T28" fmla="*/ 112 w 152"/>
                    <a:gd name="T29" fmla="*/ 28 h 93"/>
                    <a:gd name="T30" fmla="*/ 119 w 152"/>
                    <a:gd name="T31" fmla="*/ 37 h 93"/>
                    <a:gd name="T32" fmla="*/ 127 w 152"/>
                    <a:gd name="T33" fmla="*/ 46 h 93"/>
                    <a:gd name="T34" fmla="*/ 133 w 152"/>
                    <a:gd name="T35" fmla="*/ 55 h 93"/>
                    <a:gd name="T36" fmla="*/ 138 w 152"/>
                    <a:gd name="T37" fmla="*/ 64 h 93"/>
                    <a:gd name="T38" fmla="*/ 144 w 152"/>
                    <a:gd name="T39" fmla="*/ 73 h 93"/>
                    <a:gd name="T40" fmla="*/ 149 w 152"/>
                    <a:gd name="T41" fmla="*/ 84 h 93"/>
                    <a:gd name="T42" fmla="*/ 152 w 152"/>
                    <a:gd name="T43" fmla="*/ 93 h 93"/>
                    <a:gd name="T44" fmla="*/ 152 w 152"/>
                    <a:gd name="T45" fmla="*/ 93 h 93"/>
                    <a:gd name="T46" fmla="*/ 130 w 152"/>
                    <a:gd name="T47" fmla="*/ 93 h 93"/>
                    <a:gd name="T48" fmla="*/ 127 w 152"/>
                    <a:gd name="T49" fmla="*/ 85 h 93"/>
                    <a:gd name="T50" fmla="*/ 122 w 152"/>
                    <a:gd name="T51" fmla="*/ 78 h 93"/>
                    <a:gd name="T52" fmla="*/ 118 w 152"/>
                    <a:gd name="T53" fmla="*/ 70 h 93"/>
                    <a:gd name="T54" fmla="*/ 113 w 152"/>
                    <a:gd name="T55" fmla="*/ 61 h 93"/>
                    <a:gd name="T56" fmla="*/ 107 w 152"/>
                    <a:gd name="T57" fmla="*/ 55 h 93"/>
                    <a:gd name="T58" fmla="*/ 101 w 152"/>
                    <a:gd name="T59" fmla="*/ 48 h 93"/>
                    <a:gd name="T60" fmla="*/ 95 w 152"/>
                    <a:gd name="T61" fmla="*/ 42 h 93"/>
                    <a:gd name="T62" fmla="*/ 89 w 152"/>
                    <a:gd name="T63" fmla="*/ 36 h 93"/>
                    <a:gd name="T64" fmla="*/ 83 w 152"/>
                    <a:gd name="T65" fmla="*/ 31 h 93"/>
                    <a:gd name="T66" fmla="*/ 77 w 152"/>
                    <a:gd name="T67" fmla="*/ 28 h 93"/>
                    <a:gd name="T68" fmla="*/ 77 w 152"/>
                    <a:gd name="T69" fmla="*/ 28 h 93"/>
                    <a:gd name="T70" fmla="*/ 71 w 152"/>
                    <a:gd name="T71" fmla="*/ 25 h 93"/>
                    <a:gd name="T72" fmla="*/ 65 w 152"/>
                    <a:gd name="T73" fmla="*/ 22 h 93"/>
                    <a:gd name="T74" fmla="*/ 58 w 152"/>
                    <a:gd name="T75" fmla="*/ 19 h 93"/>
                    <a:gd name="T76" fmla="*/ 50 w 152"/>
                    <a:gd name="T77" fmla="*/ 16 h 93"/>
                    <a:gd name="T78" fmla="*/ 41 w 152"/>
                    <a:gd name="T79" fmla="*/ 13 h 93"/>
                    <a:gd name="T80" fmla="*/ 34 w 152"/>
                    <a:gd name="T81" fmla="*/ 12 h 93"/>
                    <a:gd name="T82" fmla="*/ 25 w 152"/>
                    <a:gd name="T83" fmla="*/ 9 h 93"/>
                    <a:gd name="T84" fmla="*/ 16 w 152"/>
                    <a:gd name="T85" fmla="*/ 6 h 93"/>
                    <a:gd name="T86" fmla="*/ 8 w 152"/>
                    <a:gd name="T87" fmla="*/ 3 h 93"/>
                    <a:gd name="T88" fmla="*/ 0 w 152"/>
                    <a:gd name="T89" fmla="*/ 1 h 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93"/>
                    <a:gd name="T137" fmla="*/ 152 w 152"/>
                    <a:gd name="T138" fmla="*/ 93 h 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93">
                      <a:moveTo>
                        <a:pt x="67" y="0"/>
                      </a:moveTo>
                      <a:lnTo>
                        <a:pt x="70" y="1"/>
                      </a:lnTo>
                      <a:lnTo>
                        <a:pt x="71" y="3"/>
                      </a:lnTo>
                      <a:lnTo>
                        <a:pt x="74" y="3"/>
                      </a:lnTo>
                      <a:lnTo>
                        <a:pt x="76" y="4"/>
                      </a:lnTo>
                      <a:lnTo>
                        <a:pt x="79" y="4"/>
                      </a:lnTo>
                      <a:lnTo>
                        <a:pt x="80" y="6"/>
                      </a:lnTo>
                      <a:lnTo>
                        <a:pt x="82" y="7"/>
                      </a:lnTo>
                      <a:lnTo>
                        <a:pt x="85" y="7"/>
                      </a:lnTo>
                      <a:lnTo>
                        <a:pt x="86" y="9"/>
                      </a:lnTo>
                      <a:lnTo>
                        <a:pt x="88" y="10"/>
                      </a:lnTo>
                      <a:lnTo>
                        <a:pt x="95" y="15"/>
                      </a:lnTo>
                      <a:lnTo>
                        <a:pt x="104" y="21"/>
                      </a:lnTo>
                      <a:lnTo>
                        <a:pt x="112" y="28"/>
                      </a:lnTo>
                      <a:lnTo>
                        <a:pt x="119" y="37"/>
                      </a:lnTo>
                      <a:lnTo>
                        <a:pt x="127" y="46"/>
                      </a:lnTo>
                      <a:lnTo>
                        <a:pt x="133" y="55"/>
                      </a:lnTo>
                      <a:lnTo>
                        <a:pt x="138" y="64"/>
                      </a:lnTo>
                      <a:lnTo>
                        <a:pt x="144" y="73"/>
                      </a:lnTo>
                      <a:lnTo>
                        <a:pt x="149" y="84"/>
                      </a:lnTo>
                      <a:lnTo>
                        <a:pt x="152" y="93"/>
                      </a:lnTo>
                      <a:lnTo>
                        <a:pt x="130" y="93"/>
                      </a:lnTo>
                      <a:lnTo>
                        <a:pt x="127" y="85"/>
                      </a:lnTo>
                      <a:lnTo>
                        <a:pt x="122" y="78"/>
                      </a:lnTo>
                      <a:lnTo>
                        <a:pt x="118" y="70"/>
                      </a:lnTo>
                      <a:lnTo>
                        <a:pt x="113" y="61"/>
                      </a:lnTo>
                      <a:lnTo>
                        <a:pt x="107" y="55"/>
                      </a:lnTo>
                      <a:lnTo>
                        <a:pt x="101" y="48"/>
                      </a:lnTo>
                      <a:lnTo>
                        <a:pt x="95" y="42"/>
                      </a:lnTo>
                      <a:lnTo>
                        <a:pt x="89" y="36"/>
                      </a:lnTo>
                      <a:lnTo>
                        <a:pt x="83" y="31"/>
                      </a:lnTo>
                      <a:lnTo>
                        <a:pt x="77" y="28"/>
                      </a:lnTo>
                      <a:lnTo>
                        <a:pt x="71" y="25"/>
                      </a:lnTo>
                      <a:lnTo>
                        <a:pt x="65" y="22"/>
                      </a:lnTo>
                      <a:lnTo>
                        <a:pt x="58" y="19"/>
                      </a:lnTo>
                      <a:lnTo>
                        <a:pt x="50" y="16"/>
                      </a:lnTo>
                      <a:lnTo>
                        <a:pt x="41" y="13"/>
                      </a:lnTo>
                      <a:lnTo>
                        <a:pt x="34" y="12"/>
                      </a:lnTo>
                      <a:lnTo>
                        <a:pt x="25" y="9"/>
                      </a:lnTo>
                      <a:lnTo>
                        <a:pt x="16" y="6"/>
                      </a:lnTo>
                      <a:lnTo>
                        <a:pt x="8" y="3"/>
                      </a:lnTo>
                      <a:lnTo>
                        <a:pt x="0"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24" name="Freeform 172"/>
                <p:cNvSpPr>
                  <a:spLocks/>
                </p:cNvSpPr>
                <p:nvPr/>
              </p:nvSpPr>
              <p:spPr bwMode="auto">
                <a:xfrm>
                  <a:off x="2675" y="2594"/>
                  <a:ext cx="67" cy="7"/>
                </a:xfrm>
                <a:custGeom>
                  <a:avLst/>
                  <a:gdLst>
                    <a:gd name="T0" fmla="*/ 67 w 67"/>
                    <a:gd name="T1" fmla="*/ 0 h 7"/>
                    <a:gd name="T2" fmla="*/ 66 w 67"/>
                    <a:gd name="T3" fmla="*/ 0 h 7"/>
                    <a:gd name="T4" fmla="*/ 64 w 67"/>
                    <a:gd name="T5" fmla="*/ 0 h 7"/>
                    <a:gd name="T6" fmla="*/ 63 w 67"/>
                    <a:gd name="T7" fmla="*/ 1 h 7"/>
                    <a:gd name="T8" fmla="*/ 61 w 67"/>
                    <a:gd name="T9" fmla="*/ 1 h 7"/>
                    <a:gd name="T10" fmla="*/ 60 w 67"/>
                    <a:gd name="T11" fmla="*/ 1 h 7"/>
                    <a:gd name="T12" fmla="*/ 58 w 67"/>
                    <a:gd name="T13" fmla="*/ 3 h 7"/>
                    <a:gd name="T14" fmla="*/ 57 w 67"/>
                    <a:gd name="T15" fmla="*/ 3 h 7"/>
                    <a:gd name="T16" fmla="*/ 55 w 67"/>
                    <a:gd name="T17" fmla="*/ 3 h 7"/>
                    <a:gd name="T18" fmla="*/ 54 w 67"/>
                    <a:gd name="T19" fmla="*/ 4 h 7"/>
                    <a:gd name="T20" fmla="*/ 52 w 67"/>
                    <a:gd name="T21" fmla="*/ 4 h 7"/>
                    <a:gd name="T22" fmla="*/ 52 w 67"/>
                    <a:gd name="T23" fmla="*/ 4 h 7"/>
                    <a:gd name="T24" fmla="*/ 45 w 67"/>
                    <a:gd name="T25" fmla="*/ 6 h 7"/>
                    <a:gd name="T26" fmla="*/ 39 w 67"/>
                    <a:gd name="T27" fmla="*/ 7 h 7"/>
                    <a:gd name="T28" fmla="*/ 31 w 67"/>
                    <a:gd name="T29" fmla="*/ 7 h 7"/>
                    <a:gd name="T30" fmla="*/ 27 w 67"/>
                    <a:gd name="T31" fmla="*/ 7 h 7"/>
                    <a:gd name="T32" fmla="*/ 21 w 67"/>
                    <a:gd name="T33" fmla="*/ 7 h 7"/>
                    <a:gd name="T34" fmla="*/ 17 w 67"/>
                    <a:gd name="T35" fmla="*/ 7 h 7"/>
                    <a:gd name="T36" fmla="*/ 12 w 67"/>
                    <a:gd name="T37" fmla="*/ 6 h 7"/>
                    <a:gd name="T38" fmla="*/ 8 w 67"/>
                    <a:gd name="T39" fmla="*/ 4 h 7"/>
                    <a:gd name="T40" fmla="*/ 3 w 67"/>
                    <a:gd name="T41" fmla="*/ 3 h 7"/>
                    <a:gd name="T42" fmla="*/ 0 w 67"/>
                    <a:gd name="T43" fmla="*/ 0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7"/>
                    <a:gd name="T68" fmla="*/ 67 w 67"/>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7">
                      <a:moveTo>
                        <a:pt x="67" y="0"/>
                      </a:moveTo>
                      <a:lnTo>
                        <a:pt x="66" y="0"/>
                      </a:lnTo>
                      <a:lnTo>
                        <a:pt x="64" y="0"/>
                      </a:lnTo>
                      <a:lnTo>
                        <a:pt x="63" y="1"/>
                      </a:lnTo>
                      <a:lnTo>
                        <a:pt x="61" y="1"/>
                      </a:lnTo>
                      <a:lnTo>
                        <a:pt x="60" y="1"/>
                      </a:lnTo>
                      <a:lnTo>
                        <a:pt x="58" y="3"/>
                      </a:lnTo>
                      <a:lnTo>
                        <a:pt x="57" y="3"/>
                      </a:lnTo>
                      <a:lnTo>
                        <a:pt x="55" y="3"/>
                      </a:lnTo>
                      <a:lnTo>
                        <a:pt x="54" y="4"/>
                      </a:lnTo>
                      <a:lnTo>
                        <a:pt x="52" y="4"/>
                      </a:lnTo>
                      <a:lnTo>
                        <a:pt x="45" y="6"/>
                      </a:lnTo>
                      <a:lnTo>
                        <a:pt x="39" y="7"/>
                      </a:lnTo>
                      <a:lnTo>
                        <a:pt x="31" y="7"/>
                      </a:lnTo>
                      <a:lnTo>
                        <a:pt x="27" y="7"/>
                      </a:lnTo>
                      <a:lnTo>
                        <a:pt x="21" y="7"/>
                      </a:lnTo>
                      <a:lnTo>
                        <a:pt x="17" y="7"/>
                      </a:lnTo>
                      <a:lnTo>
                        <a:pt x="12" y="6"/>
                      </a:lnTo>
                      <a:lnTo>
                        <a:pt x="8" y="4"/>
                      </a:lnTo>
                      <a:lnTo>
                        <a:pt x="3" y="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25" name="Freeform 173"/>
                <p:cNvSpPr>
                  <a:spLocks/>
                </p:cNvSpPr>
                <p:nvPr/>
              </p:nvSpPr>
              <p:spPr bwMode="auto">
                <a:xfrm>
                  <a:off x="2677" y="2564"/>
                  <a:ext cx="207" cy="21"/>
                </a:xfrm>
                <a:custGeom>
                  <a:avLst/>
                  <a:gdLst>
                    <a:gd name="T0" fmla="*/ 207 w 207"/>
                    <a:gd name="T1" fmla="*/ 21 h 21"/>
                    <a:gd name="T2" fmla="*/ 204 w 207"/>
                    <a:gd name="T3" fmla="*/ 19 h 21"/>
                    <a:gd name="T4" fmla="*/ 201 w 207"/>
                    <a:gd name="T5" fmla="*/ 19 h 21"/>
                    <a:gd name="T6" fmla="*/ 198 w 207"/>
                    <a:gd name="T7" fmla="*/ 18 h 21"/>
                    <a:gd name="T8" fmla="*/ 195 w 207"/>
                    <a:gd name="T9" fmla="*/ 16 h 21"/>
                    <a:gd name="T10" fmla="*/ 192 w 207"/>
                    <a:gd name="T11" fmla="*/ 16 h 21"/>
                    <a:gd name="T12" fmla="*/ 188 w 207"/>
                    <a:gd name="T13" fmla="*/ 15 h 21"/>
                    <a:gd name="T14" fmla="*/ 185 w 207"/>
                    <a:gd name="T15" fmla="*/ 13 h 21"/>
                    <a:gd name="T16" fmla="*/ 182 w 207"/>
                    <a:gd name="T17" fmla="*/ 13 h 21"/>
                    <a:gd name="T18" fmla="*/ 179 w 207"/>
                    <a:gd name="T19" fmla="*/ 12 h 21"/>
                    <a:gd name="T20" fmla="*/ 176 w 207"/>
                    <a:gd name="T21" fmla="*/ 10 h 21"/>
                    <a:gd name="T22" fmla="*/ 176 w 207"/>
                    <a:gd name="T23" fmla="*/ 10 h 21"/>
                    <a:gd name="T24" fmla="*/ 155 w 207"/>
                    <a:gd name="T25" fmla="*/ 6 h 21"/>
                    <a:gd name="T26" fmla="*/ 145 w 207"/>
                    <a:gd name="T27" fmla="*/ 3 h 21"/>
                    <a:gd name="T28" fmla="*/ 134 w 207"/>
                    <a:gd name="T29" fmla="*/ 1 h 21"/>
                    <a:gd name="T30" fmla="*/ 125 w 207"/>
                    <a:gd name="T31" fmla="*/ 0 h 21"/>
                    <a:gd name="T32" fmla="*/ 115 w 207"/>
                    <a:gd name="T33" fmla="*/ 0 h 21"/>
                    <a:gd name="T34" fmla="*/ 104 w 207"/>
                    <a:gd name="T35" fmla="*/ 1 h 21"/>
                    <a:gd name="T36" fmla="*/ 94 w 207"/>
                    <a:gd name="T37" fmla="*/ 3 h 21"/>
                    <a:gd name="T38" fmla="*/ 82 w 207"/>
                    <a:gd name="T39" fmla="*/ 4 h 21"/>
                    <a:gd name="T40" fmla="*/ 70 w 207"/>
                    <a:gd name="T41" fmla="*/ 7 h 21"/>
                    <a:gd name="T42" fmla="*/ 58 w 207"/>
                    <a:gd name="T43" fmla="*/ 10 h 21"/>
                    <a:gd name="T44" fmla="*/ 44 w 207"/>
                    <a:gd name="T45" fmla="*/ 15 h 21"/>
                    <a:gd name="T46" fmla="*/ 44 w 207"/>
                    <a:gd name="T47" fmla="*/ 15 h 21"/>
                    <a:gd name="T48" fmla="*/ 37 w 207"/>
                    <a:gd name="T49" fmla="*/ 15 h 21"/>
                    <a:gd name="T50" fmla="*/ 31 w 207"/>
                    <a:gd name="T51" fmla="*/ 16 h 21"/>
                    <a:gd name="T52" fmla="*/ 25 w 207"/>
                    <a:gd name="T53" fmla="*/ 16 h 21"/>
                    <a:gd name="T54" fmla="*/ 21 w 207"/>
                    <a:gd name="T55" fmla="*/ 16 h 21"/>
                    <a:gd name="T56" fmla="*/ 16 w 207"/>
                    <a:gd name="T57" fmla="*/ 15 h 21"/>
                    <a:gd name="T58" fmla="*/ 12 w 207"/>
                    <a:gd name="T59" fmla="*/ 13 h 21"/>
                    <a:gd name="T60" fmla="*/ 9 w 207"/>
                    <a:gd name="T61" fmla="*/ 12 h 21"/>
                    <a:gd name="T62" fmla="*/ 6 w 207"/>
                    <a:gd name="T63" fmla="*/ 10 h 21"/>
                    <a:gd name="T64" fmla="*/ 3 w 207"/>
                    <a:gd name="T65" fmla="*/ 7 h 21"/>
                    <a:gd name="T66" fmla="*/ 0 w 207"/>
                    <a:gd name="T67" fmla="*/ 6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
                    <a:gd name="T103" fmla="*/ 0 h 21"/>
                    <a:gd name="T104" fmla="*/ 207 w 207"/>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 h="21">
                      <a:moveTo>
                        <a:pt x="207" y="21"/>
                      </a:moveTo>
                      <a:lnTo>
                        <a:pt x="204" y="19"/>
                      </a:lnTo>
                      <a:lnTo>
                        <a:pt x="201" y="19"/>
                      </a:lnTo>
                      <a:lnTo>
                        <a:pt x="198" y="18"/>
                      </a:lnTo>
                      <a:lnTo>
                        <a:pt x="195" y="16"/>
                      </a:lnTo>
                      <a:lnTo>
                        <a:pt x="192" y="16"/>
                      </a:lnTo>
                      <a:lnTo>
                        <a:pt x="188" y="15"/>
                      </a:lnTo>
                      <a:lnTo>
                        <a:pt x="185" y="13"/>
                      </a:lnTo>
                      <a:lnTo>
                        <a:pt x="182" y="13"/>
                      </a:lnTo>
                      <a:lnTo>
                        <a:pt x="179" y="12"/>
                      </a:lnTo>
                      <a:lnTo>
                        <a:pt x="176" y="10"/>
                      </a:lnTo>
                      <a:lnTo>
                        <a:pt x="155" y="6"/>
                      </a:lnTo>
                      <a:lnTo>
                        <a:pt x="145" y="3"/>
                      </a:lnTo>
                      <a:lnTo>
                        <a:pt x="134" y="1"/>
                      </a:lnTo>
                      <a:lnTo>
                        <a:pt x="125" y="0"/>
                      </a:lnTo>
                      <a:lnTo>
                        <a:pt x="115" y="0"/>
                      </a:lnTo>
                      <a:lnTo>
                        <a:pt x="104" y="1"/>
                      </a:lnTo>
                      <a:lnTo>
                        <a:pt x="94" y="3"/>
                      </a:lnTo>
                      <a:lnTo>
                        <a:pt x="82" y="4"/>
                      </a:lnTo>
                      <a:lnTo>
                        <a:pt x="70" y="7"/>
                      </a:lnTo>
                      <a:lnTo>
                        <a:pt x="58" y="10"/>
                      </a:lnTo>
                      <a:lnTo>
                        <a:pt x="44" y="15"/>
                      </a:lnTo>
                      <a:lnTo>
                        <a:pt x="37" y="15"/>
                      </a:lnTo>
                      <a:lnTo>
                        <a:pt x="31" y="16"/>
                      </a:lnTo>
                      <a:lnTo>
                        <a:pt x="25" y="16"/>
                      </a:lnTo>
                      <a:lnTo>
                        <a:pt x="21" y="16"/>
                      </a:lnTo>
                      <a:lnTo>
                        <a:pt x="16" y="15"/>
                      </a:lnTo>
                      <a:lnTo>
                        <a:pt x="12" y="13"/>
                      </a:lnTo>
                      <a:lnTo>
                        <a:pt x="9" y="12"/>
                      </a:lnTo>
                      <a:lnTo>
                        <a:pt x="6" y="10"/>
                      </a:lnTo>
                      <a:lnTo>
                        <a:pt x="3" y="7"/>
                      </a:lnTo>
                      <a:lnTo>
                        <a:pt x="0"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26" name="Freeform 174"/>
                <p:cNvSpPr>
                  <a:spLocks/>
                </p:cNvSpPr>
                <p:nvPr/>
              </p:nvSpPr>
              <p:spPr bwMode="auto">
                <a:xfrm>
                  <a:off x="1760" y="2216"/>
                  <a:ext cx="69" cy="67"/>
                </a:xfrm>
                <a:custGeom>
                  <a:avLst/>
                  <a:gdLst>
                    <a:gd name="T0" fmla="*/ 21 w 69"/>
                    <a:gd name="T1" fmla="*/ 65 h 67"/>
                    <a:gd name="T2" fmla="*/ 23 w 69"/>
                    <a:gd name="T3" fmla="*/ 59 h 67"/>
                    <a:gd name="T4" fmla="*/ 27 w 69"/>
                    <a:gd name="T5" fmla="*/ 52 h 67"/>
                    <a:gd name="T6" fmla="*/ 33 w 69"/>
                    <a:gd name="T7" fmla="*/ 45 h 67"/>
                    <a:gd name="T8" fmla="*/ 41 w 69"/>
                    <a:gd name="T9" fmla="*/ 37 h 67"/>
                    <a:gd name="T10" fmla="*/ 45 w 69"/>
                    <a:gd name="T11" fmla="*/ 34 h 67"/>
                    <a:gd name="T12" fmla="*/ 54 w 69"/>
                    <a:gd name="T13" fmla="*/ 28 h 67"/>
                    <a:gd name="T14" fmla="*/ 60 w 69"/>
                    <a:gd name="T15" fmla="*/ 24 h 67"/>
                    <a:gd name="T16" fmla="*/ 65 w 69"/>
                    <a:gd name="T17" fmla="*/ 21 h 67"/>
                    <a:gd name="T18" fmla="*/ 66 w 69"/>
                    <a:gd name="T19" fmla="*/ 18 h 67"/>
                    <a:gd name="T20" fmla="*/ 68 w 69"/>
                    <a:gd name="T21" fmla="*/ 13 h 67"/>
                    <a:gd name="T22" fmla="*/ 69 w 69"/>
                    <a:gd name="T23" fmla="*/ 13 h 67"/>
                    <a:gd name="T24" fmla="*/ 69 w 69"/>
                    <a:gd name="T25" fmla="*/ 10 h 67"/>
                    <a:gd name="T26" fmla="*/ 68 w 69"/>
                    <a:gd name="T27" fmla="*/ 7 h 67"/>
                    <a:gd name="T28" fmla="*/ 68 w 69"/>
                    <a:gd name="T29" fmla="*/ 4 h 67"/>
                    <a:gd name="T30" fmla="*/ 65 w 69"/>
                    <a:gd name="T31" fmla="*/ 1 h 67"/>
                    <a:gd name="T32" fmla="*/ 63 w 69"/>
                    <a:gd name="T33" fmla="*/ 0 h 67"/>
                    <a:gd name="T34" fmla="*/ 60 w 69"/>
                    <a:gd name="T35" fmla="*/ 0 h 67"/>
                    <a:gd name="T36" fmla="*/ 56 w 69"/>
                    <a:gd name="T37" fmla="*/ 0 h 67"/>
                    <a:gd name="T38" fmla="*/ 53 w 69"/>
                    <a:gd name="T39" fmla="*/ 1 h 67"/>
                    <a:gd name="T40" fmla="*/ 51 w 69"/>
                    <a:gd name="T41" fmla="*/ 3 h 67"/>
                    <a:gd name="T42" fmla="*/ 50 w 69"/>
                    <a:gd name="T43" fmla="*/ 4 h 67"/>
                    <a:gd name="T44" fmla="*/ 50 w 69"/>
                    <a:gd name="T45" fmla="*/ 4 h 67"/>
                    <a:gd name="T46" fmla="*/ 48 w 69"/>
                    <a:gd name="T47" fmla="*/ 7 h 67"/>
                    <a:gd name="T48" fmla="*/ 47 w 69"/>
                    <a:gd name="T49" fmla="*/ 9 h 67"/>
                    <a:gd name="T50" fmla="*/ 44 w 69"/>
                    <a:gd name="T51" fmla="*/ 10 h 67"/>
                    <a:gd name="T52" fmla="*/ 39 w 69"/>
                    <a:gd name="T53" fmla="*/ 13 h 67"/>
                    <a:gd name="T54" fmla="*/ 35 w 69"/>
                    <a:gd name="T55" fmla="*/ 16 h 67"/>
                    <a:gd name="T56" fmla="*/ 24 w 69"/>
                    <a:gd name="T57" fmla="*/ 24 h 67"/>
                    <a:gd name="T58" fmla="*/ 14 w 69"/>
                    <a:gd name="T59" fmla="*/ 34 h 67"/>
                    <a:gd name="T60" fmla="*/ 8 w 69"/>
                    <a:gd name="T61" fmla="*/ 45 h 67"/>
                    <a:gd name="T62" fmla="*/ 2 w 69"/>
                    <a:gd name="T63" fmla="*/ 56 h 67"/>
                    <a:gd name="T64" fmla="*/ 0 w 69"/>
                    <a:gd name="T65" fmla="*/ 67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7"/>
                    <a:gd name="T101" fmla="*/ 69 w 69"/>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7">
                      <a:moveTo>
                        <a:pt x="21" y="67"/>
                      </a:moveTo>
                      <a:lnTo>
                        <a:pt x="21" y="65"/>
                      </a:lnTo>
                      <a:lnTo>
                        <a:pt x="21" y="62"/>
                      </a:lnTo>
                      <a:lnTo>
                        <a:pt x="23" y="59"/>
                      </a:lnTo>
                      <a:lnTo>
                        <a:pt x="26" y="56"/>
                      </a:lnTo>
                      <a:lnTo>
                        <a:pt x="27" y="52"/>
                      </a:lnTo>
                      <a:lnTo>
                        <a:pt x="30" y="49"/>
                      </a:lnTo>
                      <a:lnTo>
                        <a:pt x="33" y="45"/>
                      </a:lnTo>
                      <a:lnTo>
                        <a:pt x="38" y="40"/>
                      </a:lnTo>
                      <a:lnTo>
                        <a:pt x="41" y="37"/>
                      </a:lnTo>
                      <a:lnTo>
                        <a:pt x="45" y="34"/>
                      </a:lnTo>
                      <a:lnTo>
                        <a:pt x="51" y="31"/>
                      </a:lnTo>
                      <a:lnTo>
                        <a:pt x="54" y="28"/>
                      </a:lnTo>
                      <a:lnTo>
                        <a:pt x="57" y="27"/>
                      </a:lnTo>
                      <a:lnTo>
                        <a:pt x="60" y="24"/>
                      </a:lnTo>
                      <a:lnTo>
                        <a:pt x="62" y="22"/>
                      </a:lnTo>
                      <a:lnTo>
                        <a:pt x="65" y="21"/>
                      </a:lnTo>
                      <a:lnTo>
                        <a:pt x="65" y="19"/>
                      </a:lnTo>
                      <a:lnTo>
                        <a:pt x="66" y="18"/>
                      </a:lnTo>
                      <a:lnTo>
                        <a:pt x="68" y="16"/>
                      </a:lnTo>
                      <a:lnTo>
                        <a:pt x="68" y="13"/>
                      </a:lnTo>
                      <a:lnTo>
                        <a:pt x="69" y="13"/>
                      </a:lnTo>
                      <a:lnTo>
                        <a:pt x="69" y="10"/>
                      </a:lnTo>
                      <a:lnTo>
                        <a:pt x="69" y="9"/>
                      </a:lnTo>
                      <a:lnTo>
                        <a:pt x="68" y="7"/>
                      </a:lnTo>
                      <a:lnTo>
                        <a:pt x="68" y="6"/>
                      </a:lnTo>
                      <a:lnTo>
                        <a:pt x="68" y="4"/>
                      </a:lnTo>
                      <a:lnTo>
                        <a:pt x="66" y="1"/>
                      </a:lnTo>
                      <a:lnTo>
                        <a:pt x="65" y="1"/>
                      </a:lnTo>
                      <a:lnTo>
                        <a:pt x="63" y="0"/>
                      </a:lnTo>
                      <a:lnTo>
                        <a:pt x="62" y="0"/>
                      </a:lnTo>
                      <a:lnTo>
                        <a:pt x="60" y="0"/>
                      </a:lnTo>
                      <a:lnTo>
                        <a:pt x="57" y="0"/>
                      </a:lnTo>
                      <a:lnTo>
                        <a:pt x="56" y="0"/>
                      </a:lnTo>
                      <a:lnTo>
                        <a:pt x="54" y="1"/>
                      </a:lnTo>
                      <a:lnTo>
                        <a:pt x="53" y="1"/>
                      </a:lnTo>
                      <a:lnTo>
                        <a:pt x="53" y="3"/>
                      </a:lnTo>
                      <a:lnTo>
                        <a:pt x="51" y="3"/>
                      </a:lnTo>
                      <a:lnTo>
                        <a:pt x="50" y="4"/>
                      </a:lnTo>
                      <a:lnTo>
                        <a:pt x="50" y="6"/>
                      </a:lnTo>
                      <a:lnTo>
                        <a:pt x="48" y="7"/>
                      </a:lnTo>
                      <a:lnTo>
                        <a:pt x="47" y="9"/>
                      </a:lnTo>
                      <a:lnTo>
                        <a:pt x="45" y="9"/>
                      </a:lnTo>
                      <a:lnTo>
                        <a:pt x="44" y="10"/>
                      </a:lnTo>
                      <a:lnTo>
                        <a:pt x="41" y="12"/>
                      </a:lnTo>
                      <a:lnTo>
                        <a:pt x="39" y="13"/>
                      </a:lnTo>
                      <a:lnTo>
                        <a:pt x="35" y="16"/>
                      </a:lnTo>
                      <a:lnTo>
                        <a:pt x="30" y="19"/>
                      </a:lnTo>
                      <a:lnTo>
                        <a:pt x="24" y="24"/>
                      </a:lnTo>
                      <a:lnTo>
                        <a:pt x="20" y="28"/>
                      </a:lnTo>
                      <a:lnTo>
                        <a:pt x="14" y="34"/>
                      </a:lnTo>
                      <a:lnTo>
                        <a:pt x="11" y="40"/>
                      </a:lnTo>
                      <a:lnTo>
                        <a:pt x="8" y="45"/>
                      </a:lnTo>
                      <a:lnTo>
                        <a:pt x="5" y="51"/>
                      </a:lnTo>
                      <a:lnTo>
                        <a:pt x="2" y="56"/>
                      </a:lnTo>
                      <a:lnTo>
                        <a:pt x="2" y="61"/>
                      </a:lnTo>
                      <a:lnTo>
                        <a:pt x="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27" name="Freeform 175"/>
                <p:cNvSpPr>
                  <a:spLocks/>
                </p:cNvSpPr>
                <p:nvPr/>
              </p:nvSpPr>
              <p:spPr bwMode="auto">
                <a:xfrm>
                  <a:off x="1973" y="2330"/>
                  <a:ext cx="243" cy="253"/>
                </a:xfrm>
                <a:custGeom>
                  <a:avLst/>
                  <a:gdLst>
                    <a:gd name="T0" fmla="*/ 253 w 242"/>
                    <a:gd name="T1" fmla="*/ 384 h 245"/>
                    <a:gd name="T2" fmla="*/ 253 w 242"/>
                    <a:gd name="T3" fmla="*/ 380 h 245"/>
                    <a:gd name="T4" fmla="*/ 255 w 242"/>
                    <a:gd name="T5" fmla="*/ 374 h 245"/>
                    <a:gd name="T6" fmla="*/ 256 w 242"/>
                    <a:gd name="T7" fmla="*/ 372 h 245"/>
                    <a:gd name="T8" fmla="*/ 256 w 242"/>
                    <a:gd name="T9" fmla="*/ 370 h 245"/>
                    <a:gd name="T10" fmla="*/ 256 w 242"/>
                    <a:gd name="T11" fmla="*/ 370 h 245"/>
                    <a:gd name="T12" fmla="*/ 255 w 242"/>
                    <a:gd name="T13" fmla="*/ 340 h 245"/>
                    <a:gd name="T14" fmla="*/ 250 w 242"/>
                    <a:gd name="T15" fmla="*/ 302 h 245"/>
                    <a:gd name="T16" fmla="*/ 246 w 242"/>
                    <a:gd name="T17" fmla="*/ 265 h 245"/>
                    <a:gd name="T18" fmla="*/ 238 w 242"/>
                    <a:gd name="T19" fmla="*/ 231 h 245"/>
                    <a:gd name="T20" fmla="*/ 231 w 242"/>
                    <a:gd name="T21" fmla="*/ 214 h 245"/>
                    <a:gd name="T22" fmla="*/ 226 w 242"/>
                    <a:gd name="T23" fmla="*/ 205 h 245"/>
                    <a:gd name="T24" fmla="*/ 219 w 242"/>
                    <a:gd name="T25" fmla="*/ 185 h 245"/>
                    <a:gd name="T26" fmla="*/ 213 w 242"/>
                    <a:gd name="T27" fmla="*/ 161 h 245"/>
                    <a:gd name="T28" fmla="*/ 208 w 242"/>
                    <a:gd name="T29" fmla="*/ 133 h 245"/>
                    <a:gd name="T30" fmla="*/ 204 w 242"/>
                    <a:gd name="T31" fmla="*/ 108 h 245"/>
                    <a:gd name="T32" fmla="*/ 202 w 242"/>
                    <a:gd name="T33" fmla="*/ 99 h 245"/>
                    <a:gd name="T34" fmla="*/ 199 w 242"/>
                    <a:gd name="T35" fmla="*/ 81 h 245"/>
                    <a:gd name="T36" fmla="*/ 195 w 242"/>
                    <a:gd name="T37" fmla="*/ 62 h 245"/>
                    <a:gd name="T38" fmla="*/ 189 w 242"/>
                    <a:gd name="T39" fmla="*/ 42 h 245"/>
                    <a:gd name="T40" fmla="*/ 182 w 242"/>
                    <a:gd name="T41" fmla="*/ 30 h 245"/>
                    <a:gd name="T42" fmla="*/ 171 w 242"/>
                    <a:gd name="T43" fmla="*/ 7 h 245"/>
                    <a:gd name="T44" fmla="*/ 165 w 242"/>
                    <a:gd name="T45" fmla="*/ 4 h 245"/>
                    <a:gd name="T46" fmla="*/ 146 w 242"/>
                    <a:gd name="T47" fmla="*/ 0 h 245"/>
                    <a:gd name="T48" fmla="*/ 109 w 242"/>
                    <a:gd name="T49" fmla="*/ 0 h 245"/>
                    <a:gd name="T50" fmla="*/ 85 w 242"/>
                    <a:gd name="T51" fmla="*/ 1 h 245"/>
                    <a:gd name="T52" fmla="*/ 64 w 242"/>
                    <a:gd name="T53" fmla="*/ 4 h 245"/>
                    <a:gd name="T54" fmla="*/ 55 w 242"/>
                    <a:gd name="T55" fmla="*/ 7 h 245"/>
                    <a:gd name="T56" fmla="*/ 39 w 242"/>
                    <a:gd name="T57" fmla="*/ 12 h 245"/>
                    <a:gd name="T58" fmla="*/ 26 w 242"/>
                    <a:gd name="T59" fmla="*/ 30 h 245"/>
                    <a:gd name="T60" fmla="*/ 15 w 242"/>
                    <a:gd name="T61" fmla="*/ 35 h 245"/>
                    <a:gd name="T62" fmla="*/ 8 w 242"/>
                    <a:gd name="T63" fmla="*/ 38 h 245"/>
                    <a:gd name="T64" fmla="*/ 5 w 242"/>
                    <a:gd name="T65" fmla="*/ 38 h 245"/>
                    <a:gd name="T66" fmla="*/ 0 w 242"/>
                    <a:gd name="T67" fmla="*/ 44 h 2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245"/>
                    <a:gd name="T104" fmla="*/ 242 w 242"/>
                    <a:gd name="T105" fmla="*/ 245 h 2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245">
                      <a:moveTo>
                        <a:pt x="238" y="245"/>
                      </a:moveTo>
                      <a:lnTo>
                        <a:pt x="239" y="245"/>
                      </a:lnTo>
                      <a:lnTo>
                        <a:pt x="239" y="243"/>
                      </a:lnTo>
                      <a:lnTo>
                        <a:pt x="239" y="242"/>
                      </a:lnTo>
                      <a:lnTo>
                        <a:pt x="241" y="240"/>
                      </a:lnTo>
                      <a:lnTo>
                        <a:pt x="241" y="239"/>
                      </a:lnTo>
                      <a:lnTo>
                        <a:pt x="242" y="237"/>
                      </a:lnTo>
                      <a:lnTo>
                        <a:pt x="242" y="236"/>
                      </a:lnTo>
                      <a:lnTo>
                        <a:pt x="242" y="227"/>
                      </a:lnTo>
                      <a:lnTo>
                        <a:pt x="241" y="217"/>
                      </a:lnTo>
                      <a:lnTo>
                        <a:pt x="239" y="206"/>
                      </a:lnTo>
                      <a:lnTo>
                        <a:pt x="236" y="193"/>
                      </a:lnTo>
                      <a:lnTo>
                        <a:pt x="235" y="181"/>
                      </a:lnTo>
                      <a:lnTo>
                        <a:pt x="232" y="169"/>
                      </a:lnTo>
                      <a:lnTo>
                        <a:pt x="227" y="158"/>
                      </a:lnTo>
                      <a:lnTo>
                        <a:pt x="224" y="148"/>
                      </a:lnTo>
                      <a:lnTo>
                        <a:pt x="220" y="140"/>
                      </a:lnTo>
                      <a:lnTo>
                        <a:pt x="217" y="136"/>
                      </a:lnTo>
                      <a:lnTo>
                        <a:pt x="212" y="131"/>
                      </a:lnTo>
                      <a:lnTo>
                        <a:pt x="208" y="125"/>
                      </a:lnTo>
                      <a:lnTo>
                        <a:pt x="205" y="118"/>
                      </a:lnTo>
                      <a:lnTo>
                        <a:pt x="202" y="110"/>
                      </a:lnTo>
                      <a:lnTo>
                        <a:pt x="199" y="103"/>
                      </a:lnTo>
                      <a:lnTo>
                        <a:pt x="197" y="94"/>
                      </a:lnTo>
                      <a:lnTo>
                        <a:pt x="194" y="85"/>
                      </a:lnTo>
                      <a:lnTo>
                        <a:pt x="193" y="78"/>
                      </a:lnTo>
                      <a:lnTo>
                        <a:pt x="190" y="70"/>
                      </a:lnTo>
                      <a:lnTo>
                        <a:pt x="188" y="64"/>
                      </a:lnTo>
                      <a:lnTo>
                        <a:pt x="187" y="58"/>
                      </a:lnTo>
                      <a:lnTo>
                        <a:pt x="185" y="52"/>
                      </a:lnTo>
                      <a:lnTo>
                        <a:pt x="183" y="46"/>
                      </a:lnTo>
                      <a:lnTo>
                        <a:pt x="181" y="40"/>
                      </a:lnTo>
                      <a:lnTo>
                        <a:pt x="178" y="34"/>
                      </a:lnTo>
                      <a:lnTo>
                        <a:pt x="175" y="28"/>
                      </a:lnTo>
                      <a:lnTo>
                        <a:pt x="172" y="22"/>
                      </a:lnTo>
                      <a:lnTo>
                        <a:pt x="168" y="16"/>
                      </a:lnTo>
                      <a:lnTo>
                        <a:pt x="163" y="12"/>
                      </a:lnTo>
                      <a:lnTo>
                        <a:pt x="157" y="7"/>
                      </a:lnTo>
                      <a:lnTo>
                        <a:pt x="151" y="4"/>
                      </a:lnTo>
                      <a:lnTo>
                        <a:pt x="142" y="1"/>
                      </a:lnTo>
                      <a:lnTo>
                        <a:pt x="132" y="0"/>
                      </a:lnTo>
                      <a:lnTo>
                        <a:pt x="121" y="0"/>
                      </a:lnTo>
                      <a:lnTo>
                        <a:pt x="109" y="0"/>
                      </a:lnTo>
                      <a:lnTo>
                        <a:pt x="97" y="0"/>
                      </a:lnTo>
                      <a:lnTo>
                        <a:pt x="85" y="1"/>
                      </a:lnTo>
                      <a:lnTo>
                        <a:pt x="75" y="3"/>
                      </a:lnTo>
                      <a:lnTo>
                        <a:pt x="64" y="4"/>
                      </a:lnTo>
                      <a:lnTo>
                        <a:pt x="55" y="7"/>
                      </a:lnTo>
                      <a:lnTo>
                        <a:pt x="47" y="9"/>
                      </a:lnTo>
                      <a:lnTo>
                        <a:pt x="39" y="12"/>
                      </a:lnTo>
                      <a:lnTo>
                        <a:pt x="32" y="15"/>
                      </a:lnTo>
                      <a:lnTo>
                        <a:pt x="26" y="16"/>
                      </a:lnTo>
                      <a:lnTo>
                        <a:pt x="20" y="19"/>
                      </a:lnTo>
                      <a:lnTo>
                        <a:pt x="15" y="21"/>
                      </a:lnTo>
                      <a:lnTo>
                        <a:pt x="11" y="22"/>
                      </a:lnTo>
                      <a:lnTo>
                        <a:pt x="8" y="24"/>
                      </a:lnTo>
                      <a:lnTo>
                        <a:pt x="5" y="24"/>
                      </a:lnTo>
                      <a:lnTo>
                        <a:pt x="0"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28" name="Freeform 176"/>
                <p:cNvSpPr>
                  <a:spLocks/>
                </p:cNvSpPr>
                <p:nvPr/>
              </p:nvSpPr>
              <p:spPr bwMode="auto">
                <a:xfrm>
                  <a:off x="2334" y="2613"/>
                  <a:ext cx="418" cy="73"/>
                </a:xfrm>
                <a:custGeom>
                  <a:avLst/>
                  <a:gdLst>
                    <a:gd name="T0" fmla="*/ 48 w 415"/>
                    <a:gd name="T1" fmla="*/ 9 h 71"/>
                    <a:gd name="T2" fmla="*/ 52 w 415"/>
                    <a:gd name="T3" fmla="*/ 11 h 71"/>
                    <a:gd name="T4" fmla="*/ 55 w 415"/>
                    <a:gd name="T5" fmla="*/ 12 h 71"/>
                    <a:gd name="T6" fmla="*/ 58 w 415"/>
                    <a:gd name="T7" fmla="*/ 12 h 71"/>
                    <a:gd name="T8" fmla="*/ 101 w 415"/>
                    <a:gd name="T9" fmla="*/ 17 h 71"/>
                    <a:gd name="T10" fmla="*/ 120 w 415"/>
                    <a:gd name="T11" fmla="*/ 9 h 71"/>
                    <a:gd name="T12" fmla="*/ 139 w 415"/>
                    <a:gd name="T13" fmla="*/ 2 h 71"/>
                    <a:gd name="T14" fmla="*/ 156 w 415"/>
                    <a:gd name="T15" fmla="*/ 0 h 71"/>
                    <a:gd name="T16" fmla="*/ 175 w 415"/>
                    <a:gd name="T17" fmla="*/ 3 h 71"/>
                    <a:gd name="T18" fmla="*/ 192 w 415"/>
                    <a:gd name="T19" fmla="*/ 12 h 71"/>
                    <a:gd name="T20" fmla="*/ 207 w 415"/>
                    <a:gd name="T21" fmla="*/ 41 h 71"/>
                    <a:gd name="T22" fmla="*/ 239 w 415"/>
                    <a:gd name="T23" fmla="*/ 47 h 71"/>
                    <a:gd name="T24" fmla="*/ 279 w 415"/>
                    <a:gd name="T25" fmla="*/ 44 h 71"/>
                    <a:gd name="T26" fmla="*/ 321 w 415"/>
                    <a:gd name="T27" fmla="*/ 32 h 71"/>
                    <a:gd name="T28" fmla="*/ 339 w 415"/>
                    <a:gd name="T29" fmla="*/ 9 h 71"/>
                    <a:gd name="T30" fmla="*/ 376 w 415"/>
                    <a:gd name="T31" fmla="*/ 3 h 71"/>
                    <a:gd name="T32" fmla="*/ 412 w 415"/>
                    <a:gd name="T33" fmla="*/ 8 h 71"/>
                    <a:gd name="T34" fmla="*/ 441 w 415"/>
                    <a:gd name="T35" fmla="*/ 32 h 71"/>
                    <a:gd name="T36" fmla="*/ 450 w 415"/>
                    <a:gd name="T37" fmla="*/ 41 h 71"/>
                    <a:gd name="T38" fmla="*/ 454 w 415"/>
                    <a:gd name="T39" fmla="*/ 56 h 71"/>
                    <a:gd name="T40" fmla="*/ 457 w 415"/>
                    <a:gd name="T41" fmla="*/ 84 h 71"/>
                    <a:gd name="T42" fmla="*/ 457 w 415"/>
                    <a:gd name="T43" fmla="*/ 104 h 71"/>
                    <a:gd name="T44" fmla="*/ 436 w 415"/>
                    <a:gd name="T45" fmla="*/ 104 h 71"/>
                    <a:gd name="T46" fmla="*/ 436 w 415"/>
                    <a:gd name="T47" fmla="*/ 101 h 71"/>
                    <a:gd name="T48" fmla="*/ 436 w 415"/>
                    <a:gd name="T49" fmla="*/ 99 h 71"/>
                    <a:gd name="T50" fmla="*/ 436 w 415"/>
                    <a:gd name="T51" fmla="*/ 99 h 71"/>
                    <a:gd name="T52" fmla="*/ 436 w 415"/>
                    <a:gd name="T53" fmla="*/ 88 h 71"/>
                    <a:gd name="T54" fmla="*/ 435 w 415"/>
                    <a:gd name="T55" fmla="*/ 74 h 71"/>
                    <a:gd name="T56" fmla="*/ 433 w 415"/>
                    <a:gd name="T57" fmla="*/ 56 h 71"/>
                    <a:gd name="T58" fmla="*/ 430 w 415"/>
                    <a:gd name="T59" fmla="*/ 50 h 71"/>
                    <a:gd name="T60" fmla="*/ 414 w 415"/>
                    <a:gd name="T61" fmla="*/ 43 h 71"/>
                    <a:gd name="T62" fmla="*/ 390 w 415"/>
                    <a:gd name="T63" fmla="*/ 38 h 71"/>
                    <a:gd name="T64" fmla="*/ 359 w 415"/>
                    <a:gd name="T65" fmla="*/ 40 h 71"/>
                    <a:gd name="T66" fmla="*/ 343 w 415"/>
                    <a:gd name="T67" fmla="*/ 44 h 71"/>
                    <a:gd name="T68" fmla="*/ 303 w 415"/>
                    <a:gd name="T69" fmla="*/ 64 h 71"/>
                    <a:gd name="T70" fmla="*/ 248 w 415"/>
                    <a:gd name="T71" fmla="*/ 84 h 71"/>
                    <a:gd name="T72" fmla="*/ 192 w 415"/>
                    <a:gd name="T73" fmla="*/ 56 h 71"/>
                    <a:gd name="T74" fmla="*/ 183 w 415"/>
                    <a:gd name="T75" fmla="*/ 46 h 71"/>
                    <a:gd name="T76" fmla="*/ 172 w 415"/>
                    <a:gd name="T77" fmla="*/ 38 h 71"/>
                    <a:gd name="T78" fmla="*/ 160 w 415"/>
                    <a:gd name="T79" fmla="*/ 35 h 71"/>
                    <a:gd name="T80" fmla="*/ 151 w 415"/>
                    <a:gd name="T81" fmla="*/ 35 h 71"/>
                    <a:gd name="T82" fmla="*/ 145 w 415"/>
                    <a:gd name="T83" fmla="*/ 37 h 71"/>
                    <a:gd name="T84" fmla="*/ 139 w 415"/>
                    <a:gd name="T85" fmla="*/ 38 h 71"/>
                    <a:gd name="T86" fmla="*/ 133 w 415"/>
                    <a:gd name="T87" fmla="*/ 41 h 71"/>
                    <a:gd name="T88" fmla="*/ 127 w 415"/>
                    <a:gd name="T89" fmla="*/ 44 h 71"/>
                    <a:gd name="T90" fmla="*/ 112 w 415"/>
                    <a:gd name="T91" fmla="*/ 50 h 71"/>
                    <a:gd name="T92" fmla="*/ 92 w 415"/>
                    <a:gd name="T93" fmla="*/ 52 h 71"/>
                    <a:gd name="T94" fmla="*/ 52 w 415"/>
                    <a:gd name="T95" fmla="*/ 47 h 71"/>
                    <a:gd name="T96" fmla="*/ 37 w 415"/>
                    <a:gd name="T97" fmla="*/ 43 h 71"/>
                    <a:gd name="T98" fmla="*/ 21 w 415"/>
                    <a:gd name="T99" fmla="*/ 43 h 71"/>
                    <a:gd name="T100" fmla="*/ 7 w 415"/>
                    <a:gd name="T101" fmla="*/ 44 h 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5"/>
                    <a:gd name="T154" fmla="*/ 0 h 71"/>
                    <a:gd name="T155" fmla="*/ 415 w 415"/>
                    <a:gd name="T156" fmla="*/ 71 h 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5" h="71">
                      <a:moveTo>
                        <a:pt x="45" y="9"/>
                      </a:moveTo>
                      <a:lnTo>
                        <a:pt x="46" y="9"/>
                      </a:lnTo>
                      <a:lnTo>
                        <a:pt x="48" y="9"/>
                      </a:lnTo>
                      <a:lnTo>
                        <a:pt x="49" y="11"/>
                      </a:lnTo>
                      <a:lnTo>
                        <a:pt x="51" y="11"/>
                      </a:lnTo>
                      <a:lnTo>
                        <a:pt x="52" y="11"/>
                      </a:lnTo>
                      <a:lnTo>
                        <a:pt x="54" y="12"/>
                      </a:lnTo>
                      <a:lnTo>
                        <a:pt x="55" y="12"/>
                      </a:lnTo>
                      <a:lnTo>
                        <a:pt x="57" y="12"/>
                      </a:lnTo>
                      <a:lnTo>
                        <a:pt x="58" y="12"/>
                      </a:lnTo>
                      <a:lnTo>
                        <a:pt x="69" y="15"/>
                      </a:lnTo>
                      <a:lnTo>
                        <a:pt x="79" y="17"/>
                      </a:lnTo>
                      <a:lnTo>
                        <a:pt x="87" y="17"/>
                      </a:lnTo>
                      <a:lnTo>
                        <a:pt x="94" y="15"/>
                      </a:lnTo>
                      <a:lnTo>
                        <a:pt x="100" y="12"/>
                      </a:lnTo>
                      <a:lnTo>
                        <a:pt x="106" y="9"/>
                      </a:lnTo>
                      <a:lnTo>
                        <a:pt x="113" y="8"/>
                      </a:lnTo>
                      <a:lnTo>
                        <a:pt x="119" y="5"/>
                      </a:lnTo>
                      <a:lnTo>
                        <a:pt x="125" y="2"/>
                      </a:lnTo>
                      <a:lnTo>
                        <a:pt x="134" y="0"/>
                      </a:lnTo>
                      <a:lnTo>
                        <a:pt x="142" y="0"/>
                      </a:lnTo>
                      <a:lnTo>
                        <a:pt x="149" y="0"/>
                      </a:lnTo>
                      <a:lnTo>
                        <a:pt x="155" y="0"/>
                      </a:lnTo>
                      <a:lnTo>
                        <a:pt x="161" y="3"/>
                      </a:lnTo>
                      <a:lnTo>
                        <a:pt x="167" y="5"/>
                      </a:lnTo>
                      <a:lnTo>
                        <a:pt x="172" y="9"/>
                      </a:lnTo>
                      <a:lnTo>
                        <a:pt x="178" y="12"/>
                      </a:lnTo>
                      <a:lnTo>
                        <a:pt x="184" y="17"/>
                      </a:lnTo>
                      <a:lnTo>
                        <a:pt x="188" y="21"/>
                      </a:lnTo>
                      <a:lnTo>
                        <a:pt x="193" y="27"/>
                      </a:lnTo>
                      <a:lnTo>
                        <a:pt x="200" y="32"/>
                      </a:lnTo>
                      <a:lnTo>
                        <a:pt x="211" y="33"/>
                      </a:lnTo>
                      <a:lnTo>
                        <a:pt x="223" y="33"/>
                      </a:lnTo>
                      <a:lnTo>
                        <a:pt x="236" y="32"/>
                      </a:lnTo>
                      <a:lnTo>
                        <a:pt x="251" y="30"/>
                      </a:lnTo>
                      <a:lnTo>
                        <a:pt x="266" y="26"/>
                      </a:lnTo>
                      <a:lnTo>
                        <a:pt x="281" y="23"/>
                      </a:lnTo>
                      <a:lnTo>
                        <a:pt x="293" y="18"/>
                      </a:lnTo>
                      <a:lnTo>
                        <a:pt x="303" y="14"/>
                      </a:lnTo>
                      <a:lnTo>
                        <a:pt x="311" y="9"/>
                      </a:lnTo>
                      <a:lnTo>
                        <a:pt x="318" y="6"/>
                      </a:lnTo>
                      <a:lnTo>
                        <a:pt x="327" y="5"/>
                      </a:lnTo>
                      <a:lnTo>
                        <a:pt x="338" y="3"/>
                      </a:lnTo>
                      <a:lnTo>
                        <a:pt x="348" y="5"/>
                      </a:lnTo>
                      <a:lnTo>
                        <a:pt x="360" y="5"/>
                      </a:lnTo>
                      <a:lnTo>
                        <a:pt x="370" y="8"/>
                      </a:lnTo>
                      <a:lnTo>
                        <a:pt x="381" y="11"/>
                      </a:lnTo>
                      <a:lnTo>
                        <a:pt x="391" y="14"/>
                      </a:lnTo>
                      <a:lnTo>
                        <a:pt x="399" y="18"/>
                      </a:lnTo>
                      <a:lnTo>
                        <a:pt x="405" y="23"/>
                      </a:lnTo>
                      <a:lnTo>
                        <a:pt x="408" y="27"/>
                      </a:lnTo>
                      <a:lnTo>
                        <a:pt x="409" y="32"/>
                      </a:lnTo>
                      <a:lnTo>
                        <a:pt x="411" y="36"/>
                      </a:lnTo>
                      <a:lnTo>
                        <a:pt x="412" y="41"/>
                      </a:lnTo>
                      <a:lnTo>
                        <a:pt x="414" y="45"/>
                      </a:lnTo>
                      <a:lnTo>
                        <a:pt x="414" y="51"/>
                      </a:lnTo>
                      <a:lnTo>
                        <a:pt x="415" y="56"/>
                      </a:lnTo>
                      <a:lnTo>
                        <a:pt x="415" y="60"/>
                      </a:lnTo>
                      <a:lnTo>
                        <a:pt x="415" y="66"/>
                      </a:lnTo>
                      <a:lnTo>
                        <a:pt x="415" y="71"/>
                      </a:lnTo>
                      <a:lnTo>
                        <a:pt x="394" y="71"/>
                      </a:lnTo>
                      <a:lnTo>
                        <a:pt x="394" y="69"/>
                      </a:lnTo>
                      <a:lnTo>
                        <a:pt x="394" y="68"/>
                      </a:lnTo>
                      <a:lnTo>
                        <a:pt x="394" y="63"/>
                      </a:lnTo>
                      <a:lnTo>
                        <a:pt x="394" y="60"/>
                      </a:lnTo>
                      <a:lnTo>
                        <a:pt x="394" y="57"/>
                      </a:lnTo>
                      <a:lnTo>
                        <a:pt x="393" y="53"/>
                      </a:lnTo>
                      <a:lnTo>
                        <a:pt x="393" y="50"/>
                      </a:lnTo>
                      <a:lnTo>
                        <a:pt x="393" y="47"/>
                      </a:lnTo>
                      <a:lnTo>
                        <a:pt x="391" y="44"/>
                      </a:lnTo>
                      <a:lnTo>
                        <a:pt x="391" y="41"/>
                      </a:lnTo>
                      <a:lnTo>
                        <a:pt x="390" y="38"/>
                      </a:lnTo>
                      <a:lnTo>
                        <a:pt x="388" y="36"/>
                      </a:lnTo>
                      <a:lnTo>
                        <a:pt x="385" y="33"/>
                      </a:lnTo>
                      <a:lnTo>
                        <a:pt x="379" y="32"/>
                      </a:lnTo>
                      <a:lnTo>
                        <a:pt x="372" y="29"/>
                      </a:lnTo>
                      <a:lnTo>
                        <a:pt x="365" y="27"/>
                      </a:lnTo>
                      <a:lnTo>
                        <a:pt x="356" y="26"/>
                      </a:lnTo>
                      <a:lnTo>
                        <a:pt x="348" y="24"/>
                      </a:lnTo>
                      <a:lnTo>
                        <a:pt x="339" y="24"/>
                      </a:lnTo>
                      <a:lnTo>
                        <a:pt x="332" y="24"/>
                      </a:lnTo>
                      <a:lnTo>
                        <a:pt x="327" y="26"/>
                      </a:lnTo>
                      <a:lnTo>
                        <a:pt x="323" y="27"/>
                      </a:lnTo>
                      <a:lnTo>
                        <a:pt x="315" y="30"/>
                      </a:lnTo>
                      <a:lnTo>
                        <a:pt x="305" y="35"/>
                      </a:lnTo>
                      <a:lnTo>
                        <a:pt x="291" y="41"/>
                      </a:lnTo>
                      <a:lnTo>
                        <a:pt x="275" y="45"/>
                      </a:lnTo>
                      <a:lnTo>
                        <a:pt x="257" y="50"/>
                      </a:lnTo>
                      <a:lnTo>
                        <a:pt x="237" y="53"/>
                      </a:lnTo>
                      <a:lnTo>
                        <a:pt x="220" y="56"/>
                      </a:lnTo>
                      <a:lnTo>
                        <a:pt x="203" y="54"/>
                      </a:lnTo>
                      <a:lnTo>
                        <a:pt x="188" y="50"/>
                      </a:lnTo>
                      <a:lnTo>
                        <a:pt x="178" y="41"/>
                      </a:lnTo>
                      <a:lnTo>
                        <a:pt x="173" y="36"/>
                      </a:lnTo>
                      <a:lnTo>
                        <a:pt x="169" y="32"/>
                      </a:lnTo>
                      <a:lnTo>
                        <a:pt x="166" y="29"/>
                      </a:lnTo>
                      <a:lnTo>
                        <a:pt x="161" y="26"/>
                      </a:lnTo>
                      <a:lnTo>
                        <a:pt x="158" y="24"/>
                      </a:lnTo>
                      <a:lnTo>
                        <a:pt x="154" y="23"/>
                      </a:lnTo>
                      <a:lnTo>
                        <a:pt x="151" y="21"/>
                      </a:lnTo>
                      <a:lnTo>
                        <a:pt x="146" y="21"/>
                      </a:lnTo>
                      <a:lnTo>
                        <a:pt x="142" y="21"/>
                      </a:lnTo>
                      <a:lnTo>
                        <a:pt x="137" y="21"/>
                      </a:lnTo>
                      <a:lnTo>
                        <a:pt x="134" y="21"/>
                      </a:lnTo>
                      <a:lnTo>
                        <a:pt x="133" y="21"/>
                      </a:lnTo>
                      <a:lnTo>
                        <a:pt x="131" y="23"/>
                      </a:lnTo>
                      <a:lnTo>
                        <a:pt x="130" y="23"/>
                      </a:lnTo>
                      <a:lnTo>
                        <a:pt x="127" y="24"/>
                      </a:lnTo>
                      <a:lnTo>
                        <a:pt x="125" y="24"/>
                      </a:lnTo>
                      <a:lnTo>
                        <a:pt x="124" y="24"/>
                      </a:lnTo>
                      <a:lnTo>
                        <a:pt x="122" y="26"/>
                      </a:lnTo>
                      <a:lnTo>
                        <a:pt x="119" y="27"/>
                      </a:lnTo>
                      <a:lnTo>
                        <a:pt x="118" y="27"/>
                      </a:lnTo>
                      <a:lnTo>
                        <a:pt x="113" y="30"/>
                      </a:lnTo>
                      <a:lnTo>
                        <a:pt x="109" y="32"/>
                      </a:lnTo>
                      <a:lnTo>
                        <a:pt x="103" y="33"/>
                      </a:lnTo>
                      <a:lnTo>
                        <a:pt x="98" y="36"/>
                      </a:lnTo>
                      <a:lnTo>
                        <a:pt x="91" y="36"/>
                      </a:lnTo>
                      <a:lnTo>
                        <a:pt x="85" y="38"/>
                      </a:lnTo>
                      <a:lnTo>
                        <a:pt x="78" y="38"/>
                      </a:lnTo>
                      <a:lnTo>
                        <a:pt x="70" y="36"/>
                      </a:lnTo>
                      <a:lnTo>
                        <a:pt x="61" y="36"/>
                      </a:lnTo>
                      <a:lnTo>
                        <a:pt x="52" y="33"/>
                      </a:lnTo>
                      <a:lnTo>
                        <a:pt x="45" y="30"/>
                      </a:lnTo>
                      <a:lnTo>
                        <a:pt x="37" y="29"/>
                      </a:lnTo>
                      <a:lnTo>
                        <a:pt x="31" y="29"/>
                      </a:lnTo>
                      <a:lnTo>
                        <a:pt x="25" y="29"/>
                      </a:lnTo>
                      <a:lnTo>
                        <a:pt x="21" y="29"/>
                      </a:lnTo>
                      <a:lnTo>
                        <a:pt x="16" y="29"/>
                      </a:lnTo>
                      <a:lnTo>
                        <a:pt x="12" y="29"/>
                      </a:lnTo>
                      <a:lnTo>
                        <a:pt x="7" y="30"/>
                      </a:lnTo>
                      <a:lnTo>
                        <a:pt x="4" y="30"/>
                      </a:lnTo>
                      <a:lnTo>
                        <a:pt x="0" y="3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29" name="Freeform 177"/>
                <p:cNvSpPr>
                  <a:spLocks/>
                </p:cNvSpPr>
                <p:nvPr/>
              </p:nvSpPr>
              <p:spPr bwMode="auto">
                <a:xfrm>
                  <a:off x="2343" y="2597"/>
                  <a:ext cx="87" cy="25"/>
                </a:xfrm>
                <a:custGeom>
                  <a:avLst/>
                  <a:gdLst>
                    <a:gd name="T0" fmla="*/ 36 w 86"/>
                    <a:gd name="T1" fmla="*/ 40 h 24"/>
                    <a:gd name="T2" fmla="*/ 33 w 86"/>
                    <a:gd name="T3" fmla="*/ 40 h 24"/>
                    <a:gd name="T4" fmla="*/ 28 w 86"/>
                    <a:gd name="T5" fmla="*/ 38 h 24"/>
                    <a:gd name="T6" fmla="*/ 24 w 86"/>
                    <a:gd name="T7" fmla="*/ 35 h 24"/>
                    <a:gd name="T8" fmla="*/ 21 w 86"/>
                    <a:gd name="T9" fmla="*/ 35 h 24"/>
                    <a:gd name="T10" fmla="*/ 16 w 86"/>
                    <a:gd name="T11" fmla="*/ 35 h 24"/>
                    <a:gd name="T12" fmla="*/ 13 w 86"/>
                    <a:gd name="T13" fmla="*/ 34 h 24"/>
                    <a:gd name="T14" fmla="*/ 9 w 86"/>
                    <a:gd name="T15" fmla="*/ 34 h 24"/>
                    <a:gd name="T16" fmla="*/ 6 w 86"/>
                    <a:gd name="T17" fmla="*/ 34 h 24"/>
                    <a:gd name="T18" fmla="*/ 3 w 86"/>
                    <a:gd name="T19" fmla="*/ 34 h 24"/>
                    <a:gd name="T20" fmla="*/ 0 w 86"/>
                    <a:gd name="T21" fmla="*/ 34 h 24"/>
                    <a:gd name="T22" fmla="*/ 0 w 86"/>
                    <a:gd name="T23" fmla="*/ 34 h 24"/>
                    <a:gd name="T24" fmla="*/ 18 w 86"/>
                    <a:gd name="T25" fmla="*/ 29 h 24"/>
                    <a:gd name="T26" fmla="*/ 21 w 86"/>
                    <a:gd name="T27" fmla="*/ 28 h 24"/>
                    <a:gd name="T28" fmla="*/ 24 w 86"/>
                    <a:gd name="T29" fmla="*/ 28 h 24"/>
                    <a:gd name="T30" fmla="*/ 28 w 86"/>
                    <a:gd name="T31" fmla="*/ 26 h 24"/>
                    <a:gd name="T32" fmla="*/ 31 w 86"/>
                    <a:gd name="T33" fmla="*/ 26 h 24"/>
                    <a:gd name="T34" fmla="*/ 34 w 86"/>
                    <a:gd name="T35" fmla="*/ 26 h 24"/>
                    <a:gd name="T36" fmla="*/ 37 w 86"/>
                    <a:gd name="T37" fmla="*/ 11 h 24"/>
                    <a:gd name="T38" fmla="*/ 40 w 86"/>
                    <a:gd name="T39" fmla="*/ 11 h 24"/>
                    <a:gd name="T40" fmla="*/ 57 w 86"/>
                    <a:gd name="T41" fmla="*/ 11 h 24"/>
                    <a:gd name="T42" fmla="*/ 60 w 86"/>
                    <a:gd name="T43" fmla="*/ 9 h 24"/>
                    <a:gd name="T44" fmla="*/ 62 w 86"/>
                    <a:gd name="T45" fmla="*/ 9 h 24"/>
                    <a:gd name="T46" fmla="*/ 62 w 86"/>
                    <a:gd name="T47" fmla="*/ 9 h 24"/>
                    <a:gd name="T48" fmla="*/ 65 w 86"/>
                    <a:gd name="T49" fmla="*/ 9 h 24"/>
                    <a:gd name="T50" fmla="*/ 69 w 86"/>
                    <a:gd name="T51" fmla="*/ 8 h 24"/>
                    <a:gd name="T52" fmla="*/ 74 w 86"/>
                    <a:gd name="T53" fmla="*/ 8 h 24"/>
                    <a:gd name="T54" fmla="*/ 77 w 86"/>
                    <a:gd name="T55" fmla="*/ 6 h 24"/>
                    <a:gd name="T56" fmla="*/ 81 w 86"/>
                    <a:gd name="T57" fmla="*/ 5 h 24"/>
                    <a:gd name="T58" fmla="*/ 86 w 86"/>
                    <a:gd name="T59" fmla="*/ 3 h 24"/>
                    <a:gd name="T60" fmla="*/ 90 w 86"/>
                    <a:gd name="T61" fmla="*/ 2 h 24"/>
                    <a:gd name="T62" fmla="*/ 95 w 86"/>
                    <a:gd name="T63" fmla="*/ 0 h 24"/>
                    <a:gd name="T64" fmla="*/ 98 w 86"/>
                    <a:gd name="T65" fmla="*/ 0 h 24"/>
                    <a:gd name="T66" fmla="*/ 100 w 86"/>
                    <a:gd name="T67" fmla="*/ 0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24"/>
                    <a:gd name="T104" fmla="*/ 86 w 86"/>
                    <a:gd name="T105" fmla="*/ 24 h 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24">
                      <a:moveTo>
                        <a:pt x="36" y="24"/>
                      </a:moveTo>
                      <a:lnTo>
                        <a:pt x="33" y="24"/>
                      </a:lnTo>
                      <a:lnTo>
                        <a:pt x="28" y="23"/>
                      </a:lnTo>
                      <a:lnTo>
                        <a:pt x="24" y="21"/>
                      </a:lnTo>
                      <a:lnTo>
                        <a:pt x="21" y="21"/>
                      </a:lnTo>
                      <a:lnTo>
                        <a:pt x="16" y="21"/>
                      </a:lnTo>
                      <a:lnTo>
                        <a:pt x="13" y="20"/>
                      </a:lnTo>
                      <a:lnTo>
                        <a:pt x="9" y="20"/>
                      </a:lnTo>
                      <a:lnTo>
                        <a:pt x="6" y="20"/>
                      </a:lnTo>
                      <a:lnTo>
                        <a:pt x="3" y="20"/>
                      </a:lnTo>
                      <a:lnTo>
                        <a:pt x="0" y="20"/>
                      </a:lnTo>
                      <a:lnTo>
                        <a:pt x="18" y="15"/>
                      </a:lnTo>
                      <a:lnTo>
                        <a:pt x="21" y="14"/>
                      </a:lnTo>
                      <a:lnTo>
                        <a:pt x="24" y="14"/>
                      </a:lnTo>
                      <a:lnTo>
                        <a:pt x="28" y="12"/>
                      </a:lnTo>
                      <a:lnTo>
                        <a:pt x="31" y="12"/>
                      </a:lnTo>
                      <a:lnTo>
                        <a:pt x="34" y="12"/>
                      </a:lnTo>
                      <a:lnTo>
                        <a:pt x="37" y="11"/>
                      </a:lnTo>
                      <a:lnTo>
                        <a:pt x="40" y="11"/>
                      </a:lnTo>
                      <a:lnTo>
                        <a:pt x="43" y="11"/>
                      </a:lnTo>
                      <a:lnTo>
                        <a:pt x="46" y="9"/>
                      </a:lnTo>
                      <a:lnTo>
                        <a:pt x="48" y="9"/>
                      </a:lnTo>
                      <a:lnTo>
                        <a:pt x="51" y="9"/>
                      </a:lnTo>
                      <a:lnTo>
                        <a:pt x="55" y="8"/>
                      </a:lnTo>
                      <a:lnTo>
                        <a:pt x="60" y="8"/>
                      </a:lnTo>
                      <a:lnTo>
                        <a:pt x="63" y="6"/>
                      </a:lnTo>
                      <a:lnTo>
                        <a:pt x="67" y="5"/>
                      </a:lnTo>
                      <a:lnTo>
                        <a:pt x="72" y="3"/>
                      </a:lnTo>
                      <a:lnTo>
                        <a:pt x="76" y="2"/>
                      </a:lnTo>
                      <a:lnTo>
                        <a:pt x="81" y="0"/>
                      </a:lnTo>
                      <a:lnTo>
                        <a:pt x="84" y="0"/>
                      </a:lnTo>
                      <a:lnTo>
                        <a:pt x="8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30" name="Freeform 178"/>
                <p:cNvSpPr>
                  <a:spLocks/>
                </p:cNvSpPr>
                <p:nvPr/>
              </p:nvSpPr>
              <p:spPr bwMode="auto">
                <a:xfrm>
                  <a:off x="2438" y="2397"/>
                  <a:ext cx="42" cy="178"/>
                </a:xfrm>
                <a:custGeom>
                  <a:avLst/>
                  <a:gdLst>
                    <a:gd name="T0" fmla="*/ 0 w 42"/>
                    <a:gd name="T1" fmla="*/ 257 h 173"/>
                    <a:gd name="T2" fmla="*/ 1 w 42"/>
                    <a:gd name="T3" fmla="*/ 251 h 173"/>
                    <a:gd name="T4" fmla="*/ 3 w 42"/>
                    <a:gd name="T5" fmla="*/ 248 h 173"/>
                    <a:gd name="T6" fmla="*/ 3 w 42"/>
                    <a:gd name="T7" fmla="*/ 241 h 173"/>
                    <a:gd name="T8" fmla="*/ 4 w 42"/>
                    <a:gd name="T9" fmla="*/ 236 h 173"/>
                    <a:gd name="T10" fmla="*/ 4 w 42"/>
                    <a:gd name="T11" fmla="*/ 229 h 173"/>
                    <a:gd name="T12" fmla="*/ 6 w 42"/>
                    <a:gd name="T13" fmla="*/ 221 h 173"/>
                    <a:gd name="T14" fmla="*/ 6 w 42"/>
                    <a:gd name="T15" fmla="*/ 215 h 173"/>
                    <a:gd name="T16" fmla="*/ 7 w 42"/>
                    <a:gd name="T17" fmla="*/ 206 h 173"/>
                    <a:gd name="T18" fmla="*/ 7 w 42"/>
                    <a:gd name="T19" fmla="*/ 198 h 173"/>
                    <a:gd name="T20" fmla="*/ 9 w 42"/>
                    <a:gd name="T21" fmla="*/ 192 h 173"/>
                    <a:gd name="T22" fmla="*/ 9 w 42"/>
                    <a:gd name="T23" fmla="*/ 192 h 173"/>
                    <a:gd name="T24" fmla="*/ 9 w 42"/>
                    <a:gd name="T25" fmla="*/ 181 h 173"/>
                    <a:gd name="T26" fmla="*/ 10 w 42"/>
                    <a:gd name="T27" fmla="*/ 169 h 173"/>
                    <a:gd name="T28" fmla="*/ 12 w 42"/>
                    <a:gd name="T29" fmla="*/ 159 h 173"/>
                    <a:gd name="T30" fmla="*/ 12 w 42"/>
                    <a:gd name="T31" fmla="*/ 148 h 173"/>
                    <a:gd name="T32" fmla="*/ 13 w 42"/>
                    <a:gd name="T33" fmla="*/ 140 h 173"/>
                    <a:gd name="T34" fmla="*/ 15 w 42"/>
                    <a:gd name="T35" fmla="*/ 131 h 173"/>
                    <a:gd name="T36" fmla="*/ 16 w 42"/>
                    <a:gd name="T37" fmla="*/ 120 h 173"/>
                    <a:gd name="T38" fmla="*/ 18 w 42"/>
                    <a:gd name="T39" fmla="*/ 111 h 173"/>
                    <a:gd name="T40" fmla="*/ 19 w 42"/>
                    <a:gd name="T41" fmla="*/ 103 h 173"/>
                    <a:gd name="T42" fmla="*/ 21 w 42"/>
                    <a:gd name="T43" fmla="*/ 94 h 173"/>
                    <a:gd name="T44" fmla="*/ 21 w 42"/>
                    <a:gd name="T45" fmla="*/ 94 h 173"/>
                    <a:gd name="T46" fmla="*/ 25 w 42"/>
                    <a:gd name="T47" fmla="*/ 80 h 173"/>
                    <a:gd name="T48" fmla="*/ 27 w 42"/>
                    <a:gd name="T49" fmla="*/ 72 h 173"/>
                    <a:gd name="T50" fmla="*/ 30 w 42"/>
                    <a:gd name="T51" fmla="*/ 60 h 173"/>
                    <a:gd name="T52" fmla="*/ 31 w 42"/>
                    <a:gd name="T53" fmla="*/ 51 h 173"/>
                    <a:gd name="T54" fmla="*/ 34 w 42"/>
                    <a:gd name="T55" fmla="*/ 45 h 173"/>
                    <a:gd name="T56" fmla="*/ 36 w 42"/>
                    <a:gd name="T57" fmla="*/ 41 h 173"/>
                    <a:gd name="T58" fmla="*/ 37 w 42"/>
                    <a:gd name="T59" fmla="*/ 36 h 173"/>
                    <a:gd name="T60" fmla="*/ 39 w 42"/>
                    <a:gd name="T61" fmla="*/ 16 h 173"/>
                    <a:gd name="T62" fmla="*/ 40 w 42"/>
                    <a:gd name="T63" fmla="*/ 12 h 173"/>
                    <a:gd name="T64" fmla="*/ 42 w 42"/>
                    <a:gd name="T65" fmla="*/ 6 h 173"/>
                    <a:gd name="T66" fmla="*/ 42 w 42"/>
                    <a:gd name="T67" fmla="*/ 0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173"/>
                    <a:gd name="T104" fmla="*/ 42 w 42"/>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173">
                      <a:moveTo>
                        <a:pt x="0" y="173"/>
                      </a:moveTo>
                      <a:lnTo>
                        <a:pt x="1" y="169"/>
                      </a:lnTo>
                      <a:lnTo>
                        <a:pt x="3" y="166"/>
                      </a:lnTo>
                      <a:lnTo>
                        <a:pt x="3" y="161"/>
                      </a:lnTo>
                      <a:lnTo>
                        <a:pt x="4" y="158"/>
                      </a:lnTo>
                      <a:lnTo>
                        <a:pt x="4" y="154"/>
                      </a:lnTo>
                      <a:lnTo>
                        <a:pt x="6" y="148"/>
                      </a:lnTo>
                      <a:lnTo>
                        <a:pt x="6" y="144"/>
                      </a:lnTo>
                      <a:lnTo>
                        <a:pt x="7" y="139"/>
                      </a:lnTo>
                      <a:lnTo>
                        <a:pt x="7" y="133"/>
                      </a:lnTo>
                      <a:lnTo>
                        <a:pt x="9" y="129"/>
                      </a:lnTo>
                      <a:lnTo>
                        <a:pt x="9" y="121"/>
                      </a:lnTo>
                      <a:lnTo>
                        <a:pt x="10" y="114"/>
                      </a:lnTo>
                      <a:lnTo>
                        <a:pt x="12" y="108"/>
                      </a:lnTo>
                      <a:lnTo>
                        <a:pt x="12" y="100"/>
                      </a:lnTo>
                      <a:lnTo>
                        <a:pt x="13" y="94"/>
                      </a:lnTo>
                      <a:lnTo>
                        <a:pt x="15" y="87"/>
                      </a:lnTo>
                      <a:lnTo>
                        <a:pt x="16" y="81"/>
                      </a:lnTo>
                      <a:lnTo>
                        <a:pt x="18" y="75"/>
                      </a:lnTo>
                      <a:lnTo>
                        <a:pt x="19" y="70"/>
                      </a:lnTo>
                      <a:lnTo>
                        <a:pt x="21" y="64"/>
                      </a:lnTo>
                      <a:lnTo>
                        <a:pt x="25" y="52"/>
                      </a:lnTo>
                      <a:lnTo>
                        <a:pt x="27" y="48"/>
                      </a:lnTo>
                      <a:lnTo>
                        <a:pt x="30" y="42"/>
                      </a:lnTo>
                      <a:lnTo>
                        <a:pt x="31" y="37"/>
                      </a:lnTo>
                      <a:lnTo>
                        <a:pt x="34" y="31"/>
                      </a:lnTo>
                      <a:lnTo>
                        <a:pt x="36" y="27"/>
                      </a:lnTo>
                      <a:lnTo>
                        <a:pt x="37" y="22"/>
                      </a:lnTo>
                      <a:lnTo>
                        <a:pt x="39" y="16"/>
                      </a:lnTo>
                      <a:lnTo>
                        <a:pt x="40" y="12"/>
                      </a:lnTo>
                      <a:lnTo>
                        <a:pt x="42" y="6"/>
                      </a:lnTo>
                      <a:lnTo>
                        <a:pt x="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31" name="Freeform 179"/>
                <p:cNvSpPr>
                  <a:spLocks/>
                </p:cNvSpPr>
                <p:nvPr/>
              </p:nvSpPr>
              <p:spPr bwMode="auto">
                <a:xfrm>
                  <a:off x="1936" y="2293"/>
                  <a:ext cx="547" cy="320"/>
                </a:xfrm>
                <a:custGeom>
                  <a:avLst/>
                  <a:gdLst>
                    <a:gd name="T0" fmla="*/ 583 w 544"/>
                    <a:gd name="T1" fmla="*/ 63 h 309"/>
                    <a:gd name="T2" fmla="*/ 578 w 544"/>
                    <a:gd name="T3" fmla="*/ 29 h 309"/>
                    <a:gd name="T4" fmla="*/ 575 w 544"/>
                    <a:gd name="T5" fmla="*/ 9 h 309"/>
                    <a:gd name="T6" fmla="*/ 575 w 544"/>
                    <a:gd name="T7" fmla="*/ 4 h 309"/>
                    <a:gd name="T8" fmla="*/ 568 w 544"/>
                    <a:gd name="T9" fmla="*/ 0 h 309"/>
                    <a:gd name="T10" fmla="*/ 560 w 544"/>
                    <a:gd name="T11" fmla="*/ 1 h 309"/>
                    <a:gd name="T12" fmla="*/ 556 w 544"/>
                    <a:gd name="T13" fmla="*/ 9 h 309"/>
                    <a:gd name="T14" fmla="*/ 556 w 544"/>
                    <a:gd name="T15" fmla="*/ 29 h 309"/>
                    <a:gd name="T16" fmla="*/ 557 w 544"/>
                    <a:gd name="T17" fmla="*/ 32 h 309"/>
                    <a:gd name="T18" fmla="*/ 560 w 544"/>
                    <a:gd name="T19" fmla="*/ 57 h 309"/>
                    <a:gd name="T20" fmla="*/ 565 w 544"/>
                    <a:gd name="T21" fmla="*/ 115 h 309"/>
                    <a:gd name="T22" fmla="*/ 563 w 544"/>
                    <a:gd name="T23" fmla="*/ 163 h 309"/>
                    <a:gd name="T24" fmla="*/ 553 w 544"/>
                    <a:gd name="T25" fmla="*/ 216 h 309"/>
                    <a:gd name="T26" fmla="*/ 542 w 544"/>
                    <a:gd name="T27" fmla="*/ 262 h 309"/>
                    <a:gd name="T28" fmla="*/ 532 w 544"/>
                    <a:gd name="T29" fmla="*/ 336 h 309"/>
                    <a:gd name="T30" fmla="*/ 525 w 544"/>
                    <a:gd name="T31" fmla="*/ 412 h 309"/>
                    <a:gd name="T32" fmla="*/ 520 w 544"/>
                    <a:gd name="T33" fmla="*/ 449 h 309"/>
                    <a:gd name="T34" fmla="*/ 502 w 544"/>
                    <a:gd name="T35" fmla="*/ 462 h 309"/>
                    <a:gd name="T36" fmla="*/ 458 w 544"/>
                    <a:gd name="T37" fmla="*/ 473 h 309"/>
                    <a:gd name="T38" fmla="*/ 422 w 544"/>
                    <a:gd name="T39" fmla="*/ 487 h 309"/>
                    <a:gd name="T40" fmla="*/ 385 w 544"/>
                    <a:gd name="T41" fmla="*/ 496 h 309"/>
                    <a:gd name="T42" fmla="*/ 372 w 544"/>
                    <a:gd name="T43" fmla="*/ 504 h 309"/>
                    <a:gd name="T44" fmla="*/ 351 w 544"/>
                    <a:gd name="T45" fmla="*/ 504 h 309"/>
                    <a:gd name="T46" fmla="*/ 336 w 544"/>
                    <a:gd name="T47" fmla="*/ 489 h 309"/>
                    <a:gd name="T48" fmla="*/ 327 w 544"/>
                    <a:gd name="T49" fmla="*/ 471 h 309"/>
                    <a:gd name="T50" fmla="*/ 325 w 544"/>
                    <a:gd name="T51" fmla="*/ 458 h 309"/>
                    <a:gd name="T52" fmla="*/ 322 w 544"/>
                    <a:gd name="T53" fmla="*/ 445 h 309"/>
                    <a:gd name="T54" fmla="*/ 322 w 544"/>
                    <a:gd name="T55" fmla="*/ 440 h 309"/>
                    <a:gd name="T56" fmla="*/ 321 w 544"/>
                    <a:gd name="T57" fmla="*/ 405 h 309"/>
                    <a:gd name="T58" fmla="*/ 316 w 544"/>
                    <a:gd name="T59" fmla="*/ 356 h 309"/>
                    <a:gd name="T60" fmla="*/ 313 w 544"/>
                    <a:gd name="T61" fmla="*/ 324 h 309"/>
                    <a:gd name="T62" fmla="*/ 331 w 544"/>
                    <a:gd name="T63" fmla="*/ 238 h 309"/>
                    <a:gd name="T64" fmla="*/ 336 w 544"/>
                    <a:gd name="T65" fmla="*/ 163 h 309"/>
                    <a:gd name="T66" fmla="*/ 334 w 544"/>
                    <a:gd name="T67" fmla="*/ 142 h 309"/>
                    <a:gd name="T68" fmla="*/ 333 w 544"/>
                    <a:gd name="T69" fmla="*/ 137 h 309"/>
                    <a:gd name="T70" fmla="*/ 327 w 544"/>
                    <a:gd name="T71" fmla="*/ 128 h 309"/>
                    <a:gd name="T72" fmla="*/ 322 w 544"/>
                    <a:gd name="T73" fmla="*/ 128 h 309"/>
                    <a:gd name="T74" fmla="*/ 316 w 544"/>
                    <a:gd name="T75" fmla="*/ 132 h 309"/>
                    <a:gd name="T76" fmla="*/ 313 w 544"/>
                    <a:gd name="T77" fmla="*/ 142 h 309"/>
                    <a:gd name="T78" fmla="*/ 313 w 544"/>
                    <a:gd name="T79" fmla="*/ 148 h 309"/>
                    <a:gd name="T80" fmla="*/ 315 w 544"/>
                    <a:gd name="T81" fmla="*/ 187 h 309"/>
                    <a:gd name="T82" fmla="*/ 306 w 544"/>
                    <a:gd name="T83" fmla="*/ 262 h 309"/>
                    <a:gd name="T84" fmla="*/ 301 w 544"/>
                    <a:gd name="T85" fmla="*/ 275 h 309"/>
                    <a:gd name="T86" fmla="*/ 290 w 544"/>
                    <a:gd name="T87" fmla="*/ 263 h 309"/>
                    <a:gd name="T88" fmla="*/ 282 w 544"/>
                    <a:gd name="T89" fmla="*/ 252 h 309"/>
                    <a:gd name="T90" fmla="*/ 271 w 544"/>
                    <a:gd name="T91" fmla="*/ 238 h 309"/>
                    <a:gd name="T92" fmla="*/ 262 w 544"/>
                    <a:gd name="T93" fmla="*/ 199 h 309"/>
                    <a:gd name="T94" fmla="*/ 256 w 544"/>
                    <a:gd name="T95" fmla="*/ 167 h 309"/>
                    <a:gd name="T96" fmla="*/ 250 w 544"/>
                    <a:gd name="T97" fmla="*/ 128 h 309"/>
                    <a:gd name="T98" fmla="*/ 238 w 544"/>
                    <a:gd name="T99" fmla="*/ 80 h 309"/>
                    <a:gd name="T100" fmla="*/ 216 w 544"/>
                    <a:gd name="T101" fmla="*/ 38 h 309"/>
                    <a:gd name="T102" fmla="*/ 175 w 544"/>
                    <a:gd name="T103" fmla="*/ 12 h 309"/>
                    <a:gd name="T104" fmla="*/ 115 w 544"/>
                    <a:gd name="T105" fmla="*/ 30 h 309"/>
                    <a:gd name="T106" fmla="*/ 80 w 544"/>
                    <a:gd name="T107" fmla="*/ 33 h 309"/>
                    <a:gd name="T108" fmla="*/ 49 w 544"/>
                    <a:gd name="T109" fmla="*/ 45 h 309"/>
                    <a:gd name="T110" fmla="*/ 30 w 544"/>
                    <a:gd name="T111" fmla="*/ 59 h 309"/>
                    <a:gd name="T112" fmla="*/ 27 w 544"/>
                    <a:gd name="T113" fmla="*/ 63 h 309"/>
                    <a:gd name="T114" fmla="*/ 18 w 544"/>
                    <a:gd name="T115" fmla="*/ 71 h 309"/>
                    <a:gd name="T116" fmla="*/ 4 w 544"/>
                    <a:gd name="T117" fmla="*/ 80 h 3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4"/>
                    <a:gd name="T178" fmla="*/ 0 h 309"/>
                    <a:gd name="T179" fmla="*/ 544 w 544"/>
                    <a:gd name="T180" fmla="*/ 309 h 3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4" h="309">
                      <a:moveTo>
                        <a:pt x="544" y="66"/>
                      </a:moveTo>
                      <a:lnTo>
                        <a:pt x="542" y="57"/>
                      </a:lnTo>
                      <a:lnTo>
                        <a:pt x="542" y="46"/>
                      </a:lnTo>
                      <a:lnTo>
                        <a:pt x="541" y="39"/>
                      </a:lnTo>
                      <a:lnTo>
                        <a:pt x="539" y="31"/>
                      </a:lnTo>
                      <a:lnTo>
                        <a:pt x="538" y="25"/>
                      </a:lnTo>
                      <a:lnTo>
                        <a:pt x="538" y="19"/>
                      </a:lnTo>
                      <a:lnTo>
                        <a:pt x="536" y="15"/>
                      </a:lnTo>
                      <a:lnTo>
                        <a:pt x="535" y="12"/>
                      </a:lnTo>
                      <a:lnTo>
                        <a:pt x="535" y="9"/>
                      </a:lnTo>
                      <a:lnTo>
                        <a:pt x="533" y="9"/>
                      </a:lnTo>
                      <a:lnTo>
                        <a:pt x="533" y="7"/>
                      </a:lnTo>
                      <a:lnTo>
                        <a:pt x="533" y="6"/>
                      </a:lnTo>
                      <a:lnTo>
                        <a:pt x="533" y="4"/>
                      </a:lnTo>
                      <a:lnTo>
                        <a:pt x="532" y="3"/>
                      </a:lnTo>
                      <a:lnTo>
                        <a:pt x="530" y="1"/>
                      </a:lnTo>
                      <a:lnTo>
                        <a:pt x="529" y="0"/>
                      </a:lnTo>
                      <a:lnTo>
                        <a:pt x="526" y="0"/>
                      </a:lnTo>
                      <a:lnTo>
                        <a:pt x="524" y="0"/>
                      </a:lnTo>
                      <a:lnTo>
                        <a:pt x="521" y="0"/>
                      </a:lnTo>
                      <a:lnTo>
                        <a:pt x="518" y="1"/>
                      </a:lnTo>
                      <a:lnTo>
                        <a:pt x="517" y="3"/>
                      </a:lnTo>
                      <a:lnTo>
                        <a:pt x="515" y="6"/>
                      </a:lnTo>
                      <a:lnTo>
                        <a:pt x="514" y="7"/>
                      </a:lnTo>
                      <a:lnTo>
                        <a:pt x="514" y="9"/>
                      </a:lnTo>
                      <a:lnTo>
                        <a:pt x="514" y="12"/>
                      </a:lnTo>
                      <a:lnTo>
                        <a:pt x="514" y="13"/>
                      </a:lnTo>
                      <a:lnTo>
                        <a:pt x="514" y="15"/>
                      </a:lnTo>
                      <a:lnTo>
                        <a:pt x="514" y="16"/>
                      </a:lnTo>
                      <a:lnTo>
                        <a:pt x="515" y="18"/>
                      </a:lnTo>
                      <a:lnTo>
                        <a:pt x="515" y="21"/>
                      </a:lnTo>
                      <a:lnTo>
                        <a:pt x="517" y="25"/>
                      </a:lnTo>
                      <a:lnTo>
                        <a:pt x="518" y="30"/>
                      </a:lnTo>
                      <a:lnTo>
                        <a:pt x="518" y="36"/>
                      </a:lnTo>
                      <a:lnTo>
                        <a:pt x="520" y="43"/>
                      </a:lnTo>
                      <a:lnTo>
                        <a:pt x="521" y="51"/>
                      </a:lnTo>
                      <a:lnTo>
                        <a:pt x="521" y="60"/>
                      </a:lnTo>
                      <a:lnTo>
                        <a:pt x="523" y="70"/>
                      </a:lnTo>
                      <a:lnTo>
                        <a:pt x="523" y="79"/>
                      </a:lnTo>
                      <a:lnTo>
                        <a:pt x="523" y="90"/>
                      </a:lnTo>
                      <a:lnTo>
                        <a:pt x="521" y="99"/>
                      </a:lnTo>
                      <a:lnTo>
                        <a:pt x="520" y="108"/>
                      </a:lnTo>
                      <a:lnTo>
                        <a:pt x="517" y="116"/>
                      </a:lnTo>
                      <a:lnTo>
                        <a:pt x="514" y="124"/>
                      </a:lnTo>
                      <a:lnTo>
                        <a:pt x="511" y="133"/>
                      </a:lnTo>
                      <a:lnTo>
                        <a:pt x="508" y="142"/>
                      </a:lnTo>
                      <a:lnTo>
                        <a:pt x="503" y="151"/>
                      </a:lnTo>
                      <a:lnTo>
                        <a:pt x="500" y="160"/>
                      </a:lnTo>
                      <a:lnTo>
                        <a:pt x="497" y="170"/>
                      </a:lnTo>
                      <a:lnTo>
                        <a:pt x="494" y="181"/>
                      </a:lnTo>
                      <a:lnTo>
                        <a:pt x="491" y="193"/>
                      </a:lnTo>
                      <a:lnTo>
                        <a:pt x="490" y="206"/>
                      </a:lnTo>
                      <a:lnTo>
                        <a:pt x="489" y="218"/>
                      </a:lnTo>
                      <a:lnTo>
                        <a:pt x="487" y="232"/>
                      </a:lnTo>
                      <a:lnTo>
                        <a:pt x="486" y="242"/>
                      </a:lnTo>
                      <a:lnTo>
                        <a:pt x="483" y="253"/>
                      </a:lnTo>
                      <a:lnTo>
                        <a:pt x="481" y="263"/>
                      </a:lnTo>
                      <a:lnTo>
                        <a:pt x="480" y="269"/>
                      </a:lnTo>
                      <a:lnTo>
                        <a:pt x="478" y="275"/>
                      </a:lnTo>
                      <a:lnTo>
                        <a:pt x="475" y="278"/>
                      </a:lnTo>
                      <a:lnTo>
                        <a:pt x="471" y="281"/>
                      </a:lnTo>
                      <a:lnTo>
                        <a:pt x="466" y="282"/>
                      </a:lnTo>
                      <a:lnTo>
                        <a:pt x="460" y="284"/>
                      </a:lnTo>
                      <a:lnTo>
                        <a:pt x="454" y="285"/>
                      </a:lnTo>
                      <a:lnTo>
                        <a:pt x="447" y="285"/>
                      </a:lnTo>
                      <a:lnTo>
                        <a:pt x="438" y="287"/>
                      </a:lnTo>
                      <a:lnTo>
                        <a:pt x="429" y="290"/>
                      </a:lnTo>
                      <a:lnTo>
                        <a:pt x="417" y="291"/>
                      </a:lnTo>
                      <a:lnTo>
                        <a:pt x="406" y="294"/>
                      </a:lnTo>
                      <a:lnTo>
                        <a:pt x="394" y="297"/>
                      </a:lnTo>
                      <a:lnTo>
                        <a:pt x="384" y="300"/>
                      </a:lnTo>
                      <a:lnTo>
                        <a:pt x="373" y="302"/>
                      </a:lnTo>
                      <a:lnTo>
                        <a:pt x="364" y="303"/>
                      </a:lnTo>
                      <a:lnTo>
                        <a:pt x="357" y="305"/>
                      </a:lnTo>
                      <a:lnTo>
                        <a:pt x="351" y="306"/>
                      </a:lnTo>
                      <a:lnTo>
                        <a:pt x="347" y="306"/>
                      </a:lnTo>
                      <a:lnTo>
                        <a:pt x="344" y="308"/>
                      </a:lnTo>
                      <a:lnTo>
                        <a:pt x="335" y="309"/>
                      </a:lnTo>
                      <a:lnTo>
                        <a:pt x="329" y="309"/>
                      </a:lnTo>
                      <a:lnTo>
                        <a:pt x="323" y="308"/>
                      </a:lnTo>
                      <a:lnTo>
                        <a:pt x="318" y="306"/>
                      </a:lnTo>
                      <a:lnTo>
                        <a:pt x="314" y="305"/>
                      </a:lnTo>
                      <a:lnTo>
                        <a:pt x="311" y="302"/>
                      </a:lnTo>
                      <a:lnTo>
                        <a:pt x="308" y="299"/>
                      </a:lnTo>
                      <a:lnTo>
                        <a:pt x="305" y="296"/>
                      </a:lnTo>
                      <a:lnTo>
                        <a:pt x="302" y="291"/>
                      </a:lnTo>
                      <a:lnTo>
                        <a:pt x="299" y="288"/>
                      </a:lnTo>
                      <a:lnTo>
                        <a:pt x="297" y="285"/>
                      </a:lnTo>
                      <a:lnTo>
                        <a:pt x="297" y="284"/>
                      </a:lnTo>
                      <a:lnTo>
                        <a:pt x="297" y="282"/>
                      </a:lnTo>
                      <a:lnTo>
                        <a:pt x="297" y="281"/>
                      </a:lnTo>
                      <a:lnTo>
                        <a:pt x="296" y="279"/>
                      </a:lnTo>
                      <a:lnTo>
                        <a:pt x="296" y="278"/>
                      </a:lnTo>
                      <a:lnTo>
                        <a:pt x="294" y="276"/>
                      </a:lnTo>
                      <a:lnTo>
                        <a:pt x="294" y="273"/>
                      </a:lnTo>
                      <a:lnTo>
                        <a:pt x="294" y="272"/>
                      </a:lnTo>
                      <a:lnTo>
                        <a:pt x="294" y="270"/>
                      </a:lnTo>
                      <a:lnTo>
                        <a:pt x="294" y="269"/>
                      </a:lnTo>
                      <a:lnTo>
                        <a:pt x="294" y="266"/>
                      </a:lnTo>
                      <a:lnTo>
                        <a:pt x="294" y="260"/>
                      </a:lnTo>
                      <a:lnTo>
                        <a:pt x="294" y="254"/>
                      </a:lnTo>
                      <a:lnTo>
                        <a:pt x="293" y="248"/>
                      </a:lnTo>
                      <a:lnTo>
                        <a:pt x="291" y="242"/>
                      </a:lnTo>
                      <a:lnTo>
                        <a:pt x="290" y="235"/>
                      </a:lnTo>
                      <a:lnTo>
                        <a:pt x="290" y="227"/>
                      </a:lnTo>
                      <a:lnTo>
                        <a:pt x="288" y="218"/>
                      </a:lnTo>
                      <a:lnTo>
                        <a:pt x="285" y="211"/>
                      </a:lnTo>
                      <a:lnTo>
                        <a:pt x="284" y="203"/>
                      </a:lnTo>
                      <a:lnTo>
                        <a:pt x="285" y="199"/>
                      </a:lnTo>
                      <a:lnTo>
                        <a:pt x="287" y="194"/>
                      </a:lnTo>
                      <a:lnTo>
                        <a:pt x="294" y="178"/>
                      </a:lnTo>
                      <a:lnTo>
                        <a:pt x="300" y="161"/>
                      </a:lnTo>
                      <a:lnTo>
                        <a:pt x="303" y="146"/>
                      </a:lnTo>
                      <a:lnTo>
                        <a:pt x="306" y="131"/>
                      </a:lnTo>
                      <a:lnTo>
                        <a:pt x="308" y="119"/>
                      </a:lnTo>
                      <a:lnTo>
                        <a:pt x="308" y="109"/>
                      </a:lnTo>
                      <a:lnTo>
                        <a:pt x="308" y="99"/>
                      </a:lnTo>
                      <a:lnTo>
                        <a:pt x="306" y="93"/>
                      </a:lnTo>
                      <a:lnTo>
                        <a:pt x="306" y="88"/>
                      </a:lnTo>
                      <a:lnTo>
                        <a:pt x="306" y="87"/>
                      </a:lnTo>
                      <a:lnTo>
                        <a:pt x="305" y="87"/>
                      </a:lnTo>
                      <a:lnTo>
                        <a:pt x="305" y="85"/>
                      </a:lnTo>
                      <a:lnTo>
                        <a:pt x="305" y="84"/>
                      </a:lnTo>
                      <a:lnTo>
                        <a:pt x="303" y="82"/>
                      </a:lnTo>
                      <a:lnTo>
                        <a:pt x="302" y="81"/>
                      </a:lnTo>
                      <a:lnTo>
                        <a:pt x="300" y="79"/>
                      </a:lnTo>
                      <a:lnTo>
                        <a:pt x="299" y="79"/>
                      </a:lnTo>
                      <a:lnTo>
                        <a:pt x="297" y="79"/>
                      </a:lnTo>
                      <a:lnTo>
                        <a:pt x="294" y="79"/>
                      </a:lnTo>
                      <a:lnTo>
                        <a:pt x="291" y="79"/>
                      </a:lnTo>
                      <a:lnTo>
                        <a:pt x="290" y="79"/>
                      </a:lnTo>
                      <a:lnTo>
                        <a:pt x="288" y="81"/>
                      </a:lnTo>
                      <a:lnTo>
                        <a:pt x="287" y="82"/>
                      </a:lnTo>
                      <a:lnTo>
                        <a:pt x="287" y="84"/>
                      </a:lnTo>
                      <a:lnTo>
                        <a:pt x="285" y="85"/>
                      </a:lnTo>
                      <a:lnTo>
                        <a:pt x="285" y="87"/>
                      </a:lnTo>
                      <a:lnTo>
                        <a:pt x="285" y="91"/>
                      </a:lnTo>
                      <a:lnTo>
                        <a:pt x="285" y="96"/>
                      </a:lnTo>
                      <a:lnTo>
                        <a:pt x="287" y="100"/>
                      </a:lnTo>
                      <a:lnTo>
                        <a:pt x="287" y="106"/>
                      </a:lnTo>
                      <a:lnTo>
                        <a:pt x="287" y="115"/>
                      </a:lnTo>
                      <a:lnTo>
                        <a:pt x="285" y="124"/>
                      </a:lnTo>
                      <a:lnTo>
                        <a:pt x="284" y="134"/>
                      </a:lnTo>
                      <a:lnTo>
                        <a:pt x="282" y="146"/>
                      </a:lnTo>
                      <a:lnTo>
                        <a:pt x="278" y="160"/>
                      </a:lnTo>
                      <a:lnTo>
                        <a:pt x="275" y="172"/>
                      </a:lnTo>
                      <a:lnTo>
                        <a:pt x="273" y="169"/>
                      </a:lnTo>
                      <a:lnTo>
                        <a:pt x="272" y="167"/>
                      </a:lnTo>
                      <a:lnTo>
                        <a:pt x="270" y="164"/>
                      </a:lnTo>
                      <a:lnTo>
                        <a:pt x="269" y="163"/>
                      </a:lnTo>
                      <a:lnTo>
                        <a:pt x="267" y="161"/>
                      </a:lnTo>
                      <a:lnTo>
                        <a:pt x="267" y="160"/>
                      </a:lnTo>
                      <a:lnTo>
                        <a:pt x="266" y="157"/>
                      </a:lnTo>
                      <a:lnTo>
                        <a:pt x="264" y="155"/>
                      </a:lnTo>
                      <a:lnTo>
                        <a:pt x="263" y="154"/>
                      </a:lnTo>
                      <a:lnTo>
                        <a:pt x="261" y="154"/>
                      </a:lnTo>
                      <a:lnTo>
                        <a:pt x="258" y="149"/>
                      </a:lnTo>
                      <a:lnTo>
                        <a:pt x="257" y="146"/>
                      </a:lnTo>
                      <a:lnTo>
                        <a:pt x="254" y="142"/>
                      </a:lnTo>
                      <a:lnTo>
                        <a:pt x="252" y="134"/>
                      </a:lnTo>
                      <a:lnTo>
                        <a:pt x="249" y="128"/>
                      </a:lnTo>
                      <a:lnTo>
                        <a:pt x="248" y="122"/>
                      </a:lnTo>
                      <a:lnTo>
                        <a:pt x="246" y="116"/>
                      </a:lnTo>
                      <a:lnTo>
                        <a:pt x="245" y="111"/>
                      </a:lnTo>
                      <a:lnTo>
                        <a:pt x="243" y="105"/>
                      </a:lnTo>
                      <a:lnTo>
                        <a:pt x="242" y="102"/>
                      </a:lnTo>
                      <a:lnTo>
                        <a:pt x="239" y="91"/>
                      </a:lnTo>
                      <a:lnTo>
                        <a:pt x="237" y="85"/>
                      </a:lnTo>
                      <a:lnTo>
                        <a:pt x="236" y="79"/>
                      </a:lnTo>
                      <a:lnTo>
                        <a:pt x="233" y="72"/>
                      </a:lnTo>
                      <a:lnTo>
                        <a:pt x="231" y="64"/>
                      </a:lnTo>
                      <a:lnTo>
                        <a:pt x="228" y="57"/>
                      </a:lnTo>
                      <a:lnTo>
                        <a:pt x="224" y="49"/>
                      </a:lnTo>
                      <a:lnTo>
                        <a:pt x="219" y="42"/>
                      </a:lnTo>
                      <a:lnTo>
                        <a:pt x="214" y="36"/>
                      </a:lnTo>
                      <a:lnTo>
                        <a:pt x="208" y="28"/>
                      </a:lnTo>
                      <a:lnTo>
                        <a:pt x="202" y="24"/>
                      </a:lnTo>
                      <a:lnTo>
                        <a:pt x="190" y="16"/>
                      </a:lnTo>
                      <a:lnTo>
                        <a:pt x="176" y="13"/>
                      </a:lnTo>
                      <a:lnTo>
                        <a:pt x="161" y="12"/>
                      </a:lnTo>
                      <a:lnTo>
                        <a:pt x="145" y="12"/>
                      </a:lnTo>
                      <a:lnTo>
                        <a:pt x="130" y="12"/>
                      </a:lnTo>
                      <a:lnTo>
                        <a:pt x="115" y="13"/>
                      </a:lnTo>
                      <a:lnTo>
                        <a:pt x="101" y="16"/>
                      </a:lnTo>
                      <a:lnTo>
                        <a:pt x="91" y="18"/>
                      </a:lnTo>
                      <a:lnTo>
                        <a:pt x="85" y="19"/>
                      </a:lnTo>
                      <a:lnTo>
                        <a:pt x="80" y="19"/>
                      </a:lnTo>
                      <a:lnTo>
                        <a:pt x="73" y="22"/>
                      </a:lnTo>
                      <a:lnTo>
                        <a:pt x="64" y="25"/>
                      </a:lnTo>
                      <a:lnTo>
                        <a:pt x="57" y="27"/>
                      </a:lnTo>
                      <a:lnTo>
                        <a:pt x="49" y="30"/>
                      </a:lnTo>
                      <a:lnTo>
                        <a:pt x="43" y="31"/>
                      </a:lnTo>
                      <a:lnTo>
                        <a:pt x="39" y="34"/>
                      </a:lnTo>
                      <a:lnTo>
                        <a:pt x="34" y="36"/>
                      </a:lnTo>
                      <a:lnTo>
                        <a:pt x="30" y="37"/>
                      </a:lnTo>
                      <a:lnTo>
                        <a:pt x="28" y="37"/>
                      </a:lnTo>
                      <a:lnTo>
                        <a:pt x="27" y="39"/>
                      </a:lnTo>
                      <a:lnTo>
                        <a:pt x="25" y="39"/>
                      </a:lnTo>
                      <a:lnTo>
                        <a:pt x="24" y="40"/>
                      </a:lnTo>
                      <a:lnTo>
                        <a:pt x="21" y="42"/>
                      </a:lnTo>
                      <a:lnTo>
                        <a:pt x="18" y="43"/>
                      </a:lnTo>
                      <a:lnTo>
                        <a:pt x="15" y="45"/>
                      </a:lnTo>
                      <a:lnTo>
                        <a:pt x="12" y="46"/>
                      </a:lnTo>
                      <a:lnTo>
                        <a:pt x="7" y="48"/>
                      </a:lnTo>
                      <a:lnTo>
                        <a:pt x="4" y="49"/>
                      </a:lnTo>
                      <a:lnTo>
                        <a:pt x="0"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32" name="Freeform 180"/>
                <p:cNvSpPr>
                  <a:spLocks/>
                </p:cNvSpPr>
                <p:nvPr/>
              </p:nvSpPr>
              <p:spPr bwMode="auto">
                <a:xfrm>
                  <a:off x="2067" y="2646"/>
                  <a:ext cx="268" cy="40"/>
                </a:xfrm>
                <a:custGeom>
                  <a:avLst/>
                  <a:gdLst>
                    <a:gd name="T0" fmla="*/ 294 w 266"/>
                    <a:gd name="T1" fmla="*/ 0 h 39"/>
                    <a:gd name="T2" fmla="*/ 294 w 266"/>
                    <a:gd name="T3" fmla="*/ 0 h 39"/>
                    <a:gd name="T4" fmla="*/ 293 w 266"/>
                    <a:gd name="T5" fmla="*/ 0 h 39"/>
                    <a:gd name="T6" fmla="*/ 291 w 266"/>
                    <a:gd name="T7" fmla="*/ 0 h 39"/>
                    <a:gd name="T8" fmla="*/ 291 w 266"/>
                    <a:gd name="T9" fmla="*/ 0 h 39"/>
                    <a:gd name="T10" fmla="*/ 290 w 266"/>
                    <a:gd name="T11" fmla="*/ 0 h 39"/>
                    <a:gd name="T12" fmla="*/ 290 w 266"/>
                    <a:gd name="T13" fmla="*/ 0 h 39"/>
                    <a:gd name="T14" fmla="*/ 288 w 266"/>
                    <a:gd name="T15" fmla="*/ 0 h 39"/>
                    <a:gd name="T16" fmla="*/ 288 w 266"/>
                    <a:gd name="T17" fmla="*/ 0 h 39"/>
                    <a:gd name="T18" fmla="*/ 288 w 266"/>
                    <a:gd name="T19" fmla="*/ 1 h 39"/>
                    <a:gd name="T20" fmla="*/ 288 w 266"/>
                    <a:gd name="T21" fmla="*/ 1 h 39"/>
                    <a:gd name="T22" fmla="*/ 288 w 266"/>
                    <a:gd name="T23" fmla="*/ 1 h 39"/>
                    <a:gd name="T24" fmla="*/ 284 w 266"/>
                    <a:gd name="T25" fmla="*/ 3 h 39"/>
                    <a:gd name="T26" fmla="*/ 281 w 266"/>
                    <a:gd name="T27" fmla="*/ 4 h 39"/>
                    <a:gd name="T28" fmla="*/ 278 w 266"/>
                    <a:gd name="T29" fmla="*/ 7 h 39"/>
                    <a:gd name="T30" fmla="*/ 276 w 266"/>
                    <a:gd name="T31" fmla="*/ 12 h 39"/>
                    <a:gd name="T32" fmla="*/ 273 w 266"/>
                    <a:gd name="T33" fmla="*/ 16 h 39"/>
                    <a:gd name="T34" fmla="*/ 272 w 266"/>
                    <a:gd name="T35" fmla="*/ 19 h 39"/>
                    <a:gd name="T36" fmla="*/ 270 w 266"/>
                    <a:gd name="T37" fmla="*/ 38 h 39"/>
                    <a:gd name="T38" fmla="*/ 267 w 266"/>
                    <a:gd name="T39" fmla="*/ 44 h 39"/>
                    <a:gd name="T40" fmla="*/ 267 w 266"/>
                    <a:gd name="T41" fmla="*/ 48 h 39"/>
                    <a:gd name="T42" fmla="*/ 264 w 266"/>
                    <a:gd name="T43" fmla="*/ 53 h 39"/>
                    <a:gd name="T44" fmla="*/ 264 w 266"/>
                    <a:gd name="T45" fmla="*/ 53 h 39"/>
                    <a:gd name="T46" fmla="*/ 66 w 266"/>
                    <a:gd name="T47" fmla="*/ 53 h 39"/>
                    <a:gd name="T48" fmla="*/ 65 w 266"/>
                    <a:gd name="T49" fmla="*/ 50 h 39"/>
                    <a:gd name="T50" fmla="*/ 60 w 266"/>
                    <a:gd name="T51" fmla="*/ 47 h 39"/>
                    <a:gd name="T52" fmla="*/ 57 w 266"/>
                    <a:gd name="T53" fmla="*/ 44 h 39"/>
                    <a:gd name="T54" fmla="*/ 54 w 266"/>
                    <a:gd name="T55" fmla="*/ 41 h 39"/>
                    <a:gd name="T56" fmla="*/ 51 w 266"/>
                    <a:gd name="T57" fmla="*/ 38 h 39"/>
                    <a:gd name="T58" fmla="*/ 47 w 266"/>
                    <a:gd name="T59" fmla="*/ 36 h 39"/>
                    <a:gd name="T60" fmla="*/ 44 w 266"/>
                    <a:gd name="T61" fmla="*/ 19 h 39"/>
                    <a:gd name="T62" fmla="*/ 41 w 266"/>
                    <a:gd name="T63" fmla="*/ 16 h 39"/>
                    <a:gd name="T64" fmla="*/ 38 w 266"/>
                    <a:gd name="T65" fmla="*/ 13 h 39"/>
                    <a:gd name="T66" fmla="*/ 35 w 266"/>
                    <a:gd name="T67" fmla="*/ 12 h 39"/>
                    <a:gd name="T68" fmla="*/ 35 w 266"/>
                    <a:gd name="T69" fmla="*/ 12 h 39"/>
                    <a:gd name="T70" fmla="*/ 32 w 266"/>
                    <a:gd name="T71" fmla="*/ 9 h 39"/>
                    <a:gd name="T72" fmla="*/ 27 w 266"/>
                    <a:gd name="T73" fmla="*/ 7 h 39"/>
                    <a:gd name="T74" fmla="*/ 23 w 266"/>
                    <a:gd name="T75" fmla="*/ 4 h 39"/>
                    <a:gd name="T76" fmla="*/ 18 w 266"/>
                    <a:gd name="T77" fmla="*/ 4 h 39"/>
                    <a:gd name="T78" fmla="*/ 14 w 266"/>
                    <a:gd name="T79" fmla="*/ 3 h 39"/>
                    <a:gd name="T80" fmla="*/ 9 w 266"/>
                    <a:gd name="T81" fmla="*/ 3 h 39"/>
                    <a:gd name="T82" fmla="*/ 5 w 266"/>
                    <a:gd name="T83" fmla="*/ 1 h 39"/>
                    <a:gd name="T84" fmla="*/ 3 w 266"/>
                    <a:gd name="T85" fmla="*/ 1 h 39"/>
                    <a:gd name="T86" fmla="*/ 0 w 266"/>
                    <a:gd name="T87" fmla="*/ 1 h 39"/>
                    <a:gd name="T88" fmla="*/ 0 w 266"/>
                    <a:gd name="T89" fmla="*/ 1 h 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6"/>
                    <a:gd name="T136" fmla="*/ 0 h 39"/>
                    <a:gd name="T137" fmla="*/ 266 w 266"/>
                    <a:gd name="T138" fmla="*/ 39 h 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6" h="39">
                      <a:moveTo>
                        <a:pt x="266" y="0"/>
                      </a:moveTo>
                      <a:lnTo>
                        <a:pt x="266" y="0"/>
                      </a:lnTo>
                      <a:lnTo>
                        <a:pt x="265" y="0"/>
                      </a:lnTo>
                      <a:lnTo>
                        <a:pt x="263" y="0"/>
                      </a:lnTo>
                      <a:lnTo>
                        <a:pt x="262" y="0"/>
                      </a:lnTo>
                      <a:lnTo>
                        <a:pt x="260" y="0"/>
                      </a:lnTo>
                      <a:lnTo>
                        <a:pt x="260" y="1"/>
                      </a:lnTo>
                      <a:lnTo>
                        <a:pt x="256" y="3"/>
                      </a:lnTo>
                      <a:lnTo>
                        <a:pt x="253" y="4"/>
                      </a:lnTo>
                      <a:lnTo>
                        <a:pt x="250" y="7"/>
                      </a:lnTo>
                      <a:lnTo>
                        <a:pt x="248" y="12"/>
                      </a:lnTo>
                      <a:lnTo>
                        <a:pt x="245" y="16"/>
                      </a:lnTo>
                      <a:lnTo>
                        <a:pt x="244" y="19"/>
                      </a:lnTo>
                      <a:lnTo>
                        <a:pt x="242" y="24"/>
                      </a:lnTo>
                      <a:lnTo>
                        <a:pt x="239" y="30"/>
                      </a:lnTo>
                      <a:lnTo>
                        <a:pt x="239" y="34"/>
                      </a:lnTo>
                      <a:lnTo>
                        <a:pt x="236" y="39"/>
                      </a:lnTo>
                      <a:lnTo>
                        <a:pt x="66" y="39"/>
                      </a:lnTo>
                      <a:lnTo>
                        <a:pt x="65" y="36"/>
                      </a:lnTo>
                      <a:lnTo>
                        <a:pt x="60" y="33"/>
                      </a:lnTo>
                      <a:lnTo>
                        <a:pt x="57" y="30"/>
                      </a:lnTo>
                      <a:lnTo>
                        <a:pt x="54" y="27"/>
                      </a:lnTo>
                      <a:lnTo>
                        <a:pt x="51" y="24"/>
                      </a:lnTo>
                      <a:lnTo>
                        <a:pt x="47" y="22"/>
                      </a:lnTo>
                      <a:lnTo>
                        <a:pt x="44" y="19"/>
                      </a:lnTo>
                      <a:lnTo>
                        <a:pt x="41" y="16"/>
                      </a:lnTo>
                      <a:lnTo>
                        <a:pt x="38" y="13"/>
                      </a:lnTo>
                      <a:lnTo>
                        <a:pt x="35" y="12"/>
                      </a:lnTo>
                      <a:lnTo>
                        <a:pt x="32" y="9"/>
                      </a:lnTo>
                      <a:lnTo>
                        <a:pt x="27" y="7"/>
                      </a:lnTo>
                      <a:lnTo>
                        <a:pt x="23" y="4"/>
                      </a:lnTo>
                      <a:lnTo>
                        <a:pt x="18" y="4"/>
                      </a:lnTo>
                      <a:lnTo>
                        <a:pt x="14" y="3"/>
                      </a:lnTo>
                      <a:lnTo>
                        <a:pt x="9" y="3"/>
                      </a:lnTo>
                      <a:lnTo>
                        <a:pt x="5" y="1"/>
                      </a:lnTo>
                      <a:lnTo>
                        <a:pt x="3" y="1"/>
                      </a:lnTo>
                      <a:lnTo>
                        <a:pt x="0"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33" name="Freeform 181"/>
                <p:cNvSpPr>
                  <a:spLocks/>
                </p:cNvSpPr>
                <p:nvPr/>
              </p:nvSpPr>
              <p:spPr bwMode="auto">
                <a:xfrm>
                  <a:off x="2145" y="2593"/>
                  <a:ext cx="67" cy="12"/>
                </a:xfrm>
                <a:custGeom>
                  <a:avLst/>
                  <a:gdLst>
                    <a:gd name="T0" fmla="*/ 0 w 67"/>
                    <a:gd name="T1" fmla="*/ 35 h 11"/>
                    <a:gd name="T2" fmla="*/ 1 w 67"/>
                    <a:gd name="T3" fmla="*/ 29 h 11"/>
                    <a:gd name="T4" fmla="*/ 4 w 67"/>
                    <a:gd name="T5" fmla="*/ 29 h 11"/>
                    <a:gd name="T6" fmla="*/ 7 w 67"/>
                    <a:gd name="T7" fmla="*/ 27 h 11"/>
                    <a:gd name="T8" fmla="*/ 12 w 67"/>
                    <a:gd name="T9" fmla="*/ 23 h 11"/>
                    <a:gd name="T10" fmla="*/ 14 w 67"/>
                    <a:gd name="T11" fmla="*/ 5 h 11"/>
                    <a:gd name="T12" fmla="*/ 19 w 67"/>
                    <a:gd name="T13" fmla="*/ 3 h 11"/>
                    <a:gd name="T14" fmla="*/ 22 w 67"/>
                    <a:gd name="T15" fmla="*/ 2 h 11"/>
                    <a:gd name="T16" fmla="*/ 26 w 67"/>
                    <a:gd name="T17" fmla="*/ 2 h 11"/>
                    <a:gd name="T18" fmla="*/ 29 w 67"/>
                    <a:gd name="T19" fmla="*/ 0 h 11"/>
                    <a:gd name="T20" fmla="*/ 34 w 67"/>
                    <a:gd name="T21" fmla="*/ 0 h 11"/>
                    <a:gd name="T22" fmla="*/ 34 w 67"/>
                    <a:gd name="T23" fmla="*/ 0 h 11"/>
                    <a:gd name="T24" fmla="*/ 37 w 67"/>
                    <a:gd name="T25" fmla="*/ 0 h 11"/>
                    <a:gd name="T26" fmla="*/ 41 w 67"/>
                    <a:gd name="T27" fmla="*/ 0 h 11"/>
                    <a:gd name="T28" fmla="*/ 46 w 67"/>
                    <a:gd name="T29" fmla="*/ 0 h 11"/>
                    <a:gd name="T30" fmla="*/ 49 w 67"/>
                    <a:gd name="T31" fmla="*/ 0 h 11"/>
                    <a:gd name="T32" fmla="*/ 52 w 67"/>
                    <a:gd name="T33" fmla="*/ 2 h 11"/>
                    <a:gd name="T34" fmla="*/ 55 w 67"/>
                    <a:gd name="T35" fmla="*/ 2 h 11"/>
                    <a:gd name="T36" fmla="*/ 58 w 67"/>
                    <a:gd name="T37" fmla="*/ 2 h 11"/>
                    <a:gd name="T38" fmla="*/ 61 w 67"/>
                    <a:gd name="T39" fmla="*/ 2 h 11"/>
                    <a:gd name="T40" fmla="*/ 64 w 67"/>
                    <a:gd name="T41" fmla="*/ 2 h 11"/>
                    <a:gd name="T42" fmla="*/ 67 w 67"/>
                    <a:gd name="T43" fmla="*/ 2 h 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11"/>
                    <a:gd name="T68" fmla="*/ 67 w 67"/>
                    <a:gd name="T69" fmla="*/ 11 h 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11">
                      <a:moveTo>
                        <a:pt x="0" y="11"/>
                      </a:moveTo>
                      <a:lnTo>
                        <a:pt x="1" y="9"/>
                      </a:lnTo>
                      <a:lnTo>
                        <a:pt x="4" y="9"/>
                      </a:lnTo>
                      <a:lnTo>
                        <a:pt x="7" y="8"/>
                      </a:lnTo>
                      <a:lnTo>
                        <a:pt x="12" y="6"/>
                      </a:lnTo>
                      <a:lnTo>
                        <a:pt x="14" y="5"/>
                      </a:lnTo>
                      <a:lnTo>
                        <a:pt x="19" y="3"/>
                      </a:lnTo>
                      <a:lnTo>
                        <a:pt x="22" y="2"/>
                      </a:lnTo>
                      <a:lnTo>
                        <a:pt x="26" y="2"/>
                      </a:lnTo>
                      <a:lnTo>
                        <a:pt x="29" y="0"/>
                      </a:lnTo>
                      <a:lnTo>
                        <a:pt x="34" y="0"/>
                      </a:lnTo>
                      <a:lnTo>
                        <a:pt x="37" y="0"/>
                      </a:lnTo>
                      <a:lnTo>
                        <a:pt x="41" y="0"/>
                      </a:lnTo>
                      <a:lnTo>
                        <a:pt x="46" y="0"/>
                      </a:lnTo>
                      <a:lnTo>
                        <a:pt x="49" y="0"/>
                      </a:lnTo>
                      <a:lnTo>
                        <a:pt x="52" y="2"/>
                      </a:lnTo>
                      <a:lnTo>
                        <a:pt x="55" y="2"/>
                      </a:lnTo>
                      <a:lnTo>
                        <a:pt x="58" y="2"/>
                      </a:lnTo>
                      <a:lnTo>
                        <a:pt x="61" y="2"/>
                      </a:lnTo>
                      <a:lnTo>
                        <a:pt x="64" y="2"/>
                      </a:lnTo>
                      <a:lnTo>
                        <a:pt x="67"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34" name="Freeform 182"/>
                <p:cNvSpPr>
                  <a:spLocks/>
                </p:cNvSpPr>
                <p:nvPr/>
              </p:nvSpPr>
              <p:spPr bwMode="auto">
                <a:xfrm>
                  <a:off x="2153" y="2602"/>
                  <a:ext cx="118" cy="84"/>
                </a:xfrm>
                <a:custGeom>
                  <a:avLst/>
                  <a:gdLst>
                    <a:gd name="T0" fmla="*/ 74 w 117"/>
                    <a:gd name="T1" fmla="*/ 134 h 81"/>
                    <a:gd name="T2" fmla="*/ 74 w 117"/>
                    <a:gd name="T3" fmla="*/ 134 h 81"/>
                    <a:gd name="T4" fmla="*/ 50 w 117"/>
                    <a:gd name="T5" fmla="*/ 120 h 81"/>
                    <a:gd name="T6" fmla="*/ 39 w 117"/>
                    <a:gd name="T7" fmla="*/ 104 h 81"/>
                    <a:gd name="T8" fmla="*/ 32 w 117"/>
                    <a:gd name="T9" fmla="*/ 93 h 81"/>
                    <a:gd name="T10" fmla="*/ 23 w 117"/>
                    <a:gd name="T11" fmla="*/ 81 h 81"/>
                    <a:gd name="T12" fmla="*/ 15 w 117"/>
                    <a:gd name="T13" fmla="*/ 72 h 81"/>
                    <a:gd name="T14" fmla="*/ 9 w 117"/>
                    <a:gd name="T15" fmla="*/ 61 h 81"/>
                    <a:gd name="T16" fmla="*/ 5 w 117"/>
                    <a:gd name="T17" fmla="*/ 49 h 81"/>
                    <a:gd name="T18" fmla="*/ 2 w 117"/>
                    <a:gd name="T19" fmla="*/ 41 h 81"/>
                    <a:gd name="T20" fmla="*/ 0 w 117"/>
                    <a:gd name="T21" fmla="*/ 35 h 81"/>
                    <a:gd name="T22" fmla="*/ 2 w 117"/>
                    <a:gd name="T23" fmla="*/ 30 h 81"/>
                    <a:gd name="T24" fmla="*/ 2 w 117"/>
                    <a:gd name="T25" fmla="*/ 30 h 81"/>
                    <a:gd name="T26" fmla="*/ 5 w 117"/>
                    <a:gd name="T27" fmla="*/ 10 h 81"/>
                    <a:gd name="T28" fmla="*/ 9 w 117"/>
                    <a:gd name="T29" fmla="*/ 4 h 81"/>
                    <a:gd name="T30" fmla="*/ 15 w 117"/>
                    <a:gd name="T31" fmla="*/ 1 h 81"/>
                    <a:gd name="T32" fmla="*/ 21 w 117"/>
                    <a:gd name="T33" fmla="*/ 0 h 81"/>
                    <a:gd name="T34" fmla="*/ 29 w 117"/>
                    <a:gd name="T35" fmla="*/ 0 h 81"/>
                    <a:gd name="T36" fmla="*/ 39 w 117"/>
                    <a:gd name="T37" fmla="*/ 3 h 81"/>
                    <a:gd name="T38" fmla="*/ 50 w 117"/>
                    <a:gd name="T39" fmla="*/ 7 h 81"/>
                    <a:gd name="T40" fmla="*/ 76 w 117"/>
                    <a:gd name="T41" fmla="*/ 30 h 81"/>
                    <a:gd name="T42" fmla="*/ 91 w 117"/>
                    <a:gd name="T43" fmla="*/ 41 h 81"/>
                    <a:gd name="T44" fmla="*/ 106 w 117"/>
                    <a:gd name="T45" fmla="*/ 71 h 81"/>
                    <a:gd name="T46" fmla="*/ 106 w 117"/>
                    <a:gd name="T47" fmla="*/ 71 h 81"/>
                    <a:gd name="T48" fmla="*/ 110 w 117"/>
                    <a:gd name="T49" fmla="*/ 77 h 81"/>
                    <a:gd name="T50" fmla="*/ 113 w 117"/>
                    <a:gd name="T51" fmla="*/ 81 h 81"/>
                    <a:gd name="T52" fmla="*/ 116 w 117"/>
                    <a:gd name="T53" fmla="*/ 89 h 81"/>
                    <a:gd name="T54" fmla="*/ 119 w 117"/>
                    <a:gd name="T55" fmla="*/ 95 h 81"/>
                    <a:gd name="T56" fmla="*/ 122 w 117"/>
                    <a:gd name="T57" fmla="*/ 100 h 81"/>
                    <a:gd name="T58" fmla="*/ 124 w 117"/>
                    <a:gd name="T59" fmla="*/ 111 h 81"/>
                    <a:gd name="T60" fmla="*/ 127 w 117"/>
                    <a:gd name="T61" fmla="*/ 116 h 81"/>
                    <a:gd name="T62" fmla="*/ 128 w 117"/>
                    <a:gd name="T63" fmla="*/ 121 h 81"/>
                    <a:gd name="T64" fmla="*/ 130 w 117"/>
                    <a:gd name="T65" fmla="*/ 125 h 81"/>
                    <a:gd name="T66" fmla="*/ 131 w 117"/>
                    <a:gd name="T67" fmla="*/ 134 h 81"/>
                    <a:gd name="T68" fmla="*/ 131 w 117"/>
                    <a:gd name="T69" fmla="*/ 134 h 81"/>
                    <a:gd name="T70" fmla="*/ 74 w 117"/>
                    <a:gd name="T71" fmla="*/ 134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81"/>
                    <a:gd name="T110" fmla="*/ 117 w 117"/>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81">
                      <a:moveTo>
                        <a:pt x="60" y="81"/>
                      </a:moveTo>
                      <a:lnTo>
                        <a:pt x="60" y="81"/>
                      </a:lnTo>
                      <a:lnTo>
                        <a:pt x="50" y="72"/>
                      </a:lnTo>
                      <a:lnTo>
                        <a:pt x="39" y="63"/>
                      </a:lnTo>
                      <a:lnTo>
                        <a:pt x="32" y="57"/>
                      </a:lnTo>
                      <a:lnTo>
                        <a:pt x="23" y="49"/>
                      </a:lnTo>
                      <a:lnTo>
                        <a:pt x="15" y="43"/>
                      </a:lnTo>
                      <a:lnTo>
                        <a:pt x="9" y="37"/>
                      </a:lnTo>
                      <a:lnTo>
                        <a:pt x="5" y="31"/>
                      </a:lnTo>
                      <a:lnTo>
                        <a:pt x="2" y="27"/>
                      </a:lnTo>
                      <a:lnTo>
                        <a:pt x="0" y="21"/>
                      </a:lnTo>
                      <a:lnTo>
                        <a:pt x="2" y="16"/>
                      </a:lnTo>
                      <a:lnTo>
                        <a:pt x="5" y="10"/>
                      </a:lnTo>
                      <a:lnTo>
                        <a:pt x="9" y="4"/>
                      </a:lnTo>
                      <a:lnTo>
                        <a:pt x="15" y="1"/>
                      </a:lnTo>
                      <a:lnTo>
                        <a:pt x="21" y="0"/>
                      </a:lnTo>
                      <a:lnTo>
                        <a:pt x="29" y="0"/>
                      </a:lnTo>
                      <a:lnTo>
                        <a:pt x="39" y="3"/>
                      </a:lnTo>
                      <a:lnTo>
                        <a:pt x="50" y="7"/>
                      </a:lnTo>
                      <a:lnTo>
                        <a:pt x="62" y="16"/>
                      </a:lnTo>
                      <a:lnTo>
                        <a:pt x="77" y="27"/>
                      </a:lnTo>
                      <a:lnTo>
                        <a:pt x="92" y="42"/>
                      </a:lnTo>
                      <a:lnTo>
                        <a:pt x="96" y="46"/>
                      </a:lnTo>
                      <a:lnTo>
                        <a:pt x="99" y="49"/>
                      </a:lnTo>
                      <a:lnTo>
                        <a:pt x="102" y="54"/>
                      </a:lnTo>
                      <a:lnTo>
                        <a:pt x="105" y="58"/>
                      </a:lnTo>
                      <a:lnTo>
                        <a:pt x="108" y="61"/>
                      </a:lnTo>
                      <a:lnTo>
                        <a:pt x="110" y="66"/>
                      </a:lnTo>
                      <a:lnTo>
                        <a:pt x="113" y="69"/>
                      </a:lnTo>
                      <a:lnTo>
                        <a:pt x="114" y="73"/>
                      </a:lnTo>
                      <a:lnTo>
                        <a:pt x="116" y="76"/>
                      </a:lnTo>
                      <a:lnTo>
                        <a:pt x="117" y="81"/>
                      </a:lnTo>
                      <a:lnTo>
                        <a:pt x="60" y="8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35" name="Freeform 183"/>
                <p:cNvSpPr>
                  <a:spLocks/>
                </p:cNvSpPr>
                <p:nvPr/>
              </p:nvSpPr>
              <p:spPr bwMode="auto">
                <a:xfrm>
                  <a:off x="828" y="2386"/>
                  <a:ext cx="57" cy="70"/>
                </a:xfrm>
                <a:custGeom>
                  <a:avLst/>
                  <a:gdLst>
                    <a:gd name="T0" fmla="*/ 0 w 57"/>
                    <a:gd name="T1" fmla="*/ 90 h 68"/>
                    <a:gd name="T2" fmla="*/ 0 w 57"/>
                    <a:gd name="T3" fmla="*/ 90 h 68"/>
                    <a:gd name="T4" fmla="*/ 0 w 57"/>
                    <a:gd name="T5" fmla="*/ 0 h 68"/>
                    <a:gd name="T6" fmla="*/ 7 w 57"/>
                    <a:gd name="T7" fmla="*/ 4 h 68"/>
                    <a:gd name="T8" fmla="*/ 13 w 57"/>
                    <a:gd name="T9" fmla="*/ 7 h 68"/>
                    <a:gd name="T10" fmla="*/ 21 w 57"/>
                    <a:gd name="T11" fmla="*/ 12 h 68"/>
                    <a:gd name="T12" fmla="*/ 28 w 57"/>
                    <a:gd name="T13" fmla="*/ 32 h 68"/>
                    <a:gd name="T14" fmla="*/ 34 w 57"/>
                    <a:gd name="T15" fmla="*/ 38 h 68"/>
                    <a:gd name="T16" fmla="*/ 42 w 57"/>
                    <a:gd name="T17" fmla="*/ 42 h 68"/>
                    <a:gd name="T18" fmla="*/ 48 w 57"/>
                    <a:gd name="T19" fmla="*/ 48 h 68"/>
                    <a:gd name="T20" fmla="*/ 52 w 57"/>
                    <a:gd name="T21" fmla="*/ 56 h 68"/>
                    <a:gd name="T22" fmla="*/ 55 w 57"/>
                    <a:gd name="T23" fmla="*/ 64 h 68"/>
                    <a:gd name="T24" fmla="*/ 57 w 57"/>
                    <a:gd name="T25" fmla="*/ 76 h 68"/>
                    <a:gd name="T26" fmla="*/ 57 w 57"/>
                    <a:gd name="T27" fmla="*/ 76 h 68"/>
                    <a:gd name="T28" fmla="*/ 55 w 57"/>
                    <a:gd name="T29" fmla="*/ 84 h 68"/>
                    <a:gd name="T30" fmla="*/ 54 w 57"/>
                    <a:gd name="T31" fmla="*/ 90 h 68"/>
                    <a:gd name="T32" fmla="*/ 49 w 57"/>
                    <a:gd name="T33" fmla="*/ 95 h 68"/>
                    <a:gd name="T34" fmla="*/ 45 w 57"/>
                    <a:gd name="T35" fmla="*/ 99 h 68"/>
                    <a:gd name="T36" fmla="*/ 39 w 57"/>
                    <a:gd name="T37" fmla="*/ 101 h 68"/>
                    <a:gd name="T38" fmla="*/ 31 w 57"/>
                    <a:gd name="T39" fmla="*/ 101 h 68"/>
                    <a:gd name="T40" fmla="*/ 24 w 57"/>
                    <a:gd name="T41" fmla="*/ 101 h 68"/>
                    <a:gd name="T42" fmla="*/ 16 w 57"/>
                    <a:gd name="T43" fmla="*/ 99 h 68"/>
                    <a:gd name="T44" fmla="*/ 9 w 57"/>
                    <a:gd name="T45" fmla="*/ 95 h 68"/>
                    <a:gd name="T46" fmla="*/ 0 w 57"/>
                    <a:gd name="T47" fmla="*/ 90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
                    <a:gd name="T73" fmla="*/ 0 h 68"/>
                    <a:gd name="T74" fmla="*/ 57 w 57"/>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 h="68">
                      <a:moveTo>
                        <a:pt x="0" y="61"/>
                      </a:moveTo>
                      <a:lnTo>
                        <a:pt x="0" y="61"/>
                      </a:lnTo>
                      <a:lnTo>
                        <a:pt x="0" y="0"/>
                      </a:lnTo>
                      <a:lnTo>
                        <a:pt x="7" y="4"/>
                      </a:lnTo>
                      <a:lnTo>
                        <a:pt x="13" y="7"/>
                      </a:lnTo>
                      <a:lnTo>
                        <a:pt x="21" y="12"/>
                      </a:lnTo>
                      <a:lnTo>
                        <a:pt x="28" y="18"/>
                      </a:lnTo>
                      <a:lnTo>
                        <a:pt x="34" y="24"/>
                      </a:lnTo>
                      <a:lnTo>
                        <a:pt x="42" y="28"/>
                      </a:lnTo>
                      <a:lnTo>
                        <a:pt x="48" y="34"/>
                      </a:lnTo>
                      <a:lnTo>
                        <a:pt x="52" y="40"/>
                      </a:lnTo>
                      <a:lnTo>
                        <a:pt x="55" y="44"/>
                      </a:lnTo>
                      <a:lnTo>
                        <a:pt x="57" y="50"/>
                      </a:lnTo>
                      <a:lnTo>
                        <a:pt x="55" y="56"/>
                      </a:lnTo>
                      <a:lnTo>
                        <a:pt x="54" y="61"/>
                      </a:lnTo>
                      <a:lnTo>
                        <a:pt x="49" y="64"/>
                      </a:lnTo>
                      <a:lnTo>
                        <a:pt x="45" y="67"/>
                      </a:lnTo>
                      <a:lnTo>
                        <a:pt x="39" y="68"/>
                      </a:lnTo>
                      <a:lnTo>
                        <a:pt x="31" y="68"/>
                      </a:lnTo>
                      <a:lnTo>
                        <a:pt x="24" y="68"/>
                      </a:lnTo>
                      <a:lnTo>
                        <a:pt x="16" y="67"/>
                      </a:lnTo>
                      <a:lnTo>
                        <a:pt x="9" y="64"/>
                      </a:lnTo>
                      <a:lnTo>
                        <a:pt x="0" y="6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36" name="Freeform 184"/>
                <p:cNvSpPr>
                  <a:spLocks/>
                </p:cNvSpPr>
                <p:nvPr/>
              </p:nvSpPr>
              <p:spPr bwMode="auto">
                <a:xfrm>
                  <a:off x="3180" y="1511"/>
                  <a:ext cx="7" cy="8"/>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29 h 7"/>
                    <a:gd name="T20" fmla="*/ 6 w 7"/>
                    <a:gd name="T21" fmla="*/ 38 h 7"/>
                    <a:gd name="T22" fmla="*/ 4 w 7"/>
                    <a:gd name="T23" fmla="*/ 38 h 7"/>
                    <a:gd name="T24" fmla="*/ 4 w 7"/>
                    <a:gd name="T25" fmla="*/ 38 h 7"/>
                    <a:gd name="T26" fmla="*/ 3 w 7"/>
                    <a:gd name="T27" fmla="*/ 43 h 7"/>
                    <a:gd name="T28" fmla="*/ 1 w 7"/>
                    <a:gd name="T29" fmla="*/ 43 h 7"/>
                    <a:gd name="T30" fmla="*/ 0 w 7"/>
                    <a:gd name="T31" fmla="*/ 43 h 7"/>
                    <a:gd name="T32" fmla="*/ 0 w 7"/>
                    <a:gd name="T33" fmla="*/ 38 h 7"/>
                    <a:gd name="T34" fmla="*/ 0 w 7"/>
                    <a:gd name="T35" fmla="*/ 38 h 7"/>
                    <a:gd name="T36" fmla="*/ 0 w 7"/>
                    <a:gd name="T37" fmla="*/ 29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6" y="4"/>
                      </a:lnTo>
                      <a:lnTo>
                        <a:pt x="6" y="6"/>
                      </a:lnTo>
                      <a:lnTo>
                        <a:pt x="4" y="6"/>
                      </a:lnTo>
                      <a:lnTo>
                        <a:pt x="3" y="7"/>
                      </a:lnTo>
                      <a:lnTo>
                        <a:pt x="1" y="7"/>
                      </a:lnTo>
                      <a:lnTo>
                        <a:pt x="0" y="7"/>
                      </a:lnTo>
                      <a:lnTo>
                        <a:pt x="0" y="6"/>
                      </a:lnTo>
                      <a:lnTo>
                        <a:pt x="0" y="4"/>
                      </a:lnTo>
                      <a:lnTo>
                        <a:pt x="0" y="3"/>
                      </a:lnTo>
                      <a:lnTo>
                        <a:pt x="0"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37" name="Freeform 185"/>
                <p:cNvSpPr>
                  <a:spLocks/>
                </p:cNvSpPr>
                <p:nvPr/>
              </p:nvSpPr>
              <p:spPr bwMode="auto">
                <a:xfrm>
                  <a:off x="3180" y="1511"/>
                  <a:ext cx="7" cy="8"/>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29 h 7"/>
                    <a:gd name="T20" fmla="*/ 6 w 7"/>
                    <a:gd name="T21" fmla="*/ 38 h 7"/>
                    <a:gd name="T22" fmla="*/ 4 w 7"/>
                    <a:gd name="T23" fmla="*/ 38 h 7"/>
                    <a:gd name="T24" fmla="*/ 4 w 7"/>
                    <a:gd name="T25" fmla="*/ 38 h 7"/>
                    <a:gd name="T26" fmla="*/ 3 w 7"/>
                    <a:gd name="T27" fmla="*/ 43 h 7"/>
                    <a:gd name="T28" fmla="*/ 1 w 7"/>
                    <a:gd name="T29" fmla="*/ 43 h 7"/>
                    <a:gd name="T30" fmla="*/ 0 w 7"/>
                    <a:gd name="T31" fmla="*/ 43 h 7"/>
                    <a:gd name="T32" fmla="*/ 0 w 7"/>
                    <a:gd name="T33" fmla="*/ 38 h 7"/>
                    <a:gd name="T34" fmla="*/ 0 w 7"/>
                    <a:gd name="T35" fmla="*/ 38 h 7"/>
                    <a:gd name="T36" fmla="*/ 0 w 7"/>
                    <a:gd name="T37" fmla="*/ 29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6" y="4"/>
                      </a:lnTo>
                      <a:lnTo>
                        <a:pt x="6" y="6"/>
                      </a:lnTo>
                      <a:lnTo>
                        <a:pt x="4" y="6"/>
                      </a:lnTo>
                      <a:lnTo>
                        <a:pt x="3" y="7"/>
                      </a:lnTo>
                      <a:lnTo>
                        <a:pt x="1" y="7"/>
                      </a:lnTo>
                      <a:lnTo>
                        <a:pt x="0" y="7"/>
                      </a:lnTo>
                      <a:lnTo>
                        <a:pt x="0" y="6"/>
                      </a:lnTo>
                      <a:lnTo>
                        <a:pt x="0" y="4"/>
                      </a:lnTo>
                      <a:lnTo>
                        <a:pt x="0" y="3"/>
                      </a:lnTo>
                      <a:lnTo>
                        <a:pt x="0"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38" name="Freeform 186"/>
                <p:cNvSpPr>
                  <a:spLocks/>
                </p:cNvSpPr>
                <p:nvPr/>
              </p:nvSpPr>
              <p:spPr bwMode="auto">
                <a:xfrm>
                  <a:off x="3153" y="1556"/>
                  <a:ext cx="9" cy="9"/>
                </a:xfrm>
                <a:custGeom>
                  <a:avLst/>
                  <a:gdLst>
                    <a:gd name="T0" fmla="*/ 3 w 9"/>
                    <a:gd name="T1" fmla="*/ 1 h 9"/>
                    <a:gd name="T2" fmla="*/ 3 w 9"/>
                    <a:gd name="T3" fmla="*/ 1 h 9"/>
                    <a:gd name="T4" fmla="*/ 4 w 9"/>
                    <a:gd name="T5" fmla="*/ 0 h 9"/>
                    <a:gd name="T6" fmla="*/ 6 w 9"/>
                    <a:gd name="T7" fmla="*/ 0 h 9"/>
                    <a:gd name="T8" fmla="*/ 7 w 9"/>
                    <a:gd name="T9" fmla="*/ 0 h 9"/>
                    <a:gd name="T10" fmla="*/ 7 w 9"/>
                    <a:gd name="T11" fmla="*/ 1 h 9"/>
                    <a:gd name="T12" fmla="*/ 7 w 9"/>
                    <a:gd name="T13" fmla="*/ 1 h 9"/>
                    <a:gd name="T14" fmla="*/ 9 w 9"/>
                    <a:gd name="T15" fmla="*/ 3 h 9"/>
                    <a:gd name="T16" fmla="*/ 7 w 9"/>
                    <a:gd name="T17" fmla="*/ 4 h 9"/>
                    <a:gd name="T18" fmla="*/ 7 w 9"/>
                    <a:gd name="T19" fmla="*/ 6 h 9"/>
                    <a:gd name="T20" fmla="*/ 7 w 9"/>
                    <a:gd name="T21" fmla="*/ 6 h 9"/>
                    <a:gd name="T22" fmla="*/ 6 w 9"/>
                    <a:gd name="T23" fmla="*/ 7 h 9"/>
                    <a:gd name="T24" fmla="*/ 6 w 9"/>
                    <a:gd name="T25" fmla="*/ 7 h 9"/>
                    <a:gd name="T26" fmla="*/ 4 w 9"/>
                    <a:gd name="T27" fmla="*/ 7 h 9"/>
                    <a:gd name="T28" fmla="*/ 3 w 9"/>
                    <a:gd name="T29" fmla="*/ 9 h 9"/>
                    <a:gd name="T30" fmla="*/ 1 w 9"/>
                    <a:gd name="T31" fmla="*/ 7 h 9"/>
                    <a:gd name="T32" fmla="*/ 1 w 9"/>
                    <a:gd name="T33" fmla="*/ 7 h 9"/>
                    <a:gd name="T34" fmla="*/ 1 w 9"/>
                    <a:gd name="T35" fmla="*/ 6 h 9"/>
                    <a:gd name="T36" fmla="*/ 0 w 9"/>
                    <a:gd name="T37" fmla="*/ 6 h 9"/>
                    <a:gd name="T38" fmla="*/ 1 w 9"/>
                    <a:gd name="T39" fmla="*/ 4 h 9"/>
                    <a:gd name="T40" fmla="*/ 1 w 9"/>
                    <a:gd name="T41" fmla="*/ 3 h 9"/>
                    <a:gd name="T42" fmla="*/ 1 w 9"/>
                    <a:gd name="T43" fmla="*/ 1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4" y="0"/>
                      </a:lnTo>
                      <a:lnTo>
                        <a:pt x="6" y="0"/>
                      </a:lnTo>
                      <a:lnTo>
                        <a:pt x="7" y="0"/>
                      </a:lnTo>
                      <a:lnTo>
                        <a:pt x="7" y="1"/>
                      </a:lnTo>
                      <a:lnTo>
                        <a:pt x="9" y="3"/>
                      </a:lnTo>
                      <a:lnTo>
                        <a:pt x="7" y="4"/>
                      </a:lnTo>
                      <a:lnTo>
                        <a:pt x="7" y="6"/>
                      </a:lnTo>
                      <a:lnTo>
                        <a:pt x="6" y="7"/>
                      </a:lnTo>
                      <a:lnTo>
                        <a:pt x="4" y="7"/>
                      </a:lnTo>
                      <a:lnTo>
                        <a:pt x="3" y="9"/>
                      </a:lnTo>
                      <a:lnTo>
                        <a:pt x="1" y="7"/>
                      </a:lnTo>
                      <a:lnTo>
                        <a:pt x="1" y="6"/>
                      </a:lnTo>
                      <a:lnTo>
                        <a:pt x="0" y="6"/>
                      </a:lnTo>
                      <a:lnTo>
                        <a:pt x="1" y="4"/>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39" name="Freeform 187"/>
                <p:cNvSpPr>
                  <a:spLocks/>
                </p:cNvSpPr>
                <p:nvPr/>
              </p:nvSpPr>
              <p:spPr bwMode="auto">
                <a:xfrm>
                  <a:off x="3153" y="1556"/>
                  <a:ext cx="9" cy="9"/>
                </a:xfrm>
                <a:custGeom>
                  <a:avLst/>
                  <a:gdLst>
                    <a:gd name="T0" fmla="*/ 3 w 9"/>
                    <a:gd name="T1" fmla="*/ 1 h 9"/>
                    <a:gd name="T2" fmla="*/ 3 w 9"/>
                    <a:gd name="T3" fmla="*/ 1 h 9"/>
                    <a:gd name="T4" fmla="*/ 4 w 9"/>
                    <a:gd name="T5" fmla="*/ 0 h 9"/>
                    <a:gd name="T6" fmla="*/ 6 w 9"/>
                    <a:gd name="T7" fmla="*/ 0 h 9"/>
                    <a:gd name="T8" fmla="*/ 7 w 9"/>
                    <a:gd name="T9" fmla="*/ 0 h 9"/>
                    <a:gd name="T10" fmla="*/ 7 w 9"/>
                    <a:gd name="T11" fmla="*/ 1 h 9"/>
                    <a:gd name="T12" fmla="*/ 7 w 9"/>
                    <a:gd name="T13" fmla="*/ 1 h 9"/>
                    <a:gd name="T14" fmla="*/ 9 w 9"/>
                    <a:gd name="T15" fmla="*/ 3 h 9"/>
                    <a:gd name="T16" fmla="*/ 7 w 9"/>
                    <a:gd name="T17" fmla="*/ 4 h 9"/>
                    <a:gd name="T18" fmla="*/ 7 w 9"/>
                    <a:gd name="T19" fmla="*/ 6 h 9"/>
                    <a:gd name="T20" fmla="*/ 7 w 9"/>
                    <a:gd name="T21" fmla="*/ 6 h 9"/>
                    <a:gd name="T22" fmla="*/ 6 w 9"/>
                    <a:gd name="T23" fmla="*/ 7 h 9"/>
                    <a:gd name="T24" fmla="*/ 6 w 9"/>
                    <a:gd name="T25" fmla="*/ 7 h 9"/>
                    <a:gd name="T26" fmla="*/ 4 w 9"/>
                    <a:gd name="T27" fmla="*/ 7 h 9"/>
                    <a:gd name="T28" fmla="*/ 3 w 9"/>
                    <a:gd name="T29" fmla="*/ 9 h 9"/>
                    <a:gd name="T30" fmla="*/ 1 w 9"/>
                    <a:gd name="T31" fmla="*/ 7 h 9"/>
                    <a:gd name="T32" fmla="*/ 1 w 9"/>
                    <a:gd name="T33" fmla="*/ 7 h 9"/>
                    <a:gd name="T34" fmla="*/ 1 w 9"/>
                    <a:gd name="T35" fmla="*/ 6 h 9"/>
                    <a:gd name="T36" fmla="*/ 0 w 9"/>
                    <a:gd name="T37" fmla="*/ 6 h 9"/>
                    <a:gd name="T38" fmla="*/ 1 w 9"/>
                    <a:gd name="T39" fmla="*/ 4 h 9"/>
                    <a:gd name="T40" fmla="*/ 1 w 9"/>
                    <a:gd name="T41" fmla="*/ 3 h 9"/>
                    <a:gd name="T42" fmla="*/ 1 w 9"/>
                    <a:gd name="T43" fmla="*/ 1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4" y="0"/>
                      </a:lnTo>
                      <a:lnTo>
                        <a:pt x="6" y="0"/>
                      </a:lnTo>
                      <a:lnTo>
                        <a:pt x="7" y="0"/>
                      </a:lnTo>
                      <a:lnTo>
                        <a:pt x="7" y="1"/>
                      </a:lnTo>
                      <a:lnTo>
                        <a:pt x="9" y="3"/>
                      </a:lnTo>
                      <a:lnTo>
                        <a:pt x="7" y="4"/>
                      </a:lnTo>
                      <a:lnTo>
                        <a:pt x="7" y="6"/>
                      </a:lnTo>
                      <a:lnTo>
                        <a:pt x="6" y="7"/>
                      </a:lnTo>
                      <a:lnTo>
                        <a:pt x="4" y="7"/>
                      </a:lnTo>
                      <a:lnTo>
                        <a:pt x="3" y="9"/>
                      </a:lnTo>
                      <a:lnTo>
                        <a:pt x="1" y="7"/>
                      </a:lnTo>
                      <a:lnTo>
                        <a:pt x="1" y="6"/>
                      </a:lnTo>
                      <a:lnTo>
                        <a:pt x="0" y="6"/>
                      </a:lnTo>
                      <a:lnTo>
                        <a:pt x="1" y="4"/>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40" name="Freeform 188"/>
                <p:cNvSpPr>
                  <a:spLocks/>
                </p:cNvSpPr>
                <p:nvPr/>
              </p:nvSpPr>
              <p:spPr bwMode="auto">
                <a:xfrm>
                  <a:off x="2219" y="2609"/>
                  <a:ext cx="9" cy="8"/>
                </a:xfrm>
                <a:custGeom>
                  <a:avLst/>
                  <a:gdLst>
                    <a:gd name="T0" fmla="*/ 2 w 8"/>
                    <a:gd name="T1" fmla="*/ 0 h 8"/>
                    <a:gd name="T2" fmla="*/ 2 w 8"/>
                    <a:gd name="T3" fmla="*/ 0 h 8"/>
                    <a:gd name="T4" fmla="*/ 29 w 8"/>
                    <a:gd name="T5" fmla="*/ 0 h 8"/>
                    <a:gd name="T6" fmla="*/ 30 w 8"/>
                    <a:gd name="T7" fmla="*/ 0 h 8"/>
                    <a:gd name="T8" fmla="*/ 30 w 8"/>
                    <a:gd name="T9" fmla="*/ 0 h 8"/>
                    <a:gd name="T10" fmla="*/ 41 w 8"/>
                    <a:gd name="T11" fmla="*/ 0 h 8"/>
                    <a:gd name="T12" fmla="*/ 41 w 8"/>
                    <a:gd name="T13" fmla="*/ 2 h 8"/>
                    <a:gd name="T14" fmla="*/ 41 w 8"/>
                    <a:gd name="T15" fmla="*/ 2 h 8"/>
                    <a:gd name="T16" fmla="*/ 41 w 8"/>
                    <a:gd name="T17" fmla="*/ 3 h 8"/>
                    <a:gd name="T18" fmla="*/ 41 w 8"/>
                    <a:gd name="T19" fmla="*/ 5 h 8"/>
                    <a:gd name="T20" fmla="*/ 30 w 8"/>
                    <a:gd name="T21" fmla="*/ 6 h 8"/>
                    <a:gd name="T22" fmla="*/ 29 w 8"/>
                    <a:gd name="T23" fmla="*/ 6 h 8"/>
                    <a:gd name="T24" fmla="*/ 29 w 8"/>
                    <a:gd name="T25" fmla="*/ 6 h 8"/>
                    <a:gd name="T26" fmla="*/ 3 w 8"/>
                    <a:gd name="T27" fmla="*/ 8 h 8"/>
                    <a:gd name="T28" fmla="*/ 2 w 8"/>
                    <a:gd name="T29" fmla="*/ 8 h 8"/>
                    <a:gd name="T30" fmla="*/ 2 w 8"/>
                    <a:gd name="T31" fmla="*/ 8 h 8"/>
                    <a:gd name="T32" fmla="*/ 2 w 8"/>
                    <a:gd name="T33" fmla="*/ 6 h 8"/>
                    <a:gd name="T34" fmla="*/ 0 w 8"/>
                    <a:gd name="T35" fmla="*/ 6 h 8"/>
                    <a:gd name="T36" fmla="*/ 0 w 8"/>
                    <a:gd name="T37" fmla="*/ 5 h 8"/>
                    <a:gd name="T38" fmla="*/ 0 w 8"/>
                    <a:gd name="T39" fmla="*/ 3 h 8"/>
                    <a:gd name="T40" fmla="*/ 2 w 8"/>
                    <a:gd name="T41" fmla="*/ 2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5" y="0"/>
                      </a:lnTo>
                      <a:lnTo>
                        <a:pt x="6" y="0"/>
                      </a:lnTo>
                      <a:lnTo>
                        <a:pt x="8" y="0"/>
                      </a:lnTo>
                      <a:lnTo>
                        <a:pt x="8" y="2"/>
                      </a:lnTo>
                      <a:lnTo>
                        <a:pt x="8" y="3"/>
                      </a:lnTo>
                      <a:lnTo>
                        <a:pt x="8" y="5"/>
                      </a:lnTo>
                      <a:lnTo>
                        <a:pt x="6" y="6"/>
                      </a:lnTo>
                      <a:lnTo>
                        <a:pt x="5" y="6"/>
                      </a:lnTo>
                      <a:lnTo>
                        <a:pt x="3" y="8"/>
                      </a:lnTo>
                      <a:lnTo>
                        <a:pt x="2" y="8"/>
                      </a:lnTo>
                      <a:lnTo>
                        <a:pt x="2" y="6"/>
                      </a:lnTo>
                      <a:lnTo>
                        <a:pt x="0" y="6"/>
                      </a:lnTo>
                      <a:lnTo>
                        <a:pt x="0" y="5"/>
                      </a:lnTo>
                      <a:lnTo>
                        <a:pt x="0" y="3"/>
                      </a:lnTo>
                      <a:lnTo>
                        <a:pt x="2" y="2"/>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41" name="Freeform 189"/>
                <p:cNvSpPr>
                  <a:spLocks/>
                </p:cNvSpPr>
                <p:nvPr/>
              </p:nvSpPr>
              <p:spPr bwMode="auto">
                <a:xfrm>
                  <a:off x="2219" y="2609"/>
                  <a:ext cx="9" cy="8"/>
                </a:xfrm>
                <a:custGeom>
                  <a:avLst/>
                  <a:gdLst>
                    <a:gd name="T0" fmla="*/ 2 w 8"/>
                    <a:gd name="T1" fmla="*/ 0 h 8"/>
                    <a:gd name="T2" fmla="*/ 2 w 8"/>
                    <a:gd name="T3" fmla="*/ 0 h 8"/>
                    <a:gd name="T4" fmla="*/ 29 w 8"/>
                    <a:gd name="T5" fmla="*/ 0 h 8"/>
                    <a:gd name="T6" fmla="*/ 30 w 8"/>
                    <a:gd name="T7" fmla="*/ 0 h 8"/>
                    <a:gd name="T8" fmla="*/ 30 w 8"/>
                    <a:gd name="T9" fmla="*/ 0 h 8"/>
                    <a:gd name="T10" fmla="*/ 41 w 8"/>
                    <a:gd name="T11" fmla="*/ 0 h 8"/>
                    <a:gd name="T12" fmla="*/ 41 w 8"/>
                    <a:gd name="T13" fmla="*/ 2 h 8"/>
                    <a:gd name="T14" fmla="*/ 41 w 8"/>
                    <a:gd name="T15" fmla="*/ 2 h 8"/>
                    <a:gd name="T16" fmla="*/ 41 w 8"/>
                    <a:gd name="T17" fmla="*/ 3 h 8"/>
                    <a:gd name="T18" fmla="*/ 41 w 8"/>
                    <a:gd name="T19" fmla="*/ 5 h 8"/>
                    <a:gd name="T20" fmla="*/ 30 w 8"/>
                    <a:gd name="T21" fmla="*/ 6 h 8"/>
                    <a:gd name="T22" fmla="*/ 29 w 8"/>
                    <a:gd name="T23" fmla="*/ 6 h 8"/>
                    <a:gd name="T24" fmla="*/ 29 w 8"/>
                    <a:gd name="T25" fmla="*/ 6 h 8"/>
                    <a:gd name="T26" fmla="*/ 3 w 8"/>
                    <a:gd name="T27" fmla="*/ 8 h 8"/>
                    <a:gd name="T28" fmla="*/ 2 w 8"/>
                    <a:gd name="T29" fmla="*/ 8 h 8"/>
                    <a:gd name="T30" fmla="*/ 2 w 8"/>
                    <a:gd name="T31" fmla="*/ 8 h 8"/>
                    <a:gd name="T32" fmla="*/ 2 w 8"/>
                    <a:gd name="T33" fmla="*/ 6 h 8"/>
                    <a:gd name="T34" fmla="*/ 0 w 8"/>
                    <a:gd name="T35" fmla="*/ 6 h 8"/>
                    <a:gd name="T36" fmla="*/ 0 w 8"/>
                    <a:gd name="T37" fmla="*/ 5 h 8"/>
                    <a:gd name="T38" fmla="*/ 0 w 8"/>
                    <a:gd name="T39" fmla="*/ 3 h 8"/>
                    <a:gd name="T40" fmla="*/ 2 w 8"/>
                    <a:gd name="T41" fmla="*/ 2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5" y="0"/>
                      </a:lnTo>
                      <a:lnTo>
                        <a:pt x="6" y="0"/>
                      </a:lnTo>
                      <a:lnTo>
                        <a:pt x="8" y="0"/>
                      </a:lnTo>
                      <a:lnTo>
                        <a:pt x="8" y="2"/>
                      </a:lnTo>
                      <a:lnTo>
                        <a:pt x="8" y="3"/>
                      </a:lnTo>
                      <a:lnTo>
                        <a:pt x="8" y="5"/>
                      </a:lnTo>
                      <a:lnTo>
                        <a:pt x="6" y="6"/>
                      </a:lnTo>
                      <a:lnTo>
                        <a:pt x="5" y="6"/>
                      </a:lnTo>
                      <a:lnTo>
                        <a:pt x="3" y="8"/>
                      </a:lnTo>
                      <a:lnTo>
                        <a:pt x="2" y="8"/>
                      </a:lnTo>
                      <a:lnTo>
                        <a:pt x="2" y="6"/>
                      </a:lnTo>
                      <a:lnTo>
                        <a:pt x="0" y="6"/>
                      </a:lnTo>
                      <a:lnTo>
                        <a:pt x="0" y="5"/>
                      </a:lnTo>
                      <a:lnTo>
                        <a:pt x="0" y="3"/>
                      </a:lnTo>
                      <a:lnTo>
                        <a:pt x="2" y="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42" name="Freeform 190"/>
                <p:cNvSpPr>
                  <a:spLocks/>
                </p:cNvSpPr>
                <p:nvPr/>
              </p:nvSpPr>
              <p:spPr bwMode="auto">
                <a:xfrm>
                  <a:off x="2191" y="2609"/>
                  <a:ext cx="9" cy="8"/>
                </a:xfrm>
                <a:custGeom>
                  <a:avLst/>
                  <a:gdLst>
                    <a:gd name="T0" fmla="*/ 3 w 9"/>
                    <a:gd name="T1" fmla="*/ 0 h 8"/>
                    <a:gd name="T2" fmla="*/ 3 w 9"/>
                    <a:gd name="T3" fmla="*/ 0 h 8"/>
                    <a:gd name="T4" fmla="*/ 4 w 9"/>
                    <a:gd name="T5" fmla="*/ 0 h 8"/>
                    <a:gd name="T6" fmla="*/ 6 w 9"/>
                    <a:gd name="T7" fmla="*/ 0 h 8"/>
                    <a:gd name="T8" fmla="*/ 7 w 9"/>
                    <a:gd name="T9" fmla="*/ 0 h 8"/>
                    <a:gd name="T10" fmla="*/ 7 w 9"/>
                    <a:gd name="T11" fmla="*/ 0 h 8"/>
                    <a:gd name="T12" fmla="*/ 9 w 9"/>
                    <a:gd name="T13" fmla="*/ 2 h 8"/>
                    <a:gd name="T14" fmla="*/ 9 w 9"/>
                    <a:gd name="T15" fmla="*/ 2 h 8"/>
                    <a:gd name="T16" fmla="*/ 7 w 9"/>
                    <a:gd name="T17" fmla="*/ 3 h 8"/>
                    <a:gd name="T18" fmla="*/ 7 w 9"/>
                    <a:gd name="T19" fmla="*/ 5 h 8"/>
                    <a:gd name="T20" fmla="*/ 7 w 9"/>
                    <a:gd name="T21" fmla="*/ 6 h 8"/>
                    <a:gd name="T22" fmla="*/ 6 w 9"/>
                    <a:gd name="T23" fmla="*/ 6 h 8"/>
                    <a:gd name="T24" fmla="*/ 6 w 9"/>
                    <a:gd name="T25" fmla="*/ 6 h 8"/>
                    <a:gd name="T26" fmla="*/ 4 w 9"/>
                    <a:gd name="T27" fmla="*/ 8 h 8"/>
                    <a:gd name="T28" fmla="*/ 3 w 9"/>
                    <a:gd name="T29" fmla="*/ 8 h 8"/>
                    <a:gd name="T30" fmla="*/ 1 w 9"/>
                    <a:gd name="T31" fmla="*/ 8 h 8"/>
                    <a:gd name="T32" fmla="*/ 1 w 9"/>
                    <a:gd name="T33" fmla="*/ 6 h 8"/>
                    <a:gd name="T34" fmla="*/ 1 w 9"/>
                    <a:gd name="T35" fmla="*/ 6 h 8"/>
                    <a:gd name="T36" fmla="*/ 0 w 9"/>
                    <a:gd name="T37" fmla="*/ 5 h 8"/>
                    <a:gd name="T38" fmla="*/ 1 w 9"/>
                    <a:gd name="T39" fmla="*/ 3 h 8"/>
                    <a:gd name="T40" fmla="*/ 1 w 9"/>
                    <a:gd name="T41" fmla="*/ 2 h 8"/>
                    <a:gd name="T42" fmla="*/ 1 w 9"/>
                    <a:gd name="T43" fmla="*/ 2 h 8"/>
                    <a:gd name="T44" fmla="*/ 3 w 9"/>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0"/>
                      </a:moveTo>
                      <a:lnTo>
                        <a:pt x="3" y="0"/>
                      </a:lnTo>
                      <a:lnTo>
                        <a:pt x="4" y="0"/>
                      </a:lnTo>
                      <a:lnTo>
                        <a:pt x="6" y="0"/>
                      </a:lnTo>
                      <a:lnTo>
                        <a:pt x="7" y="0"/>
                      </a:lnTo>
                      <a:lnTo>
                        <a:pt x="9" y="2"/>
                      </a:lnTo>
                      <a:lnTo>
                        <a:pt x="7" y="3"/>
                      </a:lnTo>
                      <a:lnTo>
                        <a:pt x="7" y="5"/>
                      </a:lnTo>
                      <a:lnTo>
                        <a:pt x="7" y="6"/>
                      </a:lnTo>
                      <a:lnTo>
                        <a:pt x="6" y="6"/>
                      </a:lnTo>
                      <a:lnTo>
                        <a:pt x="4" y="8"/>
                      </a:lnTo>
                      <a:lnTo>
                        <a:pt x="3" y="8"/>
                      </a:lnTo>
                      <a:lnTo>
                        <a:pt x="1" y="8"/>
                      </a:lnTo>
                      <a:lnTo>
                        <a:pt x="1" y="6"/>
                      </a:lnTo>
                      <a:lnTo>
                        <a:pt x="0" y="5"/>
                      </a:lnTo>
                      <a:lnTo>
                        <a:pt x="1" y="3"/>
                      </a:lnTo>
                      <a:lnTo>
                        <a:pt x="1"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43" name="Freeform 191"/>
                <p:cNvSpPr>
                  <a:spLocks/>
                </p:cNvSpPr>
                <p:nvPr/>
              </p:nvSpPr>
              <p:spPr bwMode="auto">
                <a:xfrm>
                  <a:off x="2191" y="2609"/>
                  <a:ext cx="9" cy="8"/>
                </a:xfrm>
                <a:custGeom>
                  <a:avLst/>
                  <a:gdLst>
                    <a:gd name="T0" fmla="*/ 3 w 9"/>
                    <a:gd name="T1" fmla="*/ 0 h 8"/>
                    <a:gd name="T2" fmla="*/ 3 w 9"/>
                    <a:gd name="T3" fmla="*/ 0 h 8"/>
                    <a:gd name="T4" fmla="*/ 4 w 9"/>
                    <a:gd name="T5" fmla="*/ 0 h 8"/>
                    <a:gd name="T6" fmla="*/ 6 w 9"/>
                    <a:gd name="T7" fmla="*/ 0 h 8"/>
                    <a:gd name="T8" fmla="*/ 7 w 9"/>
                    <a:gd name="T9" fmla="*/ 0 h 8"/>
                    <a:gd name="T10" fmla="*/ 7 w 9"/>
                    <a:gd name="T11" fmla="*/ 0 h 8"/>
                    <a:gd name="T12" fmla="*/ 9 w 9"/>
                    <a:gd name="T13" fmla="*/ 2 h 8"/>
                    <a:gd name="T14" fmla="*/ 9 w 9"/>
                    <a:gd name="T15" fmla="*/ 2 h 8"/>
                    <a:gd name="T16" fmla="*/ 7 w 9"/>
                    <a:gd name="T17" fmla="*/ 3 h 8"/>
                    <a:gd name="T18" fmla="*/ 7 w 9"/>
                    <a:gd name="T19" fmla="*/ 5 h 8"/>
                    <a:gd name="T20" fmla="*/ 7 w 9"/>
                    <a:gd name="T21" fmla="*/ 6 h 8"/>
                    <a:gd name="T22" fmla="*/ 6 w 9"/>
                    <a:gd name="T23" fmla="*/ 6 h 8"/>
                    <a:gd name="T24" fmla="*/ 6 w 9"/>
                    <a:gd name="T25" fmla="*/ 6 h 8"/>
                    <a:gd name="T26" fmla="*/ 4 w 9"/>
                    <a:gd name="T27" fmla="*/ 8 h 8"/>
                    <a:gd name="T28" fmla="*/ 3 w 9"/>
                    <a:gd name="T29" fmla="*/ 8 h 8"/>
                    <a:gd name="T30" fmla="*/ 1 w 9"/>
                    <a:gd name="T31" fmla="*/ 8 h 8"/>
                    <a:gd name="T32" fmla="*/ 1 w 9"/>
                    <a:gd name="T33" fmla="*/ 6 h 8"/>
                    <a:gd name="T34" fmla="*/ 1 w 9"/>
                    <a:gd name="T35" fmla="*/ 6 h 8"/>
                    <a:gd name="T36" fmla="*/ 0 w 9"/>
                    <a:gd name="T37" fmla="*/ 5 h 8"/>
                    <a:gd name="T38" fmla="*/ 1 w 9"/>
                    <a:gd name="T39" fmla="*/ 3 h 8"/>
                    <a:gd name="T40" fmla="*/ 1 w 9"/>
                    <a:gd name="T41" fmla="*/ 2 h 8"/>
                    <a:gd name="T42" fmla="*/ 1 w 9"/>
                    <a:gd name="T43" fmla="*/ 2 h 8"/>
                    <a:gd name="T44" fmla="*/ 3 w 9"/>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0"/>
                      </a:moveTo>
                      <a:lnTo>
                        <a:pt x="3" y="0"/>
                      </a:lnTo>
                      <a:lnTo>
                        <a:pt x="4" y="0"/>
                      </a:lnTo>
                      <a:lnTo>
                        <a:pt x="6" y="0"/>
                      </a:lnTo>
                      <a:lnTo>
                        <a:pt x="7" y="0"/>
                      </a:lnTo>
                      <a:lnTo>
                        <a:pt x="9" y="2"/>
                      </a:lnTo>
                      <a:lnTo>
                        <a:pt x="7" y="3"/>
                      </a:lnTo>
                      <a:lnTo>
                        <a:pt x="7" y="5"/>
                      </a:lnTo>
                      <a:lnTo>
                        <a:pt x="7" y="6"/>
                      </a:lnTo>
                      <a:lnTo>
                        <a:pt x="6" y="6"/>
                      </a:lnTo>
                      <a:lnTo>
                        <a:pt x="4" y="8"/>
                      </a:lnTo>
                      <a:lnTo>
                        <a:pt x="3" y="8"/>
                      </a:lnTo>
                      <a:lnTo>
                        <a:pt x="1" y="8"/>
                      </a:lnTo>
                      <a:lnTo>
                        <a:pt x="1" y="6"/>
                      </a:lnTo>
                      <a:lnTo>
                        <a:pt x="0" y="5"/>
                      </a:lnTo>
                      <a:lnTo>
                        <a:pt x="1" y="3"/>
                      </a:lnTo>
                      <a:lnTo>
                        <a:pt x="1"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44" name="Freeform 192"/>
                <p:cNvSpPr>
                  <a:spLocks/>
                </p:cNvSpPr>
                <p:nvPr/>
              </p:nvSpPr>
              <p:spPr bwMode="auto">
                <a:xfrm>
                  <a:off x="2234" y="2626"/>
                  <a:ext cx="7" cy="10"/>
                </a:xfrm>
                <a:custGeom>
                  <a:avLst/>
                  <a:gdLst>
                    <a:gd name="T0" fmla="*/ 3 w 7"/>
                    <a:gd name="T1" fmla="*/ 1 h 9"/>
                    <a:gd name="T2" fmla="*/ 3 w 7"/>
                    <a:gd name="T3" fmla="*/ 1 h 9"/>
                    <a:gd name="T4" fmla="*/ 4 w 7"/>
                    <a:gd name="T5" fmla="*/ 1 h 9"/>
                    <a:gd name="T6" fmla="*/ 6 w 7"/>
                    <a:gd name="T7" fmla="*/ 0 h 9"/>
                    <a:gd name="T8" fmla="*/ 7 w 7"/>
                    <a:gd name="T9" fmla="*/ 0 h 9"/>
                    <a:gd name="T10" fmla="*/ 7 w 7"/>
                    <a:gd name="T11" fmla="*/ 1 h 9"/>
                    <a:gd name="T12" fmla="*/ 7 w 7"/>
                    <a:gd name="T13" fmla="*/ 1 h 9"/>
                    <a:gd name="T14" fmla="*/ 7 w 7"/>
                    <a:gd name="T15" fmla="*/ 3 h 9"/>
                    <a:gd name="T16" fmla="*/ 7 w 7"/>
                    <a:gd name="T17" fmla="*/ 4 h 9"/>
                    <a:gd name="T18" fmla="*/ 7 w 7"/>
                    <a:gd name="T19" fmla="*/ 4 h 9"/>
                    <a:gd name="T20" fmla="*/ 7 w 7"/>
                    <a:gd name="T21" fmla="*/ 27 h 9"/>
                    <a:gd name="T22" fmla="*/ 4 w 7"/>
                    <a:gd name="T23" fmla="*/ 30 h 9"/>
                    <a:gd name="T24" fmla="*/ 4 w 7"/>
                    <a:gd name="T25" fmla="*/ 30 h 9"/>
                    <a:gd name="T26" fmla="*/ 4 w 7"/>
                    <a:gd name="T27" fmla="*/ 37 h 9"/>
                    <a:gd name="T28" fmla="*/ 3 w 7"/>
                    <a:gd name="T29" fmla="*/ 37 h 9"/>
                    <a:gd name="T30" fmla="*/ 1 w 7"/>
                    <a:gd name="T31" fmla="*/ 37 h 9"/>
                    <a:gd name="T32" fmla="*/ 1 w 7"/>
                    <a:gd name="T33" fmla="*/ 30 h 9"/>
                    <a:gd name="T34" fmla="*/ 0 w 7"/>
                    <a:gd name="T35" fmla="*/ 27 h 9"/>
                    <a:gd name="T36" fmla="*/ 0 w 7"/>
                    <a:gd name="T37" fmla="*/ 4 h 9"/>
                    <a:gd name="T38" fmla="*/ 0 w 7"/>
                    <a:gd name="T39" fmla="*/ 4 h 9"/>
                    <a:gd name="T40" fmla="*/ 1 w 7"/>
                    <a:gd name="T41" fmla="*/ 3 h 9"/>
                    <a:gd name="T42" fmla="*/ 1 w 7"/>
                    <a:gd name="T43" fmla="*/ 1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1"/>
                      </a:lnTo>
                      <a:lnTo>
                        <a:pt x="6" y="0"/>
                      </a:lnTo>
                      <a:lnTo>
                        <a:pt x="7" y="0"/>
                      </a:lnTo>
                      <a:lnTo>
                        <a:pt x="7" y="1"/>
                      </a:lnTo>
                      <a:lnTo>
                        <a:pt x="7" y="3"/>
                      </a:lnTo>
                      <a:lnTo>
                        <a:pt x="7" y="4"/>
                      </a:lnTo>
                      <a:lnTo>
                        <a:pt x="7" y="6"/>
                      </a:lnTo>
                      <a:lnTo>
                        <a:pt x="4" y="7"/>
                      </a:lnTo>
                      <a:lnTo>
                        <a:pt x="4" y="9"/>
                      </a:lnTo>
                      <a:lnTo>
                        <a:pt x="3" y="9"/>
                      </a:lnTo>
                      <a:lnTo>
                        <a:pt x="1" y="9"/>
                      </a:lnTo>
                      <a:lnTo>
                        <a:pt x="1" y="7"/>
                      </a:lnTo>
                      <a:lnTo>
                        <a:pt x="0" y="6"/>
                      </a:lnTo>
                      <a:lnTo>
                        <a:pt x="0" y="4"/>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45" name="Freeform 193"/>
                <p:cNvSpPr>
                  <a:spLocks/>
                </p:cNvSpPr>
                <p:nvPr/>
              </p:nvSpPr>
              <p:spPr bwMode="auto">
                <a:xfrm>
                  <a:off x="2234" y="2626"/>
                  <a:ext cx="7" cy="10"/>
                </a:xfrm>
                <a:custGeom>
                  <a:avLst/>
                  <a:gdLst>
                    <a:gd name="T0" fmla="*/ 3 w 7"/>
                    <a:gd name="T1" fmla="*/ 1 h 9"/>
                    <a:gd name="T2" fmla="*/ 3 w 7"/>
                    <a:gd name="T3" fmla="*/ 1 h 9"/>
                    <a:gd name="T4" fmla="*/ 4 w 7"/>
                    <a:gd name="T5" fmla="*/ 1 h 9"/>
                    <a:gd name="T6" fmla="*/ 6 w 7"/>
                    <a:gd name="T7" fmla="*/ 0 h 9"/>
                    <a:gd name="T8" fmla="*/ 7 w 7"/>
                    <a:gd name="T9" fmla="*/ 0 h 9"/>
                    <a:gd name="T10" fmla="*/ 7 w 7"/>
                    <a:gd name="T11" fmla="*/ 1 h 9"/>
                    <a:gd name="T12" fmla="*/ 7 w 7"/>
                    <a:gd name="T13" fmla="*/ 1 h 9"/>
                    <a:gd name="T14" fmla="*/ 7 w 7"/>
                    <a:gd name="T15" fmla="*/ 3 h 9"/>
                    <a:gd name="T16" fmla="*/ 7 w 7"/>
                    <a:gd name="T17" fmla="*/ 4 h 9"/>
                    <a:gd name="T18" fmla="*/ 7 w 7"/>
                    <a:gd name="T19" fmla="*/ 4 h 9"/>
                    <a:gd name="T20" fmla="*/ 7 w 7"/>
                    <a:gd name="T21" fmla="*/ 27 h 9"/>
                    <a:gd name="T22" fmla="*/ 4 w 7"/>
                    <a:gd name="T23" fmla="*/ 30 h 9"/>
                    <a:gd name="T24" fmla="*/ 4 w 7"/>
                    <a:gd name="T25" fmla="*/ 30 h 9"/>
                    <a:gd name="T26" fmla="*/ 4 w 7"/>
                    <a:gd name="T27" fmla="*/ 37 h 9"/>
                    <a:gd name="T28" fmla="*/ 3 w 7"/>
                    <a:gd name="T29" fmla="*/ 37 h 9"/>
                    <a:gd name="T30" fmla="*/ 1 w 7"/>
                    <a:gd name="T31" fmla="*/ 37 h 9"/>
                    <a:gd name="T32" fmla="*/ 1 w 7"/>
                    <a:gd name="T33" fmla="*/ 30 h 9"/>
                    <a:gd name="T34" fmla="*/ 0 w 7"/>
                    <a:gd name="T35" fmla="*/ 27 h 9"/>
                    <a:gd name="T36" fmla="*/ 0 w 7"/>
                    <a:gd name="T37" fmla="*/ 4 h 9"/>
                    <a:gd name="T38" fmla="*/ 0 w 7"/>
                    <a:gd name="T39" fmla="*/ 4 h 9"/>
                    <a:gd name="T40" fmla="*/ 1 w 7"/>
                    <a:gd name="T41" fmla="*/ 3 h 9"/>
                    <a:gd name="T42" fmla="*/ 1 w 7"/>
                    <a:gd name="T43" fmla="*/ 1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1"/>
                      </a:lnTo>
                      <a:lnTo>
                        <a:pt x="6" y="0"/>
                      </a:lnTo>
                      <a:lnTo>
                        <a:pt x="7" y="0"/>
                      </a:lnTo>
                      <a:lnTo>
                        <a:pt x="7" y="1"/>
                      </a:lnTo>
                      <a:lnTo>
                        <a:pt x="7" y="3"/>
                      </a:lnTo>
                      <a:lnTo>
                        <a:pt x="7" y="4"/>
                      </a:lnTo>
                      <a:lnTo>
                        <a:pt x="7" y="6"/>
                      </a:lnTo>
                      <a:lnTo>
                        <a:pt x="4" y="7"/>
                      </a:lnTo>
                      <a:lnTo>
                        <a:pt x="4" y="9"/>
                      </a:lnTo>
                      <a:lnTo>
                        <a:pt x="3" y="9"/>
                      </a:lnTo>
                      <a:lnTo>
                        <a:pt x="1" y="9"/>
                      </a:lnTo>
                      <a:lnTo>
                        <a:pt x="1" y="7"/>
                      </a:lnTo>
                      <a:lnTo>
                        <a:pt x="0" y="6"/>
                      </a:lnTo>
                      <a:lnTo>
                        <a:pt x="0" y="4"/>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46" name="Freeform 194"/>
                <p:cNvSpPr>
                  <a:spLocks/>
                </p:cNvSpPr>
                <p:nvPr/>
              </p:nvSpPr>
              <p:spPr bwMode="auto">
                <a:xfrm>
                  <a:off x="2133" y="2648"/>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7 w 7"/>
                    <a:gd name="T11" fmla="*/ 1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6 h 7"/>
                    <a:gd name="T38" fmla="*/ 0 w 7"/>
                    <a:gd name="T39" fmla="*/ 4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7" y="4"/>
                      </a:lnTo>
                      <a:lnTo>
                        <a:pt x="6" y="6"/>
                      </a:lnTo>
                      <a:lnTo>
                        <a:pt x="4" y="7"/>
                      </a:lnTo>
                      <a:lnTo>
                        <a:pt x="3" y="7"/>
                      </a:lnTo>
                      <a:lnTo>
                        <a:pt x="1" y="7"/>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47" name="Freeform 195"/>
                <p:cNvSpPr>
                  <a:spLocks/>
                </p:cNvSpPr>
                <p:nvPr/>
              </p:nvSpPr>
              <p:spPr bwMode="auto">
                <a:xfrm>
                  <a:off x="2133" y="2648"/>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7 w 7"/>
                    <a:gd name="T11" fmla="*/ 1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6 h 7"/>
                    <a:gd name="T38" fmla="*/ 0 w 7"/>
                    <a:gd name="T39" fmla="*/ 4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7" y="4"/>
                      </a:lnTo>
                      <a:lnTo>
                        <a:pt x="6" y="6"/>
                      </a:lnTo>
                      <a:lnTo>
                        <a:pt x="4" y="7"/>
                      </a:lnTo>
                      <a:lnTo>
                        <a:pt x="3" y="7"/>
                      </a:lnTo>
                      <a:lnTo>
                        <a:pt x="1" y="7"/>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48" name="Freeform 196"/>
                <p:cNvSpPr>
                  <a:spLocks/>
                </p:cNvSpPr>
                <p:nvPr/>
              </p:nvSpPr>
              <p:spPr bwMode="auto">
                <a:xfrm>
                  <a:off x="2164" y="2677"/>
                  <a:ext cx="7" cy="8"/>
                </a:xfrm>
                <a:custGeom>
                  <a:avLst/>
                  <a:gdLst>
                    <a:gd name="T0" fmla="*/ 1 w 7"/>
                    <a:gd name="T1" fmla="*/ 0 h 8"/>
                    <a:gd name="T2" fmla="*/ 1 w 7"/>
                    <a:gd name="T3" fmla="*/ 0 h 8"/>
                    <a:gd name="T4" fmla="*/ 3 w 7"/>
                    <a:gd name="T5" fmla="*/ 0 h 8"/>
                    <a:gd name="T6" fmla="*/ 4 w 7"/>
                    <a:gd name="T7" fmla="*/ 0 h 8"/>
                    <a:gd name="T8" fmla="*/ 6 w 7"/>
                    <a:gd name="T9" fmla="*/ 0 h 8"/>
                    <a:gd name="T10" fmla="*/ 7 w 7"/>
                    <a:gd name="T11" fmla="*/ 0 h 8"/>
                    <a:gd name="T12" fmla="*/ 7 w 7"/>
                    <a:gd name="T13" fmla="*/ 2 h 8"/>
                    <a:gd name="T14" fmla="*/ 7 w 7"/>
                    <a:gd name="T15" fmla="*/ 3 h 8"/>
                    <a:gd name="T16" fmla="*/ 7 w 7"/>
                    <a:gd name="T17" fmla="*/ 3 h 8"/>
                    <a:gd name="T18" fmla="*/ 7 w 7"/>
                    <a:gd name="T19" fmla="*/ 5 h 8"/>
                    <a:gd name="T20" fmla="*/ 6 w 7"/>
                    <a:gd name="T21" fmla="*/ 6 h 8"/>
                    <a:gd name="T22" fmla="*/ 4 w 7"/>
                    <a:gd name="T23" fmla="*/ 6 h 8"/>
                    <a:gd name="T24" fmla="*/ 4 w 7"/>
                    <a:gd name="T25" fmla="*/ 6 h 8"/>
                    <a:gd name="T26" fmla="*/ 3 w 7"/>
                    <a:gd name="T27" fmla="*/ 8 h 8"/>
                    <a:gd name="T28" fmla="*/ 1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3" y="0"/>
                      </a:lnTo>
                      <a:lnTo>
                        <a:pt x="4" y="0"/>
                      </a:lnTo>
                      <a:lnTo>
                        <a:pt x="6" y="0"/>
                      </a:lnTo>
                      <a:lnTo>
                        <a:pt x="7" y="0"/>
                      </a:lnTo>
                      <a:lnTo>
                        <a:pt x="7" y="2"/>
                      </a:lnTo>
                      <a:lnTo>
                        <a:pt x="7" y="3"/>
                      </a:lnTo>
                      <a:lnTo>
                        <a:pt x="7" y="5"/>
                      </a:lnTo>
                      <a:lnTo>
                        <a:pt x="6" y="6"/>
                      </a:lnTo>
                      <a:lnTo>
                        <a:pt x="4" y="6"/>
                      </a:lnTo>
                      <a:lnTo>
                        <a:pt x="3" y="8"/>
                      </a:lnTo>
                      <a:lnTo>
                        <a:pt x="1" y="8"/>
                      </a:lnTo>
                      <a:lnTo>
                        <a:pt x="0" y="6"/>
                      </a:lnTo>
                      <a:lnTo>
                        <a:pt x="0" y="5"/>
                      </a:lnTo>
                      <a:lnTo>
                        <a:pt x="0" y="3"/>
                      </a:lnTo>
                      <a:lnTo>
                        <a:pt x="1"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49" name="Freeform 197"/>
                <p:cNvSpPr>
                  <a:spLocks/>
                </p:cNvSpPr>
                <p:nvPr/>
              </p:nvSpPr>
              <p:spPr bwMode="auto">
                <a:xfrm>
                  <a:off x="2164" y="2677"/>
                  <a:ext cx="7" cy="8"/>
                </a:xfrm>
                <a:custGeom>
                  <a:avLst/>
                  <a:gdLst>
                    <a:gd name="T0" fmla="*/ 1 w 7"/>
                    <a:gd name="T1" fmla="*/ 0 h 8"/>
                    <a:gd name="T2" fmla="*/ 1 w 7"/>
                    <a:gd name="T3" fmla="*/ 0 h 8"/>
                    <a:gd name="T4" fmla="*/ 3 w 7"/>
                    <a:gd name="T5" fmla="*/ 0 h 8"/>
                    <a:gd name="T6" fmla="*/ 4 w 7"/>
                    <a:gd name="T7" fmla="*/ 0 h 8"/>
                    <a:gd name="T8" fmla="*/ 6 w 7"/>
                    <a:gd name="T9" fmla="*/ 0 h 8"/>
                    <a:gd name="T10" fmla="*/ 7 w 7"/>
                    <a:gd name="T11" fmla="*/ 0 h 8"/>
                    <a:gd name="T12" fmla="*/ 7 w 7"/>
                    <a:gd name="T13" fmla="*/ 2 h 8"/>
                    <a:gd name="T14" fmla="*/ 7 w 7"/>
                    <a:gd name="T15" fmla="*/ 3 h 8"/>
                    <a:gd name="T16" fmla="*/ 7 w 7"/>
                    <a:gd name="T17" fmla="*/ 3 h 8"/>
                    <a:gd name="T18" fmla="*/ 7 w 7"/>
                    <a:gd name="T19" fmla="*/ 5 h 8"/>
                    <a:gd name="T20" fmla="*/ 6 w 7"/>
                    <a:gd name="T21" fmla="*/ 6 h 8"/>
                    <a:gd name="T22" fmla="*/ 4 w 7"/>
                    <a:gd name="T23" fmla="*/ 6 h 8"/>
                    <a:gd name="T24" fmla="*/ 4 w 7"/>
                    <a:gd name="T25" fmla="*/ 6 h 8"/>
                    <a:gd name="T26" fmla="*/ 3 w 7"/>
                    <a:gd name="T27" fmla="*/ 8 h 8"/>
                    <a:gd name="T28" fmla="*/ 1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3" y="0"/>
                      </a:lnTo>
                      <a:lnTo>
                        <a:pt x="4" y="0"/>
                      </a:lnTo>
                      <a:lnTo>
                        <a:pt x="6" y="0"/>
                      </a:lnTo>
                      <a:lnTo>
                        <a:pt x="7" y="0"/>
                      </a:lnTo>
                      <a:lnTo>
                        <a:pt x="7" y="2"/>
                      </a:lnTo>
                      <a:lnTo>
                        <a:pt x="7" y="3"/>
                      </a:lnTo>
                      <a:lnTo>
                        <a:pt x="7" y="5"/>
                      </a:lnTo>
                      <a:lnTo>
                        <a:pt x="6" y="6"/>
                      </a:lnTo>
                      <a:lnTo>
                        <a:pt x="4" y="6"/>
                      </a:lnTo>
                      <a:lnTo>
                        <a:pt x="3" y="8"/>
                      </a:lnTo>
                      <a:lnTo>
                        <a:pt x="1" y="8"/>
                      </a:lnTo>
                      <a:lnTo>
                        <a:pt x="0" y="6"/>
                      </a:lnTo>
                      <a:lnTo>
                        <a:pt x="0" y="5"/>
                      </a:lnTo>
                      <a:lnTo>
                        <a:pt x="0" y="3"/>
                      </a:lnTo>
                      <a:lnTo>
                        <a:pt x="1"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50" name="Freeform 198"/>
                <p:cNvSpPr>
                  <a:spLocks/>
                </p:cNvSpPr>
                <p:nvPr/>
              </p:nvSpPr>
              <p:spPr bwMode="auto">
                <a:xfrm>
                  <a:off x="2136" y="2670"/>
                  <a:ext cx="9" cy="7"/>
                </a:xfrm>
                <a:custGeom>
                  <a:avLst/>
                  <a:gdLst>
                    <a:gd name="T0" fmla="*/ 3 w 9"/>
                    <a:gd name="T1" fmla="*/ 1 h 7"/>
                    <a:gd name="T2" fmla="*/ 3 w 9"/>
                    <a:gd name="T3" fmla="*/ 1 h 7"/>
                    <a:gd name="T4" fmla="*/ 4 w 9"/>
                    <a:gd name="T5" fmla="*/ 0 h 7"/>
                    <a:gd name="T6" fmla="*/ 6 w 9"/>
                    <a:gd name="T7" fmla="*/ 0 h 7"/>
                    <a:gd name="T8" fmla="*/ 7 w 9"/>
                    <a:gd name="T9" fmla="*/ 0 h 7"/>
                    <a:gd name="T10" fmla="*/ 7 w 9"/>
                    <a:gd name="T11" fmla="*/ 1 h 7"/>
                    <a:gd name="T12" fmla="*/ 9 w 9"/>
                    <a:gd name="T13" fmla="*/ 1 h 7"/>
                    <a:gd name="T14" fmla="*/ 9 w 9"/>
                    <a:gd name="T15" fmla="*/ 3 h 7"/>
                    <a:gd name="T16" fmla="*/ 9 w 9"/>
                    <a:gd name="T17" fmla="*/ 3 h 7"/>
                    <a:gd name="T18" fmla="*/ 7 w 9"/>
                    <a:gd name="T19" fmla="*/ 4 h 7"/>
                    <a:gd name="T20" fmla="*/ 6 w 9"/>
                    <a:gd name="T21" fmla="*/ 6 h 7"/>
                    <a:gd name="T22" fmla="*/ 4 w 9"/>
                    <a:gd name="T23" fmla="*/ 7 h 7"/>
                    <a:gd name="T24" fmla="*/ 4 w 9"/>
                    <a:gd name="T25" fmla="*/ 7 h 7"/>
                    <a:gd name="T26" fmla="*/ 4 w 9"/>
                    <a:gd name="T27" fmla="*/ 7 h 7"/>
                    <a:gd name="T28" fmla="*/ 3 w 9"/>
                    <a:gd name="T29" fmla="*/ 7 h 7"/>
                    <a:gd name="T30" fmla="*/ 1 w 9"/>
                    <a:gd name="T31" fmla="*/ 7 h 7"/>
                    <a:gd name="T32" fmla="*/ 1 w 9"/>
                    <a:gd name="T33" fmla="*/ 7 h 7"/>
                    <a:gd name="T34" fmla="*/ 0 w 9"/>
                    <a:gd name="T35" fmla="*/ 6 h 7"/>
                    <a:gd name="T36" fmla="*/ 0 w 9"/>
                    <a:gd name="T37" fmla="*/ 6 h 7"/>
                    <a:gd name="T38" fmla="*/ 0 w 9"/>
                    <a:gd name="T39" fmla="*/ 4 h 7"/>
                    <a:gd name="T40" fmla="*/ 1 w 9"/>
                    <a:gd name="T41" fmla="*/ 3 h 7"/>
                    <a:gd name="T42" fmla="*/ 1 w 9"/>
                    <a:gd name="T43" fmla="*/ 1 h 7"/>
                    <a:gd name="T44" fmla="*/ 3 w 9"/>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7"/>
                    <a:gd name="T71" fmla="*/ 9 w 9"/>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7">
                      <a:moveTo>
                        <a:pt x="3" y="1"/>
                      </a:moveTo>
                      <a:lnTo>
                        <a:pt x="3" y="1"/>
                      </a:lnTo>
                      <a:lnTo>
                        <a:pt x="4" y="0"/>
                      </a:lnTo>
                      <a:lnTo>
                        <a:pt x="6" y="0"/>
                      </a:lnTo>
                      <a:lnTo>
                        <a:pt x="7" y="0"/>
                      </a:lnTo>
                      <a:lnTo>
                        <a:pt x="7" y="1"/>
                      </a:lnTo>
                      <a:lnTo>
                        <a:pt x="9" y="1"/>
                      </a:lnTo>
                      <a:lnTo>
                        <a:pt x="9" y="3"/>
                      </a:lnTo>
                      <a:lnTo>
                        <a:pt x="7" y="4"/>
                      </a:lnTo>
                      <a:lnTo>
                        <a:pt x="6" y="6"/>
                      </a:lnTo>
                      <a:lnTo>
                        <a:pt x="4" y="7"/>
                      </a:lnTo>
                      <a:lnTo>
                        <a:pt x="3" y="7"/>
                      </a:lnTo>
                      <a:lnTo>
                        <a:pt x="1" y="7"/>
                      </a:lnTo>
                      <a:lnTo>
                        <a:pt x="0" y="6"/>
                      </a:lnTo>
                      <a:lnTo>
                        <a:pt x="0" y="4"/>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51" name="Freeform 199"/>
                <p:cNvSpPr>
                  <a:spLocks/>
                </p:cNvSpPr>
                <p:nvPr/>
              </p:nvSpPr>
              <p:spPr bwMode="auto">
                <a:xfrm>
                  <a:off x="2136" y="2670"/>
                  <a:ext cx="9" cy="7"/>
                </a:xfrm>
                <a:custGeom>
                  <a:avLst/>
                  <a:gdLst>
                    <a:gd name="T0" fmla="*/ 3 w 9"/>
                    <a:gd name="T1" fmla="*/ 1 h 7"/>
                    <a:gd name="T2" fmla="*/ 3 w 9"/>
                    <a:gd name="T3" fmla="*/ 1 h 7"/>
                    <a:gd name="T4" fmla="*/ 4 w 9"/>
                    <a:gd name="T5" fmla="*/ 0 h 7"/>
                    <a:gd name="T6" fmla="*/ 6 w 9"/>
                    <a:gd name="T7" fmla="*/ 0 h 7"/>
                    <a:gd name="T8" fmla="*/ 7 w 9"/>
                    <a:gd name="T9" fmla="*/ 0 h 7"/>
                    <a:gd name="T10" fmla="*/ 7 w 9"/>
                    <a:gd name="T11" fmla="*/ 1 h 7"/>
                    <a:gd name="T12" fmla="*/ 9 w 9"/>
                    <a:gd name="T13" fmla="*/ 1 h 7"/>
                    <a:gd name="T14" fmla="*/ 9 w 9"/>
                    <a:gd name="T15" fmla="*/ 3 h 7"/>
                    <a:gd name="T16" fmla="*/ 9 w 9"/>
                    <a:gd name="T17" fmla="*/ 3 h 7"/>
                    <a:gd name="T18" fmla="*/ 7 w 9"/>
                    <a:gd name="T19" fmla="*/ 4 h 7"/>
                    <a:gd name="T20" fmla="*/ 6 w 9"/>
                    <a:gd name="T21" fmla="*/ 6 h 7"/>
                    <a:gd name="T22" fmla="*/ 4 w 9"/>
                    <a:gd name="T23" fmla="*/ 7 h 7"/>
                    <a:gd name="T24" fmla="*/ 4 w 9"/>
                    <a:gd name="T25" fmla="*/ 7 h 7"/>
                    <a:gd name="T26" fmla="*/ 4 w 9"/>
                    <a:gd name="T27" fmla="*/ 7 h 7"/>
                    <a:gd name="T28" fmla="*/ 3 w 9"/>
                    <a:gd name="T29" fmla="*/ 7 h 7"/>
                    <a:gd name="T30" fmla="*/ 1 w 9"/>
                    <a:gd name="T31" fmla="*/ 7 h 7"/>
                    <a:gd name="T32" fmla="*/ 1 w 9"/>
                    <a:gd name="T33" fmla="*/ 7 h 7"/>
                    <a:gd name="T34" fmla="*/ 0 w 9"/>
                    <a:gd name="T35" fmla="*/ 6 h 7"/>
                    <a:gd name="T36" fmla="*/ 0 w 9"/>
                    <a:gd name="T37" fmla="*/ 6 h 7"/>
                    <a:gd name="T38" fmla="*/ 0 w 9"/>
                    <a:gd name="T39" fmla="*/ 4 h 7"/>
                    <a:gd name="T40" fmla="*/ 1 w 9"/>
                    <a:gd name="T41" fmla="*/ 3 h 7"/>
                    <a:gd name="T42" fmla="*/ 1 w 9"/>
                    <a:gd name="T43" fmla="*/ 1 h 7"/>
                    <a:gd name="T44" fmla="*/ 3 w 9"/>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7"/>
                    <a:gd name="T71" fmla="*/ 9 w 9"/>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7">
                      <a:moveTo>
                        <a:pt x="3" y="1"/>
                      </a:moveTo>
                      <a:lnTo>
                        <a:pt x="3" y="1"/>
                      </a:lnTo>
                      <a:lnTo>
                        <a:pt x="4" y="0"/>
                      </a:lnTo>
                      <a:lnTo>
                        <a:pt x="6" y="0"/>
                      </a:lnTo>
                      <a:lnTo>
                        <a:pt x="7" y="0"/>
                      </a:lnTo>
                      <a:lnTo>
                        <a:pt x="7" y="1"/>
                      </a:lnTo>
                      <a:lnTo>
                        <a:pt x="9" y="1"/>
                      </a:lnTo>
                      <a:lnTo>
                        <a:pt x="9" y="3"/>
                      </a:lnTo>
                      <a:lnTo>
                        <a:pt x="7" y="4"/>
                      </a:lnTo>
                      <a:lnTo>
                        <a:pt x="6" y="6"/>
                      </a:lnTo>
                      <a:lnTo>
                        <a:pt x="4" y="7"/>
                      </a:lnTo>
                      <a:lnTo>
                        <a:pt x="3" y="7"/>
                      </a:lnTo>
                      <a:lnTo>
                        <a:pt x="1" y="7"/>
                      </a:lnTo>
                      <a:lnTo>
                        <a:pt x="0" y="6"/>
                      </a:lnTo>
                      <a:lnTo>
                        <a:pt x="0" y="4"/>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52" name="Freeform 200"/>
                <p:cNvSpPr>
                  <a:spLocks/>
                </p:cNvSpPr>
                <p:nvPr/>
              </p:nvSpPr>
              <p:spPr bwMode="auto">
                <a:xfrm>
                  <a:off x="3296" y="2184"/>
                  <a:ext cx="7" cy="9"/>
                </a:xfrm>
                <a:custGeom>
                  <a:avLst/>
                  <a:gdLst>
                    <a:gd name="T0" fmla="*/ 1 w 7"/>
                    <a:gd name="T1" fmla="*/ 2 h 9"/>
                    <a:gd name="T2" fmla="*/ 1 w 7"/>
                    <a:gd name="T3" fmla="*/ 2 h 9"/>
                    <a:gd name="T4" fmla="*/ 4 w 7"/>
                    <a:gd name="T5" fmla="*/ 0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9 h 9"/>
                    <a:gd name="T28" fmla="*/ 1 w 7"/>
                    <a:gd name="T29" fmla="*/ 9 h 9"/>
                    <a:gd name="T30" fmla="*/ 1 w 7"/>
                    <a:gd name="T31" fmla="*/ 9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0"/>
                      </a:lnTo>
                      <a:lnTo>
                        <a:pt x="6" y="0"/>
                      </a:lnTo>
                      <a:lnTo>
                        <a:pt x="7" y="2"/>
                      </a:lnTo>
                      <a:lnTo>
                        <a:pt x="7" y="3"/>
                      </a:lnTo>
                      <a:lnTo>
                        <a:pt x="7" y="5"/>
                      </a:lnTo>
                      <a:lnTo>
                        <a:pt x="7" y="6"/>
                      </a:lnTo>
                      <a:lnTo>
                        <a:pt x="6" y="8"/>
                      </a:lnTo>
                      <a:lnTo>
                        <a:pt x="4" y="8"/>
                      </a:lnTo>
                      <a:lnTo>
                        <a:pt x="3" y="9"/>
                      </a:lnTo>
                      <a:lnTo>
                        <a:pt x="1" y="9"/>
                      </a:lnTo>
                      <a:lnTo>
                        <a:pt x="0" y="8"/>
                      </a:lnTo>
                      <a:lnTo>
                        <a:pt x="0" y="6"/>
                      </a:lnTo>
                      <a:lnTo>
                        <a:pt x="0" y="5"/>
                      </a:lnTo>
                      <a:lnTo>
                        <a:pt x="0" y="3"/>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53" name="Freeform 201"/>
                <p:cNvSpPr>
                  <a:spLocks/>
                </p:cNvSpPr>
                <p:nvPr/>
              </p:nvSpPr>
              <p:spPr bwMode="auto">
                <a:xfrm>
                  <a:off x="3296" y="2184"/>
                  <a:ext cx="7" cy="9"/>
                </a:xfrm>
                <a:custGeom>
                  <a:avLst/>
                  <a:gdLst>
                    <a:gd name="T0" fmla="*/ 1 w 7"/>
                    <a:gd name="T1" fmla="*/ 2 h 9"/>
                    <a:gd name="T2" fmla="*/ 1 w 7"/>
                    <a:gd name="T3" fmla="*/ 2 h 9"/>
                    <a:gd name="T4" fmla="*/ 4 w 7"/>
                    <a:gd name="T5" fmla="*/ 0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9 h 9"/>
                    <a:gd name="T28" fmla="*/ 1 w 7"/>
                    <a:gd name="T29" fmla="*/ 9 h 9"/>
                    <a:gd name="T30" fmla="*/ 1 w 7"/>
                    <a:gd name="T31" fmla="*/ 9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0"/>
                      </a:lnTo>
                      <a:lnTo>
                        <a:pt x="6" y="0"/>
                      </a:lnTo>
                      <a:lnTo>
                        <a:pt x="7" y="2"/>
                      </a:lnTo>
                      <a:lnTo>
                        <a:pt x="7" y="3"/>
                      </a:lnTo>
                      <a:lnTo>
                        <a:pt x="7" y="5"/>
                      </a:lnTo>
                      <a:lnTo>
                        <a:pt x="7" y="6"/>
                      </a:lnTo>
                      <a:lnTo>
                        <a:pt x="6" y="8"/>
                      </a:lnTo>
                      <a:lnTo>
                        <a:pt x="4" y="8"/>
                      </a:lnTo>
                      <a:lnTo>
                        <a:pt x="3" y="9"/>
                      </a:lnTo>
                      <a:lnTo>
                        <a:pt x="1" y="9"/>
                      </a:lnTo>
                      <a:lnTo>
                        <a:pt x="0" y="8"/>
                      </a:lnTo>
                      <a:lnTo>
                        <a:pt x="0" y="6"/>
                      </a:lnTo>
                      <a:lnTo>
                        <a:pt x="0" y="5"/>
                      </a:lnTo>
                      <a:lnTo>
                        <a:pt x="0" y="3"/>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54" name="Freeform 202"/>
                <p:cNvSpPr>
                  <a:spLocks/>
                </p:cNvSpPr>
                <p:nvPr/>
              </p:nvSpPr>
              <p:spPr bwMode="auto">
                <a:xfrm>
                  <a:off x="3219" y="2217"/>
                  <a:ext cx="7" cy="10"/>
                </a:xfrm>
                <a:custGeom>
                  <a:avLst/>
                  <a:gdLst>
                    <a:gd name="T0" fmla="*/ 1 w 7"/>
                    <a:gd name="T1" fmla="*/ 1 h 9"/>
                    <a:gd name="T2" fmla="*/ 1 w 7"/>
                    <a:gd name="T3" fmla="*/ 1 h 9"/>
                    <a:gd name="T4" fmla="*/ 3 w 7"/>
                    <a:gd name="T5" fmla="*/ 0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27 h 9"/>
                    <a:gd name="T20" fmla="*/ 6 w 7"/>
                    <a:gd name="T21" fmla="*/ 27 h 9"/>
                    <a:gd name="T22" fmla="*/ 4 w 7"/>
                    <a:gd name="T23" fmla="*/ 30 h 9"/>
                    <a:gd name="T24" fmla="*/ 4 w 7"/>
                    <a:gd name="T25" fmla="*/ 30 h 9"/>
                    <a:gd name="T26" fmla="*/ 3 w 7"/>
                    <a:gd name="T27" fmla="*/ 30 h 9"/>
                    <a:gd name="T28" fmla="*/ 1 w 7"/>
                    <a:gd name="T29" fmla="*/ 37 h 9"/>
                    <a:gd name="T30" fmla="*/ 1 w 7"/>
                    <a:gd name="T31" fmla="*/ 30 h 9"/>
                    <a:gd name="T32" fmla="*/ 0 w 7"/>
                    <a:gd name="T33" fmla="*/ 30 h 9"/>
                    <a:gd name="T34" fmla="*/ 0 w 7"/>
                    <a:gd name="T35" fmla="*/ 30 h 9"/>
                    <a:gd name="T36" fmla="*/ 0 w 7"/>
                    <a:gd name="T37" fmla="*/ 27 h 9"/>
                    <a:gd name="T38" fmla="*/ 0 w 7"/>
                    <a:gd name="T39" fmla="*/ 4 h 9"/>
                    <a:gd name="T40" fmla="*/ 0 w 7"/>
                    <a:gd name="T41" fmla="*/ 3 h 9"/>
                    <a:gd name="T42" fmla="*/ 1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0"/>
                      </a:lnTo>
                      <a:lnTo>
                        <a:pt x="4" y="0"/>
                      </a:lnTo>
                      <a:lnTo>
                        <a:pt x="6" y="0"/>
                      </a:lnTo>
                      <a:lnTo>
                        <a:pt x="7" y="1"/>
                      </a:lnTo>
                      <a:lnTo>
                        <a:pt x="7" y="3"/>
                      </a:lnTo>
                      <a:lnTo>
                        <a:pt x="7" y="4"/>
                      </a:lnTo>
                      <a:lnTo>
                        <a:pt x="7" y="6"/>
                      </a:lnTo>
                      <a:lnTo>
                        <a:pt x="6" y="6"/>
                      </a:lnTo>
                      <a:lnTo>
                        <a:pt x="4" y="7"/>
                      </a:lnTo>
                      <a:lnTo>
                        <a:pt x="3" y="7"/>
                      </a:lnTo>
                      <a:lnTo>
                        <a:pt x="1" y="9"/>
                      </a:lnTo>
                      <a:lnTo>
                        <a:pt x="1" y="7"/>
                      </a:lnTo>
                      <a:lnTo>
                        <a:pt x="0" y="7"/>
                      </a:lnTo>
                      <a:lnTo>
                        <a:pt x="0" y="6"/>
                      </a:lnTo>
                      <a:lnTo>
                        <a:pt x="0" y="4"/>
                      </a:lnTo>
                      <a:lnTo>
                        <a:pt x="0" y="3"/>
                      </a:lnTo>
                      <a:lnTo>
                        <a:pt x="1"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55" name="Freeform 203"/>
                <p:cNvSpPr>
                  <a:spLocks/>
                </p:cNvSpPr>
                <p:nvPr/>
              </p:nvSpPr>
              <p:spPr bwMode="auto">
                <a:xfrm>
                  <a:off x="3219" y="2217"/>
                  <a:ext cx="7" cy="10"/>
                </a:xfrm>
                <a:custGeom>
                  <a:avLst/>
                  <a:gdLst>
                    <a:gd name="T0" fmla="*/ 1 w 7"/>
                    <a:gd name="T1" fmla="*/ 1 h 9"/>
                    <a:gd name="T2" fmla="*/ 1 w 7"/>
                    <a:gd name="T3" fmla="*/ 1 h 9"/>
                    <a:gd name="T4" fmla="*/ 3 w 7"/>
                    <a:gd name="T5" fmla="*/ 0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27 h 9"/>
                    <a:gd name="T20" fmla="*/ 6 w 7"/>
                    <a:gd name="T21" fmla="*/ 27 h 9"/>
                    <a:gd name="T22" fmla="*/ 4 w 7"/>
                    <a:gd name="T23" fmla="*/ 30 h 9"/>
                    <a:gd name="T24" fmla="*/ 4 w 7"/>
                    <a:gd name="T25" fmla="*/ 30 h 9"/>
                    <a:gd name="T26" fmla="*/ 3 w 7"/>
                    <a:gd name="T27" fmla="*/ 30 h 9"/>
                    <a:gd name="T28" fmla="*/ 1 w 7"/>
                    <a:gd name="T29" fmla="*/ 37 h 9"/>
                    <a:gd name="T30" fmla="*/ 1 w 7"/>
                    <a:gd name="T31" fmla="*/ 30 h 9"/>
                    <a:gd name="T32" fmla="*/ 0 w 7"/>
                    <a:gd name="T33" fmla="*/ 30 h 9"/>
                    <a:gd name="T34" fmla="*/ 0 w 7"/>
                    <a:gd name="T35" fmla="*/ 30 h 9"/>
                    <a:gd name="T36" fmla="*/ 0 w 7"/>
                    <a:gd name="T37" fmla="*/ 27 h 9"/>
                    <a:gd name="T38" fmla="*/ 0 w 7"/>
                    <a:gd name="T39" fmla="*/ 4 h 9"/>
                    <a:gd name="T40" fmla="*/ 0 w 7"/>
                    <a:gd name="T41" fmla="*/ 3 h 9"/>
                    <a:gd name="T42" fmla="*/ 1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0"/>
                      </a:lnTo>
                      <a:lnTo>
                        <a:pt x="4" y="0"/>
                      </a:lnTo>
                      <a:lnTo>
                        <a:pt x="6" y="0"/>
                      </a:lnTo>
                      <a:lnTo>
                        <a:pt x="7" y="1"/>
                      </a:lnTo>
                      <a:lnTo>
                        <a:pt x="7" y="3"/>
                      </a:lnTo>
                      <a:lnTo>
                        <a:pt x="7" y="4"/>
                      </a:lnTo>
                      <a:lnTo>
                        <a:pt x="7" y="6"/>
                      </a:lnTo>
                      <a:lnTo>
                        <a:pt x="6" y="6"/>
                      </a:lnTo>
                      <a:lnTo>
                        <a:pt x="4" y="7"/>
                      </a:lnTo>
                      <a:lnTo>
                        <a:pt x="3" y="7"/>
                      </a:lnTo>
                      <a:lnTo>
                        <a:pt x="1" y="9"/>
                      </a:lnTo>
                      <a:lnTo>
                        <a:pt x="1" y="7"/>
                      </a:lnTo>
                      <a:lnTo>
                        <a:pt x="0" y="7"/>
                      </a:lnTo>
                      <a:lnTo>
                        <a:pt x="0" y="6"/>
                      </a:lnTo>
                      <a:lnTo>
                        <a:pt x="0" y="4"/>
                      </a:lnTo>
                      <a:lnTo>
                        <a:pt x="0" y="3"/>
                      </a:lnTo>
                      <a:lnTo>
                        <a:pt x="1"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56" name="Freeform 204"/>
                <p:cNvSpPr>
                  <a:spLocks/>
                </p:cNvSpPr>
                <p:nvPr/>
              </p:nvSpPr>
              <p:spPr bwMode="auto">
                <a:xfrm>
                  <a:off x="3205" y="2258"/>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3 h 7"/>
                    <a:gd name="T16" fmla="*/ 8 w 8"/>
                    <a:gd name="T17" fmla="*/ 4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7 h 7"/>
                    <a:gd name="T34" fmla="*/ 0 w 8"/>
                    <a:gd name="T35" fmla="*/ 6 h 7"/>
                    <a:gd name="T36" fmla="*/ 0 w 8"/>
                    <a:gd name="T37" fmla="*/ 4 h 7"/>
                    <a:gd name="T38" fmla="*/ 0 w 8"/>
                    <a:gd name="T39" fmla="*/ 4 h 7"/>
                    <a:gd name="T40" fmla="*/ 0 w 8"/>
                    <a:gd name="T41" fmla="*/ 3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8" y="4"/>
                      </a:lnTo>
                      <a:lnTo>
                        <a:pt x="6" y="4"/>
                      </a:lnTo>
                      <a:lnTo>
                        <a:pt x="6" y="6"/>
                      </a:lnTo>
                      <a:lnTo>
                        <a:pt x="5" y="7"/>
                      </a:lnTo>
                      <a:lnTo>
                        <a:pt x="3" y="7"/>
                      </a:lnTo>
                      <a:lnTo>
                        <a:pt x="2" y="7"/>
                      </a:lnTo>
                      <a:lnTo>
                        <a:pt x="0" y="7"/>
                      </a:lnTo>
                      <a:lnTo>
                        <a:pt x="0" y="6"/>
                      </a:lnTo>
                      <a:lnTo>
                        <a:pt x="0" y="4"/>
                      </a:lnTo>
                      <a:lnTo>
                        <a:pt x="0" y="3"/>
                      </a:lnTo>
                      <a:lnTo>
                        <a:pt x="0"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57" name="Freeform 205"/>
                <p:cNvSpPr>
                  <a:spLocks/>
                </p:cNvSpPr>
                <p:nvPr/>
              </p:nvSpPr>
              <p:spPr bwMode="auto">
                <a:xfrm>
                  <a:off x="3205" y="2258"/>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3 h 7"/>
                    <a:gd name="T16" fmla="*/ 8 w 8"/>
                    <a:gd name="T17" fmla="*/ 4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7 h 7"/>
                    <a:gd name="T34" fmla="*/ 0 w 8"/>
                    <a:gd name="T35" fmla="*/ 6 h 7"/>
                    <a:gd name="T36" fmla="*/ 0 w 8"/>
                    <a:gd name="T37" fmla="*/ 4 h 7"/>
                    <a:gd name="T38" fmla="*/ 0 w 8"/>
                    <a:gd name="T39" fmla="*/ 4 h 7"/>
                    <a:gd name="T40" fmla="*/ 0 w 8"/>
                    <a:gd name="T41" fmla="*/ 3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8" y="4"/>
                      </a:lnTo>
                      <a:lnTo>
                        <a:pt x="6" y="4"/>
                      </a:lnTo>
                      <a:lnTo>
                        <a:pt x="6" y="6"/>
                      </a:lnTo>
                      <a:lnTo>
                        <a:pt x="5" y="7"/>
                      </a:lnTo>
                      <a:lnTo>
                        <a:pt x="3" y="7"/>
                      </a:lnTo>
                      <a:lnTo>
                        <a:pt x="2" y="7"/>
                      </a:lnTo>
                      <a:lnTo>
                        <a:pt x="0" y="7"/>
                      </a:lnTo>
                      <a:lnTo>
                        <a:pt x="0" y="6"/>
                      </a:lnTo>
                      <a:lnTo>
                        <a:pt x="0" y="4"/>
                      </a:lnTo>
                      <a:lnTo>
                        <a:pt x="0" y="3"/>
                      </a:lnTo>
                      <a:lnTo>
                        <a:pt x="0"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58" name="Freeform 206"/>
                <p:cNvSpPr>
                  <a:spLocks/>
                </p:cNvSpPr>
                <p:nvPr/>
              </p:nvSpPr>
              <p:spPr bwMode="auto">
                <a:xfrm>
                  <a:off x="3201" y="2236"/>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1 h 7"/>
                    <a:gd name="T12" fmla="*/ 7 w 7"/>
                    <a:gd name="T13" fmla="*/ 1 h 7"/>
                    <a:gd name="T14" fmla="*/ 7 w 7"/>
                    <a:gd name="T15" fmla="*/ 1 h 7"/>
                    <a:gd name="T16" fmla="*/ 7 w 7"/>
                    <a:gd name="T17" fmla="*/ 3 h 7"/>
                    <a:gd name="T18" fmla="*/ 7 w 7"/>
                    <a:gd name="T19" fmla="*/ 4 h 7"/>
                    <a:gd name="T20" fmla="*/ 6 w 7"/>
                    <a:gd name="T21" fmla="*/ 6 h 7"/>
                    <a:gd name="T22" fmla="*/ 6 w 7"/>
                    <a:gd name="T23" fmla="*/ 7 h 7"/>
                    <a:gd name="T24" fmla="*/ 6 w 7"/>
                    <a:gd name="T25" fmla="*/ 7 h 7"/>
                    <a:gd name="T26" fmla="*/ 3 w 7"/>
                    <a:gd name="T27" fmla="*/ 7 h 7"/>
                    <a:gd name="T28" fmla="*/ 3 w 7"/>
                    <a:gd name="T29" fmla="*/ 7 h 7"/>
                    <a:gd name="T30" fmla="*/ 1 w 7"/>
                    <a:gd name="T31" fmla="*/ 7 h 7"/>
                    <a:gd name="T32" fmla="*/ 1 w 7"/>
                    <a:gd name="T33" fmla="*/ 7 h 7"/>
                    <a:gd name="T34" fmla="*/ 0 w 7"/>
                    <a:gd name="T35" fmla="*/ 6 h 7"/>
                    <a:gd name="T36" fmla="*/ 0 w 7"/>
                    <a:gd name="T37" fmla="*/ 6 h 7"/>
                    <a:gd name="T38" fmla="*/ 0 w 7"/>
                    <a:gd name="T39" fmla="*/ 4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1"/>
                      </a:lnTo>
                      <a:lnTo>
                        <a:pt x="7" y="3"/>
                      </a:lnTo>
                      <a:lnTo>
                        <a:pt x="7" y="4"/>
                      </a:lnTo>
                      <a:lnTo>
                        <a:pt x="6" y="6"/>
                      </a:lnTo>
                      <a:lnTo>
                        <a:pt x="6" y="7"/>
                      </a:lnTo>
                      <a:lnTo>
                        <a:pt x="3" y="7"/>
                      </a:lnTo>
                      <a:lnTo>
                        <a:pt x="1" y="7"/>
                      </a:lnTo>
                      <a:lnTo>
                        <a:pt x="0" y="6"/>
                      </a:lnTo>
                      <a:lnTo>
                        <a:pt x="0" y="4"/>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59" name="Freeform 207"/>
                <p:cNvSpPr>
                  <a:spLocks/>
                </p:cNvSpPr>
                <p:nvPr/>
              </p:nvSpPr>
              <p:spPr bwMode="auto">
                <a:xfrm>
                  <a:off x="3201" y="2236"/>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1 h 7"/>
                    <a:gd name="T12" fmla="*/ 7 w 7"/>
                    <a:gd name="T13" fmla="*/ 1 h 7"/>
                    <a:gd name="T14" fmla="*/ 7 w 7"/>
                    <a:gd name="T15" fmla="*/ 1 h 7"/>
                    <a:gd name="T16" fmla="*/ 7 w 7"/>
                    <a:gd name="T17" fmla="*/ 3 h 7"/>
                    <a:gd name="T18" fmla="*/ 7 w 7"/>
                    <a:gd name="T19" fmla="*/ 4 h 7"/>
                    <a:gd name="T20" fmla="*/ 6 w 7"/>
                    <a:gd name="T21" fmla="*/ 6 h 7"/>
                    <a:gd name="T22" fmla="*/ 6 w 7"/>
                    <a:gd name="T23" fmla="*/ 7 h 7"/>
                    <a:gd name="T24" fmla="*/ 6 w 7"/>
                    <a:gd name="T25" fmla="*/ 7 h 7"/>
                    <a:gd name="T26" fmla="*/ 3 w 7"/>
                    <a:gd name="T27" fmla="*/ 7 h 7"/>
                    <a:gd name="T28" fmla="*/ 3 w 7"/>
                    <a:gd name="T29" fmla="*/ 7 h 7"/>
                    <a:gd name="T30" fmla="*/ 1 w 7"/>
                    <a:gd name="T31" fmla="*/ 7 h 7"/>
                    <a:gd name="T32" fmla="*/ 1 w 7"/>
                    <a:gd name="T33" fmla="*/ 7 h 7"/>
                    <a:gd name="T34" fmla="*/ 0 w 7"/>
                    <a:gd name="T35" fmla="*/ 6 h 7"/>
                    <a:gd name="T36" fmla="*/ 0 w 7"/>
                    <a:gd name="T37" fmla="*/ 6 h 7"/>
                    <a:gd name="T38" fmla="*/ 0 w 7"/>
                    <a:gd name="T39" fmla="*/ 4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1"/>
                      </a:lnTo>
                      <a:lnTo>
                        <a:pt x="7" y="3"/>
                      </a:lnTo>
                      <a:lnTo>
                        <a:pt x="7" y="4"/>
                      </a:lnTo>
                      <a:lnTo>
                        <a:pt x="6" y="6"/>
                      </a:lnTo>
                      <a:lnTo>
                        <a:pt x="6" y="7"/>
                      </a:lnTo>
                      <a:lnTo>
                        <a:pt x="3" y="7"/>
                      </a:lnTo>
                      <a:lnTo>
                        <a:pt x="1" y="7"/>
                      </a:lnTo>
                      <a:lnTo>
                        <a:pt x="0" y="6"/>
                      </a:lnTo>
                      <a:lnTo>
                        <a:pt x="0" y="4"/>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60" name="Freeform 208"/>
                <p:cNvSpPr>
                  <a:spLocks/>
                </p:cNvSpPr>
                <p:nvPr/>
              </p:nvSpPr>
              <p:spPr bwMode="auto">
                <a:xfrm>
                  <a:off x="3198" y="2284"/>
                  <a:ext cx="7" cy="10"/>
                </a:xfrm>
                <a:custGeom>
                  <a:avLst/>
                  <a:gdLst>
                    <a:gd name="T0" fmla="*/ 1 w 7"/>
                    <a:gd name="T1" fmla="*/ 2 h 9"/>
                    <a:gd name="T2" fmla="*/ 1 w 7"/>
                    <a:gd name="T3" fmla="*/ 2 h 9"/>
                    <a:gd name="T4" fmla="*/ 4 w 7"/>
                    <a:gd name="T5" fmla="*/ 2 h 9"/>
                    <a:gd name="T6" fmla="*/ 6 w 7"/>
                    <a:gd name="T7" fmla="*/ 0 h 9"/>
                    <a:gd name="T8" fmla="*/ 6 w 7"/>
                    <a:gd name="T9" fmla="*/ 0 h 9"/>
                    <a:gd name="T10" fmla="*/ 7 w 7"/>
                    <a:gd name="T11" fmla="*/ 2 h 9"/>
                    <a:gd name="T12" fmla="*/ 7 w 7"/>
                    <a:gd name="T13" fmla="*/ 2 h 9"/>
                    <a:gd name="T14" fmla="*/ 7 w 7"/>
                    <a:gd name="T15" fmla="*/ 3 h 9"/>
                    <a:gd name="T16" fmla="*/ 7 w 7"/>
                    <a:gd name="T17" fmla="*/ 24 h 9"/>
                    <a:gd name="T18" fmla="*/ 7 w 7"/>
                    <a:gd name="T19" fmla="*/ 27 h 9"/>
                    <a:gd name="T20" fmla="*/ 6 w 7"/>
                    <a:gd name="T21" fmla="*/ 33 h 9"/>
                    <a:gd name="T22" fmla="*/ 4 w 7"/>
                    <a:gd name="T23" fmla="*/ 33 h 9"/>
                    <a:gd name="T24" fmla="*/ 4 w 7"/>
                    <a:gd name="T25" fmla="*/ 33 h 9"/>
                    <a:gd name="T26" fmla="*/ 3 w 7"/>
                    <a:gd name="T27" fmla="*/ 37 h 9"/>
                    <a:gd name="T28" fmla="*/ 1 w 7"/>
                    <a:gd name="T29" fmla="*/ 37 h 9"/>
                    <a:gd name="T30" fmla="*/ 1 w 7"/>
                    <a:gd name="T31" fmla="*/ 37 h 9"/>
                    <a:gd name="T32" fmla="*/ 0 w 7"/>
                    <a:gd name="T33" fmla="*/ 33 h 9"/>
                    <a:gd name="T34" fmla="*/ 0 w 7"/>
                    <a:gd name="T35" fmla="*/ 33 h 9"/>
                    <a:gd name="T36" fmla="*/ 0 w 7"/>
                    <a:gd name="T37" fmla="*/ 27 h 9"/>
                    <a:gd name="T38" fmla="*/ 0 w 7"/>
                    <a:gd name="T39" fmla="*/ 24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2"/>
                      </a:lnTo>
                      <a:lnTo>
                        <a:pt x="6" y="0"/>
                      </a:lnTo>
                      <a:lnTo>
                        <a:pt x="7" y="2"/>
                      </a:lnTo>
                      <a:lnTo>
                        <a:pt x="7" y="3"/>
                      </a:lnTo>
                      <a:lnTo>
                        <a:pt x="7" y="5"/>
                      </a:lnTo>
                      <a:lnTo>
                        <a:pt x="7" y="6"/>
                      </a:lnTo>
                      <a:lnTo>
                        <a:pt x="6" y="8"/>
                      </a:lnTo>
                      <a:lnTo>
                        <a:pt x="4" y="8"/>
                      </a:lnTo>
                      <a:lnTo>
                        <a:pt x="3" y="9"/>
                      </a:lnTo>
                      <a:lnTo>
                        <a:pt x="1" y="9"/>
                      </a:lnTo>
                      <a:lnTo>
                        <a:pt x="0" y="8"/>
                      </a:lnTo>
                      <a:lnTo>
                        <a:pt x="0" y="6"/>
                      </a:lnTo>
                      <a:lnTo>
                        <a:pt x="0" y="5"/>
                      </a:lnTo>
                      <a:lnTo>
                        <a:pt x="0" y="3"/>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61" name="Freeform 209"/>
                <p:cNvSpPr>
                  <a:spLocks/>
                </p:cNvSpPr>
                <p:nvPr/>
              </p:nvSpPr>
              <p:spPr bwMode="auto">
                <a:xfrm>
                  <a:off x="3198" y="2284"/>
                  <a:ext cx="7" cy="10"/>
                </a:xfrm>
                <a:custGeom>
                  <a:avLst/>
                  <a:gdLst>
                    <a:gd name="T0" fmla="*/ 1 w 7"/>
                    <a:gd name="T1" fmla="*/ 2 h 9"/>
                    <a:gd name="T2" fmla="*/ 1 w 7"/>
                    <a:gd name="T3" fmla="*/ 2 h 9"/>
                    <a:gd name="T4" fmla="*/ 4 w 7"/>
                    <a:gd name="T5" fmla="*/ 2 h 9"/>
                    <a:gd name="T6" fmla="*/ 6 w 7"/>
                    <a:gd name="T7" fmla="*/ 0 h 9"/>
                    <a:gd name="T8" fmla="*/ 6 w 7"/>
                    <a:gd name="T9" fmla="*/ 0 h 9"/>
                    <a:gd name="T10" fmla="*/ 7 w 7"/>
                    <a:gd name="T11" fmla="*/ 2 h 9"/>
                    <a:gd name="T12" fmla="*/ 7 w 7"/>
                    <a:gd name="T13" fmla="*/ 2 h 9"/>
                    <a:gd name="T14" fmla="*/ 7 w 7"/>
                    <a:gd name="T15" fmla="*/ 3 h 9"/>
                    <a:gd name="T16" fmla="*/ 7 w 7"/>
                    <a:gd name="T17" fmla="*/ 24 h 9"/>
                    <a:gd name="T18" fmla="*/ 7 w 7"/>
                    <a:gd name="T19" fmla="*/ 27 h 9"/>
                    <a:gd name="T20" fmla="*/ 6 w 7"/>
                    <a:gd name="T21" fmla="*/ 33 h 9"/>
                    <a:gd name="T22" fmla="*/ 4 w 7"/>
                    <a:gd name="T23" fmla="*/ 33 h 9"/>
                    <a:gd name="T24" fmla="*/ 4 w 7"/>
                    <a:gd name="T25" fmla="*/ 33 h 9"/>
                    <a:gd name="T26" fmla="*/ 3 w 7"/>
                    <a:gd name="T27" fmla="*/ 37 h 9"/>
                    <a:gd name="T28" fmla="*/ 1 w 7"/>
                    <a:gd name="T29" fmla="*/ 37 h 9"/>
                    <a:gd name="T30" fmla="*/ 1 w 7"/>
                    <a:gd name="T31" fmla="*/ 37 h 9"/>
                    <a:gd name="T32" fmla="*/ 0 w 7"/>
                    <a:gd name="T33" fmla="*/ 33 h 9"/>
                    <a:gd name="T34" fmla="*/ 0 w 7"/>
                    <a:gd name="T35" fmla="*/ 33 h 9"/>
                    <a:gd name="T36" fmla="*/ 0 w 7"/>
                    <a:gd name="T37" fmla="*/ 27 h 9"/>
                    <a:gd name="T38" fmla="*/ 0 w 7"/>
                    <a:gd name="T39" fmla="*/ 24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2"/>
                      </a:lnTo>
                      <a:lnTo>
                        <a:pt x="6" y="0"/>
                      </a:lnTo>
                      <a:lnTo>
                        <a:pt x="7" y="2"/>
                      </a:lnTo>
                      <a:lnTo>
                        <a:pt x="7" y="3"/>
                      </a:lnTo>
                      <a:lnTo>
                        <a:pt x="7" y="5"/>
                      </a:lnTo>
                      <a:lnTo>
                        <a:pt x="7" y="6"/>
                      </a:lnTo>
                      <a:lnTo>
                        <a:pt x="6" y="8"/>
                      </a:lnTo>
                      <a:lnTo>
                        <a:pt x="4" y="8"/>
                      </a:lnTo>
                      <a:lnTo>
                        <a:pt x="3" y="9"/>
                      </a:lnTo>
                      <a:lnTo>
                        <a:pt x="1" y="9"/>
                      </a:lnTo>
                      <a:lnTo>
                        <a:pt x="0" y="8"/>
                      </a:lnTo>
                      <a:lnTo>
                        <a:pt x="0" y="6"/>
                      </a:lnTo>
                      <a:lnTo>
                        <a:pt x="0" y="5"/>
                      </a:lnTo>
                      <a:lnTo>
                        <a:pt x="0" y="3"/>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62" name="Freeform 210"/>
                <p:cNvSpPr>
                  <a:spLocks/>
                </p:cNvSpPr>
                <p:nvPr/>
              </p:nvSpPr>
              <p:spPr bwMode="auto">
                <a:xfrm>
                  <a:off x="879" y="2465"/>
                  <a:ext cx="7" cy="9"/>
                </a:xfrm>
                <a:custGeom>
                  <a:avLst/>
                  <a:gdLst>
                    <a:gd name="T0" fmla="*/ 1 w 7"/>
                    <a:gd name="T1" fmla="*/ 2 h 8"/>
                    <a:gd name="T2" fmla="*/ 1 w 7"/>
                    <a:gd name="T3" fmla="*/ 2 h 8"/>
                    <a:gd name="T4" fmla="*/ 3 w 7"/>
                    <a:gd name="T5" fmla="*/ 0 h 8"/>
                    <a:gd name="T6" fmla="*/ 4 w 7"/>
                    <a:gd name="T7" fmla="*/ 0 h 8"/>
                    <a:gd name="T8" fmla="*/ 6 w 7"/>
                    <a:gd name="T9" fmla="*/ 0 h 8"/>
                    <a:gd name="T10" fmla="*/ 7 w 7"/>
                    <a:gd name="T11" fmla="*/ 0 h 8"/>
                    <a:gd name="T12" fmla="*/ 7 w 7"/>
                    <a:gd name="T13" fmla="*/ 2 h 8"/>
                    <a:gd name="T14" fmla="*/ 7 w 7"/>
                    <a:gd name="T15" fmla="*/ 2 h 8"/>
                    <a:gd name="T16" fmla="*/ 7 w 7"/>
                    <a:gd name="T17" fmla="*/ 3 h 8"/>
                    <a:gd name="T18" fmla="*/ 7 w 7"/>
                    <a:gd name="T19" fmla="*/ 29 h 8"/>
                    <a:gd name="T20" fmla="*/ 6 w 7"/>
                    <a:gd name="T21" fmla="*/ 30 h 8"/>
                    <a:gd name="T22" fmla="*/ 4 w 7"/>
                    <a:gd name="T23" fmla="*/ 30 h 8"/>
                    <a:gd name="T24" fmla="*/ 4 w 7"/>
                    <a:gd name="T25" fmla="*/ 30 h 8"/>
                    <a:gd name="T26" fmla="*/ 3 w 7"/>
                    <a:gd name="T27" fmla="*/ 41 h 8"/>
                    <a:gd name="T28" fmla="*/ 1 w 7"/>
                    <a:gd name="T29" fmla="*/ 41 h 8"/>
                    <a:gd name="T30" fmla="*/ 1 w 7"/>
                    <a:gd name="T31" fmla="*/ 41 h 8"/>
                    <a:gd name="T32" fmla="*/ 0 w 7"/>
                    <a:gd name="T33" fmla="*/ 30 h 8"/>
                    <a:gd name="T34" fmla="*/ 0 w 7"/>
                    <a:gd name="T35" fmla="*/ 30 h 8"/>
                    <a:gd name="T36" fmla="*/ 0 w 7"/>
                    <a:gd name="T37" fmla="*/ 29 h 8"/>
                    <a:gd name="T38" fmla="*/ 0 w 7"/>
                    <a:gd name="T39" fmla="*/ 3 h 8"/>
                    <a:gd name="T40" fmla="*/ 0 w 7"/>
                    <a:gd name="T41" fmla="*/ 2 h 8"/>
                    <a:gd name="T42" fmla="*/ 1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3" y="0"/>
                      </a:lnTo>
                      <a:lnTo>
                        <a:pt x="4" y="0"/>
                      </a:lnTo>
                      <a:lnTo>
                        <a:pt x="6" y="0"/>
                      </a:lnTo>
                      <a:lnTo>
                        <a:pt x="7" y="0"/>
                      </a:lnTo>
                      <a:lnTo>
                        <a:pt x="7" y="2"/>
                      </a:lnTo>
                      <a:lnTo>
                        <a:pt x="7" y="3"/>
                      </a:lnTo>
                      <a:lnTo>
                        <a:pt x="7" y="5"/>
                      </a:lnTo>
                      <a:lnTo>
                        <a:pt x="6" y="6"/>
                      </a:lnTo>
                      <a:lnTo>
                        <a:pt x="4" y="6"/>
                      </a:lnTo>
                      <a:lnTo>
                        <a:pt x="3" y="8"/>
                      </a:lnTo>
                      <a:lnTo>
                        <a:pt x="1" y="8"/>
                      </a:lnTo>
                      <a:lnTo>
                        <a:pt x="0" y="6"/>
                      </a:lnTo>
                      <a:lnTo>
                        <a:pt x="0" y="5"/>
                      </a:lnTo>
                      <a:lnTo>
                        <a:pt x="0" y="3"/>
                      </a:lnTo>
                      <a:lnTo>
                        <a:pt x="0" y="2"/>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63" name="Freeform 211"/>
                <p:cNvSpPr>
                  <a:spLocks/>
                </p:cNvSpPr>
                <p:nvPr/>
              </p:nvSpPr>
              <p:spPr bwMode="auto">
                <a:xfrm>
                  <a:off x="879" y="2465"/>
                  <a:ext cx="7" cy="9"/>
                </a:xfrm>
                <a:custGeom>
                  <a:avLst/>
                  <a:gdLst>
                    <a:gd name="T0" fmla="*/ 1 w 7"/>
                    <a:gd name="T1" fmla="*/ 2 h 8"/>
                    <a:gd name="T2" fmla="*/ 1 w 7"/>
                    <a:gd name="T3" fmla="*/ 2 h 8"/>
                    <a:gd name="T4" fmla="*/ 3 w 7"/>
                    <a:gd name="T5" fmla="*/ 0 h 8"/>
                    <a:gd name="T6" fmla="*/ 4 w 7"/>
                    <a:gd name="T7" fmla="*/ 0 h 8"/>
                    <a:gd name="T8" fmla="*/ 6 w 7"/>
                    <a:gd name="T9" fmla="*/ 0 h 8"/>
                    <a:gd name="T10" fmla="*/ 7 w 7"/>
                    <a:gd name="T11" fmla="*/ 0 h 8"/>
                    <a:gd name="T12" fmla="*/ 7 w 7"/>
                    <a:gd name="T13" fmla="*/ 2 h 8"/>
                    <a:gd name="T14" fmla="*/ 7 w 7"/>
                    <a:gd name="T15" fmla="*/ 2 h 8"/>
                    <a:gd name="T16" fmla="*/ 7 w 7"/>
                    <a:gd name="T17" fmla="*/ 3 h 8"/>
                    <a:gd name="T18" fmla="*/ 7 w 7"/>
                    <a:gd name="T19" fmla="*/ 29 h 8"/>
                    <a:gd name="T20" fmla="*/ 6 w 7"/>
                    <a:gd name="T21" fmla="*/ 30 h 8"/>
                    <a:gd name="T22" fmla="*/ 4 w 7"/>
                    <a:gd name="T23" fmla="*/ 30 h 8"/>
                    <a:gd name="T24" fmla="*/ 4 w 7"/>
                    <a:gd name="T25" fmla="*/ 30 h 8"/>
                    <a:gd name="T26" fmla="*/ 3 w 7"/>
                    <a:gd name="T27" fmla="*/ 41 h 8"/>
                    <a:gd name="T28" fmla="*/ 1 w 7"/>
                    <a:gd name="T29" fmla="*/ 41 h 8"/>
                    <a:gd name="T30" fmla="*/ 1 w 7"/>
                    <a:gd name="T31" fmla="*/ 41 h 8"/>
                    <a:gd name="T32" fmla="*/ 0 w 7"/>
                    <a:gd name="T33" fmla="*/ 30 h 8"/>
                    <a:gd name="T34" fmla="*/ 0 w 7"/>
                    <a:gd name="T35" fmla="*/ 30 h 8"/>
                    <a:gd name="T36" fmla="*/ 0 w 7"/>
                    <a:gd name="T37" fmla="*/ 29 h 8"/>
                    <a:gd name="T38" fmla="*/ 0 w 7"/>
                    <a:gd name="T39" fmla="*/ 3 h 8"/>
                    <a:gd name="T40" fmla="*/ 0 w 7"/>
                    <a:gd name="T41" fmla="*/ 2 h 8"/>
                    <a:gd name="T42" fmla="*/ 1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3" y="0"/>
                      </a:lnTo>
                      <a:lnTo>
                        <a:pt x="4" y="0"/>
                      </a:lnTo>
                      <a:lnTo>
                        <a:pt x="6" y="0"/>
                      </a:lnTo>
                      <a:lnTo>
                        <a:pt x="7" y="0"/>
                      </a:lnTo>
                      <a:lnTo>
                        <a:pt x="7" y="2"/>
                      </a:lnTo>
                      <a:lnTo>
                        <a:pt x="7" y="3"/>
                      </a:lnTo>
                      <a:lnTo>
                        <a:pt x="7" y="5"/>
                      </a:lnTo>
                      <a:lnTo>
                        <a:pt x="6" y="6"/>
                      </a:lnTo>
                      <a:lnTo>
                        <a:pt x="4" y="6"/>
                      </a:lnTo>
                      <a:lnTo>
                        <a:pt x="3" y="8"/>
                      </a:lnTo>
                      <a:lnTo>
                        <a:pt x="1" y="8"/>
                      </a:lnTo>
                      <a:lnTo>
                        <a:pt x="0" y="6"/>
                      </a:lnTo>
                      <a:lnTo>
                        <a:pt x="0" y="5"/>
                      </a:lnTo>
                      <a:lnTo>
                        <a:pt x="0" y="3"/>
                      </a:lnTo>
                      <a:lnTo>
                        <a:pt x="0" y="2"/>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64" name="Freeform 212"/>
                <p:cNvSpPr>
                  <a:spLocks/>
                </p:cNvSpPr>
                <p:nvPr/>
              </p:nvSpPr>
              <p:spPr bwMode="auto">
                <a:xfrm>
                  <a:off x="889" y="2427"/>
                  <a:ext cx="9" cy="7"/>
                </a:xfrm>
                <a:custGeom>
                  <a:avLst/>
                  <a:gdLst>
                    <a:gd name="T0" fmla="*/ 3 w 9"/>
                    <a:gd name="T1" fmla="*/ 1 h 7"/>
                    <a:gd name="T2" fmla="*/ 3 w 9"/>
                    <a:gd name="T3" fmla="*/ 1 h 7"/>
                    <a:gd name="T4" fmla="*/ 5 w 9"/>
                    <a:gd name="T5" fmla="*/ 0 h 7"/>
                    <a:gd name="T6" fmla="*/ 6 w 9"/>
                    <a:gd name="T7" fmla="*/ 0 h 7"/>
                    <a:gd name="T8" fmla="*/ 8 w 9"/>
                    <a:gd name="T9" fmla="*/ 0 h 7"/>
                    <a:gd name="T10" fmla="*/ 8 w 9"/>
                    <a:gd name="T11" fmla="*/ 0 h 7"/>
                    <a:gd name="T12" fmla="*/ 9 w 9"/>
                    <a:gd name="T13" fmla="*/ 1 h 7"/>
                    <a:gd name="T14" fmla="*/ 9 w 9"/>
                    <a:gd name="T15" fmla="*/ 3 h 7"/>
                    <a:gd name="T16" fmla="*/ 8 w 9"/>
                    <a:gd name="T17" fmla="*/ 3 h 7"/>
                    <a:gd name="T18" fmla="*/ 8 w 9"/>
                    <a:gd name="T19" fmla="*/ 4 h 7"/>
                    <a:gd name="T20" fmla="*/ 8 w 9"/>
                    <a:gd name="T21" fmla="*/ 6 h 7"/>
                    <a:gd name="T22" fmla="*/ 6 w 9"/>
                    <a:gd name="T23" fmla="*/ 7 h 7"/>
                    <a:gd name="T24" fmla="*/ 6 w 9"/>
                    <a:gd name="T25" fmla="*/ 7 h 7"/>
                    <a:gd name="T26" fmla="*/ 5 w 9"/>
                    <a:gd name="T27" fmla="*/ 7 h 7"/>
                    <a:gd name="T28" fmla="*/ 3 w 9"/>
                    <a:gd name="T29" fmla="*/ 7 h 7"/>
                    <a:gd name="T30" fmla="*/ 2 w 9"/>
                    <a:gd name="T31" fmla="*/ 7 h 7"/>
                    <a:gd name="T32" fmla="*/ 2 w 9"/>
                    <a:gd name="T33" fmla="*/ 7 h 7"/>
                    <a:gd name="T34" fmla="*/ 2 w 9"/>
                    <a:gd name="T35" fmla="*/ 6 h 7"/>
                    <a:gd name="T36" fmla="*/ 0 w 9"/>
                    <a:gd name="T37" fmla="*/ 4 h 7"/>
                    <a:gd name="T38" fmla="*/ 2 w 9"/>
                    <a:gd name="T39" fmla="*/ 3 h 7"/>
                    <a:gd name="T40" fmla="*/ 2 w 9"/>
                    <a:gd name="T41" fmla="*/ 3 h 7"/>
                    <a:gd name="T42" fmla="*/ 2 w 9"/>
                    <a:gd name="T43" fmla="*/ 1 h 7"/>
                    <a:gd name="T44" fmla="*/ 3 w 9"/>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7"/>
                    <a:gd name="T71" fmla="*/ 9 w 9"/>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7">
                      <a:moveTo>
                        <a:pt x="3" y="1"/>
                      </a:moveTo>
                      <a:lnTo>
                        <a:pt x="3" y="1"/>
                      </a:lnTo>
                      <a:lnTo>
                        <a:pt x="5" y="0"/>
                      </a:lnTo>
                      <a:lnTo>
                        <a:pt x="6" y="0"/>
                      </a:lnTo>
                      <a:lnTo>
                        <a:pt x="8" y="0"/>
                      </a:lnTo>
                      <a:lnTo>
                        <a:pt x="9" y="1"/>
                      </a:lnTo>
                      <a:lnTo>
                        <a:pt x="9" y="3"/>
                      </a:lnTo>
                      <a:lnTo>
                        <a:pt x="8" y="3"/>
                      </a:lnTo>
                      <a:lnTo>
                        <a:pt x="8" y="4"/>
                      </a:lnTo>
                      <a:lnTo>
                        <a:pt x="8" y="6"/>
                      </a:lnTo>
                      <a:lnTo>
                        <a:pt x="6" y="7"/>
                      </a:lnTo>
                      <a:lnTo>
                        <a:pt x="5" y="7"/>
                      </a:lnTo>
                      <a:lnTo>
                        <a:pt x="3" y="7"/>
                      </a:lnTo>
                      <a:lnTo>
                        <a:pt x="2" y="7"/>
                      </a:lnTo>
                      <a:lnTo>
                        <a:pt x="2" y="6"/>
                      </a:lnTo>
                      <a:lnTo>
                        <a:pt x="0" y="4"/>
                      </a:lnTo>
                      <a:lnTo>
                        <a:pt x="2" y="3"/>
                      </a:lnTo>
                      <a:lnTo>
                        <a:pt x="2"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65" name="Freeform 213"/>
                <p:cNvSpPr>
                  <a:spLocks/>
                </p:cNvSpPr>
                <p:nvPr/>
              </p:nvSpPr>
              <p:spPr bwMode="auto">
                <a:xfrm>
                  <a:off x="889" y="2427"/>
                  <a:ext cx="9" cy="7"/>
                </a:xfrm>
                <a:custGeom>
                  <a:avLst/>
                  <a:gdLst>
                    <a:gd name="T0" fmla="*/ 3 w 9"/>
                    <a:gd name="T1" fmla="*/ 1 h 7"/>
                    <a:gd name="T2" fmla="*/ 3 w 9"/>
                    <a:gd name="T3" fmla="*/ 1 h 7"/>
                    <a:gd name="T4" fmla="*/ 5 w 9"/>
                    <a:gd name="T5" fmla="*/ 0 h 7"/>
                    <a:gd name="T6" fmla="*/ 6 w 9"/>
                    <a:gd name="T7" fmla="*/ 0 h 7"/>
                    <a:gd name="T8" fmla="*/ 8 w 9"/>
                    <a:gd name="T9" fmla="*/ 0 h 7"/>
                    <a:gd name="T10" fmla="*/ 8 w 9"/>
                    <a:gd name="T11" fmla="*/ 0 h 7"/>
                    <a:gd name="T12" fmla="*/ 9 w 9"/>
                    <a:gd name="T13" fmla="*/ 1 h 7"/>
                    <a:gd name="T14" fmla="*/ 9 w 9"/>
                    <a:gd name="T15" fmla="*/ 3 h 7"/>
                    <a:gd name="T16" fmla="*/ 8 w 9"/>
                    <a:gd name="T17" fmla="*/ 3 h 7"/>
                    <a:gd name="T18" fmla="*/ 8 w 9"/>
                    <a:gd name="T19" fmla="*/ 4 h 7"/>
                    <a:gd name="T20" fmla="*/ 8 w 9"/>
                    <a:gd name="T21" fmla="*/ 6 h 7"/>
                    <a:gd name="T22" fmla="*/ 6 w 9"/>
                    <a:gd name="T23" fmla="*/ 7 h 7"/>
                    <a:gd name="T24" fmla="*/ 6 w 9"/>
                    <a:gd name="T25" fmla="*/ 7 h 7"/>
                    <a:gd name="T26" fmla="*/ 5 w 9"/>
                    <a:gd name="T27" fmla="*/ 7 h 7"/>
                    <a:gd name="T28" fmla="*/ 3 w 9"/>
                    <a:gd name="T29" fmla="*/ 7 h 7"/>
                    <a:gd name="T30" fmla="*/ 2 w 9"/>
                    <a:gd name="T31" fmla="*/ 7 h 7"/>
                    <a:gd name="T32" fmla="*/ 2 w 9"/>
                    <a:gd name="T33" fmla="*/ 7 h 7"/>
                    <a:gd name="T34" fmla="*/ 2 w 9"/>
                    <a:gd name="T35" fmla="*/ 6 h 7"/>
                    <a:gd name="T36" fmla="*/ 0 w 9"/>
                    <a:gd name="T37" fmla="*/ 4 h 7"/>
                    <a:gd name="T38" fmla="*/ 2 w 9"/>
                    <a:gd name="T39" fmla="*/ 3 h 7"/>
                    <a:gd name="T40" fmla="*/ 2 w 9"/>
                    <a:gd name="T41" fmla="*/ 3 h 7"/>
                    <a:gd name="T42" fmla="*/ 2 w 9"/>
                    <a:gd name="T43" fmla="*/ 1 h 7"/>
                    <a:gd name="T44" fmla="*/ 3 w 9"/>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7"/>
                    <a:gd name="T71" fmla="*/ 9 w 9"/>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7">
                      <a:moveTo>
                        <a:pt x="3" y="1"/>
                      </a:moveTo>
                      <a:lnTo>
                        <a:pt x="3" y="1"/>
                      </a:lnTo>
                      <a:lnTo>
                        <a:pt x="5" y="0"/>
                      </a:lnTo>
                      <a:lnTo>
                        <a:pt x="6" y="0"/>
                      </a:lnTo>
                      <a:lnTo>
                        <a:pt x="8" y="0"/>
                      </a:lnTo>
                      <a:lnTo>
                        <a:pt x="9" y="1"/>
                      </a:lnTo>
                      <a:lnTo>
                        <a:pt x="9" y="3"/>
                      </a:lnTo>
                      <a:lnTo>
                        <a:pt x="8" y="3"/>
                      </a:lnTo>
                      <a:lnTo>
                        <a:pt x="8" y="4"/>
                      </a:lnTo>
                      <a:lnTo>
                        <a:pt x="8" y="6"/>
                      </a:lnTo>
                      <a:lnTo>
                        <a:pt x="6" y="7"/>
                      </a:lnTo>
                      <a:lnTo>
                        <a:pt x="5" y="7"/>
                      </a:lnTo>
                      <a:lnTo>
                        <a:pt x="3" y="7"/>
                      </a:lnTo>
                      <a:lnTo>
                        <a:pt x="2" y="7"/>
                      </a:lnTo>
                      <a:lnTo>
                        <a:pt x="2" y="6"/>
                      </a:lnTo>
                      <a:lnTo>
                        <a:pt x="0" y="4"/>
                      </a:lnTo>
                      <a:lnTo>
                        <a:pt x="2" y="3"/>
                      </a:lnTo>
                      <a:lnTo>
                        <a:pt x="2"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66" name="Freeform 214"/>
                <p:cNvSpPr>
                  <a:spLocks/>
                </p:cNvSpPr>
                <p:nvPr/>
              </p:nvSpPr>
              <p:spPr bwMode="auto">
                <a:xfrm>
                  <a:off x="838" y="2467"/>
                  <a:ext cx="9" cy="8"/>
                </a:xfrm>
                <a:custGeom>
                  <a:avLst/>
                  <a:gdLst>
                    <a:gd name="T0" fmla="*/ 3 w 9"/>
                    <a:gd name="T1" fmla="*/ 1 h 7"/>
                    <a:gd name="T2" fmla="*/ 3 w 9"/>
                    <a:gd name="T3" fmla="*/ 1 h 7"/>
                    <a:gd name="T4" fmla="*/ 5 w 9"/>
                    <a:gd name="T5" fmla="*/ 0 h 7"/>
                    <a:gd name="T6" fmla="*/ 6 w 9"/>
                    <a:gd name="T7" fmla="*/ 0 h 7"/>
                    <a:gd name="T8" fmla="*/ 8 w 9"/>
                    <a:gd name="T9" fmla="*/ 0 h 7"/>
                    <a:gd name="T10" fmla="*/ 9 w 9"/>
                    <a:gd name="T11" fmla="*/ 1 h 7"/>
                    <a:gd name="T12" fmla="*/ 9 w 9"/>
                    <a:gd name="T13" fmla="*/ 1 h 7"/>
                    <a:gd name="T14" fmla="*/ 9 w 9"/>
                    <a:gd name="T15" fmla="*/ 3 h 7"/>
                    <a:gd name="T16" fmla="*/ 9 w 9"/>
                    <a:gd name="T17" fmla="*/ 3 h 7"/>
                    <a:gd name="T18" fmla="*/ 8 w 9"/>
                    <a:gd name="T19" fmla="*/ 29 h 7"/>
                    <a:gd name="T20" fmla="*/ 8 w 9"/>
                    <a:gd name="T21" fmla="*/ 38 h 7"/>
                    <a:gd name="T22" fmla="*/ 6 w 9"/>
                    <a:gd name="T23" fmla="*/ 43 h 7"/>
                    <a:gd name="T24" fmla="*/ 6 w 9"/>
                    <a:gd name="T25" fmla="*/ 43 h 7"/>
                    <a:gd name="T26" fmla="*/ 5 w 9"/>
                    <a:gd name="T27" fmla="*/ 43 h 7"/>
                    <a:gd name="T28" fmla="*/ 3 w 9"/>
                    <a:gd name="T29" fmla="*/ 43 h 7"/>
                    <a:gd name="T30" fmla="*/ 2 w 9"/>
                    <a:gd name="T31" fmla="*/ 43 h 7"/>
                    <a:gd name="T32" fmla="*/ 2 w 9"/>
                    <a:gd name="T33" fmla="*/ 43 h 7"/>
                    <a:gd name="T34" fmla="*/ 0 w 9"/>
                    <a:gd name="T35" fmla="*/ 38 h 7"/>
                    <a:gd name="T36" fmla="*/ 0 w 9"/>
                    <a:gd name="T37" fmla="*/ 38 h 7"/>
                    <a:gd name="T38" fmla="*/ 0 w 9"/>
                    <a:gd name="T39" fmla="*/ 29 h 7"/>
                    <a:gd name="T40" fmla="*/ 2 w 9"/>
                    <a:gd name="T41" fmla="*/ 3 h 7"/>
                    <a:gd name="T42" fmla="*/ 2 w 9"/>
                    <a:gd name="T43" fmla="*/ 3 h 7"/>
                    <a:gd name="T44" fmla="*/ 3 w 9"/>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7"/>
                    <a:gd name="T71" fmla="*/ 9 w 9"/>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7">
                      <a:moveTo>
                        <a:pt x="3" y="1"/>
                      </a:moveTo>
                      <a:lnTo>
                        <a:pt x="3" y="1"/>
                      </a:lnTo>
                      <a:lnTo>
                        <a:pt x="5" y="0"/>
                      </a:lnTo>
                      <a:lnTo>
                        <a:pt x="6" y="0"/>
                      </a:lnTo>
                      <a:lnTo>
                        <a:pt x="8" y="0"/>
                      </a:lnTo>
                      <a:lnTo>
                        <a:pt x="9" y="1"/>
                      </a:lnTo>
                      <a:lnTo>
                        <a:pt x="9" y="3"/>
                      </a:lnTo>
                      <a:lnTo>
                        <a:pt x="8" y="4"/>
                      </a:lnTo>
                      <a:lnTo>
                        <a:pt x="8" y="6"/>
                      </a:lnTo>
                      <a:lnTo>
                        <a:pt x="6" y="7"/>
                      </a:lnTo>
                      <a:lnTo>
                        <a:pt x="5" y="7"/>
                      </a:lnTo>
                      <a:lnTo>
                        <a:pt x="3" y="7"/>
                      </a:lnTo>
                      <a:lnTo>
                        <a:pt x="2" y="7"/>
                      </a:lnTo>
                      <a:lnTo>
                        <a:pt x="0" y="6"/>
                      </a:lnTo>
                      <a:lnTo>
                        <a:pt x="0" y="4"/>
                      </a:lnTo>
                      <a:lnTo>
                        <a:pt x="2"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67" name="Freeform 215"/>
                <p:cNvSpPr>
                  <a:spLocks/>
                </p:cNvSpPr>
                <p:nvPr/>
              </p:nvSpPr>
              <p:spPr bwMode="auto">
                <a:xfrm>
                  <a:off x="838" y="2467"/>
                  <a:ext cx="9" cy="8"/>
                </a:xfrm>
                <a:custGeom>
                  <a:avLst/>
                  <a:gdLst>
                    <a:gd name="T0" fmla="*/ 3 w 9"/>
                    <a:gd name="T1" fmla="*/ 1 h 7"/>
                    <a:gd name="T2" fmla="*/ 3 w 9"/>
                    <a:gd name="T3" fmla="*/ 1 h 7"/>
                    <a:gd name="T4" fmla="*/ 5 w 9"/>
                    <a:gd name="T5" fmla="*/ 0 h 7"/>
                    <a:gd name="T6" fmla="*/ 6 w 9"/>
                    <a:gd name="T7" fmla="*/ 0 h 7"/>
                    <a:gd name="T8" fmla="*/ 8 w 9"/>
                    <a:gd name="T9" fmla="*/ 0 h 7"/>
                    <a:gd name="T10" fmla="*/ 9 w 9"/>
                    <a:gd name="T11" fmla="*/ 1 h 7"/>
                    <a:gd name="T12" fmla="*/ 9 w 9"/>
                    <a:gd name="T13" fmla="*/ 1 h 7"/>
                    <a:gd name="T14" fmla="*/ 9 w 9"/>
                    <a:gd name="T15" fmla="*/ 3 h 7"/>
                    <a:gd name="T16" fmla="*/ 9 w 9"/>
                    <a:gd name="T17" fmla="*/ 3 h 7"/>
                    <a:gd name="T18" fmla="*/ 8 w 9"/>
                    <a:gd name="T19" fmla="*/ 29 h 7"/>
                    <a:gd name="T20" fmla="*/ 8 w 9"/>
                    <a:gd name="T21" fmla="*/ 38 h 7"/>
                    <a:gd name="T22" fmla="*/ 6 w 9"/>
                    <a:gd name="T23" fmla="*/ 43 h 7"/>
                    <a:gd name="T24" fmla="*/ 6 w 9"/>
                    <a:gd name="T25" fmla="*/ 43 h 7"/>
                    <a:gd name="T26" fmla="*/ 5 w 9"/>
                    <a:gd name="T27" fmla="*/ 43 h 7"/>
                    <a:gd name="T28" fmla="*/ 3 w 9"/>
                    <a:gd name="T29" fmla="*/ 43 h 7"/>
                    <a:gd name="T30" fmla="*/ 2 w 9"/>
                    <a:gd name="T31" fmla="*/ 43 h 7"/>
                    <a:gd name="T32" fmla="*/ 2 w 9"/>
                    <a:gd name="T33" fmla="*/ 43 h 7"/>
                    <a:gd name="T34" fmla="*/ 0 w 9"/>
                    <a:gd name="T35" fmla="*/ 38 h 7"/>
                    <a:gd name="T36" fmla="*/ 0 w 9"/>
                    <a:gd name="T37" fmla="*/ 38 h 7"/>
                    <a:gd name="T38" fmla="*/ 0 w 9"/>
                    <a:gd name="T39" fmla="*/ 29 h 7"/>
                    <a:gd name="T40" fmla="*/ 2 w 9"/>
                    <a:gd name="T41" fmla="*/ 3 h 7"/>
                    <a:gd name="T42" fmla="*/ 2 w 9"/>
                    <a:gd name="T43" fmla="*/ 3 h 7"/>
                    <a:gd name="T44" fmla="*/ 3 w 9"/>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7"/>
                    <a:gd name="T71" fmla="*/ 9 w 9"/>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7">
                      <a:moveTo>
                        <a:pt x="3" y="1"/>
                      </a:moveTo>
                      <a:lnTo>
                        <a:pt x="3" y="1"/>
                      </a:lnTo>
                      <a:lnTo>
                        <a:pt x="5" y="0"/>
                      </a:lnTo>
                      <a:lnTo>
                        <a:pt x="6" y="0"/>
                      </a:lnTo>
                      <a:lnTo>
                        <a:pt x="8" y="0"/>
                      </a:lnTo>
                      <a:lnTo>
                        <a:pt x="9" y="1"/>
                      </a:lnTo>
                      <a:lnTo>
                        <a:pt x="9" y="3"/>
                      </a:lnTo>
                      <a:lnTo>
                        <a:pt x="8" y="4"/>
                      </a:lnTo>
                      <a:lnTo>
                        <a:pt x="8" y="6"/>
                      </a:lnTo>
                      <a:lnTo>
                        <a:pt x="6" y="7"/>
                      </a:lnTo>
                      <a:lnTo>
                        <a:pt x="5" y="7"/>
                      </a:lnTo>
                      <a:lnTo>
                        <a:pt x="3" y="7"/>
                      </a:lnTo>
                      <a:lnTo>
                        <a:pt x="2" y="7"/>
                      </a:lnTo>
                      <a:lnTo>
                        <a:pt x="0" y="6"/>
                      </a:lnTo>
                      <a:lnTo>
                        <a:pt x="0" y="4"/>
                      </a:lnTo>
                      <a:lnTo>
                        <a:pt x="2"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68" name="Freeform 216"/>
                <p:cNvSpPr>
                  <a:spLocks/>
                </p:cNvSpPr>
                <p:nvPr/>
              </p:nvSpPr>
              <p:spPr bwMode="auto">
                <a:xfrm>
                  <a:off x="844" y="2361"/>
                  <a:ext cx="9" cy="9"/>
                </a:xfrm>
                <a:custGeom>
                  <a:avLst/>
                  <a:gdLst>
                    <a:gd name="T0" fmla="*/ 3 w 9"/>
                    <a:gd name="T1" fmla="*/ 1 h 9"/>
                    <a:gd name="T2" fmla="*/ 3 w 9"/>
                    <a:gd name="T3" fmla="*/ 1 h 9"/>
                    <a:gd name="T4" fmla="*/ 5 w 9"/>
                    <a:gd name="T5" fmla="*/ 1 h 9"/>
                    <a:gd name="T6" fmla="*/ 6 w 9"/>
                    <a:gd name="T7" fmla="*/ 0 h 9"/>
                    <a:gd name="T8" fmla="*/ 6 w 9"/>
                    <a:gd name="T9" fmla="*/ 1 h 9"/>
                    <a:gd name="T10" fmla="*/ 8 w 9"/>
                    <a:gd name="T11" fmla="*/ 1 h 9"/>
                    <a:gd name="T12" fmla="*/ 9 w 9"/>
                    <a:gd name="T13" fmla="*/ 1 h 9"/>
                    <a:gd name="T14" fmla="*/ 9 w 9"/>
                    <a:gd name="T15" fmla="*/ 3 h 9"/>
                    <a:gd name="T16" fmla="*/ 8 w 9"/>
                    <a:gd name="T17" fmla="*/ 4 h 9"/>
                    <a:gd name="T18" fmla="*/ 8 w 9"/>
                    <a:gd name="T19" fmla="*/ 6 h 9"/>
                    <a:gd name="T20" fmla="*/ 6 w 9"/>
                    <a:gd name="T21" fmla="*/ 6 h 9"/>
                    <a:gd name="T22" fmla="*/ 6 w 9"/>
                    <a:gd name="T23" fmla="*/ 7 h 9"/>
                    <a:gd name="T24" fmla="*/ 6 w 9"/>
                    <a:gd name="T25" fmla="*/ 7 h 9"/>
                    <a:gd name="T26" fmla="*/ 5 w 9"/>
                    <a:gd name="T27" fmla="*/ 9 h 9"/>
                    <a:gd name="T28" fmla="*/ 3 w 9"/>
                    <a:gd name="T29" fmla="*/ 9 h 9"/>
                    <a:gd name="T30" fmla="*/ 2 w 9"/>
                    <a:gd name="T31" fmla="*/ 9 h 9"/>
                    <a:gd name="T32" fmla="*/ 2 w 9"/>
                    <a:gd name="T33" fmla="*/ 7 h 9"/>
                    <a:gd name="T34" fmla="*/ 2 w 9"/>
                    <a:gd name="T35" fmla="*/ 6 h 9"/>
                    <a:gd name="T36" fmla="*/ 0 w 9"/>
                    <a:gd name="T37" fmla="*/ 6 h 9"/>
                    <a:gd name="T38" fmla="*/ 2 w 9"/>
                    <a:gd name="T39" fmla="*/ 4 h 9"/>
                    <a:gd name="T40" fmla="*/ 2 w 9"/>
                    <a:gd name="T41" fmla="*/ 3 h 9"/>
                    <a:gd name="T42" fmla="*/ 2 w 9"/>
                    <a:gd name="T43" fmla="*/ 1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5" y="1"/>
                      </a:lnTo>
                      <a:lnTo>
                        <a:pt x="6" y="0"/>
                      </a:lnTo>
                      <a:lnTo>
                        <a:pt x="6" y="1"/>
                      </a:lnTo>
                      <a:lnTo>
                        <a:pt x="8" y="1"/>
                      </a:lnTo>
                      <a:lnTo>
                        <a:pt x="9" y="1"/>
                      </a:lnTo>
                      <a:lnTo>
                        <a:pt x="9" y="3"/>
                      </a:lnTo>
                      <a:lnTo>
                        <a:pt x="8" y="4"/>
                      </a:lnTo>
                      <a:lnTo>
                        <a:pt x="8" y="6"/>
                      </a:lnTo>
                      <a:lnTo>
                        <a:pt x="6" y="6"/>
                      </a:lnTo>
                      <a:lnTo>
                        <a:pt x="6" y="7"/>
                      </a:lnTo>
                      <a:lnTo>
                        <a:pt x="5" y="9"/>
                      </a:lnTo>
                      <a:lnTo>
                        <a:pt x="3" y="9"/>
                      </a:lnTo>
                      <a:lnTo>
                        <a:pt x="2" y="9"/>
                      </a:lnTo>
                      <a:lnTo>
                        <a:pt x="2" y="7"/>
                      </a:lnTo>
                      <a:lnTo>
                        <a:pt x="2" y="6"/>
                      </a:lnTo>
                      <a:lnTo>
                        <a:pt x="0" y="6"/>
                      </a:lnTo>
                      <a:lnTo>
                        <a:pt x="2" y="4"/>
                      </a:lnTo>
                      <a:lnTo>
                        <a:pt x="2" y="3"/>
                      </a:lnTo>
                      <a:lnTo>
                        <a:pt x="2"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69" name="Freeform 217"/>
                <p:cNvSpPr>
                  <a:spLocks/>
                </p:cNvSpPr>
                <p:nvPr/>
              </p:nvSpPr>
              <p:spPr bwMode="auto">
                <a:xfrm>
                  <a:off x="844" y="2361"/>
                  <a:ext cx="9" cy="9"/>
                </a:xfrm>
                <a:custGeom>
                  <a:avLst/>
                  <a:gdLst>
                    <a:gd name="T0" fmla="*/ 3 w 9"/>
                    <a:gd name="T1" fmla="*/ 1 h 9"/>
                    <a:gd name="T2" fmla="*/ 3 w 9"/>
                    <a:gd name="T3" fmla="*/ 1 h 9"/>
                    <a:gd name="T4" fmla="*/ 5 w 9"/>
                    <a:gd name="T5" fmla="*/ 1 h 9"/>
                    <a:gd name="T6" fmla="*/ 6 w 9"/>
                    <a:gd name="T7" fmla="*/ 0 h 9"/>
                    <a:gd name="T8" fmla="*/ 6 w 9"/>
                    <a:gd name="T9" fmla="*/ 1 h 9"/>
                    <a:gd name="T10" fmla="*/ 8 w 9"/>
                    <a:gd name="T11" fmla="*/ 1 h 9"/>
                    <a:gd name="T12" fmla="*/ 9 w 9"/>
                    <a:gd name="T13" fmla="*/ 1 h 9"/>
                    <a:gd name="T14" fmla="*/ 9 w 9"/>
                    <a:gd name="T15" fmla="*/ 3 h 9"/>
                    <a:gd name="T16" fmla="*/ 8 w 9"/>
                    <a:gd name="T17" fmla="*/ 4 h 9"/>
                    <a:gd name="T18" fmla="*/ 8 w 9"/>
                    <a:gd name="T19" fmla="*/ 6 h 9"/>
                    <a:gd name="T20" fmla="*/ 6 w 9"/>
                    <a:gd name="T21" fmla="*/ 6 h 9"/>
                    <a:gd name="T22" fmla="*/ 6 w 9"/>
                    <a:gd name="T23" fmla="*/ 7 h 9"/>
                    <a:gd name="T24" fmla="*/ 6 w 9"/>
                    <a:gd name="T25" fmla="*/ 7 h 9"/>
                    <a:gd name="T26" fmla="*/ 5 w 9"/>
                    <a:gd name="T27" fmla="*/ 9 h 9"/>
                    <a:gd name="T28" fmla="*/ 3 w 9"/>
                    <a:gd name="T29" fmla="*/ 9 h 9"/>
                    <a:gd name="T30" fmla="*/ 2 w 9"/>
                    <a:gd name="T31" fmla="*/ 9 h 9"/>
                    <a:gd name="T32" fmla="*/ 2 w 9"/>
                    <a:gd name="T33" fmla="*/ 7 h 9"/>
                    <a:gd name="T34" fmla="*/ 2 w 9"/>
                    <a:gd name="T35" fmla="*/ 6 h 9"/>
                    <a:gd name="T36" fmla="*/ 0 w 9"/>
                    <a:gd name="T37" fmla="*/ 6 h 9"/>
                    <a:gd name="T38" fmla="*/ 2 w 9"/>
                    <a:gd name="T39" fmla="*/ 4 h 9"/>
                    <a:gd name="T40" fmla="*/ 2 w 9"/>
                    <a:gd name="T41" fmla="*/ 3 h 9"/>
                    <a:gd name="T42" fmla="*/ 2 w 9"/>
                    <a:gd name="T43" fmla="*/ 1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5" y="1"/>
                      </a:lnTo>
                      <a:lnTo>
                        <a:pt x="6" y="0"/>
                      </a:lnTo>
                      <a:lnTo>
                        <a:pt x="6" y="1"/>
                      </a:lnTo>
                      <a:lnTo>
                        <a:pt x="8" y="1"/>
                      </a:lnTo>
                      <a:lnTo>
                        <a:pt x="9" y="1"/>
                      </a:lnTo>
                      <a:lnTo>
                        <a:pt x="9" y="3"/>
                      </a:lnTo>
                      <a:lnTo>
                        <a:pt x="8" y="4"/>
                      </a:lnTo>
                      <a:lnTo>
                        <a:pt x="8" y="6"/>
                      </a:lnTo>
                      <a:lnTo>
                        <a:pt x="6" y="6"/>
                      </a:lnTo>
                      <a:lnTo>
                        <a:pt x="6" y="7"/>
                      </a:lnTo>
                      <a:lnTo>
                        <a:pt x="5" y="9"/>
                      </a:lnTo>
                      <a:lnTo>
                        <a:pt x="3" y="9"/>
                      </a:lnTo>
                      <a:lnTo>
                        <a:pt x="2" y="9"/>
                      </a:lnTo>
                      <a:lnTo>
                        <a:pt x="2" y="7"/>
                      </a:lnTo>
                      <a:lnTo>
                        <a:pt x="2" y="6"/>
                      </a:lnTo>
                      <a:lnTo>
                        <a:pt x="0" y="6"/>
                      </a:lnTo>
                      <a:lnTo>
                        <a:pt x="2" y="4"/>
                      </a:lnTo>
                      <a:lnTo>
                        <a:pt x="2" y="3"/>
                      </a:lnTo>
                      <a:lnTo>
                        <a:pt x="2"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70" name="Freeform 218"/>
                <p:cNvSpPr>
                  <a:spLocks/>
                </p:cNvSpPr>
                <p:nvPr/>
              </p:nvSpPr>
              <p:spPr bwMode="auto">
                <a:xfrm>
                  <a:off x="865" y="2392"/>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1 h 7"/>
                    <a:gd name="T16" fmla="*/ 8 w 8"/>
                    <a:gd name="T17" fmla="*/ 3 h 7"/>
                    <a:gd name="T18" fmla="*/ 6 w 8"/>
                    <a:gd name="T19" fmla="*/ 4 h 7"/>
                    <a:gd name="T20" fmla="*/ 5 w 8"/>
                    <a:gd name="T21" fmla="*/ 6 h 7"/>
                    <a:gd name="T22" fmla="*/ 5 w 8"/>
                    <a:gd name="T23" fmla="*/ 6 h 7"/>
                    <a:gd name="T24" fmla="*/ 5 w 8"/>
                    <a:gd name="T25" fmla="*/ 6 h 7"/>
                    <a:gd name="T26" fmla="*/ 3 w 8"/>
                    <a:gd name="T27" fmla="*/ 7 h 7"/>
                    <a:gd name="T28" fmla="*/ 2 w 8"/>
                    <a:gd name="T29" fmla="*/ 7 h 7"/>
                    <a:gd name="T30" fmla="*/ 2 w 8"/>
                    <a:gd name="T31" fmla="*/ 7 h 7"/>
                    <a:gd name="T32" fmla="*/ 0 w 8"/>
                    <a:gd name="T33" fmla="*/ 6 h 7"/>
                    <a:gd name="T34" fmla="*/ 0 w 8"/>
                    <a:gd name="T35" fmla="*/ 6 h 7"/>
                    <a:gd name="T36" fmla="*/ 0 w 8"/>
                    <a:gd name="T37" fmla="*/ 4 h 7"/>
                    <a:gd name="T38" fmla="*/ 0 w 8"/>
                    <a:gd name="T39" fmla="*/ 3 h 7"/>
                    <a:gd name="T40" fmla="*/ 0 w 8"/>
                    <a:gd name="T41" fmla="*/ 3 h 7"/>
                    <a:gd name="T42" fmla="*/ 2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6" y="4"/>
                      </a:lnTo>
                      <a:lnTo>
                        <a:pt x="5" y="6"/>
                      </a:lnTo>
                      <a:lnTo>
                        <a:pt x="3" y="7"/>
                      </a:lnTo>
                      <a:lnTo>
                        <a:pt x="2" y="7"/>
                      </a:lnTo>
                      <a:lnTo>
                        <a:pt x="0" y="6"/>
                      </a:lnTo>
                      <a:lnTo>
                        <a:pt x="0" y="4"/>
                      </a:lnTo>
                      <a:lnTo>
                        <a:pt x="0" y="3"/>
                      </a:lnTo>
                      <a:lnTo>
                        <a:pt x="2"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71" name="Freeform 219"/>
                <p:cNvSpPr>
                  <a:spLocks/>
                </p:cNvSpPr>
                <p:nvPr/>
              </p:nvSpPr>
              <p:spPr bwMode="auto">
                <a:xfrm>
                  <a:off x="865" y="2392"/>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1 h 7"/>
                    <a:gd name="T16" fmla="*/ 8 w 8"/>
                    <a:gd name="T17" fmla="*/ 3 h 7"/>
                    <a:gd name="T18" fmla="*/ 6 w 8"/>
                    <a:gd name="T19" fmla="*/ 4 h 7"/>
                    <a:gd name="T20" fmla="*/ 5 w 8"/>
                    <a:gd name="T21" fmla="*/ 6 h 7"/>
                    <a:gd name="T22" fmla="*/ 5 w 8"/>
                    <a:gd name="T23" fmla="*/ 6 h 7"/>
                    <a:gd name="T24" fmla="*/ 5 w 8"/>
                    <a:gd name="T25" fmla="*/ 6 h 7"/>
                    <a:gd name="T26" fmla="*/ 3 w 8"/>
                    <a:gd name="T27" fmla="*/ 7 h 7"/>
                    <a:gd name="T28" fmla="*/ 2 w 8"/>
                    <a:gd name="T29" fmla="*/ 7 h 7"/>
                    <a:gd name="T30" fmla="*/ 2 w 8"/>
                    <a:gd name="T31" fmla="*/ 7 h 7"/>
                    <a:gd name="T32" fmla="*/ 0 w 8"/>
                    <a:gd name="T33" fmla="*/ 6 h 7"/>
                    <a:gd name="T34" fmla="*/ 0 w 8"/>
                    <a:gd name="T35" fmla="*/ 6 h 7"/>
                    <a:gd name="T36" fmla="*/ 0 w 8"/>
                    <a:gd name="T37" fmla="*/ 4 h 7"/>
                    <a:gd name="T38" fmla="*/ 0 w 8"/>
                    <a:gd name="T39" fmla="*/ 3 h 7"/>
                    <a:gd name="T40" fmla="*/ 0 w 8"/>
                    <a:gd name="T41" fmla="*/ 3 h 7"/>
                    <a:gd name="T42" fmla="*/ 2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6" y="4"/>
                      </a:lnTo>
                      <a:lnTo>
                        <a:pt x="5" y="6"/>
                      </a:lnTo>
                      <a:lnTo>
                        <a:pt x="3" y="7"/>
                      </a:lnTo>
                      <a:lnTo>
                        <a:pt x="2" y="7"/>
                      </a:lnTo>
                      <a:lnTo>
                        <a:pt x="0" y="6"/>
                      </a:lnTo>
                      <a:lnTo>
                        <a:pt x="0" y="4"/>
                      </a:lnTo>
                      <a:lnTo>
                        <a:pt x="0" y="3"/>
                      </a:lnTo>
                      <a:lnTo>
                        <a:pt x="2"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72" name="Freeform 220"/>
                <p:cNvSpPr>
                  <a:spLocks/>
                </p:cNvSpPr>
                <p:nvPr/>
              </p:nvSpPr>
              <p:spPr bwMode="auto">
                <a:xfrm>
                  <a:off x="926" y="2478"/>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7 w 7"/>
                    <a:gd name="T11" fmla="*/ 0 h 9"/>
                    <a:gd name="T12" fmla="*/ 7 w 7"/>
                    <a:gd name="T13" fmla="*/ 2 h 9"/>
                    <a:gd name="T14" fmla="*/ 7 w 7"/>
                    <a:gd name="T15" fmla="*/ 3 h 9"/>
                    <a:gd name="T16" fmla="*/ 7 w 7"/>
                    <a:gd name="T17" fmla="*/ 5 h 9"/>
                    <a:gd name="T18" fmla="*/ 7 w 7"/>
                    <a:gd name="T19" fmla="*/ 5 h 9"/>
                    <a:gd name="T20" fmla="*/ 6 w 7"/>
                    <a:gd name="T21" fmla="*/ 6 h 9"/>
                    <a:gd name="T22" fmla="*/ 4 w 7"/>
                    <a:gd name="T23" fmla="*/ 8 h 9"/>
                    <a:gd name="T24" fmla="*/ 4 w 7"/>
                    <a:gd name="T25" fmla="*/ 8 h 9"/>
                    <a:gd name="T26" fmla="*/ 3 w 7"/>
                    <a:gd name="T27" fmla="*/ 8 h 9"/>
                    <a:gd name="T28" fmla="*/ 1 w 7"/>
                    <a:gd name="T29" fmla="*/ 9 h 9"/>
                    <a:gd name="T30" fmla="*/ 1 w 7"/>
                    <a:gd name="T31" fmla="*/ 8 h 9"/>
                    <a:gd name="T32" fmla="*/ 0 w 7"/>
                    <a:gd name="T33" fmla="*/ 8 h 9"/>
                    <a:gd name="T34" fmla="*/ 0 w 7"/>
                    <a:gd name="T35" fmla="*/ 6 h 9"/>
                    <a:gd name="T36" fmla="*/ 0 w 7"/>
                    <a:gd name="T37" fmla="*/ 5 h 9"/>
                    <a:gd name="T38" fmla="*/ 0 w 7"/>
                    <a:gd name="T39" fmla="*/ 5 h 9"/>
                    <a:gd name="T40" fmla="*/ 0 w 7"/>
                    <a:gd name="T41" fmla="*/ 3 h 9"/>
                    <a:gd name="T42" fmla="*/ 1 w 7"/>
                    <a:gd name="T43" fmla="*/ 2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7" y="0"/>
                      </a:lnTo>
                      <a:lnTo>
                        <a:pt x="7" y="2"/>
                      </a:lnTo>
                      <a:lnTo>
                        <a:pt x="7" y="3"/>
                      </a:lnTo>
                      <a:lnTo>
                        <a:pt x="7" y="5"/>
                      </a:lnTo>
                      <a:lnTo>
                        <a:pt x="6" y="6"/>
                      </a:lnTo>
                      <a:lnTo>
                        <a:pt x="4" y="8"/>
                      </a:lnTo>
                      <a:lnTo>
                        <a:pt x="3" y="8"/>
                      </a:lnTo>
                      <a:lnTo>
                        <a:pt x="1" y="9"/>
                      </a:lnTo>
                      <a:lnTo>
                        <a:pt x="1" y="8"/>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73" name="Freeform 221"/>
                <p:cNvSpPr>
                  <a:spLocks/>
                </p:cNvSpPr>
                <p:nvPr/>
              </p:nvSpPr>
              <p:spPr bwMode="auto">
                <a:xfrm>
                  <a:off x="926" y="2478"/>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7 w 7"/>
                    <a:gd name="T11" fmla="*/ 0 h 9"/>
                    <a:gd name="T12" fmla="*/ 7 w 7"/>
                    <a:gd name="T13" fmla="*/ 2 h 9"/>
                    <a:gd name="T14" fmla="*/ 7 w 7"/>
                    <a:gd name="T15" fmla="*/ 3 h 9"/>
                    <a:gd name="T16" fmla="*/ 7 w 7"/>
                    <a:gd name="T17" fmla="*/ 5 h 9"/>
                    <a:gd name="T18" fmla="*/ 7 w 7"/>
                    <a:gd name="T19" fmla="*/ 5 h 9"/>
                    <a:gd name="T20" fmla="*/ 6 w 7"/>
                    <a:gd name="T21" fmla="*/ 6 h 9"/>
                    <a:gd name="T22" fmla="*/ 4 w 7"/>
                    <a:gd name="T23" fmla="*/ 8 h 9"/>
                    <a:gd name="T24" fmla="*/ 4 w 7"/>
                    <a:gd name="T25" fmla="*/ 8 h 9"/>
                    <a:gd name="T26" fmla="*/ 3 w 7"/>
                    <a:gd name="T27" fmla="*/ 8 h 9"/>
                    <a:gd name="T28" fmla="*/ 1 w 7"/>
                    <a:gd name="T29" fmla="*/ 9 h 9"/>
                    <a:gd name="T30" fmla="*/ 1 w 7"/>
                    <a:gd name="T31" fmla="*/ 8 h 9"/>
                    <a:gd name="T32" fmla="*/ 0 w 7"/>
                    <a:gd name="T33" fmla="*/ 8 h 9"/>
                    <a:gd name="T34" fmla="*/ 0 w 7"/>
                    <a:gd name="T35" fmla="*/ 6 h 9"/>
                    <a:gd name="T36" fmla="*/ 0 w 7"/>
                    <a:gd name="T37" fmla="*/ 5 h 9"/>
                    <a:gd name="T38" fmla="*/ 0 w 7"/>
                    <a:gd name="T39" fmla="*/ 5 h 9"/>
                    <a:gd name="T40" fmla="*/ 0 w 7"/>
                    <a:gd name="T41" fmla="*/ 3 h 9"/>
                    <a:gd name="T42" fmla="*/ 1 w 7"/>
                    <a:gd name="T43" fmla="*/ 2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7" y="0"/>
                      </a:lnTo>
                      <a:lnTo>
                        <a:pt x="7" y="2"/>
                      </a:lnTo>
                      <a:lnTo>
                        <a:pt x="7" y="3"/>
                      </a:lnTo>
                      <a:lnTo>
                        <a:pt x="7" y="5"/>
                      </a:lnTo>
                      <a:lnTo>
                        <a:pt x="6" y="6"/>
                      </a:lnTo>
                      <a:lnTo>
                        <a:pt x="4" y="8"/>
                      </a:lnTo>
                      <a:lnTo>
                        <a:pt x="3" y="8"/>
                      </a:lnTo>
                      <a:lnTo>
                        <a:pt x="1" y="9"/>
                      </a:lnTo>
                      <a:lnTo>
                        <a:pt x="1" y="8"/>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74" name="Freeform 222"/>
                <p:cNvSpPr>
                  <a:spLocks/>
                </p:cNvSpPr>
                <p:nvPr/>
              </p:nvSpPr>
              <p:spPr bwMode="auto">
                <a:xfrm>
                  <a:off x="3216" y="1497"/>
                  <a:ext cx="7" cy="8"/>
                </a:xfrm>
                <a:custGeom>
                  <a:avLst/>
                  <a:gdLst>
                    <a:gd name="T0" fmla="*/ 3 w 7"/>
                    <a:gd name="T1" fmla="*/ 0 h 8"/>
                    <a:gd name="T2" fmla="*/ 3 w 7"/>
                    <a:gd name="T3" fmla="*/ 0 h 8"/>
                    <a:gd name="T4" fmla="*/ 4 w 7"/>
                    <a:gd name="T5" fmla="*/ 0 h 8"/>
                    <a:gd name="T6" fmla="*/ 6 w 7"/>
                    <a:gd name="T7" fmla="*/ 0 h 8"/>
                    <a:gd name="T8" fmla="*/ 6 w 7"/>
                    <a:gd name="T9" fmla="*/ 0 h 8"/>
                    <a:gd name="T10" fmla="*/ 7 w 7"/>
                    <a:gd name="T11" fmla="*/ 0 h 8"/>
                    <a:gd name="T12" fmla="*/ 7 w 7"/>
                    <a:gd name="T13" fmla="*/ 0 h 8"/>
                    <a:gd name="T14" fmla="*/ 7 w 7"/>
                    <a:gd name="T15" fmla="*/ 2 h 8"/>
                    <a:gd name="T16" fmla="*/ 7 w 7"/>
                    <a:gd name="T17" fmla="*/ 3 h 8"/>
                    <a:gd name="T18" fmla="*/ 7 w 7"/>
                    <a:gd name="T19" fmla="*/ 5 h 8"/>
                    <a:gd name="T20" fmla="*/ 6 w 7"/>
                    <a:gd name="T21" fmla="*/ 5 h 8"/>
                    <a:gd name="T22" fmla="*/ 6 w 7"/>
                    <a:gd name="T23" fmla="*/ 6 h 8"/>
                    <a:gd name="T24" fmla="*/ 6 w 7"/>
                    <a:gd name="T25" fmla="*/ 6 h 8"/>
                    <a:gd name="T26" fmla="*/ 3 w 7"/>
                    <a:gd name="T27" fmla="*/ 8 h 8"/>
                    <a:gd name="T28" fmla="*/ 3 w 7"/>
                    <a:gd name="T29" fmla="*/ 8 h 8"/>
                    <a:gd name="T30" fmla="*/ 1 w 7"/>
                    <a:gd name="T31" fmla="*/ 8 h 8"/>
                    <a:gd name="T32" fmla="*/ 1 w 7"/>
                    <a:gd name="T33" fmla="*/ 6 h 8"/>
                    <a:gd name="T34" fmla="*/ 0 w 7"/>
                    <a:gd name="T35" fmla="*/ 5 h 8"/>
                    <a:gd name="T36" fmla="*/ 0 w 7"/>
                    <a:gd name="T37" fmla="*/ 5 h 8"/>
                    <a:gd name="T38" fmla="*/ 0 w 7"/>
                    <a:gd name="T39" fmla="*/ 3 h 8"/>
                    <a:gd name="T40" fmla="*/ 1 w 7"/>
                    <a:gd name="T41" fmla="*/ 2 h 8"/>
                    <a:gd name="T42" fmla="*/ 1 w 7"/>
                    <a:gd name="T43" fmla="*/ 0 h 8"/>
                    <a:gd name="T44" fmla="*/ 3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0"/>
                      </a:moveTo>
                      <a:lnTo>
                        <a:pt x="3" y="0"/>
                      </a:lnTo>
                      <a:lnTo>
                        <a:pt x="4" y="0"/>
                      </a:lnTo>
                      <a:lnTo>
                        <a:pt x="6" y="0"/>
                      </a:lnTo>
                      <a:lnTo>
                        <a:pt x="7" y="0"/>
                      </a:lnTo>
                      <a:lnTo>
                        <a:pt x="7" y="2"/>
                      </a:lnTo>
                      <a:lnTo>
                        <a:pt x="7" y="3"/>
                      </a:lnTo>
                      <a:lnTo>
                        <a:pt x="7" y="5"/>
                      </a:lnTo>
                      <a:lnTo>
                        <a:pt x="6" y="5"/>
                      </a:lnTo>
                      <a:lnTo>
                        <a:pt x="6" y="6"/>
                      </a:lnTo>
                      <a:lnTo>
                        <a:pt x="3" y="8"/>
                      </a:lnTo>
                      <a:lnTo>
                        <a:pt x="1" y="8"/>
                      </a:lnTo>
                      <a:lnTo>
                        <a:pt x="1" y="6"/>
                      </a:lnTo>
                      <a:lnTo>
                        <a:pt x="0" y="5"/>
                      </a:lnTo>
                      <a:lnTo>
                        <a:pt x="0" y="3"/>
                      </a:lnTo>
                      <a:lnTo>
                        <a:pt x="1" y="2"/>
                      </a:lnTo>
                      <a:lnTo>
                        <a:pt x="1" y="0"/>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75" name="Freeform 223"/>
                <p:cNvSpPr>
                  <a:spLocks/>
                </p:cNvSpPr>
                <p:nvPr/>
              </p:nvSpPr>
              <p:spPr bwMode="auto">
                <a:xfrm>
                  <a:off x="3216" y="1497"/>
                  <a:ext cx="7" cy="8"/>
                </a:xfrm>
                <a:custGeom>
                  <a:avLst/>
                  <a:gdLst>
                    <a:gd name="T0" fmla="*/ 3 w 7"/>
                    <a:gd name="T1" fmla="*/ 0 h 8"/>
                    <a:gd name="T2" fmla="*/ 3 w 7"/>
                    <a:gd name="T3" fmla="*/ 0 h 8"/>
                    <a:gd name="T4" fmla="*/ 4 w 7"/>
                    <a:gd name="T5" fmla="*/ 0 h 8"/>
                    <a:gd name="T6" fmla="*/ 6 w 7"/>
                    <a:gd name="T7" fmla="*/ 0 h 8"/>
                    <a:gd name="T8" fmla="*/ 6 w 7"/>
                    <a:gd name="T9" fmla="*/ 0 h 8"/>
                    <a:gd name="T10" fmla="*/ 7 w 7"/>
                    <a:gd name="T11" fmla="*/ 0 h 8"/>
                    <a:gd name="T12" fmla="*/ 7 w 7"/>
                    <a:gd name="T13" fmla="*/ 0 h 8"/>
                    <a:gd name="T14" fmla="*/ 7 w 7"/>
                    <a:gd name="T15" fmla="*/ 2 h 8"/>
                    <a:gd name="T16" fmla="*/ 7 w 7"/>
                    <a:gd name="T17" fmla="*/ 3 h 8"/>
                    <a:gd name="T18" fmla="*/ 7 w 7"/>
                    <a:gd name="T19" fmla="*/ 5 h 8"/>
                    <a:gd name="T20" fmla="*/ 6 w 7"/>
                    <a:gd name="T21" fmla="*/ 5 h 8"/>
                    <a:gd name="T22" fmla="*/ 6 w 7"/>
                    <a:gd name="T23" fmla="*/ 6 h 8"/>
                    <a:gd name="T24" fmla="*/ 6 w 7"/>
                    <a:gd name="T25" fmla="*/ 6 h 8"/>
                    <a:gd name="T26" fmla="*/ 3 w 7"/>
                    <a:gd name="T27" fmla="*/ 8 h 8"/>
                    <a:gd name="T28" fmla="*/ 3 w 7"/>
                    <a:gd name="T29" fmla="*/ 8 h 8"/>
                    <a:gd name="T30" fmla="*/ 1 w 7"/>
                    <a:gd name="T31" fmla="*/ 8 h 8"/>
                    <a:gd name="T32" fmla="*/ 1 w 7"/>
                    <a:gd name="T33" fmla="*/ 6 h 8"/>
                    <a:gd name="T34" fmla="*/ 0 w 7"/>
                    <a:gd name="T35" fmla="*/ 5 h 8"/>
                    <a:gd name="T36" fmla="*/ 0 w 7"/>
                    <a:gd name="T37" fmla="*/ 5 h 8"/>
                    <a:gd name="T38" fmla="*/ 0 w 7"/>
                    <a:gd name="T39" fmla="*/ 3 h 8"/>
                    <a:gd name="T40" fmla="*/ 1 w 7"/>
                    <a:gd name="T41" fmla="*/ 2 h 8"/>
                    <a:gd name="T42" fmla="*/ 1 w 7"/>
                    <a:gd name="T43" fmla="*/ 0 h 8"/>
                    <a:gd name="T44" fmla="*/ 3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0"/>
                      </a:moveTo>
                      <a:lnTo>
                        <a:pt x="3" y="0"/>
                      </a:lnTo>
                      <a:lnTo>
                        <a:pt x="4" y="0"/>
                      </a:lnTo>
                      <a:lnTo>
                        <a:pt x="6" y="0"/>
                      </a:lnTo>
                      <a:lnTo>
                        <a:pt x="7" y="0"/>
                      </a:lnTo>
                      <a:lnTo>
                        <a:pt x="7" y="2"/>
                      </a:lnTo>
                      <a:lnTo>
                        <a:pt x="7" y="3"/>
                      </a:lnTo>
                      <a:lnTo>
                        <a:pt x="7" y="5"/>
                      </a:lnTo>
                      <a:lnTo>
                        <a:pt x="6" y="5"/>
                      </a:lnTo>
                      <a:lnTo>
                        <a:pt x="6" y="6"/>
                      </a:lnTo>
                      <a:lnTo>
                        <a:pt x="3" y="8"/>
                      </a:lnTo>
                      <a:lnTo>
                        <a:pt x="1" y="8"/>
                      </a:lnTo>
                      <a:lnTo>
                        <a:pt x="1" y="6"/>
                      </a:lnTo>
                      <a:lnTo>
                        <a:pt x="0" y="5"/>
                      </a:lnTo>
                      <a:lnTo>
                        <a:pt x="0" y="3"/>
                      </a:lnTo>
                      <a:lnTo>
                        <a:pt x="1" y="2"/>
                      </a:lnTo>
                      <a:lnTo>
                        <a:pt x="1" y="0"/>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76" name="Freeform 224"/>
                <p:cNvSpPr>
                  <a:spLocks/>
                </p:cNvSpPr>
                <p:nvPr/>
              </p:nvSpPr>
              <p:spPr bwMode="auto">
                <a:xfrm>
                  <a:off x="3293" y="1481"/>
                  <a:ext cx="7" cy="9"/>
                </a:xfrm>
                <a:custGeom>
                  <a:avLst/>
                  <a:gdLst>
                    <a:gd name="T0" fmla="*/ 3 w 7"/>
                    <a:gd name="T1" fmla="*/ 2 h 8"/>
                    <a:gd name="T2" fmla="*/ 3 w 7"/>
                    <a:gd name="T3" fmla="*/ 2 h 8"/>
                    <a:gd name="T4" fmla="*/ 4 w 7"/>
                    <a:gd name="T5" fmla="*/ 0 h 8"/>
                    <a:gd name="T6" fmla="*/ 6 w 7"/>
                    <a:gd name="T7" fmla="*/ 0 h 8"/>
                    <a:gd name="T8" fmla="*/ 7 w 7"/>
                    <a:gd name="T9" fmla="*/ 0 h 8"/>
                    <a:gd name="T10" fmla="*/ 7 w 7"/>
                    <a:gd name="T11" fmla="*/ 2 h 8"/>
                    <a:gd name="T12" fmla="*/ 7 w 7"/>
                    <a:gd name="T13" fmla="*/ 2 h 8"/>
                    <a:gd name="T14" fmla="*/ 7 w 7"/>
                    <a:gd name="T15" fmla="*/ 3 h 8"/>
                    <a:gd name="T16" fmla="*/ 7 w 7"/>
                    <a:gd name="T17" fmla="*/ 3 h 8"/>
                    <a:gd name="T18" fmla="*/ 7 w 7"/>
                    <a:gd name="T19" fmla="*/ 29 h 8"/>
                    <a:gd name="T20" fmla="*/ 7 w 7"/>
                    <a:gd name="T21" fmla="*/ 30 h 8"/>
                    <a:gd name="T22" fmla="*/ 4 w 7"/>
                    <a:gd name="T23" fmla="*/ 41 h 8"/>
                    <a:gd name="T24" fmla="*/ 4 w 7"/>
                    <a:gd name="T25" fmla="*/ 41 h 8"/>
                    <a:gd name="T26" fmla="*/ 4 w 7"/>
                    <a:gd name="T27" fmla="*/ 41 h 8"/>
                    <a:gd name="T28" fmla="*/ 3 w 7"/>
                    <a:gd name="T29" fmla="*/ 41 h 8"/>
                    <a:gd name="T30" fmla="*/ 1 w 7"/>
                    <a:gd name="T31" fmla="*/ 41 h 8"/>
                    <a:gd name="T32" fmla="*/ 1 w 7"/>
                    <a:gd name="T33" fmla="*/ 41 h 8"/>
                    <a:gd name="T34" fmla="*/ 0 w 7"/>
                    <a:gd name="T35" fmla="*/ 30 h 8"/>
                    <a:gd name="T36" fmla="*/ 0 w 7"/>
                    <a:gd name="T37" fmla="*/ 29 h 8"/>
                    <a:gd name="T38" fmla="*/ 0 w 7"/>
                    <a:gd name="T39" fmla="*/ 29 h 8"/>
                    <a:gd name="T40" fmla="*/ 1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4" y="0"/>
                      </a:lnTo>
                      <a:lnTo>
                        <a:pt x="6" y="0"/>
                      </a:lnTo>
                      <a:lnTo>
                        <a:pt x="7" y="0"/>
                      </a:lnTo>
                      <a:lnTo>
                        <a:pt x="7" y="2"/>
                      </a:lnTo>
                      <a:lnTo>
                        <a:pt x="7" y="3"/>
                      </a:lnTo>
                      <a:lnTo>
                        <a:pt x="7" y="5"/>
                      </a:lnTo>
                      <a:lnTo>
                        <a:pt x="7" y="6"/>
                      </a:lnTo>
                      <a:lnTo>
                        <a:pt x="4" y="8"/>
                      </a:lnTo>
                      <a:lnTo>
                        <a:pt x="3" y="8"/>
                      </a:lnTo>
                      <a:lnTo>
                        <a:pt x="1" y="8"/>
                      </a:lnTo>
                      <a:lnTo>
                        <a:pt x="0" y="6"/>
                      </a:lnTo>
                      <a:lnTo>
                        <a:pt x="0" y="5"/>
                      </a:lnTo>
                      <a:lnTo>
                        <a:pt x="1" y="3"/>
                      </a:lnTo>
                      <a:lnTo>
                        <a:pt x="1"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77" name="Freeform 225"/>
                <p:cNvSpPr>
                  <a:spLocks/>
                </p:cNvSpPr>
                <p:nvPr/>
              </p:nvSpPr>
              <p:spPr bwMode="auto">
                <a:xfrm>
                  <a:off x="3293" y="1481"/>
                  <a:ext cx="7" cy="9"/>
                </a:xfrm>
                <a:custGeom>
                  <a:avLst/>
                  <a:gdLst>
                    <a:gd name="T0" fmla="*/ 3 w 7"/>
                    <a:gd name="T1" fmla="*/ 2 h 8"/>
                    <a:gd name="T2" fmla="*/ 3 w 7"/>
                    <a:gd name="T3" fmla="*/ 2 h 8"/>
                    <a:gd name="T4" fmla="*/ 4 w 7"/>
                    <a:gd name="T5" fmla="*/ 0 h 8"/>
                    <a:gd name="T6" fmla="*/ 6 w 7"/>
                    <a:gd name="T7" fmla="*/ 0 h 8"/>
                    <a:gd name="T8" fmla="*/ 7 w 7"/>
                    <a:gd name="T9" fmla="*/ 0 h 8"/>
                    <a:gd name="T10" fmla="*/ 7 w 7"/>
                    <a:gd name="T11" fmla="*/ 2 h 8"/>
                    <a:gd name="T12" fmla="*/ 7 w 7"/>
                    <a:gd name="T13" fmla="*/ 2 h 8"/>
                    <a:gd name="T14" fmla="*/ 7 w 7"/>
                    <a:gd name="T15" fmla="*/ 3 h 8"/>
                    <a:gd name="T16" fmla="*/ 7 w 7"/>
                    <a:gd name="T17" fmla="*/ 3 h 8"/>
                    <a:gd name="T18" fmla="*/ 7 w 7"/>
                    <a:gd name="T19" fmla="*/ 29 h 8"/>
                    <a:gd name="T20" fmla="*/ 7 w 7"/>
                    <a:gd name="T21" fmla="*/ 30 h 8"/>
                    <a:gd name="T22" fmla="*/ 4 w 7"/>
                    <a:gd name="T23" fmla="*/ 41 h 8"/>
                    <a:gd name="T24" fmla="*/ 4 w 7"/>
                    <a:gd name="T25" fmla="*/ 41 h 8"/>
                    <a:gd name="T26" fmla="*/ 4 w 7"/>
                    <a:gd name="T27" fmla="*/ 41 h 8"/>
                    <a:gd name="T28" fmla="*/ 3 w 7"/>
                    <a:gd name="T29" fmla="*/ 41 h 8"/>
                    <a:gd name="T30" fmla="*/ 1 w 7"/>
                    <a:gd name="T31" fmla="*/ 41 h 8"/>
                    <a:gd name="T32" fmla="*/ 1 w 7"/>
                    <a:gd name="T33" fmla="*/ 41 h 8"/>
                    <a:gd name="T34" fmla="*/ 0 w 7"/>
                    <a:gd name="T35" fmla="*/ 30 h 8"/>
                    <a:gd name="T36" fmla="*/ 0 w 7"/>
                    <a:gd name="T37" fmla="*/ 29 h 8"/>
                    <a:gd name="T38" fmla="*/ 0 w 7"/>
                    <a:gd name="T39" fmla="*/ 29 h 8"/>
                    <a:gd name="T40" fmla="*/ 1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4" y="0"/>
                      </a:lnTo>
                      <a:lnTo>
                        <a:pt x="6" y="0"/>
                      </a:lnTo>
                      <a:lnTo>
                        <a:pt x="7" y="0"/>
                      </a:lnTo>
                      <a:lnTo>
                        <a:pt x="7" y="2"/>
                      </a:lnTo>
                      <a:lnTo>
                        <a:pt x="7" y="3"/>
                      </a:lnTo>
                      <a:lnTo>
                        <a:pt x="7" y="5"/>
                      </a:lnTo>
                      <a:lnTo>
                        <a:pt x="7" y="6"/>
                      </a:lnTo>
                      <a:lnTo>
                        <a:pt x="4" y="8"/>
                      </a:lnTo>
                      <a:lnTo>
                        <a:pt x="3" y="8"/>
                      </a:lnTo>
                      <a:lnTo>
                        <a:pt x="1" y="8"/>
                      </a:lnTo>
                      <a:lnTo>
                        <a:pt x="0" y="6"/>
                      </a:lnTo>
                      <a:lnTo>
                        <a:pt x="0" y="5"/>
                      </a:lnTo>
                      <a:lnTo>
                        <a:pt x="1" y="3"/>
                      </a:lnTo>
                      <a:lnTo>
                        <a:pt x="1"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78" name="Freeform 226"/>
                <p:cNvSpPr>
                  <a:spLocks/>
                </p:cNvSpPr>
                <p:nvPr/>
              </p:nvSpPr>
              <p:spPr bwMode="auto">
                <a:xfrm>
                  <a:off x="3235" y="1565"/>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6 w 8"/>
                    <a:gd name="T11" fmla="*/ 1 h 7"/>
                    <a:gd name="T12" fmla="*/ 8 w 8"/>
                    <a:gd name="T13" fmla="*/ 1 h 7"/>
                    <a:gd name="T14" fmla="*/ 8 w 8"/>
                    <a:gd name="T15" fmla="*/ 3 h 7"/>
                    <a:gd name="T16" fmla="*/ 8 w 8"/>
                    <a:gd name="T17" fmla="*/ 4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7 h 7"/>
                    <a:gd name="T34" fmla="*/ 0 w 8"/>
                    <a:gd name="T35" fmla="*/ 6 h 7"/>
                    <a:gd name="T36" fmla="*/ 0 w 8"/>
                    <a:gd name="T37" fmla="*/ 6 h 7"/>
                    <a:gd name="T38" fmla="*/ 0 w 8"/>
                    <a:gd name="T39" fmla="*/ 4 h 7"/>
                    <a:gd name="T40" fmla="*/ 0 w 8"/>
                    <a:gd name="T41" fmla="*/ 3 h 7"/>
                    <a:gd name="T42" fmla="*/ 0 w 8"/>
                    <a:gd name="T43" fmla="*/ 3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6" y="1"/>
                      </a:lnTo>
                      <a:lnTo>
                        <a:pt x="8" y="1"/>
                      </a:lnTo>
                      <a:lnTo>
                        <a:pt x="8" y="3"/>
                      </a:lnTo>
                      <a:lnTo>
                        <a:pt x="8" y="4"/>
                      </a:lnTo>
                      <a:lnTo>
                        <a:pt x="6" y="4"/>
                      </a:lnTo>
                      <a:lnTo>
                        <a:pt x="6" y="6"/>
                      </a:lnTo>
                      <a:lnTo>
                        <a:pt x="5" y="7"/>
                      </a:lnTo>
                      <a:lnTo>
                        <a:pt x="3" y="7"/>
                      </a:lnTo>
                      <a:lnTo>
                        <a:pt x="2" y="7"/>
                      </a:lnTo>
                      <a:lnTo>
                        <a:pt x="0"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79" name="Freeform 227"/>
                <p:cNvSpPr>
                  <a:spLocks/>
                </p:cNvSpPr>
                <p:nvPr/>
              </p:nvSpPr>
              <p:spPr bwMode="auto">
                <a:xfrm>
                  <a:off x="3235" y="1565"/>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6 w 8"/>
                    <a:gd name="T11" fmla="*/ 1 h 7"/>
                    <a:gd name="T12" fmla="*/ 8 w 8"/>
                    <a:gd name="T13" fmla="*/ 1 h 7"/>
                    <a:gd name="T14" fmla="*/ 8 w 8"/>
                    <a:gd name="T15" fmla="*/ 3 h 7"/>
                    <a:gd name="T16" fmla="*/ 8 w 8"/>
                    <a:gd name="T17" fmla="*/ 4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7 h 7"/>
                    <a:gd name="T34" fmla="*/ 0 w 8"/>
                    <a:gd name="T35" fmla="*/ 6 h 7"/>
                    <a:gd name="T36" fmla="*/ 0 w 8"/>
                    <a:gd name="T37" fmla="*/ 6 h 7"/>
                    <a:gd name="T38" fmla="*/ 0 w 8"/>
                    <a:gd name="T39" fmla="*/ 4 h 7"/>
                    <a:gd name="T40" fmla="*/ 0 w 8"/>
                    <a:gd name="T41" fmla="*/ 3 h 7"/>
                    <a:gd name="T42" fmla="*/ 0 w 8"/>
                    <a:gd name="T43" fmla="*/ 3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6" y="1"/>
                      </a:lnTo>
                      <a:lnTo>
                        <a:pt x="8" y="1"/>
                      </a:lnTo>
                      <a:lnTo>
                        <a:pt x="8" y="3"/>
                      </a:lnTo>
                      <a:lnTo>
                        <a:pt x="8" y="4"/>
                      </a:lnTo>
                      <a:lnTo>
                        <a:pt x="6" y="4"/>
                      </a:lnTo>
                      <a:lnTo>
                        <a:pt x="6" y="6"/>
                      </a:lnTo>
                      <a:lnTo>
                        <a:pt x="5" y="7"/>
                      </a:lnTo>
                      <a:lnTo>
                        <a:pt x="3" y="7"/>
                      </a:lnTo>
                      <a:lnTo>
                        <a:pt x="2" y="7"/>
                      </a:lnTo>
                      <a:lnTo>
                        <a:pt x="0"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80" name="Freeform 228"/>
                <p:cNvSpPr>
                  <a:spLocks/>
                </p:cNvSpPr>
                <p:nvPr/>
              </p:nvSpPr>
              <p:spPr bwMode="auto">
                <a:xfrm>
                  <a:off x="3296" y="1585"/>
                  <a:ext cx="7" cy="8"/>
                </a:xfrm>
                <a:custGeom>
                  <a:avLst/>
                  <a:gdLst>
                    <a:gd name="T0" fmla="*/ 1 w 7"/>
                    <a:gd name="T1" fmla="*/ 2 h 8"/>
                    <a:gd name="T2" fmla="*/ 1 w 7"/>
                    <a:gd name="T3" fmla="*/ 2 h 8"/>
                    <a:gd name="T4" fmla="*/ 3 w 7"/>
                    <a:gd name="T5" fmla="*/ 0 h 8"/>
                    <a:gd name="T6" fmla="*/ 4 w 7"/>
                    <a:gd name="T7" fmla="*/ 0 h 8"/>
                    <a:gd name="T8" fmla="*/ 6 w 7"/>
                    <a:gd name="T9" fmla="*/ 0 h 8"/>
                    <a:gd name="T10" fmla="*/ 6 w 7"/>
                    <a:gd name="T11" fmla="*/ 2 h 8"/>
                    <a:gd name="T12" fmla="*/ 7 w 7"/>
                    <a:gd name="T13" fmla="*/ 2 h 8"/>
                    <a:gd name="T14" fmla="*/ 7 w 7"/>
                    <a:gd name="T15" fmla="*/ 3 h 8"/>
                    <a:gd name="T16" fmla="*/ 7 w 7"/>
                    <a:gd name="T17" fmla="*/ 5 h 8"/>
                    <a:gd name="T18" fmla="*/ 6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8 h 8"/>
                    <a:gd name="T34" fmla="*/ 0 w 7"/>
                    <a:gd name="T35" fmla="*/ 6 h 8"/>
                    <a:gd name="T36" fmla="*/ 0 w 7"/>
                    <a:gd name="T37" fmla="*/ 6 h 8"/>
                    <a:gd name="T38" fmla="*/ 0 w 7"/>
                    <a:gd name="T39" fmla="*/ 5 h 8"/>
                    <a:gd name="T40" fmla="*/ 0 w 7"/>
                    <a:gd name="T41" fmla="*/ 3 h 8"/>
                    <a:gd name="T42" fmla="*/ 1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3" y="0"/>
                      </a:lnTo>
                      <a:lnTo>
                        <a:pt x="4" y="0"/>
                      </a:lnTo>
                      <a:lnTo>
                        <a:pt x="6" y="0"/>
                      </a:lnTo>
                      <a:lnTo>
                        <a:pt x="6" y="2"/>
                      </a:lnTo>
                      <a:lnTo>
                        <a:pt x="7" y="2"/>
                      </a:lnTo>
                      <a:lnTo>
                        <a:pt x="7" y="3"/>
                      </a:lnTo>
                      <a:lnTo>
                        <a:pt x="7" y="5"/>
                      </a:lnTo>
                      <a:lnTo>
                        <a:pt x="6" y="5"/>
                      </a:lnTo>
                      <a:lnTo>
                        <a:pt x="6" y="6"/>
                      </a:lnTo>
                      <a:lnTo>
                        <a:pt x="4" y="8"/>
                      </a:lnTo>
                      <a:lnTo>
                        <a:pt x="3" y="8"/>
                      </a:lnTo>
                      <a:lnTo>
                        <a:pt x="1" y="8"/>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81" name="Freeform 229"/>
                <p:cNvSpPr>
                  <a:spLocks/>
                </p:cNvSpPr>
                <p:nvPr/>
              </p:nvSpPr>
              <p:spPr bwMode="auto">
                <a:xfrm>
                  <a:off x="3296" y="1585"/>
                  <a:ext cx="7" cy="8"/>
                </a:xfrm>
                <a:custGeom>
                  <a:avLst/>
                  <a:gdLst>
                    <a:gd name="T0" fmla="*/ 1 w 7"/>
                    <a:gd name="T1" fmla="*/ 2 h 8"/>
                    <a:gd name="T2" fmla="*/ 1 w 7"/>
                    <a:gd name="T3" fmla="*/ 2 h 8"/>
                    <a:gd name="T4" fmla="*/ 3 w 7"/>
                    <a:gd name="T5" fmla="*/ 0 h 8"/>
                    <a:gd name="T6" fmla="*/ 4 w 7"/>
                    <a:gd name="T7" fmla="*/ 0 h 8"/>
                    <a:gd name="T8" fmla="*/ 6 w 7"/>
                    <a:gd name="T9" fmla="*/ 0 h 8"/>
                    <a:gd name="T10" fmla="*/ 6 w 7"/>
                    <a:gd name="T11" fmla="*/ 2 h 8"/>
                    <a:gd name="T12" fmla="*/ 7 w 7"/>
                    <a:gd name="T13" fmla="*/ 2 h 8"/>
                    <a:gd name="T14" fmla="*/ 7 w 7"/>
                    <a:gd name="T15" fmla="*/ 3 h 8"/>
                    <a:gd name="T16" fmla="*/ 7 w 7"/>
                    <a:gd name="T17" fmla="*/ 5 h 8"/>
                    <a:gd name="T18" fmla="*/ 6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8 h 8"/>
                    <a:gd name="T34" fmla="*/ 0 w 7"/>
                    <a:gd name="T35" fmla="*/ 6 h 8"/>
                    <a:gd name="T36" fmla="*/ 0 w 7"/>
                    <a:gd name="T37" fmla="*/ 6 h 8"/>
                    <a:gd name="T38" fmla="*/ 0 w 7"/>
                    <a:gd name="T39" fmla="*/ 5 h 8"/>
                    <a:gd name="T40" fmla="*/ 0 w 7"/>
                    <a:gd name="T41" fmla="*/ 3 h 8"/>
                    <a:gd name="T42" fmla="*/ 1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3" y="0"/>
                      </a:lnTo>
                      <a:lnTo>
                        <a:pt x="4" y="0"/>
                      </a:lnTo>
                      <a:lnTo>
                        <a:pt x="6" y="0"/>
                      </a:lnTo>
                      <a:lnTo>
                        <a:pt x="6" y="2"/>
                      </a:lnTo>
                      <a:lnTo>
                        <a:pt x="7" y="2"/>
                      </a:lnTo>
                      <a:lnTo>
                        <a:pt x="7" y="3"/>
                      </a:lnTo>
                      <a:lnTo>
                        <a:pt x="7" y="5"/>
                      </a:lnTo>
                      <a:lnTo>
                        <a:pt x="6" y="5"/>
                      </a:lnTo>
                      <a:lnTo>
                        <a:pt x="6" y="6"/>
                      </a:lnTo>
                      <a:lnTo>
                        <a:pt x="4" y="8"/>
                      </a:lnTo>
                      <a:lnTo>
                        <a:pt x="3" y="8"/>
                      </a:lnTo>
                      <a:lnTo>
                        <a:pt x="1" y="8"/>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82" name="Freeform 230"/>
                <p:cNvSpPr>
                  <a:spLocks/>
                </p:cNvSpPr>
                <p:nvPr/>
              </p:nvSpPr>
              <p:spPr bwMode="auto">
                <a:xfrm>
                  <a:off x="3235" y="1585"/>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6 w 8"/>
                    <a:gd name="T11" fmla="*/ 0 h 8"/>
                    <a:gd name="T12" fmla="*/ 8 w 8"/>
                    <a:gd name="T13" fmla="*/ 2 h 8"/>
                    <a:gd name="T14" fmla="*/ 8 w 8"/>
                    <a:gd name="T15" fmla="*/ 2 h 8"/>
                    <a:gd name="T16" fmla="*/ 8 w 8"/>
                    <a:gd name="T17" fmla="*/ 3 h 8"/>
                    <a:gd name="T18" fmla="*/ 6 w 8"/>
                    <a:gd name="T19" fmla="*/ 5 h 8"/>
                    <a:gd name="T20" fmla="*/ 6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6 h 8"/>
                    <a:gd name="T34" fmla="*/ 0 w 8"/>
                    <a:gd name="T35" fmla="*/ 6 h 8"/>
                    <a:gd name="T36" fmla="*/ 0 w 8"/>
                    <a:gd name="T37" fmla="*/ 5 h 8"/>
                    <a:gd name="T38" fmla="*/ 0 w 8"/>
                    <a:gd name="T39" fmla="*/ 3 h 8"/>
                    <a:gd name="T40" fmla="*/ 0 w 8"/>
                    <a:gd name="T41" fmla="*/ 3 h 8"/>
                    <a:gd name="T42" fmla="*/ 0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2"/>
                      </a:lnTo>
                      <a:lnTo>
                        <a:pt x="8" y="3"/>
                      </a:lnTo>
                      <a:lnTo>
                        <a:pt x="6" y="5"/>
                      </a:lnTo>
                      <a:lnTo>
                        <a:pt x="6" y="6"/>
                      </a:lnTo>
                      <a:lnTo>
                        <a:pt x="5" y="8"/>
                      </a:lnTo>
                      <a:lnTo>
                        <a:pt x="3" y="8"/>
                      </a:lnTo>
                      <a:lnTo>
                        <a:pt x="2" y="8"/>
                      </a:lnTo>
                      <a:lnTo>
                        <a:pt x="0" y="8"/>
                      </a:lnTo>
                      <a:lnTo>
                        <a:pt x="0" y="6"/>
                      </a:lnTo>
                      <a:lnTo>
                        <a:pt x="0" y="5"/>
                      </a:lnTo>
                      <a:lnTo>
                        <a:pt x="0" y="3"/>
                      </a:lnTo>
                      <a:lnTo>
                        <a:pt x="0" y="2"/>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83" name="Freeform 231"/>
                <p:cNvSpPr>
                  <a:spLocks/>
                </p:cNvSpPr>
                <p:nvPr/>
              </p:nvSpPr>
              <p:spPr bwMode="auto">
                <a:xfrm>
                  <a:off x="3235" y="1585"/>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6 w 8"/>
                    <a:gd name="T11" fmla="*/ 0 h 8"/>
                    <a:gd name="T12" fmla="*/ 8 w 8"/>
                    <a:gd name="T13" fmla="*/ 2 h 8"/>
                    <a:gd name="T14" fmla="*/ 8 w 8"/>
                    <a:gd name="T15" fmla="*/ 2 h 8"/>
                    <a:gd name="T16" fmla="*/ 8 w 8"/>
                    <a:gd name="T17" fmla="*/ 3 h 8"/>
                    <a:gd name="T18" fmla="*/ 6 w 8"/>
                    <a:gd name="T19" fmla="*/ 5 h 8"/>
                    <a:gd name="T20" fmla="*/ 6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6 h 8"/>
                    <a:gd name="T34" fmla="*/ 0 w 8"/>
                    <a:gd name="T35" fmla="*/ 6 h 8"/>
                    <a:gd name="T36" fmla="*/ 0 w 8"/>
                    <a:gd name="T37" fmla="*/ 5 h 8"/>
                    <a:gd name="T38" fmla="*/ 0 w 8"/>
                    <a:gd name="T39" fmla="*/ 3 h 8"/>
                    <a:gd name="T40" fmla="*/ 0 w 8"/>
                    <a:gd name="T41" fmla="*/ 3 h 8"/>
                    <a:gd name="T42" fmla="*/ 0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2"/>
                      </a:lnTo>
                      <a:lnTo>
                        <a:pt x="8" y="3"/>
                      </a:lnTo>
                      <a:lnTo>
                        <a:pt x="6" y="5"/>
                      </a:lnTo>
                      <a:lnTo>
                        <a:pt x="6" y="6"/>
                      </a:lnTo>
                      <a:lnTo>
                        <a:pt x="5" y="8"/>
                      </a:lnTo>
                      <a:lnTo>
                        <a:pt x="3" y="8"/>
                      </a:lnTo>
                      <a:lnTo>
                        <a:pt x="2" y="8"/>
                      </a:lnTo>
                      <a:lnTo>
                        <a:pt x="0" y="8"/>
                      </a:lnTo>
                      <a:lnTo>
                        <a:pt x="0" y="6"/>
                      </a:lnTo>
                      <a:lnTo>
                        <a:pt x="0" y="5"/>
                      </a:lnTo>
                      <a:lnTo>
                        <a:pt x="0" y="3"/>
                      </a:lnTo>
                      <a:lnTo>
                        <a:pt x="0" y="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84" name="Freeform 232"/>
                <p:cNvSpPr>
                  <a:spLocks/>
                </p:cNvSpPr>
                <p:nvPr/>
              </p:nvSpPr>
              <p:spPr bwMode="auto">
                <a:xfrm>
                  <a:off x="3262" y="1572"/>
                  <a:ext cx="7" cy="10"/>
                </a:xfrm>
                <a:custGeom>
                  <a:avLst/>
                  <a:gdLst>
                    <a:gd name="T0" fmla="*/ 1 w 7"/>
                    <a:gd name="T1" fmla="*/ 2 h 9"/>
                    <a:gd name="T2" fmla="*/ 1 w 7"/>
                    <a:gd name="T3" fmla="*/ 2 h 9"/>
                    <a:gd name="T4" fmla="*/ 2 w 7"/>
                    <a:gd name="T5" fmla="*/ 2 h 9"/>
                    <a:gd name="T6" fmla="*/ 4 w 7"/>
                    <a:gd name="T7" fmla="*/ 0 h 9"/>
                    <a:gd name="T8" fmla="*/ 5 w 7"/>
                    <a:gd name="T9" fmla="*/ 0 h 9"/>
                    <a:gd name="T10" fmla="*/ 5 w 7"/>
                    <a:gd name="T11" fmla="*/ 2 h 9"/>
                    <a:gd name="T12" fmla="*/ 7 w 7"/>
                    <a:gd name="T13" fmla="*/ 2 h 9"/>
                    <a:gd name="T14" fmla="*/ 7 w 7"/>
                    <a:gd name="T15" fmla="*/ 3 h 9"/>
                    <a:gd name="T16" fmla="*/ 7 w 7"/>
                    <a:gd name="T17" fmla="*/ 24 h 9"/>
                    <a:gd name="T18" fmla="*/ 5 w 7"/>
                    <a:gd name="T19" fmla="*/ 27 h 9"/>
                    <a:gd name="T20" fmla="*/ 4 w 7"/>
                    <a:gd name="T21" fmla="*/ 33 h 9"/>
                    <a:gd name="T22" fmla="*/ 4 w 7"/>
                    <a:gd name="T23" fmla="*/ 33 h 9"/>
                    <a:gd name="T24" fmla="*/ 4 w 7"/>
                    <a:gd name="T25" fmla="*/ 33 h 9"/>
                    <a:gd name="T26" fmla="*/ 2 w 7"/>
                    <a:gd name="T27" fmla="*/ 37 h 9"/>
                    <a:gd name="T28" fmla="*/ 1 w 7"/>
                    <a:gd name="T29" fmla="*/ 37 h 9"/>
                    <a:gd name="T30" fmla="*/ 0 w 7"/>
                    <a:gd name="T31" fmla="*/ 37 h 9"/>
                    <a:gd name="T32" fmla="*/ 0 w 7"/>
                    <a:gd name="T33" fmla="*/ 33 h 9"/>
                    <a:gd name="T34" fmla="*/ 0 w 7"/>
                    <a:gd name="T35" fmla="*/ 33 h 9"/>
                    <a:gd name="T36" fmla="*/ 0 w 7"/>
                    <a:gd name="T37" fmla="*/ 27 h 9"/>
                    <a:gd name="T38" fmla="*/ 0 w 7"/>
                    <a:gd name="T39" fmla="*/ 24 h 9"/>
                    <a:gd name="T40" fmla="*/ 0 w 7"/>
                    <a:gd name="T41" fmla="*/ 24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2" y="2"/>
                      </a:lnTo>
                      <a:lnTo>
                        <a:pt x="4" y="0"/>
                      </a:lnTo>
                      <a:lnTo>
                        <a:pt x="5" y="0"/>
                      </a:lnTo>
                      <a:lnTo>
                        <a:pt x="5" y="2"/>
                      </a:lnTo>
                      <a:lnTo>
                        <a:pt x="7" y="2"/>
                      </a:lnTo>
                      <a:lnTo>
                        <a:pt x="7" y="3"/>
                      </a:lnTo>
                      <a:lnTo>
                        <a:pt x="7" y="5"/>
                      </a:lnTo>
                      <a:lnTo>
                        <a:pt x="5" y="6"/>
                      </a:lnTo>
                      <a:lnTo>
                        <a:pt x="4" y="8"/>
                      </a:lnTo>
                      <a:lnTo>
                        <a:pt x="2" y="9"/>
                      </a:lnTo>
                      <a:lnTo>
                        <a:pt x="1" y="9"/>
                      </a:lnTo>
                      <a:lnTo>
                        <a:pt x="0" y="9"/>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85" name="Freeform 233"/>
                <p:cNvSpPr>
                  <a:spLocks/>
                </p:cNvSpPr>
                <p:nvPr/>
              </p:nvSpPr>
              <p:spPr bwMode="auto">
                <a:xfrm>
                  <a:off x="3262" y="1572"/>
                  <a:ext cx="7" cy="10"/>
                </a:xfrm>
                <a:custGeom>
                  <a:avLst/>
                  <a:gdLst>
                    <a:gd name="T0" fmla="*/ 1 w 7"/>
                    <a:gd name="T1" fmla="*/ 2 h 9"/>
                    <a:gd name="T2" fmla="*/ 1 w 7"/>
                    <a:gd name="T3" fmla="*/ 2 h 9"/>
                    <a:gd name="T4" fmla="*/ 2 w 7"/>
                    <a:gd name="T5" fmla="*/ 2 h 9"/>
                    <a:gd name="T6" fmla="*/ 4 w 7"/>
                    <a:gd name="T7" fmla="*/ 0 h 9"/>
                    <a:gd name="T8" fmla="*/ 5 w 7"/>
                    <a:gd name="T9" fmla="*/ 0 h 9"/>
                    <a:gd name="T10" fmla="*/ 5 w 7"/>
                    <a:gd name="T11" fmla="*/ 2 h 9"/>
                    <a:gd name="T12" fmla="*/ 7 w 7"/>
                    <a:gd name="T13" fmla="*/ 2 h 9"/>
                    <a:gd name="T14" fmla="*/ 7 w 7"/>
                    <a:gd name="T15" fmla="*/ 3 h 9"/>
                    <a:gd name="T16" fmla="*/ 7 w 7"/>
                    <a:gd name="T17" fmla="*/ 24 h 9"/>
                    <a:gd name="T18" fmla="*/ 5 w 7"/>
                    <a:gd name="T19" fmla="*/ 27 h 9"/>
                    <a:gd name="T20" fmla="*/ 4 w 7"/>
                    <a:gd name="T21" fmla="*/ 33 h 9"/>
                    <a:gd name="T22" fmla="*/ 4 w 7"/>
                    <a:gd name="T23" fmla="*/ 33 h 9"/>
                    <a:gd name="T24" fmla="*/ 4 w 7"/>
                    <a:gd name="T25" fmla="*/ 33 h 9"/>
                    <a:gd name="T26" fmla="*/ 2 w 7"/>
                    <a:gd name="T27" fmla="*/ 37 h 9"/>
                    <a:gd name="T28" fmla="*/ 1 w 7"/>
                    <a:gd name="T29" fmla="*/ 37 h 9"/>
                    <a:gd name="T30" fmla="*/ 0 w 7"/>
                    <a:gd name="T31" fmla="*/ 37 h 9"/>
                    <a:gd name="T32" fmla="*/ 0 w 7"/>
                    <a:gd name="T33" fmla="*/ 33 h 9"/>
                    <a:gd name="T34" fmla="*/ 0 w 7"/>
                    <a:gd name="T35" fmla="*/ 33 h 9"/>
                    <a:gd name="T36" fmla="*/ 0 w 7"/>
                    <a:gd name="T37" fmla="*/ 27 h 9"/>
                    <a:gd name="T38" fmla="*/ 0 w 7"/>
                    <a:gd name="T39" fmla="*/ 24 h 9"/>
                    <a:gd name="T40" fmla="*/ 0 w 7"/>
                    <a:gd name="T41" fmla="*/ 24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2" y="2"/>
                      </a:lnTo>
                      <a:lnTo>
                        <a:pt x="4" y="0"/>
                      </a:lnTo>
                      <a:lnTo>
                        <a:pt x="5" y="0"/>
                      </a:lnTo>
                      <a:lnTo>
                        <a:pt x="5" y="2"/>
                      </a:lnTo>
                      <a:lnTo>
                        <a:pt x="7" y="2"/>
                      </a:lnTo>
                      <a:lnTo>
                        <a:pt x="7" y="3"/>
                      </a:lnTo>
                      <a:lnTo>
                        <a:pt x="7" y="5"/>
                      </a:lnTo>
                      <a:lnTo>
                        <a:pt x="5" y="6"/>
                      </a:lnTo>
                      <a:lnTo>
                        <a:pt x="4" y="8"/>
                      </a:lnTo>
                      <a:lnTo>
                        <a:pt x="2" y="9"/>
                      </a:lnTo>
                      <a:lnTo>
                        <a:pt x="1" y="9"/>
                      </a:lnTo>
                      <a:lnTo>
                        <a:pt x="0" y="9"/>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86" name="Freeform 234"/>
                <p:cNvSpPr>
                  <a:spLocks/>
                </p:cNvSpPr>
                <p:nvPr/>
              </p:nvSpPr>
              <p:spPr bwMode="auto">
                <a:xfrm>
                  <a:off x="3110" y="1581"/>
                  <a:ext cx="79" cy="41"/>
                </a:xfrm>
                <a:custGeom>
                  <a:avLst/>
                  <a:gdLst>
                    <a:gd name="T0" fmla="*/ 0 w 79"/>
                    <a:gd name="T1" fmla="*/ 54 h 40"/>
                    <a:gd name="T2" fmla="*/ 0 w 79"/>
                    <a:gd name="T3" fmla="*/ 54 h 40"/>
                    <a:gd name="T4" fmla="*/ 0 w 79"/>
                    <a:gd name="T5" fmla="*/ 54 h 40"/>
                    <a:gd name="T6" fmla="*/ 0 w 79"/>
                    <a:gd name="T7" fmla="*/ 54 h 40"/>
                    <a:gd name="T8" fmla="*/ 0 w 79"/>
                    <a:gd name="T9" fmla="*/ 54 h 40"/>
                    <a:gd name="T10" fmla="*/ 0 w 79"/>
                    <a:gd name="T11" fmla="*/ 54 h 40"/>
                    <a:gd name="T12" fmla="*/ 0 w 79"/>
                    <a:gd name="T13" fmla="*/ 54 h 40"/>
                    <a:gd name="T14" fmla="*/ 0 w 79"/>
                    <a:gd name="T15" fmla="*/ 54 h 40"/>
                    <a:gd name="T16" fmla="*/ 0 w 79"/>
                    <a:gd name="T17" fmla="*/ 54 h 40"/>
                    <a:gd name="T18" fmla="*/ 0 w 79"/>
                    <a:gd name="T19" fmla="*/ 54 h 40"/>
                    <a:gd name="T20" fmla="*/ 0 w 79"/>
                    <a:gd name="T21" fmla="*/ 54 h 40"/>
                    <a:gd name="T22" fmla="*/ 0 w 79"/>
                    <a:gd name="T23" fmla="*/ 54 h 40"/>
                    <a:gd name="T24" fmla="*/ 4 w 79"/>
                    <a:gd name="T25" fmla="*/ 45 h 40"/>
                    <a:gd name="T26" fmla="*/ 17 w 79"/>
                    <a:gd name="T27" fmla="*/ 19 h 40"/>
                    <a:gd name="T28" fmla="*/ 32 w 79"/>
                    <a:gd name="T29" fmla="*/ 10 h 40"/>
                    <a:gd name="T30" fmla="*/ 50 w 79"/>
                    <a:gd name="T31" fmla="*/ 4 h 40"/>
                    <a:gd name="T32" fmla="*/ 68 w 79"/>
                    <a:gd name="T33" fmla="*/ 1 h 40"/>
                    <a:gd name="T34" fmla="*/ 77 w 79"/>
                    <a:gd name="T35" fmla="*/ 0 h 40"/>
                    <a:gd name="T36" fmla="*/ 77 w 79"/>
                    <a:gd name="T37" fmla="*/ 0 h 40"/>
                    <a:gd name="T38" fmla="*/ 77 w 79"/>
                    <a:gd name="T39" fmla="*/ 0 h 40"/>
                    <a:gd name="T40" fmla="*/ 79 w 79"/>
                    <a:gd name="T41" fmla="*/ 0 h 40"/>
                    <a:gd name="T42" fmla="*/ 79 w 79"/>
                    <a:gd name="T43" fmla="*/ 0 h 40"/>
                    <a:gd name="T44" fmla="*/ 79 w 79"/>
                    <a:gd name="T45" fmla="*/ 1 h 40"/>
                    <a:gd name="T46" fmla="*/ 79 w 79"/>
                    <a:gd name="T47" fmla="*/ 1 h 40"/>
                    <a:gd name="T48" fmla="*/ 79 w 79"/>
                    <a:gd name="T49" fmla="*/ 1 h 40"/>
                    <a:gd name="T50" fmla="*/ 79 w 79"/>
                    <a:gd name="T51" fmla="*/ 1 h 40"/>
                    <a:gd name="T52" fmla="*/ 79 w 79"/>
                    <a:gd name="T53" fmla="*/ 1 h 40"/>
                    <a:gd name="T54" fmla="*/ 79 w 79"/>
                    <a:gd name="T55" fmla="*/ 3 h 40"/>
                    <a:gd name="T56" fmla="*/ 77 w 79"/>
                    <a:gd name="T57" fmla="*/ 3 h 40"/>
                    <a:gd name="T58" fmla="*/ 61 w 79"/>
                    <a:gd name="T59" fmla="*/ 6 h 40"/>
                    <a:gd name="T60" fmla="*/ 43 w 79"/>
                    <a:gd name="T61" fmla="*/ 10 h 40"/>
                    <a:gd name="T62" fmla="*/ 26 w 79"/>
                    <a:gd name="T63" fmla="*/ 18 h 40"/>
                    <a:gd name="T64" fmla="*/ 12 w 79"/>
                    <a:gd name="T65" fmla="*/ 41 h 40"/>
                    <a:gd name="T66" fmla="*/ 0 w 79"/>
                    <a:gd name="T67" fmla="*/ 54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40"/>
                    <a:gd name="T104" fmla="*/ 79 w 79"/>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40">
                      <a:moveTo>
                        <a:pt x="0" y="40"/>
                      </a:moveTo>
                      <a:lnTo>
                        <a:pt x="0" y="40"/>
                      </a:lnTo>
                      <a:lnTo>
                        <a:pt x="4" y="31"/>
                      </a:lnTo>
                      <a:lnTo>
                        <a:pt x="10" y="25"/>
                      </a:lnTo>
                      <a:lnTo>
                        <a:pt x="17" y="19"/>
                      </a:lnTo>
                      <a:lnTo>
                        <a:pt x="25" y="15"/>
                      </a:lnTo>
                      <a:lnTo>
                        <a:pt x="32" y="10"/>
                      </a:lnTo>
                      <a:lnTo>
                        <a:pt x="41" y="7"/>
                      </a:lnTo>
                      <a:lnTo>
                        <a:pt x="50" y="4"/>
                      </a:lnTo>
                      <a:lnTo>
                        <a:pt x="59" y="3"/>
                      </a:lnTo>
                      <a:lnTo>
                        <a:pt x="68" y="1"/>
                      </a:lnTo>
                      <a:lnTo>
                        <a:pt x="77" y="0"/>
                      </a:lnTo>
                      <a:lnTo>
                        <a:pt x="79" y="0"/>
                      </a:lnTo>
                      <a:lnTo>
                        <a:pt x="79" y="1"/>
                      </a:lnTo>
                      <a:lnTo>
                        <a:pt x="79" y="3"/>
                      </a:lnTo>
                      <a:lnTo>
                        <a:pt x="77" y="3"/>
                      </a:lnTo>
                      <a:lnTo>
                        <a:pt x="70" y="4"/>
                      </a:lnTo>
                      <a:lnTo>
                        <a:pt x="61" y="6"/>
                      </a:lnTo>
                      <a:lnTo>
                        <a:pt x="52" y="9"/>
                      </a:lnTo>
                      <a:lnTo>
                        <a:pt x="43" y="10"/>
                      </a:lnTo>
                      <a:lnTo>
                        <a:pt x="35" y="13"/>
                      </a:lnTo>
                      <a:lnTo>
                        <a:pt x="26" y="18"/>
                      </a:lnTo>
                      <a:lnTo>
                        <a:pt x="19" y="21"/>
                      </a:lnTo>
                      <a:lnTo>
                        <a:pt x="12" y="27"/>
                      </a:lnTo>
                      <a:lnTo>
                        <a:pt x="6" y="33"/>
                      </a:lnTo>
                      <a:lnTo>
                        <a:pt x="0" y="4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87" name="Freeform 235"/>
                <p:cNvSpPr>
                  <a:spLocks/>
                </p:cNvSpPr>
                <p:nvPr/>
              </p:nvSpPr>
              <p:spPr bwMode="auto">
                <a:xfrm>
                  <a:off x="3110" y="1581"/>
                  <a:ext cx="79" cy="41"/>
                </a:xfrm>
                <a:custGeom>
                  <a:avLst/>
                  <a:gdLst>
                    <a:gd name="T0" fmla="*/ 0 w 79"/>
                    <a:gd name="T1" fmla="*/ 54 h 40"/>
                    <a:gd name="T2" fmla="*/ 0 w 79"/>
                    <a:gd name="T3" fmla="*/ 54 h 40"/>
                    <a:gd name="T4" fmla="*/ 0 w 79"/>
                    <a:gd name="T5" fmla="*/ 54 h 40"/>
                    <a:gd name="T6" fmla="*/ 0 w 79"/>
                    <a:gd name="T7" fmla="*/ 54 h 40"/>
                    <a:gd name="T8" fmla="*/ 0 w 79"/>
                    <a:gd name="T9" fmla="*/ 54 h 40"/>
                    <a:gd name="T10" fmla="*/ 0 w 79"/>
                    <a:gd name="T11" fmla="*/ 54 h 40"/>
                    <a:gd name="T12" fmla="*/ 0 w 79"/>
                    <a:gd name="T13" fmla="*/ 54 h 40"/>
                    <a:gd name="T14" fmla="*/ 0 w 79"/>
                    <a:gd name="T15" fmla="*/ 54 h 40"/>
                    <a:gd name="T16" fmla="*/ 0 w 79"/>
                    <a:gd name="T17" fmla="*/ 54 h 40"/>
                    <a:gd name="T18" fmla="*/ 0 w 79"/>
                    <a:gd name="T19" fmla="*/ 54 h 40"/>
                    <a:gd name="T20" fmla="*/ 0 w 79"/>
                    <a:gd name="T21" fmla="*/ 54 h 40"/>
                    <a:gd name="T22" fmla="*/ 0 w 79"/>
                    <a:gd name="T23" fmla="*/ 54 h 40"/>
                    <a:gd name="T24" fmla="*/ 4 w 79"/>
                    <a:gd name="T25" fmla="*/ 45 h 40"/>
                    <a:gd name="T26" fmla="*/ 17 w 79"/>
                    <a:gd name="T27" fmla="*/ 19 h 40"/>
                    <a:gd name="T28" fmla="*/ 32 w 79"/>
                    <a:gd name="T29" fmla="*/ 10 h 40"/>
                    <a:gd name="T30" fmla="*/ 50 w 79"/>
                    <a:gd name="T31" fmla="*/ 4 h 40"/>
                    <a:gd name="T32" fmla="*/ 68 w 79"/>
                    <a:gd name="T33" fmla="*/ 1 h 40"/>
                    <a:gd name="T34" fmla="*/ 77 w 79"/>
                    <a:gd name="T35" fmla="*/ 0 h 40"/>
                    <a:gd name="T36" fmla="*/ 77 w 79"/>
                    <a:gd name="T37" fmla="*/ 0 h 40"/>
                    <a:gd name="T38" fmla="*/ 77 w 79"/>
                    <a:gd name="T39" fmla="*/ 0 h 40"/>
                    <a:gd name="T40" fmla="*/ 79 w 79"/>
                    <a:gd name="T41" fmla="*/ 0 h 40"/>
                    <a:gd name="T42" fmla="*/ 79 w 79"/>
                    <a:gd name="T43" fmla="*/ 0 h 40"/>
                    <a:gd name="T44" fmla="*/ 79 w 79"/>
                    <a:gd name="T45" fmla="*/ 1 h 40"/>
                    <a:gd name="T46" fmla="*/ 79 w 79"/>
                    <a:gd name="T47" fmla="*/ 1 h 40"/>
                    <a:gd name="T48" fmla="*/ 79 w 79"/>
                    <a:gd name="T49" fmla="*/ 1 h 40"/>
                    <a:gd name="T50" fmla="*/ 79 w 79"/>
                    <a:gd name="T51" fmla="*/ 1 h 40"/>
                    <a:gd name="T52" fmla="*/ 79 w 79"/>
                    <a:gd name="T53" fmla="*/ 1 h 40"/>
                    <a:gd name="T54" fmla="*/ 79 w 79"/>
                    <a:gd name="T55" fmla="*/ 3 h 40"/>
                    <a:gd name="T56" fmla="*/ 77 w 79"/>
                    <a:gd name="T57" fmla="*/ 3 h 40"/>
                    <a:gd name="T58" fmla="*/ 61 w 79"/>
                    <a:gd name="T59" fmla="*/ 6 h 40"/>
                    <a:gd name="T60" fmla="*/ 43 w 79"/>
                    <a:gd name="T61" fmla="*/ 10 h 40"/>
                    <a:gd name="T62" fmla="*/ 26 w 79"/>
                    <a:gd name="T63" fmla="*/ 18 h 40"/>
                    <a:gd name="T64" fmla="*/ 12 w 79"/>
                    <a:gd name="T65" fmla="*/ 41 h 40"/>
                    <a:gd name="T66" fmla="*/ 0 w 79"/>
                    <a:gd name="T67" fmla="*/ 54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40"/>
                    <a:gd name="T104" fmla="*/ 79 w 79"/>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40">
                      <a:moveTo>
                        <a:pt x="0" y="40"/>
                      </a:moveTo>
                      <a:lnTo>
                        <a:pt x="0" y="40"/>
                      </a:lnTo>
                      <a:lnTo>
                        <a:pt x="4" y="31"/>
                      </a:lnTo>
                      <a:lnTo>
                        <a:pt x="10" y="25"/>
                      </a:lnTo>
                      <a:lnTo>
                        <a:pt x="17" y="19"/>
                      </a:lnTo>
                      <a:lnTo>
                        <a:pt x="25" y="15"/>
                      </a:lnTo>
                      <a:lnTo>
                        <a:pt x="32" y="10"/>
                      </a:lnTo>
                      <a:lnTo>
                        <a:pt x="41" y="7"/>
                      </a:lnTo>
                      <a:lnTo>
                        <a:pt x="50" y="4"/>
                      </a:lnTo>
                      <a:lnTo>
                        <a:pt x="59" y="3"/>
                      </a:lnTo>
                      <a:lnTo>
                        <a:pt x="68" y="1"/>
                      </a:lnTo>
                      <a:lnTo>
                        <a:pt x="77" y="0"/>
                      </a:lnTo>
                      <a:lnTo>
                        <a:pt x="79" y="0"/>
                      </a:lnTo>
                      <a:lnTo>
                        <a:pt x="79" y="1"/>
                      </a:lnTo>
                      <a:lnTo>
                        <a:pt x="79" y="3"/>
                      </a:lnTo>
                      <a:lnTo>
                        <a:pt x="77" y="3"/>
                      </a:lnTo>
                      <a:lnTo>
                        <a:pt x="70" y="4"/>
                      </a:lnTo>
                      <a:lnTo>
                        <a:pt x="61" y="6"/>
                      </a:lnTo>
                      <a:lnTo>
                        <a:pt x="52" y="9"/>
                      </a:lnTo>
                      <a:lnTo>
                        <a:pt x="43" y="10"/>
                      </a:lnTo>
                      <a:lnTo>
                        <a:pt x="35" y="13"/>
                      </a:lnTo>
                      <a:lnTo>
                        <a:pt x="26" y="18"/>
                      </a:lnTo>
                      <a:lnTo>
                        <a:pt x="19" y="21"/>
                      </a:lnTo>
                      <a:lnTo>
                        <a:pt x="12" y="27"/>
                      </a:lnTo>
                      <a:lnTo>
                        <a:pt x="6" y="33"/>
                      </a:lnTo>
                      <a:lnTo>
                        <a:pt x="0"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88" name="Freeform 236"/>
                <p:cNvSpPr>
                  <a:spLocks/>
                </p:cNvSpPr>
                <p:nvPr/>
              </p:nvSpPr>
              <p:spPr bwMode="auto">
                <a:xfrm>
                  <a:off x="3123" y="1569"/>
                  <a:ext cx="61" cy="19"/>
                </a:xfrm>
                <a:custGeom>
                  <a:avLst/>
                  <a:gdLst>
                    <a:gd name="T0" fmla="*/ 0 w 61"/>
                    <a:gd name="T1" fmla="*/ 37 h 18"/>
                    <a:gd name="T2" fmla="*/ 0 w 61"/>
                    <a:gd name="T3" fmla="*/ 37 h 18"/>
                    <a:gd name="T4" fmla="*/ 0 w 61"/>
                    <a:gd name="T5" fmla="*/ 37 h 18"/>
                    <a:gd name="T6" fmla="*/ 0 w 61"/>
                    <a:gd name="T7" fmla="*/ 37 h 18"/>
                    <a:gd name="T8" fmla="*/ 0 w 61"/>
                    <a:gd name="T9" fmla="*/ 37 h 18"/>
                    <a:gd name="T10" fmla="*/ 6 w 61"/>
                    <a:gd name="T11" fmla="*/ 31 h 18"/>
                    <a:gd name="T12" fmla="*/ 12 w 61"/>
                    <a:gd name="T13" fmla="*/ 26 h 18"/>
                    <a:gd name="T14" fmla="*/ 18 w 61"/>
                    <a:gd name="T15" fmla="*/ 23 h 18"/>
                    <a:gd name="T16" fmla="*/ 22 w 61"/>
                    <a:gd name="T17" fmla="*/ 6 h 18"/>
                    <a:gd name="T18" fmla="*/ 28 w 61"/>
                    <a:gd name="T19" fmla="*/ 5 h 18"/>
                    <a:gd name="T20" fmla="*/ 34 w 61"/>
                    <a:gd name="T21" fmla="*/ 3 h 18"/>
                    <a:gd name="T22" fmla="*/ 42 w 61"/>
                    <a:gd name="T23" fmla="*/ 0 h 18"/>
                    <a:gd name="T24" fmla="*/ 46 w 61"/>
                    <a:gd name="T25" fmla="*/ 0 h 18"/>
                    <a:gd name="T26" fmla="*/ 52 w 61"/>
                    <a:gd name="T27" fmla="*/ 0 h 18"/>
                    <a:gd name="T28" fmla="*/ 60 w 61"/>
                    <a:gd name="T29" fmla="*/ 2 h 18"/>
                    <a:gd name="T30" fmla="*/ 60 w 61"/>
                    <a:gd name="T31" fmla="*/ 2 h 18"/>
                    <a:gd name="T32" fmla="*/ 60 w 61"/>
                    <a:gd name="T33" fmla="*/ 2 h 18"/>
                    <a:gd name="T34" fmla="*/ 61 w 61"/>
                    <a:gd name="T35" fmla="*/ 2 h 18"/>
                    <a:gd name="T36" fmla="*/ 61 w 61"/>
                    <a:gd name="T37" fmla="*/ 2 h 18"/>
                    <a:gd name="T38" fmla="*/ 61 w 61"/>
                    <a:gd name="T39" fmla="*/ 2 h 18"/>
                    <a:gd name="T40" fmla="*/ 61 w 61"/>
                    <a:gd name="T41" fmla="*/ 3 h 18"/>
                    <a:gd name="T42" fmla="*/ 61 w 61"/>
                    <a:gd name="T43" fmla="*/ 3 h 18"/>
                    <a:gd name="T44" fmla="*/ 61 w 61"/>
                    <a:gd name="T45" fmla="*/ 3 h 18"/>
                    <a:gd name="T46" fmla="*/ 61 w 61"/>
                    <a:gd name="T47" fmla="*/ 3 h 18"/>
                    <a:gd name="T48" fmla="*/ 61 w 61"/>
                    <a:gd name="T49" fmla="*/ 3 h 18"/>
                    <a:gd name="T50" fmla="*/ 61 w 61"/>
                    <a:gd name="T51" fmla="*/ 3 h 18"/>
                    <a:gd name="T52" fmla="*/ 61 w 61"/>
                    <a:gd name="T53" fmla="*/ 3 h 18"/>
                    <a:gd name="T54" fmla="*/ 61 w 61"/>
                    <a:gd name="T55" fmla="*/ 3 h 18"/>
                    <a:gd name="T56" fmla="*/ 61 w 61"/>
                    <a:gd name="T57" fmla="*/ 5 h 18"/>
                    <a:gd name="T58" fmla="*/ 61 w 61"/>
                    <a:gd name="T59" fmla="*/ 5 h 18"/>
                    <a:gd name="T60" fmla="*/ 61 w 61"/>
                    <a:gd name="T61" fmla="*/ 5 h 18"/>
                    <a:gd name="T62" fmla="*/ 61 w 61"/>
                    <a:gd name="T63" fmla="*/ 5 h 18"/>
                    <a:gd name="T64" fmla="*/ 61 w 61"/>
                    <a:gd name="T65" fmla="*/ 6 h 18"/>
                    <a:gd name="T66" fmla="*/ 61 w 61"/>
                    <a:gd name="T67" fmla="*/ 6 h 18"/>
                    <a:gd name="T68" fmla="*/ 61 w 61"/>
                    <a:gd name="T69" fmla="*/ 6 h 18"/>
                    <a:gd name="T70" fmla="*/ 60 w 61"/>
                    <a:gd name="T71" fmla="*/ 6 h 18"/>
                    <a:gd name="T72" fmla="*/ 60 w 61"/>
                    <a:gd name="T73" fmla="*/ 6 h 18"/>
                    <a:gd name="T74" fmla="*/ 60 w 61"/>
                    <a:gd name="T75" fmla="*/ 6 h 18"/>
                    <a:gd name="T76" fmla="*/ 54 w 61"/>
                    <a:gd name="T77" fmla="*/ 5 h 18"/>
                    <a:gd name="T78" fmla="*/ 48 w 61"/>
                    <a:gd name="T79" fmla="*/ 5 h 18"/>
                    <a:gd name="T80" fmla="*/ 42 w 61"/>
                    <a:gd name="T81" fmla="*/ 5 h 18"/>
                    <a:gd name="T82" fmla="*/ 36 w 61"/>
                    <a:gd name="T83" fmla="*/ 6 h 18"/>
                    <a:gd name="T84" fmla="*/ 30 w 61"/>
                    <a:gd name="T85" fmla="*/ 8 h 18"/>
                    <a:gd name="T86" fmla="*/ 24 w 61"/>
                    <a:gd name="T87" fmla="*/ 25 h 18"/>
                    <a:gd name="T88" fmla="*/ 18 w 61"/>
                    <a:gd name="T89" fmla="*/ 26 h 18"/>
                    <a:gd name="T90" fmla="*/ 12 w 61"/>
                    <a:gd name="T91" fmla="*/ 31 h 18"/>
                    <a:gd name="T92" fmla="*/ 6 w 61"/>
                    <a:gd name="T93" fmla="*/ 35 h 18"/>
                    <a:gd name="T94" fmla="*/ 0 w 61"/>
                    <a:gd name="T95" fmla="*/ 37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18"/>
                    <a:gd name="T146" fmla="*/ 61 w 61"/>
                    <a:gd name="T147" fmla="*/ 18 h 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18">
                      <a:moveTo>
                        <a:pt x="0" y="18"/>
                      </a:moveTo>
                      <a:lnTo>
                        <a:pt x="0" y="18"/>
                      </a:lnTo>
                      <a:lnTo>
                        <a:pt x="6" y="15"/>
                      </a:lnTo>
                      <a:lnTo>
                        <a:pt x="12" y="12"/>
                      </a:lnTo>
                      <a:lnTo>
                        <a:pt x="18" y="9"/>
                      </a:lnTo>
                      <a:lnTo>
                        <a:pt x="22" y="6"/>
                      </a:lnTo>
                      <a:lnTo>
                        <a:pt x="28" y="5"/>
                      </a:lnTo>
                      <a:lnTo>
                        <a:pt x="34" y="3"/>
                      </a:lnTo>
                      <a:lnTo>
                        <a:pt x="42" y="0"/>
                      </a:lnTo>
                      <a:lnTo>
                        <a:pt x="46" y="0"/>
                      </a:lnTo>
                      <a:lnTo>
                        <a:pt x="52" y="0"/>
                      </a:lnTo>
                      <a:lnTo>
                        <a:pt x="60" y="2"/>
                      </a:lnTo>
                      <a:lnTo>
                        <a:pt x="61" y="2"/>
                      </a:lnTo>
                      <a:lnTo>
                        <a:pt x="61" y="3"/>
                      </a:lnTo>
                      <a:lnTo>
                        <a:pt x="61" y="5"/>
                      </a:lnTo>
                      <a:lnTo>
                        <a:pt x="61" y="6"/>
                      </a:lnTo>
                      <a:lnTo>
                        <a:pt x="60" y="6"/>
                      </a:lnTo>
                      <a:lnTo>
                        <a:pt x="54" y="5"/>
                      </a:lnTo>
                      <a:lnTo>
                        <a:pt x="48" y="5"/>
                      </a:lnTo>
                      <a:lnTo>
                        <a:pt x="42" y="5"/>
                      </a:lnTo>
                      <a:lnTo>
                        <a:pt x="36" y="6"/>
                      </a:lnTo>
                      <a:lnTo>
                        <a:pt x="30" y="8"/>
                      </a:lnTo>
                      <a:lnTo>
                        <a:pt x="24" y="11"/>
                      </a:lnTo>
                      <a:lnTo>
                        <a:pt x="18" y="12"/>
                      </a:lnTo>
                      <a:lnTo>
                        <a:pt x="12" y="15"/>
                      </a:lnTo>
                      <a:lnTo>
                        <a:pt x="6" y="17"/>
                      </a:lnTo>
                      <a:lnTo>
                        <a:pt x="0" y="18"/>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89" name="Freeform 237"/>
                <p:cNvSpPr>
                  <a:spLocks/>
                </p:cNvSpPr>
                <p:nvPr/>
              </p:nvSpPr>
              <p:spPr bwMode="auto">
                <a:xfrm>
                  <a:off x="3123" y="1569"/>
                  <a:ext cx="61" cy="19"/>
                </a:xfrm>
                <a:custGeom>
                  <a:avLst/>
                  <a:gdLst>
                    <a:gd name="T0" fmla="*/ 0 w 61"/>
                    <a:gd name="T1" fmla="*/ 37 h 18"/>
                    <a:gd name="T2" fmla="*/ 0 w 61"/>
                    <a:gd name="T3" fmla="*/ 37 h 18"/>
                    <a:gd name="T4" fmla="*/ 0 w 61"/>
                    <a:gd name="T5" fmla="*/ 37 h 18"/>
                    <a:gd name="T6" fmla="*/ 0 w 61"/>
                    <a:gd name="T7" fmla="*/ 37 h 18"/>
                    <a:gd name="T8" fmla="*/ 0 w 61"/>
                    <a:gd name="T9" fmla="*/ 37 h 18"/>
                    <a:gd name="T10" fmla="*/ 6 w 61"/>
                    <a:gd name="T11" fmla="*/ 31 h 18"/>
                    <a:gd name="T12" fmla="*/ 12 w 61"/>
                    <a:gd name="T13" fmla="*/ 26 h 18"/>
                    <a:gd name="T14" fmla="*/ 18 w 61"/>
                    <a:gd name="T15" fmla="*/ 23 h 18"/>
                    <a:gd name="T16" fmla="*/ 22 w 61"/>
                    <a:gd name="T17" fmla="*/ 6 h 18"/>
                    <a:gd name="T18" fmla="*/ 28 w 61"/>
                    <a:gd name="T19" fmla="*/ 5 h 18"/>
                    <a:gd name="T20" fmla="*/ 34 w 61"/>
                    <a:gd name="T21" fmla="*/ 3 h 18"/>
                    <a:gd name="T22" fmla="*/ 42 w 61"/>
                    <a:gd name="T23" fmla="*/ 0 h 18"/>
                    <a:gd name="T24" fmla="*/ 46 w 61"/>
                    <a:gd name="T25" fmla="*/ 0 h 18"/>
                    <a:gd name="T26" fmla="*/ 52 w 61"/>
                    <a:gd name="T27" fmla="*/ 0 h 18"/>
                    <a:gd name="T28" fmla="*/ 60 w 61"/>
                    <a:gd name="T29" fmla="*/ 2 h 18"/>
                    <a:gd name="T30" fmla="*/ 60 w 61"/>
                    <a:gd name="T31" fmla="*/ 2 h 18"/>
                    <a:gd name="T32" fmla="*/ 60 w 61"/>
                    <a:gd name="T33" fmla="*/ 2 h 18"/>
                    <a:gd name="T34" fmla="*/ 61 w 61"/>
                    <a:gd name="T35" fmla="*/ 2 h 18"/>
                    <a:gd name="T36" fmla="*/ 61 w 61"/>
                    <a:gd name="T37" fmla="*/ 2 h 18"/>
                    <a:gd name="T38" fmla="*/ 61 w 61"/>
                    <a:gd name="T39" fmla="*/ 2 h 18"/>
                    <a:gd name="T40" fmla="*/ 61 w 61"/>
                    <a:gd name="T41" fmla="*/ 3 h 18"/>
                    <a:gd name="T42" fmla="*/ 61 w 61"/>
                    <a:gd name="T43" fmla="*/ 3 h 18"/>
                    <a:gd name="T44" fmla="*/ 61 w 61"/>
                    <a:gd name="T45" fmla="*/ 3 h 18"/>
                    <a:gd name="T46" fmla="*/ 61 w 61"/>
                    <a:gd name="T47" fmla="*/ 3 h 18"/>
                    <a:gd name="T48" fmla="*/ 61 w 61"/>
                    <a:gd name="T49" fmla="*/ 3 h 18"/>
                    <a:gd name="T50" fmla="*/ 61 w 61"/>
                    <a:gd name="T51" fmla="*/ 3 h 18"/>
                    <a:gd name="T52" fmla="*/ 61 w 61"/>
                    <a:gd name="T53" fmla="*/ 3 h 18"/>
                    <a:gd name="T54" fmla="*/ 61 w 61"/>
                    <a:gd name="T55" fmla="*/ 3 h 18"/>
                    <a:gd name="T56" fmla="*/ 61 w 61"/>
                    <a:gd name="T57" fmla="*/ 5 h 18"/>
                    <a:gd name="T58" fmla="*/ 61 w 61"/>
                    <a:gd name="T59" fmla="*/ 5 h 18"/>
                    <a:gd name="T60" fmla="*/ 61 w 61"/>
                    <a:gd name="T61" fmla="*/ 5 h 18"/>
                    <a:gd name="T62" fmla="*/ 61 w 61"/>
                    <a:gd name="T63" fmla="*/ 5 h 18"/>
                    <a:gd name="T64" fmla="*/ 61 w 61"/>
                    <a:gd name="T65" fmla="*/ 6 h 18"/>
                    <a:gd name="T66" fmla="*/ 61 w 61"/>
                    <a:gd name="T67" fmla="*/ 6 h 18"/>
                    <a:gd name="T68" fmla="*/ 61 w 61"/>
                    <a:gd name="T69" fmla="*/ 6 h 18"/>
                    <a:gd name="T70" fmla="*/ 60 w 61"/>
                    <a:gd name="T71" fmla="*/ 6 h 18"/>
                    <a:gd name="T72" fmla="*/ 60 w 61"/>
                    <a:gd name="T73" fmla="*/ 6 h 18"/>
                    <a:gd name="T74" fmla="*/ 60 w 61"/>
                    <a:gd name="T75" fmla="*/ 6 h 18"/>
                    <a:gd name="T76" fmla="*/ 54 w 61"/>
                    <a:gd name="T77" fmla="*/ 5 h 18"/>
                    <a:gd name="T78" fmla="*/ 48 w 61"/>
                    <a:gd name="T79" fmla="*/ 5 h 18"/>
                    <a:gd name="T80" fmla="*/ 42 w 61"/>
                    <a:gd name="T81" fmla="*/ 5 h 18"/>
                    <a:gd name="T82" fmla="*/ 36 w 61"/>
                    <a:gd name="T83" fmla="*/ 6 h 18"/>
                    <a:gd name="T84" fmla="*/ 30 w 61"/>
                    <a:gd name="T85" fmla="*/ 8 h 18"/>
                    <a:gd name="T86" fmla="*/ 24 w 61"/>
                    <a:gd name="T87" fmla="*/ 25 h 18"/>
                    <a:gd name="T88" fmla="*/ 18 w 61"/>
                    <a:gd name="T89" fmla="*/ 26 h 18"/>
                    <a:gd name="T90" fmla="*/ 12 w 61"/>
                    <a:gd name="T91" fmla="*/ 31 h 18"/>
                    <a:gd name="T92" fmla="*/ 6 w 61"/>
                    <a:gd name="T93" fmla="*/ 35 h 18"/>
                    <a:gd name="T94" fmla="*/ 0 w 61"/>
                    <a:gd name="T95" fmla="*/ 37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18"/>
                    <a:gd name="T146" fmla="*/ 61 w 61"/>
                    <a:gd name="T147" fmla="*/ 18 h 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18">
                      <a:moveTo>
                        <a:pt x="0" y="18"/>
                      </a:moveTo>
                      <a:lnTo>
                        <a:pt x="0" y="18"/>
                      </a:lnTo>
                      <a:lnTo>
                        <a:pt x="6" y="15"/>
                      </a:lnTo>
                      <a:lnTo>
                        <a:pt x="12" y="12"/>
                      </a:lnTo>
                      <a:lnTo>
                        <a:pt x="18" y="9"/>
                      </a:lnTo>
                      <a:lnTo>
                        <a:pt x="22" y="6"/>
                      </a:lnTo>
                      <a:lnTo>
                        <a:pt x="28" y="5"/>
                      </a:lnTo>
                      <a:lnTo>
                        <a:pt x="34" y="3"/>
                      </a:lnTo>
                      <a:lnTo>
                        <a:pt x="42" y="0"/>
                      </a:lnTo>
                      <a:lnTo>
                        <a:pt x="46" y="0"/>
                      </a:lnTo>
                      <a:lnTo>
                        <a:pt x="52" y="0"/>
                      </a:lnTo>
                      <a:lnTo>
                        <a:pt x="60" y="2"/>
                      </a:lnTo>
                      <a:lnTo>
                        <a:pt x="61" y="2"/>
                      </a:lnTo>
                      <a:lnTo>
                        <a:pt x="61" y="3"/>
                      </a:lnTo>
                      <a:lnTo>
                        <a:pt x="61" y="5"/>
                      </a:lnTo>
                      <a:lnTo>
                        <a:pt x="61" y="6"/>
                      </a:lnTo>
                      <a:lnTo>
                        <a:pt x="60" y="6"/>
                      </a:lnTo>
                      <a:lnTo>
                        <a:pt x="54" y="5"/>
                      </a:lnTo>
                      <a:lnTo>
                        <a:pt x="48" y="5"/>
                      </a:lnTo>
                      <a:lnTo>
                        <a:pt x="42" y="5"/>
                      </a:lnTo>
                      <a:lnTo>
                        <a:pt x="36" y="6"/>
                      </a:lnTo>
                      <a:lnTo>
                        <a:pt x="30" y="8"/>
                      </a:lnTo>
                      <a:lnTo>
                        <a:pt x="24" y="11"/>
                      </a:lnTo>
                      <a:lnTo>
                        <a:pt x="18" y="12"/>
                      </a:lnTo>
                      <a:lnTo>
                        <a:pt x="12" y="15"/>
                      </a:lnTo>
                      <a:lnTo>
                        <a:pt x="6" y="17"/>
                      </a:lnTo>
                      <a:lnTo>
                        <a:pt x="0"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90" name="Freeform 238"/>
                <p:cNvSpPr>
                  <a:spLocks/>
                </p:cNvSpPr>
                <p:nvPr/>
              </p:nvSpPr>
              <p:spPr bwMode="auto">
                <a:xfrm>
                  <a:off x="3145" y="1488"/>
                  <a:ext cx="98" cy="56"/>
                </a:xfrm>
                <a:custGeom>
                  <a:avLst/>
                  <a:gdLst>
                    <a:gd name="T0" fmla="*/ 0 w 98"/>
                    <a:gd name="T1" fmla="*/ 68 h 55"/>
                    <a:gd name="T2" fmla="*/ 3 w 98"/>
                    <a:gd name="T3" fmla="*/ 62 h 55"/>
                    <a:gd name="T4" fmla="*/ 9 w 98"/>
                    <a:gd name="T5" fmla="*/ 55 h 55"/>
                    <a:gd name="T6" fmla="*/ 17 w 98"/>
                    <a:gd name="T7" fmla="*/ 46 h 55"/>
                    <a:gd name="T8" fmla="*/ 23 w 98"/>
                    <a:gd name="T9" fmla="*/ 23 h 55"/>
                    <a:gd name="T10" fmla="*/ 26 w 98"/>
                    <a:gd name="T11" fmla="*/ 21 h 55"/>
                    <a:gd name="T12" fmla="*/ 30 w 98"/>
                    <a:gd name="T13" fmla="*/ 17 h 55"/>
                    <a:gd name="T14" fmla="*/ 35 w 98"/>
                    <a:gd name="T15" fmla="*/ 12 h 55"/>
                    <a:gd name="T16" fmla="*/ 41 w 98"/>
                    <a:gd name="T17" fmla="*/ 9 h 55"/>
                    <a:gd name="T18" fmla="*/ 47 w 98"/>
                    <a:gd name="T19" fmla="*/ 6 h 55"/>
                    <a:gd name="T20" fmla="*/ 54 w 98"/>
                    <a:gd name="T21" fmla="*/ 5 h 55"/>
                    <a:gd name="T22" fmla="*/ 57 w 98"/>
                    <a:gd name="T23" fmla="*/ 5 h 55"/>
                    <a:gd name="T24" fmla="*/ 68 w 98"/>
                    <a:gd name="T25" fmla="*/ 3 h 55"/>
                    <a:gd name="T26" fmla="*/ 80 w 98"/>
                    <a:gd name="T27" fmla="*/ 2 h 55"/>
                    <a:gd name="T28" fmla="*/ 90 w 98"/>
                    <a:gd name="T29" fmla="*/ 0 h 55"/>
                    <a:gd name="T30" fmla="*/ 96 w 98"/>
                    <a:gd name="T31" fmla="*/ 0 h 55"/>
                    <a:gd name="T32" fmla="*/ 98 w 98"/>
                    <a:gd name="T33" fmla="*/ 0 h 55"/>
                    <a:gd name="T34" fmla="*/ 96 w 98"/>
                    <a:gd name="T35" fmla="*/ 0 h 55"/>
                    <a:gd name="T36" fmla="*/ 96 w 98"/>
                    <a:gd name="T37" fmla="*/ 0 h 55"/>
                    <a:gd name="T38" fmla="*/ 95 w 98"/>
                    <a:gd name="T39" fmla="*/ 0 h 55"/>
                    <a:gd name="T40" fmla="*/ 92 w 98"/>
                    <a:gd name="T41" fmla="*/ 0 h 55"/>
                    <a:gd name="T42" fmla="*/ 89 w 98"/>
                    <a:gd name="T43" fmla="*/ 0 h 55"/>
                    <a:gd name="T44" fmla="*/ 89 w 98"/>
                    <a:gd name="T45" fmla="*/ 0 h 55"/>
                    <a:gd name="T46" fmla="*/ 84 w 98"/>
                    <a:gd name="T47" fmla="*/ 0 h 55"/>
                    <a:gd name="T48" fmla="*/ 77 w 98"/>
                    <a:gd name="T49" fmla="*/ 0 h 55"/>
                    <a:gd name="T50" fmla="*/ 71 w 98"/>
                    <a:gd name="T51" fmla="*/ 0 h 55"/>
                    <a:gd name="T52" fmla="*/ 63 w 98"/>
                    <a:gd name="T53" fmla="*/ 0 h 55"/>
                    <a:gd name="T54" fmla="*/ 59 w 98"/>
                    <a:gd name="T55" fmla="*/ 0 h 55"/>
                    <a:gd name="T56" fmla="*/ 51 w 98"/>
                    <a:gd name="T57" fmla="*/ 2 h 55"/>
                    <a:gd name="T58" fmla="*/ 44 w 98"/>
                    <a:gd name="T59" fmla="*/ 3 h 55"/>
                    <a:gd name="T60" fmla="*/ 38 w 98"/>
                    <a:gd name="T61" fmla="*/ 5 h 55"/>
                    <a:gd name="T62" fmla="*/ 30 w 98"/>
                    <a:gd name="T63" fmla="*/ 9 h 55"/>
                    <a:gd name="T64" fmla="*/ 24 w 98"/>
                    <a:gd name="T65" fmla="*/ 15 h 55"/>
                    <a:gd name="T66" fmla="*/ 21 w 98"/>
                    <a:gd name="T67" fmla="*/ 18 h 55"/>
                    <a:gd name="T68" fmla="*/ 14 w 98"/>
                    <a:gd name="T69" fmla="*/ 43 h 55"/>
                    <a:gd name="T70" fmla="*/ 8 w 98"/>
                    <a:gd name="T71" fmla="*/ 53 h 55"/>
                    <a:gd name="T72" fmla="*/ 3 w 98"/>
                    <a:gd name="T73" fmla="*/ 62 h 55"/>
                    <a:gd name="T74" fmla="*/ 0 w 98"/>
                    <a:gd name="T75" fmla="*/ 68 h 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55"/>
                    <a:gd name="T116" fmla="*/ 98 w 98"/>
                    <a:gd name="T117" fmla="*/ 55 h 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55">
                      <a:moveTo>
                        <a:pt x="0" y="55"/>
                      </a:moveTo>
                      <a:lnTo>
                        <a:pt x="0" y="54"/>
                      </a:lnTo>
                      <a:lnTo>
                        <a:pt x="2" y="52"/>
                      </a:lnTo>
                      <a:lnTo>
                        <a:pt x="3" y="48"/>
                      </a:lnTo>
                      <a:lnTo>
                        <a:pt x="6" y="45"/>
                      </a:lnTo>
                      <a:lnTo>
                        <a:pt x="9" y="41"/>
                      </a:lnTo>
                      <a:lnTo>
                        <a:pt x="14" y="36"/>
                      </a:lnTo>
                      <a:lnTo>
                        <a:pt x="17" y="32"/>
                      </a:lnTo>
                      <a:lnTo>
                        <a:pt x="20" y="27"/>
                      </a:lnTo>
                      <a:lnTo>
                        <a:pt x="23" y="23"/>
                      </a:lnTo>
                      <a:lnTo>
                        <a:pt x="26" y="21"/>
                      </a:lnTo>
                      <a:lnTo>
                        <a:pt x="27" y="18"/>
                      </a:lnTo>
                      <a:lnTo>
                        <a:pt x="30" y="17"/>
                      </a:lnTo>
                      <a:lnTo>
                        <a:pt x="32" y="14"/>
                      </a:lnTo>
                      <a:lnTo>
                        <a:pt x="35" y="12"/>
                      </a:lnTo>
                      <a:lnTo>
                        <a:pt x="38" y="11"/>
                      </a:lnTo>
                      <a:lnTo>
                        <a:pt x="41" y="9"/>
                      </a:lnTo>
                      <a:lnTo>
                        <a:pt x="44" y="8"/>
                      </a:lnTo>
                      <a:lnTo>
                        <a:pt x="47" y="6"/>
                      </a:lnTo>
                      <a:lnTo>
                        <a:pt x="50" y="5"/>
                      </a:lnTo>
                      <a:lnTo>
                        <a:pt x="54" y="5"/>
                      </a:lnTo>
                      <a:lnTo>
                        <a:pt x="57" y="5"/>
                      </a:lnTo>
                      <a:lnTo>
                        <a:pt x="62" y="3"/>
                      </a:lnTo>
                      <a:lnTo>
                        <a:pt x="68" y="3"/>
                      </a:lnTo>
                      <a:lnTo>
                        <a:pt x="74" y="2"/>
                      </a:lnTo>
                      <a:lnTo>
                        <a:pt x="80" y="2"/>
                      </a:lnTo>
                      <a:lnTo>
                        <a:pt x="86" y="2"/>
                      </a:lnTo>
                      <a:lnTo>
                        <a:pt x="90" y="0"/>
                      </a:lnTo>
                      <a:lnTo>
                        <a:pt x="95" y="0"/>
                      </a:lnTo>
                      <a:lnTo>
                        <a:pt x="96" y="0"/>
                      </a:lnTo>
                      <a:lnTo>
                        <a:pt x="98" y="0"/>
                      </a:lnTo>
                      <a:lnTo>
                        <a:pt x="96" y="0"/>
                      </a:lnTo>
                      <a:lnTo>
                        <a:pt x="95" y="0"/>
                      </a:lnTo>
                      <a:lnTo>
                        <a:pt x="93" y="0"/>
                      </a:lnTo>
                      <a:lnTo>
                        <a:pt x="92" y="0"/>
                      </a:lnTo>
                      <a:lnTo>
                        <a:pt x="90" y="0"/>
                      </a:lnTo>
                      <a:lnTo>
                        <a:pt x="89" y="0"/>
                      </a:lnTo>
                      <a:lnTo>
                        <a:pt x="86" y="0"/>
                      </a:lnTo>
                      <a:lnTo>
                        <a:pt x="84" y="0"/>
                      </a:lnTo>
                      <a:lnTo>
                        <a:pt x="81" y="0"/>
                      </a:lnTo>
                      <a:lnTo>
                        <a:pt x="77" y="0"/>
                      </a:lnTo>
                      <a:lnTo>
                        <a:pt x="74" y="0"/>
                      </a:lnTo>
                      <a:lnTo>
                        <a:pt x="71" y="0"/>
                      </a:lnTo>
                      <a:lnTo>
                        <a:pt x="68" y="0"/>
                      </a:lnTo>
                      <a:lnTo>
                        <a:pt x="63" y="0"/>
                      </a:lnTo>
                      <a:lnTo>
                        <a:pt x="59" y="0"/>
                      </a:lnTo>
                      <a:lnTo>
                        <a:pt x="56" y="0"/>
                      </a:lnTo>
                      <a:lnTo>
                        <a:pt x="51" y="2"/>
                      </a:lnTo>
                      <a:lnTo>
                        <a:pt x="48" y="2"/>
                      </a:lnTo>
                      <a:lnTo>
                        <a:pt x="44" y="3"/>
                      </a:lnTo>
                      <a:lnTo>
                        <a:pt x="41" y="5"/>
                      </a:lnTo>
                      <a:lnTo>
                        <a:pt x="38" y="5"/>
                      </a:lnTo>
                      <a:lnTo>
                        <a:pt x="35" y="8"/>
                      </a:lnTo>
                      <a:lnTo>
                        <a:pt x="30" y="9"/>
                      </a:lnTo>
                      <a:lnTo>
                        <a:pt x="27" y="12"/>
                      </a:lnTo>
                      <a:lnTo>
                        <a:pt x="24" y="15"/>
                      </a:lnTo>
                      <a:lnTo>
                        <a:pt x="21" y="18"/>
                      </a:lnTo>
                      <a:lnTo>
                        <a:pt x="17" y="23"/>
                      </a:lnTo>
                      <a:lnTo>
                        <a:pt x="14" y="29"/>
                      </a:lnTo>
                      <a:lnTo>
                        <a:pt x="11" y="33"/>
                      </a:lnTo>
                      <a:lnTo>
                        <a:pt x="8" y="39"/>
                      </a:lnTo>
                      <a:lnTo>
                        <a:pt x="5" y="44"/>
                      </a:lnTo>
                      <a:lnTo>
                        <a:pt x="3" y="48"/>
                      </a:lnTo>
                      <a:lnTo>
                        <a:pt x="0" y="52"/>
                      </a:lnTo>
                      <a:lnTo>
                        <a:pt x="0" y="54"/>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691" name="Freeform 239"/>
                <p:cNvSpPr>
                  <a:spLocks/>
                </p:cNvSpPr>
                <p:nvPr/>
              </p:nvSpPr>
              <p:spPr bwMode="auto">
                <a:xfrm>
                  <a:off x="3219" y="1509"/>
                  <a:ext cx="43" cy="25"/>
                </a:xfrm>
                <a:custGeom>
                  <a:avLst/>
                  <a:gdLst>
                    <a:gd name="T0" fmla="*/ 0 w 42"/>
                    <a:gd name="T1" fmla="*/ 40 h 24"/>
                    <a:gd name="T2" fmla="*/ 1 w 42"/>
                    <a:gd name="T3" fmla="*/ 35 h 24"/>
                    <a:gd name="T4" fmla="*/ 3 w 42"/>
                    <a:gd name="T5" fmla="*/ 34 h 24"/>
                    <a:gd name="T6" fmla="*/ 3 w 42"/>
                    <a:gd name="T7" fmla="*/ 31 h 24"/>
                    <a:gd name="T8" fmla="*/ 4 w 42"/>
                    <a:gd name="T9" fmla="*/ 29 h 24"/>
                    <a:gd name="T10" fmla="*/ 6 w 42"/>
                    <a:gd name="T11" fmla="*/ 28 h 24"/>
                    <a:gd name="T12" fmla="*/ 7 w 42"/>
                    <a:gd name="T13" fmla="*/ 26 h 24"/>
                    <a:gd name="T14" fmla="*/ 7 w 42"/>
                    <a:gd name="T15" fmla="*/ 26 h 24"/>
                    <a:gd name="T16" fmla="*/ 9 w 42"/>
                    <a:gd name="T17" fmla="*/ 11 h 24"/>
                    <a:gd name="T18" fmla="*/ 12 w 42"/>
                    <a:gd name="T19" fmla="*/ 9 h 24"/>
                    <a:gd name="T20" fmla="*/ 13 w 42"/>
                    <a:gd name="T21" fmla="*/ 8 h 24"/>
                    <a:gd name="T22" fmla="*/ 13 w 42"/>
                    <a:gd name="T23" fmla="*/ 8 h 24"/>
                    <a:gd name="T24" fmla="*/ 15 w 42"/>
                    <a:gd name="T25" fmla="*/ 8 h 24"/>
                    <a:gd name="T26" fmla="*/ 18 w 42"/>
                    <a:gd name="T27" fmla="*/ 6 h 24"/>
                    <a:gd name="T28" fmla="*/ 36 w 42"/>
                    <a:gd name="T29" fmla="*/ 5 h 24"/>
                    <a:gd name="T30" fmla="*/ 39 w 42"/>
                    <a:gd name="T31" fmla="*/ 3 h 24"/>
                    <a:gd name="T32" fmla="*/ 44 w 42"/>
                    <a:gd name="T33" fmla="*/ 3 h 24"/>
                    <a:gd name="T34" fmla="*/ 47 w 42"/>
                    <a:gd name="T35" fmla="*/ 2 h 24"/>
                    <a:gd name="T36" fmla="*/ 50 w 42"/>
                    <a:gd name="T37" fmla="*/ 2 h 24"/>
                    <a:gd name="T38" fmla="*/ 53 w 42"/>
                    <a:gd name="T39" fmla="*/ 0 h 24"/>
                    <a:gd name="T40" fmla="*/ 54 w 42"/>
                    <a:gd name="T41" fmla="*/ 0 h 24"/>
                    <a:gd name="T42" fmla="*/ 56 w 42"/>
                    <a:gd name="T43" fmla="*/ 0 h 24"/>
                    <a:gd name="T44" fmla="*/ 56 w 42"/>
                    <a:gd name="T45" fmla="*/ 0 h 24"/>
                    <a:gd name="T46" fmla="*/ 56 w 42"/>
                    <a:gd name="T47" fmla="*/ 0 h 24"/>
                    <a:gd name="T48" fmla="*/ 54 w 42"/>
                    <a:gd name="T49" fmla="*/ 0 h 24"/>
                    <a:gd name="T50" fmla="*/ 54 w 42"/>
                    <a:gd name="T51" fmla="*/ 0 h 24"/>
                    <a:gd name="T52" fmla="*/ 53 w 42"/>
                    <a:gd name="T53" fmla="*/ 0 h 24"/>
                    <a:gd name="T54" fmla="*/ 53 w 42"/>
                    <a:gd name="T55" fmla="*/ 0 h 24"/>
                    <a:gd name="T56" fmla="*/ 50 w 42"/>
                    <a:gd name="T57" fmla="*/ 0 h 24"/>
                    <a:gd name="T58" fmla="*/ 48 w 42"/>
                    <a:gd name="T59" fmla="*/ 0 h 24"/>
                    <a:gd name="T60" fmla="*/ 47 w 42"/>
                    <a:gd name="T61" fmla="*/ 0 h 24"/>
                    <a:gd name="T62" fmla="*/ 44 w 42"/>
                    <a:gd name="T63" fmla="*/ 2 h 24"/>
                    <a:gd name="T64" fmla="*/ 41 w 42"/>
                    <a:gd name="T65" fmla="*/ 2 h 24"/>
                    <a:gd name="T66" fmla="*/ 41 w 42"/>
                    <a:gd name="T67" fmla="*/ 2 h 24"/>
                    <a:gd name="T68" fmla="*/ 38 w 42"/>
                    <a:gd name="T69" fmla="*/ 2 h 24"/>
                    <a:gd name="T70" fmla="*/ 36 w 42"/>
                    <a:gd name="T71" fmla="*/ 3 h 24"/>
                    <a:gd name="T72" fmla="*/ 19 w 42"/>
                    <a:gd name="T73" fmla="*/ 3 h 24"/>
                    <a:gd name="T74" fmla="*/ 18 w 42"/>
                    <a:gd name="T75" fmla="*/ 5 h 24"/>
                    <a:gd name="T76" fmla="*/ 15 w 42"/>
                    <a:gd name="T77" fmla="*/ 5 h 24"/>
                    <a:gd name="T78" fmla="*/ 13 w 42"/>
                    <a:gd name="T79" fmla="*/ 6 h 24"/>
                    <a:gd name="T80" fmla="*/ 10 w 42"/>
                    <a:gd name="T81" fmla="*/ 8 h 24"/>
                    <a:gd name="T82" fmla="*/ 9 w 42"/>
                    <a:gd name="T83" fmla="*/ 8 h 24"/>
                    <a:gd name="T84" fmla="*/ 7 w 42"/>
                    <a:gd name="T85" fmla="*/ 9 h 24"/>
                    <a:gd name="T86" fmla="*/ 4 w 42"/>
                    <a:gd name="T87" fmla="*/ 11 h 24"/>
                    <a:gd name="T88" fmla="*/ 4 w 42"/>
                    <a:gd name="T89" fmla="*/ 11 h 24"/>
                    <a:gd name="T90" fmla="*/ 3 w 42"/>
                    <a:gd name="T91" fmla="*/ 26 h 24"/>
                    <a:gd name="T92" fmla="*/ 1 w 42"/>
                    <a:gd name="T93" fmla="*/ 28 h 24"/>
                    <a:gd name="T94" fmla="*/ 1 w 42"/>
                    <a:gd name="T95" fmla="*/ 29 h 24"/>
                    <a:gd name="T96" fmla="*/ 0 w 42"/>
                    <a:gd name="T97" fmla="*/ 32 h 24"/>
                    <a:gd name="T98" fmla="*/ 0 w 42"/>
                    <a:gd name="T99" fmla="*/ 34 h 24"/>
                    <a:gd name="T100" fmla="*/ 0 w 42"/>
                    <a:gd name="T101" fmla="*/ 35 h 24"/>
                    <a:gd name="T102" fmla="*/ 0 w 42"/>
                    <a:gd name="T103" fmla="*/ 38 h 24"/>
                    <a:gd name="T104" fmla="*/ 0 w 42"/>
                    <a:gd name="T105" fmla="*/ 40 h 24"/>
                    <a:gd name="T106" fmla="*/ 0 w 42"/>
                    <a:gd name="T107" fmla="*/ 40 h 24"/>
                    <a:gd name="T108" fmla="*/ 0 w 42"/>
                    <a:gd name="T109" fmla="*/ 40 h 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24"/>
                    <a:gd name="T167" fmla="*/ 42 w 42"/>
                    <a:gd name="T168" fmla="*/ 24 h 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24">
                      <a:moveTo>
                        <a:pt x="0" y="24"/>
                      </a:moveTo>
                      <a:lnTo>
                        <a:pt x="1" y="21"/>
                      </a:lnTo>
                      <a:lnTo>
                        <a:pt x="3" y="20"/>
                      </a:lnTo>
                      <a:lnTo>
                        <a:pt x="3" y="17"/>
                      </a:lnTo>
                      <a:lnTo>
                        <a:pt x="4" y="15"/>
                      </a:lnTo>
                      <a:lnTo>
                        <a:pt x="6" y="14"/>
                      </a:lnTo>
                      <a:lnTo>
                        <a:pt x="7" y="12"/>
                      </a:lnTo>
                      <a:lnTo>
                        <a:pt x="9" y="11"/>
                      </a:lnTo>
                      <a:lnTo>
                        <a:pt x="12" y="9"/>
                      </a:lnTo>
                      <a:lnTo>
                        <a:pt x="13" y="8"/>
                      </a:lnTo>
                      <a:lnTo>
                        <a:pt x="15" y="8"/>
                      </a:lnTo>
                      <a:lnTo>
                        <a:pt x="18" y="6"/>
                      </a:lnTo>
                      <a:lnTo>
                        <a:pt x="22" y="5"/>
                      </a:lnTo>
                      <a:lnTo>
                        <a:pt x="25" y="3"/>
                      </a:lnTo>
                      <a:lnTo>
                        <a:pt x="30" y="3"/>
                      </a:lnTo>
                      <a:lnTo>
                        <a:pt x="33" y="2"/>
                      </a:lnTo>
                      <a:lnTo>
                        <a:pt x="36" y="2"/>
                      </a:lnTo>
                      <a:lnTo>
                        <a:pt x="39" y="0"/>
                      </a:lnTo>
                      <a:lnTo>
                        <a:pt x="40" y="0"/>
                      </a:lnTo>
                      <a:lnTo>
                        <a:pt x="42" y="0"/>
                      </a:lnTo>
                      <a:lnTo>
                        <a:pt x="40" y="0"/>
                      </a:lnTo>
                      <a:lnTo>
                        <a:pt x="39" y="0"/>
                      </a:lnTo>
                      <a:lnTo>
                        <a:pt x="36" y="0"/>
                      </a:lnTo>
                      <a:lnTo>
                        <a:pt x="34" y="0"/>
                      </a:lnTo>
                      <a:lnTo>
                        <a:pt x="33" y="0"/>
                      </a:lnTo>
                      <a:lnTo>
                        <a:pt x="30" y="2"/>
                      </a:lnTo>
                      <a:lnTo>
                        <a:pt x="27" y="2"/>
                      </a:lnTo>
                      <a:lnTo>
                        <a:pt x="24" y="2"/>
                      </a:lnTo>
                      <a:lnTo>
                        <a:pt x="22" y="3"/>
                      </a:lnTo>
                      <a:lnTo>
                        <a:pt x="19" y="3"/>
                      </a:lnTo>
                      <a:lnTo>
                        <a:pt x="18" y="5"/>
                      </a:lnTo>
                      <a:lnTo>
                        <a:pt x="15" y="5"/>
                      </a:lnTo>
                      <a:lnTo>
                        <a:pt x="13" y="6"/>
                      </a:lnTo>
                      <a:lnTo>
                        <a:pt x="10" y="8"/>
                      </a:lnTo>
                      <a:lnTo>
                        <a:pt x="9" y="8"/>
                      </a:lnTo>
                      <a:lnTo>
                        <a:pt x="7" y="9"/>
                      </a:lnTo>
                      <a:lnTo>
                        <a:pt x="4" y="11"/>
                      </a:lnTo>
                      <a:lnTo>
                        <a:pt x="3" y="12"/>
                      </a:lnTo>
                      <a:lnTo>
                        <a:pt x="1" y="14"/>
                      </a:lnTo>
                      <a:lnTo>
                        <a:pt x="1" y="15"/>
                      </a:lnTo>
                      <a:lnTo>
                        <a:pt x="0" y="18"/>
                      </a:lnTo>
                      <a:lnTo>
                        <a:pt x="0" y="20"/>
                      </a:lnTo>
                      <a:lnTo>
                        <a:pt x="0" y="21"/>
                      </a:lnTo>
                      <a:lnTo>
                        <a:pt x="0" y="23"/>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692" name="Freeform 240"/>
                <p:cNvSpPr>
                  <a:spLocks/>
                </p:cNvSpPr>
                <p:nvPr/>
              </p:nvSpPr>
              <p:spPr bwMode="auto">
                <a:xfrm>
                  <a:off x="3232" y="2217"/>
                  <a:ext cx="53" cy="48"/>
                </a:xfrm>
                <a:custGeom>
                  <a:avLst/>
                  <a:gdLst>
                    <a:gd name="T0" fmla="*/ 0 w 52"/>
                    <a:gd name="T1" fmla="*/ 82 h 46"/>
                    <a:gd name="T2" fmla="*/ 0 w 52"/>
                    <a:gd name="T3" fmla="*/ 82 h 46"/>
                    <a:gd name="T4" fmla="*/ 0 w 52"/>
                    <a:gd name="T5" fmla="*/ 80 h 46"/>
                    <a:gd name="T6" fmla="*/ 2 w 52"/>
                    <a:gd name="T7" fmla="*/ 77 h 46"/>
                    <a:gd name="T8" fmla="*/ 2 w 52"/>
                    <a:gd name="T9" fmla="*/ 76 h 46"/>
                    <a:gd name="T10" fmla="*/ 5 w 52"/>
                    <a:gd name="T11" fmla="*/ 71 h 46"/>
                    <a:gd name="T12" fmla="*/ 6 w 52"/>
                    <a:gd name="T13" fmla="*/ 67 h 46"/>
                    <a:gd name="T14" fmla="*/ 9 w 52"/>
                    <a:gd name="T15" fmla="*/ 55 h 46"/>
                    <a:gd name="T16" fmla="*/ 12 w 52"/>
                    <a:gd name="T17" fmla="*/ 49 h 46"/>
                    <a:gd name="T18" fmla="*/ 17 w 52"/>
                    <a:gd name="T19" fmla="*/ 41 h 46"/>
                    <a:gd name="T20" fmla="*/ 21 w 52"/>
                    <a:gd name="T21" fmla="*/ 33 h 46"/>
                    <a:gd name="T22" fmla="*/ 21 w 52"/>
                    <a:gd name="T23" fmla="*/ 33 h 46"/>
                    <a:gd name="T24" fmla="*/ 24 w 52"/>
                    <a:gd name="T25" fmla="*/ 32 h 46"/>
                    <a:gd name="T26" fmla="*/ 41 w 52"/>
                    <a:gd name="T27" fmla="*/ 29 h 46"/>
                    <a:gd name="T28" fmla="*/ 45 w 52"/>
                    <a:gd name="T29" fmla="*/ 26 h 46"/>
                    <a:gd name="T30" fmla="*/ 50 w 52"/>
                    <a:gd name="T31" fmla="*/ 10 h 46"/>
                    <a:gd name="T32" fmla="*/ 54 w 52"/>
                    <a:gd name="T33" fmla="*/ 7 h 46"/>
                    <a:gd name="T34" fmla="*/ 57 w 52"/>
                    <a:gd name="T35" fmla="*/ 4 h 46"/>
                    <a:gd name="T36" fmla="*/ 60 w 52"/>
                    <a:gd name="T37" fmla="*/ 3 h 46"/>
                    <a:gd name="T38" fmla="*/ 63 w 52"/>
                    <a:gd name="T39" fmla="*/ 1 h 46"/>
                    <a:gd name="T40" fmla="*/ 66 w 52"/>
                    <a:gd name="T41" fmla="*/ 0 h 46"/>
                    <a:gd name="T42" fmla="*/ 66 w 52"/>
                    <a:gd name="T43" fmla="*/ 0 h 46"/>
                    <a:gd name="T44" fmla="*/ 66 w 52"/>
                    <a:gd name="T45" fmla="*/ 0 h 46"/>
                    <a:gd name="T46" fmla="*/ 66 w 52"/>
                    <a:gd name="T47" fmla="*/ 0 h 46"/>
                    <a:gd name="T48" fmla="*/ 63 w 52"/>
                    <a:gd name="T49" fmla="*/ 1 h 46"/>
                    <a:gd name="T50" fmla="*/ 62 w 52"/>
                    <a:gd name="T51" fmla="*/ 3 h 46"/>
                    <a:gd name="T52" fmla="*/ 59 w 52"/>
                    <a:gd name="T53" fmla="*/ 4 h 46"/>
                    <a:gd name="T54" fmla="*/ 54 w 52"/>
                    <a:gd name="T55" fmla="*/ 6 h 46"/>
                    <a:gd name="T56" fmla="*/ 50 w 52"/>
                    <a:gd name="T57" fmla="*/ 7 h 46"/>
                    <a:gd name="T58" fmla="*/ 45 w 52"/>
                    <a:gd name="T59" fmla="*/ 10 h 46"/>
                    <a:gd name="T60" fmla="*/ 41 w 52"/>
                    <a:gd name="T61" fmla="*/ 26 h 46"/>
                    <a:gd name="T62" fmla="*/ 23 w 52"/>
                    <a:gd name="T63" fmla="*/ 29 h 46"/>
                    <a:gd name="T64" fmla="*/ 18 w 52"/>
                    <a:gd name="T65" fmla="*/ 32 h 46"/>
                    <a:gd name="T66" fmla="*/ 18 w 52"/>
                    <a:gd name="T67" fmla="*/ 32 h 46"/>
                    <a:gd name="T68" fmla="*/ 15 w 52"/>
                    <a:gd name="T69" fmla="*/ 35 h 46"/>
                    <a:gd name="T70" fmla="*/ 12 w 52"/>
                    <a:gd name="T71" fmla="*/ 41 h 46"/>
                    <a:gd name="T72" fmla="*/ 9 w 52"/>
                    <a:gd name="T73" fmla="*/ 49 h 46"/>
                    <a:gd name="T74" fmla="*/ 6 w 52"/>
                    <a:gd name="T75" fmla="*/ 55 h 46"/>
                    <a:gd name="T76" fmla="*/ 5 w 52"/>
                    <a:gd name="T77" fmla="*/ 67 h 46"/>
                    <a:gd name="T78" fmla="*/ 3 w 52"/>
                    <a:gd name="T79" fmla="*/ 71 h 46"/>
                    <a:gd name="T80" fmla="*/ 2 w 52"/>
                    <a:gd name="T81" fmla="*/ 76 h 46"/>
                    <a:gd name="T82" fmla="*/ 2 w 52"/>
                    <a:gd name="T83" fmla="*/ 80 h 46"/>
                    <a:gd name="T84" fmla="*/ 0 w 52"/>
                    <a:gd name="T85" fmla="*/ 82 h 46"/>
                    <a:gd name="T86" fmla="*/ 0 w 52"/>
                    <a:gd name="T87" fmla="*/ 82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
                    <a:gd name="T133" fmla="*/ 0 h 46"/>
                    <a:gd name="T134" fmla="*/ 52 w 52"/>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 h="46">
                      <a:moveTo>
                        <a:pt x="0" y="46"/>
                      </a:moveTo>
                      <a:lnTo>
                        <a:pt x="0" y="46"/>
                      </a:lnTo>
                      <a:lnTo>
                        <a:pt x="0" y="45"/>
                      </a:lnTo>
                      <a:lnTo>
                        <a:pt x="2" y="43"/>
                      </a:lnTo>
                      <a:lnTo>
                        <a:pt x="2" y="42"/>
                      </a:lnTo>
                      <a:lnTo>
                        <a:pt x="5" y="39"/>
                      </a:lnTo>
                      <a:lnTo>
                        <a:pt x="6" y="36"/>
                      </a:lnTo>
                      <a:lnTo>
                        <a:pt x="9" y="31"/>
                      </a:lnTo>
                      <a:lnTo>
                        <a:pt x="12" y="28"/>
                      </a:lnTo>
                      <a:lnTo>
                        <a:pt x="17" y="24"/>
                      </a:lnTo>
                      <a:lnTo>
                        <a:pt x="21" y="19"/>
                      </a:lnTo>
                      <a:lnTo>
                        <a:pt x="24" y="18"/>
                      </a:lnTo>
                      <a:lnTo>
                        <a:pt x="27" y="15"/>
                      </a:lnTo>
                      <a:lnTo>
                        <a:pt x="31" y="12"/>
                      </a:lnTo>
                      <a:lnTo>
                        <a:pt x="36" y="10"/>
                      </a:lnTo>
                      <a:lnTo>
                        <a:pt x="40" y="7"/>
                      </a:lnTo>
                      <a:lnTo>
                        <a:pt x="43" y="4"/>
                      </a:lnTo>
                      <a:lnTo>
                        <a:pt x="46" y="3"/>
                      </a:lnTo>
                      <a:lnTo>
                        <a:pt x="49" y="1"/>
                      </a:lnTo>
                      <a:lnTo>
                        <a:pt x="52" y="0"/>
                      </a:lnTo>
                      <a:lnTo>
                        <a:pt x="49" y="1"/>
                      </a:lnTo>
                      <a:lnTo>
                        <a:pt x="48" y="3"/>
                      </a:lnTo>
                      <a:lnTo>
                        <a:pt x="45" y="4"/>
                      </a:lnTo>
                      <a:lnTo>
                        <a:pt x="40" y="6"/>
                      </a:lnTo>
                      <a:lnTo>
                        <a:pt x="36" y="7"/>
                      </a:lnTo>
                      <a:lnTo>
                        <a:pt x="31" y="10"/>
                      </a:lnTo>
                      <a:lnTo>
                        <a:pt x="27" y="12"/>
                      </a:lnTo>
                      <a:lnTo>
                        <a:pt x="23" y="15"/>
                      </a:lnTo>
                      <a:lnTo>
                        <a:pt x="18" y="18"/>
                      </a:lnTo>
                      <a:lnTo>
                        <a:pt x="15" y="21"/>
                      </a:lnTo>
                      <a:lnTo>
                        <a:pt x="12" y="24"/>
                      </a:lnTo>
                      <a:lnTo>
                        <a:pt x="9" y="28"/>
                      </a:lnTo>
                      <a:lnTo>
                        <a:pt x="6" y="31"/>
                      </a:lnTo>
                      <a:lnTo>
                        <a:pt x="5" y="36"/>
                      </a:lnTo>
                      <a:lnTo>
                        <a:pt x="3" y="39"/>
                      </a:lnTo>
                      <a:lnTo>
                        <a:pt x="2" y="42"/>
                      </a:lnTo>
                      <a:lnTo>
                        <a:pt x="2" y="45"/>
                      </a:ln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693" name="Freeform 241"/>
                <p:cNvSpPr>
                  <a:spLocks/>
                </p:cNvSpPr>
                <p:nvPr/>
              </p:nvSpPr>
              <p:spPr bwMode="auto">
                <a:xfrm>
                  <a:off x="2164" y="2623"/>
                  <a:ext cx="31" cy="28"/>
                </a:xfrm>
                <a:custGeom>
                  <a:avLst/>
                  <a:gdLst>
                    <a:gd name="T0" fmla="*/ 31 w 31"/>
                    <a:gd name="T1" fmla="*/ 4 h 27"/>
                    <a:gd name="T2" fmla="*/ 30 w 31"/>
                    <a:gd name="T3" fmla="*/ 4 h 27"/>
                    <a:gd name="T4" fmla="*/ 27 w 31"/>
                    <a:gd name="T5" fmla="*/ 4 h 27"/>
                    <a:gd name="T6" fmla="*/ 24 w 31"/>
                    <a:gd name="T7" fmla="*/ 4 h 27"/>
                    <a:gd name="T8" fmla="*/ 22 w 31"/>
                    <a:gd name="T9" fmla="*/ 4 h 27"/>
                    <a:gd name="T10" fmla="*/ 19 w 31"/>
                    <a:gd name="T11" fmla="*/ 4 h 27"/>
                    <a:gd name="T12" fmla="*/ 16 w 31"/>
                    <a:gd name="T13" fmla="*/ 4 h 27"/>
                    <a:gd name="T14" fmla="*/ 13 w 31"/>
                    <a:gd name="T15" fmla="*/ 6 h 27"/>
                    <a:gd name="T16" fmla="*/ 10 w 31"/>
                    <a:gd name="T17" fmla="*/ 7 h 27"/>
                    <a:gd name="T18" fmla="*/ 9 w 31"/>
                    <a:gd name="T19" fmla="*/ 9 h 27"/>
                    <a:gd name="T20" fmla="*/ 7 w 31"/>
                    <a:gd name="T21" fmla="*/ 12 h 27"/>
                    <a:gd name="T22" fmla="*/ 7 w 31"/>
                    <a:gd name="T23" fmla="*/ 12 h 27"/>
                    <a:gd name="T24" fmla="*/ 4 w 31"/>
                    <a:gd name="T25" fmla="*/ 29 h 27"/>
                    <a:gd name="T26" fmla="*/ 3 w 31"/>
                    <a:gd name="T27" fmla="*/ 30 h 27"/>
                    <a:gd name="T28" fmla="*/ 3 w 31"/>
                    <a:gd name="T29" fmla="*/ 33 h 27"/>
                    <a:gd name="T30" fmla="*/ 3 w 31"/>
                    <a:gd name="T31" fmla="*/ 35 h 27"/>
                    <a:gd name="T32" fmla="*/ 3 w 31"/>
                    <a:gd name="T33" fmla="*/ 36 h 27"/>
                    <a:gd name="T34" fmla="*/ 3 w 31"/>
                    <a:gd name="T35" fmla="*/ 38 h 27"/>
                    <a:gd name="T36" fmla="*/ 3 w 31"/>
                    <a:gd name="T37" fmla="*/ 39 h 27"/>
                    <a:gd name="T38" fmla="*/ 3 w 31"/>
                    <a:gd name="T39" fmla="*/ 41 h 27"/>
                    <a:gd name="T40" fmla="*/ 3 w 31"/>
                    <a:gd name="T41" fmla="*/ 41 h 27"/>
                    <a:gd name="T42" fmla="*/ 3 w 31"/>
                    <a:gd name="T43" fmla="*/ 41 h 27"/>
                    <a:gd name="T44" fmla="*/ 3 w 31"/>
                    <a:gd name="T45" fmla="*/ 41 h 27"/>
                    <a:gd name="T46" fmla="*/ 3 w 31"/>
                    <a:gd name="T47" fmla="*/ 41 h 27"/>
                    <a:gd name="T48" fmla="*/ 3 w 31"/>
                    <a:gd name="T49" fmla="*/ 41 h 27"/>
                    <a:gd name="T50" fmla="*/ 3 w 31"/>
                    <a:gd name="T51" fmla="*/ 41 h 27"/>
                    <a:gd name="T52" fmla="*/ 3 w 31"/>
                    <a:gd name="T53" fmla="*/ 41 h 27"/>
                    <a:gd name="T54" fmla="*/ 3 w 31"/>
                    <a:gd name="T55" fmla="*/ 41 h 27"/>
                    <a:gd name="T56" fmla="*/ 3 w 31"/>
                    <a:gd name="T57" fmla="*/ 39 h 27"/>
                    <a:gd name="T58" fmla="*/ 3 w 31"/>
                    <a:gd name="T59" fmla="*/ 39 h 27"/>
                    <a:gd name="T60" fmla="*/ 3 w 31"/>
                    <a:gd name="T61" fmla="*/ 38 h 27"/>
                    <a:gd name="T62" fmla="*/ 1 w 31"/>
                    <a:gd name="T63" fmla="*/ 38 h 27"/>
                    <a:gd name="T64" fmla="*/ 1 w 31"/>
                    <a:gd name="T65" fmla="*/ 36 h 27"/>
                    <a:gd name="T66" fmla="*/ 1 w 31"/>
                    <a:gd name="T67" fmla="*/ 36 h 27"/>
                    <a:gd name="T68" fmla="*/ 0 w 31"/>
                    <a:gd name="T69" fmla="*/ 33 h 27"/>
                    <a:gd name="T70" fmla="*/ 0 w 31"/>
                    <a:gd name="T71" fmla="*/ 32 h 27"/>
                    <a:gd name="T72" fmla="*/ 0 w 31"/>
                    <a:gd name="T73" fmla="*/ 30 h 27"/>
                    <a:gd name="T74" fmla="*/ 1 w 31"/>
                    <a:gd name="T75" fmla="*/ 13 h 27"/>
                    <a:gd name="T76" fmla="*/ 3 w 31"/>
                    <a:gd name="T77" fmla="*/ 12 h 27"/>
                    <a:gd name="T78" fmla="*/ 4 w 31"/>
                    <a:gd name="T79" fmla="*/ 9 h 27"/>
                    <a:gd name="T80" fmla="*/ 6 w 31"/>
                    <a:gd name="T81" fmla="*/ 7 h 27"/>
                    <a:gd name="T82" fmla="*/ 7 w 31"/>
                    <a:gd name="T83" fmla="*/ 6 h 27"/>
                    <a:gd name="T84" fmla="*/ 10 w 31"/>
                    <a:gd name="T85" fmla="*/ 4 h 27"/>
                    <a:gd name="T86" fmla="*/ 12 w 31"/>
                    <a:gd name="T87" fmla="*/ 1 h 27"/>
                    <a:gd name="T88" fmla="*/ 12 w 31"/>
                    <a:gd name="T89" fmla="*/ 1 h 27"/>
                    <a:gd name="T90" fmla="*/ 15 w 31"/>
                    <a:gd name="T91" fmla="*/ 0 h 27"/>
                    <a:gd name="T92" fmla="*/ 16 w 31"/>
                    <a:gd name="T93" fmla="*/ 0 h 27"/>
                    <a:gd name="T94" fmla="*/ 19 w 31"/>
                    <a:gd name="T95" fmla="*/ 0 h 27"/>
                    <a:gd name="T96" fmla="*/ 22 w 31"/>
                    <a:gd name="T97" fmla="*/ 0 h 27"/>
                    <a:gd name="T98" fmla="*/ 24 w 31"/>
                    <a:gd name="T99" fmla="*/ 1 h 27"/>
                    <a:gd name="T100" fmla="*/ 27 w 31"/>
                    <a:gd name="T101" fmla="*/ 1 h 27"/>
                    <a:gd name="T102" fmla="*/ 28 w 31"/>
                    <a:gd name="T103" fmla="*/ 3 h 27"/>
                    <a:gd name="T104" fmla="*/ 30 w 31"/>
                    <a:gd name="T105" fmla="*/ 3 h 27"/>
                    <a:gd name="T106" fmla="*/ 31 w 31"/>
                    <a:gd name="T107" fmla="*/ 4 h 27"/>
                    <a:gd name="T108" fmla="*/ 31 w 31"/>
                    <a:gd name="T109" fmla="*/ 4 h 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
                    <a:gd name="T166" fmla="*/ 0 h 27"/>
                    <a:gd name="T167" fmla="*/ 31 w 31"/>
                    <a:gd name="T168" fmla="*/ 27 h 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 h="27">
                      <a:moveTo>
                        <a:pt x="31" y="4"/>
                      </a:moveTo>
                      <a:lnTo>
                        <a:pt x="30" y="4"/>
                      </a:lnTo>
                      <a:lnTo>
                        <a:pt x="27" y="4"/>
                      </a:lnTo>
                      <a:lnTo>
                        <a:pt x="24" y="4"/>
                      </a:lnTo>
                      <a:lnTo>
                        <a:pt x="22" y="4"/>
                      </a:lnTo>
                      <a:lnTo>
                        <a:pt x="19" y="4"/>
                      </a:lnTo>
                      <a:lnTo>
                        <a:pt x="16" y="4"/>
                      </a:lnTo>
                      <a:lnTo>
                        <a:pt x="13" y="6"/>
                      </a:lnTo>
                      <a:lnTo>
                        <a:pt x="10" y="7"/>
                      </a:lnTo>
                      <a:lnTo>
                        <a:pt x="9" y="9"/>
                      </a:lnTo>
                      <a:lnTo>
                        <a:pt x="7" y="12"/>
                      </a:lnTo>
                      <a:lnTo>
                        <a:pt x="4" y="15"/>
                      </a:lnTo>
                      <a:lnTo>
                        <a:pt x="3" y="16"/>
                      </a:lnTo>
                      <a:lnTo>
                        <a:pt x="3" y="19"/>
                      </a:lnTo>
                      <a:lnTo>
                        <a:pt x="3" y="21"/>
                      </a:lnTo>
                      <a:lnTo>
                        <a:pt x="3" y="22"/>
                      </a:lnTo>
                      <a:lnTo>
                        <a:pt x="3" y="24"/>
                      </a:lnTo>
                      <a:lnTo>
                        <a:pt x="3" y="25"/>
                      </a:lnTo>
                      <a:lnTo>
                        <a:pt x="3" y="27"/>
                      </a:lnTo>
                      <a:lnTo>
                        <a:pt x="3" y="25"/>
                      </a:lnTo>
                      <a:lnTo>
                        <a:pt x="3" y="24"/>
                      </a:lnTo>
                      <a:lnTo>
                        <a:pt x="1" y="24"/>
                      </a:lnTo>
                      <a:lnTo>
                        <a:pt x="1" y="22"/>
                      </a:lnTo>
                      <a:lnTo>
                        <a:pt x="0" y="19"/>
                      </a:lnTo>
                      <a:lnTo>
                        <a:pt x="0" y="18"/>
                      </a:lnTo>
                      <a:lnTo>
                        <a:pt x="0" y="16"/>
                      </a:lnTo>
                      <a:lnTo>
                        <a:pt x="1" y="13"/>
                      </a:lnTo>
                      <a:lnTo>
                        <a:pt x="3" y="12"/>
                      </a:lnTo>
                      <a:lnTo>
                        <a:pt x="4" y="9"/>
                      </a:lnTo>
                      <a:lnTo>
                        <a:pt x="6" y="7"/>
                      </a:lnTo>
                      <a:lnTo>
                        <a:pt x="7" y="6"/>
                      </a:lnTo>
                      <a:lnTo>
                        <a:pt x="10" y="4"/>
                      </a:lnTo>
                      <a:lnTo>
                        <a:pt x="12" y="1"/>
                      </a:lnTo>
                      <a:lnTo>
                        <a:pt x="15" y="0"/>
                      </a:lnTo>
                      <a:lnTo>
                        <a:pt x="16" y="0"/>
                      </a:lnTo>
                      <a:lnTo>
                        <a:pt x="19" y="0"/>
                      </a:lnTo>
                      <a:lnTo>
                        <a:pt x="22" y="0"/>
                      </a:lnTo>
                      <a:lnTo>
                        <a:pt x="24" y="1"/>
                      </a:lnTo>
                      <a:lnTo>
                        <a:pt x="27" y="1"/>
                      </a:lnTo>
                      <a:lnTo>
                        <a:pt x="28" y="3"/>
                      </a:lnTo>
                      <a:lnTo>
                        <a:pt x="30" y="3"/>
                      </a:lnTo>
                      <a:lnTo>
                        <a:pt x="3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694" name="Freeform 242"/>
                <p:cNvSpPr>
                  <a:spLocks/>
                </p:cNvSpPr>
                <p:nvPr/>
              </p:nvSpPr>
              <p:spPr bwMode="auto">
                <a:xfrm>
                  <a:off x="905" y="2443"/>
                  <a:ext cx="9" cy="50"/>
                </a:xfrm>
                <a:custGeom>
                  <a:avLst/>
                  <a:gdLst>
                    <a:gd name="T0" fmla="*/ 9 w 9"/>
                    <a:gd name="T1" fmla="*/ 57 h 49"/>
                    <a:gd name="T2" fmla="*/ 9 w 9"/>
                    <a:gd name="T3" fmla="*/ 57 h 49"/>
                    <a:gd name="T4" fmla="*/ 9 w 9"/>
                    <a:gd name="T5" fmla="*/ 59 h 49"/>
                    <a:gd name="T6" fmla="*/ 9 w 9"/>
                    <a:gd name="T7" fmla="*/ 60 h 49"/>
                    <a:gd name="T8" fmla="*/ 9 w 9"/>
                    <a:gd name="T9" fmla="*/ 62 h 49"/>
                    <a:gd name="T10" fmla="*/ 8 w 9"/>
                    <a:gd name="T11" fmla="*/ 63 h 49"/>
                    <a:gd name="T12" fmla="*/ 8 w 9"/>
                    <a:gd name="T13" fmla="*/ 63 h 49"/>
                    <a:gd name="T14" fmla="*/ 8 w 9"/>
                    <a:gd name="T15" fmla="*/ 63 h 49"/>
                    <a:gd name="T16" fmla="*/ 8 w 9"/>
                    <a:gd name="T17" fmla="*/ 62 h 49"/>
                    <a:gd name="T18" fmla="*/ 6 w 9"/>
                    <a:gd name="T19" fmla="*/ 62 h 49"/>
                    <a:gd name="T20" fmla="*/ 6 w 9"/>
                    <a:gd name="T21" fmla="*/ 62 h 49"/>
                    <a:gd name="T22" fmla="*/ 6 w 9"/>
                    <a:gd name="T23" fmla="*/ 62 h 49"/>
                    <a:gd name="T24" fmla="*/ 5 w 9"/>
                    <a:gd name="T25" fmla="*/ 53 h 49"/>
                    <a:gd name="T26" fmla="*/ 3 w 9"/>
                    <a:gd name="T27" fmla="*/ 44 h 49"/>
                    <a:gd name="T28" fmla="*/ 3 w 9"/>
                    <a:gd name="T29" fmla="*/ 21 h 49"/>
                    <a:gd name="T30" fmla="*/ 0 w 9"/>
                    <a:gd name="T31" fmla="*/ 12 h 49"/>
                    <a:gd name="T32" fmla="*/ 0 w 9"/>
                    <a:gd name="T33" fmla="*/ 3 h 49"/>
                    <a:gd name="T34" fmla="*/ 0 w 9"/>
                    <a:gd name="T35" fmla="*/ 3 h 49"/>
                    <a:gd name="T36" fmla="*/ 0 w 9"/>
                    <a:gd name="T37" fmla="*/ 3 h 49"/>
                    <a:gd name="T38" fmla="*/ 0 w 9"/>
                    <a:gd name="T39" fmla="*/ 1 h 49"/>
                    <a:gd name="T40" fmla="*/ 0 w 9"/>
                    <a:gd name="T41" fmla="*/ 1 h 49"/>
                    <a:gd name="T42" fmla="*/ 0 w 9"/>
                    <a:gd name="T43" fmla="*/ 0 h 49"/>
                    <a:gd name="T44" fmla="*/ 0 w 9"/>
                    <a:gd name="T45" fmla="*/ 0 h 49"/>
                    <a:gd name="T46" fmla="*/ 2 w 9"/>
                    <a:gd name="T47" fmla="*/ 0 h 49"/>
                    <a:gd name="T48" fmla="*/ 2 w 9"/>
                    <a:gd name="T49" fmla="*/ 1 h 49"/>
                    <a:gd name="T50" fmla="*/ 3 w 9"/>
                    <a:gd name="T51" fmla="*/ 1 h 49"/>
                    <a:gd name="T52" fmla="*/ 3 w 9"/>
                    <a:gd name="T53" fmla="*/ 1 h 49"/>
                    <a:gd name="T54" fmla="*/ 3 w 9"/>
                    <a:gd name="T55" fmla="*/ 3 h 49"/>
                    <a:gd name="T56" fmla="*/ 5 w 9"/>
                    <a:gd name="T57" fmla="*/ 7 h 49"/>
                    <a:gd name="T58" fmla="*/ 6 w 9"/>
                    <a:gd name="T59" fmla="*/ 15 h 49"/>
                    <a:gd name="T60" fmla="*/ 8 w 9"/>
                    <a:gd name="T61" fmla="*/ 22 h 49"/>
                    <a:gd name="T62" fmla="*/ 9 w 9"/>
                    <a:gd name="T63" fmla="*/ 44 h 49"/>
                    <a:gd name="T64" fmla="*/ 9 w 9"/>
                    <a:gd name="T65" fmla="*/ 5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49"/>
                    <a:gd name="T101" fmla="*/ 9 w 9"/>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49">
                      <a:moveTo>
                        <a:pt x="9" y="43"/>
                      </a:moveTo>
                      <a:lnTo>
                        <a:pt x="9" y="43"/>
                      </a:lnTo>
                      <a:lnTo>
                        <a:pt x="9" y="45"/>
                      </a:lnTo>
                      <a:lnTo>
                        <a:pt x="9" y="46"/>
                      </a:lnTo>
                      <a:lnTo>
                        <a:pt x="9" y="48"/>
                      </a:lnTo>
                      <a:lnTo>
                        <a:pt x="8" y="49"/>
                      </a:lnTo>
                      <a:lnTo>
                        <a:pt x="8" y="48"/>
                      </a:lnTo>
                      <a:lnTo>
                        <a:pt x="6" y="48"/>
                      </a:lnTo>
                      <a:lnTo>
                        <a:pt x="6" y="43"/>
                      </a:lnTo>
                      <a:lnTo>
                        <a:pt x="5" y="39"/>
                      </a:lnTo>
                      <a:lnTo>
                        <a:pt x="5" y="34"/>
                      </a:lnTo>
                      <a:lnTo>
                        <a:pt x="3" y="30"/>
                      </a:lnTo>
                      <a:lnTo>
                        <a:pt x="3" y="25"/>
                      </a:lnTo>
                      <a:lnTo>
                        <a:pt x="3" y="21"/>
                      </a:lnTo>
                      <a:lnTo>
                        <a:pt x="2" y="16"/>
                      </a:lnTo>
                      <a:lnTo>
                        <a:pt x="0" y="12"/>
                      </a:lnTo>
                      <a:lnTo>
                        <a:pt x="0" y="7"/>
                      </a:lnTo>
                      <a:lnTo>
                        <a:pt x="0" y="3"/>
                      </a:lnTo>
                      <a:lnTo>
                        <a:pt x="0" y="1"/>
                      </a:lnTo>
                      <a:lnTo>
                        <a:pt x="0" y="0"/>
                      </a:lnTo>
                      <a:lnTo>
                        <a:pt x="2" y="0"/>
                      </a:lnTo>
                      <a:lnTo>
                        <a:pt x="2" y="1"/>
                      </a:lnTo>
                      <a:lnTo>
                        <a:pt x="3" y="1"/>
                      </a:lnTo>
                      <a:lnTo>
                        <a:pt x="3" y="3"/>
                      </a:lnTo>
                      <a:lnTo>
                        <a:pt x="5" y="7"/>
                      </a:lnTo>
                      <a:lnTo>
                        <a:pt x="5" y="12"/>
                      </a:lnTo>
                      <a:lnTo>
                        <a:pt x="6" y="15"/>
                      </a:lnTo>
                      <a:lnTo>
                        <a:pt x="8" y="18"/>
                      </a:lnTo>
                      <a:lnTo>
                        <a:pt x="8" y="22"/>
                      </a:lnTo>
                      <a:lnTo>
                        <a:pt x="8" y="25"/>
                      </a:lnTo>
                      <a:lnTo>
                        <a:pt x="9" y="30"/>
                      </a:lnTo>
                      <a:lnTo>
                        <a:pt x="9" y="33"/>
                      </a:lnTo>
                      <a:lnTo>
                        <a:pt x="9" y="37"/>
                      </a:lnTo>
                      <a:lnTo>
                        <a:pt x="9" y="43"/>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95" name="Freeform 243"/>
                <p:cNvSpPr>
                  <a:spLocks/>
                </p:cNvSpPr>
                <p:nvPr/>
              </p:nvSpPr>
              <p:spPr bwMode="auto">
                <a:xfrm>
                  <a:off x="905" y="2443"/>
                  <a:ext cx="9" cy="50"/>
                </a:xfrm>
                <a:custGeom>
                  <a:avLst/>
                  <a:gdLst>
                    <a:gd name="T0" fmla="*/ 9 w 9"/>
                    <a:gd name="T1" fmla="*/ 57 h 49"/>
                    <a:gd name="T2" fmla="*/ 9 w 9"/>
                    <a:gd name="T3" fmla="*/ 57 h 49"/>
                    <a:gd name="T4" fmla="*/ 9 w 9"/>
                    <a:gd name="T5" fmla="*/ 59 h 49"/>
                    <a:gd name="T6" fmla="*/ 9 w 9"/>
                    <a:gd name="T7" fmla="*/ 60 h 49"/>
                    <a:gd name="T8" fmla="*/ 9 w 9"/>
                    <a:gd name="T9" fmla="*/ 62 h 49"/>
                    <a:gd name="T10" fmla="*/ 8 w 9"/>
                    <a:gd name="T11" fmla="*/ 63 h 49"/>
                    <a:gd name="T12" fmla="*/ 8 w 9"/>
                    <a:gd name="T13" fmla="*/ 63 h 49"/>
                    <a:gd name="T14" fmla="*/ 8 w 9"/>
                    <a:gd name="T15" fmla="*/ 63 h 49"/>
                    <a:gd name="T16" fmla="*/ 8 w 9"/>
                    <a:gd name="T17" fmla="*/ 62 h 49"/>
                    <a:gd name="T18" fmla="*/ 6 w 9"/>
                    <a:gd name="T19" fmla="*/ 62 h 49"/>
                    <a:gd name="T20" fmla="*/ 6 w 9"/>
                    <a:gd name="T21" fmla="*/ 62 h 49"/>
                    <a:gd name="T22" fmla="*/ 6 w 9"/>
                    <a:gd name="T23" fmla="*/ 62 h 49"/>
                    <a:gd name="T24" fmla="*/ 5 w 9"/>
                    <a:gd name="T25" fmla="*/ 53 h 49"/>
                    <a:gd name="T26" fmla="*/ 3 w 9"/>
                    <a:gd name="T27" fmla="*/ 44 h 49"/>
                    <a:gd name="T28" fmla="*/ 3 w 9"/>
                    <a:gd name="T29" fmla="*/ 21 h 49"/>
                    <a:gd name="T30" fmla="*/ 0 w 9"/>
                    <a:gd name="T31" fmla="*/ 12 h 49"/>
                    <a:gd name="T32" fmla="*/ 0 w 9"/>
                    <a:gd name="T33" fmla="*/ 3 h 49"/>
                    <a:gd name="T34" fmla="*/ 0 w 9"/>
                    <a:gd name="T35" fmla="*/ 3 h 49"/>
                    <a:gd name="T36" fmla="*/ 0 w 9"/>
                    <a:gd name="T37" fmla="*/ 3 h 49"/>
                    <a:gd name="T38" fmla="*/ 0 w 9"/>
                    <a:gd name="T39" fmla="*/ 1 h 49"/>
                    <a:gd name="T40" fmla="*/ 0 w 9"/>
                    <a:gd name="T41" fmla="*/ 1 h 49"/>
                    <a:gd name="T42" fmla="*/ 0 w 9"/>
                    <a:gd name="T43" fmla="*/ 0 h 49"/>
                    <a:gd name="T44" fmla="*/ 0 w 9"/>
                    <a:gd name="T45" fmla="*/ 0 h 49"/>
                    <a:gd name="T46" fmla="*/ 2 w 9"/>
                    <a:gd name="T47" fmla="*/ 0 h 49"/>
                    <a:gd name="T48" fmla="*/ 2 w 9"/>
                    <a:gd name="T49" fmla="*/ 1 h 49"/>
                    <a:gd name="T50" fmla="*/ 3 w 9"/>
                    <a:gd name="T51" fmla="*/ 1 h 49"/>
                    <a:gd name="T52" fmla="*/ 3 w 9"/>
                    <a:gd name="T53" fmla="*/ 1 h 49"/>
                    <a:gd name="T54" fmla="*/ 3 w 9"/>
                    <a:gd name="T55" fmla="*/ 3 h 49"/>
                    <a:gd name="T56" fmla="*/ 5 w 9"/>
                    <a:gd name="T57" fmla="*/ 7 h 49"/>
                    <a:gd name="T58" fmla="*/ 6 w 9"/>
                    <a:gd name="T59" fmla="*/ 15 h 49"/>
                    <a:gd name="T60" fmla="*/ 8 w 9"/>
                    <a:gd name="T61" fmla="*/ 22 h 49"/>
                    <a:gd name="T62" fmla="*/ 9 w 9"/>
                    <a:gd name="T63" fmla="*/ 44 h 49"/>
                    <a:gd name="T64" fmla="*/ 9 w 9"/>
                    <a:gd name="T65" fmla="*/ 51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49"/>
                    <a:gd name="T101" fmla="*/ 9 w 9"/>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49">
                      <a:moveTo>
                        <a:pt x="9" y="43"/>
                      </a:moveTo>
                      <a:lnTo>
                        <a:pt x="9" y="43"/>
                      </a:lnTo>
                      <a:lnTo>
                        <a:pt x="9" y="45"/>
                      </a:lnTo>
                      <a:lnTo>
                        <a:pt x="9" y="46"/>
                      </a:lnTo>
                      <a:lnTo>
                        <a:pt x="9" y="48"/>
                      </a:lnTo>
                      <a:lnTo>
                        <a:pt x="8" y="49"/>
                      </a:lnTo>
                      <a:lnTo>
                        <a:pt x="8" y="48"/>
                      </a:lnTo>
                      <a:lnTo>
                        <a:pt x="6" y="48"/>
                      </a:lnTo>
                      <a:lnTo>
                        <a:pt x="6" y="43"/>
                      </a:lnTo>
                      <a:lnTo>
                        <a:pt x="5" y="39"/>
                      </a:lnTo>
                      <a:lnTo>
                        <a:pt x="5" y="34"/>
                      </a:lnTo>
                      <a:lnTo>
                        <a:pt x="3" y="30"/>
                      </a:lnTo>
                      <a:lnTo>
                        <a:pt x="3" y="25"/>
                      </a:lnTo>
                      <a:lnTo>
                        <a:pt x="3" y="21"/>
                      </a:lnTo>
                      <a:lnTo>
                        <a:pt x="2" y="16"/>
                      </a:lnTo>
                      <a:lnTo>
                        <a:pt x="0" y="12"/>
                      </a:lnTo>
                      <a:lnTo>
                        <a:pt x="0" y="7"/>
                      </a:lnTo>
                      <a:lnTo>
                        <a:pt x="0" y="3"/>
                      </a:lnTo>
                      <a:lnTo>
                        <a:pt x="0" y="1"/>
                      </a:lnTo>
                      <a:lnTo>
                        <a:pt x="0" y="0"/>
                      </a:lnTo>
                      <a:lnTo>
                        <a:pt x="2" y="0"/>
                      </a:lnTo>
                      <a:lnTo>
                        <a:pt x="2" y="1"/>
                      </a:lnTo>
                      <a:lnTo>
                        <a:pt x="3" y="1"/>
                      </a:lnTo>
                      <a:lnTo>
                        <a:pt x="3" y="3"/>
                      </a:lnTo>
                      <a:lnTo>
                        <a:pt x="5" y="7"/>
                      </a:lnTo>
                      <a:lnTo>
                        <a:pt x="5" y="12"/>
                      </a:lnTo>
                      <a:lnTo>
                        <a:pt x="6" y="15"/>
                      </a:lnTo>
                      <a:lnTo>
                        <a:pt x="8" y="18"/>
                      </a:lnTo>
                      <a:lnTo>
                        <a:pt x="8" y="22"/>
                      </a:lnTo>
                      <a:lnTo>
                        <a:pt x="8" y="25"/>
                      </a:lnTo>
                      <a:lnTo>
                        <a:pt x="9" y="30"/>
                      </a:lnTo>
                      <a:lnTo>
                        <a:pt x="9" y="33"/>
                      </a:lnTo>
                      <a:lnTo>
                        <a:pt x="9" y="37"/>
                      </a:lnTo>
                      <a:lnTo>
                        <a:pt x="9"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96" name="Freeform 244"/>
                <p:cNvSpPr>
                  <a:spLocks/>
                </p:cNvSpPr>
                <p:nvPr/>
              </p:nvSpPr>
              <p:spPr bwMode="auto">
                <a:xfrm>
                  <a:off x="2268" y="2651"/>
                  <a:ext cx="31" cy="37"/>
                </a:xfrm>
                <a:custGeom>
                  <a:avLst/>
                  <a:gdLst>
                    <a:gd name="T0" fmla="*/ 0 w 31"/>
                    <a:gd name="T1" fmla="*/ 1 h 36"/>
                    <a:gd name="T2" fmla="*/ 0 w 31"/>
                    <a:gd name="T3" fmla="*/ 1 h 36"/>
                    <a:gd name="T4" fmla="*/ 0 w 31"/>
                    <a:gd name="T5" fmla="*/ 1 h 36"/>
                    <a:gd name="T6" fmla="*/ 0 w 31"/>
                    <a:gd name="T7" fmla="*/ 1 h 36"/>
                    <a:gd name="T8" fmla="*/ 0 w 31"/>
                    <a:gd name="T9" fmla="*/ 1 h 36"/>
                    <a:gd name="T10" fmla="*/ 0 w 31"/>
                    <a:gd name="T11" fmla="*/ 1 h 36"/>
                    <a:gd name="T12" fmla="*/ 0 w 31"/>
                    <a:gd name="T13" fmla="*/ 1 h 36"/>
                    <a:gd name="T14" fmla="*/ 0 w 31"/>
                    <a:gd name="T15" fmla="*/ 1 h 36"/>
                    <a:gd name="T16" fmla="*/ 2 w 31"/>
                    <a:gd name="T17" fmla="*/ 0 h 36"/>
                    <a:gd name="T18" fmla="*/ 2 w 31"/>
                    <a:gd name="T19" fmla="*/ 0 h 36"/>
                    <a:gd name="T20" fmla="*/ 2 w 31"/>
                    <a:gd name="T21" fmla="*/ 0 h 36"/>
                    <a:gd name="T22" fmla="*/ 3 w 31"/>
                    <a:gd name="T23" fmla="*/ 0 h 36"/>
                    <a:gd name="T24" fmla="*/ 3 w 31"/>
                    <a:gd name="T25" fmla="*/ 0 h 36"/>
                    <a:gd name="T26" fmla="*/ 3 w 31"/>
                    <a:gd name="T27" fmla="*/ 0 h 36"/>
                    <a:gd name="T28" fmla="*/ 5 w 31"/>
                    <a:gd name="T29" fmla="*/ 0 h 36"/>
                    <a:gd name="T30" fmla="*/ 5 w 31"/>
                    <a:gd name="T31" fmla="*/ 0 h 36"/>
                    <a:gd name="T32" fmla="*/ 8 w 31"/>
                    <a:gd name="T33" fmla="*/ 3 h 36"/>
                    <a:gd name="T34" fmla="*/ 12 w 31"/>
                    <a:gd name="T35" fmla="*/ 4 h 36"/>
                    <a:gd name="T36" fmla="*/ 15 w 31"/>
                    <a:gd name="T37" fmla="*/ 7 h 36"/>
                    <a:gd name="T38" fmla="*/ 18 w 31"/>
                    <a:gd name="T39" fmla="*/ 10 h 36"/>
                    <a:gd name="T40" fmla="*/ 21 w 31"/>
                    <a:gd name="T41" fmla="*/ 13 h 36"/>
                    <a:gd name="T42" fmla="*/ 24 w 31"/>
                    <a:gd name="T43" fmla="*/ 16 h 36"/>
                    <a:gd name="T44" fmla="*/ 27 w 31"/>
                    <a:gd name="T45" fmla="*/ 35 h 36"/>
                    <a:gd name="T46" fmla="*/ 29 w 31"/>
                    <a:gd name="T47" fmla="*/ 38 h 36"/>
                    <a:gd name="T48" fmla="*/ 30 w 31"/>
                    <a:gd name="T49" fmla="*/ 42 h 36"/>
                    <a:gd name="T50" fmla="*/ 31 w 31"/>
                    <a:gd name="T51" fmla="*/ 47 h 36"/>
                    <a:gd name="T52" fmla="*/ 31 w 31"/>
                    <a:gd name="T53" fmla="*/ 47 h 36"/>
                    <a:gd name="T54" fmla="*/ 31 w 31"/>
                    <a:gd name="T55" fmla="*/ 47 h 36"/>
                    <a:gd name="T56" fmla="*/ 31 w 31"/>
                    <a:gd name="T57" fmla="*/ 47 h 36"/>
                    <a:gd name="T58" fmla="*/ 31 w 31"/>
                    <a:gd name="T59" fmla="*/ 48 h 36"/>
                    <a:gd name="T60" fmla="*/ 31 w 31"/>
                    <a:gd name="T61" fmla="*/ 48 h 36"/>
                    <a:gd name="T62" fmla="*/ 31 w 31"/>
                    <a:gd name="T63" fmla="*/ 48 h 36"/>
                    <a:gd name="T64" fmla="*/ 31 w 31"/>
                    <a:gd name="T65" fmla="*/ 48 h 36"/>
                    <a:gd name="T66" fmla="*/ 31 w 31"/>
                    <a:gd name="T67" fmla="*/ 50 h 36"/>
                    <a:gd name="T68" fmla="*/ 31 w 31"/>
                    <a:gd name="T69" fmla="*/ 50 h 36"/>
                    <a:gd name="T70" fmla="*/ 31 w 31"/>
                    <a:gd name="T71" fmla="*/ 50 h 36"/>
                    <a:gd name="T72" fmla="*/ 31 w 31"/>
                    <a:gd name="T73" fmla="*/ 50 h 36"/>
                    <a:gd name="T74" fmla="*/ 31 w 31"/>
                    <a:gd name="T75" fmla="*/ 50 h 36"/>
                    <a:gd name="T76" fmla="*/ 30 w 31"/>
                    <a:gd name="T77" fmla="*/ 50 h 36"/>
                    <a:gd name="T78" fmla="*/ 30 w 31"/>
                    <a:gd name="T79" fmla="*/ 50 h 36"/>
                    <a:gd name="T80" fmla="*/ 30 w 31"/>
                    <a:gd name="T81" fmla="*/ 50 h 36"/>
                    <a:gd name="T82" fmla="*/ 30 w 31"/>
                    <a:gd name="T83" fmla="*/ 50 h 36"/>
                    <a:gd name="T84" fmla="*/ 29 w 31"/>
                    <a:gd name="T85" fmla="*/ 50 h 36"/>
                    <a:gd name="T86" fmla="*/ 29 w 31"/>
                    <a:gd name="T87" fmla="*/ 50 h 36"/>
                    <a:gd name="T88" fmla="*/ 29 w 31"/>
                    <a:gd name="T89" fmla="*/ 50 h 36"/>
                    <a:gd name="T90" fmla="*/ 29 w 31"/>
                    <a:gd name="T91" fmla="*/ 50 h 36"/>
                    <a:gd name="T92" fmla="*/ 29 w 31"/>
                    <a:gd name="T93" fmla="*/ 50 h 36"/>
                    <a:gd name="T94" fmla="*/ 27 w 31"/>
                    <a:gd name="T95" fmla="*/ 48 h 36"/>
                    <a:gd name="T96" fmla="*/ 27 w 31"/>
                    <a:gd name="T97" fmla="*/ 48 h 36"/>
                    <a:gd name="T98" fmla="*/ 26 w 31"/>
                    <a:gd name="T99" fmla="*/ 45 h 36"/>
                    <a:gd name="T100" fmla="*/ 24 w 31"/>
                    <a:gd name="T101" fmla="*/ 42 h 36"/>
                    <a:gd name="T102" fmla="*/ 21 w 31"/>
                    <a:gd name="T103" fmla="*/ 38 h 36"/>
                    <a:gd name="T104" fmla="*/ 18 w 31"/>
                    <a:gd name="T105" fmla="*/ 33 h 36"/>
                    <a:gd name="T106" fmla="*/ 15 w 31"/>
                    <a:gd name="T107" fmla="*/ 16 h 36"/>
                    <a:gd name="T108" fmla="*/ 12 w 31"/>
                    <a:gd name="T109" fmla="*/ 13 h 36"/>
                    <a:gd name="T110" fmla="*/ 9 w 31"/>
                    <a:gd name="T111" fmla="*/ 10 h 36"/>
                    <a:gd name="T112" fmla="*/ 6 w 31"/>
                    <a:gd name="T113" fmla="*/ 7 h 36"/>
                    <a:gd name="T114" fmla="*/ 3 w 31"/>
                    <a:gd name="T115" fmla="*/ 4 h 36"/>
                    <a:gd name="T116" fmla="*/ 0 w 31"/>
                    <a:gd name="T117" fmla="*/ 1 h 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
                    <a:gd name="T178" fmla="*/ 0 h 36"/>
                    <a:gd name="T179" fmla="*/ 31 w 31"/>
                    <a:gd name="T180" fmla="*/ 36 h 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 h="36">
                      <a:moveTo>
                        <a:pt x="0" y="1"/>
                      </a:moveTo>
                      <a:lnTo>
                        <a:pt x="0" y="1"/>
                      </a:lnTo>
                      <a:lnTo>
                        <a:pt x="2" y="0"/>
                      </a:lnTo>
                      <a:lnTo>
                        <a:pt x="3" y="0"/>
                      </a:lnTo>
                      <a:lnTo>
                        <a:pt x="5" y="0"/>
                      </a:lnTo>
                      <a:lnTo>
                        <a:pt x="8" y="3"/>
                      </a:lnTo>
                      <a:lnTo>
                        <a:pt x="12" y="4"/>
                      </a:lnTo>
                      <a:lnTo>
                        <a:pt x="15" y="7"/>
                      </a:lnTo>
                      <a:lnTo>
                        <a:pt x="18" y="10"/>
                      </a:lnTo>
                      <a:lnTo>
                        <a:pt x="21" y="13"/>
                      </a:lnTo>
                      <a:lnTo>
                        <a:pt x="24" y="16"/>
                      </a:lnTo>
                      <a:lnTo>
                        <a:pt x="27" y="21"/>
                      </a:lnTo>
                      <a:lnTo>
                        <a:pt x="29" y="24"/>
                      </a:lnTo>
                      <a:lnTo>
                        <a:pt x="30" y="28"/>
                      </a:lnTo>
                      <a:lnTo>
                        <a:pt x="31" y="33"/>
                      </a:lnTo>
                      <a:lnTo>
                        <a:pt x="31" y="34"/>
                      </a:lnTo>
                      <a:lnTo>
                        <a:pt x="31" y="36"/>
                      </a:lnTo>
                      <a:lnTo>
                        <a:pt x="30" y="36"/>
                      </a:lnTo>
                      <a:lnTo>
                        <a:pt x="29" y="36"/>
                      </a:lnTo>
                      <a:lnTo>
                        <a:pt x="27" y="34"/>
                      </a:lnTo>
                      <a:lnTo>
                        <a:pt x="26" y="31"/>
                      </a:lnTo>
                      <a:lnTo>
                        <a:pt x="24" y="28"/>
                      </a:lnTo>
                      <a:lnTo>
                        <a:pt x="21" y="24"/>
                      </a:lnTo>
                      <a:lnTo>
                        <a:pt x="18" y="19"/>
                      </a:lnTo>
                      <a:lnTo>
                        <a:pt x="15" y="16"/>
                      </a:lnTo>
                      <a:lnTo>
                        <a:pt x="12" y="13"/>
                      </a:lnTo>
                      <a:lnTo>
                        <a:pt x="9" y="10"/>
                      </a:lnTo>
                      <a:lnTo>
                        <a:pt x="6" y="7"/>
                      </a:lnTo>
                      <a:lnTo>
                        <a:pt x="3" y="4"/>
                      </a:lnTo>
                      <a:lnTo>
                        <a:pt x="0"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97" name="Freeform 245"/>
                <p:cNvSpPr>
                  <a:spLocks/>
                </p:cNvSpPr>
                <p:nvPr/>
              </p:nvSpPr>
              <p:spPr bwMode="auto">
                <a:xfrm>
                  <a:off x="2268" y="2651"/>
                  <a:ext cx="31" cy="37"/>
                </a:xfrm>
                <a:custGeom>
                  <a:avLst/>
                  <a:gdLst>
                    <a:gd name="T0" fmla="*/ 0 w 31"/>
                    <a:gd name="T1" fmla="*/ 1 h 36"/>
                    <a:gd name="T2" fmla="*/ 0 w 31"/>
                    <a:gd name="T3" fmla="*/ 1 h 36"/>
                    <a:gd name="T4" fmla="*/ 0 w 31"/>
                    <a:gd name="T5" fmla="*/ 1 h 36"/>
                    <a:gd name="T6" fmla="*/ 0 w 31"/>
                    <a:gd name="T7" fmla="*/ 1 h 36"/>
                    <a:gd name="T8" fmla="*/ 0 w 31"/>
                    <a:gd name="T9" fmla="*/ 1 h 36"/>
                    <a:gd name="T10" fmla="*/ 0 w 31"/>
                    <a:gd name="T11" fmla="*/ 1 h 36"/>
                    <a:gd name="T12" fmla="*/ 0 w 31"/>
                    <a:gd name="T13" fmla="*/ 1 h 36"/>
                    <a:gd name="T14" fmla="*/ 0 w 31"/>
                    <a:gd name="T15" fmla="*/ 1 h 36"/>
                    <a:gd name="T16" fmla="*/ 2 w 31"/>
                    <a:gd name="T17" fmla="*/ 0 h 36"/>
                    <a:gd name="T18" fmla="*/ 2 w 31"/>
                    <a:gd name="T19" fmla="*/ 0 h 36"/>
                    <a:gd name="T20" fmla="*/ 2 w 31"/>
                    <a:gd name="T21" fmla="*/ 0 h 36"/>
                    <a:gd name="T22" fmla="*/ 3 w 31"/>
                    <a:gd name="T23" fmla="*/ 0 h 36"/>
                    <a:gd name="T24" fmla="*/ 3 w 31"/>
                    <a:gd name="T25" fmla="*/ 0 h 36"/>
                    <a:gd name="T26" fmla="*/ 3 w 31"/>
                    <a:gd name="T27" fmla="*/ 0 h 36"/>
                    <a:gd name="T28" fmla="*/ 5 w 31"/>
                    <a:gd name="T29" fmla="*/ 0 h 36"/>
                    <a:gd name="T30" fmla="*/ 5 w 31"/>
                    <a:gd name="T31" fmla="*/ 0 h 36"/>
                    <a:gd name="T32" fmla="*/ 8 w 31"/>
                    <a:gd name="T33" fmla="*/ 3 h 36"/>
                    <a:gd name="T34" fmla="*/ 12 w 31"/>
                    <a:gd name="T35" fmla="*/ 4 h 36"/>
                    <a:gd name="T36" fmla="*/ 15 w 31"/>
                    <a:gd name="T37" fmla="*/ 7 h 36"/>
                    <a:gd name="T38" fmla="*/ 18 w 31"/>
                    <a:gd name="T39" fmla="*/ 10 h 36"/>
                    <a:gd name="T40" fmla="*/ 21 w 31"/>
                    <a:gd name="T41" fmla="*/ 13 h 36"/>
                    <a:gd name="T42" fmla="*/ 24 w 31"/>
                    <a:gd name="T43" fmla="*/ 16 h 36"/>
                    <a:gd name="T44" fmla="*/ 27 w 31"/>
                    <a:gd name="T45" fmla="*/ 35 h 36"/>
                    <a:gd name="T46" fmla="*/ 29 w 31"/>
                    <a:gd name="T47" fmla="*/ 38 h 36"/>
                    <a:gd name="T48" fmla="*/ 30 w 31"/>
                    <a:gd name="T49" fmla="*/ 42 h 36"/>
                    <a:gd name="T50" fmla="*/ 31 w 31"/>
                    <a:gd name="T51" fmla="*/ 47 h 36"/>
                    <a:gd name="T52" fmla="*/ 31 w 31"/>
                    <a:gd name="T53" fmla="*/ 47 h 36"/>
                    <a:gd name="T54" fmla="*/ 31 w 31"/>
                    <a:gd name="T55" fmla="*/ 47 h 36"/>
                    <a:gd name="T56" fmla="*/ 31 w 31"/>
                    <a:gd name="T57" fmla="*/ 47 h 36"/>
                    <a:gd name="T58" fmla="*/ 31 w 31"/>
                    <a:gd name="T59" fmla="*/ 48 h 36"/>
                    <a:gd name="T60" fmla="*/ 31 w 31"/>
                    <a:gd name="T61" fmla="*/ 48 h 36"/>
                    <a:gd name="T62" fmla="*/ 31 w 31"/>
                    <a:gd name="T63" fmla="*/ 48 h 36"/>
                    <a:gd name="T64" fmla="*/ 31 w 31"/>
                    <a:gd name="T65" fmla="*/ 48 h 36"/>
                    <a:gd name="T66" fmla="*/ 31 w 31"/>
                    <a:gd name="T67" fmla="*/ 50 h 36"/>
                    <a:gd name="T68" fmla="*/ 31 w 31"/>
                    <a:gd name="T69" fmla="*/ 50 h 36"/>
                    <a:gd name="T70" fmla="*/ 31 w 31"/>
                    <a:gd name="T71" fmla="*/ 50 h 36"/>
                    <a:gd name="T72" fmla="*/ 31 w 31"/>
                    <a:gd name="T73" fmla="*/ 50 h 36"/>
                    <a:gd name="T74" fmla="*/ 31 w 31"/>
                    <a:gd name="T75" fmla="*/ 50 h 36"/>
                    <a:gd name="T76" fmla="*/ 30 w 31"/>
                    <a:gd name="T77" fmla="*/ 50 h 36"/>
                    <a:gd name="T78" fmla="*/ 30 w 31"/>
                    <a:gd name="T79" fmla="*/ 50 h 36"/>
                    <a:gd name="T80" fmla="*/ 30 w 31"/>
                    <a:gd name="T81" fmla="*/ 50 h 36"/>
                    <a:gd name="T82" fmla="*/ 30 w 31"/>
                    <a:gd name="T83" fmla="*/ 50 h 36"/>
                    <a:gd name="T84" fmla="*/ 29 w 31"/>
                    <a:gd name="T85" fmla="*/ 50 h 36"/>
                    <a:gd name="T86" fmla="*/ 29 w 31"/>
                    <a:gd name="T87" fmla="*/ 50 h 36"/>
                    <a:gd name="T88" fmla="*/ 29 w 31"/>
                    <a:gd name="T89" fmla="*/ 50 h 36"/>
                    <a:gd name="T90" fmla="*/ 29 w 31"/>
                    <a:gd name="T91" fmla="*/ 50 h 36"/>
                    <a:gd name="T92" fmla="*/ 29 w 31"/>
                    <a:gd name="T93" fmla="*/ 50 h 36"/>
                    <a:gd name="T94" fmla="*/ 27 w 31"/>
                    <a:gd name="T95" fmla="*/ 48 h 36"/>
                    <a:gd name="T96" fmla="*/ 27 w 31"/>
                    <a:gd name="T97" fmla="*/ 48 h 36"/>
                    <a:gd name="T98" fmla="*/ 26 w 31"/>
                    <a:gd name="T99" fmla="*/ 45 h 36"/>
                    <a:gd name="T100" fmla="*/ 24 w 31"/>
                    <a:gd name="T101" fmla="*/ 42 h 36"/>
                    <a:gd name="T102" fmla="*/ 21 w 31"/>
                    <a:gd name="T103" fmla="*/ 38 h 36"/>
                    <a:gd name="T104" fmla="*/ 18 w 31"/>
                    <a:gd name="T105" fmla="*/ 33 h 36"/>
                    <a:gd name="T106" fmla="*/ 15 w 31"/>
                    <a:gd name="T107" fmla="*/ 16 h 36"/>
                    <a:gd name="T108" fmla="*/ 12 w 31"/>
                    <a:gd name="T109" fmla="*/ 13 h 36"/>
                    <a:gd name="T110" fmla="*/ 9 w 31"/>
                    <a:gd name="T111" fmla="*/ 10 h 36"/>
                    <a:gd name="T112" fmla="*/ 6 w 31"/>
                    <a:gd name="T113" fmla="*/ 7 h 36"/>
                    <a:gd name="T114" fmla="*/ 3 w 31"/>
                    <a:gd name="T115" fmla="*/ 4 h 36"/>
                    <a:gd name="T116" fmla="*/ 0 w 31"/>
                    <a:gd name="T117" fmla="*/ 1 h 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
                    <a:gd name="T178" fmla="*/ 0 h 36"/>
                    <a:gd name="T179" fmla="*/ 31 w 31"/>
                    <a:gd name="T180" fmla="*/ 36 h 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 h="36">
                      <a:moveTo>
                        <a:pt x="0" y="1"/>
                      </a:moveTo>
                      <a:lnTo>
                        <a:pt x="0" y="1"/>
                      </a:lnTo>
                      <a:lnTo>
                        <a:pt x="2" y="0"/>
                      </a:lnTo>
                      <a:lnTo>
                        <a:pt x="3" y="0"/>
                      </a:lnTo>
                      <a:lnTo>
                        <a:pt x="5" y="0"/>
                      </a:lnTo>
                      <a:lnTo>
                        <a:pt x="8" y="3"/>
                      </a:lnTo>
                      <a:lnTo>
                        <a:pt x="12" y="4"/>
                      </a:lnTo>
                      <a:lnTo>
                        <a:pt x="15" y="7"/>
                      </a:lnTo>
                      <a:lnTo>
                        <a:pt x="18" y="10"/>
                      </a:lnTo>
                      <a:lnTo>
                        <a:pt x="21" y="13"/>
                      </a:lnTo>
                      <a:lnTo>
                        <a:pt x="24" y="16"/>
                      </a:lnTo>
                      <a:lnTo>
                        <a:pt x="27" y="21"/>
                      </a:lnTo>
                      <a:lnTo>
                        <a:pt x="29" y="24"/>
                      </a:lnTo>
                      <a:lnTo>
                        <a:pt x="30" y="28"/>
                      </a:lnTo>
                      <a:lnTo>
                        <a:pt x="31" y="33"/>
                      </a:lnTo>
                      <a:lnTo>
                        <a:pt x="31" y="34"/>
                      </a:lnTo>
                      <a:lnTo>
                        <a:pt x="31" y="36"/>
                      </a:lnTo>
                      <a:lnTo>
                        <a:pt x="30" y="36"/>
                      </a:lnTo>
                      <a:lnTo>
                        <a:pt x="29" y="36"/>
                      </a:lnTo>
                      <a:lnTo>
                        <a:pt x="27" y="34"/>
                      </a:lnTo>
                      <a:lnTo>
                        <a:pt x="26" y="31"/>
                      </a:lnTo>
                      <a:lnTo>
                        <a:pt x="24" y="28"/>
                      </a:lnTo>
                      <a:lnTo>
                        <a:pt x="21" y="24"/>
                      </a:lnTo>
                      <a:lnTo>
                        <a:pt x="18" y="19"/>
                      </a:lnTo>
                      <a:lnTo>
                        <a:pt x="15" y="16"/>
                      </a:lnTo>
                      <a:lnTo>
                        <a:pt x="12" y="13"/>
                      </a:lnTo>
                      <a:lnTo>
                        <a:pt x="9" y="10"/>
                      </a:lnTo>
                      <a:lnTo>
                        <a:pt x="6" y="7"/>
                      </a:lnTo>
                      <a:lnTo>
                        <a:pt x="3" y="4"/>
                      </a:lnTo>
                      <a:lnTo>
                        <a:pt x="0"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698" name="Freeform 246"/>
                <p:cNvSpPr>
                  <a:spLocks/>
                </p:cNvSpPr>
                <p:nvPr/>
              </p:nvSpPr>
              <p:spPr bwMode="auto">
                <a:xfrm>
                  <a:off x="2294" y="2651"/>
                  <a:ext cx="17" cy="23"/>
                </a:xfrm>
                <a:custGeom>
                  <a:avLst/>
                  <a:gdLst>
                    <a:gd name="T0" fmla="*/ 1 w 17"/>
                    <a:gd name="T1" fmla="*/ 1 h 22"/>
                    <a:gd name="T2" fmla="*/ 0 w 17"/>
                    <a:gd name="T3" fmla="*/ 1 h 22"/>
                    <a:gd name="T4" fmla="*/ 0 w 17"/>
                    <a:gd name="T5" fmla="*/ 1 h 22"/>
                    <a:gd name="T6" fmla="*/ 0 w 17"/>
                    <a:gd name="T7" fmla="*/ 1 h 22"/>
                    <a:gd name="T8" fmla="*/ 1 w 17"/>
                    <a:gd name="T9" fmla="*/ 0 h 22"/>
                    <a:gd name="T10" fmla="*/ 1 w 17"/>
                    <a:gd name="T11" fmla="*/ 0 h 22"/>
                    <a:gd name="T12" fmla="*/ 1 w 17"/>
                    <a:gd name="T13" fmla="*/ 0 h 22"/>
                    <a:gd name="T14" fmla="*/ 1 w 17"/>
                    <a:gd name="T15" fmla="*/ 0 h 22"/>
                    <a:gd name="T16" fmla="*/ 1 w 17"/>
                    <a:gd name="T17" fmla="*/ 0 h 22"/>
                    <a:gd name="T18" fmla="*/ 1 w 17"/>
                    <a:gd name="T19" fmla="*/ 0 h 22"/>
                    <a:gd name="T20" fmla="*/ 3 w 17"/>
                    <a:gd name="T21" fmla="*/ 0 h 22"/>
                    <a:gd name="T22" fmla="*/ 3 w 17"/>
                    <a:gd name="T23" fmla="*/ 1 h 22"/>
                    <a:gd name="T24" fmla="*/ 4 w 17"/>
                    <a:gd name="T25" fmla="*/ 3 h 22"/>
                    <a:gd name="T26" fmla="*/ 7 w 17"/>
                    <a:gd name="T27" fmla="*/ 7 h 22"/>
                    <a:gd name="T28" fmla="*/ 10 w 17"/>
                    <a:gd name="T29" fmla="*/ 10 h 22"/>
                    <a:gd name="T30" fmla="*/ 13 w 17"/>
                    <a:gd name="T31" fmla="*/ 29 h 22"/>
                    <a:gd name="T32" fmla="*/ 16 w 17"/>
                    <a:gd name="T33" fmla="*/ 33 h 22"/>
                    <a:gd name="T34" fmla="*/ 17 w 17"/>
                    <a:gd name="T35" fmla="*/ 37 h 22"/>
                    <a:gd name="T36" fmla="*/ 17 w 17"/>
                    <a:gd name="T37" fmla="*/ 37 h 22"/>
                    <a:gd name="T38" fmla="*/ 17 w 17"/>
                    <a:gd name="T39" fmla="*/ 37 h 22"/>
                    <a:gd name="T40" fmla="*/ 17 w 17"/>
                    <a:gd name="T41" fmla="*/ 37 h 22"/>
                    <a:gd name="T42" fmla="*/ 17 w 17"/>
                    <a:gd name="T43" fmla="*/ 37 h 22"/>
                    <a:gd name="T44" fmla="*/ 17 w 17"/>
                    <a:gd name="T45" fmla="*/ 39 h 22"/>
                    <a:gd name="T46" fmla="*/ 17 w 17"/>
                    <a:gd name="T47" fmla="*/ 39 h 22"/>
                    <a:gd name="T48" fmla="*/ 17 w 17"/>
                    <a:gd name="T49" fmla="*/ 39 h 22"/>
                    <a:gd name="T50" fmla="*/ 17 w 17"/>
                    <a:gd name="T51" fmla="*/ 39 h 22"/>
                    <a:gd name="T52" fmla="*/ 17 w 17"/>
                    <a:gd name="T53" fmla="*/ 39 h 22"/>
                    <a:gd name="T54" fmla="*/ 17 w 17"/>
                    <a:gd name="T55" fmla="*/ 39 h 22"/>
                    <a:gd name="T56" fmla="*/ 17 w 17"/>
                    <a:gd name="T57" fmla="*/ 39 h 22"/>
                    <a:gd name="T58" fmla="*/ 13 w 17"/>
                    <a:gd name="T59" fmla="*/ 33 h 22"/>
                    <a:gd name="T60" fmla="*/ 8 w 17"/>
                    <a:gd name="T61" fmla="*/ 29 h 22"/>
                    <a:gd name="T62" fmla="*/ 5 w 17"/>
                    <a:gd name="T63" fmla="*/ 26 h 22"/>
                    <a:gd name="T64" fmla="*/ 3 w 17"/>
                    <a:gd name="T65" fmla="*/ 7 h 22"/>
                    <a:gd name="T66" fmla="*/ 1 w 17"/>
                    <a:gd name="T67" fmla="*/ 1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
                    <a:gd name="T103" fmla="*/ 0 h 22"/>
                    <a:gd name="T104" fmla="*/ 17 w 17"/>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 h="22">
                      <a:moveTo>
                        <a:pt x="1" y="1"/>
                      </a:moveTo>
                      <a:lnTo>
                        <a:pt x="1" y="1"/>
                      </a:lnTo>
                      <a:lnTo>
                        <a:pt x="1" y="3"/>
                      </a:lnTo>
                      <a:lnTo>
                        <a:pt x="0" y="1"/>
                      </a:lnTo>
                      <a:lnTo>
                        <a:pt x="1" y="0"/>
                      </a:lnTo>
                      <a:lnTo>
                        <a:pt x="3" y="0"/>
                      </a:lnTo>
                      <a:lnTo>
                        <a:pt x="3" y="1"/>
                      </a:lnTo>
                      <a:lnTo>
                        <a:pt x="4" y="3"/>
                      </a:lnTo>
                      <a:lnTo>
                        <a:pt x="5" y="4"/>
                      </a:lnTo>
                      <a:lnTo>
                        <a:pt x="7" y="7"/>
                      </a:lnTo>
                      <a:lnTo>
                        <a:pt x="8" y="9"/>
                      </a:lnTo>
                      <a:lnTo>
                        <a:pt x="10" y="10"/>
                      </a:lnTo>
                      <a:lnTo>
                        <a:pt x="11" y="13"/>
                      </a:lnTo>
                      <a:lnTo>
                        <a:pt x="13" y="15"/>
                      </a:lnTo>
                      <a:lnTo>
                        <a:pt x="14" y="16"/>
                      </a:lnTo>
                      <a:lnTo>
                        <a:pt x="16" y="19"/>
                      </a:lnTo>
                      <a:lnTo>
                        <a:pt x="17" y="21"/>
                      </a:lnTo>
                      <a:lnTo>
                        <a:pt x="17" y="22"/>
                      </a:lnTo>
                      <a:lnTo>
                        <a:pt x="14" y="21"/>
                      </a:lnTo>
                      <a:lnTo>
                        <a:pt x="13" y="19"/>
                      </a:lnTo>
                      <a:lnTo>
                        <a:pt x="10" y="16"/>
                      </a:lnTo>
                      <a:lnTo>
                        <a:pt x="8" y="15"/>
                      </a:lnTo>
                      <a:lnTo>
                        <a:pt x="7" y="13"/>
                      </a:lnTo>
                      <a:lnTo>
                        <a:pt x="5" y="12"/>
                      </a:lnTo>
                      <a:lnTo>
                        <a:pt x="4" y="9"/>
                      </a:lnTo>
                      <a:lnTo>
                        <a:pt x="3" y="7"/>
                      </a:lnTo>
                      <a:lnTo>
                        <a:pt x="3" y="4"/>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699" name="Freeform 247"/>
                <p:cNvSpPr>
                  <a:spLocks/>
                </p:cNvSpPr>
                <p:nvPr/>
              </p:nvSpPr>
              <p:spPr bwMode="auto">
                <a:xfrm>
                  <a:off x="2294" y="2651"/>
                  <a:ext cx="17" cy="23"/>
                </a:xfrm>
                <a:custGeom>
                  <a:avLst/>
                  <a:gdLst>
                    <a:gd name="T0" fmla="*/ 1 w 17"/>
                    <a:gd name="T1" fmla="*/ 1 h 22"/>
                    <a:gd name="T2" fmla="*/ 0 w 17"/>
                    <a:gd name="T3" fmla="*/ 1 h 22"/>
                    <a:gd name="T4" fmla="*/ 0 w 17"/>
                    <a:gd name="T5" fmla="*/ 1 h 22"/>
                    <a:gd name="T6" fmla="*/ 0 w 17"/>
                    <a:gd name="T7" fmla="*/ 1 h 22"/>
                    <a:gd name="T8" fmla="*/ 1 w 17"/>
                    <a:gd name="T9" fmla="*/ 0 h 22"/>
                    <a:gd name="T10" fmla="*/ 1 w 17"/>
                    <a:gd name="T11" fmla="*/ 0 h 22"/>
                    <a:gd name="T12" fmla="*/ 1 w 17"/>
                    <a:gd name="T13" fmla="*/ 0 h 22"/>
                    <a:gd name="T14" fmla="*/ 1 w 17"/>
                    <a:gd name="T15" fmla="*/ 0 h 22"/>
                    <a:gd name="T16" fmla="*/ 1 w 17"/>
                    <a:gd name="T17" fmla="*/ 0 h 22"/>
                    <a:gd name="T18" fmla="*/ 1 w 17"/>
                    <a:gd name="T19" fmla="*/ 0 h 22"/>
                    <a:gd name="T20" fmla="*/ 3 w 17"/>
                    <a:gd name="T21" fmla="*/ 0 h 22"/>
                    <a:gd name="T22" fmla="*/ 3 w 17"/>
                    <a:gd name="T23" fmla="*/ 1 h 22"/>
                    <a:gd name="T24" fmla="*/ 4 w 17"/>
                    <a:gd name="T25" fmla="*/ 3 h 22"/>
                    <a:gd name="T26" fmla="*/ 7 w 17"/>
                    <a:gd name="T27" fmla="*/ 7 h 22"/>
                    <a:gd name="T28" fmla="*/ 10 w 17"/>
                    <a:gd name="T29" fmla="*/ 10 h 22"/>
                    <a:gd name="T30" fmla="*/ 13 w 17"/>
                    <a:gd name="T31" fmla="*/ 29 h 22"/>
                    <a:gd name="T32" fmla="*/ 16 w 17"/>
                    <a:gd name="T33" fmla="*/ 33 h 22"/>
                    <a:gd name="T34" fmla="*/ 17 w 17"/>
                    <a:gd name="T35" fmla="*/ 37 h 22"/>
                    <a:gd name="T36" fmla="*/ 17 w 17"/>
                    <a:gd name="T37" fmla="*/ 37 h 22"/>
                    <a:gd name="T38" fmla="*/ 17 w 17"/>
                    <a:gd name="T39" fmla="*/ 37 h 22"/>
                    <a:gd name="T40" fmla="*/ 17 w 17"/>
                    <a:gd name="T41" fmla="*/ 37 h 22"/>
                    <a:gd name="T42" fmla="*/ 17 w 17"/>
                    <a:gd name="T43" fmla="*/ 37 h 22"/>
                    <a:gd name="T44" fmla="*/ 17 w 17"/>
                    <a:gd name="T45" fmla="*/ 39 h 22"/>
                    <a:gd name="T46" fmla="*/ 17 w 17"/>
                    <a:gd name="T47" fmla="*/ 39 h 22"/>
                    <a:gd name="T48" fmla="*/ 17 w 17"/>
                    <a:gd name="T49" fmla="*/ 39 h 22"/>
                    <a:gd name="T50" fmla="*/ 17 w 17"/>
                    <a:gd name="T51" fmla="*/ 39 h 22"/>
                    <a:gd name="T52" fmla="*/ 17 w 17"/>
                    <a:gd name="T53" fmla="*/ 39 h 22"/>
                    <a:gd name="T54" fmla="*/ 17 w 17"/>
                    <a:gd name="T55" fmla="*/ 39 h 22"/>
                    <a:gd name="T56" fmla="*/ 17 w 17"/>
                    <a:gd name="T57" fmla="*/ 39 h 22"/>
                    <a:gd name="T58" fmla="*/ 13 w 17"/>
                    <a:gd name="T59" fmla="*/ 33 h 22"/>
                    <a:gd name="T60" fmla="*/ 8 w 17"/>
                    <a:gd name="T61" fmla="*/ 29 h 22"/>
                    <a:gd name="T62" fmla="*/ 5 w 17"/>
                    <a:gd name="T63" fmla="*/ 26 h 22"/>
                    <a:gd name="T64" fmla="*/ 3 w 17"/>
                    <a:gd name="T65" fmla="*/ 7 h 22"/>
                    <a:gd name="T66" fmla="*/ 1 w 17"/>
                    <a:gd name="T67" fmla="*/ 1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
                    <a:gd name="T103" fmla="*/ 0 h 22"/>
                    <a:gd name="T104" fmla="*/ 17 w 17"/>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 h="22">
                      <a:moveTo>
                        <a:pt x="1" y="1"/>
                      </a:moveTo>
                      <a:lnTo>
                        <a:pt x="1" y="1"/>
                      </a:lnTo>
                      <a:lnTo>
                        <a:pt x="1" y="3"/>
                      </a:lnTo>
                      <a:lnTo>
                        <a:pt x="0" y="1"/>
                      </a:lnTo>
                      <a:lnTo>
                        <a:pt x="1" y="0"/>
                      </a:lnTo>
                      <a:lnTo>
                        <a:pt x="3" y="0"/>
                      </a:lnTo>
                      <a:lnTo>
                        <a:pt x="3" y="1"/>
                      </a:lnTo>
                      <a:lnTo>
                        <a:pt x="4" y="3"/>
                      </a:lnTo>
                      <a:lnTo>
                        <a:pt x="5" y="4"/>
                      </a:lnTo>
                      <a:lnTo>
                        <a:pt x="7" y="7"/>
                      </a:lnTo>
                      <a:lnTo>
                        <a:pt x="8" y="9"/>
                      </a:lnTo>
                      <a:lnTo>
                        <a:pt x="10" y="10"/>
                      </a:lnTo>
                      <a:lnTo>
                        <a:pt x="11" y="13"/>
                      </a:lnTo>
                      <a:lnTo>
                        <a:pt x="13" y="15"/>
                      </a:lnTo>
                      <a:lnTo>
                        <a:pt x="14" y="16"/>
                      </a:lnTo>
                      <a:lnTo>
                        <a:pt x="16" y="19"/>
                      </a:lnTo>
                      <a:lnTo>
                        <a:pt x="17" y="21"/>
                      </a:lnTo>
                      <a:lnTo>
                        <a:pt x="17" y="22"/>
                      </a:lnTo>
                      <a:lnTo>
                        <a:pt x="14" y="21"/>
                      </a:lnTo>
                      <a:lnTo>
                        <a:pt x="13" y="19"/>
                      </a:lnTo>
                      <a:lnTo>
                        <a:pt x="10" y="16"/>
                      </a:lnTo>
                      <a:lnTo>
                        <a:pt x="8" y="15"/>
                      </a:lnTo>
                      <a:lnTo>
                        <a:pt x="7" y="13"/>
                      </a:lnTo>
                      <a:lnTo>
                        <a:pt x="5" y="12"/>
                      </a:lnTo>
                      <a:lnTo>
                        <a:pt x="4" y="9"/>
                      </a:lnTo>
                      <a:lnTo>
                        <a:pt x="3" y="7"/>
                      </a:lnTo>
                      <a:lnTo>
                        <a:pt x="3" y="4"/>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00" name="Freeform 248"/>
                <p:cNvSpPr>
                  <a:spLocks/>
                </p:cNvSpPr>
                <p:nvPr/>
              </p:nvSpPr>
              <p:spPr bwMode="auto">
                <a:xfrm>
                  <a:off x="3222" y="2290"/>
                  <a:ext cx="56" cy="9"/>
                </a:xfrm>
                <a:custGeom>
                  <a:avLst/>
                  <a:gdLst>
                    <a:gd name="T0" fmla="*/ 9 w 55"/>
                    <a:gd name="T1" fmla="*/ 7 h 9"/>
                    <a:gd name="T2" fmla="*/ 1 w 55"/>
                    <a:gd name="T3" fmla="*/ 6 h 9"/>
                    <a:gd name="T4" fmla="*/ 1 w 55"/>
                    <a:gd name="T5" fmla="*/ 4 h 9"/>
                    <a:gd name="T6" fmla="*/ 0 w 55"/>
                    <a:gd name="T7" fmla="*/ 4 h 9"/>
                    <a:gd name="T8" fmla="*/ 0 w 55"/>
                    <a:gd name="T9" fmla="*/ 4 h 9"/>
                    <a:gd name="T10" fmla="*/ 0 w 55"/>
                    <a:gd name="T11" fmla="*/ 4 h 9"/>
                    <a:gd name="T12" fmla="*/ 0 w 55"/>
                    <a:gd name="T13" fmla="*/ 4 h 9"/>
                    <a:gd name="T14" fmla="*/ 1 w 55"/>
                    <a:gd name="T15" fmla="*/ 3 h 9"/>
                    <a:gd name="T16" fmla="*/ 1 w 55"/>
                    <a:gd name="T17" fmla="*/ 3 h 9"/>
                    <a:gd name="T18" fmla="*/ 1 w 55"/>
                    <a:gd name="T19" fmla="*/ 3 h 9"/>
                    <a:gd name="T20" fmla="*/ 3 w 55"/>
                    <a:gd name="T21" fmla="*/ 3 h 9"/>
                    <a:gd name="T22" fmla="*/ 3 w 55"/>
                    <a:gd name="T23" fmla="*/ 3 h 9"/>
                    <a:gd name="T24" fmla="*/ 7 w 55"/>
                    <a:gd name="T25" fmla="*/ 4 h 9"/>
                    <a:gd name="T26" fmla="*/ 18 w 55"/>
                    <a:gd name="T27" fmla="*/ 6 h 9"/>
                    <a:gd name="T28" fmla="*/ 42 w 55"/>
                    <a:gd name="T29" fmla="*/ 6 h 9"/>
                    <a:gd name="T30" fmla="*/ 51 w 55"/>
                    <a:gd name="T31" fmla="*/ 4 h 9"/>
                    <a:gd name="T32" fmla="*/ 61 w 55"/>
                    <a:gd name="T33" fmla="*/ 1 h 9"/>
                    <a:gd name="T34" fmla="*/ 66 w 55"/>
                    <a:gd name="T35" fmla="*/ 0 h 9"/>
                    <a:gd name="T36" fmla="*/ 66 w 55"/>
                    <a:gd name="T37" fmla="*/ 0 h 9"/>
                    <a:gd name="T38" fmla="*/ 67 w 55"/>
                    <a:gd name="T39" fmla="*/ 0 h 9"/>
                    <a:gd name="T40" fmla="*/ 67 w 55"/>
                    <a:gd name="T41" fmla="*/ 0 h 9"/>
                    <a:gd name="T42" fmla="*/ 69 w 55"/>
                    <a:gd name="T43" fmla="*/ 1 h 9"/>
                    <a:gd name="T44" fmla="*/ 69 w 55"/>
                    <a:gd name="T45" fmla="*/ 1 h 9"/>
                    <a:gd name="T46" fmla="*/ 69 w 55"/>
                    <a:gd name="T47" fmla="*/ 3 h 9"/>
                    <a:gd name="T48" fmla="*/ 69 w 55"/>
                    <a:gd name="T49" fmla="*/ 3 h 9"/>
                    <a:gd name="T50" fmla="*/ 67 w 55"/>
                    <a:gd name="T51" fmla="*/ 4 h 9"/>
                    <a:gd name="T52" fmla="*/ 64 w 55"/>
                    <a:gd name="T53" fmla="*/ 4 h 9"/>
                    <a:gd name="T54" fmla="*/ 64 w 55"/>
                    <a:gd name="T55" fmla="*/ 4 h 9"/>
                    <a:gd name="T56" fmla="*/ 64 w 55"/>
                    <a:gd name="T57" fmla="*/ 4 h 9"/>
                    <a:gd name="T58" fmla="*/ 55 w 55"/>
                    <a:gd name="T59" fmla="*/ 7 h 9"/>
                    <a:gd name="T60" fmla="*/ 50 w 55"/>
                    <a:gd name="T61" fmla="*/ 9 h 9"/>
                    <a:gd name="T62" fmla="*/ 42 w 55"/>
                    <a:gd name="T63" fmla="*/ 9 h 9"/>
                    <a:gd name="T64" fmla="*/ 21 w 55"/>
                    <a:gd name="T65" fmla="*/ 9 h 9"/>
                    <a:gd name="T66" fmla="*/ 9 w 55"/>
                    <a:gd name="T67" fmla="*/ 7 h 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9"/>
                    <a:gd name="T104" fmla="*/ 55 w 55"/>
                    <a:gd name="T105" fmla="*/ 9 h 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9">
                      <a:moveTo>
                        <a:pt x="9" y="7"/>
                      </a:moveTo>
                      <a:lnTo>
                        <a:pt x="9" y="7"/>
                      </a:lnTo>
                      <a:lnTo>
                        <a:pt x="1" y="6"/>
                      </a:lnTo>
                      <a:lnTo>
                        <a:pt x="1" y="4"/>
                      </a:lnTo>
                      <a:lnTo>
                        <a:pt x="0" y="4"/>
                      </a:lnTo>
                      <a:lnTo>
                        <a:pt x="1" y="3"/>
                      </a:lnTo>
                      <a:lnTo>
                        <a:pt x="3" y="3"/>
                      </a:lnTo>
                      <a:lnTo>
                        <a:pt x="7" y="4"/>
                      </a:lnTo>
                      <a:lnTo>
                        <a:pt x="12" y="4"/>
                      </a:lnTo>
                      <a:lnTo>
                        <a:pt x="18" y="6"/>
                      </a:lnTo>
                      <a:lnTo>
                        <a:pt x="22" y="6"/>
                      </a:lnTo>
                      <a:lnTo>
                        <a:pt x="28" y="6"/>
                      </a:lnTo>
                      <a:lnTo>
                        <a:pt x="33" y="4"/>
                      </a:lnTo>
                      <a:lnTo>
                        <a:pt x="37" y="4"/>
                      </a:lnTo>
                      <a:lnTo>
                        <a:pt x="41" y="3"/>
                      </a:lnTo>
                      <a:lnTo>
                        <a:pt x="47" y="1"/>
                      </a:lnTo>
                      <a:lnTo>
                        <a:pt x="52" y="0"/>
                      </a:lnTo>
                      <a:lnTo>
                        <a:pt x="53" y="0"/>
                      </a:lnTo>
                      <a:lnTo>
                        <a:pt x="53" y="1"/>
                      </a:lnTo>
                      <a:lnTo>
                        <a:pt x="55" y="1"/>
                      </a:lnTo>
                      <a:lnTo>
                        <a:pt x="55" y="3"/>
                      </a:lnTo>
                      <a:lnTo>
                        <a:pt x="53" y="4"/>
                      </a:lnTo>
                      <a:lnTo>
                        <a:pt x="52" y="4"/>
                      </a:lnTo>
                      <a:lnTo>
                        <a:pt x="50" y="4"/>
                      </a:lnTo>
                      <a:lnTo>
                        <a:pt x="44" y="6"/>
                      </a:lnTo>
                      <a:lnTo>
                        <a:pt x="41" y="7"/>
                      </a:lnTo>
                      <a:lnTo>
                        <a:pt x="37" y="7"/>
                      </a:lnTo>
                      <a:lnTo>
                        <a:pt x="36" y="9"/>
                      </a:lnTo>
                      <a:lnTo>
                        <a:pt x="31" y="9"/>
                      </a:lnTo>
                      <a:lnTo>
                        <a:pt x="28" y="9"/>
                      </a:lnTo>
                      <a:lnTo>
                        <a:pt x="25" y="9"/>
                      </a:lnTo>
                      <a:lnTo>
                        <a:pt x="21" y="9"/>
                      </a:lnTo>
                      <a:lnTo>
                        <a:pt x="16" y="7"/>
                      </a:lnTo>
                      <a:lnTo>
                        <a:pt x="9" y="7"/>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01" name="Freeform 249"/>
                <p:cNvSpPr>
                  <a:spLocks/>
                </p:cNvSpPr>
                <p:nvPr/>
              </p:nvSpPr>
              <p:spPr bwMode="auto">
                <a:xfrm>
                  <a:off x="3222" y="2290"/>
                  <a:ext cx="56" cy="9"/>
                </a:xfrm>
                <a:custGeom>
                  <a:avLst/>
                  <a:gdLst>
                    <a:gd name="T0" fmla="*/ 9 w 55"/>
                    <a:gd name="T1" fmla="*/ 7 h 9"/>
                    <a:gd name="T2" fmla="*/ 1 w 55"/>
                    <a:gd name="T3" fmla="*/ 6 h 9"/>
                    <a:gd name="T4" fmla="*/ 1 w 55"/>
                    <a:gd name="T5" fmla="*/ 4 h 9"/>
                    <a:gd name="T6" fmla="*/ 0 w 55"/>
                    <a:gd name="T7" fmla="*/ 4 h 9"/>
                    <a:gd name="T8" fmla="*/ 0 w 55"/>
                    <a:gd name="T9" fmla="*/ 4 h 9"/>
                    <a:gd name="T10" fmla="*/ 0 w 55"/>
                    <a:gd name="T11" fmla="*/ 4 h 9"/>
                    <a:gd name="T12" fmla="*/ 0 w 55"/>
                    <a:gd name="T13" fmla="*/ 4 h 9"/>
                    <a:gd name="T14" fmla="*/ 1 w 55"/>
                    <a:gd name="T15" fmla="*/ 3 h 9"/>
                    <a:gd name="T16" fmla="*/ 1 w 55"/>
                    <a:gd name="T17" fmla="*/ 3 h 9"/>
                    <a:gd name="T18" fmla="*/ 1 w 55"/>
                    <a:gd name="T19" fmla="*/ 3 h 9"/>
                    <a:gd name="T20" fmla="*/ 3 w 55"/>
                    <a:gd name="T21" fmla="*/ 3 h 9"/>
                    <a:gd name="T22" fmla="*/ 3 w 55"/>
                    <a:gd name="T23" fmla="*/ 3 h 9"/>
                    <a:gd name="T24" fmla="*/ 7 w 55"/>
                    <a:gd name="T25" fmla="*/ 4 h 9"/>
                    <a:gd name="T26" fmla="*/ 18 w 55"/>
                    <a:gd name="T27" fmla="*/ 6 h 9"/>
                    <a:gd name="T28" fmla="*/ 42 w 55"/>
                    <a:gd name="T29" fmla="*/ 6 h 9"/>
                    <a:gd name="T30" fmla="*/ 51 w 55"/>
                    <a:gd name="T31" fmla="*/ 4 h 9"/>
                    <a:gd name="T32" fmla="*/ 61 w 55"/>
                    <a:gd name="T33" fmla="*/ 1 h 9"/>
                    <a:gd name="T34" fmla="*/ 66 w 55"/>
                    <a:gd name="T35" fmla="*/ 0 h 9"/>
                    <a:gd name="T36" fmla="*/ 66 w 55"/>
                    <a:gd name="T37" fmla="*/ 0 h 9"/>
                    <a:gd name="T38" fmla="*/ 67 w 55"/>
                    <a:gd name="T39" fmla="*/ 0 h 9"/>
                    <a:gd name="T40" fmla="*/ 67 w 55"/>
                    <a:gd name="T41" fmla="*/ 0 h 9"/>
                    <a:gd name="T42" fmla="*/ 69 w 55"/>
                    <a:gd name="T43" fmla="*/ 1 h 9"/>
                    <a:gd name="T44" fmla="*/ 69 w 55"/>
                    <a:gd name="T45" fmla="*/ 1 h 9"/>
                    <a:gd name="T46" fmla="*/ 69 w 55"/>
                    <a:gd name="T47" fmla="*/ 3 h 9"/>
                    <a:gd name="T48" fmla="*/ 69 w 55"/>
                    <a:gd name="T49" fmla="*/ 3 h 9"/>
                    <a:gd name="T50" fmla="*/ 67 w 55"/>
                    <a:gd name="T51" fmla="*/ 4 h 9"/>
                    <a:gd name="T52" fmla="*/ 64 w 55"/>
                    <a:gd name="T53" fmla="*/ 4 h 9"/>
                    <a:gd name="T54" fmla="*/ 64 w 55"/>
                    <a:gd name="T55" fmla="*/ 4 h 9"/>
                    <a:gd name="T56" fmla="*/ 64 w 55"/>
                    <a:gd name="T57" fmla="*/ 4 h 9"/>
                    <a:gd name="T58" fmla="*/ 55 w 55"/>
                    <a:gd name="T59" fmla="*/ 7 h 9"/>
                    <a:gd name="T60" fmla="*/ 50 w 55"/>
                    <a:gd name="T61" fmla="*/ 9 h 9"/>
                    <a:gd name="T62" fmla="*/ 42 w 55"/>
                    <a:gd name="T63" fmla="*/ 9 h 9"/>
                    <a:gd name="T64" fmla="*/ 21 w 55"/>
                    <a:gd name="T65" fmla="*/ 9 h 9"/>
                    <a:gd name="T66" fmla="*/ 9 w 55"/>
                    <a:gd name="T67" fmla="*/ 7 h 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9"/>
                    <a:gd name="T104" fmla="*/ 55 w 55"/>
                    <a:gd name="T105" fmla="*/ 9 h 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9">
                      <a:moveTo>
                        <a:pt x="9" y="7"/>
                      </a:moveTo>
                      <a:lnTo>
                        <a:pt x="9" y="7"/>
                      </a:lnTo>
                      <a:lnTo>
                        <a:pt x="1" y="6"/>
                      </a:lnTo>
                      <a:lnTo>
                        <a:pt x="1" y="4"/>
                      </a:lnTo>
                      <a:lnTo>
                        <a:pt x="0" y="4"/>
                      </a:lnTo>
                      <a:lnTo>
                        <a:pt x="1" y="3"/>
                      </a:lnTo>
                      <a:lnTo>
                        <a:pt x="3" y="3"/>
                      </a:lnTo>
                      <a:lnTo>
                        <a:pt x="7" y="4"/>
                      </a:lnTo>
                      <a:lnTo>
                        <a:pt x="12" y="4"/>
                      </a:lnTo>
                      <a:lnTo>
                        <a:pt x="18" y="6"/>
                      </a:lnTo>
                      <a:lnTo>
                        <a:pt x="22" y="6"/>
                      </a:lnTo>
                      <a:lnTo>
                        <a:pt x="28" y="6"/>
                      </a:lnTo>
                      <a:lnTo>
                        <a:pt x="33" y="4"/>
                      </a:lnTo>
                      <a:lnTo>
                        <a:pt x="37" y="4"/>
                      </a:lnTo>
                      <a:lnTo>
                        <a:pt x="41" y="3"/>
                      </a:lnTo>
                      <a:lnTo>
                        <a:pt x="47" y="1"/>
                      </a:lnTo>
                      <a:lnTo>
                        <a:pt x="52" y="0"/>
                      </a:lnTo>
                      <a:lnTo>
                        <a:pt x="53" y="0"/>
                      </a:lnTo>
                      <a:lnTo>
                        <a:pt x="53" y="1"/>
                      </a:lnTo>
                      <a:lnTo>
                        <a:pt x="55" y="1"/>
                      </a:lnTo>
                      <a:lnTo>
                        <a:pt x="55" y="3"/>
                      </a:lnTo>
                      <a:lnTo>
                        <a:pt x="53" y="4"/>
                      </a:lnTo>
                      <a:lnTo>
                        <a:pt x="52" y="4"/>
                      </a:lnTo>
                      <a:lnTo>
                        <a:pt x="50" y="4"/>
                      </a:lnTo>
                      <a:lnTo>
                        <a:pt x="44" y="6"/>
                      </a:lnTo>
                      <a:lnTo>
                        <a:pt x="41" y="7"/>
                      </a:lnTo>
                      <a:lnTo>
                        <a:pt x="37" y="7"/>
                      </a:lnTo>
                      <a:lnTo>
                        <a:pt x="36" y="9"/>
                      </a:lnTo>
                      <a:lnTo>
                        <a:pt x="31" y="9"/>
                      </a:lnTo>
                      <a:lnTo>
                        <a:pt x="28" y="9"/>
                      </a:lnTo>
                      <a:lnTo>
                        <a:pt x="25" y="9"/>
                      </a:lnTo>
                      <a:lnTo>
                        <a:pt x="21" y="9"/>
                      </a:lnTo>
                      <a:lnTo>
                        <a:pt x="16" y="7"/>
                      </a:lnTo>
                      <a:lnTo>
                        <a:pt x="9"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02" name="Freeform 250"/>
                <p:cNvSpPr>
                  <a:spLocks/>
                </p:cNvSpPr>
                <p:nvPr/>
              </p:nvSpPr>
              <p:spPr bwMode="auto">
                <a:xfrm>
                  <a:off x="3223" y="2311"/>
                  <a:ext cx="39" cy="11"/>
                </a:xfrm>
                <a:custGeom>
                  <a:avLst/>
                  <a:gdLst>
                    <a:gd name="T0" fmla="*/ 5 w 38"/>
                    <a:gd name="T1" fmla="*/ 3 h 10"/>
                    <a:gd name="T2" fmla="*/ 0 w 38"/>
                    <a:gd name="T3" fmla="*/ 1 h 10"/>
                    <a:gd name="T4" fmla="*/ 0 w 38"/>
                    <a:gd name="T5" fmla="*/ 1 h 10"/>
                    <a:gd name="T6" fmla="*/ 0 w 38"/>
                    <a:gd name="T7" fmla="*/ 1 h 10"/>
                    <a:gd name="T8" fmla="*/ 0 w 38"/>
                    <a:gd name="T9" fmla="*/ 1 h 10"/>
                    <a:gd name="T10" fmla="*/ 0 w 38"/>
                    <a:gd name="T11" fmla="*/ 0 h 10"/>
                    <a:gd name="T12" fmla="*/ 0 w 38"/>
                    <a:gd name="T13" fmla="*/ 0 h 10"/>
                    <a:gd name="T14" fmla="*/ 0 w 38"/>
                    <a:gd name="T15" fmla="*/ 0 h 10"/>
                    <a:gd name="T16" fmla="*/ 0 w 38"/>
                    <a:gd name="T17" fmla="*/ 0 h 10"/>
                    <a:gd name="T18" fmla="*/ 0 w 38"/>
                    <a:gd name="T19" fmla="*/ 0 h 10"/>
                    <a:gd name="T20" fmla="*/ 2 w 38"/>
                    <a:gd name="T21" fmla="*/ 0 h 10"/>
                    <a:gd name="T22" fmla="*/ 2 w 38"/>
                    <a:gd name="T23" fmla="*/ 0 h 10"/>
                    <a:gd name="T24" fmla="*/ 5 w 38"/>
                    <a:gd name="T25" fmla="*/ 1 h 10"/>
                    <a:gd name="T26" fmla="*/ 11 w 38"/>
                    <a:gd name="T27" fmla="*/ 3 h 10"/>
                    <a:gd name="T28" fmla="*/ 18 w 38"/>
                    <a:gd name="T29" fmla="*/ 25 h 10"/>
                    <a:gd name="T30" fmla="*/ 38 w 38"/>
                    <a:gd name="T31" fmla="*/ 26 h 10"/>
                    <a:gd name="T32" fmla="*/ 46 w 38"/>
                    <a:gd name="T33" fmla="*/ 26 h 10"/>
                    <a:gd name="T34" fmla="*/ 49 w 38"/>
                    <a:gd name="T35" fmla="*/ 25 h 10"/>
                    <a:gd name="T36" fmla="*/ 50 w 38"/>
                    <a:gd name="T37" fmla="*/ 25 h 10"/>
                    <a:gd name="T38" fmla="*/ 50 w 38"/>
                    <a:gd name="T39" fmla="*/ 25 h 10"/>
                    <a:gd name="T40" fmla="*/ 50 w 38"/>
                    <a:gd name="T41" fmla="*/ 26 h 10"/>
                    <a:gd name="T42" fmla="*/ 52 w 38"/>
                    <a:gd name="T43" fmla="*/ 26 h 10"/>
                    <a:gd name="T44" fmla="*/ 52 w 38"/>
                    <a:gd name="T45" fmla="*/ 26 h 10"/>
                    <a:gd name="T46" fmla="*/ 52 w 38"/>
                    <a:gd name="T47" fmla="*/ 32 h 10"/>
                    <a:gd name="T48" fmla="*/ 50 w 38"/>
                    <a:gd name="T49" fmla="*/ 32 h 10"/>
                    <a:gd name="T50" fmla="*/ 50 w 38"/>
                    <a:gd name="T51" fmla="*/ 32 h 10"/>
                    <a:gd name="T52" fmla="*/ 50 w 38"/>
                    <a:gd name="T53" fmla="*/ 32 h 10"/>
                    <a:gd name="T54" fmla="*/ 50 w 38"/>
                    <a:gd name="T55" fmla="*/ 37 h 10"/>
                    <a:gd name="T56" fmla="*/ 50 w 38"/>
                    <a:gd name="T57" fmla="*/ 37 h 10"/>
                    <a:gd name="T58" fmla="*/ 43 w 38"/>
                    <a:gd name="T59" fmla="*/ 37 h 10"/>
                    <a:gd name="T60" fmla="*/ 37 w 38"/>
                    <a:gd name="T61" fmla="*/ 37 h 10"/>
                    <a:gd name="T62" fmla="*/ 18 w 38"/>
                    <a:gd name="T63" fmla="*/ 32 h 10"/>
                    <a:gd name="T64" fmla="*/ 12 w 38"/>
                    <a:gd name="T65" fmla="*/ 25 h 10"/>
                    <a:gd name="T66" fmla="*/ 5 w 38"/>
                    <a:gd name="T67" fmla="*/ 3 h 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10"/>
                    <a:gd name="T104" fmla="*/ 38 w 38"/>
                    <a:gd name="T105" fmla="*/ 10 h 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10">
                      <a:moveTo>
                        <a:pt x="5" y="3"/>
                      </a:moveTo>
                      <a:lnTo>
                        <a:pt x="5" y="3"/>
                      </a:lnTo>
                      <a:lnTo>
                        <a:pt x="0" y="1"/>
                      </a:lnTo>
                      <a:lnTo>
                        <a:pt x="0" y="0"/>
                      </a:lnTo>
                      <a:lnTo>
                        <a:pt x="2" y="0"/>
                      </a:lnTo>
                      <a:lnTo>
                        <a:pt x="5" y="1"/>
                      </a:lnTo>
                      <a:lnTo>
                        <a:pt x="8" y="3"/>
                      </a:lnTo>
                      <a:lnTo>
                        <a:pt x="11" y="3"/>
                      </a:lnTo>
                      <a:lnTo>
                        <a:pt x="15" y="4"/>
                      </a:lnTo>
                      <a:lnTo>
                        <a:pt x="18" y="6"/>
                      </a:lnTo>
                      <a:lnTo>
                        <a:pt x="21" y="6"/>
                      </a:lnTo>
                      <a:lnTo>
                        <a:pt x="24" y="7"/>
                      </a:lnTo>
                      <a:lnTo>
                        <a:pt x="29" y="7"/>
                      </a:lnTo>
                      <a:lnTo>
                        <a:pt x="32" y="7"/>
                      </a:lnTo>
                      <a:lnTo>
                        <a:pt x="35" y="6"/>
                      </a:lnTo>
                      <a:lnTo>
                        <a:pt x="36" y="6"/>
                      </a:lnTo>
                      <a:lnTo>
                        <a:pt x="36" y="7"/>
                      </a:lnTo>
                      <a:lnTo>
                        <a:pt x="38" y="7"/>
                      </a:lnTo>
                      <a:lnTo>
                        <a:pt x="38" y="9"/>
                      </a:lnTo>
                      <a:lnTo>
                        <a:pt x="36" y="9"/>
                      </a:lnTo>
                      <a:lnTo>
                        <a:pt x="36" y="10"/>
                      </a:lnTo>
                      <a:lnTo>
                        <a:pt x="32" y="10"/>
                      </a:lnTo>
                      <a:lnTo>
                        <a:pt x="29" y="10"/>
                      </a:lnTo>
                      <a:lnTo>
                        <a:pt x="27" y="10"/>
                      </a:lnTo>
                      <a:lnTo>
                        <a:pt x="23" y="10"/>
                      </a:lnTo>
                      <a:lnTo>
                        <a:pt x="21" y="9"/>
                      </a:lnTo>
                      <a:lnTo>
                        <a:pt x="18" y="9"/>
                      </a:lnTo>
                      <a:lnTo>
                        <a:pt x="15" y="7"/>
                      </a:lnTo>
                      <a:lnTo>
                        <a:pt x="12" y="6"/>
                      </a:lnTo>
                      <a:lnTo>
                        <a:pt x="9" y="6"/>
                      </a:lnTo>
                      <a:lnTo>
                        <a:pt x="5" y="3"/>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03" name="Freeform 251"/>
                <p:cNvSpPr>
                  <a:spLocks/>
                </p:cNvSpPr>
                <p:nvPr/>
              </p:nvSpPr>
              <p:spPr bwMode="auto">
                <a:xfrm>
                  <a:off x="3223" y="2311"/>
                  <a:ext cx="39" cy="11"/>
                </a:xfrm>
                <a:custGeom>
                  <a:avLst/>
                  <a:gdLst>
                    <a:gd name="T0" fmla="*/ 5 w 38"/>
                    <a:gd name="T1" fmla="*/ 3 h 10"/>
                    <a:gd name="T2" fmla="*/ 0 w 38"/>
                    <a:gd name="T3" fmla="*/ 1 h 10"/>
                    <a:gd name="T4" fmla="*/ 0 w 38"/>
                    <a:gd name="T5" fmla="*/ 1 h 10"/>
                    <a:gd name="T6" fmla="*/ 0 w 38"/>
                    <a:gd name="T7" fmla="*/ 1 h 10"/>
                    <a:gd name="T8" fmla="*/ 0 w 38"/>
                    <a:gd name="T9" fmla="*/ 1 h 10"/>
                    <a:gd name="T10" fmla="*/ 0 w 38"/>
                    <a:gd name="T11" fmla="*/ 0 h 10"/>
                    <a:gd name="T12" fmla="*/ 0 w 38"/>
                    <a:gd name="T13" fmla="*/ 0 h 10"/>
                    <a:gd name="T14" fmla="*/ 0 w 38"/>
                    <a:gd name="T15" fmla="*/ 0 h 10"/>
                    <a:gd name="T16" fmla="*/ 0 w 38"/>
                    <a:gd name="T17" fmla="*/ 0 h 10"/>
                    <a:gd name="T18" fmla="*/ 0 w 38"/>
                    <a:gd name="T19" fmla="*/ 0 h 10"/>
                    <a:gd name="T20" fmla="*/ 2 w 38"/>
                    <a:gd name="T21" fmla="*/ 0 h 10"/>
                    <a:gd name="T22" fmla="*/ 2 w 38"/>
                    <a:gd name="T23" fmla="*/ 0 h 10"/>
                    <a:gd name="T24" fmla="*/ 5 w 38"/>
                    <a:gd name="T25" fmla="*/ 1 h 10"/>
                    <a:gd name="T26" fmla="*/ 11 w 38"/>
                    <a:gd name="T27" fmla="*/ 3 h 10"/>
                    <a:gd name="T28" fmla="*/ 18 w 38"/>
                    <a:gd name="T29" fmla="*/ 25 h 10"/>
                    <a:gd name="T30" fmla="*/ 38 w 38"/>
                    <a:gd name="T31" fmla="*/ 26 h 10"/>
                    <a:gd name="T32" fmla="*/ 46 w 38"/>
                    <a:gd name="T33" fmla="*/ 26 h 10"/>
                    <a:gd name="T34" fmla="*/ 49 w 38"/>
                    <a:gd name="T35" fmla="*/ 25 h 10"/>
                    <a:gd name="T36" fmla="*/ 50 w 38"/>
                    <a:gd name="T37" fmla="*/ 25 h 10"/>
                    <a:gd name="T38" fmla="*/ 50 w 38"/>
                    <a:gd name="T39" fmla="*/ 25 h 10"/>
                    <a:gd name="T40" fmla="*/ 50 w 38"/>
                    <a:gd name="T41" fmla="*/ 26 h 10"/>
                    <a:gd name="T42" fmla="*/ 52 w 38"/>
                    <a:gd name="T43" fmla="*/ 26 h 10"/>
                    <a:gd name="T44" fmla="*/ 52 w 38"/>
                    <a:gd name="T45" fmla="*/ 26 h 10"/>
                    <a:gd name="T46" fmla="*/ 52 w 38"/>
                    <a:gd name="T47" fmla="*/ 32 h 10"/>
                    <a:gd name="T48" fmla="*/ 50 w 38"/>
                    <a:gd name="T49" fmla="*/ 32 h 10"/>
                    <a:gd name="T50" fmla="*/ 50 w 38"/>
                    <a:gd name="T51" fmla="*/ 32 h 10"/>
                    <a:gd name="T52" fmla="*/ 50 w 38"/>
                    <a:gd name="T53" fmla="*/ 32 h 10"/>
                    <a:gd name="T54" fmla="*/ 50 w 38"/>
                    <a:gd name="T55" fmla="*/ 37 h 10"/>
                    <a:gd name="T56" fmla="*/ 50 w 38"/>
                    <a:gd name="T57" fmla="*/ 37 h 10"/>
                    <a:gd name="T58" fmla="*/ 43 w 38"/>
                    <a:gd name="T59" fmla="*/ 37 h 10"/>
                    <a:gd name="T60" fmla="*/ 37 w 38"/>
                    <a:gd name="T61" fmla="*/ 37 h 10"/>
                    <a:gd name="T62" fmla="*/ 18 w 38"/>
                    <a:gd name="T63" fmla="*/ 32 h 10"/>
                    <a:gd name="T64" fmla="*/ 12 w 38"/>
                    <a:gd name="T65" fmla="*/ 25 h 10"/>
                    <a:gd name="T66" fmla="*/ 5 w 38"/>
                    <a:gd name="T67" fmla="*/ 3 h 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10"/>
                    <a:gd name="T104" fmla="*/ 38 w 38"/>
                    <a:gd name="T105" fmla="*/ 10 h 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10">
                      <a:moveTo>
                        <a:pt x="5" y="3"/>
                      </a:moveTo>
                      <a:lnTo>
                        <a:pt x="5" y="3"/>
                      </a:lnTo>
                      <a:lnTo>
                        <a:pt x="0" y="1"/>
                      </a:lnTo>
                      <a:lnTo>
                        <a:pt x="0" y="0"/>
                      </a:lnTo>
                      <a:lnTo>
                        <a:pt x="2" y="0"/>
                      </a:lnTo>
                      <a:lnTo>
                        <a:pt x="5" y="1"/>
                      </a:lnTo>
                      <a:lnTo>
                        <a:pt x="8" y="3"/>
                      </a:lnTo>
                      <a:lnTo>
                        <a:pt x="11" y="3"/>
                      </a:lnTo>
                      <a:lnTo>
                        <a:pt x="15" y="4"/>
                      </a:lnTo>
                      <a:lnTo>
                        <a:pt x="18" y="6"/>
                      </a:lnTo>
                      <a:lnTo>
                        <a:pt x="21" y="6"/>
                      </a:lnTo>
                      <a:lnTo>
                        <a:pt x="24" y="7"/>
                      </a:lnTo>
                      <a:lnTo>
                        <a:pt x="29" y="7"/>
                      </a:lnTo>
                      <a:lnTo>
                        <a:pt x="32" y="7"/>
                      </a:lnTo>
                      <a:lnTo>
                        <a:pt x="35" y="6"/>
                      </a:lnTo>
                      <a:lnTo>
                        <a:pt x="36" y="6"/>
                      </a:lnTo>
                      <a:lnTo>
                        <a:pt x="36" y="7"/>
                      </a:lnTo>
                      <a:lnTo>
                        <a:pt x="38" y="7"/>
                      </a:lnTo>
                      <a:lnTo>
                        <a:pt x="38" y="9"/>
                      </a:lnTo>
                      <a:lnTo>
                        <a:pt x="36" y="9"/>
                      </a:lnTo>
                      <a:lnTo>
                        <a:pt x="36" y="10"/>
                      </a:lnTo>
                      <a:lnTo>
                        <a:pt x="32" y="10"/>
                      </a:lnTo>
                      <a:lnTo>
                        <a:pt x="29" y="10"/>
                      </a:lnTo>
                      <a:lnTo>
                        <a:pt x="27" y="10"/>
                      </a:lnTo>
                      <a:lnTo>
                        <a:pt x="23" y="10"/>
                      </a:lnTo>
                      <a:lnTo>
                        <a:pt x="21" y="9"/>
                      </a:lnTo>
                      <a:lnTo>
                        <a:pt x="18" y="9"/>
                      </a:lnTo>
                      <a:lnTo>
                        <a:pt x="15" y="7"/>
                      </a:lnTo>
                      <a:lnTo>
                        <a:pt x="12" y="6"/>
                      </a:lnTo>
                      <a:lnTo>
                        <a:pt x="9" y="6"/>
                      </a:lnTo>
                      <a:lnTo>
                        <a:pt x="5"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04" name="Freeform 252"/>
                <p:cNvSpPr>
                  <a:spLocks/>
                </p:cNvSpPr>
                <p:nvPr/>
              </p:nvSpPr>
              <p:spPr bwMode="auto">
                <a:xfrm>
                  <a:off x="974" y="2305"/>
                  <a:ext cx="18" cy="53"/>
                </a:xfrm>
                <a:custGeom>
                  <a:avLst/>
                  <a:gdLst>
                    <a:gd name="T0" fmla="*/ 3 w 18"/>
                    <a:gd name="T1" fmla="*/ 86 h 51"/>
                    <a:gd name="T2" fmla="*/ 1 w 18"/>
                    <a:gd name="T3" fmla="*/ 86 h 51"/>
                    <a:gd name="T4" fmla="*/ 1 w 18"/>
                    <a:gd name="T5" fmla="*/ 86 h 51"/>
                    <a:gd name="T6" fmla="*/ 1 w 18"/>
                    <a:gd name="T7" fmla="*/ 86 h 51"/>
                    <a:gd name="T8" fmla="*/ 1 w 18"/>
                    <a:gd name="T9" fmla="*/ 86 h 51"/>
                    <a:gd name="T10" fmla="*/ 1 w 18"/>
                    <a:gd name="T11" fmla="*/ 86 h 51"/>
                    <a:gd name="T12" fmla="*/ 1 w 18"/>
                    <a:gd name="T13" fmla="*/ 86 h 51"/>
                    <a:gd name="T14" fmla="*/ 1 w 18"/>
                    <a:gd name="T15" fmla="*/ 86 h 51"/>
                    <a:gd name="T16" fmla="*/ 0 w 18"/>
                    <a:gd name="T17" fmla="*/ 86 h 51"/>
                    <a:gd name="T18" fmla="*/ 0 w 18"/>
                    <a:gd name="T19" fmla="*/ 86 h 51"/>
                    <a:gd name="T20" fmla="*/ 0 w 18"/>
                    <a:gd name="T21" fmla="*/ 86 h 51"/>
                    <a:gd name="T22" fmla="*/ 0 w 18"/>
                    <a:gd name="T23" fmla="*/ 86 h 51"/>
                    <a:gd name="T24" fmla="*/ 1 w 18"/>
                    <a:gd name="T25" fmla="*/ 70 h 51"/>
                    <a:gd name="T26" fmla="*/ 4 w 18"/>
                    <a:gd name="T27" fmla="*/ 49 h 51"/>
                    <a:gd name="T28" fmla="*/ 6 w 18"/>
                    <a:gd name="T29" fmla="*/ 33 h 51"/>
                    <a:gd name="T30" fmla="*/ 10 w 18"/>
                    <a:gd name="T31" fmla="*/ 10 h 51"/>
                    <a:gd name="T32" fmla="*/ 16 w 18"/>
                    <a:gd name="T33" fmla="*/ 0 h 51"/>
                    <a:gd name="T34" fmla="*/ 16 w 18"/>
                    <a:gd name="T35" fmla="*/ 0 h 51"/>
                    <a:gd name="T36" fmla="*/ 16 w 18"/>
                    <a:gd name="T37" fmla="*/ 0 h 51"/>
                    <a:gd name="T38" fmla="*/ 16 w 18"/>
                    <a:gd name="T39" fmla="*/ 0 h 51"/>
                    <a:gd name="T40" fmla="*/ 16 w 18"/>
                    <a:gd name="T41" fmla="*/ 0 h 51"/>
                    <a:gd name="T42" fmla="*/ 16 w 18"/>
                    <a:gd name="T43" fmla="*/ 0 h 51"/>
                    <a:gd name="T44" fmla="*/ 16 w 18"/>
                    <a:gd name="T45" fmla="*/ 0 h 51"/>
                    <a:gd name="T46" fmla="*/ 18 w 18"/>
                    <a:gd name="T47" fmla="*/ 0 h 51"/>
                    <a:gd name="T48" fmla="*/ 18 w 18"/>
                    <a:gd name="T49" fmla="*/ 0 h 51"/>
                    <a:gd name="T50" fmla="*/ 18 w 18"/>
                    <a:gd name="T51" fmla="*/ 1 h 51"/>
                    <a:gd name="T52" fmla="*/ 18 w 18"/>
                    <a:gd name="T53" fmla="*/ 1 h 51"/>
                    <a:gd name="T54" fmla="*/ 18 w 18"/>
                    <a:gd name="T55" fmla="*/ 1 h 51"/>
                    <a:gd name="T56" fmla="*/ 16 w 18"/>
                    <a:gd name="T57" fmla="*/ 3 h 51"/>
                    <a:gd name="T58" fmla="*/ 16 w 18"/>
                    <a:gd name="T59" fmla="*/ 6 h 51"/>
                    <a:gd name="T60" fmla="*/ 15 w 18"/>
                    <a:gd name="T61" fmla="*/ 9 h 51"/>
                    <a:gd name="T62" fmla="*/ 13 w 18"/>
                    <a:gd name="T63" fmla="*/ 12 h 51"/>
                    <a:gd name="T64" fmla="*/ 13 w 18"/>
                    <a:gd name="T65" fmla="*/ 29 h 51"/>
                    <a:gd name="T66" fmla="*/ 12 w 18"/>
                    <a:gd name="T67" fmla="*/ 30 h 51"/>
                    <a:gd name="T68" fmla="*/ 9 w 18"/>
                    <a:gd name="T69" fmla="*/ 38 h 51"/>
                    <a:gd name="T70" fmla="*/ 9 w 18"/>
                    <a:gd name="T71" fmla="*/ 49 h 51"/>
                    <a:gd name="T72" fmla="*/ 6 w 18"/>
                    <a:gd name="T73" fmla="*/ 63 h 51"/>
                    <a:gd name="T74" fmla="*/ 4 w 18"/>
                    <a:gd name="T75" fmla="*/ 74 h 51"/>
                    <a:gd name="T76" fmla="*/ 1 w 18"/>
                    <a:gd name="T77" fmla="*/ 86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
                    <a:gd name="T118" fmla="*/ 0 h 51"/>
                    <a:gd name="T119" fmla="*/ 18 w 18"/>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 h="51">
                      <a:moveTo>
                        <a:pt x="1" y="51"/>
                      </a:moveTo>
                      <a:lnTo>
                        <a:pt x="3" y="51"/>
                      </a:lnTo>
                      <a:lnTo>
                        <a:pt x="1" y="51"/>
                      </a:lnTo>
                      <a:lnTo>
                        <a:pt x="0" y="51"/>
                      </a:lnTo>
                      <a:lnTo>
                        <a:pt x="1" y="45"/>
                      </a:lnTo>
                      <a:lnTo>
                        <a:pt x="1" y="40"/>
                      </a:lnTo>
                      <a:lnTo>
                        <a:pt x="3" y="36"/>
                      </a:lnTo>
                      <a:lnTo>
                        <a:pt x="4" y="30"/>
                      </a:lnTo>
                      <a:lnTo>
                        <a:pt x="6" y="24"/>
                      </a:lnTo>
                      <a:lnTo>
                        <a:pt x="6" y="19"/>
                      </a:lnTo>
                      <a:lnTo>
                        <a:pt x="9" y="15"/>
                      </a:lnTo>
                      <a:lnTo>
                        <a:pt x="10" y="10"/>
                      </a:lnTo>
                      <a:lnTo>
                        <a:pt x="13" y="4"/>
                      </a:lnTo>
                      <a:lnTo>
                        <a:pt x="16" y="0"/>
                      </a:lnTo>
                      <a:lnTo>
                        <a:pt x="18" y="0"/>
                      </a:lnTo>
                      <a:lnTo>
                        <a:pt x="18" y="1"/>
                      </a:lnTo>
                      <a:lnTo>
                        <a:pt x="16" y="3"/>
                      </a:lnTo>
                      <a:lnTo>
                        <a:pt x="16" y="4"/>
                      </a:lnTo>
                      <a:lnTo>
                        <a:pt x="16" y="6"/>
                      </a:lnTo>
                      <a:lnTo>
                        <a:pt x="16" y="7"/>
                      </a:lnTo>
                      <a:lnTo>
                        <a:pt x="15" y="9"/>
                      </a:lnTo>
                      <a:lnTo>
                        <a:pt x="15" y="10"/>
                      </a:lnTo>
                      <a:lnTo>
                        <a:pt x="13" y="12"/>
                      </a:lnTo>
                      <a:lnTo>
                        <a:pt x="13" y="13"/>
                      </a:lnTo>
                      <a:lnTo>
                        <a:pt x="13" y="15"/>
                      </a:lnTo>
                      <a:lnTo>
                        <a:pt x="12" y="16"/>
                      </a:lnTo>
                      <a:lnTo>
                        <a:pt x="10" y="19"/>
                      </a:lnTo>
                      <a:lnTo>
                        <a:pt x="9" y="24"/>
                      </a:lnTo>
                      <a:lnTo>
                        <a:pt x="9" y="27"/>
                      </a:lnTo>
                      <a:lnTo>
                        <a:pt x="9" y="30"/>
                      </a:lnTo>
                      <a:lnTo>
                        <a:pt x="7" y="34"/>
                      </a:lnTo>
                      <a:lnTo>
                        <a:pt x="6" y="37"/>
                      </a:lnTo>
                      <a:lnTo>
                        <a:pt x="6" y="40"/>
                      </a:lnTo>
                      <a:lnTo>
                        <a:pt x="4" y="43"/>
                      </a:lnTo>
                      <a:lnTo>
                        <a:pt x="3" y="48"/>
                      </a:lnTo>
                      <a:lnTo>
                        <a:pt x="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05" name="Freeform 253"/>
                <p:cNvSpPr>
                  <a:spLocks/>
                </p:cNvSpPr>
                <p:nvPr/>
              </p:nvSpPr>
              <p:spPr bwMode="auto">
                <a:xfrm>
                  <a:off x="923" y="2402"/>
                  <a:ext cx="28" cy="19"/>
                </a:xfrm>
                <a:custGeom>
                  <a:avLst/>
                  <a:gdLst>
                    <a:gd name="T0" fmla="*/ 0 w 28"/>
                    <a:gd name="T1" fmla="*/ 37 h 18"/>
                    <a:gd name="T2" fmla="*/ 0 w 28"/>
                    <a:gd name="T3" fmla="*/ 37 h 18"/>
                    <a:gd name="T4" fmla="*/ 0 w 28"/>
                    <a:gd name="T5" fmla="*/ 37 h 18"/>
                    <a:gd name="T6" fmla="*/ 0 w 28"/>
                    <a:gd name="T7" fmla="*/ 37 h 18"/>
                    <a:gd name="T8" fmla="*/ 3 w 28"/>
                    <a:gd name="T9" fmla="*/ 35 h 18"/>
                    <a:gd name="T10" fmla="*/ 6 w 28"/>
                    <a:gd name="T11" fmla="*/ 31 h 18"/>
                    <a:gd name="T12" fmla="*/ 10 w 28"/>
                    <a:gd name="T13" fmla="*/ 29 h 18"/>
                    <a:gd name="T14" fmla="*/ 12 w 28"/>
                    <a:gd name="T15" fmla="*/ 26 h 18"/>
                    <a:gd name="T16" fmla="*/ 15 w 28"/>
                    <a:gd name="T17" fmla="*/ 25 h 18"/>
                    <a:gd name="T18" fmla="*/ 18 w 28"/>
                    <a:gd name="T19" fmla="*/ 23 h 18"/>
                    <a:gd name="T20" fmla="*/ 21 w 28"/>
                    <a:gd name="T21" fmla="*/ 6 h 18"/>
                    <a:gd name="T22" fmla="*/ 22 w 28"/>
                    <a:gd name="T23" fmla="*/ 5 h 18"/>
                    <a:gd name="T24" fmla="*/ 25 w 28"/>
                    <a:gd name="T25" fmla="*/ 2 h 18"/>
                    <a:gd name="T26" fmla="*/ 27 w 28"/>
                    <a:gd name="T27" fmla="*/ 0 h 18"/>
                    <a:gd name="T28" fmla="*/ 27 w 28"/>
                    <a:gd name="T29" fmla="*/ 0 h 18"/>
                    <a:gd name="T30" fmla="*/ 27 w 28"/>
                    <a:gd name="T31" fmla="*/ 0 h 18"/>
                    <a:gd name="T32" fmla="*/ 27 w 28"/>
                    <a:gd name="T33" fmla="*/ 0 h 18"/>
                    <a:gd name="T34" fmla="*/ 27 w 28"/>
                    <a:gd name="T35" fmla="*/ 0 h 18"/>
                    <a:gd name="T36" fmla="*/ 27 w 28"/>
                    <a:gd name="T37" fmla="*/ 0 h 18"/>
                    <a:gd name="T38" fmla="*/ 27 w 28"/>
                    <a:gd name="T39" fmla="*/ 0 h 18"/>
                    <a:gd name="T40" fmla="*/ 27 w 28"/>
                    <a:gd name="T41" fmla="*/ 0 h 18"/>
                    <a:gd name="T42" fmla="*/ 27 w 28"/>
                    <a:gd name="T43" fmla="*/ 0 h 18"/>
                    <a:gd name="T44" fmla="*/ 27 w 28"/>
                    <a:gd name="T45" fmla="*/ 0 h 18"/>
                    <a:gd name="T46" fmla="*/ 28 w 28"/>
                    <a:gd name="T47" fmla="*/ 0 h 18"/>
                    <a:gd name="T48" fmla="*/ 28 w 28"/>
                    <a:gd name="T49" fmla="*/ 0 h 18"/>
                    <a:gd name="T50" fmla="*/ 28 w 28"/>
                    <a:gd name="T51" fmla="*/ 0 h 18"/>
                    <a:gd name="T52" fmla="*/ 28 w 28"/>
                    <a:gd name="T53" fmla="*/ 0 h 18"/>
                    <a:gd name="T54" fmla="*/ 28 w 28"/>
                    <a:gd name="T55" fmla="*/ 0 h 18"/>
                    <a:gd name="T56" fmla="*/ 28 w 28"/>
                    <a:gd name="T57" fmla="*/ 0 h 18"/>
                    <a:gd name="T58" fmla="*/ 28 w 28"/>
                    <a:gd name="T59" fmla="*/ 0 h 18"/>
                    <a:gd name="T60" fmla="*/ 28 w 28"/>
                    <a:gd name="T61" fmla="*/ 0 h 18"/>
                    <a:gd name="T62" fmla="*/ 28 w 28"/>
                    <a:gd name="T63" fmla="*/ 0 h 18"/>
                    <a:gd name="T64" fmla="*/ 28 w 28"/>
                    <a:gd name="T65" fmla="*/ 0 h 18"/>
                    <a:gd name="T66" fmla="*/ 28 w 28"/>
                    <a:gd name="T67" fmla="*/ 0 h 18"/>
                    <a:gd name="T68" fmla="*/ 28 w 28"/>
                    <a:gd name="T69" fmla="*/ 0 h 18"/>
                    <a:gd name="T70" fmla="*/ 28 w 28"/>
                    <a:gd name="T71" fmla="*/ 0 h 18"/>
                    <a:gd name="T72" fmla="*/ 28 w 28"/>
                    <a:gd name="T73" fmla="*/ 0 h 18"/>
                    <a:gd name="T74" fmla="*/ 25 w 28"/>
                    <a:gd name="T75" fmla="*/ 3 h 18"/>
                    <a:gd name="T76" fmla="*/ 24 w 28"/>
                    <a:gd name="T77" fmla="*/ 5 h 18"/>
                    <a:gd name="T78" fmla="*/ 21 w 28"/>
                    <a:gd name="T79" fmla="*/ 8 h 18"/>
                    <a:gd name="T80" fmla="*/ 18 w 28"/>
                    <a:gd name="T81" fmla="*/ 23 h 18"/>
                    <a:gd name="T82" fmla="*/ 16 w 28"/>
                    <a:gd name="T83" fmla="*/ 26 h 18"/>
                    <a:gd name="T84" fmla="*/ 13 w 28"/>
                    <a:gd name="T85" fmla="*/ 29 h 18"/>
                    <a:gd name="T86" fmla="*/ 10 w 28"/>
                    <a:gd name="T87" fmla="*/ 31 h 18"/>
                    <a:gd name="T88" fmla="*/ 7 w 28"/>
                    <a:gd name="T89" fmla="*/ 31 h 18"/>
                    <a:gd name="T90" fmla="*/ 4 w 28"/>
                    <a:gd name="T91" fmla="*/ 35 h 18"/>
                    <a:gd name="T92" fmla="*/ 0 w 28"/>
                    <a:gd name="T93" fmla="*/ 37 h 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18"/>
                    <a:gd name="T143" fmla="*/ 28 w 28"/>
                    <a:gd name="T144" fmla="*/ 18 h 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18">
                      <a:moveTo>
                        <a:pt x="0" y="18"/>
                      </a:moveTo>
                      <a:lnTo>
                        <a:pt x="0" y="18"/>
                      </a:lnTo>
                      <a:lnTo>
                        <a:pt x="3" y="17"/>
                      </a:lnTo>
                      <a:lnTo>
                        <a:pt x="6" y="15"/>
                      </a:lnTo>
                      <a:lnTo>
                        <a:pt x="10" y="14"/>
                      </a:lnTo>
                      <a:lnTo>
                        <a:pt x="12" y="12"/>
                      </a:lnTo>
                      <a:lnTo>
                        <a:pt x="15" y="11"/>
                      </a:lnTo>
                      <a:lnTo>
                        <a:pt x="18" y="9"/>
                      </a:lnTo>
                      <a:lnTo>
                        <a:pt x="21" y="6"/>
                      </a:lnTo>
                      <a:lnTo>
                        <a:pt x="22" y="5"/>
                      </a:lnTo>
                      <a:lnTo>
                        <a:pt x="25" y="2"/>
                      </a:lnTo>
                      <a:lnTo>
                        <a:pt x="27" y="0"/>
                      </a:lnTo>
                      <a:lnTo>
                        <a:pt x="28" y="0"/>
                      </a:lnTo>
                      <a:lnTo>
                        <a:pt x="25" y="3"/>
                      </a:lnTo>
                      <a:lnTo>
                        <a:pt x="24" y="5"/>
                      </a:lnTo>
                      <a:lnTo>
                        <a:pt x="21" y="8"/>
                      </a:lnTo>
                      <a:lnTo>
                        <a:pt x="18" y="9"/>
                      </a:lnTo>
                      <a:lnTo>
                        <a:pt x="16" y="12"/>
                      </a:lnTo>
                      <a:lnTo>
                        <a:pt x="13" y="14"/>
                      </a:lnTo>
                      <a:lnTo>
                        <a:pt x="10" y="15"/>
                      </a:lnTo>
                      <a:lnTo>
                        <a:pt x="7" y="15"/>
                      </a:lnTo>
                      <a:lnTo>
                        <a:pt x="4" y="17"/>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06" name="Freeform 254"/>
                <p:cNvSpPr>
                  <a:spLocks/>
                </p:cNvSpPr>
                <p:nvPr/>
              </p:nvSpPr>
              <p:spPr bwMode="auto">
                <a:xfrm>
                  <a:off x="1103" y="2319"/>
                  <a:ext cx="30" cy="64"/>
                </a:xfrm>
                <a:custGeom>
                  <a:avLst/>
                  <a:gdLst>
                    <a:gd name="T0" fmla="*/ 29 w 30"/>
                    <a:gd name="T1" fmla="*/ 0 h 62"/>
                    <a:gd name="T2" fmla="*/ 29 w 30"/>
                    <a:gd name="T3" fmla="*/ 0 h 62"/>
                    <a:gd name="T4" fmla="*/ 29 w 30"/>
                    <a:gd name="T5" fmla="*/ 0 h 62"/>
                    <a:gd name="T6" fmla="*/ 29 w 30"/>
                    <a:gd name="T7" fmla="*/ 0 h 62"/>
                    <a:gd name="T8" fmla="*/ 29 w 30"/>
                    <a:gd name="T9" fmla="*/ 0 h 62"/>
                    <a:gd name="T10" fmla="*/ 29 w 30"/>
                    <a:gd name="T11" fmla="*/ 0 h 62"/>
                    <a:gd name="T12" fmla="*/ 30 w 30"/>
                    <a:gd name="T13" fmla="*/ 0 h 62"/>
                    <a:gd name="T14" fmla="*/ 30 w 30"/>
                    <a:gd name="T15" fmla="*/ 0 h 62"/>
                    <a:gd name="T16" fmla="*/ 30 w 30"/>
                    <a:gd name="T17" fmla="*/ 0 h 62"/>
                    <a:gd name="T18" fmla="*/ 30 w 30"/>
                    <a:gd name="T19" fmla="*/ 0 h 62"/>
                    <a:gd name="T20" fmla="*/ 30 w 30"/>
                    <a:gd name="T21" fmla="*/ 0 h 62"/>
                    <a:gd name="T22" fmla="*/ 30 w 30"/>
                    <a:gd name="T23" fmla="*/ 2 h 62"/>
                    <a:gd name="T24" fmla="*/ 26 w 30"/>
                    <a:gd name="T25" fmla="*/ 6 h 62"/>
                    <a:gd name="T26" fmla="*/ 23 w 30"/>
                    <a:gd name="T27" fmla="*/ 11 h 62"/>
                    <a:gd name="T28" fmla="*/ 18 w 30"/>
                    <a:gd name="T29" fmla="*/ 15 h 62"/>
                    <a:gd name="T30" fmla="*/ 15 w 30"/>
                    <a:gd name="T31" fmla="*/ 32 h 62"/>
                    <a:gd name="T32" fmla="*/ 12 w 30"/>
                    <a:gd name="T33" fmla="*/ 38 h 62"/>
                    <a:gd name="T34" fmla="*/ 9 w 30"/>
                    <a:gd name="T35" fmla="*/ 41 h 62"/>
                    <a:gd name="T36" fmla="*/ 6 w 30"/>
                    <a:gd name="T37" fmla="*/ 51 h 62"/>
                    <a:gd name="T38" fmla="*/ 5 w 30"/>
                    <a:gd name="T39" fmla="*/ 65 h 62"/>
                    <a:gd name="T40" fmla="*/ 3 w 30"/>
                    <a:gd name="T41" fmla="*/ 78 h 62"/>
                    <a:gd name="T42" fmla="*/ 2 w 30"/>
                    <a:gd name="T43" fmla="*/ 88 h 62"/>
                    <a:gd name="T44" fmla="*/ 2 w 30"/>
                    <a:gd name="T45" fmla="*/ 96 h 62"/>
                    <a:gd name="T46" fmla="*/ 2 w 30"/>
                    <a:gd name="T47" fmla="*/ 96 h 62"/>
                    <a:gd name="T48" fmla="*/ 2 w 30"/>
                    <a:gd name="T49" fmla="*/ 96 h 62"/>
                    <a:gd name="T50" fmla="*/ 0 w 30"/>
                    <a:gd name="T51" fmla="*/ 96 h 62"/>
                    <a:gd name="T52" fmla="*/ 0 w 30"/>
                    <a:gd name="T53" fmla="*/ 96 h 62"/>
                    <a:gd name="T54" fmla="*/ 0 w 30"/>
                    <a:gd name="T55" fmla="*/ 96 h 62"/>
                    <a:gd name="T56" fmla="*/ 0 w 30"/>
                    <a:gd name="T57" fmla="*/ 96 h 62"/>
                    <a:gd name="T58" fmla="*/ 0 w 30"/>
                    <a:gd name="T59" fmla="*/ 96 h 62"/>
                    <a:gd name="T60" fmla="*/ 0 w 30"/>
                    <a:gd name="T61" fmla="*/ 96 h 62"/>
                    <a:gd name="T62" fmla="*/ 0 w 30"/>
                    <a:gd name="T63" fmla="*/ 96 h 62"/>
                    <a:gd name="T64" fmla="*/ 0 w 30"/>
                    <a:gd name="T65" fmla="*/ 96 h 62"/>
                    <a:gd name="T66" fmla="*/ 0 w 30"/>
                    <a:gd name="T67" fmla="*/ 96 h 62"/>
                    <a:gd name="T68" fmla="*/ 2 w 30"/>
                    <a:gd name="T69" fmla="*/ 82 h 62"/>
                    <a:gd name="T70" fmla="*/ 2 w 30"/>
                    <a:gd name="T71" fmla="*/ 69 h 62"/>
                    <a:gd name="T72" fmla="*/ 5 w 30"/>
                    <a:gd name="T73" fmla="*/ 51 h 62"/>
                    <a:gd name="T74" fmla="*/ 8 w 30"/>
                    <a:gd name="T75" fmla="*/ 41 h 62"/>
                    <a:gd name="T76" fmla="*/ 12 w 30"/>
                    <a:gd name="T77" fmla="*/ 34 h 62"/>
                    <a:gd name="T78" fmla="*/ 14 w 30"/>
                    <a:gd name="T79" fmla="*/ 32 h 62"/>
                    <a:gd name="T80" fmla="*/ 17 w 30"/>
                    <a:gd name="T81" fmla="*/ 14 h 62"/>
                    <a:gd name="T82" fmla="*/ 20 w 30"/>
                    <a:gd name="T83" fmla="*/ 11 h 62"/>
                    <a:gd name="T84" fmla="*/ 24 w 30"/>
                    <a:gd name="T85" fmla="*/ 6 h 62"/>
                    <a:gd name="T86" fmla="*/ 27 w 30"/>
                    <a:gd name="T87" fmla="*/ 3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62"/>
                    <a:gd name="T134" fmla="*/ 30 w 30"/>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62">
                      <a:moveTo>
                        <a:pt x="29" y="0"/>
                      </a:moveTo>
                      <a:lnTo>
                        <a:pt x="29" y="0"/>
                      </a:lnTo>
                      <a:lnTo>
                        <a:pt x="30" y="0"/>
                      </a:lnTo>
                      <a:lnTo>
                        <a:pt x="30" y="2"/>
                      </a:lnTo>
                      <a:lnTo>
                        <a:pt x="29" y="3"/>
                      </a:lnTo>
                      <a:lnTo>
                        <a:pt x="26" y="6"/>
                      </a:lnTo>
                      <a:lnTo>
                        <a:pt x="24" y="8"/>
                      </a:lnTo>
                      <a:lnTo>
                        <a:pt x="23" y="11"/>
                      </a:lnTo>
                      <a:lnTo>
                        <a:pt x="20" y="12"/>
                      </a:lnTo>
                      <a:lnTo>
                        <a:pt x="18" y="15"/>
                      </a:lnTo>
                      <a:lnTo>
                        <a:pt x="17" y="17"/>
                      </a:lnTo>
                      <a:lnTo>
                        <a:pt x="15" y="18"/>
                      </a:lnTo>
                      <a:lnTo>
                        <a:pt x="12" y="21"/>
                      </a:lnTo>
                      <a:lnTo>
                        <a:pt x="12" y="24"/>
                      </a:lnTo>
                      <a:lnTo>
                        <a:pt x="9" y="27"/>
                      </a:lnTo>
                      <a:lnTo>
                        <a:pt x="8" y="30"/>
                      </a:lnTo>
                      <a:lnTo>
                        <a:pt x="6" y="35"/>
                      </a:lnTo>
                      <a:lnTo>
                        <a:pt x="6" y="38"/>
                      </a:lnTo>
                      <a:lnTo>
                        <a:pt x="5" y="42"/>
                      </a:lnTo>
                      <a:lnTo>
                        <a:pt x="5" y="47"/>
                      </a:lnTo>
                      <a:lnTo>
                        <a:pt x="3" y="50"/>
                      </a:lnTo>
                      <a:lnTo>
                        <a:pt x="3" y="54"/>
                      </a:lnTo>
                      <a:lnTo>
                        <a:pt x="2" y="57"/>
                      </a:lnTo>
                      <a:lnTo>
                        <a:pt x="2" y="62"/>
                      </a:lnTo>
                      <a:lnTo>
                        <a:pt x="0" y="62"/>
                      </a:lnTo>
                      <a:lnTo>
                        <a:pt x="0" y="57"/>
                      </a:lnTo>
                      <a:lnTo>
                        <a:pt x="2" y="53"/>
                      </a:lnTo>
                      <a:lnTo>
                        <a:pt x="2" y="48"/>
                      </a:lnTo>
                      <a:lnTo>
                        <a:pt x="2" y="44"/>
                      </a:lnTo>
                      <a:lnTo>
                        <a:pt x="3" y="39"/>
                      </a:lnTo>
                      <a:lnTo>
                        <a:pt x="5" y="35"/>
                      </a:lnTo>
                      <a:lnTo>
                        <a:pt x="5" y="30"/>
                      </a:lnTo>
                      <a:lnTo>
                        <a:pt x="8" y="27"/>
                      </a:lnTo>
                      <a:lnTo>
                        <a:pt x="9" y="23"/>
                      </a:lnTo>
                      <a:lnTo>
                        <a:pt x="12" y="20"/>
                      </a:lnTo>
                      <a:lnTo>
                        <a:pt x="14" y="18"/>
                      </a:lnTo>
                      <a:lnTo>
                        <a:pt x="15" y="15"/>
                      </a:lnTo>
                      <a:lnTo>
                        <a:pt x="17" y="14"/>
                      </a:lnTo>
                      <a:lnTo>
                        <a:pt x="18" y="12"/>
                      </a:lnTo>
                      <a:lnTo>
                        <a:pt x="20" y="11"/>
                      </a:lnTo>
                      <a:lnTo>
                        <a:pt x="23" y="8"/>
                      </a:lnTo>
                      <a:lnTo>
                        <a:pt x="24" y="6"/>
                      </a:lnTo>
                      <a:lnTo>
                        <a:pt x="26" y="5"/>
                      </a:lnTo>
                      <a:lnTo>
                        <a:pt x="27" y="3"/>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07" name="Freeform 255"/>
                <p:cNvSpPr>
                  <a:spLocks/>
                </p:cNvSpPr>
                <p:nvPr/>
              </p:nvSpPr>
              <p:spPr bwMode="auto">
                <a:xfrm>
                  <a:off x="1952" y="2328"/>
                  <a:ext cx="102" cy="37"/>
                </a:xfrm>
                <a:custGeom>
                  <a:avLst/>
                  <a:gdLst>
                    <a:gd name="T0" fmla="*/ 102 w 102"/>
                    <a:gd name="T1" fmla="*/ 0 h 36"/>
                    <a:gd name="T2" fmla="*/ 102 w 102"/>
                    <a:gd name="T3" fmla="*/ 0 h 36"/>
                    <a:gd name="T4" fmla="*/ 94 w 102"/>
                    <a:gd name="T5" fmla="*/ 3 h 36"/>
                    <a:gd name="T6" fmla="*/ 85 w 102"/>
                    <a:gd name="T7" fmla="*/ 6 h 36"/>
                    <a:gd name="T8" fmla="*/ 76 w 102"/>
                    <a:gd name="T9" fmla="*/ 8 h 36"/>
                    <a:gd name="T10" fmla="*/ 69 w 102"/>
                    <a:gd name="T11" fmla="*/ 9 h 36"/>
                    <a:gd name="T12" fmla="*/ 60 w 102"/>
                    <a:gd name="T13" fmla="*/ 12 h 36"/>
                    <a:gd name="T14" fmla="*/ 54 w 102"/>
                    <a:gd name="T15" fmla="*/ 15 h 36"/>
                    <a:gd name="T16" fmla="*/ 44 w 102"/>
                    <a:gd name="T17" fmla="*/ 34 h 36"/>
                    <a:gd name="T18" fmla="*/ 32 w 102"/>
                    <a:gd name="T19" fmla="*/ 38 h 36"/>
                    <a:gd name="T20" fmla="*/ 20 w 102"/>
                    <a:gd name="T21" fmla="*/ 43 h 36"/>
                    <a:gd name="T22" fmla="*/ 8 w 102"/>
                    <a:gd name="T23" fmla="*/ 47 h 36"/>
                    <a:gd name="T24" fmla="*/ 2 w 102"/>
                    <a:gd name="T25" fmla="*/ 50 h 36"/>
                    <a:gd name="T26" fmla="*/ 2 w 102"/>
                    <a:gd name="T27" fmla="*/ 50 h 36"/>
                    <a:gd name="T28" fmla="*/ 2 w 102"/>
                    <a:gd name="T29" fmla="*/ 50 h 36"/>
                    <a:gd name="T30" fmla="*/ 2 w 102"/>
                    <a:gd name="T31" fmla="*/ 50 h 36"/>
                    <a:gd name="T32" fmla="*/ 0 w 102"/>
                    <a:gd name="T33" fmla="*/ 50 h 36"/>
                    <a:gd name="T34" fmla="*/ 0 w 102"/>
                    <a:gd name="T35" fmla="*/ 49 h 36"/>
                    <a:gd name="T36" fmla="*/ 0 w 102"/>
                    <a:gd name="T37" fmla="*/ 49 h 36"/>
                    <a:gd name="T38" fmla="*/ 0 w 102"/>
                    <a:gd name="T39" fmla="*/ 49 h 36"/>
                    <a:gd name="T40" fmla="*/ 0 w 102"/>
                    <a:gd name="T41" fmla="*/ 49 h 36"/>
                    <a:gd name="T42" fmla="*/ 0 w 102"/>
                    <a:gd name="T43" fmla="*/ 47 h 36"/>
                    <a:gd name="T44" fmla="*/ 0 w 102"/>
                    <a:gd name="T45" fmla="*/ 47 h 36"/>
                    <a:gd name="T46" fmla="*/ 2 w 102"/>
                    <a:gd name="T47" fmla="*/ 47 h 36"/>
                    <a:gd name="T48" fmla="*/ 11 w 102"/>
                    <a:gd name="T49" fmla="*/ 43 h 36"/>
                    <a:gd name="T50" fmla="*/ 21 w 102"/>
                    <a:gd name="T51" fmla="*/ 38 h 36"/>
                    <a:gd name="T52" fmla="*/ 32 w 102"/>
                    <a:gd name="T53" fmla="*/ 34 h 36"/>
                    <a:gd name="T54" fmla="*/ 44 w 102"/>
                    <a:gd name="T55" fmla="*/ 17 h 36"/>
                    <a:gd name="T56" fmla="*/ 54 w 102"/>
                    <a:gd name="T57" fmla="*/ 11 h 36"/>
                    <a:gd name="T58" fmla="*/ 59 w 102"/>
                    <a:gd name="T59" fmla="*/ 9 h 36"/>
                    <a:gd name="T60" fmla="*/ 68 w 102"/>
                    <a:gd name="T61" fmla="*/ 6 h 36"/>
                    <a:gd name="T62" fmla="*/ 78 w 102"/>
                    <a:gd name="T63" fmla="*/ 5 h 36"/>
                    <a:gd name="T64" fmla="*/ 87 w 102"/>
                    <a:gd name="T65" fmla="*/ 2 h 36"/>
                    <a:gd name="T66" fmla="*/ 97 w 102"/>
                    <a:gd name="T67" fmla="*/ 2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36"/>
                    <a:gd name="T104" fmla="*/ 102 w 102"/>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36">
                      <a:moveTo>
                        <a:pt x="102" y="0"/>
                      </a:moveTo>
                      <a:lnTo>
                        <a:pt x="102" y="0"/>
                      </a:lnTo>
                      <a:lnTo>
                        <a:pt x="97" y="2"/>
                      </a:lnTo>
                      <a:lnTo>
                        <a:pt x="94" y="3"/>
                      </a:lnTo>
                      <a:lnTo>
                        <a:pt x="90" y="5"/>
                      </a:lnTo>
                      <a:lnTo>
                        <a:pt x="85" y="6"/>
                      </a:lnTo>
                      <a:lnTo>
                        <a:pt x="81" y="6"/>
                      </a:lnTo>
                      <a:lnTo>
                        <a:pt x="76" y="8"/>
                      </a:lnTo>
                      <a:lnTo>
                        <a:pt x="72" y="9"/>
                      </a:lnTo>
                      <a:lnTo>
                        <a:pt x="69" y="9"/>
                      </a:lnTo>
                      <a:lnTo>
                        <a:pt x="65" y="11"/>
                      </a:lnTo>
                      <a:lnTo>
                        <a:pt x="60" y="12"/>
                      </a:lnTo>
                      <a:lnTo>
                        <a:pt x="54" y="15"/>
                      </a:lnTo>
                      <a:lnTo>
                        <a:pt x="48" y="18"/>
                      </a:lnTo>
                      <a:lnTo>
                        <a:pt x="44" y="20"/>
                      </a:lnTo>
                      <a:lnTo>
                        <a:pt x="36" y="23"/>
                      </a:lnTo>
                      <a:lnTo>
                        <a:pt x="32" y="24"/>
                      </a:lnTo>
                      <a:lnTo>
                        <a:pt x="26" y="27"/>
                      </a:lnTo>
                      <a:lnTo>
                        <a:pt x="20" y="29"/>
                      </a:lnTo>
                      <a:lnTo>
                        <a:pt x="14" y="32"/>
                      </a:lnTo>
                      <a:lnTo>
                        <a:pt x="8" y="33"/>
                      </a:lnTo>
                      <a:lnTo>
                        <a:pt x="2" y="36"/>
                      </a:lnTo>
                      <a:lnTo>
                        <a:pt x="0" y="36"/>
                      </a:lnTo>
                      <a:lnTo>
                        <a:pt x="0" y="35"/>
                      </a:lnTo>
                      <a:lnTo>
                        <a:pt x="0" y="33"/>
                      </a:lnTo>
                      <a:lnTo>
                        <a:pt x="2" y="33"/>
                      </a:lnTo>
                      <a:lnTo>
                        <a:pt x="6" y="30"/>
                      </a:lnTo>
                      <a:lnTo>
                        <a:pt x="11" y="29"/>
                      </a:lnTo>
                      <a:lnTo>
                        <a:pt x="17" y="26"/>
                      </a:lnTo>
                      <a:lnTo>
                        <a:pt x="21" y="24"/>
                      </a:lnTo>
                      <a:lnTo>
                        <a:pt x="27" y="21"/>
                      </a:lnTo>
                      <a:lnTo>
                        <a:pt x="32" y="20"/>
                      </a:lnTo>
                      <a:lnTo>
                        <a:pt x="38" y="18"/>
                      </a:lnTo>
                      <a:lnTo>
                        <a:pt x="44" y="17"/>
                      </a:lnTo>
                      <a:lnTo>
                        <a:pt x="48" y="14"/>
                      </a:lnTo>
                      <a:lnTo>
                        <a:pt x="54" y="11"/>
                      </a:lnTo>
                      <a:lnTo>
                        <a:pt x="59" y="9"/>
                      </a:lnTo>
                      <a:lnTo>
                        <a:pt x="63" y="8"/>
                      </a:lnTo>
                      <a:lnTo>
                        <a:pt x="68" y="6"/>
                      </a:lnTo>
                      <a:lnTo>
                        <a:pt x="72" y="5"/>
                      </a:lnTo>
                      <a:lnTo>
                        <a:pt x="78" y="5"/>
                      </a:lnTo>
                      <a:lnTo>
                        <a:pt x="82" y="3"/>
                      </a:lnTo>
                      <a:lnTo>
                        <a:pt x="87" y="2"/>
                      </a:lnTo>
                      <a:lnTo>
                        <a:pt x="91" y="2"/>
                      </a:lnTo>
                      <a:lnTo>
                        <a:pt x="97" y="2"/>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08" name="Freeform 256"/>
                <p:cNvSpPr>
                  <a:spLocks/>
                </p:cNvSpPr>
                <p:nvPr/>
              </p:nvSpPr>
              <p:spPr bwMode="auto">
                <a:xfrm>
                  <a:off x="2235" y="2395"/>
                  <a:ext cx="6" cy="23"/>
                </a:xfrm>
                <a:custGeom>
                  <a:avLst/>
                  <a:gdLst>
                    <a:gd name="T0" fmla="*/ 6 w 6"/>
                    <a:gd name="T1" fmla="*/ 0 h 22"/>
                    <a:gd name="T2" fmla="*/ 6 w 6"/>
                    <a:gd name="T3" fmla="*/ 0 h 22"/>
                    <a:gd name="T4" fmla="*/ 6 w 6"/>
                    <a:gd name="T5" fmla="*/ 0 h 22"/>
                    <a:gd name="T6" fmla="*/ 6 w 6"/>
                    <a:gd name="T7" fmla="*/ 0 h 22"/>
                    <a:gd name="T8" fmla="*/ 6 w 6"/>
                    <a:gd name="T9" fmla="*/ 0 h 22"/>
                    <a:gd name="T10" fmla="*/ 6 w 6"/>
                    <a:gd name="T11" fmla="*/ 0 h 22"/>
                    <a:gd name="T12" fmla="*/ 6 w 6"/>
                    <a:gd name="T13" fmla="*/ 0 h 22"/>
                    <a:gd name="T14" fmla="*/ 6 w 6"/>
                    <a:gd name="T15" fmla="*/ 1 h 22"/>
                    <a:gd name="T16" fmla="*/ 6 w 6"/>
                    <a:gd name="T17" fmla="*/ 1 h 22"/>
                    <a:gd name="T18" fmla="*/ 6 w 6"/>
                    <a:gd name="T19" fmla="*/ 1 h 22"/>
                    <a:gd name="T20" fmla="*/ 6 w 6"/>
                    <a:gd name="T21" fmla="*/ 1 h 22"/>
                    <a:gd name="T22" fmla="*/ 6 w 6"/>
                    <a:gd name="T23" fmla="*/ 1 h 22"/>
                    <a:gd name="T24" fmla="*/ 6 w 6"/>
                    <a:gd name="T25" fmla="*/ 1 h 22"/>
                    <a:gd name="T26" fmla="*/ 6 w 6"/>
                    <a:gd name="T27" fmla="*/ 1 h 22"/>
                    <a:gd name="T28" fmla="*/ 6 w 6"/>
                    <a:gd name="T29" fmla="*/ 1 h 22"/>
                    <a:gd name="T30" fmla="*/ 6 w 6"/>
                    <a:gd name="T31" fmla="*/ 1 h 22"/>
                    <a:gd name="T32" fmla="*/ 6 w 6"/>
                    <a:gd name="T33" fmla="*/ 1 h 22"/>
                    <a:gd name="T34" fmla="*/ 3 w 6"/>
                    <a:gd name="T35" fmla="*/ 3 h 22"/>
                    <a:gd name="T36" fmla="*/ 3 w 6"/>
                    <a:gd name="T37" fmla="*/ 3 h 22"/>
                    <a:gd name="T38" fmla="*/ 3 w 6"/>
                    <a:gd name="T39" fmla="*/ 6 h 22"/>
                    <a:gd name="T40" fmla="*/ 3 w 6"/>
                    <a:gd name="T41" fmla="*/ 9 h 22"/>
                    <a:gd name="T42" fmla="*/ 3 w 6"/>
                    <a:gd name="T43" fmla="*/ 26 h 22"/>
                    <a:gd name="T44" fmla="*/ 3 w 6"/>
                    <a:gd name="T45" fmla="*/ 29 h 22"/>
                    <a:gd name="T46" fmla="*/ 3 w 6"/>
                    <a:gd name="T47" fmla="*/ 33 h 22"/>
                    <a:gd name="T48" fmla="*/ 5 w 6"/>
                    <a:gd name="T49" fmla="*/ 39 h 22"/>
                    <a:gd name="T50" fmla="*/ 5 w 6"/>
                    <a:gd name="T51" fmla="*/ 39 h 22"/>
                    <a:gd name="T52" fmla="*/ 5 w 6"/>
                    <a:gd name="T53" fmla="*/ 39 h 22"/>
                    <a:gd name="T54" fmla="*/ 3 w 6"/>
                    <a:gd name="T55" fmla="*/ 39 h 22"/>
                    <a:gd name="T56" fmla="*/ 3 w 6"/>
                    <a:gd name="T57" fmla="*/ 39 h 22"/>
                    <a:gd name="T58" fmla="*/ 3 w 6"/>
                    <a:gd name="T59" fmla="*/ 39 h 22"/>
                    <a:gd name="T60" fmla="*/ 3 w 6"/>
                    <a:gd name="T61" fmla="*/ 39 h 22"/>
                    <a:gd name="T62" fmla="*/ 3 w 6"/>
                    <a:gd name="T63" fmla="*/ 39 h 22"/>
                    <a:gd name="T64" fmla="*/ 3 w 6"/>
                    <a:gd name="T65" fmla="*/ 39 h 22"/>
                    <a:gd name="T66" fmla="*/ 3 w 6"/>
                    <a:gd name="T67" fmla="*/ 39 h 22"/>
                    <a:gd name="T68" fmla="*/ 3 w 6"/>
                    <a:gd name="T69" fmla="*/ 39 h 22"/>
                    <a:gd name="T70" fmla="*/ 3 w 6"/>
                    <a:gd name="T71" fmla="*/ 39 h 22"/>
                    <a:gd name="T72" fmla="*/ 2 w 6"/>
                    <a:gd name="T73" fmla="*/ 37 h 22"/>
                    <a:gd name="T74" fmla="*/ 2 w 6"/>
                    <a:gd name="T75" fmla="*/ 30 h 22"/>
                    <a:gd name="T76" fmla="*/ 0 w 6"/>
                    <a:gd name="T77" fmla="*/ 26 h 22"/>
                    <a:gd name="T78" fmla="*/ 0 w 6"/>
                    <a:gd name="T79" fmla="*/ 9 h 22"/>
                    <a:gd name="T80" fmla="*/ 0 w 6"/>
                    <a:gd name="T81" fmla="*/ 4 h 22"/>
                    <a:gd name="T82" fmla="*/ 2 w 6"/>
                    <a:gd name="T83" fmla="*/ 3 h 22"/>
                    <a:gd name="T84" fmla="*/ 2 w 6"/>
                    <a:gd name="T85" fmla="*/ 3 h 22"/>
                    <a:gd name="T86" fmla="*/ 2 w 6"/>
                    <a:gd name="T87" fmla="*/ 3 h 22"/>
                    <a:gd name="T88" fmla="*/ 2 w 6"/>
                    <a:gd name="T89" fmla="*/ 1 h 22"/>
                    <a:gd name="T90" fmla="*/ 2 w 6"/>
                    <a:gd name="T91" fmla="*/ 1 h 22"/>
                    <a:gd name="T92" fmla="*/ 2 w 6"/>
                    <a:gd name="T93" fmla="*/ 1 h 22"/>
                    <a:gd name="T94" fmla="*/ 2 w 6"/>
                    <a:gd name="T95" fmla="*/ 1 h 22"/>
                    <a:gd name="T96" fmla="*/ 3 w 6"/>
                    <a:gd name="T97" fmla="*/ 1 h 22"/>
                    <a:gd name="T98" fmla="*/ 3 w 6"/>
                    <a:gd name="T99" fmla="*/ 1 h 22"/>
                    <a:gd name="T100" fmla="*/ 5 w 6"/>
                    <a:gd name="T101" fmla="*/ 1 h 22"/>
                    <a:gd name="T102" fmla="*/ 5 w 6"/>
                    <a:gd name="T103" fmla="*/ 1 h 22"/>
                    <a:gd name="T104" fmla="*/ 5 w 6"/>
                    <a:gd name="T105" fmla="*/ 1 h 22"/>
                    <a:gd name="T106" fmla="*/ 6 w 6"/>
                    <a:gd name="T107" fmla="*/ 1 h 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
                    <a:gd name="T163" fmla="*/ 0 h 22"/>
                    <a:gd name="T164" fmla="*/ 6 w 6"/>
                    <a:gd name="T165" fmla="*/ 22 h 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 h="22">
                      <a:moveTo>
                        <a:pt x="6" y="1"/>
                      </a:moveTo>
                      <a:lnTo>
                        <a:pt x="6" y="0"/>
                      </a:lnTo>
                      <a:lnTo>
                        <a:pt x="6" y="1"/>
                      </a:lnTo>
                      <a:lnTo>
                        <a:pt x="3" y="3"/>
                      </a:lnTo>
                      <a:lnTo>
                        <a:pt x="3" y="6"/>
                      </a:lnTo>
                      <a:lnTo>
                        <a:pt x="3" y="7"/>
                      </a:lnTo>
                      <a:lnTo>
                        <a:pt x="3" y="9"/>
                      </a:lnTo>
                      <a:lnTo>
                        <a:pt x="3" y="12"/>
                      </a:lnTo>
                      <a:lnTo>
                        <a:pt x="3" y="15"/>
                      </a:lnTo>
                      <a:lnTo>
                        <a:pt x="3" y="18"/>
                      </a:lnTo>
                      <a:lnTo>
                        <a:pt x="3" y="19"/>
                      </a:lnTo>
                      <a:lnTo>
                        <a:pt x="3" y="21"/>
                      </a:lnTo>
                      <a:lnTo>
                        <a:pt x="5" y="22"/>
                      </a:lnTo>
                      <a:lnTo>
                        <a:pt x="3" y="22"/>
                      </a:lnTo>
                      <a:lnTo>
                        <a:pt x="2" y="21"/>
                      </a:lnTo>
                      <a:lnTo>
                        <a:pt x="2" y="19"/>
                      </a:lnTo>
                      <a:lnTo>
                        <a:pt x="2" y="16"/>
                      </a:lnTo>
                      <a:lnTo>
                        <a:pt x="0" y="15"/>
                      </a:lnTo>
                      <a:lnTo>
                        <a:pt x="0" y="12"/>
                      </a:lnTo>
                      <a:lnTo>
                        <a:pt x="0" y="10"/>
                      </a:lnTo>
                      <a:lnTo>
                        <a:pt x="0" y="9"/>
                      </a:lnTo>
                      <a:lnTo>
                        <a:pt x="0" y="7"/>
                      </a:lnTo>
                      <a:lnTo>
                        <a:pt x="0" y="4"/>
                      </a:lnTo>
                      <a:lnTo>
                        <a:pt x="2" y="3"/>
                      </a:lnTo>
                      <a:lnTo>
                        <a:pt x="2" y="1"/>
                      </a:lnTo>
                      <a:lnTo>
                        <a:pt x="3" y="1"/>
                      </a:lnTo>
                      <a:lnTo>
                        <a:pt x="5" y="1"/>
                      </a:lnTo>
                      <a:lnTo>
                        <a:pt x="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09" name="Freeform 257"/>
                <p:cNvSpPr>
                  <a:spLocks/>
                </p:cNvSpPr>
                <p:nvPr/>
              </p:nvSpPr>
              <p:spPr bwMode="auto">
                <a:xfrm>
                  <a:off x="2148" y="2597"/>
                  <a:ext cx="46" cy="14"/>
                </a:xfrm>
                <a:custGeom>
                  <a:avLst/>
                  <a:gdLst>
                    <a:gd name="T0" fmla="*/ 1 w 46"/>
                    <a:gd name="T1" fmla="*/ 14 h 14"/>
                    <a:gd name="T2" fmla="*/ 1 w 46"/>
                    <a:gd name="T3" fmla="*/ 14 h 14"/>
                    <a:gd name="T4" fmla="*/ 0 w 46"/>
                    <a:gd name="T5" fmla="*/ 14 h 14"/>
                    <a:gd name="T6" fmla="*/ 0 w 46"/>
                    <a:gd name="T7" fmla="*/ 14 h 14"/>
                    <a:gd name="T8" fmla="*/ 0 w 46"/>
                    <a:gd name="T9" fmla="*/ 14 h 14"/>
                    <a:gd name="T10" fmla="*/ 0 w 46"/>
                    <a:gd name="T11" fmla="*/ 14 h 14"/>
                    <a:gd name="T12" fmla="*/ 0 w 46"/>
                    <a:gd name="T13" fmla="*/ 12 h 14"/>
                    <a:gd name="T14" fmla="*/ 0 w 46"/>
                    <a:gd name="T15" fmla="*/ 12 h 14"/>
                    <a:gd name="T16" fmla="*/ 0 w 46"/>
                    <a:gd name="T17" fmla="*/ 12 h 14"/>
                    <a:gd name="T18" fmla="*/ 0 w 46"/>
                    <a:gd name="T19" fmla="*/ 12 h 14"/>
                    <a:gd name="T20" fmla="*/ 0 w 46"/>
                    <a:gd name="T21" fmla="*/ 12 h 14"/>
                    <a:gd name="T22" fmla="*/ 0 w 46"/>
                    <a:gd name="T23" fmla="*/ 12 h 14"/>
                    <a:gd name="T24" fmla="*/ 9 w 46"/>
                    <a:gd name="T25" fmla="*/ 8 h 14"/>
                    <a:gd name="T26" fmla="*/ 17 w 46"/>
                    <a:gd name="T27" fmla="*/ 5 h 14"/>
                    <a:gd name="T28" fmla="*/ 26 w 46"/>
                    <a:gd name="T29" fmla="*/ 2 h 14"/>
                    <a:gd name="T30" fmla="*/ 35 w 46"/>
                    <a:gd name="T31" fmla="*/ 0 h 14"/>
                    <a:gd name="T32" fmla="*/ 46 w 46"/>
                    <a:gd name="T33" fmla="*/ 2 h 14"/>
                    <a:gd name="T34" fmla="*/ 46 w 46"/>
                    <a:gd name="T35" fmla="*/ 2 h 14"/>
                    <a:gd name="T36" fmla="*/ 46 w 46"/>
                    <a:gd name="T37" fmla="*/ 2 h 14"/>
                    <a:gd name="T38" fmla="*/ 46 w 46"/>
                    <a:gd name="T39" fmla="*/ 2 h 14"/>
                    <a:gd name="T40" fmla="*/ 46 w 46"/>
                    <a:gd name="T41" fmla="*/ 2 h 14"/>
                    <a:gd name="T42" fmla="*/ 46 w 46"/>
                    <a:gd name="T43" fmla="*/ 2 h 14"/>
                    <a:gd name="T44" fmla="*/ 46 w 46"/>
                    <a:gd name="T45" fmla="*/ 3 h 14"/>
                    <a:gd name="T46" fmla="*/ 46 w 46"/>
                    <a:gd name="T47" fmla="*/ 3 h 14"/>
                    <a:gd name="T48" fmla="*/ 46 w 46"/>
                    <a:gd name="T49" fmla="*/ 3 h 14"/>
                    <a:gd name="T50" fmla="*/ 46 w 46"/>
                    <a:gd name="T51" fmla="*/ 3 h 14"/>
                    <a:gd name="T52" fmla="*/ 46 w 46"/>
                    <a:gd name="T53" fmla="*/ 3 h 14"/>
                    <a:gd name="T54" fmla="*/ 46 w 46"/>
                    <a:gd name="T55" fmla="*/ 3 h 14"/>
                    <a:gd name="T56" fmla="*/ 40 w 46"/>
                    <a:gd name="T57" fmla="*/ 3 h 14"/>
                    <a:gd name="T58" fmla="*/ 31 w 46"/>
                    <a:gd name="T59" fmla="*/ 3 h 14"/>
                    <a:gd name="T60" fmla="*/ 23 w 46"/>
                    <a:gd name="T61" fmla="*/ 6 h 14"/>
                    <a:gd name="T62" fmla="*/ 14 w 46"/>
                    <a:gd name="T63" fmla="*/ 9 h 14"/>
                    <a:gd name="T64" fmla="*/ 6 w 46"/>
                    <a:gd name="T65" fmla="*/ 12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14"/>
                    <a:gd name="T101" fmla="*/ 46 w 46"/>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14">
                      <a:moveTo>
                        <a:pt x="1" y="12"/>
                      </a:moveTo>
                      <a:lnTo>
                        <a:pt x="1" y="14"/>
                      </a:lnTo>
                      <a:lnTo>
                        <a:pt x="0" y="14"/>
                      </a:lnTo>
                      <a:lnTo>
                        <a:pt x="0" y="12"/>
                      </a:lnTo>
                      <a:lnTo>
                        <a:pt x="4" y="11"/>
                      </a:lnTo>
                      <a:lnTo>
                        <a:pt x="9" y="8"/>
                      </a:lnTo>
                      <a:lnTo>
                        <a:pt x="13" y="6"/>
                      </a:lnTo>
                      <a:lnTo>
                        <a:pt x="17" y="5"/>
                      </a:lnTo>
                      <a:lnTo>
                        <a:pt x="22" y="3"/>
                      </a:lnTo>
                      <a:lnTo>
                        <a:pt x="26" y="2"/>
                      </a:lnTo>
                      <a:lnTo>
                        <a:pt x="31" y="2"/>
                      </a:lnTo>
                      <a:lnTo>
                        <a:pt x="35" y="0"/>
                      </a:lnTo>
                      <a:lnTo>
                        <a:pt x="40" y="2"/>
                      </a:lnTo>
                      <a:lnTo>
                        <a:pt x="46" y="2"/>
                      </a:lnTo>
                      <a:lnTo>
                        <a:pt x="46" y="3"/>
                      </a:lnTo>
                      <a:lnTo>
                        <a:pt x="40" y="3"/>
                      </a:lnTo>
                      <a:lnTo>
                        <a:pt x="35" y="3"/>
                      </a:lnTo>
                      <a:lnTo>
                        <a:pt x="31" y="3"/>
                      </a:lnTo>
                      <a:lnTo>
                        <a:pt x="26" y="5"/>
                      </a:lnTo>
                      <a:lnTo>
                        <a:pt x="23" y="6"/>
                      </a:lnTo>
                      <a:lnTo>
                        <a:pt x="19" y="8"/>
                      </a:lnTo>
                      <a:lnTo>
                        <a:pt x="14" y="9"/>
                      </a:lnTo>
                      <a:lnTo>
                        <a:pt x="10" y="11"/>
                      </a:lnTo>
                      <a:lnTo>
                        <a:pt x="6" y="12"/>
                      </a:lnTo>
                      <a:lnTo>
                        <a:pt x="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10" name="Freeform 258"/>
                <p:cNvSpPr>
                  <a:spLocks/>
                </p:cNvSpPr>
                <p:nvPr/>
              </p:nvSpPr>
              <p:spPr bwMode="auto">
                <a:xfrm>
                  <a:off x="2463" y="2315"/>
                  <a:ext cx="8" cy="21"/>
                </a:xfrm>
                <a:custGeom>
                  <a:avLst/>
                  <a:gdLst>
                    <a:gd name="T0" fmla="*/ 8 w 8"/>
                    <a:gd name="T1" fmla="*/ 0 h 20"/>
                    <a:gd name="T2" fmla="*/ 8 w 8"/>
                    <a:gd name="T3" fmla="*/ 0 h 20"/>
                    <a:gd name="T4" fmla="*/ 8 w 8"/>
                    <a:gd name="T5" fmla="*/ 0 h 20"/>
                    <a:gd name="T6" fmla="*/ 8 w 8"/>
                    <a:gd name="T7" fmla="*/ 0 h 20"/>
                    <a:gd name="T8" fmla="*/ 6 w 8"/>
                    <a:gd name="T9" fmla="*/ 2 h 20"/>
                    <a:gd name="T10" fmla="*/ 5 w 8"/>
                    <a:gd name="T11" fmla="*/ 3 h 20"/>
                    <a:gd name="T12" fmla="*/ 3 w 8"/>
                    <a:gd name="T13" fmla="*/ 5 h 20"/>
                    <a:gd name="T14" fmla="*/ 3 w 8"/>
                    <a:gd name="T15" fmla="*/ 6 h 20"/>
                    <a:gd name="T16" fmla="*/ 3 w 8"/>
                    <a:gd name="T17" fmla="*/ 8 h 20"/>
                    <a:gd name="T18" fmla="*/ 3 w 8"/>
                    <a:gd name="T19" fmla="*/ 9 h 20"/>
                    <a:gd name="T20" fmla="*/ 3 w 8"/>
                    <a:gd name="T21" fmla="*/ 26 h 20"/>
                    <a:gd name="T22" fmla="*/ 3 w 8"/>
                    <a:gd name="T23" fmla="*/ 28 h 20"/>
                    <a:gd name="T24" fmla="*/ 3 w 8"/>
                    <a:gd name="T25" fmla="*/ 32 h 20"/>
                    <a:gd name="T26" fmla="*/ 5 w 8"/>
                    <a:gd name="T27" fmla="*/ 34 h 20"/>
                    <a:gd name="T28" fmla="*/ 5 w 8"/>
                    <a:gd name="T29" fmla="*/ 34 h 20"/>
                    <a:gd name="T30" fmla="*/ 5 w 8"/>
                    <a:gd name="T31" fmla="*/ 34 h 20"/>
                    <a:gd name="T32" fmla="*/ 5 w 8"/>
                    <a:gd name="T33" fmla="*/ 34 h 20"/>
                    <a:gd name="T34" fmla="*/ 5 w 8"/>
                    <a:gd name="T35" fmla="*/ 34 h 20"/>
                    <a:gd name="T36" fmla="*/ 5 w 8"/>
                    <a:gd name="T37" fmla="*/ 34 h 20"/>
                    <a:gd name="T38" fmla="*/ 5 w 8"/>
                    <a:gd name="T39" fmla="*/ 34 h 20"/>
                    <a:gd name="T40" fmla="*/ 5 w 8"/>
                    <a:gd name="T41" fmla="*/ 34 h 20"/>
                    <a:gd name="T42" fmla="*/ 5 w 8"/>
                    <a:gd name="T43" fmla="*/ 34 h 20"/>
                    <a:gd name="T44" fmla="*/ 3 w 8"/>
                    <a:gd name="T45" fmla="*/ 34 h 20"/>
                    <a:gd name="T46" fmla="*/ 3 w 8"/>
                    <a:gd name="T47" fmla="*/ 38 h 20"/>
                    <a:gd name="T48" fmla="*/ 3 w 8"/>
                    <a:gd name="T49" fmla="*/ 38 h 20"/>
                    <a:gd name="T50" fmla="*/ 3 w 8"/>
                    <a:gd name="T51" fmla="*/ 38 h 20"/>
                    <a:gd name="T52" fmla="*/ 3 w 8"/>
                    <a:gd name="T53" fmla="*/ 38 h 20"/>
                    <a:gd name="T54" fmla="*/ 3 w 8"/>
                    <a:gd name="T55" fmla="*/ 38 h 20"/>
                    <a:gd name="T56" fmla="*/ 3 w 8"/>
                    <a:gd name="T57" fmla="*/ 38 h 20"/>
                    <a:gd name="T58" fmla="*/ 3 w 8"/>
                    <a:gd name="T59" fmla="*/ 38 h 20"/>
                    <a:gd name="T60" fmla="*/ 3 w 8"/>
                    <a:gd name="T61" fmla="*/ 34 h 20"/>
                    <a:gd name="T62" fmla="*/ 3 w 8"/>
                    <a:gd name="T63" fmla="*/ 34 h 20"/>
                    <a:gd name="T64" fmla="*/ 3 w 8"/>
                    <a:gd name="T65" fmla="*/ 34 h 20"/>
                    <a:gd name="T66" fmla="*/ 3 w 8"/>
                    <a:gd name="T67" fmla="*/ 34 h 20"/>
                    <a:gd name="T68" fmla="*/ 3 w 8"/>
                    <a:gd name="T69" fmla="*/ 34 h 20"/>
                    <a:gd name="T70" fmla="*/ 3 w 8"/>
                    <a:gd name="T71" fmla="*/ 34 h 20"/>
                    <a:gd name="T72" fmla="*/ 3 w 8"/>
                    <a:gd name="T73" fmla="*/ 34 h 20"/>
                    <a:gd name="T74" fmla="*/ 3 w 8"/>
                    <a:gd name="T75" fmla="*/ 34 h 20"/>
                    <a:gd name="T76" fmla="*/ 2 w 8"/>
                    <a:gd name="T77" fmla="*/ 32 h 20"/>
                    <a:gd name="T78" fmla="*/ 2 w 8"/>
                    <a:gd name="T79" fmla="*/ 29 h 20"/>
                    <a:gd name="T80" fmla="*/ 2 w 8"/>
                    <a:gd name="T81" fmla="*/ 28 h 20"/>
                    <a:gd name="T82" fmla="*/ 2 w 8"/>
                    <a:gd name="T83" fmla="*/ 28 h 20"/>
                    <a:gd name="T84" fmla="*/ 0 w 8"/>
                    <a:gd name="T85" fmla="*/ 26 h 20"/>
                    <a:gd name="T86" fmla="*/ 0 w 8"/>
                    <a:gd name="T87" fmla="*/ 25 h 20"/>
                    <a:gd name="T88" fmla="*/ 0 w 8"/>
                    <a:gd name="T89" fmla="*/ 9 h 20"/>
                    <a:gd name="T90" fmla="*/ 0 w 8"/>
                    <a:gd name="T91" fmla="*/ 9 h 20"/>
                    <a:gd name="T92" fmla="*/ 0 w 8"/>
                    <a:gd name="T93" fmla="*/ 8 h 20"/>
                    <a:gd name="T94" fmla="*/ 0 w 8"/>
                    <a:gd name="T95" fmla="*/ 8 h 20"/>
                    <a:gd name="T96" fmla="*/ 0 w 8"/>
                    <a:gd name="T97" fmla="*/ 6 h 20"/>
                    <a:gd name="T98" fmla="*/ 0 w 8"/>
                    <a:gd name="T99" fmla="*/ 6 h 20"/>
                    <a:gd name="T100" fmla="*/ 2 w 8"/>
                    <a:gd name="T101" fmla="*/ 5 h 20"/>
                    <a:gd name="T102" fmla="*/ 2 w 8"/>
                    <a:gd name="T103" fmla="*/ 3 h 20"/>
                    <a:gd name="T104" fmla="*/ 3 w 8"/>
                    <a:gd name="T105" fmla="*/ 2 h 20"/>
                    <a:gd name="T106" fmla="*/ 3 w 8"/>
                    <a:gd name="T107" fmla="*/ 2 h 20"/>
                    <a:gd name="T108" fmla="*/ 3 w 8"/>
                    <a:gd name="T109" fmla="*/ 0 h 20"/>
                    <a:gd name="T110" fmla="*/ 5 w 8"/>
                    <a:gd name="T111" fmla="*/ 0 h 20"/>
                    <a:gd name="T112" fmla="*/ 6 w 8"/>
                    <a:gd name="T113" fmla="*/ 0 h 20"/>
                    <a:gd name="T114" fmla="*/ 8 w 8"/>
                    <a:gd name="T115" fmla="*/ 0 h 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
                    <a:gd name="T175" fmla="*/ 0 h 20"/>
                    <a:gd name="T176" fmla="*/ 8 w 8"/>
                    <a:gd name="T177" fmla="*/ 20 h 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 h="20">
                      <a:moveTo>
                        <a:pt x="8" y="0"/>
                      </a:moveTo>
                      <a:lnTo>
                        <a:pt x="8" y="0"/>
                      </a:lnTo>
                      <a:lnTo>
                        <a:pt x="6" y="2"/>
                      </a:lnTo>
                      <a:lnTo>
                        <a:pt x="5" y="3"/>
                      </a:lnTo>
                      <a:lnTo>
                        <a:pt x="3" y="5"/>
                      </a:lnTo>
                      <a:lnTo>
                        <a:pt x="3" y="6"/>
                      </a:lnTo>
                      <a:lnTo>
                        <a:pt x="3" y="8"/>
                      </a:lnTo>
                      <a:lnTo>
                        <a:pt x="3" y="9"/>
                      </a:lnTo>
                      <a:lnTo>
                        <a:pt x="3" y="12"/>
                      </a:lnTo>
                      <a:lnTo>
                        <a:pt x="3" y="14"/>
                      </a:lnTo>
                      <a:lnTo>
                        <a:pt x="3" y="17"/>
                      </a:lnTo>
                      <a:lnTo>
                        <a:pt x="5" y="18"/>
                      </a:lnTo>
                      <a:lnTo>
                        <a:pt x="3" y="18"/>
                      </a:lnTo>
                      <a:lnTo>
                        <a:pt x="3" y="20"/>
                      </a:lnTo>
                      <a:lnTo>
                        <a:pt x="3" y="18"/>
                      </a:lnTo>
                      <a:lnTo>
                        <a:pt x="2" y="17"/>
                      </a:lnTo>
                      <a:lnTo>
                        <a:pt x="2" y="15"/>
                      </a:lnTo>
                      <a:lnTo>
                        <a:pt x="2" y="14"/>
                      </a:lnTo>
                      <a:lnTo>
                        <a:pt x="0" y="12"/>
                      </a:lnTo>
                      <a:lnTo>
                        <a:pt x="0" y="11"/>
                      </a:lnTo>
                      <a:lnTo>
                        <a:pt x="0" y="9"/>
                      </a:lnTo>
                      <a:lnTo>
                        <a:pt x="0" y="8"/>
                      </a:lnTo>
                      <a:lnTo>
                        <a:pt x="0" y="6"/>
                      </a:lnTo>
                      <a:lnTo>
                        <a:pt x="2" y="5"/>
                      </a:lnTo>
                      <a:lnTo>
                        <a:pt x="2" y="3"/>
                      </a:lnTo>
                      <a:lnTo>
                        <a:pt x="3" y="2"/>
                      </a:lnTo>
                      <a:lnTo>
                        <a:pt x="3" y="0"/>
                      </a:lnTo>
                      <a:lnTo>
                        <a:pt x="5" y="0"/>
                      </a:lnTo>
                      <a:lnTo>
                        <a:pt x="6"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11" name="Freeform 259"/>
                <p:cNvSpPr>
                  <a:spLocks/>
                </p:cNvSpPr>
                <p:nvPr/>
              </p:nvSpPr>
              <p:spPr bwMode="auto">
                <a:xfrm>
                  <a:off x="2560" y="2218"/>
                  <a:ext cx="9" cy="27"/>
                </a:xfrm>
                <a:custGeom>
                  <a:avLst/>
                  <a:gdLst>
                    <a:gd name="T0" fmla="*/ 8 w 9"/>
                    <a:gd name="T1" fmla="*/ 0 h 26"/>
                    <a:gd name="T2" fmla="*/ 8 w 9"/>
                    <a:gd name="T3" fmla="*/ 0 h 26"/>
                    <a:gd name="T4" fmla="*/ 8 w 9"/>
                    <a:gd name="T5" fmla="*/ 0 h 26"/>
                    <a:gd name="T6" fmla="*/ 9 w 9"/>
                    <a:gd name="T7" fmla="*/ 0 h 26"/>
                    <a:gd name="T8" fmla="*/ 9 w 9"/>
                    <a:gd name="T9" fmla="*/ 0 h 26"/>
                    <a:gd name="T10" fmla="*/ 9 w 9"/>
                    <a:gd name="T11" fmla="*/ 2 h 26"/>
                    <a:gd name="T12" fmla="*/ 9 w 9"/>
                    <a:gd name="T13" fmla="*/ 2 h 26"/>
                    <a:gd name="T14" fmla="*/ 9 w 9"/>
                    <a:gd name="T15" fmla="*/ 2 h 26"/>
                    <a:gd name="T16" fmla="*/ 9 w 9"/>
                    <a:gd name="T17" fmla="*/ 2 h 26"/>
                    <a:gd name="T18" fmla="*/ 9 w 9"/>
                    <a:gd name="T19" fmla="*/ 2 h 26"/>
                    <a:gd name="T20" fmla="*/ 9 w 9"/>
                    <a:gd name="T21" fmla="*/ 2 h 26"/>
                    <a:gd name="T22" fmla="*/ 9 w 9"/>
                    <a:gd name="T23" fmla="*/ 3 h 26"/>
                    <a:gd name="T24" fmla="*/ 5 w 9"/>
                    <a:gd name="T25" fmla="*/ 6 h 26"/>
                    <a:gd name="T26" fmla="*/ 3 w 9"/>
                    <a:gd name="T27" fmla="*/ 11 h 26"/>
                    <a:gd name="T28" fmla="*/ 3 w 9"/>
                    <a:gd name="T29" fmla="*/ 29 h 26"/>
                    <a:gd name="T30" fmla="*/ 3 w 9"/>
                    <a:gd name="T31" fmla="*/ 34 h 26"/>
                    <a:gd name="T32" fmla="*/ 3 w 9"/>
                    <a:gd name="T33" fmla="*/ 41 h 26"/>
                    <a:gd name="T34" fmla="*/ 3 w 9"/>
                    <a:gd name="T35" fmla="*/ 41 h 26"/>
                    <a:gd name="T36" fmla="*/ 3 w 9"/>
                    <a:gd name="T37" fmla="*/ 41 h 26"/>
                    <a:gd name="T38" fmla="*/ 3 w 9"/>
                    <a:gd name="T39" fmla="*/ 41 h 26"/>
                    <a:gd name="T40" fmla="*/ 3 w 9"/>
                    <a:gd name="T41" fmla="*/ 41 h 26"/>
                    <a:gd name="T42" fmla="*/ 2 w 9"/>
                    <a:gd name="T43" fmla="*/ 41 h 26"/>
                    <a:gd name="T44" fmla="*/ 2 w 9"/>
                    <a:gd name="T45" fmla="*/ 41 h 26"/>
                    <a:gd name="T46" fmla="*/ 2 w 9"/>
                    <a:gd name="T47" fmla="*/ 41 h 26"/>
                    <a:gd name="T48" fmla="*/ 2 w 9"/>
                    <a:gd name="T49" fmla="*/ 41 h 26"/>
                    <a:gd name="T50" fmla="*/ 2 w 9"/>
                    <a:gd name="T51" fmla="*/ 41 h 26"/>
                    <a:gd name="T52" fmla="*/ 2 w 9"/>
                    <a:gd name="T53" fmla="*/ 41 h 26"/>
                    <a:gd name="T54" fmla="*/ 2 w 9"/>
                    <a:gd name="T55" fmla="*/ 41 h 26"/>
                    <a:gd name="T56" fmla="*/ 0 w 9"/>
                    <a:gd name="T57" fmla="*/ 37 h 26"/>
                    <a:gd name="T58" fmla="*/ 0 w 9"/>
                    <a:gd name="T59" fmla="*/ 31 h 26"/>
                    <a:gd name="T60" fmla="*/ 0 w 9"/>
                    <a:gd name="T61" fmla="*/ 11 h 26"/>
                    <a:gd name="T62" fmla="*/ 2 w 9"/>
                    <a:gd name="T63" fmla="*/ 6 h 26"/>
                    <a:gd name="T64" fmla="*/ 5 w 9"/>
                    <a:gd name="T65" fmla="*/ 3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6"/>
                    <a:gd name="T101" fmla="*/ 9 w 9"/>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6">
                      <a:moveTo>
                        <a:pt x="8" y="2"/>
                      </a:moveTo>
                      <a:lnTo>
                        <a:pt x="8" y="0"/>
                      </a:lnTo>
                      <a:lnTo>
                        <a:pt x="9" y="0"/>
                      </a:lnTo>
                      <a:lnTo>
                        <a:pt x="9" y="2"/>
                      </a:lnTo>
                      <a:lnTo>
                        <a:pt x="9" y="3"/>
                      </a:lnTo>
                      <a:lnTo>
                        <a:pt x="6" y="3"/>
                      </a:lnTo>
                      <a:lnTo>
                        <a:pt x="5" y="6"/>
                      </a:lnTo>
                      <a:lnTo>
                        <a:pt x="5" y="8"/>
                      </a:lnTo>
                      <a:lnTo>
                        <a:pt x="3" y="11"/>
                      </a:lnTo>
                      <a:lnTo>
                        <a:pt x="3" y="12"/>
                      </a:lnTo>
                      <a:lnTo>
                        <a:pt x="3" y="15"/>
                      </a:lnTo>
                      <a:lnTo>
                        <a:pt x="3" y="18"/>
                      </a:lnTo>
                      <a:lnTo>
                        <a:pt x="3" y="20"/>
                      </a:lnTo>
                      <a:lnTo>
                        <a:pt x="3" y="23"/>
                      </a:lnTo>
                      <a:lnTo>
                        <a:pt x="3" y="26"/>
                      </a:lnTo>
                      <a:lnTo>
                        <a:pt x="2" y="26"/>
                      </a:lnTo>
                      <a:lnTo>
                        <a:pt x="0" y="23"/>
                      </a:lnTo>
                      <a:lnTo>
                        <a:pt x="0" y="20"/>
                      </a:lnTo>
                      <a:lnTo>
                        <a:pt x="0" y="17"/>
                      </a:lnTo>
                      <a:lnTo>
                        <a:pt x="0" y="14"/>
                      </a:lnTo>
                      <a:lnTo>
                        <a:pt x="0" y="11"/>
                      </a:lnTo>
                      <a:lnTo>
                        <a:pt x="2" y="9"/>
                      </a:lnTo>
                      <a:lnTo>
                        <a:pt x="2" y="6"/>
                      </a:lnTo>
                      <a:lnTo>
                        <a:pt x="3" y="3"/>
                      </a:lnTo>
                      <a:lnTo>
                        <a:pt x="5" y="3"/>
                      </a:lnTo>
                      <a:lnTo>
                        <a:pt x="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12" name="Freeform 260"/>
                <p:cNvSpPr>
                  <a:spLocks/>
                </p:cNvSpPr>
                <p:nvPr/>
              </p:nvSpPr>
              <p:spPr bwMode="auto">
                <a:xfrm>
                  <a:off x="2116" y="2628"/>
                  <a:ext cx="23" cy="20"/>
                </a:xfrm>
                <a:custGeom>
                  <a:avLst/>
                  <a:gdLst>
                    <a:gd name="T0" fmla="*/ 21 w 23"/>
                    <a:gd name="T1" fmla="*/ 0 h 20"/>
                    <a:gd name="T2" fmla="*/ 21 w 23"/>
                    <a:gd name="T3" fmla="*/ 0 h 20"/>
                    <a:gd name="T4" fmla="*/ 21 w 23"/>
                    <a:gd name="T5" fmla="*/ 0 h 20"/>
                    <a:gd name="T6" fmla="*/ 23 w 23"/>
                    <a:gd name="T7" fmla="*/ 0 h 20"/>
                    <a:gd name="T8" fmla="*/ 23 w 23"/>
                    <a:gd name="T9" fmla="*/ 0 h 20"/>
                    <a:gd name="T10" fmla="*/ 23 w 23"/>
                    <a:gd name="T11" fmla="*/ 0 h 20"/>
                    <a:gd name="T12" fmla="*/ 23 w 23"/>
                    <a:gd name="T13" fmla="*/ 0 h 20"/>
                    <a:gd name="T14" fmla="*/ 23 w 23"/>
                    <a:gd name="T15" fmla="*/ 0 h 20"/>
                    <a:gd name="T16" fmla="*/ 23 w 23"/>
                    <a:gd name="T17" fmla="*/ 0 h 20"/>
                    <a:gd name="T18" fmla="*/ 23 w 23"/>
                    <a:gd name="T19" fmla="*/ 0 h 20"/>
                    <a:gd name="T20" fmla="*/ 23 w 23"/>
                    <a:gd name="T21" fmla="*/ 2 h 20"/>
                    <a:gd name="T22" fmla="*/ 23 w 23"/>
                    <a:gd name="T23" fmla="*/ 2 h 20"/>
                    <a:gd name="T24" fmla="*/ 18 w 23"/>
                    <a:gd name="T25" fmla="*/ 6 h 20"/>
                    <a:gd name="T26" fmla="*/ 14 w 23"/>
                    <a:gd name="T27" fmla="*/ 9 h 20"/>
                    <a:gd name="T28" fmla="*/ 9 w 23"/>
                    <a:gd name="T29" fmla="*/ 12 h 20"/>
                    <a:gd name="T30" fmla="*/ 5 w 23"/>
                    <a:gd name="T31" fmla="*/ 17 h 20"/>
                    <a:gd name="T32" fmla="*/ 0 w 23"/>
                    <a:gd name="T33" fmla="*/ 20 h 20"/>
                    <a:gd name="T34" fmla="*/ 0 w 23"/>
                    <a:gd name="T35" fmla="*/ 20 h 20"/>
                    <a:gd name="T36" fmla="*/ 0 w 23"/>
                    <a:gd name="T37" fmla="*/ 20 h 20"/>
                    <a:gd name="T38" fmla="*/ 0 w 23"/>
                    <a:gd name="T39" fmla="*/ 20 h 20"/>
                    <a:gd name="T40" fmla="*/ 0 w 23"/>
                    <a:gd name="T41" fmla="*/ 20 h 20"/>
                    <a:gd name="T42" fmla="*/ 0 w 23"/>
                    <a:gd name="T43" fmla="*/ 20 h 20"/>
                    <a:gd name="T44" fmla="*/ 0 w 23"/>
                    <a:gd name="T45" fmla="*/ 20 h 20"/>
                    <a:gd name="T46" fmla="*/ 0 w 23"/>
                    <a:gd name="T47" fmla="*/ 20 h 20"/>
                    <a:gd name="T48" fmla="*/ 0 w 23"/>
                    <a:gd name="T49" fmla="*/ 20 h 20"/>
                    <a:gd name="T50" fmla="*/ 0 w 23"/>
                    <a:gd name="T51" fmla="*/ 20 h 20"/>
                    <a:gd name="T52" fmla="*/ 0 w 23"/>
                    <a:gd name="T53" fmla="*/ 20 h 20"/>
                    <a:gd name="T54" fmla="*/ 0 w 23"/>
                    <a:gd name="T55" fmla="*/ 20 h 20"/>
                    <a:gd name="T56" fmla="*/ 2 w 23"/>
                    <a:gd name="T57" fmla="*/ 17 h 20"/>
                    <a:gd name="T58" fmla="*/ 6 w 23"/>
                    <a:gd name="T59" fmla="*/ 14 h 20"/>
                    <a:gd name="T60" fmla="*/ 11 w 23"/>
                    <a:gd name="T61" fmla="*/ 11 h 20"/>
                    <a:gd name="T62" fmla="*/ 15 w 23"/>
                    <a:gd name="T63" fmla="*/ 6 h 20"/>
                    <a:gd name="T64" fmla="*/ 20 w 23"/>
                    <a:gd name="T65" fmla="*/ 3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0"/>
                    <a:gd name="T101" fmla="*/ 23 w 23"/>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0">
                      <a:moveTo>
                        <a:pt x="21" y="0"/>
                      </a:moveTo>
                      <a:lnTo>
                        <a:pt x="21" y="0"/>
                      </a:lnTo>
                      <a:lnTo>
                        <a:pt x="23" y="0"/>
                      </a:lnTo>
                      <a:lnTo>
                        <a:pt x="23" y="2"/>
                      </a:lnTo>
                      <a:lnTo>
                        <a:pt x="20" y="3"/>
                      </a:lnTo>
                      <a:lnTo>
                        <a:pt x="18" y="6"/>
                      </a:lnTo>
                      <a:lnTo>
                        <a:pt x="17" y="8"/>
                      </a:lnTo>
                      <a:lnTo>
                        <a:pt x="14" y="9"/>
                      </a:lnTo>
                      <a:lnTo>
                        <a:pt x="12" y="12"/>
                      </a:lnTo>
                      <a:lnTo>
                        <a:pt x="9" y="12"/>
                      </a:lnTo>
                      <a:lnTo>
                        <a:pt x="8" y="15"/>
                      </a:lnTo>
                      <a:lnTo>
                        <a:pt x="5" y="17"/>
                      </a:lnTo>
                      <a:lnTo>
                        <a:pt x="3" y="18"/>
                      </a:lnTo>
                      <a:lnTo>
                        <a:pt x="0" y="20"/>
                      </a:lnTo>
                      <a:lnTo>
                        <a:pt x="2" y="17"/>
                      </a:lnTo>
                      <a:lnTo>
                        <a:pt x="5" y="15"/>
                      </a:lnTo>
                      <a:lnTo>
                        <a:pt x="6" y="14"/>
                      </a:lnTo>
                      <a:lnTo>
                        <a:pt x="9" y="12"/>
                      </a:lnTo>
                      <a:lnTo>
                        <a:pt x="11" y="11"/>
                      </a:lnTo>
                      <a:lnTo>
                        <a:pt x="14" y="8"/>
                      </a:lnTo>
                      <a:lnTo>
                        <a:pt x="15" y="6"/>
                      </a:lnTo>
                      <a:lnTo>
                        <a:pt x="18" y="5"/>
                      </a:lnTo>
                      <a:lnTo>
                        <a:pt x="20" y="3"/>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13" name="Freeform 261"/>
                <p:cNvSpPr>
                  <a:spLocks/>
                </p:cNvSpPr>
                <p:nvPr/>
              </p:nvSpPr>
              <p:spPr bwMode="auto">
                <a:xfrm>
                  <a:off x="2967" y="2064"/>
                  <a:ext cx="7" cy="26"/>
                </a:xfrm>
                <a:custGeom>
                  <a:avLst/>
                  <a:gdLst>
                    <a:gd name="T0" fmla="*/ 4 w 7"/>
                    <a:gd name="T1" fmla="*/ 0 h 25"/>
                    <a:gd name="T2" fmla="*/ 4 w 7"/>
                    <a:gd name="T3" fmla="*/ 0 h 25"/>
                    <a:gd name="T4" fmla="*/ 6 w 7"/>
                    <a:gd name="T5" fmla="*/ 0 h 25"/>
                    <a:gd name="T6" fmla="*/ 6 w 7"/>
                    <a:gd name="T7" fmla="*/ 0 h 25"/>
                    <a:gd name="T8" fmla="*/ 6 w 7"/>
                    <a:gd name="T9" fmla="*/ 0 h 25"/>
                    <a:gd name="T10" fmla="*/ 7 w 7"/>
                    <a:gd name="T11" fmla="*/ 0 h 25"/>
                    <a:gd name="T12" fmla="*/ 7 w 7"/>
                    <a:gd name="T13" fmla="*/ 0 h 25"/>
                    <a:gd name="T14" fmla="*/ 7 w 7"/>
                    <a:gd name="T15" fmla="*/ 1 h 25"/>
                    <a:gd name="T16" fmla="*/ 7 w 7"/>
                    <a:gd name="T17" fmla="*/ 1 h 25"/>
                    <a:gd name="T18" fmla="*/ 7 w 7"/>
                    <a:gd name="T19" fmla="*/ 1 h 25"/>
                    <a:gd name="T20" fmla="*/ 7 w 7"/>
                    <a:gd name="T21" fmla="*/ 3 h 25"/>
                    <a:gd name="T22" fmla="*/ 6 w 7"/>
                    <a:gd name="T23" fmla="*/ 3 h 25"/>
                    <a:gd name="T24" fmla="*/ 6 w 7"/>
                    <a:gd name="T25" fmla="*/ 3 h 25"/>
                    <a:gd name="T26" fmla="*/ 6 w 7"/>
                    <a:gd name="T27" fmla="*/ 1 h 25"/>
                    <a:gd name="T28" fmla="*/ 6 w 7"/>
                    <a:gd name="T29" fmla="*/ 1 h 25"/>
                    <a:gd name="T30" fmla="*/ 6 w 7"/>
                    <a:gd name="T31" fmla="*/ 1 h 25"/>
                    <a:gd name="T32" fmla="*/ 6 w 7"/>
                    <a:gd name="T33" fmla="*/ 1 h 25"/>
                    <a:gd name="T34" fmla="*/ 3 w 7"/>
                    <a:gd name="T35" fmla="*/ 4 h 25"/>
                    <a:gd name="T36" fmla="*/ 3 w 7"/>
                    <a:gd name="T37" fmla="*/ 7 h 25"/>
                    <a:gd name="T38" fmla="*/ 3 w 7"/>
                    <a:gd name="T39" fmla="*/ 10 h 25"/>
                    <a:gd name="T40" fmla="*/ 3 w 7"/>
                    <a:gd name="T41" fmla="*/ 29 h 25"/>
                    <a:gd name="T42" fmla="*/ 4 w 7"/>
                    <a:gd name="T43" fmla="*/ 32 h 25"/>
                    <a:gd name="T44" fmla="*/ 6 w 7"/>
                    <a:gd name="T45" fmla="*/ 35 h 25"/>
                    <a:gd name="T46" fmla="*/ 7 w 7"/>
                    <a:gd name="T47" fmla="*/ 38 h 25"/>
                    <a:gd name="T48" fmla="*/ 7 w 7"/>
                    <a:gd name="T49" fmla="*/ 38 h 25"/>
                    <a:gd name="T50" fmla="*/ 7 w 7"/>
                    <a:gd name="T51" fmla="*/ 38 h 25"/>
                    <a:gd name="T52" fmla="*/ 7 w 7"/>
                    <a:gd name="T53" fmla="*/ 40 h 25"/>
                    <a:gd name="T54" fmla="*/ 7 w 7"/>
                    <a:gd name="T55" fmla="*/ 40 h 25"/>
                    <a:gd name="T56" fmla="*/ 7 w 7"/>
                    <a:gd name="T57" fmla="*/ 40 h 25"/>
                    <a:gd name="T58" fmla="*/ 7 w 7"/>
                    <a:gd name="T59" fmla="*/ 40 h 25"/>
                    <a:gd name="T60" fmla="*/ 6 w 7"/>
                    <a:gd name="T61" fmla="*/ 40 h 25"/>
                    <a:gd name="T62" fmla="*/ 6 w 7"/>
                    <a:gd name="T63" fmla="*/ 40 h 25"/>
                    <a:gd name="T64" fmla="*/ 6 w 7"/>
                    <a:gd name="T65" fmla="*/ 40 h 25"/>
                    <a:gd name="T66" fmla="*/ 6 w 7"/>
                    <a:gd name="T67" fmla="*/ 40 h 25"/>
                    <a:gd name="T68" fmla="*/ 6 w 7"/>
                    <a:gd name="T69" fmla="*/ 40 h 25"/>
                    <a:gd name="T70" fmla="*/ 4 w 7"/>
                    <a:gd name="T71" fmla="*/ 36 h 25"/>
                    <a:gd name="T72" fmla="*/ 3 w 7"/>
                    <a:gd name="T73" fmla="*/ 33 h 25"/>
                    <a:gd name="T74" fmla="*/ 0 w 7"/>
                    <a:gd name="T75" fmla="*/ 29 h 25"/>
                    <a:gd name="T76" fmla="*/ 0 w 7"/>
                    <a:gd name="T77" fmla="*/ 10 h 25"/>
                    <a:gd name="T78" fmla="*/ 0 w 7"/>
                    <a:gd name="T79" fmla="*/ 6 h 25"/>
                    <a:gd name="T80" fmla="*/ 0 w 7"/>
                    <a:gd name="T81" fmla="*/ 4 h 25"/>
                    <a:gd name="T82" fmla="*/ 1 w 7"/>
                    <a:gd name="T83" fmla="*/ 3 h 25"/>
                    <a:gd name="T84" fmla="*/ 1 w 7"/>
                    <a:gd name="T85" fmla="*/ 3 h 25"/>
                    <a:gd name="T86" fmla="*/ 1 w 7"/>
                    <a:gd name="T87" fmla="*/ 3 h 25"/>
                    <a:gd name="T88" fmla="*/ 1 w 7"/>
                    <a:gd name="T89" fmla="*/ 3 h 25"/>
                    <a:gd name="T90" fmla="*/ 1 w 7"/>
                    <a:gd name="T91" fmla="*/ 3 h 25"/>
                    <a:gd name="T92" fmla="*/ 1 w 7"/>
                    <a:gd name="T93" fmla="*/ 3 h 25"/>
                    <a:gd name="T94" fmla="*/ 3 w 7"/>
                    <a:gd name="T95" fmla="*/ 1 h 25"/>
                    <a:gd name="T96" fmla="*/ 3 w 7"/>
                    <a:gd name="T97" fmla="*/ 1 h 25"/>
                    <a:gd name="T98" fmla="*/ 4 w 7"/>
                    <a:gd name="T99" fmla="*/ 1 h 25"/>
                    <a:gd name="T100" fmla="*/ 4 w 7"/>
                    <a:gd name="T101" fmla="*/ 1 h 25"/>
                    <a:gd name="T102" fmla="*/ 6 w 7"/>
                    <a:gd name="T103" fmla="*/ 1 h 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
                    <a:gd name="T157" fmla="*/ 0 h 25"/>
                    <a:gd name="T158" fmla="*/ 7 w 7"/>
                    <a:gd name="T159" fmla="*/ 25 h 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 h="25">
                      <a:moveTo>
                        <a:pt x="6" y="1"/>
                      </a:moveTo>
                      <a:lnTo>
                        <a:pt x="4" y="0"/>
                      </a:lnTo>
                      <a:lnTo>
                        <a:pt x="6" y="0"/>
                      </a:lnTo>
                      <a:lnTo>
                        <a:pt x="7" y="0"/>
                      </a:lnTo>
                      <a:lnTo>
                        <a:pt x="7" y="1"/>
                      </a:lnTo>
                      <a:lnTo>
                        <a:pt x="7" y="3"/>
                      </a:lnTo>
                      <a:lnTo>
                        <a:pt x="6" y="3"/>
                      </a:lnTo>
                      <a:lnTo>
                        <a:pt x="6" y="1"/>
                      </a:lnTo>
                      <a:lnTo>
                        <a:pt x="3" y="4"/>
                      </a:lnTo>
                      <a:lnTo>
                        <a:pt x="3" y="7"/>
                      </a:lnTo>
                      <a:lnTo>
                        <a:pt x="3" y="9"/>
                      </a:lnTo>
                      <a:lnTo>
                        <a:pt x="3" y="10"/>
                      </a:lnTo>
                      <a:lnTo>
                        <a:pt x="3" y="12"/>
                      </a:lnTo>
                      <a:lnTo>
                        <a:pt x="3" y="15"/>
                      </a:lnTo>
                      <a:lnTo>
                        <a:pt x="4" y="16"/>
                      </a:lnTo>
                      <a:lnTo>
                        <a:pt x="4" y="18"/>
                      </a:lnTo>
                      <a:lnTo>
                        <a:pt x="6" y="19"/>
                      </a:lnTo>
                      <a:lnTo>
                        <a:pt x="6" y="21"/>
                      </a:lnTo>
                      <a:lnTo>
                        <a:pt x="7" y="22"/>
                      </a:lnTo>
                      <a:lnTo>
                        <a:pt x="7" y="24"/>
                      </a:lnTo>
                      <a:lnTo>
                        <a:pt x="7" y="25"/>
                      </a:lnTo>
                      <a:lnTo>
                        <a:pt x="6" y="25"/>
                      </a:lnTo>
                      <a:lnTo>
                        <a:pt x="4" y="22"/>
                      </a:lnTo>
                      <a:lnTo>
                        <a:pt x="3" y="21"/>
                      </a:lnTo>
                      <a:lnTo>
                        <a:pt x="3" y="19"/>
                      </a:lnTo>
                      <a:lnTo>
                        <a:pt x="1" y="16"/>
                      </a:lnTo>
                      <a:lnTo>
                        <a:pt x="0" y="15"/>
                      </a:lnTo>
                      <a:lnTo>
                        <a:pt x="0" y="12"/>
                      </a:lnTo>
                      <a:lnTo>
                        <a:pt x="0" y="10"/>
                      </a:lnTo>
                      <a:lnTo>
                        <a:pt x="0" y="7"/>
                      </a:lnTo>
                      <a:lnTo>
                        <a:pt x="0" y="6"/>
                      </a:lnTo>
                      <a:lnTo>
                        <a:pt x="0" y="4"/>
                      </a:lnTo>
                      <a:lnTo>
                        <a:pt x="1" y="3"/>
                      </a:lnTo>
                      <a:lnTo>
                        <a:pt x="3" y="1"/>
                      </a:lnTo>
                      <a:lnTo>
                        <a:pt x="4" y="1"/>
                      </a:lnTo>
                      <a:lnTo>
                        <a:pt x="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14" name="Freeform 262"/>
                <p:cNvSpPr>
                  <a:spLocks/>
                </p:cNvSpPr>
                <p:nvPr/>
              </p:nvSpPr>
              <p:spPr bwMode="auto">
                <a:xfrm>
                  <a:off x="2928" y="2293"/>
                  <a:ext cx="46" cy="12"/>
                </a:xfrm>
                <a:custGeom>
                  <a:avLst/>
                  <a:gdLst>
                    <a:gd name="T0" fmla="*/ 0 w 45"/>
                    <a:gd name="T1" fmla="*/ 12 h 12"/>
                    <a:gd name="T2" fmla="*/ 0 w 45"/>
                    <a:gd name="T3" fmla="*/ 12 h 12"/>
                    <a:gd name="T4" fmla="*/ 0 w 45"/>
                    <a:gd name="T5" fmla="*/ 12 h 12"/>
                    <a:gd name="T6" fmla="*/ 0 w 45"/>
                    <a:gd name="T7" fmla="*/ 12 h 12"/>
                    <a:gd name="T8" fmla="*/ 3 w 45"/>
                    <a:gd name="T9" fmla="*/ 10 h 12"/>
                    <a:gd name="T10" fmla="*/ 8 w 45"/>
                    <a:gd name="T11" fmla="*/ 7 h 12"/>
                    <a:gd name="T12" fmla="*/ 12 w 45"/>
                    <a:gd name="T13" fmla="*/ 6 h 12"/>
                    <a:gd name="T14" fmla="*/ 17 w 45"/>
                    <a:gd name="T15" fmla="*/ 4 h 12"/>
                    <a:gd name="T16" fmla="*/ 21 w 45"/>
                    <a:gd name="T17" fmla="*/ 3 h 12"/>
                    <a:gd name="T18" fmla="*/ 40 w 45"/>
                    <a:gd name="T19" fmla="*/ 1 h 12"/>
                    <a:gd name="T20" fmla="*/ 44 w 45"/>
                    <a:gd name="T21" fmla="*/ 1 h 12"/>
                    <a:gd name="T22" fmla="*/ 49 w 45"/>
                    <a:gd name="T23" fmla="*/ 1 h 12"/>
                    <a:gd name="T24" fmla="*/ 55 w 45"/>
                    <a:gd name="T25" fmla="*/ 0 h 12"/>
                    <a:gd name="T26" fmla="*/ 59 w 45"/>
                    <a:gd name="T27" fmla="*/ 1 h 12"/>
                    <a:gd name="T28" fmla="*/ 59 w 45"/>
                    <a:gd name="T29" fmla="*/ 1 h 12"/>
                    <a:gd name="T30" fmla="*/ 59 w 45"/>
                    <a:gd name="T31" fmla="*/ 1 h 12"/>
                    <a:gd name="T32" fmla="*/ 59 w 45"/>
                    <a:gd name="T33" fmla="*/ 1 h 12"/>
                    <a:gd name="T34" fmla="*/ 59 w 45"/>
                    <a:gd name="T35" fmla="*/ 1 h 12"/>
                    <a:gd name="T36" fmla="*/ 59 w 45"/>
                    <a:gd name="T37" fmla="*/ 1 h 12"/>
                    <a:gd name="T38" fmla="*/ 59 w 45"/>
                    <a:gd name="T39" fmla="*/ 1 h 12"/>
                    <a:gd name="T40" fmla="*/ 59 w 45"/>
                    <a:gd name="T41" fmla="*/ 1 h 12"/>
                    <a:gd name="T42" fmla="*/ 59 w 45"/>
                    <a:gd name="T43" fmla="*/ 1 h 12"/>
                    <a:gd name="T44" fmla="*/ 59 w 45"/>
                    <a:gd name="T45" fmla="*/ 1 h 12"/>
                    <a:gd name="T46" fmla="*/ 59 w 45"/>
                    <a:gd name="T47" fmla="*/ 1 h 12"/>
                    <a:gd name="T48" fmla="*/ 59 w 45"/>
                    <a:gd name="T49" fmla="*/ 1 h 12"/>
                    <a:gd name="T50" fmla="*/ 59 w 45"/>
                    <a:gd name="T51" fmla="*/ 1 h 12"/>
                    <a:gd name="T52" fmla="*/ 59 w 45"/>
                    <a:gd name="T53" fmla="*/ 1 h 12"/>
                    <a:gd name="T54" fmla="*/ 59 w 45"/>
                    <a:gd name="T55" fmla="*/ 1 h 12"/>
                    <a:gd name="T56" fmla="*/ 59 w 45"/>
                    <a:gd name="T57" fmla="*/ 1 h 12"/>
                    <a:gd name="T58" fmla="*/ 59 w 45"/>
                    <a:gd name="T59" fmla="*/ 1 h 12"/>
                    <a:gd name="T60" fmla="*/ 59 w 45"/>
                    <a:gd name="T61" fmla="*/ 1 h 12"/>
                    <a:gd name="T62" fmla="*/ 59 w 45"/>
                    <a:gd name="T63" fmla="*/ 1 h 12"/>
                    <a:gd name="T64" fmla="*/ 59 w 45"/>
                    <a:gd name="T65" fmla="*/ 1 h 12"/>
                    <a:gd name="T66" fmla="*/ 59 w 45"/>
                    <a:gd name="T67" fmla="*/ 1 h 12"/>
                    <a:gd name="T68" fmla="*/ 59 w 45"/>
                    <a:gd name="T69" fmla="*/ 1 h 12"/>
                    <a:gd name="T70" fmla="*/ 59 w 45"/>
                    <a:gd name="T71" fmla="*/ 1 h 12"/>
                    <a:gd name="T72" fmla="*/ 59 w 45"/>
                    <a:gd name="T73" fmla="*/ 1 h 12"/>
                    <a:gd name="T74" fmla="*/ 55 w 45"/>
                    <a:gd name="T75" fmla="*/ 1 h 12"/>
                    <a:gd name="T76" fmla="*/ 50 w 45"/>
                    <a:gd name="T77" fmla="*/ 3 h 12"/>
                    <a:gd name="T78" fmla="*/ 44 w 45"/>
                    <a:gd name="T79" fmla="*/ 3 h 12"/>
                    <a:gd name="T80" fmla="*/ 40 w 45"/>
                    <a:gd name="T81" fmla="*/ 4 h 12"/>
                    <a:gd name="T82" fmla="*/ 21 w 45"/>
                    <a:gd name="T83" fmla="*/ 4 h 12"/>
                    <a:gd name="T84" fmla="*/ 18 w 45"/>
                    <a:gd name="T85" fmla="*/ 6 h 12"/>
                    <a:gd name="T86" fmla="*/ 14 w 45"/>
                    <a:gd name="T87" fmla="*/ 7 h 12"/>
                    <a:gd name="T88" fmla="*/ 9 w 45"/>
                    <a:gd name="T89" fmla="*/ 9 h 12"/>
                    <a:gd name="T90" fmla="*/ 5 w 45"/>
                    <a:gd name="T91" fmla="*/ 10 h 12"/>
                    <a:gd name="T92" fmla="*/ 0 w 45"/>
                    <a:gd name="T93" fmla="*/ 12 h 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
                    <a:gd name="T142" fmla="*/ 0 h 12"/>
                    <a:gd name="T143" fmla="*/ 45 w 45"/>
                    <a:gd name="T144" fmla="*/ 12 h 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 h="12">
                      <a:moveTo>
                        <a:pt x="0" y="12"/>
                      </a:moveTo>
                      <a:lnTo>
                        <a:pt x="0" y="12"/>
                      </a:lnTo>
                      <a:lnTo>
                        <a:pt x="3" y="10"/>
                      </a:lnTo>
                      <a:lnTo>
                        <a:pt x="8" y="7"/>
                      </a:lnTo>
                      <a:lnTo>
                        <a:pt x="12" y="6"/>
                      </a:lnTo>
                      <a:lnTo>
                        <a:pt x="17" y="4"/>
                      </a:lnTo>
                      <a:lnTo>
                        <a:pt x="21" y="3"/>
                      </a:lnTo>
                      <a:lnTo>
                        <a:pt x="26" y="1"/>
                      </a:lnTo>
                      <a:lnTo>
                        <a:pt x="30" y="1"/>
                      </a:lnTo>
                      <a:lnTo>
                        <a:pt x="35" y="1"/>
                      </a:lnTo>
                      <a:lnTo>
                        <a:pt x="41" y="0"/>
                      </a:lnTo>
                      <a:lnTo>
                        <a:pt x="45" y="1"/>
                      </a:lnTo>
                      <a:lnTo>
                        <a:pt x="41" y="1"/>
                      </a:lnTo>
                      <a:lnTo>
                        <a:pt x="36" y="3"/>
                      </a:lnTo>
                      <a:lnTo>
                        <a:pt x="30" y="3"/>
                      </a:lnTo>
                      <a:lnTo>
                        <a:pt x="26" y="4"/>
                      </a:lnTo>
                      <a:lnTo>
                        <a:pt x="21" y="4"/>
                      </a:lnTo>
                      <a:lnTo>
                        <a:pt x="18" y="6"/>
                      </a:lnTo>
                      <a:lnTo>
                        <a:pt x="14" y="7"/>
                      </a:lnTo>
                      <a:lnTo>
                        <a:pt x="9" y="9"/>
                      </a:lnTo>
                      <a:lnTo>
                        <a:pt x="5" y="1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15" name="Freeform 263"/>
                <p:cNvSpPr>
                  <a:spLocks/>
                </p:cNvSpPr>
                <p:nvPr/>
              </p:nvSpPr>
              <p:spPr bwMode="auto">
                <a:xfrm>
                  <a:off x="2951" y="2350"/>
                  <a:ext cx="101" cy="62"/>
                </a:xfrm>
                <a:custGeom>
                  <a:avLst/>
                  <a:gdLst>
                    <a:gd name="T0" fmla="*/ 1 w 100"/>
                    <a:gd name="T1" fmla="*/ 93 h 60"/>
                    <a:gd name="T2" fmla="*/ 1 w 100"/>
                    <a:gd name="T3" fmla="*/ 94 h 60"/>
                    <a:gd name="T4" fmla="*/ 1 w 100"/>
                    <a:gd name="T5" fmla="*/ 94 h 60"/>
                    <a:gd name="T6" fmla="*/ 1 w 100"/>
                    <a:gd name="T7" fmla="*/ 94 h 60"/>
                    <a:gd name="T8" fmla="*/ 0 w 100"/>
                    <a:gd name="T9" fmla="*/ 94 h 60"/>
                    <a:gd name="T10" fmla="*/ 0 w 100"/>
                    <a:gd name="T11" fmla="*/ 94 h 60"/>
                    <a:gd name="T12" fmla="*/ 0 w 100"/>
                    <a:gd name="T13" fmla="*/ 93 h 60"/>
                    <a:gd name="T14" fmla="*/ 0 w 100"/>
                    <a:gd name="T15" fmla="*/ 93 h 60"/>
                    <a:gd name="T16" fmla="*/ 0 w 100"/>
                    <a:gd name="T17" fmla="*/ 93 h 60"/>
                    <a:gd name="T18" fmla="*/ 0 w 100"/>
                    <a:gd name="T19" fmla="*/ 93 h 60"/>
                    <a:gd name="T20" fmla="*/ 0 w 100"/>
                    <a:gd name="T21" fmla="*/ 93 h 60"/>
                    <a:gd name="T22" fmla="*/ 0 w 100"/>
                    <a:gd name="T23" fmla="*/ 93 h 60"/>
                    <a:gd name="T24" fmla="*/ 15 w 100"/>
                    <a:gd name="T25" fmla="*/ 61 h 60"/>
                    <a:gd name="T26" fmla="*/ 33 w 100"/>
                    <a:gd name="T27" fmla="*/ 38 h 60"/>
                    <a:gd name="T28" fmla="*/ 67 w 100"/>
                    <a:gd name="T29" fmla="*/ 14 h 60"/>
                    <a:gd name="T30" fmla="*/ 90 w 100"/>
                    <a:gd name="T31" fmla="*/ 6 h 60"/>
                    <a:gd name="T32" fmla="*/ 114 w 100"/>
                    <a:gd name="T33" fmla="*/ 0 h 60"/>
                    <a:gd name="T34" fmla="*/ 114 w 100"/>
                    <a:gd name="T35" fmla="*/ 0 h 60"/>
                    <a:gd name="T36" fmla="*/ 114 w 100"/>
                    <a:gd name="T37" fmla="*/ 0 h 60"/>
                    <a:gd name="T38" fmla="*/ 114 w 100"/>
                    <a:gd name="T39" fmla="*/ 0 h 60"/>
                    <a:gd name="T40" fmla="*/ 114 w 100"/>
                    <a:gd name="T41" fmla="*/ 0 h 60"/>
                    <a:gd name="T42" fmla="*/ 114 w 100"/>
                    <a:gd name="T43" fmla="*/ 0 h 60"/>
                    <a:gd name="T44" fmla="*/ 114 w 100"/>
                    <a:gd name="T45" fmla="*/ 0 h 60"/>
                    <a:gd name="T46" fmla="*/ 114 w 100"/>
                    <a:gd name="T47" fmla="*/ 0 h 60"/>
                    <a:gd name="T48" fmla="*/ 114 w 100"/>
                    <a:gd name="T49" fmla="*/ 2 h 60"/>
                    <a:gd name="T50" fmla="*/ 114 w 100"/>
                    <a:gd name="T51" fmla="*/ 2 h 60"/>
                    <a:gd name="T52" fmla="*/ 114 w 100"/>
                    <a:gd name="T53" fmla="*/ 2 h 60"/>
                    <a:gd name="T54" fmla="*/ 114 w 100"/>
                    <a:gd name="T55" fmla="*/ 2 h 60"/>
                    <a:gd name="T56" fmla="*/ 106 w 100"/>
                    <a:gd name="T57" fmla="*/ 5 h 60"/>
                    <a:gd name="T58" fmla="*/ 93 w 100"/>
                    <a:gd name="T59" fmla="*/ 8 h 60"/>
                    <a:gd name="T60" fmla="*/ 78 w 100"/>
                    <a:gd name="T61" fmla="*/ 12 h 60"/>
                    <a:gd name="T62" fmla="*/ 64 w 100"/>
                    <a:gd name="T63" fmla="*/ 31 h 60"/>
                    <a:gd name="T64" fmla="*/ 37 w 100"/>
                    <a:gd name="T65" fmla="*/ 37 h 60"/>
                    <a:gd name="T66" fmla="*/ 31 w 100"/>
                    <a:gd name="T67" fmla="*/ 40 h 60"/>
                    <a:gd name="T68" fmla="*/ 24 w 100"/>
                    <a:gd name="T69" fmla="*/ 47 h 60"/>
                    <a:gd name="T70" fmla="*/ 18 w 100"/>
                    <a:gd name="T71" fmla="*/ 59 h 60"/>
                    <a:gd name="T72" fmla="*/ 12 w 100"/>
                    <a:gd name="T73" fmla="*/ 73 h 60"/>
                    <a:gd name="T74" fmla="*/ 6 w 100"/>
                    <a:gd name="T75" fmla="*/ 81 h 60"/>
                    <a:gd name="T76" fmla="*/ 1 w 100"/>
                    <a:gd name="T77" fmla="*/ 93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60"/>
                    <a:gd name="T119" fmla="*/ 100 w 100"/>
                    <a:gd name="T120" fmla="*/ 60 h 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60">
                      <a:moveTo>
                        <a:pt x="1" y="59"/>
                      </a:moveTo>
                      <a:lnTo>
                        <a:pt x="1" y="59"/>
                      </a:lnTo>
                      <a:lnTo>
                        <a:pt x="1" y="60"/>
                      </a:lnTo>
                      <a:lnTo>
                        <a:pt x="0" y="60"/>
                      </a:lnTo>
                      <a:lnTo>
                        <a:pt x="0" y="59"/>
                      </a:lnTo>
                      <a:lnTo>
                        <a:pt x="6" y="48"/>
                      </a:lnTo>
                      <a:lnTo>
                        <a:pt x="15" y="39"/>
                      </a:lnTo>
                      <a:lnTo>
                        <a:pt x="22" y="32"/>
                      </a:lnTo>
                      <a:lnTo>
                        <a:pt x="33" y="24"/>
                      </a:lnTo>
                      <a:lnTo>
                        <a:pt x="41" y="18"/>
                      </a:lnTo>
                      <a:lnTo>
                        <a:pt x="53" y="14"/>
                      </a:lnTo>
                      <a:lnTo>
                        <a:pt x="64" y="9"/>
                      </a:lnTo>
                      <a:lnTo>
                        <a:pt x="76" y="6"/>
                      </a:lnTo>
                      <a:lnTo>
                        <a:pt x="88" y="3"/>
                      </a:lnTo>
                      <a:lnTo>
                        <a:pt x="100" y="0"/>
                      </a:lnTo>
                      <a:lnTo>
                        <a:pt x="100" y="2"/>
                      </a:lnTo>
                      <a:lnTo>
                        <a:pt x="92" y="5"/>
                      </a:lnTo>
                      <a:lnTo>
                        <a:pt x="86" y="6"/>
                      </a:lnTo>
                      <a:lnTo>
                        <a:pt x="79" y="8"/>
                      </a:lnTo>
                      <a:lnTo>
                        <a:pt x="71" y="11"/>
                      </a:lnTo>
                      <a:lnTo>
                        <a:pt x="64" y="12"/>
                      </a:lnTo>
                      <a:lnTo>
                        <a:pt x="58" y="15"/>
                      </a:lnTo>
                      <a:lnTo>
                        <a:pt x="50" y="17"/>
                      </a:lnTo>
                      <a:lnTo>
                        <a:pt x="44" y="20"/>
                      </a:lnTo>
                      <a:lnTo>
                        <a:pt x="37" y="23"/>
                      </a:lnTo>
                      <a:lnTo>
                        <a:pt x="31" y="26"/>
                      </a:lnTo>
                      <a:lnTo>
                        <a:pt x="27" y="29"/>
                      </a:lnTo>
                      <a:lnTo>
                        <a:pt x="24" y="32"/>
                      </a:lnTo>
                      <a:lnTo>
                        <a:pt x="21" y="35"/>
                      </a:lnTo>
                      <a:lnTo>
                        <a:pt x="18" y="38"/>
                      </a:lnTo>
                      <a:lnTo>
                        <a:pt x="15" y="41"/>
                      </a:lnTo>
                      <a:lnTo>
                        <a:pt x="12" y="45"/>
                      </a:lnTo>
                      <a:lnTo>
                        <a:pt x="9" y="48"/>
                      </a:lnTo>
                      <a:lnTo>
                        <a:pt x="6" y="51"/>
                      </a:lnTo>
                      <a:lnTo>
                        <a:pt x="3" y="56"/>
                      </a:lnTo>
                      <a:lnTo>
                        <a:pt x="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16" name="Freeform 264"/>
                <p:cNvSpPr>
                  <a:spLocks/>
                </p:cNvSpPr>
                <p:nvPr/>
              </p:nvSpPr>
              <p:spPr bwMode="auto">
                <a:xfrm>
                  <a:off x="3234" y="1862"/>
                  <a:ext cx="25" cy="88"/>
                </a:xfrm>
                <a:custGeom>
                  <a:avLst/>
                  <a:gdLst>
                    <a:gd name="T0" fmla="*/ 0 w 24"/>
                    <a:gd name="T1" fmla="*/ 138 h 85"/>
                    <a:gd name="T2" fmla="*/ 0 w 24"/>
                    <a:gd name="T3" fmla="*/ 138 h 85"/>
                    <a:gd name="T4" fmla="*/ 0 w 24"/>
                    <a:gd name="T5" fmla="*/ 138 h 85"/>
                    <a:gd name="T6" fmla="*/ 0 w 24"/>
                    <a:gd name="T7" fmla="*/ 138 h 85"/>
                    <a:gd name="T8" fmla="*/ 0 w 24"/>
                    <a:gd name="T9" fmla="*/ 124 h 85"/>
                    <a:gd name="T10" fmla="*/ 0 w 24"/>
                    <a:gd name="T11" fmla="*/ 109 h 85"/>
                    <a:gd name="T12" fmla="*/ 1 w 24"/>
                    <a:gd name="T13" fmla="*/ 93 h 85"/>
                    <a:gd name="T14" fmla="*/ 1 w 24"/>
                    <a:gd name="T15" fmla="*/ 78 h 85"/>
                    <a:gd name="T16" fmla="*/ 4 w 24"/>
                    <a:gd name="T17" fmla="*/ 65 h 85"/>
                    <a:gd name="T18" fmla="*/ 6 w 24"/>
                    <a:gd name="T19" fmla="*/ 47 h 85"/>
                    <a:gd name="T20" fmla="*/ 9 w 24"/>
                    <a:gd name="T21" fmla="*/ 36 h 85"/>
                    <a:gd name="T22" fmla="*/ 26 w 24"/>
                    <a:gd name="T23" fmla="*/ 29 h 85"/>
                    <a:gd name="T24" fmla="*/ 32 w 24"/>
                    <a:gd name="T25" fmla="*/ 7 h 85"/>
                    <a:gd name="T26" fmla="*/ 40 w 24"/>
                    <a:gd name="T27" fmla="*/ 0 h 85"/>
                    <a:gd name="T28" fmla="*/ 40 w 24"/>
                    <a:gd name="T29" fmla="*/ 0 h 85"/>
                    <a:gd name="T30" fmla="*/ 40 w 24"/>
                    <a:gd name="T31" fmla="*/ 0 h 85"/>
                    <a:gd name="T32" fmla="*/ 40 w 24"/>
                    <a:gd name="T33" fmla="*/ 0 h 85"/>
                    <a:gd name="T34" fmla="*/ 40 w 24"/>
                    <a:gd name="T35" fmla="*/ 0 h 85"/>
                    <a:gd name="T36" fmla="*/ 40 w 24"/>
                    <a:gd name="T37" fmla="*/ 0 h 85"/>
                    <a:gd name="T38" fmla="*/ 40 w 24"/>
                    <a:gd name="T39" fmla="*/ 0 h 85"/>
                    <a:gd name="T40" fmla="*/ 40 w 24"/>
                    <a:gd name="T41" fmla="*/ 0 h 85"/>
                    <a:gd name="T42" fmla="*/ 40 w 24"/>
                    <a:gd name="T43" fmla="*/ 0 h 85"/>
                    <a:gd name="T44" fmla="*/ 40 w 24"/>
                    <a:gd name="T45" fmla="*/ 0 h 85"/>
                    <a:gd name="T46" fmla="*/ 40 w 24"/>
                    <a:gd name="T47" fmla="*/ 0 h 85"/>
                    <a:gd name="T48" fmla="*/ 40 w 24"/>
                    <a:gd name="T49" fmla="*/ 0 h 85"/>
                    <a:gd name="T50" fmla="*/ 40 w 24"/>
                    <a:gd name="T51" fmla="*/ 0 h 85"/>
                    <a:gd name="T52" fmla="*/ 40 w 24"/>
                    <a:gd name="T53" fmla="*/ 0 h 85"/>
                    <a:gd name="T54" fmla="*/ 40 w 24"/>
                    <a:gd name="T55" fmla="*/ 0 h 85"/>
                    <a:gd name="T56" fmla="*/ 40 w 24"/>
                    <a:gd name="T57" fmla="*/ 0 h 85"/>
                    <a:gd name="T58" fmla="*/ 40 w 24"/>
                    <a:gd name="T59" fmla="*/ 0 h 85"/>
                    <a:gd name="T60" fmla="*/ 40 w 24"/>
                    <a:gd name="T61" fmla="*/ 0 h 85"/>
                    <a:gd name="T62" fmla="*/ 40 w 24"/>
                    <a:gd name="T63" fmla="*/ 0 h 85"/>
                    <a:gd name="T64" fmla="*/ 40 w 24"/>
                    <a:gd name="T65" fmla="*/ 0 h 85"/>
                    <a:gd name="T66" fmla="*/ 40 w 24"/>
                    <a:gd name="T67" fmla="*/ 1 h 85"/>
                    <a:gd name="T68" fmla="*/ 40 w 24"/>
                    <a:gd name="T69" fmla="*/ 1 h 85"/>
                    <a:gd name="T70" fmla="*/ 40 w 24"/>
                    <a:gd name="T71" fmla="*/ 1 h 85"/>
                    <a:gd name="T72" fmla="*/ 40 w 24"/>
                    <a:gd name="T73" fmla="*/ 1 h 85"/>
                    <a:gd name="T74" fmla="*/ 33 w 24"/>
                    <a:gd name="T75" fmla="*/ 7 h 85"/>
                    <a:gd name="T76" fmla="*/ 29 w 24"/>
                    <a:gd name="T77" fmla="*/ 29 h 85"/>
                    <a:gd name="T78" fmla="*/ 10 w 24"/>
                    <a:gd name="T79" fmla="*/ 38 h 85"/>
                    <a:gd name="T80" fmla="*/ 7 w 24"/>
                    <a:gd name="T81" fmla="*/ 51 h 85"/>
                    <a:gd name="T82" fmla="*/ 6 w 24"/>
                    <a:gd name="T83" fmla="*/ 65 h 85"/>
                    <a:gd name="T84" fmla="*/ 4 w 24"/>
                    <a:gd name="T85" fmla="*/ 80 h 85"/>
                    <a:gd name="T86" fmla="*/ 3 w 24"/>
                    <a:gd name="T87" fmla="*/ 93 h 85"/>
                    <a:gd name="T88" fmla="*/ 1 w 24"/>
                    <a:gd name="T89" fmla="*/ 109 h 85"/>
                    <a:gd name="T90" fmla="*/ 1 w 24"/>
                    <a:gd name="T91" fmla="*/ 124 h 85"/>
                    <a:gd name="T92" fmla="*/ 0 w 24"/>
                    <a:gd name="T93" fmla="*/ 138 h 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
                    <a:gd name="T142" fmla="*/ 0 h 85"/>
                    <a:gd name="T143" fmla="*/ 24 w 24"/>
                    <a:gd name="T144" fmla="*/ 85 h 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 h="85">
                      <a:moveTo>
                        <a:pt x="0" y="85"/>
                      </a:moveTo>
                      <a:lnTo>
                        <a:pt x="0" y="85"/>
                      </a:lnTo>
                      <a:lnTo>
                        <a:pt x="0" y="76"/>
                      </a:lnTo>
                      <a:lnTo>
                        <a:pt x="0" y="67"/>
                      </a:lnTo>
                      <a:lnTo>
                        <a:pt x="1" y="58"/>
                      </a:lnTo>
                      <a:lnTo>
                        <a:pt x="1" y="48"/>
                      </a:lnTo>
                      <a:lnTo>
                        <a:pt x="4" y="40"/>
                      </a:lnTo>
                      <a:lnTo>
                        <a:pt x="6" y="31"/>
                      </a:lnTo>
                      <a:lnTo>
                        <a:pt x="9" y="22"/>
                      </a:lnTo>
                      <a:lnTo>
                        <a:pt x="12" y="15"/>
                      </a:lnTo>
                      <a:lnTo>
                        <a:pt x="18" y="7"/>
                      </a:lnTo>
                      <a:lnTo>
                        <a:pt x="24" y="0"/>
                      </a:lnTo>
                      <a:lnTo>
                        <a:pt x="24" y="1"/>
                      </a:lnTo>
                      <a:lnTo>
                        <a:pt x="19" y="7"/>
                      </a:lnTo>
                      <a:lnTo>
                        <a:pt x="15" y="15"/>
                      </a:lnTo>
                      <a:lnTo>
                        <a:pt x="10" y="24"/>
                      </a:lnTo>
                      <a:lnTo>
                        <a:pt x="7" y="33"/>
                      </a:lnTo>
                      <a:lnTo>
                        <a:pt x="6" y="40"/>
                      </a:lnTo>
                      <a:lnTo>
                        <a:pt x="4" y="49"/>
                      </a:lnTo>
                      <a:lnTo>
                        <a:pt x="3" y="58"/>
                      </a:lnTo>
                      <a:lnTo>
                        <a:pt x="1" y="67"/>
                      </a:lnTo>
                      <a:lnTo>
                        <a:pt x="1" y="76"/>
                      </a:lnTo>
                      <a:lnTo>
                        <a:pt x="0"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17" name="Freeform 265"/>
                <p:cNvSpPr>
                  <a:spLocks/>
                </p:cNvSpPr>
                <p:nvPr/>
              </p:nvSpPr>
              <p:spPr bwMode="auto">
                <a:xfrm>
                  <a:off x="3211" y="2087"/>
                  <a:ext cx="11" cy="37"/>
                </a:xfrm>
                <a:custGeom>
                  <a:avLst/>
                  <a:gdLst>
                    <a:gd name="T0" fmla="*/ 11 w 11"/>
                    <a:gd name="T1" fmla="*/ 0 h 36"/>
                    <a:gd name="T2" fmla="*/ 11 w 11"/>
                    <a:gd name="T3" fmla="*/ 0 h 36"/>
                    <a:gd name="T4" fmla="*/ 11 w 11"/>
                    <a:gd name="T5" fmla="*/ 0 h 36"/>
                    <a:gd name="T6" fmla="*/ 11 w 11"/>
                    <a:gd name="T7" fmla="*/ 0 h 36"/>
                    <a:gd name="T8" fmla="*/ 11 w 11"/>
                    <a:gd name="T9" fmla="*/ 5 h 36"/>
                    <a:gd name="T10" fmla="*/ 9 w 11"/>
                    <a:gd name="T11" fmla="*/ 8 h 36"/>
                    <a:gd name="T12" fmla="*/ 8 w 11"/>
                    <a:gd name="T13" fmla="*/ 11 h 36"/>
                    <a:gd name="T14" fmla="*/ 6 w 11"/>
                    <a:gd name="T15" fmla="*/ 14 h 36"/>
                    <a:gd name="T16" fmla="*/ 5 w 11"/>
                    <a:gd name="T17" fmla="*/ 32 h 36"/>
                    <a:gd name="T18" fmla="*/ 3 w 11"/>
                    <a:gd name="T19" fmla="*/ 35 h 36"/>
                    <a:gd name="T20" fmla="*/ 3 w 11"/>
                    <a:gd name="T21" fmla="*/ 38 h 36"/>
                    <a:gd name="T22" fmla="*/ 2 w 11"/>
                    <a:gd name="T23" fmla="*/ 43 h 36"/>
                    <a:gd name="T24" fmla="*/ 2 w 11"/>
                    <a:gd name="T25" fmla="*/ 46 h 36"/>
                    <a:gd name="T26" fmla="*/ 2 w 11"/>
                    <a:gd name="T27" fmla="*/ 50 h 36"/>
                    <a:gd name="T28" fmla="*/ 2 w 11"/>
                    <a:gd name="T29" fmla="*/ 50 h 36"/>
                    <a:gd name="T30" fmla="*/ 2 w 11"/>
                    <a:gd name="T31" fmla="*/ 50 h 36"/>
                    <a:gd name="T32" fmla="*/ 2 w 11"/>
                    <a:gd name="T33" fmla="*/ 50 h 36"/>
                    <a:gd name="T34" fmla="*/ 2 w 11"/>
                    <a:gd name="T35" fmla="*/ 50 h 36"/>
                    <a:gd name="T36" fmla="*/ 2 w 11"/>
                    <a:gd name="T37" fmla="*/ 50 h 36"/>
                    <a:gd name="T38" fmla="*/ 2 w 11"/>
                    <a:gd name="T39" fmla="*/ 50 h 36"/>
                    <a:gd name="T40" fmla="*/ 2 w 11"/>
                    <a:gd name="T41" fmla="*/ 50 h 36"/>
                    <a:gd name="T42" fmla="*/ 2 w 11"/>
                    <a:gd name="T43" fmla="*/ 50 h 36"/>
                    <a:gd name="T44" fmla="*/ 2 w 11"/>
                    <a:gd name="T45" fmla="*/ 50 h 36"/>
                    <a:gd name="T46" fmla="*/ 2 w 11"/>
                    <a:gd name="T47" fmla="*/ 50 h 36"/>
                    <a:gd name="T48" fmla="*/ 0 w 11"/>
                    <a:gd name="T49" fmla="*/ 50 h 36"/>
                    <a:gd name="T50" fmla="*/ 0 w 11"/>
                    <a:gd name="T51" fmla="*/ 50 h 36"/>
                    <a:gd name="T52" fmla="*/ 0 w 11"/>
                    <a:gd name="T53" fmla="*/ 50 h 36"/>
                    <a:gd name="T54" fmla="*/ 0 w 11"/>
                    <a:gd name="T55" fmla="*/ 50 h 36"/>
                    <a:gd name="T56" fmla="*/ 0 w 11"/>
                    <a:gd name="T57" fmla="*/ 50 h 36"/>
                    <a:gd name="T58" fmla="*/ 0 w 11"/>
                    <a:gd name="T59" fmla="*/ 50 h 36"/>
                    <a:gd name="T60" fmla="*/ 0 w 11"/>
                    <a:gd name="T61" fmla="*/ 50 h 36"/>
                    <a:gd name="T62" fmla="*/ 0 w 11"/>
                    <a:gd name="T63" fmla="*/ 50 h 36"/>
                    <a:gd name="T64" fmla="*/ 0 w 11"/>
                    <a:gd name="T65" fmla="*/ 50 h 36"/>
                    <a:gd name="T66" fmla="*/ 0 w 11"/>
                    <a:gd name="T67" fmla="*/ 50 h 36"/>
                    <a:gd name="T68" fmla="*/ 0 w 11"/>
                    <a:gd name="T69" fmla="*/ 50 h 36"/>
                    <a:gd name="T70" fmla="*/ 0 w 11"/>
                    <a:gd name="T71" fmla="*/ 50 h 36"/>
                    <a:gd name="T72" fmla="*/ 0 w 11"/>
                    <a:gd name="T73" fmla="*/ 50 h 36"/>
                    <a:gd name="T74" fmla="*/ 0 w 11"/>
                    <a:gd name="T75" fmla="*/ 46 h 36"/>
                    <a:gd name="T76" fmla="*/ 0 w 11"/>
                    <a:gd name="T77" fmla="*/ 43 h 36"/>
                    <a:gd name="T78" fmla="*/ 2 w 11"/>
                    <a:gd name="T79" fmla="*/ 38 h 36"/>
                    <a:gd name="T80" fmla="*/ 2 w 11"/>
                    <a:gd name="T81" fmla="*/ 35 h 36"/>
                    <a:gd name="T82" fmla="*/ 3 w 11"/>
                    <a:gd name="T83" fmla="*/ 17 h 36"/>
                    <a:gd name="T84" fmla="*/ 5 w 11"/>
                    <a:gd name="T85" fmla="*/ 14 h 36"/>
                    <a:gd name="T86" fmla="*/ 6 w 11"/>
                    <a:gd name="T87" fmla="*/ 11 h 36"/>
                    <a:gd name="T88" fmla="*/ 8 w 11"/>
                    <a:gd name="T89" fmla="*/ 8 h 36"/>
                    <a:gd name="T90" fmla="*/ 9 w 11"/>
                    <a:gd name="T91" fmla="*/ 5 h 36"/>
                    <a:gd name="T92" fmla="*/ 11 w 11"/>
                    <a:gd name="T93" fmla="*/ 0 h 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
                    <a:gd name="T142" fmla="*/ 0 h 36"/>
                    <a:gd name="T143" fmla="*/ 11 w 11"/>
                    <a:gd name="T144" fmla="*/ 36 h 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 h="36">
                      <a:moveTo>
                        <a:pt x="11" y="0"/>
                      </a:moveTo>
                      <a:lnTo>
                        <a:pt x="11" y="0"/>
                      </a:lnTo>
                      <a:lnTo>
                        <a:pt x="11" y="5"/>
                      </a:lnTo>
                      <a:lnTo>
                        <a:pt x="9" y="8"/>
                      </a:lnTo>
                      <a:lnTo>
                        <a:pt x="8" y="11"/>
                      </a:lnTo>
                      <a:lnTo>
                        <a:pt x="6" y="14"/>
                      </a:lnTo>
                      <a:lnTo>
                        <a:pt x="5" y="18"/>
                      </a:lnTo>
                      <a:lnTo>
                        <a:pt x="3" y="21"/>
                      </a:lnTo>
                      <a:lnTo>
                        <a:pt x="3" y="24"/>
                      </a:lnTo>
                      <a:lnTo>
                        <a:pt x="2" y="29"/>
                      </a:lnTo>
                      <a:lnTo>
                        <a:pt x="2" y="32"/>
                      </a:lnTo>
                      <a:lnTo>
                        <a:pt x="2" y="36"/>
                      </a:lnTo>
                      <a:lnTo>
                        <a:pt x="0" y="36"/>
                      </a:lnTo>
                      <a:lnTo>
                        <a:pt x="0" y="32"/>
                      </a:lnTo>
                      <a:lnTo>
                        <a:pt x="0" y="29"/>
                      </a:lnTo>
                      <a:lnTo>
                        <a:pt x="2" y="24"/>
                      </a:lnTo>
                      <a:lnTo>
                        <a:pt x="2" y="21"/>
                      </a:lnTo>
                      <a:lnTo>
                        <a:pt x="3" y="17"/>
                      </a:lnTo>
                      <a:lnTo>
                        <a:pt x="5" y="14"/>
                      </a:lnTo>
                      <a:lnTo>
                        <a:pt x="6" y="11"/>
                      </a:lnTo>
                      <a:lnTo>
                        <a:pt x="8" y="8"/>
                      </a:lnTo>
                      <a:lnTo>
                        <a:pt x="9" y="5"/>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18" name="Freeform 266"/>
                <p:cNvSpPr>
                  <a:spLocks/>
                </p:cNvSpPr>
                <p:nvPr/>
              </p:nvSpPr>
              <p:spPr bwMode="auto">
                <a:xfrm>
                  <a:off x="3264" y="2174"/>
                  <a:ext cx="44" cy="29"/>
                </a:xfrm>
                <a:custGeom>
                  <a:avLst/>
                  <a:gdLst>
                    <a:gd name="T0" fmla="*/ 0 w 44"/>
                    <a:gd name="T1" fmla="*/ 42 h 28"/>
                    <a:gd name="T2" fmla="*/ 0 w 44"/>
                    <a:gd name="T3" fmla="*/ 42 h 28"/>
                    <a:gd name="T4" fmla="*/ 0 w 44"/>
                    <a:gd name="T5" fmla="*/ 42 h 28"/>
                    <a:gd name="T6" fmla="*/ 0 w 44"/>
                    <a:gd name="T7" fmla="*/ 42 h 28"/>
                    <a:gd name="T8" fmla="*/ 0 w 44"/>
                    <a:gd name="T9" fmla="*/ 42 h 28"/>
                    <a:gd name="T10" fmla="*/ 0 w 44"/>
                    <a:gd name="T11" fmla="*/ 42 h 28"/>
                    <a:gd name="T12" fmla="*/ 0 w 44"/>
                    <a:gd name="T13" fmla="*/ 42 h 28"/>
                    <a:gd name="T14" fmla="*/ 0 w 44"/>
                    <a:gd name="T15" fmla="*/ 42 h 28"/>
                    <a:gd name="T16" fmla="*/ 0 w 44"/>
                    <a:gd name="T17" fmla="*/ 41 h 28"/>
                    <a:gd name="T18" fmla="*/ 0 w 44"/>
                    <a:gd name="T19" fmla="*/ 41 h 28"/>
                    <a:gd name="T20" fmla="*/ 0 w 44"/>
                    <a:gd name="T21" fmla="*/ 41 h 28"/>
                    <a:gd name="T22" fmla="*/ 0 w 44"/>
                    <a:gd name="T23" fmla="*/ 41 h 28"/>
                    <a:gd name="T24" fmla="*/ 9 w 44"/>
                    <a:gd name="T25" fmla="*/ 36 h 28"/>
                    <a:gd name="T26" fmla="*/ 17 w 44"/>
                    <a:gd name="T27" fmla="*/ 29 h 28"/>
                    <a:gd name="T28" fmla="*/ 26 w 44"/>
                    <a:gd name="T29" fmla="*/ 10 h 28"/>
                    <a:gd name="T30" fmla="*/ 33 w 44"/>
                    <a:gd name="T31" fmla="*/ 4 h 28"/>
                    <a:gd name="T32" fmla="*/ 44 w 44"/>
                    <a:gd name="T33" fmla="*/ 0 h 28"/>
                    <a:gd name="T34" fmla="*/ 44 w 44"/>
                    <a:gd name="T35" fmla="*/ 0 h 28"/>
                    <a:gd name="T36" fmla="*/ 44 w 44"/>
                    <a:gd name="T37" fmla="*/ 0 h 28"/>
                    <a:gd name="T38" fmla="*/ 44 w 44"/>
                    <a:gd name="T39" fmla="*/ 0 h 28"/>
                    <a:gd name="T40" fmla="*/ 44 w 44"/>
                    <a:gd name="T41" fmla="*/ 0 h 28"/>
                    <a:gd name="T42" fmla="*/ 44 w 44"/>
                    <a:gd name="T43" fmla="*/ 0 h 28"/>
                    <a:gd name="T44" fmla="*/ 44 w 44"/>
                    <a:gd name="T45" fmla="*/ 0 h 28"/>
                    <a:gd name="T46" fmla="*/ 44 w 44"/>
                    <a:gd name="T47" fmla="*/ 0 h 28"/>
                    <a:gd name="T48" fmla="*/ 44 w 44"/>
                    <a:gd name="T49" fmla="*/ 0 h 28"/>
                    <a:gd name="T50" fmla="*/ 44 w 44"/>
                    <a:gd name="T51" fmla="*/ 1 h 28"/>
                    <a:gd name="T52" fmla="*/ 44 w 44"/>
                    <a:gd name="T53" fmla="*/ 1 h 28"/>
                    <a:gd name="T54" fmla="*/ 44 w 44"/>
                    <a:gd name="T55" fmla="*/ 1 h 28"/>
                    <a:gd name="T56" fmla="*/ 39 w 44"/>
                    <a:gd name="T57" fmla="*/ 3 h 28"/>
                    <a:gd name="T58" fmla="*/ 30 w 44"/>
                    <a:gd name="T59" fmla="*/ 9 h 28"/>
                    <a:gd name="T60" fmla="*/ 21 w 44"/>
                    <a:gd name="T61" fmla="*/ 13 h 28"/>
                    <a:gd name="T62" fmla="*/ 14 w 44"/>
                    <a:gd name="T63" fmla="*/ 33 h 28"/>
                    <a:gd name="T64" fmla="*/ 5 w 44"/>
                    <a:gd name="T65" fmla="*/ 39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28"/>
                    <a:gd name="T101" fmla="*/ 44 w 44"/>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28">
                      <a:moveTo>
                        <a:pt x="0" y="28"/>
                      </a:moveTo>
                      <a:lnTo>
                        <a:pt x="0" y="28"/>
                      </a:lnTo>
                      <a:lnTo>
                        <a:pt x="0" y="27"/>
                      </a:lnTo>
                      <a:lnTo>
                        <a:pt x="5" y="24"/>
                      </a:lnTo>
                      <a:lnTo>
                        <a:pt x="9" y="22"/>
                      </a:lnTo>
                      <a:lnTo>
                        <a:pt x="14" y="19"/>
                      </a:lnTo>
                      <a:lnTo>
                        <a:pt x="17" y="15"/>
                      </a:lnTo>
                      <a:lnTo>
                        <a:pt x="21" y="13"/>
                      </a:lnTo>
                      <a:lnTo>
                        <a:pt x="26" y="10"/>
                      </a:lnTo>
                      <a:lnTo>
                        <a:pt x="29" y="7"/>
                      </a:lnTo>
                      <a:lnTo>
                        <a:pt x="33" y="4"/>
                      </a:lnTo>
                      <a:lnTo>
                        <a:pt x="39" y="3"/>
                      </a:lnTo>
                      <a:lnTo>
                        <a:pt x="44" y="0"/>
                      </a:lnTo>
                      <a:lnTo>
                        <a:pt x="44" y="1"/>
                      </a:lnTo>
                      <a:lnTo>
                        <a:pt x="39" y="3"/>
                      </a:lnTo>
                      <a:lnTo>
                        <a:pt x="35" y="6"/>
                      </a:lnTo>
                      <a:lnTo>
                        <a:pt x="30" y="9"/>
                      </a:lnTo>
                      <a:lnTo>
                        <a:pt x="26" y="10"/>
                      </a:lnTo>
                      <a:lnTo>
                        <a:pt x="21" y="13"/>
                      </a:lnTo>
                      <a:lnTo>
                        <a:pt x="17" y="16"/>
                      </a:lnTo>
                      <a:lnTo>
                        <a:pt x="14" y="19"/>
                      </a:lnTo>
                      <a:lnTo>
                        <a:pt x="9" y="22"/>
                      </a:lnTo>
                      <a:lnTo>
                        <a:pt x="5" y="25"/>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19" name="Freeform 267"/>
                <p:cNvSpPr>
                  <a:spLocks/>
                </p:cNvSpPr>
                <p:nvPr/>
              </p:nvSpPr>
              <p:spPr bwMode="auto">
                <a:xfrm>
                  <a:off x="3184" y="2209"/>
                  <a:ext cx="30" cy="39"/>
                </a:xfrm>
                <a:custGeom>
                  <a:avLst/>
                  <a:gdLst>
                    <a:gd name="T0" fmla="*/ 0 w 30"/>
                    <a:gd name="T1" fmla="*/ 52 h 38"/>
                    <a:gd name="T2" fmla="*/ 0 w 30"/>
                    <a:gd name="T3" fmla="*/ 52 h 38"/>
                    <a:gd name="T4" fmla="*/ 0 w 30"/>
                    <a:gd name="T5" fmla="*/ 52 h 38"/>
                    <a:gd name="T6" fmla="*/ 0 w 30"/>
                    <a:gd name="T7" fmla="*/ 52 h 38"/>
                    <a:gd name="T8" fmla="*/ 0 w 30"/>
                    <a:gd name="T9" fmla="*/ 52 h 38"/>
                    <a:gd name="T10" fmla="*/ 0 w 30"/>
                    <a:gd name="T11" fmla="*/ 52 h 38"/>
                    <a:gd name="T12" fmla="*/ 0 w 30"/>
                    <a:gd name="T13" fmla="*/ 52 h 38"/>
                    <a:gd name="T14" fmla="*/ 0 w 30"/>
                    <a:gd name="T15" fmla="*/ 52 h 38"/>
                    <a:gd name="T16" fmla="*/ 0 w 30"/>
                    <a:gd name="T17" fmla="*/ 52 h 38"/>
                    <a:gd name="T18" fmla="*/ 0 w 30"/>
                    <a:gd name="T19" fmla="*/ 52 h 38"/>
                    <a:gd name="T20" fmla="*/ 0 w 30"/>
                    <a:gd name="T21" fmla="*/ 52 h 38"/>
                    <a:gd name="T22" fmla="*/ 0 w 30"/>
                    <a:gd name="T23" fmla="*/ 52 h 38"/>
                    <a:gd name="T24" fmla="*/ 5 w 30"/>
                    <a:gd name="T25" fmla="*/ 44 h 38"/>
                    <a:gd name="T26" fmla="*/ 11 w 30"/>
                    <a:gd name="T27" fmla="*/ 35 h 38"/>
                    <a:gd name="T28" fmla="*/ 15 w 30"/>
                    <a:gd name="T29" fmla="*/ 15 h 38"/>
                    <a:gd name="T30" fmla="*/ 23 w 30"/>
                    <a:gd name="T31" fmla="*/ 8 h 38"/>
                    <a:gd name="T32" fmla="*/ 30 w 30"/>
                    <a:gd name="T33" fmla="*/ 2 h 38"/>
                    <a:gd name="T34" fmla="*/ 30 w 30"/>
                    <a:gd name="T35" fmla="*/ 2 h 38"/>
                    <a:gd name="T36" fmla="*/ 30 w 30"/>
                    <a:gd name="T37" fmla="*/ 0 h 38"/>
                    <a:gd name="T38" fmla="*/ 30 w 30"/>
                    <a:gd name="T39" fmla="*/ 0 h 38"/>
                    <a:gd name="T40" fmla="*/ 30 w 30"/>
                    <a:gd name="T41" fmla="*/ 0 h 38"/>
                    <a:gd name="T42" fmla="*/ 30 w 30"/>
                    <a:gd name="T43" fmla="*/ 2 h 38"/>
                    <a:gd name="T44" fmla="*/ 30 w 30"/>
                    <a:gd name="T45" fmla="*/ 2 h 38"/>
                    <a:gd name="T46" fmla="*/ 30 w 30"/>
                    <a:gd name="T47" fmla="*/ 2 h 38"/>
                    <a:gd name="T48" fmla="*/ 30 w 30"/>
                    <a:gd name="T49" fmla="*/ 2 h 38"/>
                    <a:gd name="T50" fmla="*/ 30 w 30"/>
                    <a:gd name="T51" fmla="*/ 2 h 38"/>
                    <a:gd name="T52" fmla="*/ 30 w 30"/>
                    <a:gd name="T53" fmla="*/ 2 h 38"/>
                    <a:gd name="T54" fmla="*/ 30 w 30"/>
                    <a:gd name="T55" fmla="*/ 2 h 38"/>
                    <a:gd name="T56" fmla="*/ 27 w 30"/>
                    <a:gd name="T57" fmla="*/ 5 h 38"/>
                    <a:gd name="T58" fmla="*/ 20 w 30"/>
                    <a:gd name="T59" fmla="*/ 12 h 38"/>
                    <a:gd name="T60" fmla="*/ 14 w 30"/>
                    <a:gd name="T61" fmla="*/ 34 h 38"/>
                    <a:gd name="T62" fmla="*/ 8 w 30"/>
                    <a:gd name="T63" fmla="*/ 40 h 38"/>
                    <a:gd name="T64" fmla="*/ 3 w 30"/>
                    <a:gd name="T65" fmla="*/ 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8"/>
                    <a:gd name="T101" fmla="*/ 30 w 30"/>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8">
                      <a:moveTo>
                        <a:pt x="0" y="38"/>
                      </a:moveTo>
                      <a:lnTo>
                        <a:pt x="0" y="38"/>
                      </a:lnTo>
                      <a:lnTo>
                        <a:pt x="2" y="33"/>
                      </a:lnTo>
                      <a:lnTo>
                        <a:pt x="5" y="30"/>
                      </a:lnTo>
                      <a:lnTo>
                        <a:pt x="8" y="26"/>
                      </a:lnTo>
                      <a:lnTo>
                        <a:pt x="11" y="21"/>
                      </a:lnTo>
                      <a:lnTo>
                        <a:pt x="12" y="18"/>
                      </a:lnTo>
                      <a:lnTo>
                        <a:pt x="15" y="15"/>
                      </a:lnTo>
                      <a:lnTo>
                        <a:pt x="20" y="12"/>
                      </a:lnTo>
                      <a:lnTo>
                        <a:pt x="23" y="8"/>
                      </a:lnTo>
                      <a:lnTo>
                        <a:pt x="26" y="5"/>
                      </a:lnTo>
                      <a:lnTo>
                        <a:pt x="30" y="2"/>
                      </a:lnTo>
                      <a:lnTo>
                        <a:pt x="30" y="0"/>
                      </a:lnTo>
                      <a:lnTo>
                        <a:pt x="30" y="2"/>
                      </a:lnTo>
                      <a:lnTo>
                        <a:pt x="27" y="5"/>
                      </a:lnTo>
                      <a:lnTo>
                        <a:pt x="23" y="8"/>
                      </a:lnTo>
                      <a:lnTo>
                        <a:pt x="20" y="12"/>
                      </a:lnTo>
                      <a:lnTo>
                        <a:pt x="17" y="15"/>
                      </a:lnTo>
                      <a:lnTo>
                        <a:pt x="14" y="20"/>
                      </a:lnTo>
                      <a:lnTo>
                        <a:pt x="11" y="23"/>
                      </a:lnTo>
                      <a:lnTo>
                        <a:pt x="8" y="26"/>
                      </a:lnTo>
                      <a:lnTo>
                        <a:pt x="5" y="30"/>
                      </a:lnTo>
                      <a:lnTo>
                        <a:pt x="3" y="33"/>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20" name="Freeform 268"/>
                <p:cNvSpPr>
                  <a:spLocks/>
                </p:cNvSpPr>
                <p:nvPr/>
              </p:nvSpPr>
              <p:spPr bwMode="auto">
                <a:xfrm>
                  <a:off x="2913" y="2446"/>
                  <a:ext cx="12" cy="15"/>
                </a:xfrm>
                <a:custGeom>
                  <a:avLst/>
                  <a:gdLst>
                    <a:gd name="T0" fmla="*/ 0 w 12"/>
                    <a:gd name="T1" fmla="*/ 15 h 15"/>
                    <a:gd name="T2" fmla="*/ 0 w 12"/>
                    <a:gd name="T3" fmla="*/ 15 h 15"/>
                    <a:gd name="T4" fmla="*/ 0 w 12"/>
                    <a:gd name="T5" fmla="*/ 15 h 15"/>
                    <a:gd name="T6" fmla="*/ 0 w 12"/>
                    <a:gd name="T7" fmla="*/ 15 h 15"/>
                    <a:gd name="T8" fmla="*/ 0 w 12"/>
                    <a:gd name="T9" fmla="*/ 15 h 15"/>
                    <a:gd name="T10" fmla="*/ 0 w 12"/>
                    <a:gd name="T11" fmla="*/ 15 h 15"/>
                    <a:gd name="T12" fmla="*/ 0 w 12"/>
                    <a:gd name="T13" fmla="*/ 15 h 15"/>
                    <a:gd name="T14" fmla="*/ 0 w 12"/>
                    <a:gd name="T15" fmla="*/ 15 h 15"/>
                    <a:gd name="T16" fmla="*/ 0 w 12"/>
                    <a:gd name="T17" fmla="*/ 15 h 15"/>
                    <a:gd name="T18" fmla="*/ 0 w 12"/>
                    <a:gd name="T19" fmla="*/ 15 h 15"/>
                    <a:gd name="T20" fmla="*/ 0 w 12"/>
                    <a:gd name="T21" fmla="*/ 15 h 15"/>
                    <a:gd name="T22" fmla="*/ 0 w 12"/>
                    <a:gd name="T23" fmla="*/ 15 h 15"/>
                    <a:gd name="T24" fmla="*/ 2 w 12"/>
                    <a:gd name="T25" fmla="*/ 12 h 15"/>
                    <a:gd name="T26" fmla="*/ 5 w 12"/>
                    <a:gd name="T27" fmla="*/ 9 h 15"/>
                    <a:gd name="T28" fmla="*/ 6 w 12"/>
                    <a:gd name="T29" fmla="*/ 6 h 15"/>
                    <a:gd name="T30" fmla="*/ 9 w 12"/>
                    <a:gd name="T31" fmla="*/ 3 h 15"/>
                    <a:gd name="T32" fmla="*/ 11 w 12"/>
                    <a:gd name="T33" fmla="*/ 0 h 15"/>
                    <a:gd name="T34" fmla="*/ 11 w 12"/>
                    <a:gd name="T35" fmla="*/ 0 h 15"/>
                    <a:gd name="T36" fmla="*/ 11 w 12"/>
                    <a:gd name="T37" fmla="*/ 0 h 15"/>
                    <a:gd name="T38" fmla="*/ 11 w 12"/>
                    <a:gd name="T39" fmla="*/ 0 h 15"/>
                    <a:gd name="T40" fmla="*/ 11 w 12"/>
                    <a:gd name="T41" fmla="*/ 0 h 15"/>
                    <a:gd name="T42" fmla="*/ 11 w 12"/>
                    <a:gd name="T43" fmla="*/ 0 h 15"/>
                    <a:gd name="T44" fmla="*/ 11 w 12"/>
                    <a:gd name="T45" fmla="*/ 0 h 15"/>
                    <a:gd name="T46" fmla="*/ 11 w 12"/>
                    <a:gd name="T47" fmla="*/ 0 h 15"/>
                    <a:gd name="T48" fmla="*/ 12 w 12"/>
                    <a:gd name="T49" fmla="*/ 0 h 15"/>
                    <a:gd name="T50" fmla="*/ 12 w 12"/>
                    <a:gd name="T51" fmla="*/ 0 h 15"/>
                    <a:gd name="T52" fmla="*/ 12 w 12"/>
                    <a:gd name="T53" fmla="*/ 0 h 15"/>
                    <a:gd name="T54" fmla="*/ 11 w 12"/>
                    <a:gd name="T55" fmla="*/ 0 h 15"/>
                    <a:gd name="T56" fmla="*/ 11 w 12"/>
                    <a:gd name="T57" fmla="*/ 1 h 15"/>
                    <a:gd name="T58" fmla="*/ 9 w 12"/>
                    <a:gd name="T59" fmla="*/ 4 h 15"/>
                    <a:gd name="T60" fmla="*/ 6 w 12"/>
                    <a:gd name="T61" fmla="*/ 7 h 15"/>
                    <a:gd name="T62" fmla="*/ 5 w 12"/>
                    <a:gd name="T63" fmla="*/ 10 h 15"/>
                    <a:gd name="T64" fmla="*/ 2 w 12"/>
                    <a:gd name="T65" fmla="*/ 13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5"/>
                    <a:gd name="T101" fmla="*/ 12 w 1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5">
                      <a:moveTo>
                        <a:pt x="0" y="15"/>
                      </a:moveTo>
                      <a:lnTo>
                        <a:pt x="0" y="15"/>
                      </a:lnTo>
                      <a:lnTo>
                        <a:pt x="2" y="12"/>
                      </a:lnTo>
                      <a:lnTo>
                        <a:pt x="3" y="10"/>
                      </a:lnTo>
                      <a:lnTo>
                        <a:pt x="5" y="9"/>
                      </a:lnTo>
                      <a:lnTo>
                        <a:pt x="6" y="7"/>
                      </a:lnTo>
                      <a:lnTo>
                        <a:pt x="6" y="6"/>
                      </a:lnTo>
                      <a:lnTo>
                        <a:pt x="8" y="4"/>
                      </a:lnTo>
                      <a:lnTo>
                        <a:pt x="9" y="3"/>
                      </a:lnTo>
                      <a:lnTo>
                        <a:pt x="9" y="1"/>
                      </a:lnTo>
                      <a:lnTo>
                        <a:pt x="11" y="0"/>
                      </a:lnTo>
                      <a:lnTo>
                        <a:pt x="12" y="0"/>
                      </a:lnTo>
                      <a:lnTo>
                        <a:pt x="11" y="0"/>
                      </a:lnTo>
                      <a:lnTo>
                        <a:pt x="11" y="1"/>
                      </a:lnTo>
                      <a:lnTo>
                        <a:pt x="9" y="3"/>
                      </a:lnTo>
                      <a:lnTo>
                        <a:pt x="9" y="4"/>
                      </a:lnTo>
                      <a:lnTo>
                        <a:pt x="8" y="6"/>
                      </a:lnTo>
                      <a:lnTo>
                        <a:pt x="6" y="7"/>
                      </a:lnTo>
                      <a:lnTo>
                        <a:pt x="6" y="9"/>
                      </a:lnTo>
                      <a:lnTo>
                        <a:pt x="5" y="10"/>
                      </a:lnTo>
                      <a:lnTo>
                        <a:pt x="3" y="12"/>
                      </a:lnTo>
                      <a:lnTo>
                        <a:pt x="2" y="13"/>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21" name="Freeform 269"/>
                <p:cNvSpPr>
                  <a:spLocks/>
                </p:cNvSpPr>
                <p:nvPr/>
              </p:nvSpPr>
              <p:spPr bwMode="auto">
                <a:xfrm>
                  <a:off x="3055" y="2240"/>
                  <a:ext cx="10" cy="5"/>
                </a:xfrm>
                <a:custGeom>
                  <a:avLst/>
                  <a:gdLst>
                    <a:gd name="T0" fmla="*/ 0 w 10"/>
                    <a:gd name="T1" fmla="*/ 5 h 5"/>
                    <a:gd name="T2" fmla="*/ 0 w 10"/>
                    <a:gd name="T3" fmla="*/ 5 h 5"/>
                    <a:gd name="T4" fmla="*/ 0 w 10"/>
                    <a:gd name="T5" fmla="*/ 5 h 5"/>
                    <a:gd name="T6" fmla="*/ 0 w 10"/>
                    <a:gd name="T7" fmla="*/ 5 h 5"/>
                    <a:gd name="T8" fmla="*/ 0 w 10"/>
                    <a:gd name="T9" fmla="*/ 5 h 5"/>
                    <a:gd name="T10" fmla="*/ 1 w 10"/>
                    <a:gd name="T11" fmla="*/ 3 h 5"/>
                    <a:gd name="T12" fmla="*/ 3 w 10"/>
                    <a:gd name="T13" fmla="*/ 3 h 5"/>
                    <a:gd name="T14" fmla="*/ 3 w 10"/>
                    <a:gd name="T15" fmla="*/ 3 h 5"/>
                    <a:gd name="T16" fmla="*/ 4 w 10"/>
                    <a:gd name="T17" fmla="*/ 2 h 5"/>
                    <a:gd name="T18" fmla="*/ 6 w 10"/>
                    <a:gd name="T19" fmla="*/ 2 h 5"/>
                    <a:gd name="T20" fmla="*/ 6 w 10"/>
                    <a:gd name="T21" fmla="*/ 2 h 5"/>
                    <a:gd name="T22" fmla="*/ 7 w 10"/>
                    <a:gd name="T23" fmla="*/ 2 h 5"/>
                    <a:gd name="T24" fmla="*/ 9 w 10"/>
                    <a:gd name="T25" fmla="*/ 2 h 5"/>
                    <a:gd name="T26" fmla="*/ 9 w 10"/>
                    <a:gd name="T27" fmla="*/ 0 h 5"/>
                    <a:gd name="T28" fmla="*/ 9 w 10"/>
                    <a:gd name="T29" fmla="*/ 0 h 5"/>
                    <a:gd name="T30" fmla="*/ 10 w 10"/>
                    <a:gd name="T31" fmla="*/ 0 h 5"/>
                    <a:gd name="T32" fmla="*/ 10 w 10"/>
                    <a:gd name="T33" fmla="*/ 0 h 5"/>
                    <a:gd name="T34" fmla="*/ 10 w 10"/>
                    <a:gd name="T35" fmla="*/ 0 h 5"/>
                    <a:gd name="T36" fmla="*/ 10 w 10"/>
                    <a:gd name="T37" fmla="*/ 0 h 5"/>
                    <a:gd name="T38" fmla="*/ 10 w 10"/>
                    <a:gd name="T39" fmla="*/ 0 h 5"/>
                    <a:gd name="T40" fmla="*/ 10 w 10"/>
                    <a:gd name="T41" fmla="*/ 0 h 5"/>
                    <a:gd name="T42" fmla="*/ 10 w 10"/>
                    <a:gd name="T43" fmla="*/ 0 h 5"/>
                    <a:gd name="T44" fmla="*/ 10 w 10"/>
                    <a:gd name="T45" fmla="*/ 2 h 5"/>
                    <a:gd name="T46" fmla="*/ 10 w 10"/>
                    <a:gd name="T47" fmla="*/ 2 h 5"/>
                    <a:gd name="T48" fmla="*/ 10 w 10"/>
                    <a:gd name="T49" fmla="*/ 2 h 5"/>
                    <a:gd name="T50" fmla="*/ 10 w 10"/>
                    <a:gd name="T51" fmla="*/ 2 h 5"/>
                    <a:gd name="T52" fmla="*/ 10 w 10"/>
                    <a:gd name="T53" fmla="*/ 2 h 5"/>
                    <a:gd name="T54" fmla="*/ 10 w 10"/>
                    <a:gd name="T55" fmla="*/ 2 h 5"/>
                    <a:gd name="T56" fmla="*/ 10 w 10"/>
                    <a:gd name="T57" fmla="*/ 2 h 5"/>
                    <a:gd name="T58" fmla="*/ 10 w 10"/>
                    <a:gd name="T59" fmla="*/ 2 h 5"/>
                    <a:gd name="T60" fmla="*/ 10 w 10"/>
                    <a:gd name="T61" fmla="*/ 2 h 5"/>
                    <a:gd name="T62" fmla="*/ 10 w 10"/>
                    <a:gd name="T63" fmla="*/ 2 h 5"/>
                    <a:gd name="T64" fmla="*/ 10 w 10"/>
                    <a:gd name="T65" fmla="*/ 2 h 5"/>
                    <a:gd name="T66" fmla="*/ 10 w 10"/>
                    <a:gd name="T67" fmla="*/ 2 h 5"/>
                    <a:gd name="T68" fmla="*/ 10 w 10"/>
                    <a:gd name="T69" fmla="*/ 2 h 5"/>
                    <a:gd name="T70" fmla="*/ 10 w 10"/>
                    <a:gd name="T71" fmla="*/ 2 h 5"/>
                    <a:gd name="T72" fmla="*/ 10 w 10"/>
                    <a:gd name="T73" fmla="*/ 2 h 5"/>
                    <a:gd name="T74" fmla="*/ 9 w 10"/>
                    <a:gd name="T75" fmla="*/ 2 h 5"/>
                    <a:gd name="T76" fmla="*/ 7 w 10"/>
                    <a:gd name="T77" fmla="*/ 2 h 5"/>
                    <a:gd name="T78" fmla="*/ 7 w 10"/>
                    <a:gd name="T79" fmla="*/ 2 h 5"/>
                    <a:gd name="T80" fmla="*/ 6 w 10"/>
                    <a:gd name="T81" fmla="*/ 3 h 5"/>
                    <a:gd name="T82" fmla="*/ 4 w 10"/>
                    <a:gd name="T83" fmla="*/ 3 h 5"/>
                    <a:gd name="T84" fmla="*/ 4 w 10"/>
                    <a:gd name="T85" fmla="*/ 3 h 5"/>
                    <a:gd name="T86" fmla="*/ 3 w 10"/>
                    <a:gd name="T87" fmla="*/ 5 h 5"/>
                    <a:gd name="T88" fmla="*/ 1 w 10"/>
                    <a:gd name="T89" fmla="*/ 5 h 5"/>
                    <a:gd name="T90" fmla="*/ 1 w 10"/>
                    <a:gd name="T91" fmla="*/ 5 h 5"/>
                    <a:gd name="T92" fmla="*/ 0 w 10"/>
                    <a:gd name="T93" fmla="*/ 5 h 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
                    <a:gd name="T142" fmla="*/ 0 h 5"/>
                    <a:gd name="T143" fmla="*/ 10 w 10"/>
                    <a:gd name="T144" fmla="*/ 5 h 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 h="5">
                      <a:moveTo>
                        <a:pt x="0" y="5"/>
                      </a:moveTo>
                      <a:lnTo>
                        <a:pt x="0" y="5"/>
                      </a:lnTo>
                      <a:lnTo>
                        <a:pt x="1" y="3"/>
                      </a:lnTo>
                      <a:lnTo>
                        <a:pt x="3" y="3"/>
                      </a:lnTo>
                      <a:lnTo>
                        <a:pt x="4" y="2"/>
                      </a:lnTo>
                      <a:lnTo>
                        <a:pt x="6" y="2"/>
                      </a:lnTo>
                      <a:lnTo>
                        <a:pt x="7" y="2"/>
                      </a:lnTo>
                      <a:lnTo>
                        <a:pt x="9" y="2"/>
                      </a:lnTo>
                      <a:lnTo>
                        <a:pt x="9" y="0"/>
                      </a:lnTo>
                      <a:lnTo>
                        <a:pt x="10" y="0"/>
                      </a:lnTo>
                      <a:lnTo>
                        <a:pt x="10" y="2"/>
                      </a:lnTo>
                      <a:lnTo>
                        <a:pt x="9" y="2"/>
                      </a:lnTo>
                      <a:lnTo>
                        <a:pt x="7" y="2"/>
                      </a:lnTo>
                      <a:lnTo>
                        <a:pt x="6" y="3"/>
                      </a:lnTo>
                      <a:lnTo>
                        <a:pt x="4" y="3"/>
                      </a:lnTo>
                      <a:lnTo>
                        <a:pt x="3" y="5"/>
                      </a:lnTo>
                      <a:lnTo>
                        <a:pt x="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22" name="Freeform 270"/>
                <p:cNvSpPr>
                  <a:spLocks/>
                </p:cNvSpPr>
                <p:nvPr/>
              </p:nvSpPr>
              <p:spPr bwMode="auto">
                <a:xfrm>
                  <a:off x="2833" y="2321"/>
                  <a:ext cx="22" cy="29"/>
                </a:xfrm>
                <a:custGeom>
                  <a:avLst/>
                  <a:gdLst>
                    <a:gd name="T0" fmla="*/ 0 w 22"/>
                    <a:gd name="T1" fmla="*/ 42 h 28"/>
                    <a:gd name="T2" fmla="*/ 0 w 22"/>
                    <a:gd name="T3" fmla="*/ 42 h 28"/>
                    <a:gd name="T4" fmla="*/ 0 w 22"/>
                    <a:gd name="T5" fmla="*/ 42 h 28"/>
                    <a:gd name="T6" fmla="*/ 0 w 22"/>
                    <a:gd name="T7" fmla="*/ 42 h 28"/>
                    <a:gd name="T8" fmla="*/ 0 w 22"/>
                    <a:gd name="T9" fmla="*/ 39 h 28"/>
                    <a:gd name="T10" fmla="*/ 1 w 22"/>
                    <a:gd name="T11" fmla="*/ 35 h 28"/>
                    <a:gd name="T12" fmla="*/ 3 w 22"/>
                    <a:gd name="T13" fmla="*/ 32 h 28"/>
                    <a:gd name="T14" fmla="*/ 4 w 22"/>
                    <a:gd name="T15" fmla="*/ 29 h 28"/>
                    <a:gd name="T16" fmla="*/ 6 w 22"/>
                    <a:gd name="T17" fmla="*/ 12 h 28"/>
                    <a:gd name="T18" fmla="*/ 9 w 22"/>
                    <a:gd name="T19" fmla="*/ 9 h 28"/>
                    <a:gd name="T20" fmla="*/ 12 w 22"/>
                    <a:gd name="T21" fmla="*/ 6 h 28"/>
                    <a:gd name="T22" fmla="*/ 15 w 22"/>
                    <a:gd name="T23" fmla="*/ 3 h 28"/>
                    <a:gd name="T24" fmla="*/ 17 w 22"/>
                    <a:gd name="T25" fmla="*/ 1 h 28"/>
                    <a:gd name="T26" fmla="*/ 20 w 22"/>
                    <a:gd name="T27" fmla="*/ 0 h 28"/>
                    <a:gd name="T28" fmla="*/ 20 w 22"/>
                    <a:gd name="T29" fmla="*/ 0 h 28"/>
                    <a:gd name="T30" fmla="*/ 20 w 22"/>
                    <a:gd name="T31" fmla="*/ 0 h 28"/>
                    <a:gd name="T32" fmla="*/ 20 w 22"/>
                    <a:gd name="T33" fmla="*/ 0 h 28"/>
                    <a:gd name="T34" fmla="*/ 20 w 22"/>
                    <a:gd name="T35" fmla="*/ 0 h 28"/>
                    <a:gd name="T36" fmla="*/ 20 w 22"/>
                    <a:gd name="T37" fmla="*/ 0 h 28"/>
                    <a:gd name="T38" fmla="*/ 20 w 22"/>
                    <a:gd name="T39" fmla="*/ 0 h 28"/>
                    <a:gd name="T40" fmla="*/ 20 w 22"/>
                    <a:gd name="T41" fmla="*/ 0 h 28"/>
                    <a:gd name="T42" fmla="*/ 20 w 22"/>
                    <a:gd name="T43" fmla="*/ 0 h 28"/>
                    <a:gd name="T44" fmla="*/ 20 w 22"/>
                    <a:gd name="T45" fmla="*/ 0 h 28"/>
                    <a:gd name="T46" fmla="*/ 22 w 22"/>
                    <a:gd name="T47" fmla="*/ 0 h 28"/>
                    <a:gd name="T48" fmla="*/ 22 w 22"/>
                    <a:gd name="T49" fmla="*/ 1 h 28"/>
                    <a:gd name="T50" fmla="*/ 22 w 22"/>
                    <a:gd name="T51" fmla="*/ 1 h 28"/>
                    <a:gd name="T52" fmla="*/ 22 w 22"/>
                    <a:gd name="T53" fmla="*/ 1 h 28"/>
                    <a:gd name="T54" fmla="*/ 22 w 22"/>
                    <a:gd name="T55" fmla="*/ 1 h 28"/>
                    <a:gd name="T56" fmla="*/ 22 w 22"/>
                    <a:gd name="T57" fmla="*/ 1 h 28"/>
                    <a:gd name="T58" fmla="*/ 22 w 22"/>
                    <a:gd name="T59" fmla="*/ 1 h 28"/>
                    <a:gd name="T60" fmla="*/ 22 w 22"/>
                    <a:gd name="T61" fmla="*/ 1 h 28"/>
                    <a:gd name="T62" fmla="*/ 22 w 22"/>
                    <a:gd name="T63" fmla="*/ 1 h 28"/>
                    <a:gd name="T64" fmla="*/ 22 w 22"/>
                    <a:gd name="T65" fmla="*/ 1 h 28"/>
                    <a:gd name="T66" fmla="*/ 22 w 22"/>
                    <a:gd name="T67" fmla="*/ 1 h 28"/>
                    <a:gd name="T68" fmla="*/ 20 w 22"/>
                    <a:gd name="T69" fmla="*/ 1 h 28"/>
                    <a:gd name="T70" fmla="*/ 20 w 22"/>
                    <a:gd name="T71" fmla="*/ 1 h 28"/>
                    <a:gd name="T72" fmla="*/ 20 w 22"/>
                    <a:gd name="T73" fmla="*/ 1 h 28"/>
                    <a:gd name="T74" fmla="*/ 17 w 22"/>
                    <a:gd name="T75" fmla="*/ 3 h 28"/>
                    <a:gd name="T76" fmla="*/ 16 w 22"/>
                    <a:gd name="T77" fmla="*/ 6 h 28"/>
                    <a:gd name="T78" fmla="*/ 13 w 22"/>
                    <a:gd name="T79" fmla="*/ 7 h 28"/>
                    <a:gd name="T80" fmla="*/ 10 w 22"/>
                    <a:gd name="T81" fmla="*/ 10 h 28"/>
                    <a:gd name="T82" fmla="*/ 9 w 22"/>
                    <a:gd name="T83" fmla="*/ 13 h 28"/>
                    <a:gd name="T84" fmla="*/ 6 w 22"/>
                    <a:gd name="T85" fmla="*/ 30 h 28"/>
                    <a:gd name="T86" fmla="*/ 4 w 22"/>
                    <a:gd name="T87" fmla="*/ 33 h 28"/>
                    <a:gd name="T88" fmla="*/ 3 w 22"/>
                    <a:gd name="T89" fmla="*/ 36 h 28"/>
                    <a:gd name="T90" fmla="*/ 1 w 22"/>
                    <a:gd name="T91" fmla="*/ 39 h 28"/>
                    <a:gd name="T92" fmla="*/ 0 w 22"/>
                    <a:gd name="T93" fmla="*/ 42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
                    <a:gd name="T142" fmla="*/ 0 h 28"/>
                    <a:gd name="T143" fmla="*/ 22 w 22"/>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 h="28">
                      <a:moveTo>
                        <a:pt x="0" y="28"/>
                      </a:moveTo>
                      <a:lnTo>
                        <a:pt x="0" y="28"/>
                      </a:lnTo>
                      <a:lnTo>
                        <a:pt x="0" y="25"/>
                      </a:lnTo>
                      <a:lnTo>
                        <a:pt x="1" y="21"/>
                      </a:lnTo>
                      <a:lnTo>
                        <a:pt x="3" y="18"/>
                      </a:lnTo>
                      <a:lnTo>
                        <a:pt x="4" y="15"/>
                      </a:lnTo>
                      <a:lnTo>
                        <a:pt x="6" y="12"/>
                      </a:lnTo>
                      <a:lnTo>
                        <a:pt x="9" y="9"/>
                      </a:lnTo>
                      <a:lnTo>
                        <a:pt x="12" y="6"/>
                      </a:lnTo>
                      <a:lnTo>
                        <a:pt x="15" y="3"/>
                      </a:lnTo>
                      <a:lnTo>
                        <a:pt x="17" y="1"/>
                      </a:lnTo>
                      <a:lnTo>
                        <a:pt x="20" y="0"/>
                      </a:lnTo>
                      <a:lnTo>
                        <a:pt x="22" y="0"/>
                      </a:lnTo>
                      <a:lnTo>
                        <a:pt x="22" y="1"/>
                      </a:lnTo>
                      <a:lnTo>
                        <a:pt x="20" y="1"/>
                      </a:lnTo>
                      <a:lnTo>
                        <a:pt x="17" y="3"/>
                      </a:lnTo>
                      <a:lnTo>
                        <a:pt x="16" y="6"/>
                      </a:lnTo>
                      <a:lnTo>
                        <a:pt x="13" y="7"/>
                      </a:lnTo>
                      <a:lnTo>
                        <a:pt x="10" y="10"/>
                      </a:lnTo>
                      <a:lnTo>
                        <a:pt x="9" y="13"/>
                      </a:lnTo>
                      <a:lnTo>
                        <a:pt x="6" y="16"/>
                      </a:lnTo>
                      <a:lnTo>
                        <a:pt x="4" y="19"/>
                      </a:lnTo>
                      <a:lnTo>
                        <a:pt x="3" y="22"/>
                      </a:lnTo>
                      <a:lnTo>
                        <a:pt x="1" y="25"/>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23" name="Freeform 271"/>
                <p:cNvSpPr>
                  <a:spLocks/>
                </p:cNvSpPr>
                <p:nvPr/>
              </p:nvSpPr>
              <p:spPr bwMode="auto">
                <a:xfrm>
                  <a:off x="2705" y="2470"/>
                  <a:ext cx="35" cy="39"/>
                </a:xfrm>
                <a:custGeom>
                  <a:avLst/>
                  <a:gdLst>
                    <a:gd name="T0" fmla="*/ 0 w 35"/>
                    <a:gd name="T1" fmla="*/ 77 h 37"/>
                    <a:gd name="T2" fmla="*/ 0 w 35"/>
                    <a:gd name="T3" fmla="*/ 77 h 37"/>
                    <a:gd name="T4" fmla="*/ 0 w 35"/>
                    <a:gd name="T5" fmla="*/ 77 h 37"/>
                    <a:gd name="T6" fmla="*/ 0 w 35"/>
                    <a:gd name="T7" fmla="*/ 77 h 37"/>
                    <a:gd name="T8" fmla="*/ 1 w 35"/>
                    <a:gd name="T9" fmla="*/ 69 h 37"/>
                    <a:gd name="T10" fmla="*/ 4 w 35"/>
                    <a:gd name="T11" fmla="*/ 60 h 37"/>
                    <a:gd name="T12" fmla="*/ 7 w 35"/>
                    <a:gd name="T13" fmla="*/ 48 h 37"/>
                    <a:gd name="T14" fmla="*/ 10 w 35"/>
                    <a:gd name="T15" fmla="*/ 38 h 37"/>
                    <a:gd name="T16" fmla="*/ 14 w 35"/>
                    <a:gd name="T17" fmla="*/ 32 h 37"/>
                    <a:gd name="T18" fmla="*/ 17 w 35"/>
                    <a:gd name="T19" fmla="*/ 26 h 37"/>
                    <a:gd name="T20" fmla="*/ 22 w 35"/>
                    <a:gd name="T21" fmla="*/ 9 h 37"/>
                    <a:gd name="T22" fmla="*/ 26 w 35"/>
                    <a:gd name="T23" fmla="*/ 6 h 37"/>
                    <a:gd name="T24" fmla="*/ 31 w 35"/>
                    <a:gd name="T25" fmla="*/ 3 h 37"/>
                    <a:gd name="T26" fmla="*/ 35 w 35"/>
                    <a:gd name="T27" fmla="*/ 0 h 37"/>
                    <a:gd name="T28" fmla="*/ 35 w 35"/>
                    <a:gd name="T29" fmla="*/ 0 h 37"/>
                    <a:gd name="T30" fmla="*/ 35 w 35"/>
                    <a:gd name="T31" fmla="*/ 0 h 37"/>
                    <a:gd name="T32" fmla="*/ 35 w 35"/>
                    <a:gd name="T33" fmla="*/ 0 h 37"/>
                    <a:gd name="T34" fmla="*/ 35 w 35"/>
                    <a:gd name="T35" fmla="*/ 0 h 37"/>
                    <a:gd name="T36" fmla="*/ 35 w 35"/>
                    <a:gd name="T37" fmla="*/ 0 h 37"/>
                    <a:gd name="T38" fmla="*/ 35 w 35"/>
                    <a:gd name="T39" fmla="*/ 0 h 37"/>
                    <a:gd name="T40" fmla="*/ 35 w 35"/>
                    <a:gd name="T41" fmla="*/ 0 h 37"/>
                    <a:gd name="T42" fmla="*/ 35 w 35"/>
                    <a:gd name="T43" fmla="*/ 0 h 37"/>
                    <a:gd name="T44" fmla="*/ 35 w 35"/>
                    <a:gd name="T45" fmla="*/ 0 h 37"/>
                    <a:gd name="T46" fmla="*/ 35 w 35"/>
                    <a:gd name="T47" fmla="*/ 0 h 37"/>
                    <a:gd name="T48" fmla="*/ 35 w 35"/>
                    <a:gd name="T49" fmla="*/ 1 h 37"/>
                    <a:gd name="T50" fmla="*/ 35 w 35"/>
                    <a:gd name="T51" fmla="*/ 1 h 37"/>
                    <a:gd name="T52" fmla="*/ 35 w 35"/>
                    <a:gd name="T53" fmla="*/ 1 h 37"/>
                    <a:gd name="T54" fmla="*/ 35 w 35"/>
                    <a:gd name="T55" fmla="*/ 1 h 37"/>
                    <a:gd name="T56" fmla="*/ 35 w 35"/>
                    <a:gd name="T57" fmla="*/ 1 h 37"/>
                    <a:gd name="T58" fmla="*/ 35 w 35"/>
                    <a:gd name="T59" fmla="*/ 1 h 37"/>
                    <a:gd name="T60" fmla="*/ 35 w 35"/>
                    <a:gd name="T61" fmla="*/ 1 h 37"/>
                    <a:gd name="T62" fmla="*/ 35 w 35"/>
                    <a:gd name="T63" fmla="*/ 1 h 37"/>
                    <a:gd name="T64" fmla="*/ 35 w 35"/>
                    <a:gd name="T65" fmla="*/ 1 h 37"/>
                    <a:gd name="T66" fmla="*/ 35 w 35"/>
                    <a:gd name="T67" fmla="*/ 1 h 37"/>
                    <a:gd name="T68" fmla="*/ 35 w 35"/>
                    <a:gd name="T69" fmla="*/ 1 h 37"/>
                    <a:gd name="T70" fmla="*/ 35 w 35"/>
                    <a:gd name="T71" fmla="*/ 1 h 37"/>
                    <a:gd name="T72" fmla="*/ 35 w 35"/>
                    <a:gd name="T73" fmla="*/ 1 h 37"/>
                    <a:gd name="T74" fmla="*/ 31 w 35"/>
                    <a:gd name="T75" fmla="*/ 4 h 37"/>
                    <a:gd name="T76" fmla="*/ 26 w 35"/>
                    <a:gd name="T77" fmla="*/ 7 h 37"/>
                    <a:gd name="T78" fmla="*/ 23 w 35"/>
                    <a:gd name="T79" fmla="*/ 24 h 37"/>
                    <a:gd name="T80" fmla="*/ 19 w 35"/>
                    <a:gd name="T81" fmla="*/ 30 h 37"/>
                    <a:gd name="T82" fmla="*/ 16 w 35"/>
                    <a:gd name="T83" fmla="*/ 36 h 37"/>
                    <a:gd name="T84" fmla="*/ 11 w 35"/>
                    <a:gd name="T85" fmla="*/ 42 h 37"/>
                    <a:gd name="T86" fmla="*/ 8 w 35"/>
                    <a:gd name="T87" fmla="*/ 51 h 37"/>
                    <a:gd name="T88" fmla="*/ 6 w 35"/>
                    <a:gd name="T89" fmla="*/ 63 h 37"/>
                    <a:gd name="T90" fmla="*/ 3 w 35"/>
                    <a:gd name="T91" fmla="*/ 69 h 37"/>
                    <a:gd name="T92" fmla="*/ 0 w 35"/>
                    <a:gd name="T93" fmla="*/ 77 h 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
                    <a:gd name="T142" fmla="*/ 0 h 37"/>
                    <a:gd name="T143" fmla="*/ 35 w 35"/>
                    <a:gd name="T144" fmla="*/ 37 h 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 h="37">
                      <a:moveTo>
                        <a:pt x="0" y="37"/>
                      </a:moveTo>
                      <a:lnTo>
                        <a:pt x="0" y="37"/>
                      </a:lnTo>
                      <a:lnTo>
                        <a:pt x="1" y="33"/>
                      </a:lnTo>
                      <a:lnTo>
                        <a:pt x="4" y="28"/>
                      </a:lnTo>
                      <a:lnTo>
                        <a:pt x="7" y="24"/>
                      </a:lnTo>
                      <a:lnTo>
                        <a:pt x="10" y="19"/>
                      </a:lnTo>
                      <a:lnTo>
                        <a:pt x="14" y="16"/>
                      </a:lnTo>
                      <a:lnTo>
                        <a:pt x="17" y="12"/>
                      </a:lnTo>
                      <a:lnTo>
                        <a:pt x="22" y="9"/>
                      </a:lnTo>
                      <a:lnTo>
                        <a:pt x="26" y="6"/>
                      </a:lnTo>
                      <a:lnTo>
                        <a:pt x="31" y="3"/>
                      </a:lnTo>
                      <a:lnTo>
                        <a:pt x="35" y="0"/>
                      </a:lnTo>
                      <a:lnTo>
                        <a:pt x="35" y="1"/>
                      </a:lnTo>
                      <a:lnTo>
                        <a:pt x="31" y="4"/>
                      </a:lnTo>
                      <a:lnTo>
                        <a:pt x="26" y="7"/>
                      </a:lnTo>
                      <a:lnTo>
                        <a:pt x="23" y="10"/>
                      </a:lnTo>
                      <a:lnTo>
                        <a:pt x="19" y="15"/>
                      </a:lnTo>
                      <a:lnTo>
                        <a:pt x="16" y="18"/>
                      </a:lnTo>
                      <a:lnTo>
                        <a:pt x="11" y="21"/>
                      </a:lnTo>
                      <a:lnTo>
                        <a:pt x="8" y="25"/>
                      </a:lnTo>
                      <a:lnTo>
                        <a:pt x="6" y="30"/>
                      </a:lnTo>
                      <a:lnTo>
                        <a:pt x="3" y="33"/>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24" name="Freeform 272"/>
                <p:cNvSpPr>
                  <a:spLocks/>
                </p:cNvSpPr>
                <p:nvPr/>
              </p:nvSpPr>
              <p:spPr bwMode="auto">
                <a:xfrm>
                  <a:off x="2751" y="2584"/>
                  <a:ext cx="28" cy="11"/>
                </a:xfrm>
                <a:custGeom>
                  <a:avLst/>
                  <a:gdLst>
                    <a:gd name="T0" fmla="*/ 0 w 28"/>
                    <a:gd name="T1" fmla="*/ 11 h 11"/>
                    <a:gd name="T2" fmla="*/ 0 w 28"/>
                    <a:gd name="T3" fmla="*/ 11 h 11"/>
                    <a:gd name="T4" fmla="*/ 0 w 28"/>
                    <a:gd name="T5" fmla="*/ 11 h 11"/>
                    <a:gd name="T6" fmla="*/ 0 w 28"/>
                    <a:gd name="T7" fmla="*/ 11 h 11"/>
                    <a:gd name="T8" fmla="*/ 3 w 28"/>
                    <a:gd name="T9" fmla="*/ 11 h 11"/>
                    <a:gd name="T10" fmla="*/ 6 w 28"/>
                    <a:gd name="T11" fmla="*/ 9 h 11"/>
                    <a:gd name="T12" fmla="*/ 9 w 28"/>
                    <a:gd name="T13" fmla="*/ 8 h 11"/>
                    <a:gd name="T14" fmla="*/ 12 w 28"/>
                    <a:gd name="T15" fmla="*/ 8 h 11"/>
                    <a:gd name="T16" fmla="*/ 13 w 28"/>
                    <a:gd name="T17" fmla="*/ 6 h 11"/>
                    <a:gd name="T18" fmla="*/ 16 w 28"/>
                    <a:gd name="T19" fmla="*/ 6 h 11"/>
                    <a:gd name="T20" fmla="*/ 19 w 28"/>
                    <a:gd name="T21" fmla="*/ 5 h 11"/>
                    <a:gd name="T22" fmla="*/ 22 w 28"/>
                    <a:gd name="T23" fmla="*/ 3 h 11"/>
                    <a:gd name="T24" fmla="*/ 25 w 28"/>
                    <a:gd name="T25" fmla="*/ 2 h 11"/>
                    <a:gd name="T26" fmla="*/ 27 w 28"/>
                    <a:gd name="T27" fmla="*/ 0 h 11"/>
                    <a:gd name="T28" fmla="*/ 27 w 28"/>
                    <a:gd name="T29" fmla="*/ 0 h 11"/>
                    <a:gd name="T30" fmla="*/ 27 w 28"/>
                    <a:gd name="T31" fmla="*/ 0 h 11"/>
                    <a:gd name="T32" fmla="*/ 28 w 28"/>
                    <a:gd name="T33" fmla="*/ 0 h 11"/>
                    <a:gd name="T34" fmla="*/ 28 w 28"/>
                    <a:gd name="T35" fmla="*/ 0 h 11"/>
                    <a:gd name="T36" fmla="*/ 28 w 28"/>
                    <a:gd name="T37" fmla="*/ 2 h 11"/>
                    <a:gd name="T38" fmla="*/ 28 w 28"/>
                    <a:gd name="T39" fmla="*/ 2 h 11"/>
                    <a:gd name="T40" fmla="*/ 28 w 28"/>
                    <a:gd name="T41" fmla="*/ 2 h 11"/>
                    <a:gd name="T42" fmla="*/ 28 w 28"/>
                    <a:gd name="T43" fmla="*/ 2 h 11"/>
                    <a:gd name="T44" fmla="*/ 28 w 28"/>
                    <a:gd name="T45" fmla="*/ 2 h 11"/>
                    <a:gd name="T46" fmla="*/ 28 w 28"/>
                    <a:gd name="T47" fmla="*/ 2 h 11"/>
                    <a:gd name="T48" fmla="*/ 28 w 28"/>
                    <a:gd name="T49" fmla="*/ 2 h 11"/>
                    <a:gd name="T50" fmla="*/ 28 w 28"/>
                    <a:gd name="T51" fmla="*/ 2 h 11"/>
                    <a:gd name="T52" fmla="*/ 28 w 28"/>
                    <a:gd name="T53" fmla="*/ 2 h 11"/>
                    <a:gd name="T54" fmla="*/ 28 w 28"/>
                    <a:gd name="T55" fmla="*/ 2 h 11"/>
                    <a:gd name="T56" fmla="*/ 28 w 28"/>
                    <a:gd name="T57" fmla="*/ 2 h 11"/>
                    <a:gd name="T58" fmla="*/ 28 w 28"/>
                    <a:gd name="T59" fmla="*/ 2 h 11"/>
                    <a:gd name="T60" fmla="*/ 28 w 28"/>
                    <a:gd name="T61" fmla="*/ 2 h 11"/>
                    <a:gd name="T62" fmla="*/ 28 w 28"/>
                    <a:gd name="T63" fmla="*/ 2 h 11"/>
                    <a:gd name="T64" fmla="*/ 28 w 28"/>
                    <a:gd name="T65" fmla="*/ 3 h 11"/>
                    <a:gd name="T66" fmla="*/ 28 w 28"/>
                    <a:gd name="T67" fmla="*/ 3 h 11"/>
                    <a:gd name="T68" fmla="*/ 28 w 28"/>
                    <a:gd name="T69" fmla="*/ 3 h 11"/>
                    <a:gd name="T70" fmla="*/ 28 w 28"/>
                    <a:gd name="T71" fmla="*/ 3 h 11"/>
                    <a:gd name="T72" fmla="*/ 28 w 28"/>
                    <a:gd name="T73" fmla="*/ 3 h 11"/>
                    <a:gd name="T74" fmla="*/ 25 w 28"/>
                    <a:gd name="T75" fmla="*/ 3 h 11"/>
                    <a:gd name="T76" fmla="*/ 22 w 28"/>
                    <a:gd name="T77" fmla="*/ 5 h 11"/>
                    <a:gd name="T78" fmla="*/ 19 w 28"/>
                    <a:gd name="T79" fmla="*/ 6 h 11"/>
                    <a:gd name="T80" fmla="*/ 18 w 28"/>
                    <a:gd name="T81" fmla="*/ 6 h 11"/>
                    <a:gd name="T82" fmla="*/ 15 w 28"/>
                    <a:gd name="T83" fmla="*/ 8 h 11"/>
                    <a:gd name="T84" fmla="*/ 12 w 28"/>
                    <a:gd name="T85" fmla="*/ 9 h 11"/>
                    <a:gd name="T86" fmla="*/ 9 w 28"/>
                    <a:gd name="T87" fmla="*/ 9 h 11"/>
                    <a:gd name="T88" fmla="*/ 6 w 28"/>
                    <a:gd name="T89" fmla="*/ 11 h 11"/>
                    <a:gd name="T90" fmla="*/ 3 w 28"/>
                    <a:gd name="T91" fmla="*/ 11 h 11"/>
                    <a:gd name="T92" fmla="*/ 0 w 28"/>
                    <a:gd name="T93" fmla="*/ 11 h 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11"/>
                    <a:gd name="T143" fmla="*/ 28 w 28"/>
                    <a:gd name="T144" fmla="*/ 11 h 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11">
                      <a:moveTo>
                        <a:pt x="0" y="11"/>
                      </a:moveTo>
                      <a:lnTo>
                        <a:pt x="0" y="11"/>
                      </a:lnTo>
                      <a:lnTo>
                        <a:pt x="3" y="11"/>
                      </a:lnTo>
                      <a:lnTo>
                        <a:pt x="6" y="9"/>
                      </a:lnTo>
                      <a:lnTo>
                        <a:pt x="9" y="8"/>
                      </a:lnTo>
                      <a:lnTo>
                        <a:pt x="12" y="8"/>
                      </a:lnTo>
                      <a:lnTo>
                        <a:pt x="13" y="6"/>
                      </a:lnTo>
                      <a:lnTo>
                        <a:pt x="16" y="6"/>
                      </a:lnTo>
                      <a:lnTo>
                        <a:pt x="19" y="5"/>
                      </a:lnTo>
                      <a:lnTo>
                        <a:pt x="22" y="3"/>
                      </a:lnTo>
                      <a:lnTo>
                        <a:pt x="25" y="2"/>
                      </a:lnTo>
                      <a:lnTo>
                        <a:pt x="27" y="0"/>
                      </a:lnTo>
                      <a:lnTo>
                        <a:pt x="28" y="0"/>
                      </a:lnTo>
                      <a:lnTo>
                        <a:pt x="28" y="2"/>
                      </a:lnTo>
                      <a:lnTo>
                        <a:pt x="28" y="3"/>
                      </a:lnTo>
                      <a:lnTo>
                        <a:pt x="25" y="3"/>
                      </a:lnTo>
                      <a:lnTo>
                        <a:pt x="22" y="5"/>
                      </a:lnTo>
                      <a:lnTo>
                        <a:pt x="19" y="6"/>
                      </a:lnTo>
                      <a:lnTo>
                        <a:pt x="18" y="6"/>
                      </a:lnTo>
                      <a:lnTo>
                        <a:pt x="15" y="8"/>
                      </a:lnTo>
                      <a:lnTo>
                        <a:pt x="12" y="9"/>
                      </a:lnTo>
                      <a:lnTo>
                        <a:pt x="9" y="9"/>
                      </a:lnTo>
                      <a:lnTo>
                        <a:pt x="6" y="11"/>
                      </a:lnTo>
                      <a:lnTo>
                        <a:pt x="3"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25" name="Freeform 273"/>
                <p:cNvSpPr>
                  <a:spLocks/>
                </p:cNvSpPr>
                <p:nvPr/>
              </p:nvSpPr>
              <p:spPr bwMode="auto">
                <a:xfrm>
                  <a:off x="2645" y="2639"/>
                  <a:ext cx="36" cy="10"/>
                </a:xfrm>
                <a:custGeom>
                  <a:avLst/>
                  <a:gdLst>
                    <a:gd name="T0" fmla="*/ 0 w 35"/>
                    <a:gd name="T1" fmla="*/ 10 h 10"/>
                    <a:gd name="T2" fmla="*/ 0 w 35"/>
                    <a:gd name="T3" fmla="*/ 10 h 10"/>
                    <a:gd name="T4" fmla="*/ 0 w 35"/>
                    <a:gd name="T5" fmla="*/ 10 h 10"/>
                    <a:gd name="T6" fmla="*/ 0 w 35"/>
                    <a:gd name="T7" fmla="*/ 10 h 10"/>
                    <a:gd name="T8" fmla="*/ 3 w 35"/>
                    <a:gd name="T9" fmla="*/ 9 h 10"/>
                    <a:gd name="T10" fmla="*/ 6 w 35"/>
                    <a:gd name="T11" fmla="*/ 7 h 10"/>
                    <a:gd name="T12" fmla="*/ 9 w 35"/>
                    <a:gd name="T13" fmla="*/ 6 h 10"/>
                    <a:gd name="T14" fmla="*/ 14 w 35"/>
                    <a:gd name="T15" fmla="*/ 4 h 10"/>
                    <a:gd name="T16" fmla="*/ 17 w 35"/>
                    <a:gd name="T17" fmla="*/ 4 h 10"/>
                    <a:gd name="T18" fmla="*/ 34 w 35"/>
                    <a:gd name="T19" fmla="*/ 3 h 10"/>
                    <a:gd name="T20" fmla="*/ 38 w 35"/>
                    <a:gd name="T21" fmla="*/ 1 h 10"/>
                    <a:gd name="T22" fmla="*/ 41 w 35"/>
                    <a:gd name="T23" fmla="*/ 1 h 10"/>
                    <a:gd name="T24" fmla="*/ 44 w 35"/>
                    <a:gd name="T25" fmla="*/ 1 h 10"/>
                    <a:gd name="T26" fmla="*/ 49 w 35"/>
                    <a:gd name="T27" fmla="*/ 0 h 10"/>
                    <a:gd name="T28" fmla="*/ 49 w 35"/>
                    <a:gd name="T29" fmla="*/ 0 h 10"/>
                    <a:gd name="T30" fmla="*/ 49 w 35"/>
                    <a:gd name="T31" fmla="*/ 0 h 10"/>
                    <a:gd name="T32" fmla="*/ 49 w 35"/>
                    <a:gd name="T33" fmla="*/ 0 h 10"/>
                    <a:gd name="T34" fmla="*/ 49 w 35"/>
                    <a:gd name="T35" fmla="*/ 0 h 10"/>
                    <a:gd name="T36" fmla="*/ 49 w 35"/>
                    <a:gd name="T37" fmla="*/ 0 h 10"/>
                    <a:gd name="T38" fmla="*/ 49 w 35"/>
                    <a:gd name="T39" fmla="*/ 0 h 10"/>
                    <a:gd name="T40" fmla="*/ 49 w 35"/>
                    <a:gd name="T41" fmla="*/ 0 h 10"/>
                    <a:gd name="T42" fmla="*/ 49 w 35"/>
                    <a:gd name="T43" fmla="*/ 0 h 10"/>
                    <a:gd name="T44" fmla="*/ 49 w 35"/>
                    <a:gd name="T45" fmla="*/ 0 h 10"/>
                    <a:gd name="T46" fmla="*/ 49 w 35"/>
                    <a:gd name="T47" fmla="*/ 0 h 10"/>
                    <a:gd name="T48" fmla="*/ 49 w 35"/>
                    <a:gd name="T49" fmla="*/ 1 h 10"/>
                    <a:gd name="T50" fmla="*/ 49 w 35"/>
                    <a:gd name="T51" fmla="*/ 1 h 10"/>
                    <a:gd name="T52" fmla="*/ 49 w 35"/>
                    <a:gd name="T53" fmla="*/ 1 h 10"/>
                    <a:gd name="T54" fmla="*/ 49 w 35"/>
                    <a:gd name="T55" fmla="*/ 1 h 10"/>
                    <a:gd name="T56" fmla="*/ 49 w 35"/>
                    <a:gd name="T57" fmla="*/ 1 h 10"/>
                    <a:gd name="T58" fmla="*/ 49 w 35"/>
                    <a:gd name="T59" fmla="*/ 1 h 10"/>
                    <a:gd name="T60" fmla="*/ 49 w 35"/>
                    <a:gd name="T61" fmla="*/ 1 h 10"/>
                    <a:gd name="T62" fmla="*/ 49 w 35"/>
                    <a:gd name="T63" fmla="*/ 1 h 10"/>
                    <a:gd name="T64" fmla="*/ 49 w 35"/>
                    <a:gd name="T65" fmla="*/ 1 h 10"/>
                    <a:gd name="T66" fmla="*/ 49 w 35"/>
                    <a:gd name="T67" fmla="*/ 1 h 10"/>
                    <a:gd name="T68" fmla="*/ 49 w 35"/>
                    <a:gd name="T69" fmla="*/ 1 h 10"/>
                    <a:gd name="T70" fmla="*/ 49 w 35"/>
                    <a:gd name="T71" fmla="*/ 1 h 10"/>
                    <a:gd name="T72" fmla="*/ 49 w 35"/>
                    <a:gd name="T73" fmla="*/ 1 h 10"/>
                    <a:gd name="T74" fmla="*/ 46 w 35"/>
                    <a:gd name="T75" fmla="*/ 1 h 10"/>
                    <a:gd name="T76" fmla="*/ 41 w 35"/>
                    <a:gd name="T77" fmla="*/ 3 h 10"/>
                    <a:gd name="T78" fmla="*/ 38 w 35"/>
                    <a:gd name="T79" fmla="*/ 4 h 10"/>
                    <a:gd name="T80" fmla="*/ 34 w 35"/>
                    <a:gd name="T81" fmla="*/ 4 h 10"/>
                    <a:gd name="T82" fmla="*/ 17 w 35"/>
                    <a:gd name="T83" fmla="*/ 6 h 10"/>
                    <a:gd name="T84" fmla="*/ 14 w 35"/>
                    <a:gd name="T85" fmla="*/ 7 h 10"/>
                    <a:gd name="T86" fmla="*/ 11 w 35"/>
                    <a:gd name="T87" fmla="*/ 9 h 10"/>
                    <a:gd name="T88" fmla="*/ 6 w 35"/>
                    <a:gd name="T89" fmla="*/ 9 h 10"/>
                    <a:gd name="T90" fmla="*/ 3 w 35"/>
                    <a:gd name="T91" fmla="*/ 9 h 10"/>
                    <a:gd name="T92" fmla="*/ 0 w 35"/>
                    <a:gd name="T93" fmla="*/ 10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
                    <a:gd name="T142" fmla="*/ 0 h 10"/>
                    <a:gd name="T143" fmla="*/ 35 w 35"/>
                    <a:gd name="T144" fmla="*/ 10 h 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 h="10">
                      <a:moveTo>
                        <a:pt x="0" y="10"/>
                      </a:moveTo>
                      <a:lnTo>
                        <a:pt x="0" y="10"/>
                      </a:lnTo>
                      <a:lnTo>
                        <a:pt x="3" y="9"/>
                      </a:lnTo>
                      <a:lnTo>
                        <a:pt x="6" y="7"/>
                      </a:lnTo>
                      <a:lnTo>
                        <a:pt x="9" y="6"/>
                      </a:lnTo>
                      <a:lnTo>
                        <a:pt x="14" y="4"/>
                      </a:lnTo>
                      <a:lnTo>
                        <a:pt x="17" y="4"/>
                      </a:lnTo>
                      <a:lnTo>
                        <a:pt x="20" y="3"/>
                      </a:lnTo>
                      <a:lnTo>
                        <a:pt x="24" y="1"/>
                      </a:lnTo>
                      <a:lnTo>
                        <a:pt x="27" y="1"/>
                      </a:lnTo>
                      <a:lnTo>
                        <a:pt x="30" y="1"/>
                      </a:lnTo>
                      <a:lnTo>
                        <a:pt x="35" y="0"/>
                      </a:lnTo>
                      <a:lnTo>
                        <a:pt x="35" y="1"/>
                      </a:lnTo>
                      <a:lnTo>
                        <a:pt x="32" y="1"/>
                      </a:lnTo>
                      <a:lnTo>
                        <a:pt x="27" y="3"/>
                      </a:lnTo>
                      <a:lnTo>
                        <a:pt x="24" y="4"/>
                      </a:lnTo>
                      <a:lnTo>
                        <a:pt x="20" y="4"/>
                      </a:lnTo>
                      <a:lnTo>
                        <a:pt x="17" y="6"/>
                      </a:lnTo>
                      <a:lnTo>
                        <a:pt x="14" y="7"/>
                      </a:lnTo>
                      <a:lnTo>
                        <a:pt x="11" y="9"/>
                      </a:lnTo>
                      <a:lnTo>
                        <a:pt x="6" y="9"/>
                      </a:lnTo>
                      <a:lnTo>
                        <a:pt x="3" y="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26" name="Freeform 274"/>
                <p:cNvSpPr>
                  <a:spLocks/>
                </p:cNvSpPr>
                <p:nvPr/>
              </p:nvSpPr>
              <p:spPr bwMode="auto">
                <a:xfrm>
                  <a:off x="2444" y="2639"/>
                  <a:ext cx="27" cy="13"/>
                </a:xfrm>
                <a:custGeom>
                  <a:avLst/>
                  <a:gdLst>
                    <a:gd name="T0" fmla="*/ 0 w 27"/>
                    <a:gd name="T1" fmla="*/ 13 h 13"/>
                    <a:gd name="T2" fmla="*/ 0 w 27"/>
                    <a:gd name="T3" fmla="*/ 13 h 13"/>
                    <a:gd name="T4" fmla="*/ 0 w 27"/>
                    <a:gd name="T5" fmla="*/ 13 h 13"/>
                    <a:gd name="T6" fmla="*/ 0 w 27"/>
                    <a:gd name="T7" fmla="*/ 13 h 13"/>
                    <a:gd name="T8" fmla="*/ 1 w 27"/>
                    <a:gd name="T9" fmla="*/ 10 h 13"/>
                    <a:gd name="T10" fmla="*/ 4 w 27"/>
                    <a:gd name="T11" fmla="*/ 9 h 13"/>
                    <a:gd name="T12" fmla="*/ 7 w 27"/>
                    <a:gd name="T13" fmla="*/ 7 h 13"/>
                    <a:gd name="T14" fmla="*/ 9 w 27"/>
                    <a:gd name="T15" fmla="*/ 6 h 13"/>
                    <a:gd name="T16" fmla="*/ 12 w 27"/>
                    <a:gd name="T17" fmla="*/ 4 h 13"/>
                    <a:gd name="T18" fmla="*/ 15 w 27"/>
                    <a:gd name="T19" fmla="*/ 4 h 13"/>
                    <a:gd name="T20" fmla="*/ 18 w 27"/>
                    <a:gd name="T21" fmla="*/ 3 h 13"/>
                    <a:gd name="T22" fmla="*/ 21 w 27"/>
                    <a:gd name="T23" fmla="*/ 1 h 13"/>
                    <a:gd name="T24" fmla="*/ 24 w 27"/>
                    <a:gd name="T25" fmla="*/ 1 h 13"/>
                    <a:gd name="T26" fmla="*/ 27 w 27"/>
                    <a:gd name="T27" fmla="*/ 0 h 13"/>
                    <a:gd name="T28" fmla="*/ 27 w 27"/>
                    <a:gd name="T29" fmla="*/ 0 h 13"/>
                    <a:gd name="T30" fmla="*/ 27 w 27"/>
                    <a:gd name="T31" fmla="*/ 0 h 13"/>
                    <a:gd name="T32" fmla="*/ 27 w 27"/>
                    <a:gd name="T33" fmla="*/ 0 h 13"/>
                    <a:gd name="T34" fmla="*/ 27 w 27"/>
                    <a:gd name="T35" fmla="*/ 0 h 13"/>
                    <a:gd name="T36" fmla="*/ 27 w 27"/>
                    <a:gd name="T37" fmla="*/ 0 h 13"/>
                    <a:gd name="T38" fmla="*/ 27 w 27"/>
                    <a:gd name="T39" fmla="*/ 0 h 13"/>
                    <a:gd name="T40" fmla="*/ 27 w 27"/>
                    <a:gd name="T41" fmla="*/ 0 h 13"/>
                    <a:gd name="T42" fmla="*/ 27 w 27"/>
                    <a:gd name="T43" fmla="*/ 0 h 13"/>
                    <a:gd name="T44" fmla="*/ 27 w 27"/>
                    <a:gd name="T45" fmla="*/ 0 h 13"/>
                    <a:gd name="T46" fmla="*/ 27 w 27"/>
                    <a:gd name="T47" fmla="*/ 0 h 13"/>
                    <a:gd name="T48" fmla="*/ 27 w 27"/>
                    <a:gd name="T49" fmla="*/ 0 h 13"/>
                    <a:gd name="T50" fmla="*/ 27 w 27"/>
                    <a:gd name="T51" fmla="*/ 0 h 13"/>
                    <a:gd name="T52" fmla="*/ 27 w 27"/>
                    <a:gd name="T53" fmla="*/ 0 h 13"/>
                    <a:gd name="T54" fmla="*/ 27 w 27"/>
                    <a:gd name="T55" fmla="*/ 0 h 13"/>
                    <a:gd name="T56" fmla="*/ 27 w 27"/>
                    <a:gd name="T57" fmla="*/ 0 h 13"/>
                    <a:gd name="T58" fmla="*/ 27 w 27"/>
                    <a:gd name="T59" fmla="*/ 0 h 13"/>
                    <a:gd name="T60" fmla="*/ 27 w 27"/>
                    <a:gd name="T61" fmla="*/ 0 h 13"/>
                    <a:gd name="T62" fmla="*/ 27 w 27"/>
                    <a:gd name="T63" fmla="*/ 0 h 13"/>
                    <a:gd name="T64" fmla="*/ 27 w 27"/>
                    <a:gd name="T65" fmla="*/ 1 h 13"/>
                    <a:gd name="T66" fmla="*/ 27 w 27"/>
                    <a:gd name="T67" fmla="*/ 1 h 13"/>
                    <a:gd name="T68" fmla="*/ 27 w 27"/>
                    <a:gd name="T69" fmla="*/ 1 h 13"/>
                    <a:gd name="T70" fmla="*/ 27 w 27"/>
                    <a:gd name="T71" fmla="*/ 1 h 13"/>
                    <a:gd name="T72" fmla="*/ 27 w 27"/>
                    <a:gd name="T73" fmla="*/ 1 h 13"/>
                    <a:gd name="T74" fmla="*/ 24 w 27"/>
                    <a:gd name="T75" fmla="*/ 1 h 13"/>
                    <a:gd name="T76" fmla="*/ 22 w 27"/>
                    <a:gd name="T77" fmla="*/ 3 h 13"/>
                    <a:gd name="T78" fmla="*/ 19 w 27"/>
                    <a:gd name="T79" fmla="*/ 4 h 13"/>
                    <a:gd name="T80" fmla="*/ 16 w 27"/>
                    <a:gd name="T81" fmla="*/ 6 h 13"/>
                    <a:gd name="T82" fmla="*/ 13 w 27"/>
                    <a:gd name="T83" fmla="*/ 7 h 13"/>
                    <a:gd name="T84" fmla="*/ 10 w 27"/>
                    <a:gd name="T85" fmla="*/ 7 h 13"/>
                    <a:gd name="T86" fmla="*/ 7 w 27"/>
                    <a:gd name="T87" fmla="*/ 9 h 13"/>
                    <a:gd name="T88" fmla="*/ 4 w 27"/>
                    <a:gd name="T89" fmla="*/ 10 h 13"/>
                    <a:gd name="T90" fmla="*/ 3 w 27"/>
                    <a:gd name="T91" fmla="*/ 12 h 13"/>
                    <a:gd name="T92" fmla="*/ 0 w 27"/>
                    <a:gd name="T93" fmla="*/ 13 h 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
                    <a:gd name="T142" fmla="*/ 0 h 13"/>
                    <a:gd name="T143" fmla="*/ 27 w 27"/>
                    <a:gd name="T144" fmla="*/ 13 h 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 h="13">
                      <a:moveTo>
                        <a:pt x="0" y="13"/>
                      </a:moveTo>
                      <a:lnTo>
                        <a:pt x="0" y="13"/>
                      </a:lnTo>
                      <a:lnTo>
                        <a:pt x="1" y="10"/>
                      </a:lnTo>
                      <a:lnTo>
                        <a:pt x="4" y="9"/>
                      </a:lnTo>
                      <a:lnTo>
                        <a:pt x="7" y="7"/>
                      </a:lnTo>
                      <a:lnTo>
                        <a:pt x="9" y="6"/>
                      </a:lnTo>
                      <a:lnTo>
                        <a:pt x="12" y="4"/>
                      </a:lnTo>
                      <a:lnTo>
                        <a:pt x="15" y="4"/>
                      </a:lnTo>
                      <a:lnTo>
                        <a:pt x="18" y="3"/>
                      </a:lnTo>
                      <a:lnTo>
                        <a:pt x="21" y="1"/>
                      </a:lnTo>
                      <a:lnTo>
                        <a:pt x="24" y="1"/>
                      </a:lnTo>
                      <a:lnTo>
                        <a:pt x="27" y="0"/>
                      </a:lnTo>
                      <a:lnTo>
                        <a:pt x="27" y="1"/>
                      </a:lnTo>
                      <a:lnTo>
                        <a:pt x="24" y="1"/>
                      </a:lnTo>
                      <a:lnTo>
                        <a:pt x="22" y="3"/>
                      </a:lnTo>
                      <a:lnTo>
                        <a:pt x="19" y="4"/>
                      </a:lnTo>
                      <a:lnTo>
                        <a:pt x="16" y="6"/>
                      </a:lnTo>
                      <a:lnTo>
                        <a:pt x="13" y="7"/>
                      </a:lnTo>
                      <a:lnTo>
                        <a:pt x="10" y="7"/>
                      </a:lnTo>
                      <a:lnTo>
                        <a:pt x="7" y="9"/>
                      </a:lnTo>
                      <a:lnTo>
                        <a:pt x="4" y="10"/>
                      </a:lnTo>
                      <a:lnTo>
                        <a:pt x="3" y="1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27" name="Freeform 275"/>
                <p:cNvSpPr>
                  <a:spLocks/>
                </p:cNvSpPr>
                <p:nvPr/>
              </p:nvSpPr>
              <p:spPr bwMode="auto">
                <a:xfrm>
                  <a:off x="2310" y="2609"/>
                  <a:ext cx="80" cy="22"/>
                </a:xfrm>
                <a:custGeom>
                  <a:avLst/>
                  <a:gdLst>
                    <a:gd name="T0" fmla="*/ 0 w 79"/>
                    <a:gd name="T1" fmla="*/ 38 h 21"/>
                    <a:gd name="T2" fmla="*/ 0 w 79"/>
                    <a:gd name="T3" fmla="*/ 38 h 21"/>
                    <a:gd name="T4" fmla="*/ 0 w 79"/>
                    <a:gd name="T5" fmla="*/ 38 h 21"/>
                    <a:gd name="T6" fmla="*/ 0 w 79"/>
                    <a:gd name="T7" fmla="*/ 38 h 21"/>
                    <a:gd name="T8" fmla="*/ 0 w 79"/>
                    <a:gd name="T9" fmla="*/ 38 h 21"/>
                    <a:gd name="T10" fmla="*/ 0 w 79"/>
                    <a:gd name="T11" fmla="*/ 38 h 21"/>
                    <a:gd name="T12" fmla="*/ 0 w 79"/>
                    <a:gd name="T13" fmla="*/ 38 h 21"/>
                    <a:gd name="T14" fmla="*/ 0 w 79"/>
                    <a:gd name="T15" fmla="*/ 38 h 21"/>
                    <a:gd name="T16" fmla="*/ 0 w 79"/>
                    <a:gd name="T17" fmla="*/ 38 h 21"/>
                    <a:gd name="T18" fmla="*/ 0 w 79"/>
                    <a:gd name="T19" fmla="*/ 38 h 21"/>
                    <a:gd name="T20" fmla="*/ 0 w 79"/>
                    <a:gd name="T21" fmla="*/ 38 h 21"/>
                    <a:gd name="T22" fmla="*/ 0 w 79"/>
                    <a:gd name="T23" fmla="*/ 38 h 21"/>
                    <a:gd name="T24" fmla="*/ 15 w 79"/>
                    <a:gd name="T25" fmla="*/ 28 h 21"/>
                    <a:gd name="T26" fmla="*/ 30 w 79"/>
                    <a:gd name="T27" fmla="*/ 25 h 21"/>
                    <a:gd name="T28" fmla="*/ 60 w 79"/>
                    <a:gd name="T29" fmla="*/ 6 h 21"/>
                    <a:gd name="T30" fmla="*/ 75 w 79"/>
                    <a:gd name="T31" fmla="*/ 3 h 21"/>
                    <a:gd name="T32" fmla="*/ 92 w 79"/>
                    <a:gd name="T33" fmla="*/ 0 h 21"/>
                    <a:gd name="T34" fmla="*/ 92 w 79"/>
                    <a:gd name="T35" fmla="*/ 0 h 21"/>
                    <a:gd name="T36" fmla="*/ 92 w 79"/>
                    <a:gd name="T37" fmla="*/ 0 h 21"/>
                    <a:gd name="T38" fmla="*/ 92 w 79"/>
                    <a:gd name="T39" fmla="*/ 2 h 21"/>
                    <a:gd name="T40" fmla="*/ 93 w 79"/>
                    <a:gd name="T41" fmla="*/ 2 h 21"/>
                    <a:gd name="T42" fmla="*/ 93 w 79"/>
                    <a:gd name="T43" fmla="*/ 2 h 21"/>
                    <a:gd name="T44" fmla="*/ 93 w 79"/>
                    <a:gd name="T45" fmla="*/ 2 h 21"/>
                    <a:gd name="T46" fmla="*/ 93 w 79"/>
                    <a:gd name="T47" fmla="*/ 2 h 21"/>
                    <a:gd name="T48" fmla="*/ 93 w 79"/>
                    <a:gd name="T49" fmla="*/ 2 h 21"/>
                    <a:gd name="T50" fmla="*/ 93 w 79"/>
                    <a:gd name="T51" fmla="*/ 2 h 21"/>
                    <a:gd name="T52" fmla="*/ 92 w 79"/>
                    <a:gd name="T53" fmla="*/ 2 h 21"/>
                    <a:gd name="T54" fmla="*/ 92 w 79"/>
                    <a:gd name="T55" fmla="*/ 2 h 21"/>
                    <a:gd name="T56" fmla="*/ 84 w 79"/>
                    <a:gd name="T57" fmla="*/ 3 h 21"/>
                    <a:gd name="T58" fmla="*/ 68 w 79"/>
                    <a:gd name="T59" fmla="*/ 6 h 21"/>
                    <a:gd name="T60" fmla="*/ 39 w 79"/>
                    <a:gd name="T61" fmla="*/ 9 h 21"/>
                    <a:gd name="T62" fmla="*/ 22 w 79"/>
                    <a:gd name="T63" fmla="*/ 28 h 21"/>
                    <a:gd name="T64" fmla="*/ 7 w 79"/>
                    <a:gd name="T65" fmla="*/ 32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21"/>
                    <a:gd name="T101" fmla="*/ 79 w 79"/>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21">
                      <a:moveTo>
                        <a:pt x="0" y="21"/>
                      </a:moveTo>
                      <a:lnTo>
                        <a:pt x="0" y="21"/>
                      </a:lnTo>
                      <a:lnTo>
                        <a:pt x="7" y="17"/>
                      </a:lnTo>
                      <a:lnTo>
                        <a:pt x="15" y="14"/>
                      </a:lnTo>
                      <a:lnTo>
                        <a:pt x="22" y="12"/>
                      </a:lnTo>
                      <a:lnTo>
                        <a:pt x="30" y="11"/>
                      </a:lnTo>
                      <a:lnTo>
                        <a:pt x="37" y="8"/>
                      </a:lnTo>
                      <a:lnTo>
                        <a:pt x="46" y="6"/>
                      </a:lnTo>
                      <a:lnTo>
                        <a:pt x="54" y="5"/>
                      </a:lnTo>
                      <a:lnTo>
                        <a:pt x="61" y="3"/>
                      </a:lnTo>
                      <a:lnTo>
                        <a:pt x="70" y="2"/>
                      </a:lnTo>
                      <a:lnTo>
                        <a:pt x="78" y="0"/>
                      </a:lnTo>
                      <a:lnTo>
                        <a:pt x="78" y="2"/>
                      </a:lnTo>
                      <a:lnTo>
                        <a:pt x="79" y="2"/>
                      </a:lnTo>
                      <a:lnTo>
                        <a:pt x="78" y="2"/>
                      </a:lnTo>
                      <a:lnTo>
                        <a:pt x="70" y="3"/>
                      </a:lnTo>
                      <a:lnTo>
                        <a:pt x="63" y="5"/>
                      </a:lnTo>
                      <a:lnTo>
                        <a:pt x="54" y="6"/>
                      </a:lnTo>
                      <a:lnTo>
                        <a:pt x="46" y="8"/>
                      </a:lnTo>
                      <a:lnTo>
                        <a:pt x="39" y="9"/>
                      </a:lnTo>
                      <a:lnTo>
                        <a:pt x="31" y="11"/>
                      </a:lnTo>
                      <a:lnTo>
                        <a:pt x="22" y="14"/>
                      </a:lnTo>
                      <a:lnTo>
                        <a:pt x="15" y="15"/>
                      </a:lnTo>
                      <a:lnTo>
                        <a:pt x="7" y="1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28" name="Freeform 276"/>
                <p:cNvSpPr>
                  <a:spLocks/>
                </p:cNvSpPr>
                <p:nvPr/>
              </p:nvSpPr>
              <p:spPr bwMode="auto">
                <a:xfrm>
                  <a:off x="2451" y="2580"/>
                  <a:ext cx="209" cy="20"/>
                </a:xfrm>
                <a:custGeom>
                  <a:avLst/>
                  <a:gdLst>
                    <a:gd name="T0" fmla="*/ 0 w 208"/>
                    <a:gd name="T1" fmla="*/ 37 h 19"/>
                    <a:gd name="T2" fmla="*/ 0 w 208"/>
                    <a:gd name="T3" fmla="*/ 37 h 19"/>
                    <a:gd name="T4" fmla="*/ 5 w 208"/>
                    <a:gd name="T5" fmla="*/ 37 h 19"/>
                    <a:gd name="T6" fmla="*/ 11 w 208"/>
                    <a:gd name="T7" fmla="*/ 35 h 19"/>
                    <a:gd name="T8" fmla="*/ 18 w 208"/>
                    <a:gd name="T9" fmla="*/ 31 h 19"/>
                    <a:gd name="T10" fmla="*/ 27 w 208"/>
                    <a:gd name="T11" fmla="*/ 29 h 19"/>
                    <a:gd name="T12" fmla="*/ 36 w 208"/>
                    <a:gd name="T13" fmla="*/ 26 h 19"/>
                    <a:gd name="T14" fmla="*/ 47 w 208"/>
                    <a:gd name="T15" fmla="*/ 24 h 19"/>
                    <a:gd name="T16" fmla="*/ 57 w 208"/>
                    <a:gd name="T17" fmla="*/ 9 h 19"/>
                    <a:gd name="T18" fmla="*/ 68 w 208"/>
                    <a:gd name="T19" fmla="*/ 7 h 19"/>
                    <a:gd name="T20" fmla="*/ 78 w 208"/>
                    <a:gd name="T21" fmla="*/ 6 h 19"/>
                    <a:gd name="T22" fmla="*/ 78 w 208"/>
                    <a:gd name="T23" fmla="*/ 6 h 19"/>
                    <a:gd name="T24" fmla="*/ 90 w 208"/>
                    <a:gd name="T25" fmla="*/ 6 h 19"/>
                    <a:gd name="T26" fmla="*/ 119 w 208"/>
                    <a:gd name="T27" fmla="*/ 4 h 19"/>
                    <a:gd name="T28" fmla="*/ 134 w 208"/>
                    <a:gd name="T29" fmla="*/ 4 h 19"/>
                    <a:gd name="T30" fmla="*/ 152 w 208"/>
                    <a:gd name="T31" fmla="*/ 3 h 19"/>
                    <a:gd name="T32" fmla="*/ 170 w 208"/>
                    <a:gd name="T33" fmla="*/ 3 h 19"/>
                    <a:gd name="T34" fmla="*/ 185 w 208"/>
                    <a:gd name="T35" fmla="*/ 3 h 19"/>
                    <a:gd name="T36" fmla="*/ 200 w 208"/>
                    <a:gd name="T37" fmla="*/ 3 h 19"/>
                    <a:gd name="T38" fmla="*/ 212 w 208"/>
                    <a:gd name="T39" fmla="*/ 3 h 19"/>
                    <a:gd name="T40" fmla="*/ 219 w 208"/>
                    <a:gd name="T41" fmla="*/ 3 h 19"/>
                    <a:gd name="T42" fmla="*/ 222 w 208"/>
                    <a:gd name="T43" fmla="*/ 3 h 19"/>
                    <a:gd name="T44" fmla="*/ 222 w 208"/>
                    <a:gd name="T45" fmla="*/ 3 h 19"/>
                    <a:gd name="T46" fmla="*/ 219 w 208"/>
                    <a:gd name="T47" fmla="*/ 3 h 19"/>
                    <a:gd name="T48" fmla="*/ 216 w 208"/>
                    <a:gd name="T49" fmla="*/ 3 h 19"/>
                    <a:gd name="T50" fmla="*/ 207 w 208"/>
                    <a:gd name="T51" fmla="*/ 3 h 19"/>
                    <a:gd name="T52" fmla="*/ 198 w 208"/>
                    <a:gd name="T53" fmla="*/ 1 h 19"/>
                    <a:gd name="T54" fmla="*/ 188 w 208"/>
                    <a:gd name="T55" fmla="*/ 1 h 19"/>
                    <a:gd name="T56" fmla="*/ 174 w 208"/>
                    <a:gd name="T57" fmla="*/ 1 h 19"/>
                    <a:gd name="T58" fmla="*/ 161 w 208"/>
                    <a:gd name="T59" fmla="*/ 0 h 19"/>
                    <a:gd name="T60" fmla="*/ 146 w 208"/>
                    <a:gd name="T61" fmla="*/ 0 h 19"/>
                    <a:gd name="T62" fmla="*/ 133 w 208"/>
                    <a:gd name="T63" fmla="*/ 0 h 19"/>
                    <a:gd name="T64" fmla="*/ 118 w 208"/>
                    <a:gd name="T65" fmla="*/ 1 h 19"/>
                    <a:gd name="T66" fmla="*/ 118 w 208"/>
                    <a:gd name="T67" fmla="*/ 1 h 19"/>
                    <a:gd name="T68" fmla="*/ 90 w 208"/>
                    <a:gd name="T69" fmla="*/ 1 h 19"/>
                    <a:gd name="T70" fmla="*/ 75 w 208"/>
                    <a:gd name="T71" fmla="*/ 3 h 19"/>
                    <a:gd name="T72" fmla="*/ 60 w 208"/>
                    <a:gd name="T73" fmla="*/ 6 h 19"/>
                    <a:gd name="T74" fmla="*/ 47 w 208"/>
                    <a:gd name="T75" fmla="*/ 9 h 19"/>
                    <a:gd name="T76" fmla="*/ 35 w 208"/>
                    <a:gd name="T77" fmla="*/ 24 h 19"/>
                    <a:gd name="T78" fmla="*/ 23 w 208"/>
                    <a:gd name="T79" fmla="*/ 27 h 19"/>
                    <a:gd name="T80" fmla="*/ 14 w 208"/>
                    <a:gd name="T81" fmla="*/ 31 h 19"/>
                    <a:gd name="T82" fmla="*/ 6 w 208"/>
                    <a:gd name="T83" fmla="*/ 35 h 19"/>
                    <a:gd name="T84" fmla="*/ 0 w 208"/>
                    <a:gd name="T85" fmla="*/ 37 h 19"/>
                    <a:gd name="T86" fmla="*/ 0 w 208"/>
                    <a:gd name="T87" fmla="*/ 37 h 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8"/>
                    <a:gd name="T133" fmla="*/ 0 h 19"/>
                    <a:gd name="T134" fmla="*/ 208 w 208"/>
                    <a:gd name="T135" fmla="*/ 19 h 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8" h="19">
                      <a:moveTo>
                        <a:pt x="0" y="19"/>
                      </a:moveTo>
                      <a:lnTo>
                        <a:pt x="0" y="19"/>
                      </a:lnTo>
                      <a:lnTo>
                        <a:pt x="5" y="19"/>
                      </a:lnTo>
                      <a:lnTo>
                        <a:pt x="11" y="18"/>
                      </a:lnTo>
                      <a:lnTo>
                        <a:pt x="18" y="16"/>
                      </a:lnTo>
                      <a:lnTo>
                        <a:pt x="27" y="15"/>
                      </a:lnTo>
                      <a:lnTo>
                        <a:pt x="36" y="12"/>
                      </a:lnTo>
                      <a:lnTo>
                        <a:pt x="47" y="10"/>
                      </a:lnTo>
                      <a:lnTo>
                        <a:pt x="57" y="9"/>
                      </a:lnTo>
                      <a:lnTo>
                        <a:pt x="68" y="7"/>
                      </a:lnTo>
                      <a:lnTo>
                        <a:pt x="78" y="6"/>
                      </a:lnTo>
                      <a:lnTo>
                        <a:pt x="90" y="6"/>
                      </a:lnTo>
                      <a:lnTo>
                        <a:pt x="105" y="4"/>
                      </a:lnTo>
                      <a:lnTo>
                        <a:pt x="120" y="4"/>
                      </a:lnTo>
                      <a:lnTo>
                        <a:pt x="138" y="3"/>
                      </a:lnTo>
                      <a:lnTo>
                        <a:pt x="156" y="3"/>
                      </a:lnTo>
                      <a:lnTo>
                        <a:pt x="171" y="3"/>
                      </a:lnTo>
                      <a:lnTo>
                        <a:pt x="186" y="3"/>
                      </a:lnTo>
                      <a:lnTo>
                        <a:pt x="198" y="3"/>
                      </a:lnTo>
                      <a:lnTo>
                        <a:pt x="205" y="3"/>
                      </a:lnTo>
                      <a:lnTo>
                        <a:pt x="208" y="3"/>
                      </a:lnTo>
                      <a:lnTo>
                        <a:pt x="205" y="3"/>
                      </a:lnTo>
                      <a:lnTo>
                        <a:pt x="202" y="3"/>
                      </a:lnTo>
                      <a:lnTo>
                        <a:pt x="193" y="3"/>
                      </a:lnTo>
                      <a:lnTo>
                        <a:pt x="184" y="1"/>
                      </a:lnTo>
                      <a:lnTo>
                        <a:pt x="174" y="1"/>
                      </a:lnTo>
                      <a:lnTo>
                        <a:pt x="160" y="1"/>
                      </a:lnTo>
                      <a:lnTo>
                        <a:pt x="147" y="0"/>
                      </a:lnTo>
                      <a:lnTo>
                        <a:pt x="132" y="0"/>
                      </a:lnTo>
                      <a:lnTo>
                        <a:pt x="119" y="0"/>
                      </a:lnTo>
                      <a:lnTo>
                        <a:pt x="104" y="1"/>
                      </a:lnTo>
                      <a:lnTo>
                        <a:pt x="90" y="1"/>
                      </a:lnTo>
                      <a:lnTo>
                        <a:pt x="75" y="3"/>
                      </a:lnTo>
                      <a:lnTo>
                        <a:pt x="60" y="6"/>
                      </a:lnTo>
                      <a:lnTo>
                        <a:pt x="47" y="9"/>
                      </a:lnTo>
                      <a:lnTo>
                        <a:pt x="35" y="10"/>
                      </a:lnTo>
                      <a:lnTo>
                        <a:pt x="23" y="13"/>
                      </a:lnTo>
                      <a:lnTo>
                        <a:pt x="14" y="16"/>
                      </a:lnTo>
                      <a:lnTo>
                        <a:pt x="6" y="1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29" name="Freeform 277"/>
                <p:cNvSpPr>
                  <a:spLocks/>
                </p:cNvSpPr>
                <p:nvPr/>
              </p:nvSpPr>
              <p:spPr bwMode="auto">
                <a:xfrm>
                  <a:off x="1917" y="2655"/>
                  <a:ext cx="59" cy="33"/>
                </a:xfrm>
                <a:custGeom>
                  <a:avLst/>
                  <a:gdLst>
                    <a:gd name="T0" fmla="*/ 0 w 58"/>
                    <a:gd name="T1" fmla="*/ 46 h 32"/>
                    <a:gd name="T2" fmla="*/ 0 w 58"/>
                    <a:gd name="T3" fmla="*/ 46 h 32"/>
                    <a:gd name="T4" fmla="*/ 0 w 58"/>
                    <a:gd name="T5" fmla="*/ 46 h 32"/>
                    <a:gd name="T6" fmla="*/ 0 w 58"/>
                    <a:gd name="T7" fmla="*/ 46 h 32"/>
                    <a:gd name="T8" fmla="*/ 4 w 58"/>
                    <a:gd name="T9" fmla="*/ 41 h 32"/>
                    <a:gd name="T10" fmla="*/ 9 w 58"/>
                    <a:gd name="T11" fmla="*/ 35 h 32"/>
                    <a:gd name="T12" fmla="*/ 13 w 58"/>
                    <a:gd name="T13" fmla="*/ 31 h 32"/>
                    <a:gd name="T14" fmla="*/ 19 w 58"/>
                    <a:gd name="T15" fmla="*/ 14 h 32"/>
                    <a:gd name="T16" fmla="*/ 25 w 58"/>
                    <a:gd name="T17" fmla="*/ 11 h 32"/>
                    <a:gd name="T18" fmla="*/ 45 w 58"/>
                    <a:gd name="T19" fmla="*/ 8 h 32"/>
                    <a:gd name="T20" fmla="*/ 53 w 58"/>
                    <a:gd name="T21" fmla="*/ 5 h 32"/>
                    <a:gd name="T22" fmla="*/ 59 w 58"/>
                    <a:gd name="T23" fmla="*/ 3 h 32"/>
                    <a:gd name="T24" fmla="*/ 65 w 58"/>
                    <a:gd name="T25" fmla="*/ 2 h 32"/>
                    <a:gd name="T26" fmla="*/ 72 w 58"/>
                    <a:gd name="T27" fmla="*/ 0 h 32"/>
                    <a:gd name="T28" fmla="*/ 72 w 58"/>
                    <a:gd name="T29" fmla="*/ 0 h 32"/>
                    <a:gd name="T30" fmla="*/ 72 w 58"/>
                    <a:gd name="T31" fmla="*/ 0 h 32"/>
                    <a:gd name="T32" fmla="*/ 72 w 58"/>
                    <a:gd name="T33" fmla="*/ 0 h 32"/>
                    <a:gd name="T34" fmla="*/ 72 w 58"/>
                    <a:gd name="T35" fmla="*/ 0 h 32"/>
                    <a:gd name="T36" fmla="*/ 72 w 58"/>
                    <a:gd name="T37" fmla="*/ 0 h 32"/>
                    <a:gd name="T38" fmla="*/ 72 w 58"/>
                    <a:gd name="T39" fmla="*/ 0 h 32"/>
                    <a:gd name="T40" fmla="*/ 72 w 58"/>
                    <a:gd name="T41" fmla="*/ 0 h 32"/>
                    <a:gd name="T42" fmla="*/ 72 w 58"/>
                    <a:gd name="T43" fmla="*/ 0 h 32"/>
                    <a:gd name="T44" fmla="*/ 72 w 58"/>
                    <a:gd name="T45" fmla="*/ 0 h 32"/>
                    <a:gd name="T46" fmla="*/ 72 w 58"/>
                    <a:gd name="T47" fmla="*/ 0 h 32"/>
                    <a:gd name="T48" fmla="*/ 72 w 58"/>
                    <a:gd name="T49" fmla="*/ 0 h 32"/>
                    <a:gd name="T50" fmla="*/ 72 w 58"/>
                    <a:gd name="T51" fmla="*/ 0 h 32"/>
                    <a:gd name="T52" fmla="*/ 72 w 58"/>
                    <a:gd name="T53" fmla="*/ 0 h 32"/>
                    <a:gd name="T54" fmla="*/ 72 w 58"/>
                    <a:gd name="T55" fmla="*/ 0 h 32"/>
                    <a:gd name="T56" fmla="*/ 72 w 58"/>
                    <a:gd name="T57" fmla="*/ 0 h 32"/>
                    <a:gd name="T58" fmla="*/ 72 w 58"/>
                    <a:gd name="T59" fmla="*/ 0 h 32"/>
                    <a:gd name="T60" fmla="*/ 72 w 58"/>
                    <a:gd name="T61" fmla="*/ 0 h 32"/>
                    <a:gd name="T62" fmla="*/ 72 w 58"/>
                    <a:gd name="T63" fmla="*/ 0 h 32"/>
                    <a:gd name="T64" fmla="*/ 72 w 58"/>
                    <a:gd name="T65" fmla="*/ 0 h 32"/>
                    <a:gd name="T66" fmla="*/ 72 w 58"/>
                    <a:gd name="T67" fmla="*/ 0 h 32"/>
                    <a:gd name="T68" fmla="*/ 72 w 58"/>
                    <a:gd name="T69" fmla="*/ 0 h 32"/>
                    <a:gd name="T70" fmla="*/ 72 w 58"/>
                    <a:gd name="T71" fmla="*/ 0 h 32"/>
                    <a:gd name="T72" fmla="*/ 72 w 58"/>
                    <a:gd name="T73" fmla="*/ 0 h 32"/>
                    <a:gd name="T74" fmla="*/ 66 w 58"/>
                    <a:gd name="T75" fmla="*/ 3 h 32"/>
                    <a:gd name="T76" fmla="*/ 60 w 58"/>
                    <a:gd name="T77" fmla="*/ 5 h 32"/>
                    <a:gd name="T78" fmla="*/ 53 w 58"/>
                    <a:gd name="T79" fmla="*/ 6 h 32"/>
                    <a:gd name="T80" fmla="*/ 47 w 58"/>
                    <a:gd name="T81" fmla="*/ 9 h 32"/>
                    <a:gd name="T82" fmla="*/ 27 w 58"/>
                    <a:gd name="T83" fmla="*/ 12 h 32"/>
                    <a:gd name="T84" fmla="*/ 19 w 58"/>
                    <a:gd name="T85" fmla="*/ 15 h 32"/>
                    <a:gd name="T86" fmla="*/ 15 w 58"/>
                    <a:gd name="T87" fmla="*/ 32 h 32"/>
                    <a:gd name="T88" fmla="*/ 9 w 58"/>
                    <a:gd name="T89" fmla="*/ 37 h 32"/>
                    <a:gd name="T90" fmla="*/ 4 w 58"/>
                    <a:gd name="T91" fmla="*/ 41 h 32"/>
                    <a:gd name="T92" fmla="*/ 0 w 58"/>
                    <a:gd name="T93" fmla="*/ 46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32"/>
                    <a:gd name="T143" fmla="*/ 58 w 58"/>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32">
                      <a:moveTo>
                        <a:pt x="0" y="32"/>
                      </a:moveTo>
                      <a:lnTo>
                        <a:pt x="0" y="32"/>
                      </a:lnTo>
                      <a:lnTo>
                        <a:pt x="4" y="27"/>
                      </a:lnTo>
                      <a:lnTo>
                        <a:pt x="9" y="21"/>
                      </a:lnTo>
                      <a:lnTo>
                        <a:pt x="13" y="17"/>
                      </a:lnTo>
                      <a:lnTo>
                        <a:pt x="19" y="14"/>
                      </a:lnTo>
                      <a:lnTo>
                        <a:pt x="25" y="11"/>
                      </a:lnTo>
                      <a:lnTo>
                        <a:pt x="31" y="8"/>
                      </a:lnTo>
                      <a:lnTo>
                        <a:pt x="39" y="5"/>
                      </a:lnTo>
                      <a:lnTo>
                        <a:pt x="45" y="3"/>
                      </a:lnTo>
                      <a:lnTo>
                        <a:pt x="51" y="2"/>
                      </a:lnTo>
                      <a:lnTo>
                        <a:pt x="58" y="0"/>
                      </a:lnTo>
                      <a:lnTo>
                        <a:pt x="52" y="3"/>
                      </a:lnTo>
                      <a:lnTo>
                        <a:pt x="46" y="5"/>
                      </a:lnTo>
                      <a:lnTo>
                        <a:pt x="39" y="6"/>
                      </a:lnTo>
                      <a:lnTo>
                        <a:pt x="33" y="9"/>
                      </a:lnTo>
                      <a:lnTo>
                        <a:pt x="27" y="12"/>
                      </a:lnTo>
                      <a:lnTo>
                        <a:pt x="19" y="15"/>
                      </a:lnTo>
                      <a:lnTo>
                        <a:pt x="15" y="18"/>
                      </a:lnTo>
                      <a:lnTo>
                        <a:pt x="9" y="23"/>
                      </a:lnTo>
                      <a:lnTo>
                        <a:pt x="4" y="27"/>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30" name="Freeform 278"/>
                <p:cNvSpPr>
                  <a:spLocks/>
                </p:cNvSpPr>
                <p:nvPr/>
              </p:nvSpPr>
              <p:spPr bwMode="auto">
                <a:xfrm>
                  <a:off x="1032" y="2449"/>
                  <a:ext cx="40" cy="22"/>
                </a:xfrm>
                <a:custGeom>
                  <a:avLst/>
                  <a:gdLst>
                    <a:gd name="T0" fmla="*/ 0 w 39"/>
                    <a:gd name="T1" fmla="*/ 22 h 22"/>
                    <a:gd name="T2" fmla="*/ 0 w 39"/>
                    <a:gd name="T3" fmla="*/ 22 h 22"/>
                    <a:gd name="T4" fmla="*/ 0 w 39"/>
                    <a:gd name="T5" fmla="*/ 22 h 22"/>
                    <a:gd name="T6" fmla="*/ 0 w 39"/>
                    <a:gd name="T7" fmla="*/ 22 h 22"/>
                    <a:gd name="T8" fmla="*/ 5 w 39"/>
                    <a:gd name="T9" fmla="*/ 21 h 22"/>
                    <a:gd name="T10" fmla="*/ 9 w 39"/>
                    <a:gd name="T11" fmla="*/ 19 h 22"/>
                    <a:gd name="T12" fmla="*/ 14 w 39"/>
                    <a:gd name="T13" fmla="*/ 18 h 22"/>
                    <a:gd name="T14" fmla="*/ 17 w 39"/>
                    <a:gd name="T15" fmla="*/ 18 h 22"/>
                    <a:gd name="T16" fmla="*/ 35 w 39"/>
                    <a:gd name="T17" fmla="*/ 15 h 22"/>
                    <a:gd name="T18" fmla="*/ 38 w 39"/>
                    <a:gd name="T19" fmla="*/ 13 h 22"/>
                    <a:gd name="T20" fmla="*/ 42 w 39"/>
                    <a:gd name="T21" fmla="*/ 10 h 22"/>
                    <a:gd name="T22" fmla="*/ 47 w 39"/>
                    <a:gd name="T23" fmla="*/ 7 h 22"/>
                    <a:gd name="T24" fmla="*/ 48 w 39"/>
                    <a:gd name="T25" fmla="*/ 4 h 22"/>
                    <a:gd name="T26" fmla="*/ 51 w 39"/>
                    <a:gd name="T27" fmla="*/ 0 h 22"/>
                    <a:gd name="T28" fmla="*/ 51 w 39"/>
                    <a:gd name="T29" fmla="*/ 0 h 22"/>
                    <a:gd name="T30" fmla="*/ 51 w 39"/>
                    <a:gd name="T31" fmla="*/ 0 h 22"/>
                    <a:gd name="T32" fmla="*/ 51 w 39"/>
                    <a:gd name="T33" fmla="*/ 0 h 22"/>
                    <a:gd name="T34" fmla="*/ 51 w 39"/>
                    <a:gd name="T35" fmla="*/ 0 h 22"/>
                    <a:gd name="T36" fmla="*/ 51 w 39"/>
                    <a:gd name="T37" fmla="*/ 0 h 22"/>
                    <a:gd name="T38" fmla="*/ 51 w 39"/>
                    <a:gd name="T39" fmla="*/ 0 h 22"/>
                    <a:gd name="T40" fmla="*/ 51 w 39"/>
                    <a:gd name="T41" fmla="*/ 0 h 22"/>
                    <a:gd name="T42" fmla="*/ 51 w 39"/>
                    <a:gd name="T43" fmla="*/ 0 h 22"/>
                    <a:gd name="T44" fmla="*/ 51 w 39"/>
                    <a:gd name="T45" fmla="*/ 0 h 22"/>
                    <a:gd name="T46" fmla="*/ 51 w 39"/>
                    <a:gd name="T47" fmla="*/ 0 h 22"/>
                    <a:gd name="T48" fmla="*/ 51 w 39"/>
                    <a:gd name="T49" fmla="*/ 0 h 22"/>
                    <a:gd name="T50" fmla="*/ 51 w 39"/>
                    <a:gd name="T51" fmla="*/ 0 h 22"/>
                    <a:gd name="T52" fmla="*/ 53 w 39"/>
                    <a:gd name="T53" fmla="*/ 0 h 22"/>
                    <a:gd name="T54" fmla="*/ 53 w 39"/>
                    <a:gd name="T55" fmla="*/ 0 h 22"/>
                    <a:gd name="T56" fmla="*/ 53 w 39"/>
                    <a:gd name="T57" fmla="*/ 0 h 22"/>
                    <a:gd name="T58" fmla="*/ 53 w 39"/>
                    <a:gd name="T59" fmla="*/ 0 h 22"/>
                    <a:gd name="T60" fmla="*/ 53 w 39"/>
                    <a:gd name="T61" fmla="*/ 0 h 22"/>
                    <a:gd name="T62" fmla="*/ 53 w 39"/>
                    <a:gd name="T63" fmla="*/ 0 h 22"/>
                    <a:gd name="T64" fmla="*/ 53 w 39"/>
                    <a:gd name="T65" fmla="*/ 0 h 22"/>
                    <a:gd name="T66" fmla="*/ 53 w 39"/>
                    <a:gd name="T67" fmla="*/ 0 h 22"/>
                    <a:gd name="T68" fmla="*/ 53 w 39"/>
                    <a:gd name="T69" fmla="*/ 0 h 22"/>
                    <a:gd name="T70" fmla="*/ 53 w 39"/>
                    <a:gd name="T71" fmla="*/ 0 h 22"/>
                    <a:gd name="T72" fmla="*/ 53 w 39"/>
                    <a:gd name="T73" fmla="*/ 0 h 22"/>
                    <a:gd name="T74" fmla="*/ 50 w 39"/>
                    <a:gd name="T75" fmla="*/ 4 h 22"/>
                    <a:gd name="T76" fmla="*/ 47 w 39"/>
                    <a:gd name="T77" fmla="*/ 9 h 22"/>
                    <a:gd name="T78" fmla="*/ 44 w 39"/>
                    <a:gd name="T79" fmla="*/ 12 h 22"/>
                    <a:gd name="T80" fmla="*/ 41 w 39"/>
                    <a:gd name="T81" fmla="*/ 15 h 22"/>
                    <a:gd name="T82" fmla="*/ 37 w 39"/>
                    <a:gd name="T83" fmla="*/ 18 h 22"/>
                    <a:gd name="T84" fmla="*/ 18 w 39"/>
                    <a:gd name="T85" fmla="*/ 19 h 22"/>
                    <a:gd name="T86" fmla="*/ 14 w 39"/>
                    <a:gd name="T87" fmla="*/ 21 h 22"/>
                    <a:gd name="T88" fmla="*/ 9 w 39"/>
                    <a:gd name="T89" fmla="*/ 21 h 22"/>
                    <a:gd name="T90" fmla="*/ 5 w 39"/>
                    <a:gd name="T91" fmla="*/ 22 h 22"/>
                    <a:gd name="T92" fmla="*/ 0 w 39"/>
                    <a:gd name="T93" fmla="*/ 22 h 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
                    <a:gd name="T142" fmla="*/ 0 h 22"/>
                    <a:gd name="T143" fmla="*/ 39 w 39"/>
                    <a:gd name="T144" fmla="*/ 22 h 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 h="22">
                      <a:moveTo>
                        <a:pt x="0" y="22"/>
                      </a:moveTo>
                      <a:lnTo>
                        <a:pt x="0" y="22"/>
                      </a:lnTo>
                      <a:lnTo>
                        <a:pt x="5" y="21"/>
                      </a:lnTo>
                      <a:lnTo>
                        <a:pt x="9" y="19"/>
                      </a:lnTo>
                      <a:lnTo>
                        <a:pt x="14" y="18"/>
                      </a:lnTo>
                      <a:lnTo>
                        <a:pt x="17" y="18"/>
                      </a:lnTo>
                      <a:lnTo>
                        <a:pt x="21" y="15"/>
                      </a:lnTo>
                      <a:lnTo>
                        <a:pt x="24" y="13"/>
                      </a:lnTo>
                      <a:lnTo>
                        <a:pt x="28" y="10"/>
                      </a:lnTo>
                      <a:lnTo>
                        <a:pt x="33" y="7"/>
                      </a:lnTo>
                      <a:lnTo>
                        <a:pt x="34" y="4"/>
                      </a:lnTo>
                      <a:lnTo>
                        <a:pt x="37" y="0"/>
                      </a:lnTo>
                      <a:lnTo>
                        <a:pt x="39" y="0"/>
                      </a:lnTo>
                      <a:lnTo>
                        <a:pt x="36" y="4"/>
                      </a:lnTo>
                      <a:lnTo>
                        <a:pt x="33" y="9"/>
                      </a:lnTo>
                      <a:lnTo>
                        <a:pt x="30" y="12"/>
                      </a:lnTo>
                      <a:lnTo>
                        <a:pt x="27" y="15"/>
                      </a:lnTo>
                      <a:lnTo>
                        <a:pt x="23" y="18"/>
                      </a:lnTo>
                      <a:lnTo>
                        <a:pt x="18" y="19"/>
                      </a:lnTo>
                      <a:lnTo>
                        <a:pt x="14" y="21"/>
                      </a:lnTo>
                      <a:lnTo>
                        <a:pt x="9" y="21"/>
                      </a:lnTo>
                      <a:lnTo>
                        <a:pt x="5" y="22"/>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31" name="Freeform 279"/>
                <p:cNvSpPr>
                  <a:spLocks/>
                </p:cNvSpPr>
                <p:nvPr/>
              </p:nvSpPr>
              <p:spPr bwMode="auto">
                <a:xfrm>
                  <a:off x="1002" y="2109"/>
                  <a:ext cx="9" cy="26"/>
                </a:xfrm>
                <a:custGeom>
                  <a:avLst/>
                  <a:gdLst>
                    <a:gd name="T0" fmla="*/ 9 w 9"/>
                    <a:gd name="T1" fmla="*/ 0 h 25"/>
                    <a:gd name="T2" fmla="*/ 9 w 9"/>
                    <a:gd name="T3" fmla="*/ 0 h 25"/>
                    <a:gd name="T4" fmla="*/ 9 w 9"/>
                    <a:gd name="T5" fmla="*/ 0 h 25"/>
                    <a:gd name="T6" fmla="*/ 9 w 9"/>
                    <a:gd name="T7" fmla="*/ 0 h 25"/>
                    <a:gd name="T8" fmla="*/ 8 w 9"/>
                    <a:gd name="T9" fmla="*/ 3 h 25"/>
                    <a:gd name="T10" fmla="*/ 5 w 9"/>
                    <a:gd name="T11" fmla="*/ 5 h 25"/>
                    <a:gd name="T12" fmla="*/ 3 w 9"/>
                    <a:gd name="T13" fmla="*/ 8 h 25"/>
                    <a:gd name="T14" fmla="*/ 2 w 9"/>
                    <a:gd name="T15" fmla="*/ 9 h 25"/>
                    <a:gd name="T16" fmla="*/ 2 w 9"/>
                    <a:gd name="T17" fmla="*/ 12 h 25"/>
                    <a:gd name="T18" fmla="*/ 0 w 9"/>
                    <a:gd name="T19" fmla="*/ 29 h 25"/>
                    <a:gd name="T20" fmla="*/ 0 w 9"/>
                    <a:gd name="T21" fmla="*/ 31 h 25"/>
                    <a:gd name="T22" fmla="*/ 0 w 9"/>
                    <a:gd name="T23" fmla="*/ 34 h 25"/>
                    <a:gd name="T24" fmla="*/ 2 w 9"/>
                    <a:gd name="T25" fmla="*/ 36 h 25"/>
                    <a:gd name="T26" fmla="*/ 3 w 9"/>
                    <a:gd name="T27" fmla="*/ 40 h 25"/>
                    <a:gd name="T28" fmla="*/ 3 w 9"/>
                    <a:gd name="T29" fmla="*/ 40 h 25"/>
                    <a:gd name="T30" fmla="*/ 3 w 9"/>
                    <a:gd name="T31" fmla="*/ 40 h 25"/>
                    <a:gd name="T32" fmla="*/ 3 w 9"/>
                    <a:gd name="T33" fmla="*/ 40 h 25"/>
                    <a:gd name="T34" fmla="*/ 3 w 9"/>
                    <a:gd name="T35" fmla="*/ 40 h 25"/>
                    <a:gd name="T36" fmla="*/ 3 w 9"/>
                    <a:gd name="T37" fmla="*/ 40 h 25"/>
                    <a:gd name="T38" fmla="*/ 3 w 9"/>
                    <a:gd name="T39" fmla="*/ 40 h 25"/>
                    <a:gd name="T40" fmla="*/ 3 w 9"/>
                    <a:gd name="T41" fmla="*/ 40 h 25"/>
                    <a:gd name="T42" fmla="*/ 3 w 9"/>
                    <a:gd name="T43" fmla="*/ 40 h 25"/>
                    <a:gd name="T44" fmla="*/ 2 w 9"/>
                    <a:gd name="T45" fmla="*/ 40 h 25"/>
                    <a:gd name="T46" fmla="*/ 2 w 9"/>
                    <a:gd name="T47" fmla="*/ 40 h 25"/>
                    <a:gd name="T48" fmla="*/ 2 w 9"/>
                    <a:gd name="T49" fmla="*/ 40 h 25"/>
                    <a:gd name="T50" fmla="*/ 2 w 9"/>
                    <a:gd name="T51" fmla="*/ 40 h 25"/>
                    <a:gd name="T52" fmla="*/ 2 w 9"/>
                    <a:gd name="T53" fmla="*/ 40 h 25"/>
                    <a:gd name="T54" fmla="*/ 2 w 9"/>
                    <a:gd name="T55" fmla="*/ 40 h 25"/>
                    <a:gd name="T56" fmla="*/ 2 w 9"/>
                    <a:gd name="T57" fmla="*/ 40 h 25"/>
                    <a:gd name="T58" fmla="*/ 2 w 9"/>
                    <a:gd name="T59" fmla="*/ 40 h 25"/>
                    <a:gd name="T60" fmla="*/ 2 w 9"/>
                    <a:gd name="T61" fmla="*/ 40 h 25"/>
                    <a:gd name="T62" fmla="*/ 2 w 9"/>
                    <a:gd name="T63" fmla="*/ 40 h 25"/>
                    <a:gd name="T64" fmla="*/ 2 w 9"/>
                    <a:gd name="T65" fmla="*/ 40 h 25"/>
                    <a:gd name="T66" fmla="*/ 2 w 9"/>
                    <a:gd name="T67" fmla="*/ 40 h 25"/>
                    <a:gd name="T68" fmla="*/ 2 w 9"/>
                    <a:gd name="T69" fmla="*/ 40 h 25"/>
                    <a:gd name="T70" fmla="*/ 2 w 9"/>
                    <a:gd name="T71" fmla="*/ 40 h 25"/>
                    <a:gd name="T72" fmla="*/ 2 w 9"/>
                    <a:gd name="T73" fmla="*/ 40 h 25"/>
                    <a:gd name="T74" fmla="*/ 0 w 9"/>
                    <a:gd name="T75" fmla="*/ 36 h 25"/>
                    <a:gd name="T76" fmla="*/ 0 w 9"/>
                    <a:gd name="T77" fmla="*/ 34 h 25"/>
                    <a:gd name="T78" fmla="*/ 0 w 9"/>
                    <a:gd name="T79" fmla="*/ 31 h 25"/>
                    <a:gd name="T80" fmla="*/ 0 w 9"/>
                    <a:gd name="T81" fmla="*/ 28 h 25"/>
                    <a:gd name="T82" fmla="*/ 0 w 9"/>
                    <a:gd name="T83" fmla="*/ 12 h 25"/>
                    <a:gd name="T84" fmla="*/ 0 w 9"/>
                    <a:gd name="T85" fmla="*/ 8 h 25"/>
                    <a:gd name="T86" fmla="*/ 2 w 9"/>
                    <a:gd name="T87" fmla="*/ 6 h 25"/>
                    <a:gd name="T88" fmla="*/ 5 w 9"/>
                    <a:gd name="T89" fmla="*/ 3 h 25"/>
                    <a:gd name="T90" fmla="*/ 6 w 9"/>
                    <a:gd name="T91" fmla="*/ 2 h 25"/>
                    <a:gd name="T92" fmla="*/ 9 w 9"/>
                    <a:gd name="T93" fmla="*/ 0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
                    <a:gd name="T142" fmla="*/ 0 h 25"/>
                    <a:gd name="T143" fmla="*/ 9 w 9"/>
                    <a:gd name="T144" fmla="*/ 25 h 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 h="25">
                      <a:moveTo>
                        <a:pt x="9" y="0"/>
                      </a:moveTo>
                      <a:lnTo>
                        <a:pt x="9" y="0"/>
                      </a:lnTo>
                      <a:lnTo>
                        <a:pt x="8" y="3"/>
                      </a:lnTo>
                      <a:lnTo>
                        <a:pt x="5" y="5"/>
                      </a:lnTo>
                      <a:lnTo>
                        <a:pt x="3" y="8"/>
                      </a:lnTo>
                      <a:lnTo>
                        <a:pt x="2" y="9"/>
                      </a:lnTo>
                      <a:lnTo>
                        <a:pt x="2" y="12"/>
                      </a:lnTo>
                      <a:lnTo>
                        <a:pt x="0" y="15"/>
                      </a:lnTo>
                      <a:lnTo>
                        <a:pt x="0" y="17"/>
                      </a:lnTo>
                      <a:lnTo>
                        <a:pt x="0" y="20"/>
                      </a:lnTo>
                      <a:lnTo>
                        <a:pt x="2" y="22"/>
                      </a:lnTo>
                      <a:lnTo>
                        <a:pt x="3" y="25"/>
                      </a:lnTo>
                      <a:lnTo>
                        <a:pt x="2" y="25"/>
                      </a:lnTo>
                      <a:lnTo>
                        <a:pt x="0" y="22"/>
                      </a:lnTo>
                      <a:lnTo>
                        <a:pt x="0" y="20"/>
                      </a:lnTo>
                      <a:lnTo>
                        <a:pt x="0" y="17"/>
                      </a:lnTo>
                      <a:lnTo>
                        <a:pt x="0" y="14"/>
                      </a:lnTo>
                      <a:lnTo>
                        <a:pt x="0" y="12"/>
                      </a:lnTo>
                      <a:lnTo>
                        <a:pt x="0" y="8"/>
                      </a:lnTo>
                      <a:lnTo>
                        <a:pt x="2" y="6"/>
                      </a:lnTo>
                      <a:lnTo>
                        <a:pt x="5" y="3"/>
                      </a:lnTo>
                      <a:lnTo>
                        <a:pt x="6" y="2"/>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32" name="Freeform 280"/>
                <p:cNvSpPr>
                  <a:spLocks/>
                </p:cNvSpPr>
                <p:nvPr/>
              </p:nvSpPr>
              <p:spPr bwMode="auto">
                <a:xfrm>
                  <a:off x="1695" y="1865"/>
                  <a:ext cx="1153" cy="412"/>
                </a:xfrm>
                <a:custGeom>
                  <a:avLst/>
                  <a:gdLst>
                    <a:gd name="T0" fmla="*/ 195 w 1145"/>
                    <a:gd name="T1" fmla="*/ 384 h 399"/>
                    <a:gd name="T2" fmla="*/ 650 w 1145"/>
                    <a:gd name="T3" fmla="*/ 621 h 399"/>
                    <a:gd name="T4" fmla="*/ 997 w 1145"/>
                    <a:gd name="T5" fmla="*/ 423 h 399"/>
                    <a:gd name="T6" fmla="*/ 1109 w 1145"/>
                    <a:gd name="T7" fmla="*/ 292 h 399"/>
                    <a:gd name="T8" fmla="*/ 1242 w 1145"/>
                    <a:gd name="T9" fmla="*/ 99 h 399"/>
                    <a:gd name="T10" fmla="*/ 1198 w 1145"/>
                    <a:gd name="T11" fmla="*/ 38 h 399"/>
                    <a:gd name="T12" fmla="*/ 1144 w 1145"/>
                    <a:gd name="T13" fmla="*/ 6 h 399"/>
                    <a:gd name="T14" fmla="*/ 1134 w 1145"/>
                    <a:gd name="T15" fmla="*/ 76 h 399"/>
                    <a:gd name="T16" fmla="*/ 1091 w 1145"/>
                    <a:gd name="T17" fmla="*/ 35 h 399"/>
                    <a:gd name="T18" fmla="*/ 1063 w 1145"/>
                    <a:gd name="T19" fmla="*/ 42 h 399"/>
                    <a:gd name="T20" fmla="*/ 1072 w 1145"/>
                    <a:gd name="T21" fmla="*/ 114 h 399"/>
                    <a:gd name="T22" fmla="*/ 1065 w 1145"/>
                    <a:gd name="T23" fmla="*/ 165 h 399"/>
                    <a:gd name="T24" fmla="*/ 1044 w 1145"/>
                    <a:gd name="T25" fmla="*/ 182 h 399"/>
                    <a:gd name="T26" fmla="*/ 991 w 1145"/>
                    <a:gd name="T27" fmla="*/ 170 h 399"/>
                    <a:gd name="T28" fmla="*/ 984 w 1145"/>
                    <a:gd name="T29" fmla="*/ 283 h 399"/>
                    <a:gd name="T30" fmla="*/ 943 w 1145"/>
                    <a:gd name="T31" fmla="*/ 166 h 399"/>
                    <a:gd name="T32" fmla="*/ 933 w 1145"/>
                    <a:gd name="T33" fmla="*/ 260 h 399"/>
                    <a:gd name="T34" fmla="*/ 909 w 1145"/>
                    <a:gd name="T35" fmla="*/ 363 h 399"/>
                    <a:gd name="T36" fmla="*/ 897 w 1145"/>
                    <a:gd name="T37" fmla="*/ 251 h 399"/>
                    <a:gd name="T38" fmla="*/ 873 w 1145"/>
                    <a:gd name="T39" fmla="*/ 260 h 399"/>
                    <a:gd name="T40" fmla="*/ 862 w 1145"/>
                    <a:gd name="T41" fmla="*/ 382 h 399"/>
                    <a:gd name="T42" fmla="*/ 824 w 1145"/>
                    <a:gd name="T43" fmla="*/ 407 h 399"/>
                    <a:gd name="T44" fmla="*/ 809 w 1145"/>
                    <a:gd name="T45" fmla="*/ 272 h 399"/>
                    <a:gd name="T46" fmla="*/ 777 w 1145"/>
                    <a:gd name="T47" fmla="*/ 386 h 399"/>
                    <a:gd name="T48" fmla="*/ 748 w 1145"/>
                    <a:gd name="T49" fmla="*/ 384 h 399"/>
                    <a:gd name="T50" fmla="*/ 739 w 1145"/>
                    <a:gd name="T51" fmla="*/ 236 h 399"/>
                    <a:gd name="T52" fmla="*/ 723 w 1145"/>
                    <a:gd name="T53" fmla="*/ 382 h 399"/>
                    <a:gd name="T54" fmla="*/ 698 w 1145"/>
                    <a:gd name="T55" fmla="*/ 405 h 399"/>
                    <a:gd name="T56" fmla="*/ 685 w 1145"/>
                    <a:gd name="T57" fmla="*/ 317 h 399"/>
                    <a:gd name="T58" fmla="*/ 670 w 1145"/>
                    <a:gd name="T59" fmla="*/ 302 h 399"/>
                    <a:gd name="T60" fmla="*/ 645 w 1145"/>
                    <a:gd name="T61" fmla="*/ 260 h 399"/>
                    <a:gd name="T62" fmla="*/ 634 w 1145"/>
                    <a:gd name="T63" fmla="*/ 400 h 399"/>
                    <a:gd name="T64" fmla="*/ 607 w 1145"/>
                    <a:gd name="T65" fmla="*/ 312 h 399"/>
                    <a:gd name="T66" fmla="*/ 589 w 1145"/>
                    <a:gd name="T67" fmla="*/ 454 h 399"/>
                    <a:gd name="T68" fmla="*/ 583 w 1145"/>
                    <a:gd name="T69" fmla="*/ 261 h 399"/>
                    <a:gd name="T70" fmla="*/ 558 w 1145"/>
                    <a:gd name="T71" fmla="*/ 255 h 399"/>
                    <a:gd name="T72" fmla="*/ 499 w 1145"/>
                    <a:gd name="T73" fmla="*/ 214 h 399"/>
                    <a:gd name="T74" fmla="*/ 522 w 1145"/>
                    <a:gd name="T75" fmla="*/ 423 h 399"/>
                    <a:gd name="T76" fmla="*/ 487 w 1145"/>
                    <a:gd name="T77" fmla="*/ 267 h 399"/>
                    <a:gd name="T78" fmla="*/ 468 w 1145"/>
                    <a:gd name="T79" fmla="*/ 405 h 399"/>
                    <a:gd name="T80" fmla="*/ 462 w 1145"/>
                    <a:gd name="T81" fmla="*/ 214 h 399"/>
                    <a:gd name="T82" fmla="*/ 459 w 1145"/>
                    <a:gd name="T83" fmla="*/ 137 h 399"/>
                    <a:gd name="T84" fmla="*/ 447 w 1145"/>
                    <a:gd name="T85" fmla="*/ 370 h 399"/>
                    <a:gd name="T86" fmla="*/ 423 w 1145"/>
                    <a:gd name="T87" fmla="*/ 260 h 399"/>
                    <a:gd name="T88" fmla="*/ 394 w 1145"/>
                    <a:gd name="T89" fmla="*/ 346 h 399"/>
                    <a:gd name="T90" fmla="*/ 403 w 1145"/>
                    <a:gd name="T91" fmla="*/ 156 h 399"/>
                    <a:gd name="T92" fmla="*/ 351 w 1145"/>
                    <a:gd name="T93" fmla="*/ 267 h 399"/>
                    <a:gd name="T94" fmla="*/ 337 w 1145"/>
                    <a:gd name="T95" fmla="*/ 124 h 399"/>
                    <a:gd name="T96" fmla="*/ 300 w 1145"/>
                    <a:gd name="T97" fmla="*/ 187 h 399"/>
                    <a:gd name="T98" fmla="*/ 304 w 1145"/>
                    <a:gd name="T99" fmla="*/ 288 h 399"/>
                    <a:gd name="T100" fmla="*/ 283 w 1145"/>
                    <a:gd name="T101" fmla="*/ 283 h 399"/>
                    <a:gd name="T102" fmla="*/ 277 w 1145"/>
                    <a:gd name="T103" fmla="*/ 128 h 399"/>
                    <a:gd name="T104" fmla="*/ 252 w 1145"/>
                    <a:gd name="T105" fmla="*/ 132 h 399"/>
                    <a:gd name="T106" fmla="*/ 211 w 1145"/>
                    <a:gd name="T107" fmla="*/ 279 h 399"/>
                    <a:gd name="T108" fmla="*/ 225 w 1145"/>
                    <a:gd name="T109" fmla="*/ 80 h 399"/>
                    <a:gd name="T110" fmla="*/ 183 w 1145"/>
                    <a:gd name="T111" fmla="*/ 247 h 399"/>
                    <a:gd name="T112" fmla="*/ 166 w 1145"/>
                    <a:gd name="T113" fmla="*/ 145 h 399"/>
                    <a:gd name="T114" fmla="*/ 150 w 1145"/>
                    <a:gd name="T115" fmla="*/ 95 h 399"/>
                    <a:gd name="T116" fmla="*/ 120 w 1145"/>
                    <a:gd name="T117" fmla="*/ 223 h 399"/>
                    <a:gd name="T118" fmla="*/ 103 w 1145"/>
                    <a:gd name="T119" fmla="*/ 132 h 399"/>
                    <a:gd name="T120" fmla="*/ 21 w 1145"/>
                    <a:gd name="T121" fmla="*/ 176 h 3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5"/>
                    <a:gd name="T184" fmla="*/ 0 h 399"/>
                    <a:gd name="T185" fmla="*/ 1145 w 1145"/>
                    <a:gd name="T186" fmla="*/ 399 h 3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5" h="399">
                      <a:moveTo>
                        <a:pt x="0" y="112"/>
                      </a:moveTo>
                      <a:lnTo>
                        <a:pt x="0" y="112"/>
                      </a:lnTo>
                      <a:lnTo>
                        <a:pt x="4" y="115"/>
                      </a:lnTo>
                      <a:lnTo>
                        <a:pt x="9" y="118"/>
                      </a:lnTo>
                      <a:lnTo>
                        <a:pt x="13" y="121"/>
                      </a:lnTo>
                      <a:lnTo>
                        <a:pt x="18" y="124"/>
                      </a:lnTo>
                      <a:lnTo>
                        <a:pt x="22" y="127"/>
                      </a:lnTo>
                      <a:lnTo>
                        <a:pt x="28" y="130"/>
                      </a:lnTo>
                      <a:lnTo>
                        <a:pt x="33" y="133"/>
                      </a:lnTo>
                      <a:lnTo>
                        <a:pt x="36" y="134"/>
                      </a:lnTo>
                      <a:lnTo>
                        <a:pt x="42" y="137"/>
                      </a:lnTo>
                      <a:lnTo>
                        <a:pt x="46" y="139"/>
                      </a:lnTo>
                      <a:lnTo>
                        <a:pt x="50" y="142"/>
                      </a:lnTo>
                      <a:lnTo>
                        <a:pt x="64" y="149"/>
                      </a:lnTo>
                      <a:lnTo>
                        <a:pt x="79" y="160"/>
                      </a:lnTo>
                      <a:lnTo>
                        <a:pt x="95" y="172"/>
                      </a:lnTo>
                      <a:lnTo>
                        <a:pt x="113" y="185"/>
                      </a:lnTo>
                      <a:lnTo>
                        <a:pt x="130" y="200"/>
                      </a:lnTo>
                      <a:lnTo>
                        <a:pt x="148" y="215"/>
                      </a:lnTo>
                      <a:lnTo>
                        <a:pt x="164" y="230"/>
                      </a:lnTo>
                      <a:lnTo>
                        <a:pt x="181" y="245"/>
                      </a:lnTo>
                      <a:lnTo>
                        <a:pt x="197" y="260"/>
                      </a:lnTo>
                      <a:lnTo>
                        <a:pt x="212" y="275"/>
                      </a:lnTo>
                      <a:lnTo>
                        <a:pt x="230" y="287"/>
                      </a:lnTo>
                      <a:lnTo>
                        <a:pt x="249" y="297"/>
                      </a:lnTo>
                      <a:lnTo>
                        <a:pt x="272" y="308"/>
                      </a:lnTo>
                      <a:lnTo>
                        <a:pt x="296" y="317"/>
                      </a:lnTo>
                      <a:lnTo>
                        <a:pt x="321" y="324"/>
                      </a:lnTo>
                      <a:lnTo>
                        <a:pt x="346" y="330"/>
                      </a:lnTo>
                      <a:lnTo>
                        <a:pt x="370" y="336"/>
                      </a:lnTo>
                      <a:lnTo>
                        <a:pt x="393" y="341"/>
                      </a:lnTo>
                      <a:lnTo>
                        <a:pt x="414" y="344"/>
                      </a:lnTo>
                      <a:lnTo>
                        <a:pt x="430" y="345"/>
                      </a:lnTo>
                      <a:lnTo>
                        <a:pt x="445" y="348"/>
                      </a:lnTo>
                      <a:lnTo>
                        <a:pt x="461" y="354"/>
                      </a:lnTo>
                      <a:lnTo>
                        <a:pt x="479" y="360"/>
                      </a:lnTo>
                      <a:lnTo>
                        <a:pt x="499" y="368"/>
                      </a:lnTo>
                      <a:lnTo>
                        <a:pt x="520" y="377"/>
                      </a:lnTo>
                      <a:lnTo>
                        <a:pt x="542" y="384"/>
                      </a:lnTo>
                      <a:lnTo>
                        <a:pt x="566" y="390"/>
                      </a:lnTo>
                      <a:lnTo>
                        <a:pt x="593" y="396"/>
                      </a:lnTo>
                      <a:lnTo>
                        <a:pt x="620" y="399"/>
                      </a:lnTo>
                      <a:lnTo>
                        <a:pt x="650" y="399"/>
                      </a:lnTo>
                      <a:lnTo>
                        <a:pt x="678" y="398"/>
                      </a:lnTo>
                      <a:lnTo>
                        <a:pt x="704" y="393"/>
                      </a:lnTo>
                      <a:lnTo>
                        <a:pt x="726" y="389"/>
                      </a:lnTo>
                      <a:lnTo>
                        <a:pt x="747" y="383"/>
                      </a:lnTo>
                      <a:lnTo>
                        <a:pt x="765" y="375"/>
                      </a:lnTo>
                      <a:lnTo>
                        <a:pt x="780" y="368"/>
                      </a:lnTo>
                      <a:lnTo>
                        <a:pt x="793" y="360"/>
                      </a:lnTo>
                      <a:lnTo>
                        <a:pt x="805" y="353"/>
                      </a:lnTo>
                      <a:lnTo>
                        <a:pt x="816" y="347"/>
                      </a:lnTo>
                      <a:lnTo>
                        <a:pt x="825" y="341"/>
                      </a:lnTo>
                      <a:lnTo>
                        <a:pt x="835" y="335"/>
                      </a:lnTo>
                      <a:lnTo>
                        <a:pt x="844" y="329"/>
                      </a:lnTo>
                      <a:lnTo>
                        <a:pt x="855" y="320"/>
                      </a:lnTo>
                      <a:lnTo>
                        <a:pt x="865" y="309"/>
                      </a:lnTo>
                      <a:lnTo>
                        <a:pt x="875" y="300"/>
                      </a:lnTo>
                      <a:lnTo>
                        <a:pt x="886" y="290"/>
                      </a:lnTo>
                      <a:lnTo>
                        <a:pt x="895" y="279"/>
                      </a:lnTo>
                      <a:lnTo>
                        <a:pt x="904" y="270"/>
                      </a:lnTo>
                      <a:lnTo>
                        <a:pt x="913" y="261"/>
                      </a:lnTo>
                      <a:lnTo>
                        <a:pt x="920" y="253"/>
                      </a:lnTo>
                      <a:lnTo>
                        <a:pt x="926" y="247"/>
                      </a:lnTo>
                      <a:lnTo>
                        <a:pt x="934" y="242"/>
                      </a:lnTo>
                      <a:lnTo>
                        <a:pt x="940" y="239"/>
                      </a:lnTo>
                      <a:lnTo>
                        <a:pt x="946" y="236"/>
                      </a:lnTo>
                      <a:lnTo>
                        <a:pt x="953" y="233"/>
                      </a:lnTo>
                      <a:lnTo>
                        <a:pt x="958" y="232"/>
                      </a:lnTo>
                      <a:lnTo>
                        <a:pt x="964" y="230"/>
                      </a:lnTo>
                      <a:lnTo>
                        <a:pt x="970" y="229"/>
                      </a:lnTo>
                      <a:lnTo>
                        <a:pt x="976" y="227"/>
                      </a:lnTo>
                      <a:lnTo>
                        <a:pt x="983" y="226"/>
                      </a:lnTo>
                      <a:lnTo>
                        <a:pt x="988" y="223"/>
                      </a:lnTo>
                      <a:lnTo>
                        <a:pt x="992" y="220"/>
                      </a:lnTo>
                      <a:lnTo>
                        <a:pt x="995" y="215"/>
                      </a:lnTo>
                      <a:lnTo>
                        <a:pt x="998" y="211"/>
                      </a:lnTo>
                      <a:lnTo>
                        <a:pt x="1000" y="206"/>
                      </a:lnTo>
                      <a:lnTo>
                        <a:pt x="1001" y="200"/>
                      </a:lnTo>
                      <a:lnTo>
                        <a:pt x="1004" y="193"/>
                      </a:lnTo>
                      <a:lnTo>
                        <a:pt x="1007" y="187"/>
                      </a:lnTo>
                      <a:lnTo>
                        <a:pt x="1010" y="179"/>
                      </a:lnTo>
                      <a:lnTo>
                        <a:pt x="1014" y="172"/>
                      </a:lnTo>
                      <a:lnTo>
                        <a:pt x="1020" y="164"/>
                      </a:lnTo>
                      <a:lnTo>
                        <a:pt x="1028" y="157"/>
                      </a:lnTo>
                      <a:lnTo>
                        <a:pt x="1035" y="149"/>
                      </a:lnTo>
                      <a:lnTo>
                        <a:pt x="1044" y="142"/>
                      </a:lnTo>
                      <a:lnTo>
                        <a:pt x="1053" y="133"/>
                      </a:lnTo>
                      <a:lnTo>
                        <a:pt x="1062" y="125"/>
                      </a:lnTo>
                      <a:lnTo>
                        <a:pt x="1071" y="118"/>
                      </a:lnTo>
                      <a:lnTo>
                        <a:pt x="1080" y="112"/>
                      </a:lnTo>
                      <a:lnTo>
                        <a:pt x="1089" y="105"/>
                      </a:lnTo>
                      <a:lnTo>
                        <a:pt x="1098" y="99"/>
                      </a:lnTo>
                      <a:lnTo>
                        <a:pt x="1106" y="93"/>
                      </a:lnTo>
                      <a:lnTo>
                        <a:pt x="1110" y="88"/>
                      </a:lnTo>
                      <a:lnTo>
                        <a:pt x="1113" y="87"/>
                      </a:lnTo>
                      <a:lnTo>
                        <a:pt x="1116" y="84"/>
                      </a:lnTo>
                      <a:lnTo>
                        <a:pt x="1118" y="81"/>
                      </a:lnTo>
                      <a:lnTo>
                        <a:pt x="1121" y="76"/>
                      </a:lnTo>
                      <a:lnTo>
                        <a:pt x="1124" y="72"/>
                      </a:lnTo>
                      <a:lnTo>
                        <a:pt x="1128" y="64"/>
                      </a:lnTo>
                      <a:lnTo>
                        <a:pt x="1134" y="55"/>
                      </a:lnTo>
                      <a:lnTo>
                        <a:pt x="1145" y="42"/>
                      </a:lnTo>
                      <a:lnTo>
                        <a:pt x="1142" y="48"/>
                      </a:lnTo>
                      <a:lnTo>
                        <a:pt x="1139" y="51"/>
                      </a:lnTo>
                      <a:lnTo>
                        <a:pt x="1136" y="52"/>
                      </a:lnTo>
                      <a:lnTo>
                        <a:pt x="1134" y="52"/>
                      </a:lnTo>
                      <a:lnTo>
                        <a:pt x="1131" y="52"/>
                      </a:lnTo>
                      <a:lnTo>
                        <a:pt x="1130" y="49"/>
                      </a:lnTo>
                      <a:lnTo>
                        <a:pt x="1127" y="48"/>
                      </a:lnTo>
                      <a:lnTo>
                        <a:pt x="1125" y="43"/>
                      </a:lnTo>
                      <a:lnTo>
                        <a:pt x="1122" y="40"/>
                      </a:lnTo>
                      <a:lnTo>
                        <a:pt x="1119" y="36"/>
                      </a:lnTo>
                      <a:lnTo>
                        <a:pt x="1115" y="31"/>
                      </a:lnTo>
                      <a:lnTo>
                        <a:pt x="1112" y="28"/>
                      </a:lnTo>
                      <a:lnTo>
                        <a:pt x="1107" y="24"/>
                      </a:lnTo>
                      <a:lnTo>
                        <a:pt x="1101" y="22"/>
                      </a:lnTo>
                      <a:lnTo>
                        <a:pt x="1097" y="19"/>
                      </a:lnTo>
                      <a:lnTo>
                        <a:pt x="1094" y="19"/>
                      </a:lnTo>
                      <a:lnTo>
                        <a:pt x="1089" y="21"/>
                      </a:lnTo>
                      <a:lnTo>
                        <a:pt x="1086" y="24"/>
                      </a:lnTo>
                      <a:lnTo>
                        <a:pt x="1085" y="28"/>
                      </a:lnTo>
                      <a:lnTo>
                        <a:pt x="1085" y="36"/>
                      </a:lnTo>
                      <a:lnTo>
                        <a:pt x="1085" y="37"/>
                      </a:lnTo>
                      <a:lnTo>
                        <a:pt x="1082" y="40"/>
                      </a:lnTo>
                      <a:lnTo>
                        <a:pt x="1080" y="40"/>
                      </a:lnTo>
                      <a:lnTo>
                        <a:pt x="1077" y="42"/>
                      </a:lnTo>
                      <a:lnTo>
                        <a:pt x="1073" y="40"/>
                      </a:lnTo>
                      <a:lnTo>
                        <a:pt x="1070" y="39"/>
                      </a:lnTo>
                      <a:lnTo>
                        <a:pt x="1065" y="37"/>
                      </a:lnTo>
                      <a:lnTo>
                        <a:pt x="1062" y="36"/>
                      </a:lnTo>
                      <a:lnTo>
                        <a:pt x="1059" y="33"/>
                      </a:lnTo>
                      <a:lnTo>
                        <a:pt x="1056" y="28"/>
                      </a:lnTo>
                      <a:lnTo>
                        <a:pt x="1053" y="25"/>
                      </a:lnTo>
                      <a:lnTo>
                        <a:pt x="1052" y="22"/>
                      </a:lnTo>
                      <a:lnTo>
                        <a:pt x="1049" y="18"/>
                      </a:lnTo>
                      <a:lnTo>
                        <a:pt x="1047" y="15"/>
                      </a:lnTo>
                      <a:lnTo>
                        <a:pt x="1046" y="12"/>
                      </a:lnTo>
                      <a:lnTo>
                        <a:pt x="1043" y="10"/>
                      </a:lnTo>
                      <a:lnTo>
                        <a:pt x="1041" y="7"/>
                      </a:lnTo>
                      <a:lnTo>
                        <a:pt x="1038" y="6"/>
                      </a:lnTo>
                      <a:lnTo>
                        <a:pt x="1037" y="3"/>
                      </a:lnTo>
                      <a:lnTo>
                        <a:pt x="1034" y="3"/>
                      </a:lnTo>
                      <a:lnTo>
                        <a:pt x="1032" y="1"/>
                      </a:lnTo>
                      <a:lnTo>
                        <a:pt x="1029" y="0"/>
                      </a:lnTo>
                      <a:lnTo>
                        <a:pt x="1026" y="0"/>
                      </a:lnTo>
                      <a:lnTo>
                        <a:pt x="1025" y="1"/>
                      </a:lnTo>
                      <a:lnTo>
                        <a:pt x="1022" y="1"/>
                      </a:lnTo>
                      <a:lnTo>
                        <a:pt x="1020" y="3"/>
                      </a:lnTo>
                      <a:lnTo>
                        <a:pt x="1019" y="6"/>
                      </a:lnTo>
                      <a:lnTo>
                        <a:pt x="1019" y="10"/>
                      </a:lnTo>
                      <a:lnTo>
                        <a:pt x="1017" y="13"/>
                      </a:lnTo>
                      <a:lnTo>
                        <a:pt x="1019" y="18"/>
                      </a:lnTo>
                      <a:lnTo>
                        <a:pt x="1019" y="22"/>
                      </a:lnTo>
                      <a:lnTo>
                        <a:pt x="1020" y="27"/>
                      </a:lnTo>
                      <a:lnTo>
                        <a:pt x="1022" y="31"/>
                      </a:lnTo>
                      <a:lnTo>
                        <a:pt x="1025" y="34"/>
                      </a:lnTo>
                      <a:lnTo>
                        <a:pt x="1026" y="37"/>
                      </a:lnTo>
                      <a:lnTo>
                        <a:pt x="1028" y="40"/>
                      </a:lnTo>
                      <a:lnTo>
                        <a:pt x="1029" y="45"/>
                      </a:lnTo>
                      <a:lnTo>
                        <a:pt x="1029" y="48"/>
                      </a:lnTo>
                      <a:lnTo>
                        <a:pt x="1031" y="51"/>
                      </a:lnTo>
                      <a:lnTo>
                        <a:pt x="1032" y="57"/>
                      </a:lnTo>
                      <a:lnTo>
                        <a:pt x="1032" y="60"/>
                      </a:lnTo>
                      <a:lnTo>
                        <a:pt x="1031" y="64"/>
                      </a:lnTo>
                      <a:lnTo>
                        <a:pt x="1029" y="72"/>
                      </a:lnTo>
                      <a:lnTo>
                        <a:pt x="1026" y="78"/>
                      </a:lnTo>
                      <a:lnTo>
                        <a:pt x="1023" y="82"/>
                      </a:lnTo>
                      <a:lnTo>
                        <a:pt x="1019" y="85"/>
                      </a:lnTo>
                      <a:lnTo>
                        <a:pt x="1016" y="85"/>
                      </a:lnTo>
                      <a:lnTo>
                        <a:pt x="1011" y="81"/>
                      </a:lnTo>
                      <a:lnTo>
                        <a:pt x="1007" y="72"/>
                      </a:lnTo>
                      <a:lnTo>
                        <a:pt x="1003" y="57"/>
                      </a:lnTo>
                      <a:lnTo>
                        <a:pt x="1001" y="52"/>
                      </a:lnTo>
                      <a:lnTo>
                        <a:pt x="1000" y="45"/>
                      </a:lnTo>
                      <a:lnTo>
                        <a:pt x="998" y="40"/>
                      </a:lnTo>
                      <a:lnTo>
                        <a:pt x="997" y="34"/>
                      </a:lnTo>
                      <a:lnTo>
                        <a:pt x="995" y="30"/>
                      </a:lnTo>
                      <a:lnTo>
                        <a:pt x="995" y="25"/>
                      </a:lnTo>
                      <a:lnTo>
                        <a:pt x="994" y="22"/>
                      </a:lnTo>
                      <a:lnTo>
                        <a:pt x="991" y="21"/>
                      </a:lnTo>
                      <a:lnTo>
                        <a:pt x="989" y="19"/>
                      </a:lnTo>
                      <a:lnTo>
                        <a:pt x="988" y="19"/>
                      </a:lnTo>
                      <a:lnTo>
                        <a:pt x="985" y="21"/>
                      </a:lnTo>
                      <a:lnTo>
                        <a:pt x="983" y="22"/>
                      </a:lnTo>
                      <a:lnTo>
                        <a:pt x="983" y="24"/>
                      </a:lnTo>
                      <a:lnTo>
                        <a:pt x="983" y="27"/>
                      </a:lnTo>
                      <a:lnTo>
                        <a:pt x="983" y="30"/>
                      </a:lnTo>
                      <a:lnTo>
                        <a:pt x="982" y="33"/>
                      </a:lnTo>
                      <a:lnTo>
                        <a:pt x="982" y="34"/>
                      </a:lnTo>
                      <a:lnTo>
                        <a:pt x="982" y="37"/>
                      </a:lnTo>
                      <a:lnTo>
                        <a:pt x="980" y="39"/>
                      </a:lnTo>
                      <a:lnTo>
                        <a:pt x="979" y="40"/>
                      </a:lnTo>
                      <a:lnTo>
                        <a:pt x="977" y="42"/>
                      </a:lnTo>
                      <a:lnTo>
                        <a:pt x="976" y="40"/>
                      </a:lnTo>
                      <a:lnTo>
                        <a:pt x="974" y="40"/>
                      </a:lnTo>
                      <a:lnTo>
                        <a:pt x="973" y="37"/>
                      </a:lnTo>
                      <a:lnTo>
                        <a:pt x="971" y="36"/>
                      </a:lnTo>
                      <a:lnTo>
                        <a:pt x="970" y="33"/>
                      </a:lnTo>
                      <a:lnTo>
                        <a:pt x="968" y="31"/>
                      </a:lnTo>
                      <a:lnTo>
                        <a:pt x="965" y="28"/>
                      </a:lnTo>
                      <a:lnTo>
                        <a:pt x="964" y="25"/>
                      </a:lnTo>
                      <a:lnTo>
                        <a:pt x="962" y="24"/>
                      </a:lnTo>
                      <a:lnTo>
                        <a:pt x="959" y="22"/>
                      </a:lnTo>
                      <a:lnTo>
                        <a:pt x="956" y="21"/>
                      </a:lnTo>
                      <a:lnTo>
                        <a:pt x="953" y="19"/>
                      </a:lnTo>
                      <a:lnTo>
                        <a:pt x="952" y="18"/>
                      </a:lnTo>
                      <a:lnTo>
                        <a:pt x="949" y="19"/>
                      </a:lnTo>
                      <a:lnTo>
                        <a:pt x="946" y="19"/>
                      </a:lnTo>
                      <a:lnTo>
                        <a:pt x="944" y="22"/>
                      </a:lnTo>
                      <a:lnTo>
                        <a:pt x="943" y="25"/>
                      </a:lnTo>
                      <a:lnTo>
                        <a:pt x="943" y="30"/>
                      </a:lnTo>
                      <a:lnTo>
                        <a:pt x="943" y="36"/>
                      </a:lnTo>
                      <a:lnTo>
                        <a:pt x="944" y="42"/>
                      </a:lnTo>
                      <a:lnTo>
                        <a:pt x="947" y="48"/>
                      </a:lnTo>
                      <a:lnTo>
                        <a:pt x="950" y="52"/>
                      </a:lnTo>
                      <a:lnTo>
                        <a:pt x="955" y="57"/>
                      </a:lnTo>
                      <a:lnTo>
                        <a:pt x="959" y="61"/>
                      </a:lnTo>
                      <a:lnTo>
                        <a:pt x="964" y="66"/>
                      </a:lnTo>
                      <a:lnTo>
                        <a:pt x="968" y="70"/>
                      </a:lnTo>
                      <a:lnTo>
                        <a:pt x="974" y="73"/>
                      </a:lnTo>
                      <a:lnTo>
                        <a:pt x="980" y="78"/>
                      </a:lnTo>
                      <a:lnTo>
                        <a:pt x="985" y="82"/>
                      </a:lnTo>
                      <a:lnTo>
                        <a:pt x="989" y="85"/>
                      </a:lnTo>
                      <a:lnTo>
                        <a:pt x="994" y="88"/>
                      </a:lnTo>
                      <a:lnTo>
                        <a:pt x="998" y="91"/>
                      </a:lnTo>
                      <a:lnTo>
                        <a:pt x="1001" y="94"/>
                      </a:lnTo>
                      <a:lnTo>
                        <a:pt x="1003" y="96"/>
                      </a:lnTo>
                      <a:lnTo>
                        <a:pt x="1004" y="97"/>
                      </a:lnTo>
                      <a:lnTo>
                        <a:pt x="1004" y="100"/>
                      </a:lnTo>
                      <a:lnTo>
                        <a:pt x="1004" y="102"/>
                      </a:lnTo>
                      <a:lnTo>
                        <a:pt x="1004" y="103"/>
                      </a:lnTo>
                      <a:lnTo>
                        <a:pt x="1003" y="106"/>
                      </a:lnTo>
                      <a:lnTo>
                        <a:pt x="1000" y="109"/>
                      </a:lnTo>
                      <a:lnTo>
                        <a:pt x="995" y="111"/>
                      </a:lnTo>
                      <a:lnTo>
                        <a:pt x="991" y="111"/>
                      </a:lnTo>
                      <a:lnTo>
                        <a:pt x="986" y="111"/>
                      </a:lnTo>
                      <a:lnTo>
                        <a:pt x="980" y="111"/>
                      </a:lnTo>
                      <a:lnTo>
                        <a:pt x="976" y="109"/>
                      </a:lnTo>
                      <a:lnTo>
                        <a:pt x="970" y="108"/>
                      </a:lnTo>
                      <a:lnTo>
                        <a:pt x="967" y="105"/>
                      </a:lnTo>
                      <a:lnTo>
                        <a:pt x="962" y="100"/>
                      </a:lnTo>
                      <a:lnTo>
                        <a:pt x="961" y="97"/>
                      </a:lnTo>
                      <a:lnTo>
                        <a:pt x="959" y="93"/>
                      </a:lnTo>
                      <a:lnTo>
                        <a:pt x="958" y="90"/>
                      </a:lnTo>
                      <a:lnTo>
                        <a:pt x="956" y="87"/>
                      </a:lnTo>
                      <a:lnTo>
                        <a:pt x="953" y="85"/>
                      </a:lnTo>
                      <a:lnTo>
                        <a:pt x="952" y="84"/>
                      </a:lnTo>
                      <a:lnTo>
                        <a:pt x="949" y="82"/>
                      </a:lnTo>
                      <a:lnTo>
                        <a:pt x="946" y="84"/>
                      </a:lnTo>
                      <a:lnTo>
                        <a:pt x="944" y="84"/>
                      </a:lnTo>
                      <a:lnTo>
                        <a:pt x="941" y="85"/>
                      </a:lnTo>
                      <a:lnTo>
                        <a:pt x="940" y="88"/>
                      </a:lnTo>
                      <a:lnTo>
                        <a:pt x="938" y="93"/>
                      </a:lnTo>
                      <a:lnTo>
                        <a:pt x="937" y="96"/>
                      </a:lnTo>
                      <a:lnTo>
                        <a:pt x="937" y="100"/>
                      </a:lnTo>
                      <a:lnTo>
                        <a:pt x="938" y="103"/>
                      </a:lnTo>
                      <a:lnTo>
                        <a:pt x="940" y="108"/>
                      </a:lnTo>
                      <a:lnTo>
                        <a:pt x="941" y="111"/>
                      </a:lnTo>
                      <a:lnTo>
                        <a:pt x="944" y="114"/>
                      </a:lnTo>
                      <a:lnTo>
                        <a:pt x="946" y="116"/>
                      </a:lnTo>
                      <a:lnTo>
                        <a:pt x="949" y="119"/>
                      </a:lnTo>
                      <a:lnTo>
                        <a:pt x="952" y="121"/>
                      </a:lnTo>
                      <a:lnTo>
                        <a:pt x="953" y="124"/>
                      </a:lnTo>
                      <a:lnTo>
                        <a:pt x="953" y="127"/>
                      </a:lnTo>
                      <a:lnTo>
                        <a:pt x="950" y="131"/>
                      </a:lnTo>
                      <a:lnTo>
                        <a:pt x="949" y="137"/>
                      </a:lnTo>
                      <a:lnTo>
                        <a:pt x="944" y="142"/>
                      </a:lnTo>
                      <a:lnTo>
                        <a:pt x="941" y="145"/>
                      </a:lnTo>
                      <a:lnTo>
                        <a:pt x="937" y="148"/>
                      </a:lnTo>
                      <a:lnTo>
                        <a:pt x="932" y="148"/>
                      </a:lnTo>
                      <a:lnTo>
                        <a:pt x="928" y="148"/>
                      </a:lnTo>
                      <a:lnTo>
                        <a:pt x="925" y="145"/>
                      </a:lnTo>
                      <a:lnTo>
                        <a:pt x="922" y="139"/>
                      </a:lnTo>
                      <a:lnTo>
                        <a:pt x="919" y="134"/>
                      </a:lnTo>
                      <a:lnTo>
                        <a:pt x="916" y="128"/>
                      </a:lnTo>
                      <a:lnTo>
                        <a:pt x="911" y="122"/>
                      </a:lnTo>
                      <a:lnTo>
                        <a:pt x="908" y="116"/>
                      </a:lnTo>
                      <a:lnTo>
                        <a:pt x="905" y="112"/>
                      </a:lnTo>
                      <a:lnTo>
                        <a:pt x="902" y="109"/>
                      </a:lnTo>
                      <a:lnTo>
                        <a:pt x="899" y="108"/>
                      </a:lnTo>
                      <a:lnTo>
                        <a:pt x="896" y="108"/>
                      </a:lnTo>
                      <a:lnTo>
                        <a:pt x="893" y="109"/>
                      </a:lnTo>
                      <a:lnTo>
                        <a:pt x="892" y="114"/>
                      </a:lnTo>
                      <a:lnTo>
                        <a:pt x="890" y="118"/>
                      </a:lnTo>
                      <a:lnTo>
                        <a:pt x="890" y="122"/>
                      </a:lnTo>
                      <a:lnTo>
                        <a:pt x="890" y="127"/>
                      </a:lnTo>
                      <a:lnTo>
                        <a:pt x="892" y="131"/>
                      </a:lnTo>
                      <a:lnTo>
                        <a:pt x="892" y="136"/>
                      </a:lnTo>
                      <a:lnTo>
                        <a:pt x="895" y="140"/>
                      </a:lnTo>
                      <a:lnTo>
                        <a:pt x="895" y="145"/>
                      </a:lnTo>
                      <a:lnTo>
                        <a:pt x="896" y="149"/>
                      </a:lnTo>
                      <a:lnTo>
                        <a:pt x="898" y="154"/>
                      </a:lnTo>
                      <a:lnTo>
                        <a:pt x="899" y="158"/>
                      </a:lnTo>
                      <a:lnTo>
                        <a:pt x="899" y="161"/>
                      </a:lnTo>
                      <a:lnTo>
                        <a:pt x="899" y="166"/>
                      </a:lnTo>
                      <a:lnTo>
                        <a:pt x="899" y="170"/>
                      </a:lnTo>
                      <a:lnTo>
                        <a:pt x="899" y="173"/>
                      </a:lnTo>
                      <a:lnTo>
                        <a:pt x="898" y="178"/>
                      </a:lnTo>
                      <a:lnTo>
                        <a:pt x="896" y="181"/>
                      </a:lnTo>
                      <a:lnTo>
                        <a:pt x="893" y="181"/>
                      </a:lnTo>
                      <a:lnTo>
                        <a:pt x="890" y="182"/>
                      </a:lnTo>
                      <a:lnTo>
                        <a:pt x="887" y="182"/>
                      </a:lnTo>
                      <a:lnTo>
                        <a:pt x="883" y="181"/>
                      </a:lnTo>
                      <a:lnTo>
                        <a:pt x="878" y="179"/>
                      </a:lnTo>
                      <a:lnTo>
                        <a:pt x="877" y="178"/>
                      </a:lnTo>
                      <a:lnTo>
                        <a:pt x="874" y="175"/>
                      </a:lnTo>
                      <a:lnTo>
                        <a:pt x="872" y="172"/>
                      </a:lnTo>
                      <a:lnTo>
                        <a:pt x="871" y="169"/>
                      </a:lnTo>
                      <a:lnTo>
                        <a:pt x="871" y="164"/>
                      </a:lnTo>
                      <a:lnTo>
                        <a:pt x="870" y="160"/>
                      </a:lnTo>
                      <a:lnTo>
                        <a:pt x="870" y="155"/>
                      </a:lnTo>
                      <a:lnTo>
                        <a:pt x="870" y="151"/>
                      </a:lnTo>
                      <a:lnTo>
                        <a:pt x="868" y="146"/>
                      </a:lnTo>
                      <a:lnTo>
                        <a:pt x="868" y="140"/>
                      </a:lnTo>
                      <a:lnTo>
                        <a:pt x="867" y="133"/>
                      </a:lnTo>
                      <a:lnTo>
                        <a:pt x="865" y="127"/>
                      </a:lnTo>
                      <a:lnTo>
                        <a:pt x="864" y="119"/>
                      </a:lnTo>
                      <a:lnTo>
                        <a:pt x="862" y="115"/>
                      </a:lnTo>
                      <a:lnTo>
                        <a:pt x="861" y="109"/>
                      </a:lnTo>
                      <a:lnTo>
                        <a:pt x="858" y="106"/>
                      </a:lnTo>
                      <a:lnTo>
                        <a:pt x="856" y="105"/>
                      </a:lnTo>
                      <a:lnTo>
                        <a:pt x="853" y="106"/>
                      </a:lnTo>
                      <a:lnTo>
                        <a:pt x="850" y="109"/>
                      </a:lnTo>
                      <a:lnTo>
                        <a:pt x="847" y="111"/>
                      </a:lnTo>
                      <a:lnTo>
                        <a:pt x="844" y="114"/>
                      </a:lnTo>
                      <a:lnTo>
                        <a:pt x="841" y="115"/>
                      </a:lnTo>
                      <a:lnTo>
                        <a:pt x="840" y="118"/>
                      </a:lnTo>
                      <a:lnTo>
                        <a:pt x="838" y="119"/>
                      </a:lnTo>
                      <a:lnTo>
                        <a:pt x="837" y="122"/>
                      </a:lnTo>
                      <a:lnTo>
                        <a:pt x="835" y="127"/>
                      </a:lnTo>
                      <a:lnTo>
                        <a:pt x="835" y="130"/>
                      </a:lnTo>
                      <a:lnTo>
                        <a:pt x="837" y="134"/>
                      </a:lnTo>
                      <a:lnTo>
                        <a:pt x="837" y="139"/>
                      </a:lnTo>
                      <a:lnTo>
                        <a:pt x="838" y="142"/>
                      </a:lnTo>
                      <a:lnTo>
                        <a:pt x="841" y="146"/>
                      </a:lnTo>
                      <a:lnTo>
                        <a:pt x="843" y="149"/>
                      </a:lnTo>
                      <a:lnTo>
                        <a:pt x="844" y="154"/>
                      </a:lnTo>
                      <a:lnTo>
                        <a:pt x="846" y="157"/>
                      </a:lnTo>
                      <a:lnTo>
                        <a:pt x="849" y="161"/>
                      </a:lnTo>
                      <a:lnTo>
                        <a:pt x="849" y="166"/>
                      </a:lnTo>
                      <a:lnTo>
                        <a:pt x="850" y="170"/>
                      </a:lnTo>
                      <a:lnTo>
                        <a:pt x="852" y="175"/>
                      </a:lnTo>
                      <a:lnTo>
                        <a:pt x="852" y="179"/>
                      </a:lnTo>
                      <a:lnTo>
                        <a:pt x="850" y="185"/>
                      </a:lnTo>
                      <a:lnTo>
                        <a:pt x="850" y="191"/>
                      </a:lnTo>
                      <a:lnTo>
                        <a:pt x="849" y="197"/>
                      </a:lnTo>
                      <a:lnTo>
                        <a:pt x="847" y="203"/>
                      </a:lnTo>
                      <a:lnTo>
                        <a:pt x="844" y="208"/>
                      </a:lnTo>
                      <a:lnTo>
                        <a:pt x="843" y="212"/>
                      </a:lnTo>
                      <a:lnTo>
                        <a:pt x="841" y="217"/>
                      </a:lnTo>
                      <a:lnTo>
                        <a:pt x="838" y="218"/>
                      </a:lnTo>
                      <a:lnTo>
                        <a:pt x="837" y="220"/>
                      </a:lnTo>
                      <a:lnTo>
                        <a:pt x="834" y="221"/>
                      </a:lnTo>
                      <a:lnTo>
                        <a:pt x="832" y="223"/>
                      </a:lnTo>
                      <a:lnTo>
                        <a:pt x="831" y="224"/>
                      </a:lnTo>
                      <a:lnTo>
                        <a:pt x="829" y="226"/>
                      </a:lnTo>
                      <a:lnTo>
                        <a:pt x="829" y="229"/>
                      </a:lnTo>
                      <a:lnTo>
                        <a:pt x="828" y="230"/>
                      </a:lnTo>
                      <a:lnTo>
                        <a:pt x="826" y="232"/>
                      </a:lnTo>
                      <a:lnTo>
                        <a:pt x="825" y="232"/>
                      </a:lnTo>
                      <a:lnTo>
                        <a:pt x="823" y="233"/>
                      </a:lnTo>
                      <a:lnTo>
                        <a:pt x="822" y="233"/>
                      </a:lnTo>
                      <a:lnTo>
                        <a:pt x="820" y="233"/>
                      </a:lnTo>
                      <a:lnTo>
                        <a:pt x="819" y="232"/>
                      </a:lnTo>
                      <a:lnTo>
                        <a:pt x="817" y="229"/>
                      </a:lnTo>
                      <a:lnTo>
                        <a:pt x="816" y="226"/>
                      </a:lnTo>
                      <a:lnTo>
                        <a:pt x="816" y="223"/>
                      </a:lnTo>
                      <a:lnTo>
                        <a:pt x="816" y="218"/>
                      </a:lnTo>
                      <a:lnTo>
                        <a:pt x="816" y="215"/>
                      </a:lnTo>
                      <a:lnTo>
                        <a:pt x="817" y="211"/>
                      </a:lnTo>
                      <a:lnTo>
                        <a:pt x="817" y="208"/>
                      </a:lnTo>
                      <a:lnTo>
                        <a:pt x="820" y="203"/>
                      </a:lnTo>
                      <a:lnTo>
                        <a:pt x="822" y="200"/>
                      </a:lnTo>
                      <a:lnTo>
                        <a:pt x="822" y="194"/>
                      </a:lnTo>
                      <a:lnTo>
                        <a:pt x="822" y="188"/>
                      </a:lnTo>
                      <a:lnTo>
                        <a:pt x="820" y="181"/>
                      </a:lnTo>
                      <a:lnTo>
                        <a:pt x="819" y="175"/>
                      </a:lnTo>
                      <a:lnTo>
                        <a:pt x="817" y="169"/>
                      </a:lnTo>
                      <a:lnTo>
                        <a:pt x="814" y="163"/>
                      </a:lnTo>
                      <a:lnTo>
                        <a:pt x="813" y="160"/>
                      </a:lnTo>
                      <a:lnTo>
                        <a:pt x="810" y="158"/>
                      </a:lnTo>
                      <a:lnTo>
                        <a:pt x="808" y="161"/>
                      </a:lnTo>
                      <a:lnTo>
                        <a:pt x="805" y="163"/>
                      </a:lnTo>
                      <a:lnTo>
                        <a:pt x="805" y="166"/>
                      </a:lnTo>
                      <a:lnTo>
                        <a:pt x="805" y="169"/>
                      </a:lnTo>
                      <a:lnTo>
                        <a:pt x="805" y="170"/>
                      </a:lnTo>
                      <a:lnTo>
                        <a:pt x="804" y="173"/>
                      </a:lnTo>
                      <a:lnTo>
                        <a:pt x="804" y="175"/>
                      </a:lnTo>
                      <a:lnTo>
                        <a:pt x="804" y="176"/>
                      </a:lnTo>
                      <a:lnTo>
                        <a:pt x="804" y="178"/>
                      </a:lnTo>
                      <a:lnTo>
                        <a:pt x="802" y="178"/>
                      </a:lnTo>
                      <a:lnTo>
                        <a:pt x="799" y="179"/>
                      </a:lnTo>
                      <a:lnTo>
                        <a:pt x="798" y="179"/>
                      </a:lnTo>
                      <a:lnTo>
                        <a:pt x="796" y="179"/>
                      </a:lnTo>
                      <a:lnTo>
                        <a:pt x="793" y="178"/>
                      </a:lnTo>
                      <a:lnTo>
                        <a:pt x="793" y="176"/>
                      </a:lnTo>
                      <a:lnTo>
                        <a:pt x="792" y="175"/>
                      </a:lnTo>
                      <a:lnTo>
                        <a:pt x="790" y="172"/>
                      </a:lnTo>
                      <a:lnTo>
                        <a:pt x="790" y="170"/>
                      </a:lnTo>
                      <a:lnTo>
                        <a:pt x="789" y="166"/>
                      </a:lnTo>
                      <a:lnTo>
                        <a:pt x="789" y="164"/>
                      </a:lnTo>
                      <a:lnTo>
                        <a:pt x="787" y="161"/>
                      </a:lnTo>
                      <a:lnTo>
                        <a:pt x="786" y="158"/>
                      </a:lnTo>
                      <a:lnTo>
                        <a:pt x="783" y="155"/>
                      </a:lnTo>
                      <a:lnTo>
                        <a:pt x="778" y="152"/>
                      </a:lnTo>
                      <a:lnTo>
                        <a:pt x="775" y="151"/>
                      </a:lnTo>
                      <a:lnTo>
                        <a:pt x="771" y="151"/>
                      </a:lnTo>
                      <a:lnTo>
                        <a:pt x="766" y="151"/>
                      </a:lnTo>
                      <a:lnTo>
                        <a:pt x="763" y="154"/>
                      </a:lnTo>
                      <a:lnTo>
                        <a:pt x="762" y="157"/>
                      </a:lnTo>
                      <a:lnTo>
                        <a:pt x="762" y="163"/>
                      </a:lnTo>
                      <a:lnTo>
                        <a:pt x="763" y="170"/>
                      </a:lnTo>
                      <a:lnTo>
                        <a:pt x="765" y="178"/>
                      </a:lnTo>
                      <a:lnTo>
                        <a:pt x="768" y="188"/>
                      </a:lnTo>
                      <a:lnTo>
                        <a:pt x="771" y="199"/>
                      </a:lnTo>
                      <a:lnTo>
                        <a:pt x="774" y="209"/>
                      </a:lnTo>
                      <a:lnTo>
                        <a:pt x="777" y="218"/>
                      </a:lnTo>
                      <a:lnTo>
                        <a:pt x="778" y="227"/>
                      </a:lnTo>
                      <a:lnTo>
                        <a:pt x="780" y="236"/>
                      </a:lnTo>
                      <a:lnTo>
                        <a:pt x="780" y="244"/>
                      </a:lnTo>
                      <a:lnTo>
                        <a:pt x="780" y="248"/>
                      </a:lnTo>
                      <a:lnTo>
                        <a:pt x="778" y="253"/>
                      </a:lnTo>
                      <a:lnTo>
                        <a:pt x="775" y="254"/>
                      </a:lnTo>
                      <a:lnTo>
                        <a:pt x="774" y="254"/>
                      </a:lnTo>
                      <a:lnTo>
                        <a:pt x="771" y="251"/>
                      </a:lnTo>
                      <a:lnTo>
                        <a:pt x="769" y="248"/>
                      </a:lnTo>
                      <a:lnTo>
                        <a:pt x="768" y="244"/>
                      </a:lnTo>
                      <a:lnTo>
                        <a:pt x="766" y="241"/>
                      </a:lnTo>
                      <a:lnTo>
                        <a:pt x="763" y="236"/>
                      </a:lnTo>
                      <a:lnTo>
                        <a:pt x="762" y="233"/>
                      </a:lnTo>
                      <a:lnTo>
                        <a:pt x="759" y="232"/>
                      </a:lnTo>
                      <a:lnTo>
                        <a:pt x="757" y="230"/>
                      </a:lnTo>
                      <a:lnTo>
                        <a:pt x="756" y="232"/>
                      </a:lnTo>
                      <a:lnTo>
                        <a:pt x="753" y="235"/>
                      </a:lnTo>
                      <a:lnTo>
                        <a:pt x="753" y="238"/>
                      </a:lnTo>
                      <a:lnTo>
                        <a:pt x="751" y="242"/>
                      </a:lnTo>
                      <a:lnTo>
                        <a:pt x="751" y="247"/>
                      </a:lnTo>
                      <a:lnTo>
                        <a:pt x="750" y="251"/>
                      </a:lnTo>
                      <a:lnTo>
                        <a:pt x="750" y="256"/>
                      </a:lnTo>
                      <a:lnTo>
                        <a:pt x="748" y="260"/>
                      </a:lnTo>
                      <a:lnTo>
                        <a:pt x="747" y="263"/>
                      </a:lnTo>
                      <a:lnTo>
                        <a:pt x="744" y="263"/>
                      </a:lnTo>
                      <a:lnTo>
                        <a:pt x="741" y="263"/>
                      </a:lnTo>
                      <a:lnTo>
                        <a:pt x="739" y="263"/>
                      </a:lnTo>
                      <a:lnTo>
                        <a:pt x="736" y="261"/>
                      </a:lnTo>
                      <a:lnTo>
                        <a:pt x="735" y="258"/>
                      </a:lnTo>
                      <a:lnTo>
                        <a:pt x="732" y="256"/>
                      </a:lnTo>
                      <a:lnTo>
                        <a:pt x="732" y="251"/>
                      </a:lnTo>
                      <a:lnTo>
                        <a:pt x="731" y="247"/>
                      </a:lnTo>
                      <a:lnTo>
                        <a:pt x="731" y="242"/>
                      </a:lnTo>
                      <a:lnTo>
                        <a:pt x="732" y="238"/>
                      </a:lnTo>
                      <a:lnTo>
                        <a:pt x="732" y="232"/>
                      </a:lnTo>
                      <a:lnTo>
                        <a:pt x="735" y="227"/>
                      </a:lnTo>
                      <a:lnTo>
                        <a:pt x="736" y="220"/>
                      </a:lnTo>
                      <a:lnTo>
                        <a:pt x="736" y="212"/>
                      </a:lnTo>
                      <a:lnTo>
                        <a:pt x="738" y="205"/>
                      </a:lnTo>
                      <a:lnTo>
                        <a:pt x="739" y="196"/>
                      </a:lnTo>
                      <a:lnTo>
                        <a:pt x="739" y="187"/>
                      </a:lnTo>
                      <a:lnTo>
                        <a:pt x="738" y="179"/>
                      </a:lnTo>
                      <a:lnTo>
                        <a:pt x="736" y="173"/>
                      </a:lnTo>
                      <a:lnTo>
                        <a:pt x="735" y="170"/>
                      </a:lnTo>
                      <a:lnTo>
                        <a:pt x="732" y="167"/>
                      </a:lnTo>
                      <a:lnTo>
                        <a:pt x="729" y="167"/>
                      </a:lnTo>
                      <a:lnTo>
                        <a:pt x="726" y="169"/>
                      </a:lnTo>
                      <a:lnTo>
                        <a:pt x="722" y="172"/>
                      </a:lnTo>
                      <a:lnTo>
                        <a:pt x="717" y="175"/>
                      </a:lnTo>
                      <a:lnTo>
                        <a:pt x="714" y="181"/>
                      </a:lnTo>
                      <a:lnTo>
                        <a:pt x="710" y="185"/>
                      </a:lnTo>
                      <a:lnTo>
                        <a:pt x="708" y="191"/>
                      </a:lnTo>
                      <a:lnTo>
                        <a:pt x="707" y="199"/>
                      </a:lnTo>
                      <a:lnTo>
                        <a:pt x="707" y="206"/>
                      </a:lnTo>
                      <a:lnTo>
                        <a:pt x="708" y="214"/>
                      </a:lnTo>
                      <a:lnTo>
                        <a:pt x="710" y="221"/>
                      </a:lnTo>
                      <a:lnTo>
                        <a:pt x="710" y="227"/>
                      </a:lnTo>
                      <a:lnTo>
                        <a:pt x="711" y="232"/>
                      </a:lnTo>
                      <a:lnTo>
                        <a:pt x="711" y="235"/>
                      </a:lnTo>
                      <a:lnTo>
                        <a:pt x="710" y="238"/>
                      </a:lnTo>
                      <a:lnTo>
                        <a:pt x="710" y="239"/>
                      </a:lnTo>
                      <a:lnTo>
                        <a:pt x="708" y="242"/>
                      </a:lnTo>
                      <a:lnTo>
                        <a:pt x="707" y="247"/>
                      </a:lnTo>
                      <a:lnTo>
                        <a:pt x="705" y="251"/>
                      </a:lnTo>
                      <a:lnTo>
                        <a:pt x="702" y="256"/>
                      </a:lnTo>
                      <a:lnTo>
                        <a:pt x="701" y="263"/>
                      </a:lnTo>
                      <a:lnTo>
                        <a:pt x="699" y="269"/>
                      </a:lnTo>
                      <a:lnTo>
                        <a:pt x="698" y="275"/>
                      </a:lnTo>
                      <a:lnTo>
                        <a:pt x="698" y="281"/>
                      </a:lnTo>
                      <a:lnTo>
                        <a:pt x="696" y="285"/>
                      </a:lnTo>
                      <a:lnTo>
                        <a:pt x="695" y="290"/>
                      </a:lnTo>
                      <a:lnTo>
                        <a:pt x="693" y="294"/>
                      </a:lnTo>
                      <a:lnTo>
                        <a:pt x="690" y="296"/>
                      </a:lnTo>
                      <a:lnTo>
                        <a:pt x="686" y="296"/>
                      </a:lnTo>
                      <a:lnTo>
                        <a:pt x="681" y="294"/>
                      </a:lnTo>
                      <a:lnTo>
                        <a:pt x="678" y="293"/>
                      </a:lnTo>
                      <a:lnTo>
                        <a:pt x="674" y="288"/>
                      </a:lnTo>
                      <a:lnTo>
                        <a:pt x="672" y="282"/>
                      </a:lnTo>
                      <a:lnTo>
                        <a:pt x="672" y="275"/>
                      </a:lnTo>
                      <a:lnTo>
                        <a:pt x="672" y="269"/>
                      </a:lnTo>
                      <a:lnTo>
                        <a:pt x="674" y="261"/>
                      </a:lnTo>
                      <a:lnTo>
                        <a:pt x="675" y="253"/>
                      </a:lnTo>
                      <a:lnTo>
                        <a:pt x="678" y="245"/>
                      </a:lnTo>
                      <a:lnTo>
                        <a:pt x="681" y="238"/>
                      </a:lnTo>
                      <a:lnTo>
                        <a:pt x="684" y="232"/>
                      </a:lnTo>
                      <a:lnTo>
                        <a:pt x="687" y="224"/>
                      </a:lnTo>
                      <a:lnTo>
                        <a:pt x="689" y="217"/>
                      </a:lnTo>
                      <a:lnTo>
                        <a:pt x="689" y="209"/>
                      </a:lnTo>
                      <a:lnTo>
                        <a:pt x="689" y="202"/>
                      </a:lnTo>
                      <a:lnTo>
                        <a:pt x="689" y="194"/>
                      </a:lnTo>
                      <a:lnTo>
                        <a:pt x="687" y="187"/>
                      </a:lnTo>
                      <a:lnTo>
                        <a:pt x="686" y="179"/>
                      </a:lnTo>
                      <a:lnTo>
                        <a:pt x="684" y="173"/>
                      </a:lnTo>
                      <a:lnTo>
                        <a:pt x="683" y="169"/>
                      </a:lnTo>
                      <a:lnTo>
                        <a:pt x="681" y="164"/>
                      </a:lnTo>
                      <a:lnTo>
                        <a:pt x="681" y="161"/>
                      </a:lnTo>
                      <a:lnTo>
                        <a:pt x="680" y="158"/>
                      </a:lnTo>
                      <a:lnTo>
                        <a:pt x="678" y="155"/>
                      </a:lnTo>
                      <a:lnTo>
                        <a:pt x="677" y="154"/>
                      </a:lnTo>
                      <a:lnTo>
                        <a:pt x="675" y="152"/>
                      </a:lnTo>
                      <a:lnTo>
                        <a:pt x="674" y="151"/>
                      </a:lnTo>
                      <a:lnTo>
                        <a:pt x="671" y="151"/>
                      </a:lnTo>
                      <a:lnTo>
                        <a:pt x="669" y="151"/>
                      </a:lnTo>
                      <a:lnTo>
                        <a:pt x="666" y="152"/>
                      </a:lnTo>
                      <a:lnTo>
                        <a:pt x="663" y="154"/>
                      </a:lnTo>
                      <a:lnTo>
                        <a:pt x="660" y="157"/>
                      </a:lnTo>
                      <a:lnTo>
                        <a:pt x="659" y="161"/>
                      </a:lnTo>
                      <a:lnTo>
                        <a:pt x="656" y="169"/>
                      </a:lnTo>
                      <a:lnTo>
                        <a:pt x="654" y="176"/>
                      </a:lnTo>
                      <a:lnTo>
                        <a:pt x="654" y="185"/>
                      </a:lnTo>
                      <a:lnTo>
                        <a:pt x="653" y="193"/>
                      </a:lnTo>
                      <a:lnTo>
                        <a:pt x="654" y="202"/>
                      </a:lnTo>
                      <a:lnTo>
                        <a:pt x="654" y="209"/>
                      </a:lnTo>
                      <a:lnTo>
                        <a:pt x="654" y="215"/>
                      </a:lnTo>
                      <a:lnTo>
                        <a:pt x="656" y="220"/>
                      </a:lnTo>
                      <a:lnTo>
                        <a:pt x="657" y="223"/>
                      </a:lnTo>
                      <a:lnTo>
                        <a:pt x="659" y="226"/>
                      </a:lnTo>
                      <a:lnTo>
                        <a:pt x="659" y="229"/>
                      </a:lnTo>
                      <a:lnTo>
                        <a:pt x="657" y="232"/>
                      </a:lnTo>
                      <a:lnTo>
                        <a:pt x="657" y="235"/>
                      </a:lnTo>
                      <a:lnTo>
                        <a:pt x="656" y="236"/>
                      </a:lnTo>
                      <a:lnTo>
                        <a:pt x="654" y="241"/>
                      </a:lnTo>
                      <a:lnTo>
                        <a:pt x="653" y="244"/>
                      </a:lnTo>
                      <a:lnTo>
                        <a:pt x="653" y="248"/>
                      </a:lnTo>
                      <a:lnTo>
                        <a:pt x="651" y="254"/>
                      </a:lnTo>
                      <a:lnTo>
                        <a:pt x="651" y="258"/>
                      </a:lnTo>
                      <a:lnTo>
                        <a:pt x="651" y="264"/>
                      </a:lnTo>
                      <a:lnTo>
                        <a:pt x="651" y="269"/>
                      </a:lnTo>
                      <a:lnTo>
                        <a:pt x="651" y="275"/>
                      </a:lnTo>
                      <a:lnTo>
                        <a:pt x="650" y="278"/>
                      </a:lnTo>
                      <a:lnTo>
                        <a:pt x="650" y="282"/>
                      </a:lnTo>
                      <a:lnTo>
                        <a:pt x="648" y="285"/>
                      </a:lnTo>
                      <a:lnTo>
                        <a:pt x="647" y="287"/>
                      </a:lnTo>
                      <a:lnTo>
                        <a:pt x="644" y="288"/>
                      </a:lnTo>
                      <a:lnTo>
                        <a:pt x="641" y="288"/>
                      </a:lnTo>
                      <a:lnTo>
                        <a:pt x="639" y="287"/>
                      </a:lnTo>
                      <a:lnTo>
                        <a:pt x="636" y="285"/>
                      </a:lnTo>
                      <a:lnTo>
                        <a:pt x="633" y="282"/>
                      </a:lnTo>
                      <a:lnTo>
                        <a:pt x="632" y="278"/>
                      </a:lnTo>
                      <a:lnTo>
                        <a:pt x="632" y="273"/>
                      </a:lnTo>
                      <a:lnTo>
                        <a:pt x="630" y="269"/>
                      </a:lnTo>
                      <a:lnTo>
                        <a:pt x="630" y="263"/>
                      </a:lnTo>
                      <a:lnTo>
                        <a:pt x="632" y="258"/>
                      </a:lnTo>
                      <a:lnTo>
                        <a:pt x="632" y="253"/>
                      </a:lnTo>
                      <a:lnTo>
                        <a:pt x="633" y="247"/>
                      </a:lnTo>
                      <a:lnTo>
                        <a:pt x="635" y="239"/>
                      </a:lnTo>
                      <a:lnTo>
                        <a:pt x="636" y="232"/>
                      </a:lnTo>
                      <a:lnTo>
                        <a:pt x="639" y="221"/>
                      </a:lnTo>
                      <a:lnTo>
                        <a:pt x="639" y="211"/>
                      </a:lnTo>
                      <a:lnTo>
                        <a:pt x="641" y="200"/>
                      </a:lnTo>
                      <a:lnTo>
                        <a:pt x="642" y="190"/>
                      </a:lnTo>
                      <a:lnTo>
                        <a:pt x="642" y="181"/>
                      </a:lnTo>
                      <a:lnTo>
                        <a:pt x="642" y="175"/>
                      </a:lnTo>
                      <a:lnTo>
                        <a:pt x="641" y="170"/>
                      </a:lnTo>
                      <a:lnTo>
                        <a:pt x="639" y="169"/>
                      </a:lnTo>
                      <a:lnTo>
                        <a:pt x="636" y="170"/>
                      </a:lnTo>
                      <a:lnTo>
                        <a:pt x="635" y="172"/>
                      </a:lnTo>
                      <a:lnTo>
                        <a:pt x="632" y="176"/>
                      </a:lnTo>
                      <a:lnTo>
                        <a:pt x="630" y="181"/>
                      </a:lnTo>
                      <a:lnTo>
                        <a:pt x="627" y="185"/>
                      </a:lnTo>
                      <a:lnTo>
                        <a:pt x="626" y="191"/>
                      </a:lnTo>
                      <a:lnTo>
                        <a:pt x="624" y="196"/>
                      </a:lnTo>
                      <a:lnTo>
                        <a:pt x="621" y="202"/>
                      </a:lnTo>
                      <a:lnTo>
                        <a:pt x="620" y="206"/>
                      </a:lnTo>
                      <a:lnTo>
                        <a:pt x="620" y="211"/>
                      </a:lnTo>
                      <a:lnTo>
                        <a:pt x="620" y="215"/>
                      </a:lnTo>
                      <a:lnTo>
                        <a:pt x="618" y="220"/>
                      </a:lnTo>
                      <a:lnTo>
                        <a:pt x="618" y="227"/>
                      </a:lnTo>
                      <a:lnTo>
                        <a:pt x="620" y="233"/>
                      </a:lnTo>
                      <a:lnTo>
                        <a:pt x="620" y="239"/>
                      </a:lnTo>
                      <a:lnTo>
                        <a:pt x="620" y="245"/>
                      </a:lnTo>
                      <a:lnTo>
                        <a:pt x="618" y="250"/>
                      </a:lnTo>
                      <a:lnTo>
                        <a:pt x="618" y="253"/>
                      </a:lnTo>
                      <a:lnTo>
                        <a:pt x="617" y="254"/>
                      </a:lnTo>
                      <a:lnTo>
                        <a:pt x="615" y="253"/>
                      </a:lnTo>
                      <a:lnTo>
                        <a:pt x="612" y="248"/>
                      </a:lnTo>
                      <a:lnTo>
                        <a:pt x="611" y="244"/>
                      </a:lnTo>
                      <a:lnTo>
                        <a:pt x="609" y="236"/>
                      </a:lnTo>
                      <a:lnTo>
                        <a:pt x="609" y="229"/>
                      </a:lnTo>
                      <a:lnTo>
                        <a:pt x="608" y="220"/>
                      </a:lnTo>
                      <a:lnTo>
                        <a:pt x="608" y="209"/>
                      </a:lnTo>
                      <a:lnTo>
                        <a:pt x="609" y="200"/>
                      </a:lnTo>
                      <a:lnTo>
                        <a:pt x="609" y="193"/>
                      </a:lnTo>
                      <a:lnTo>
                        <a:pt x="611" y="185"/>
                      </a:lnTo>
                      <a:lnTo>
                        <a:pt x="611" y="181"/>
                      </a:lnTo>
                      <a:lnTo>
                        <a:pt x="612" y="175"/>
                      </a:lnTo>
                      <a:lnTo>
                        <a:pt x="612" y="170"/>
                      </a:lnTo>
                      <a:lnTo>
                        <a:pt x="614" y="163"/>
                      </a:lnTo>
                      <a:lnTo>
                        <a:pt x="614" y="157"/>
                      </a:lnTo>
                      <a:lnTo>
                        <a:pt x="615" y="151"/>
                      </a:lnTo>
                      <a:lnTo>
                        <a:pt x="614" y="146"/>
                      </a:lnTo>
                      <a:lnTo>
                        <a:pt x="614" y="142"/>
                      </a:lnTo>
                      <a:lnTo>
                        <a:pt x="612" y="139"/>
                      </a:lnTo>
                      <a:lnTo>
                        <a:pt x="609" y="139"/>
                      </a:lnTo>
                      <a:lnTo>
                        <a:pt x="606" y="140"/>
                      </a:lnTo>
                      <a:lnTo>
                        <a:pt x="603" y="143"/>
                      </a:lnTo>
                      <a:lnTo>
                        <a:pt x="600" y="146"/>
                      </a:lnTo>
                      <a:lnTo>
                        <a:pt x="598" y="149"/>
                      </a:lnTo>
                      <a:lnTo>
                        <a:pt x="595" y="151"/>
                      </a:lnTo>
                      <a:lnTo>
                        <a:pt x="593" y="154"/>
                      </a:lnTo>
                      <a:lnTo>
                        <a:pt x="590" y="158"/>
                      </a:lnTo>
                      <a:lnTo>
                        <a:pt x="589" y="161"/>
                      </a:lnTo>
                      <a:lnTo>
                        <a:pt x="589" y="166"/>
                      </a:lnTo>
                      <a:lnTo>
                        <a:pt x="589" y="170"/>
                      </a:lnTo>
                      <a:lnTo>
                        <a:pt x="589" y="178"/>
                      </a:lnTo>
                      <a:lnTo>
                        <a:pt x="592" y="185"/>
                      </a:lnTo>
                      <a:lnTo>
                        <a:pt x="593" y="194"/>
                      </a:lnTo>
                      <a:lnTo>
                        <a:pt x="595" y="205"/>
                      </a:lnTo>
                      <a:lnTo>
                        <a:pt x="598" y="217"/>
                      </a:lnTo>
                      <a:lnTo>
                        <a:pt x="599" y="229"/>
                      </a:lnTo>
                      <a:lnTo>
                        <a:pt x="600" y="241"/>
                      </a:lnTo>
                      <a:lnTo>
                        <a:pt x="602" y="251"/>
                      </a:lnTo>
                      <a:lnTo>
                        <a:pt x="602" y="260"/>
                      </a:lnTo>
                      <a:lnTo>
                        <a:pt x="600" y="267"/>
                      </a:lnTo>
                      <a:lnTo>
                        <a:pt x="598" y="270"/>
                      </a:lnTo>
                      <a:lnTo>
                        <a:pt x="593" y="272"/>
                      </a:lnTo>
                      <a:lnTo>
                        <a:pt x="590" y="273"/>
                      </a:lnTo>
                      <a:lnTo>
                        <a:pt x="587" y="273"/>
                      </a:lnTo>
                      <a:lnTo>
                        <a:pt x="586" y="272"/>
                      </a:lnTo>
                      <a:lnTo>
                        <a:pt x="583" y="270"/>
                      </a:lnTo>
                      <a:lnTo>
                        <a:pt x="581" y="266"/>
                      </a:lnTo>
                      <a:lnTo>
                        <a:pt x="580" y="261"/>
                      </a:lnTo>
                      <a:lnTo>
                        <a:pt x="578" y="256"/>
                      </a:lnTo>
                      <a:lnTo>
                        <a:pt x="578" y="248"/>
                      </a:lnTo>
                      <a:lnTo>
                        <a:pt x="577" y="241"/>
                      </a:lnTo>
                      <a:lnTo>
                        <a:pt x="577" y="232"/>
                      </a:lnTo>
                      <a:lnTo>
                        <a:pt x="577" y="223"/>
                      </a:lnTo>
                      <a:lnTo>
                        <a:pt x="577" y="212"/>
                      </a:lnTo>
                      <a:lnTo>
                        <a:pt x="577" y="203"/>
                      </a:lnTo>
                      <a:lnTo>
                        <a:pt x="577" y="194"/>
                      </a:lnTo>
                      <a:lnTo>
                        <a:pt x="575" y="185"/>
                      </a:lnTo>
                      <a:lnTo>
                        <a:pt x="575" y="179"/>
                      </a:lnTo>
                      <a:lnTo>
                        <a:pt x="574" y="173"/>
                      </a:lnTo>
                      <a:lnTo>
                        <a:pt x="571" y="170"/>
                      </a:lnTo>
                      <a:lnTo>
                        <a:pt x="569" y="167"/>
                      </a:lnTo>
                      <a:lnTo>
                        <a:pt x="566" y="167"/>
                      </a:lnTo>
                      <a:lnTo>
                        <a:pt x="563" y="170"/>
                      </a:lnTo>
                      <a:lnTo>
                        <a:pt x="562" y="173"/>
                      </a:lnTo>
                      <a:lnTo>
                        <a:pt x="560" y="178"/>
                      </a:lnTo>
                      <a:lnTo>
                        <a:pt x="559" y="182"/>
                      </a:lnTo>
                      <a:lnTo>
                        <a:pt x="556" y="188"/>
                      </a:lnTo>
                      <a:lnTo>
                        <a:pt x="554" y="193"/>
                      </a:lnTo>
                      <a:lnTo>
                        <a:pt x="551" y="199"/>
                      </a:lnTo>
                      <a:lnTo>
                        <a:pt x="550" y="205"/>
                      </a:lnTo>
                      <a:lnTo>
                        <a:pt x="545" y="209"/>
                      </a:lnTo>
                      <a:lnTo>
                        <a:pt x="542" y="212"/>
                      </a:lnTo>
                      <a:lnTo>
                        <a:pt x="539" y="215"/>
                      </a:lnTo>
                      <a:lnTo>
                        <a:pt x="536" y="217"/>
                      </a:lnTo>
                      <a:lnTo>
                        <a:pt x="533" y="220"/>
                      </a:lnTo>
                      <a:lnTo>
                        <a:pt x="532" y="223"/>
                      </a:lnTo>
                      <a:lnTo>
                        <a:pt x="530" y="226"/>
                      </a:lnTo>
                      <a:lnTo>
                        <a:pt x="530" y="229"/>
                      </a:lnTo>
                      <a:lnTo>
                        <a:pt x="530" y="235"/>
                      </a:lnTo>
                      <a:lnTo>
                        <a:pt x="530" y="241"/>
                      </a:lnTo>
                      <a:lnTo>
                        <a:pt x="532" y="248"/>
                      </a:lnTo>
                      <a:lnTo>
                        <a:pt x="533" y="256"/>
                      </a:lnTo>
                      <a:lnTo>
                        <a:pt x="535" y="263"/>
                      </a:lnTo>
                      <a:lnTo>
                        <a:pt x="536" y="270"/>
                      </a:lnTo>
                      <a:lnTo>
                        <a:pt x="538" y="276"/>
                      </a:lnTo>
                      <a:lnTo>
                        <a:pt x="538" y="281"/>
                      </a:lnTo>
                      <a:lnTo>
                        <a:pt x="538" y="285"/>
                      </a:lnTo>
                      <a:lnTo>
                        <a:pt x="535" y="290"/>
                      </a:lnTo>
                      <a:lnTo>
                        <a:pt x="533" y="291"/>
                      </a:lnTo>
                      <a:lnTo>
                        <a:pt x="529" y="293"/>
                      </a:lnTo>
                      <a:lnTo>
                        <a:pt x="523" y="294"/>
                      </a:lnTo>
                      <a:lnTo>
                        <a:pt x="518" y="293"/>
                      </a:lnTo>
                      <a:lnTo>
                        <a:pt x="512" y="290"/>
                      </a:lnTo>
                      <a:lnTo>
                        <a:pt x="509" y="287"/>
                      </a:lnTo>
                      <a:lnTo>
                        <a:pt x="505" y="281"/>
                      </a:lnTo>
                      <a:lnTo>
                        <a:pt x="503" y="275"/>
                      </a:lnTo>
                      <a:lnTo>
                        <a:pt x="502" y="267"/>
                      </a:lnTo>
                      <a:lnTo>
                        <a:pt x="500" y="260"/>
                      </a:lnTo>
                      <a:lnTo>
                        <a:pt x="500" y="253"/>
                      </a:lnTo>
                      <a:lnTo>
                        <a:pt x="502" y="245"/>
                      </a:lnTo>
                      <a:lnTo>
                        <a:pt x="503" y="239"/>
                      </a:lnTo>
                      <a:lnTo>
                        <a:pt x="506" y="232"/>
                      </a:lnTo>
                      <a:lnTo>
                        <a:pt x="509" y="223"/>
                      </a:lnTo>
                      <a:lnTo>
                        <a:pt x="512" y="214"/>
                      </a:lnTo>
                      <a:lnTo>
                        <a:pt x="515" y="205"/>
                      </a:lnTo>
                      <a:lnTo>
                        <a:pt x="520" y="194"/>
                      </a:lnTo>
                      <a:lnTo>
                        <a:pt x="523" y="185"/>
                      </a:lnTo>
                      <a:lnTo>
                        <a:pt x="526" y="176"/>
                      </a:lnTo>
                      <a:lnTo>
                        <a:pt x="527" y="167"/>
                      </a:lnTo>
                      <a:lnTo>
                        <a:pt x="529" y="161"/>
                      </a:lnTo>
                      <a:lnTo>
                        <a:pt x="529" y="154"/>
                      </a:lnTo>
                      <a:lnTo>
                        <a:pt x="529" y="151"/>
                      </a:lnTo>
                      <a:lnTo>
                        <a:pt x="529" y="146"/>
                      </a:lnTo>
                      <a:lnTo>
                        <a:pt x="527" y="142"/>
                      </a:lnTo>
                      <a:lnTo>
                        <a:pt x="527" y="139"/>
                      </a:lnTo>
                      <a:lnTo>
                        <a:pt x="526" y="137"/>
                      </a:lnTo>
                      <a:lnTo>
                        <a:pt x="524" y="137"/>
                      </a:lnTo>
                      <a:lnTo>
                        <a:pt x="523" y="136"/>
                      </a:lnTo>
                      <a:lnTo>
                        <a:pt x="520" y="137"/>
                      </a:lnTo>
                      <a:lnTo>
                        <a:pt x="517" y="139"/>
                      </a:lnTo>
                      <a:lnTo>
                        <a:pt x="512" y="140"/>
                      </a:lnTo>
                      <a:lnTo>
                        <a:pt x="509" y="143"/>
                      </a:lnTo>
                      <a:lnTo>
                        <a:pt x="508" y="146"/>
                      </a:lnTo>
                      <a:lnTo>
                        <a:pt x="505" y="149"/>
                      </a:lnTo>
                      <a:lnTo>
                        <a:pt x="505" y="151"/>
                      </a:lnTo>
                      <a:lnTo>
                        <a:pt x="503" y="154"/>
                      </a:lnTo>
                      <a:lnTo>
                        <a:pt x="503" y="157"/>
                      </a:lnTo>
                      <a:lnTo>
                        <a:pt x="502" y="160"/>
                      </a:lnTo>
                      <a:lnTo>
                        <a:pt x="502" y="163"/>
                      </a:lnTo>
                      <a:lnTo>
                        <a:pt x="500" y="166"/>
                      </a:lnTo>
                      <a:lnTo>
                        <a:pt x="499" y="169"/>
                      </a:lnTo>
                      <a:lnTo>
                        <a:pt x="497" y="172"/>
                      </a:lnTo>
                      <a:lnTo>
                        <a:pt x="496" y="173"/>
                      </a:lnTo>
                      <a:lnTo>
                        <a:pt x="494" y="173"/>
                      </a:lnTo>
                      <a:lnTo>
                        <a:pt x="493" y="172"/>
                      </a:lnTo>
                      <a:lnTo>
                        <a:pt x="491" y="170"/>
                      </a:lnTo>
                      <a:lnTo>
                        <a:pt x="490" y="167"/>
                      </a:lnTo>
                      <a:lnTo>
                        <a:pt x="488" y="164"/>
                      </a:lnTo>
                      <a:lnTo>
                        <a:pt x="487" y="160"/>
                      </a:lnTo>
                      <a:lnTo>
                        <a:pt x="485" y="155"/>
                      </a:lnTo>
                      <a:lnTo>
                        <a:pt x="484" y="149"/>
                      </a:lnTo>
                      <a:lnTo>
                        <a:pt x="482" y="143"/>
                      </a:lnTo>
                      <a:lnTo>
                        <a:pt x="479" y="139"/>
                      </a:lnTo>
                      <a:lnTo>
                        <a:pt x="475" y="134"/>
                      </a:lnTo>
                      <a:lnTo>
                        <a:pt x="472" y="131"/>
                      </a:lnTo>
                      <a:lnTo>
                        <a:pt x="467" y="130"/>
                      </a:lnTo>
                      <a:lnTo>
                        <a:pt x="463" y="131"/>
                      </a:lnTo>
                      <a:lnTo>
                        <a:pt x="459" y="133"/>
                      </a:lnTo>
                      <a:lnTo>
                        <a:pt x="457" y="136"/>
                      </a:lnTo>
                      <a:lnTo>
                        <a:pt x="454" y="142"/>
                      </a:lnTo>
                      <a:lnTo>
                        <a:pt x="454" y="151"/>
                      </a:lnTo>
                      <a:lnTo>
                        <a:pt x="456" y="160"/>
                      </a:lnTo>
                      <a:lnTo>
                        <a:pt x="457" y="167"/>
                      </a:lnTo>
                      <a:lnTo>
                        <a:pt x="459" y="173"/>
                      </a:lnTo>
                      <a:lnTo>
                        <a:pt x="461" y="178"/>
                      </a:lnTo>
                      <a:lnTo>
                        <a:pt x="464" y="182"/>
                      </a:lnTo>
                      <a:lnTo>
                        <a:pt x="467" y="187"/>
                      </a:lnTo>
                      <a:lnTo>
                        <a:pt x="469" y="193"/>
                      </a:lnTo>
                      <a:lnTo>
                        <a:pt x="472" y="200"/>
                      </a:lnTo>
                      <a:lnTo>
                        <a:pt x="473" y="208"/>
                      </a:lnTo>
                      <a:lnTo>
                        <a:pt x="475" y="218"/>
                      </a:lnTo>
                      <a:lnTo>
                        <a:pt x="476" y="230"/>
                      </a:lnTo>
                      <a:lnTo>
                        <a:pt x="476" y="239"/>
                      </a:lnTo>
                      <a:lnTo>
                        <a:pt x="476" y="248"/>
                      </a:lnTo>
                      <a:lnTo>
                        <a:pt x="478" y="254"/>
                      </a:lnTo>
                      <a:lnTo>
                        <a:pt x="478" y="258"/>
                      </a:lnTo>
                      <a:lnTo>
                        <a:pt x="478" y="263"/>
                      </a:lnTo>
                      <a:lnTo>
                        <a:pt x="476" y="267"/>
                      </a:lnTo>
                      <a:lnTo>
                        <a:pt x="475" y="270"/>
                      </a:lnTo>
                      <a:lnTo>
                        <a:pt x="472" y="272"/>
                      </a:lnTo>
                      <a:lnTo>
                        <a:pt x="467" y="273"/>
                      </a:lnTo>
                      <a:lnTo>
                        <a:pt x="464" y="273"/>
                      </a:lnTo>
                      <a:lnTo>
                        <a:pt x="460" y="270"/>
                      </a:lnTo>
                      <a:lnTo>
                        <a:pt x="457" y="267"/>
                      </a:lnTo>
                      <a:lnTo>
                        <a:pt x="456" y="261"/>
                      </a:lnTo>
                      <a:lnTo>
                        <a:pt x="454" y="254"/>
                      </a:lnTo>
                      <a:lnTo>
                        <a:pt x="453" y="247"/>
                      </a:lnTo>
                      <a:lnTo>
                        <a:pt x="453" y="239"/>
                      </a:lnTo>
                      <a:lnTo>
                        <a:pt x="451" y="230"/>
                      </a:lnTo>
                      <a:lnTo>
                        <a:pt x="451" y="223"/>
                      </a:lnTo>
                      <a:lnTo>
                        <a:pt x="453" y="215"/>
                      </a:lnTo>
                      <a:lnTo>
                        <a:pt x="453" y="208"/>
                      </a:lnTo>
                      <a:lnTo>
                        <a:pt x="453" y="200"/>
                      </a:lnTo>
                      <a:lnTo>
                        <a:pt x="451" y="194"/>
                      </a:lnTo>
                      <a:lnTo>
                        <a:pt x="451" y="187"/>
                      </a:lnTo>
                      <a:lnTo>
                        <a:pt x="450" y="181"/>
                      </a:lnTo>
                      <a:lnTo>
                        <a:pt x="448" y="176"/>
                      </a:lnTo>
                      <a:lnTo>
                        <a:pt x="447" y="173"/>
                      </a:lnTo>
                      <a:lnTo>
                        <a:pt x="445" y="170"/>
                      </a:lnTo>
                      <a:lnTo>
                        <a:pt x="444" y="170"/>
                      </a:lnTo>
                      <a:lnTo>
                        <a:pt x="442" y="173"/>
                      </a:lnTo>
                      <a:lnTo>
                        <a:pt x="439" y="178"/>
                      </a:lnTo>
                      <a:lnTo>
                        <a:pt x="438" y="182"/>
                      </a:lnTo>
                      <a:lnTo>
                        <a:pt x="438" y="188"/>
                      </a:lnTo>
                      <a:lnTo>
                        <a:pt x="436" y="194"/>
                      </a:lnTo>
                      <a:lnTo>
                        <a:pt x="436" y="200"/>
                      </a:lnTo>
                      <a:lnTo>
                        <a:pt x="435" y="208"/>
                      </a:lnTo>
                      <a:lnTo>
                        <a:pt x="435" y="215"/>
                      </a:lnTo>
                      <a:lnTo>
                        <a:pt x="436" y="221"/>
                      </a:lnTo>
                      <a:lnTo>
                        <a:pt x="436" y="229"/>
                      </a:lnTo>
                      <a:lnTo>
                        <a:pt x="438" y="233"/>
                      </a:lnTo>
                      <a:lnTo>
                        <a:pt x="438" y="239"/>
                      </a:lnTo>
                      <a:lnTo>
                        <a:pt x="436" y="245"/>
                      </a:lnTo>
                      <a:lnTo>
                        <a:pt x="435" y="250"/>
                      </a:lnTo>
                      <a:lnTo>
                        <a:pt x="433" y="254"/>
                      </a:lnTo>
                      <a:lnTo>
                        <a:pt x="432" y="257"/>
                      </a:lnTo>
                      <a:lnTo>
                        <a:pt x="429" y="258"/>
                      </a:lnTo>
                      <a:lnTo>
                        <a:pt x="427" y="258"/>
                      </a:lnTo>
                      <a:lnTo>
                        <a:pt x="426" y="258"/>
                      </a:lnTo>
                      <a:lnTo>
                        <a:pt x="423" y="256"/>
                      </a:lnTo>
                      <a:lnTo>
                        <a:pt x="423" y="251"/>
                      </a:lnTo>
                      <a:lnTo>
                        <a:pt x="421" y="245"/>
                      </a:lnTo>
                      <a:lnTo>
                        <a:pt x="421" y="236"/>
                      </a:lnTo>
                      <a:lnTo>
                        <a:pt x="421" y="229"/>
                      </a:lnTo>
                      <a:lnTo>
                        <a:pt x="421" y="220"/>
                      </a:lnTo>
                      <a:lnTo>
                        <a:pt x="423" y="211"/>
                      </a:lnTo>
                      <a:lnTo>
                        <a:pt x="423" y="200"/>
                      </a:lnTo>
                      <a:lnTo>
                        <a:pt x="423" y="193"/>
                      </a:lnTo>
                      <a:lnTo>
                        <a:pt x="424" y="185"/>
                      </a:lnTo>
                      <a:lnTo>
                        <a:pt x="424" y="178"/>
                      </a:lnTo>
                      <a:lnTo>
                        <a:pt x="424" y="173"/>
                      </a:lnTo>
                      <a:lnTo>
                        <a:pt x="423" y="169"/>
                      </a:lnTo>
                      <a:lnTo>
                        <a:pt x="423" y="164"/>
                      </a:lnTo>
                      <a:lnTo>
                        <a:pt x="421" y="160"/>
                      </a:lnTo>
                      <a:lnTo>
                        <a:pt x="421" y="155"/>
                      </a:lnTo>
                      <a:lnTo>
                        <a:pt x="420" y="151"/>
                      </a:lnTo>
                      <a:lnTo>
                        <a:pt x="420" y="146"/>
                      </a:lnTo>
                      <a:lnTo>
                        <a:pt x="420" y="140"/>
                      </a:lnTo>
                      <a:lnTo>
                        <a:pt x="420" y="136"/>
                      </a:lnTo>
                      <a:lnTo>
                        <a:pt x="421" y="130"/>
                      </a:lnTo>
                      <a:lnTo>
                        <a:pt x="424" y="124"/>
                      </a:lnTo>
                      <a:lnTo>
                        <a:pt x="427" y="119"/>
                      </a:lnTo>
                      <a:lnTo>
                        <a:pt x="430" y="114"/>
                      </a:lnTo>
                      <a:lnTo>
                        <a:pt x="433" y="109"/>
                      </a:lnTo>
                      <a:lnTo>
                        <a:pt x="436" y="105"/>
                      </a:lnTo>
                      <a:lnTo>
                        <a:pt x="438" y="100"/>
                      </a:lnTo>
                      <a:lnTo>
                        <a:pt x="441" y="96"/>
                      </a:lnTo>
                      <a:lnTo>
                        <a:pt x="442" y="91"/>
                      </a:lnTo>
                      <a:lnTo>
                        <a:pt x="442" y="88"/>
                      </a:lnTo>
                      <a:lnTo>
                        <a:pt x="441" y="85"/>
                      </a:lnTo>
                      <a:lnTo>
                        <a:pt x="439" y="82"/>
                      </a:lnTo>
                      <a:lnTo>
                        <a:pt x="436" y="79"/>
                      </a:lnTo>
                      <a:lnTo>
                        <a:pt x="435" y="78"/>
                      </a:lnTo>
                      <a:lnTo>
                        <a:pt x="432" y="76"/>
                      </a:lnTo>
                      <a:lnTo>
                        <a:pt x="429" y="78"/>
                      </a:lnTo>
                      <a:lnTo>
                        <a:pt x="426" y="78"/>
                      </a:lnTo>
                      <a:lnTo>
                        <a:pt x="423" y="81"/>
                      </a:lnTo>
                      <a:lnTo>
                        <a:pt x="420" y="84"/>
                      </a:lnTo>
                      <a:lnTo>
                        <a:pt x="417" y="88"/>
                      </a:lnTo>
                      <a:lnTo>
                        <a:pt x="414" y="94"/>
                      </a:lnTo>
                      <a:lnTo>
                        <a:pt x="411" y="102"/>
                      </a:lnTo>
                      <a:lnTo>
                        <a:pt x="408" y="109"/>
                      </a:lnTo>
                      <a:lnTo>
                        <a:pt x="403" y="116"/>
                      </a:lnTo>
                      <a:lnTo>
                        <a:pt x="402" y="122"/>
                      </a:lnTo>
                      <a:lnTo>
                        <a:pt x="399" y="128"/>
                      </a:lnTo>
                      <a:lnTo>
                        <a:pt x="397" y="134"/>
                      </a:lnTo>
                      <a:lnTo>
                        <a:pt x="396" y="140"/>
                      </a:lnTo>
                      <a:lnTo>
                        <a:pt x="396" y="146"/>
                      </a:lnTo>
                      <a:lnTo>
                        <a:pt x="396" y="154"/>
                      </a:lnTo>
                      <a:lnTo>
                        <a:pt x="397" y="160"/>
                      </a:lnTo>
                      <a:lnTo>
                        <a:pt x="399" y="167"/>
                      </a:lnTo>
                      <a:lnTo>
                        <a:pt x="400" y="176"/>
                      </a:lnTo>
                      <a:lnTo>
                        <a:pt x="403" y="185"/>
                      </a:lnTo>
                      <a:lnTo>
                        <a:pt x="403" y="194"/>
                      </a:lnTo>
                      <a:lnTo>
                        <a:pt x="405" y="203"/>
                      </a:lnTo>
                      <a:lnTo>
                        <a:pt x="406" y="212"/>
                      </a:lnTo>
                      <a:lnTo>
                        <a:pt x="406" y="221"/>
                      </a:lnTo>
                      <a:lnTo>
                        <a:pt x="406" y="229"/>
                      </a:lnTo>
                      <a:lnTo>
                        <a:pt x="405" y="236"/>
                      </a:lnTo>
                      <a:lnTo>
                        <a:pt x="403" y="241"/>
                      </a:lnTo>
                      <a:lnTo>
                        <a:pt x="400" y="244"/>
                      </a:lnTo>
                      <a:lnTo>
                        <a:pt x="399" y="247"/>
                      </a:lnTo>
                      <a:lnTo>
                        <a:pt x="396" y="248"/>
                      </a:lnTo>
                      <a:lnTo>
                        <a:pt x="393" y="248"/>
                      </a:lnTo>
                      <a:lnTo>
                        <a:pt x="391" y="248"/>
                      </a:lnTo>
                      <a:lnTo>
                        <a:pt x="388" y="247"/>
                      </a:lnTo>
                      <a:lnTo>
                        <a:pt x="387" y="244"/>
                      </a:lnTo>
                      <a:lnTo>
                        <a:pt x="385" y="241"/>
                      </a:lnTo>
                      <a:lnTo>
                        <a:pt x="384" y="236"/>
                      </a:lnTo>
                      <a:lnTo>
                        <a:pt x="384" y="230"/>
                      </a:lnTo>
                      <a:lnTo>
                        <a:pt x="382" y="223"/>
                      </a:lnTo>
                      <a:lnTo>
                        <a:pt x="382" y="214"/>
                      </a:lnTo>
                      <a:lnTo>
                        <a:pt x="382" y="205"/>
                      </a:lnTo>
                      <a:lnTo>
                        <a:pt x="382" y="197"/>
                      </a:lnTo>
                      <a:lnTo>
                        <a:pt x="382" y="188"/>
                      </a:lnTo>
                      <a:lnTo>
                        <a:pt x="382" y="181"/>
                      </a:lnTo>
                      <a:lnTo>
                        <a:pt x="382" y="175"/>
                      </a:lnTo>
                      <a:lnTo>
                        <a:pt x="382" y="170"/>
                      </a:lnTo>
                      <a:lnTo>
                        <a:pt x="381" y="166"/>
                      </a:lnTo>
                      <a:lnTo>
                        <a:pt x="379" y="164"/>
                      </a:lnTo>
                      <a:lnTo>
                        <a:pt x="378" y="164"/>
                      </a:lnTo>
                      <a:lnTo>
                        <a:pt x="376" y="166"/>
                      </a:lnTo>
                      <a:lnTo>
                        <a:pt x="373" y="169"/>
                      </a:lnTo>
                      <a:lnTo>
                        <a:pt x="372" y="173"/>
                      </a:lnTo>
                      <a:lnTo>
                        <a:pt x="369" y="178"/>
                      </a:lnTo>
                      <a:lnTo>
                        <a:pt x="367" y="182"/>
                      </a:lnTo>
                      <a:lnTo>
                        <a:pt x="366" y="187"/>
                      </a:lnTo>
                      <a:lnTo>
                        <a:pt x="364" y="193"/>
                      </a:lnTo>
                      <a:lnTo>
                        <a:pt x="364" y="197"/>
                      </a:lnTo>
                      <a:lnTo>
                        <a:pt x="364" y="202"/>
                      </a:lnTo>
                      <a:lnTo>
                        <a:pt x="364" y="208"/>
                      </a:lnTo>
                      <a:lnTo>
                        <a:pt x="364" y="211"/>
                      </a:lnTo>
                      <a:lnTo>
                        <a:pt x="364" y="215"/>
                      </a:lnTo>
                      <a:lnTo>
                        <a:pt x="363" y="218"/>
                      </a:lnTo>
                      <a:lnTo>
                        <a:pt x="361" y="220"/>
                      </a:lnTo>
                      <a:lnTo>
                        <a:pt x="360" y="223"/>
                      </a:lnTo>
                      <a:lnTo>
                        <a:pt x="358" y="223"/>
                      </a:lnTo>
                      <a:lnTo>
                        <a:pt x="357" y="223"/>
                      </a:lnTo>
                      <a:lnTo>
                        <a:pt x="354" y="221"/>
                      </a:lnTo>
                      <a:lnTo>
                        <a:pt x="352" y="220"/>
                      </a:lnTo>
                      <a:lnTo>
                        <a:pt x="351" y="215"/>
                      </a:lnTo>
                      <a:lnTo>
                        <a:pt x="349" y="209"/>
                      </a:lnTo>
                      <a:lnTo>
                        <a:pt x="349" y="203"/>
                      </a:lnTo>
                      <a:lnTo>
                        <a:pt x="349" y="194"/>
                      </a:lnTo>
                      <a:lnTo>
                        <a:pt x="349" y="187"/>
                      </a:lnTo>
                      <a:lnTo>
                        <a:pt x="351" y="178"/>
                      </a:lnTo>
                      <a:lnTo>
                        <a:pt x="352" y="169"/>
                      </a:lnTo>
                      <a:lnTo>
                        <a:pt x="354" y="160"/>
                      </a:lnTo>
                      <a:lnTo>
                        <a:pt x="357" y="152"/>
                      </a:lnTo>
                      <a:lnTo>
                        <a:pt x="358" y="146"/>
                      </a:lnTo>
                      <a:lnTo>
                        <a:pt x="361" y="140"/>
                      </a:lnTo>
                      <a:lnTo>
                        <a:pt x="364" y="136"/>
                      </a:lnTo>
                      <a:lnTo>
                        <a:pt x="366" y="130"/>
                      </a:lnTo>
                      <a:lnTo>
                        <a:pt x="366" y="122"/>
                      </a:lnTo>
                      <a:lnTo>
                        <a:pt x="367" y="116"/>
                      </a:lnTo>
                      <a:lnTo>
                        <a:pt x="366" y="111"/>
                      </a:lnTo>
                      <a:lnTo>
                        <a:pt x="364" y="106"/>
                      </a:lnTo>
                      <a:lnTo>
                        <a:pt x="363" y="102"/>
                      </a:lnTo>
                      <a:lnTo>
                        <a:pt x="361" y="100"/>
                      </a:lnTo>
                      <a:lnTo>
                        <a:pt x="357" y="100"/>
                      </a:lnTo>
                      <a:lnTo>
                        <a:pt x="354" y="102"/>
                      </a:lnTo>
                      <a:lnTo>
                        <a:pt x="349" y="106"/>
                      </a:lnTo>
                      <a:lnTo>
                        <a:pt x="346" y="109"/>
                      </a:lnTo>
                      <a:lnTo>
                        <a:pt x="343" y="114"/>
                      </a:lnTo>
                      <a:lnTo>
                        <a:pt x="340" y="118"/>
                      </a:lnTo>
                      <a:lnTo>
                        <a:pt x="337" y="122"/>
                      </a:lnTo>
                      <a:lnTo>
                        <a:pt x="336" y="127"/>
                      </a:lnTo>
                      <a:lnTo>
                        <a:pt x="334" y="133"/>
                      </a:lnTo>
                      <a:lnTo>
                        <a:pt x="334" y="137"/>
                      </a:lnTo>
                      <a:lnTo>
                        <a:pt x="333" y="143"/>
                      </a:lnTo>
                      <a:lnTo>
                        <a:pt x="333" y="149"/>
                      </a:lnTo>
                      <a:lnTo>
                        <a:pt x="333" y="154"/>
                      </a:lnTo>
                      <a:lnTo>
                        <a:pt x="333" y="158"/>
                      </a:lnTo>
                      <a:lnTo>
                        <a:pt x="333" y="163"/>
                      </a:lnTo>
                      <a:lnTo>
                        <a:pt x="331" y="166"/>
                      </a:lnTo>
                      <a:lnTo>
                        <a:pt x="330" y="167"/>
                      </a:lnTo>
                      <a:lnTo>
                        <a:pt x="327" y="169"/>
                      </a:lnTo>
                      <a:lnTo>
                        <a:pt x="325" y="170"/>
                      </a:lnTo>
                      <a:lnTo>
                        <a:pt x="323" y="170"/>
                      </a:lnTo>
                      <a:lnTo>
                        <a:pt x="321" y="170"/>
                      </a:lnTo>
                      <a:lnTo>
                        <a:pt x="318" y="170"/>
                      </a:lnTo>
                      <a:lnTo>
                        <a:pt x="315" y="170"/>
                      </a:lnTo>
                      <a:lnTo>
                        <a:pt x="314" y="169"/>
                      </a:lnTo>
                      <a:lnTo>
                        <a:pt x="312" y="166"/>
                      </a:lnTo>
                      <a:lnTo>
                        <a:pt x="311" y="163"/>
                      </a:lnTo>
                      <a:lnTo>
                        <a:pt x="311" y="158"/>
                      </a:lnTo>
                      <a:lnTo>
                        <a:pt x="309" y="154"/>
                      </a:lnTo>
                      <a:lnTo>
                        <a:pt x="311" y="146"/>
                      </a:lnTo>
                      <a:lnTo>
                        <a:pt x="311" y="140"/>
                      </a:lnTo>
                      <a:lnTo>
                        <a:pt x="312" y="131"/>
                      </a:lnTo>
                      <a:lnTo>
                        <a:pt x="314" y="122"/>
                      </a:lnTo>
                      <a:lnTo>
                        <a:pt x="315" y="114"/>
                      </a:lnTo>
                      <a:lnTo>
                        <a:pt x="315" y="106"/>
                      </a:lnTo>
                      <a:lnTo>
                        <a:pt x="315" y="100"/>
                      </a:lnTo>
                      <a:lnTo>
                        <a:pt x="314" y="94"/>
                      </a:lnTo>
                      <a:lnTo>
                        <a:pt x="314" y="90"/>
                      </a:lnTo>
                      <a:lnTo>
                        <a:pt x="312" y="85"/>
                      </a:lnTo>
                      <a:lnTo>
                        <a:pt x="311" y="81"/>
                      </a:lnTo>
                      <a:lnTo>
                        <a:pt x="309" y="78"/>
                      </a:lnTo>
                      <a:lnTo>
                        <a:pt x="308" y="73"/>
                      </a:lnTo>
                      <a:lnTo>
                        <a:pt x="308" y="69"/>
                      </a:lnTo>
                      <a:lnTo>
                        <a:pt x="306" y="63"/>
                      </a:lnTo>
                      <a:lnTo>
                        <a:pt x="306" y="60"/>
                      </a:lnTo>
                      <a:lnTo>
                        <a:pt x="305" y="55"/>
                      </a:lnTo>
                      <a:lnTo>
                        <a:pt x="303" y="54"/>
                      </a:lnTo>
                      <a:lnTo>
                        <a:pt x="300" y="52"/>
                      </a:lnTo>
                      <a:lnTo>
                        <a:pt x="299" y="52"/>
                      </a:lnTo>
                      <a:lnTo>
                        <a:pt x="296" y="54"/>
                      </a:lnTo>
                      <a:lnTo>
                        <a:pt x="293" y="57"/>
                      </a:lnTo>
                      <a:lnTo>
                        <a:pt x="290" y="63"/>
                      </a:lnTo>
                      <a:lnTo>
                        <a:pt x="287" y="69"/>
                      </a:lnTo>
                      <a:lnTo>
                        <a:pt x="284" y="76"/>
                      </a:lnTo>
                      <a:lnTo>
                        <a:pt x="279" y="84"/>
                      </a:lnTo>
                      <a:lnTo>
                        <a:pt x="278" y="91"/>
                      </a:lnTo>
                      <a:lnTo>
                        <a:pt x="275" y="97"/>
                      </a:lnTo>
                      <a:lnTo>
                        <a:pt x="273" y="103"/>
                      </a:lnTo>
                      <a:lnTo>
                        <a:pt x="272" y="109"/>
                      </a:lnTo>
                      <a:lnTo>
                        <a:pt x="272" y="115"/>
                      </a:lnTo>
                      <a:lnTo>
                        <a:pt x="272" y="119"/>
                      </a:lnTo>
                      <a:lnTo>
                        <a:pt x="273" y="124"/>
                      </a:lnTo>
                      <a:lnTo>
                        <a:pt x="276" y="127"/>
                      </a:lnTo>
                      <a:lnTo>
                        <a:pt x="279" y="131"/>
                      </a:lnTo>
                      <a:lnTo>
                        <a:pt x="281" y="136"/>
                      </a:lnTo>
                      <a:lnTo>
                        <a:pt x="284" y="142"/>
                      </a:lnTo>
                      <a:lnTo>
                        <a:pt x="287" y="148"/>
                      </a:lnTo>
                      <a:lnTo>
                        <a:pt x="288" y="155"/>
                      </a:lnTo>
                      <a:lnTo>
                        <a:pt x="290" y="161"/>
                      </a:lnTo>
                      <a:lnTo>
                        <a:pt x="291" y="169"/>
                      </a:lnTo>
                      <a:lnTo>
                        <a:pt x="291" y="175"/>
                      </a:lnTo>
                      <a:lnTo>
                        <a:pt x="291" y="179"/>
                      </a:lnTo>
                      <a:lnTo>
                        <a:pt x="291" y="184"/>
                      </a:lnTo>
                      <a:lnTo>
                        <a:pt x="290" y="187"/>
                      </a:lnTo>
                      <a:lnTo>
                        <a:pt x="288" y="190"/>
                      </a:lnTo>
                      <a:lnTo>
                        <a:pt x="287" y="190"/>
                      </a:lnTo>
                      <a:lnTo>
                        <a:pt x="285" y="191"/>
                      </a:lnTo>
                      <a:lnTo>
                        <a:pt x="282" y="191"/>
                      </a:lnTo>
                      <a:lnTo>
                        <a:pt x="279" y="190"/>
                      </a:lnTo>
                      <a:lnTo>
                        <a:pt x="278" y="187"/>
                      </a:lnTo>
                      <a:lnTo>
                        <a:pt x="276" y="184"/>
                      </a:lnTo>
                      <a:lnTo>
                        <a:pt x="273" y="179"/>
                      </a:lnTo>
                      <a:lnTo>
                        <a:pt x="272" y="172"/>
                      </a:lnTo>
                      <a:lnTo>
                        <a:pt x="272" y="166"/>
                      </a:lnTo>
                      <a:lnTo>
                        <a:pt x="272" y="158"/>
                      </a:lnTo>
                      <a:lnTo>
                        <a:pt x="270" y="152"/>
                      </a:lnTo>
                      <a:lnTo>
                        <a:pt x="270" y="146"/>
                      </a:lnTo>
                      <a:lnTo>
                        <a:pt x="269" y="142"/>
                      </a:lnTo>
                      <a:lnTo>
                        <a:pt x="269" y="139"/>
                      </a:lnTo>
                      <a:lnTo>
                        <a:pt x="267" y="137"/>
                      </a:lnTo>
                      <a:lnTo>
                        <a:pt x="266" y="136"/>
                      </a:lnTo>
                      <a:lnTo>
                        <a:pt x="264" y="136"/>
                      </a:lnTo>
                      <a:lnTo>
                        <a:pt x="261" y="137"/>
                      </a:lnTo>
                      <a:lnTo>
                        <a:pt x="258" y="140"/>
                      </a:lnTo>
                      <a:lnTo>
                        <a:pt x="257" y="145"/>
                      </a:lnTo>
                      <a:lnTo>
                        <a:pt x="257" y="151"/>
                      </a:lnTo>
                      <a:lnTo>
                        <a:pt x="257" y="157"/>
                      </a:lnTo>
                      <a:lnTo>
                        <a:pt x="257" y="164"/>
                      </a:lnTo>
                      <a:lnTo>
                        <a:pt x="257" y="170"/>
                      </a:lnTo>
                      <a:lnTo>
                        <a:pt x="257" y="176"/>
                      </a:lnTo>
                      <a:lnTo>
                        <a:pt x="255" y="181"/>
                      </a:lnTo>
                      <a:lnTo>
                        <a:pt x="252" y="184"/>
                      </a:lnTo>
                      <a:lnTo>
                        <a:pt x="248" y="185"/>
                      </a:lnTo>
                      <a:lnTo>
                        <a:pt x="242" y="184"/>
                      </a:lnTo>
                      <a:lnTo>
                        <a:pt x="237" y="182"/>
                      </a:lnTo>
                      <a:lnTo>
                        <a:pt x="234" y="178"/>
                      </a:lnTo>
                      <a:lnTo>
                        <a:pt x="233" y="172"/>
                      </a:lnTo>
                      <a:lnTo>
                        <a:pt x="230" y="166"/>
                      </a:lnTo>
                      <a:lnTo>
                        <a:pt x="230" y="158"/>
                      </a:lnTo>
                      <a:lnTo>
                        <a:pt x="228" y="151"/>
                      </a:lnTo>
                      <a:lnTo>
                        <a:pt x="228" y="140"/>
                      </a:lnTo>
                      <a:lnTo>
                        <a:pt x="230" y="131"/>
                      </a:lnTo>
                      <a:lnTo>
                        <a:pt x="230" y="122"/>
                      </a:lnTo>
                      <a:lnTo>
                        <a:pt x="231" y="114"/>
                      </a:lnTo>
                      <a:lnTo>
                        <a:pt x="233" y="108"/>
                      </a:lnTo>
                      <a:lnTo>
                        <a:pt x="236" y="102"/>
                      </a:lnTo>
                      <a:lnTo>
                        <a:pt x="239" y="96"/>
                      </a:lnTo>
                      <a:lnTo>
                        <a:pt x="242" y="93"/>
                      </a:lnTo>
                      <a:lnTo>
                        <a:pt x="245" y="88"/>
                      </a:lnTo>
                      <a:lnTo>
                        <a:pt x="248" y="85"/>
                      </a:lnTo>
                      <a:lnTo>
                        <a:pt x="249" y="81"/>
                      </a:lnTo>
                      <a:lnTo>
                        <a:pt x="251" y="78"/>
                      </a:lnTo>
                      <a:lnTo>
                        <a:pt x="252" y="72"/>
                      </a:lnTo>
                      <a:lnTo>
                        <a:pt x="252" y="67"/>
                      </a:lnTo>
                      <a:lnTo>
                        <a:pt x="252" y="63"/>
                      </a:lnTo>
                      <a:lnTo>
                        <a:pt x="252" y="60"/>
                      </a:lnTo>
                      <a:lnTo>
                        <a:pt x="252" y="57"/>
                      </a:lnTo>
                      <a:lnTo>
                        <a:pt x="251" y="52"/>
                      </a:lnTo>
                      <a:lnTo>
                        <a:pt x="249" y="51"/>
                      </a:lnTo>
                      <a:lnTo>
                        <a:pt x="248" y="49"/>
                      </a:lnTo>
                      <a:lnTo>
                        <a:pt x="246" y="48"/>
                      </a:lnTo>
                      <a:lnTo>
                        <a:pt x="243" y="48"/>
                      </a:lnTo>
                      <a:lnTo>
                        <a:pt x="240" y="48"/>
                      </a:lnTo>
                      <a:lnTo>
                        <a:pt x="237" y="48"/>
                      </a:lnTo>
                      <a:lnTo>
                        <a:pt x="234" y="51"/>
                      </a:lnTo>
                      <a:lnTo>
                        <a:pt x="233" y="54"/>
                      </a:lnTo>
                      <a:lnTo>
                        <a:pt x="230" y="58"/>
                      </a:lnTo>
                      <a:lnTo>
                        <a:pt x="228" y="63"/>
                      </a:lnTo>
                      <a:lnTo>
                        <a:pt x="227" y="69"/>
                      </a:lnTo>
                      <a:lnTo>
                        <a:pt x="225" y="76"/>
                      </a:lnTo>
                      <a:lnTo>
                        <a:pt x="224" y="84"/>
                      </a:lnTo>
                      <a:lnTo>
                        <a:pt x="221" y="93"/>
                      </a:lnTo>
                      <a:lnTo>
                        <a:pt x="219" y="102"/>
                      </a:lnTo>
                      <a:lnTo>
                        <a:pt x="218" y="111"/>
                      </a:lnTo>
                      <a:lnTo>
                        <a:pt x="215" y="119"/>
                      </a:lnTo>
                      <a:lnTo>
                        <a:pt x="213" y="127"/>
                      </a:lnTo>
                      <a:lnTo>
                        <a:pt x="212" y="134"/>
                      </a:lnTo>
                      <a:lnTo>
                        <a:pt x="210" y="140"/>
                      </a:lnTo>
                      <a:lnTo>
                        <a:pt x="209" y="146"/>
                      </a:lnTo>
                      <a:lnTo>
                        <a:pt x="209" y="152"/>
                      </a:lnTo>
                      <a:lnTo>
                        <a:pt x="209" y="158"/>
                      </a:lnTo>
                      <a:lnTo>
                        <a:pt x="209" y="161"/>
                      </a:lnTo>
                      <a:lnTo>
                        <a:pt x="210" y="166"/>
                      </a:lnTo>
                      <a:lnTo>
                        <a:pt x="210" y="170"/>
                      </a:lnTo>
                      <a:lnTo>
                        <a:pt x="210" y="173"/>
                      </a:lnTo>
                      <a:lnTo>
                        <a:pt x="209" y="176"/>
                      </a:lnTo>
                      <a:lnTo>
                        <a:pt x="206" y="179"/>
                      </a:lnTo>
                      <a:lnTo>
                        <a:pt x="204" y="181"/>
                      </a:lnTo>
                      <a:lnTo>
                        <a:pt x="201" y="181"/>
                      </a:lnTo>
                      <a:lnTo>
                        <a:pt x="198" y="179"/>
                      </a:lnTo>
                      <a:lnTo>
                        <a:pt x="197" y="178"/>
                      </a:lnTo>
                      <a:lnTo>
                        <a:pt x="194" y="173"/>
                      </a:lnTo>
                      <a:lnTo>
                        <a:pt x="194" y="169"/>
                      </a:lnTo>
                      <a:lnTo>
                        <a:pt x="194" y="161"/>
                      </a:lnTo>
                      <a:lnTo>
                        <a:pt x="194" y="155"/>
                      </a:lnTo>
                      <a:lnTo>
                        <a:pt x="194" y="148"/>
                      </a:lnTo>
                      <a:lnTo>
                        <a:pt x="194" y="140"/>
                      </a:lnTo>
                      <a:lnTo>
                        <a:pt x="195" y="133"/>
                      </a:lnTo>
                      <a:lnTo>
                        <a:pt x="197" y="127"/>
                      </a:lnTo>
                      <a:lnTo>
                        <a:pt x="198" y="119"/>
                      </a:lnTo>
                      <a:lnTo>
                        <a:pt x="200" y="112"/>
                      </a:lnTo>
                      <a:lnTo>
                        <a:pt x="201" y="108"/>
                      </a:lnTo>
                      <a:lnTo>
                        <a:pt x="203" y="102"/>
                      </a:lnTo>
                      <a:lnTo>
                        <a:pt x="206" y="96"/>
                      </a:lnTo>
                      <a:lnTo>
                        <a:pt x="206" y="90"/>
                      </a:lnTo>
                      <a:lnTo>
                        <a:pt x="207" y="82"/>
                      </a:lnTo>
                      <a:lnTo>
                        <a:pt x="209" y="75"/>
                      </a:lnTo>
                      <a:lnTo>
                        <a:pt x="209" y="67"/>
                      </a:lnTo>
                      <a:lnTo>
                        <a:pt x="209" y="61"/>
                      </a:lnTo>
                      <a:lnTo>
                        <a:pt x="207" y="55"/>
                      </a:lnTo>
                      <a:lnTo>
                        <a:pt x="206" y="51"/>
                      </a:lnTo>
                      <a:lnTo>
                        <a:pt x="201" y="48"/>
                      </a:lnTo>
                      <a:lnTo>
                        <a:pt x="198" y="49"/>
                      </a:lnTo>
                      <a:lnTo>
                        <a:pt x="194" y="49"/>
                      </a:lnTo>
                      <a:lnTo>
                        <a:pt x="191" y="52"/>
                      </a:lnTo>
                      <a:lnTo>
                        <a:pt x="188" y="55"/>
                      </a:lnTo>
                      <a:lnTo>
                        <a:pt x="185" y="60"/>
                      </a:lnTo>
                      <a:lnTo>
                        <a:pt x="182" y="64"/>
                      </a:lnTo>
                      <a:lnTo>
                        <a:pt x="181" y="69"/>
                      </a:lnTo>
                      <a:lnTo>
                        <a:pt x="179" y="73"/>
                      </a:lnTo>
                      <a:lnTo>
                        <a:pt x="178" y="81"/>
                      </a:lnTo>
                      <a:lnTo>
                        <a:pt x="176" y="87"/>
                      </a:lnTo>
                      <a:lnTo>
                        <a:pt x="175" y="94"/>
                      </a:lnTo>
                      <a:lnTo>
                        <a:pt x="175" y="102"/>
                      </a:lnTo>
                      <a:lnTo>
                        <a:pt x="175" y="111"/>
                      </a:lnTo>
                      <a:lnTo>
                        <a:pt x="175" y="119"/>
                      </a:lnTo>
                      <a:lnTo>
                        <a:pt x="175" y="128"/>
                      </a:lnTo>
                      <a:lnTo>
                        <a:pt x="173" y="137"/>
                      </a:lnTo>
                      <a:lnTo>
                        <a:pt x="172" y="146"/>
                      </a:lnTo>
                      <a:lnTo>
                        <a:pt x="170" y="152"/>
                      </a:lnTo>
                      <a:lnTo>
                        <a:pt x="169" y="158"/>
                      </a:lnTo>
                      <a:lnTo>
                        <a:pt x="166" y="163"/>
                      </a:lnTo>
                      <a:lnTo>
                        <a:pt x="163" y="164"/>
                      </a:lnTo>
                      <a:lnTo>
                        <a:pt x="160" y="163"/>
                      </a:lnTo>
                      <a:lnTo>
                        <a:pt x="157" y="161"/>
                      </a:lnTo>
                      <a:lnTo>
                        <a:pt x="155" y="158"/>
                      </a:lnTo>
                      <a:lnTo>
                        <a:pt x="155" y="152"/>
                      </a:lnTo>
                      <a:lnTo>
                        <a:pt x="154" y="146"/>
                      </a:lnTo>
                      <a:lnTo>
                        <a:pt x="154" y="140"/>
                      </a:lnTo>
                      <a:lnTo>
                        <a:pt x="154" y="134"/>
                      </a:lnTo>
                      <a:lnTo>
                        <a:pt x="155" y="127"/>
                      </a:lnTo>
                      <a:lnTo>
                        <a:pt x="155" y="121"/>
                      </a:lnTo>
                      <a:lnTo>
                        <a:pt x="157" y="115"/>
                      </a:lnTo>
                      <a:lnTo>
                        <a:pt x="158" y="108"/>
                      </a:lnTo>
                      <a:lnTo>
                        <a:pt x="158" y="103"/>
                      </a:lnTo>
                      <a:lnTo>
                        <a:pt x="160" y="99"/>
                      </a:lnTo>
                      <a:lnTo>
                        <a:pt x="158" y="94"/>
                      </a:lnTo>
                      <a:lnTo>
                        <a:pt x="157" y="91"/>
                      </a:lnTo>
                      <a:lnTo>
                        <a:pt x="155" y="90"/>
                      </a:lnTo>
                      <a:lnTo>
                        <a:pt x="154" y="91"/>
                      </a:lnTo>
                      <a:lnTo>
                        <a:pt x="152" y="93"/>
                      </a:lnTo>
                      <a:lnTo>
                        <a:pt x="149" y="99"/>
                      </a:lnTo>
                      <a:lnTo>
                        <a:pt x="145" y="106"/>
                      </a:lnTo>
                      <a:lnTo>
                        <a:pt x="142" y="115"/>
                      </a:lnTo>
                      <a:lnTo>
                        <a:pt x="139" y="121"/>
                      </a:lnTo>
                      <a:lnTo>
                        <a:pt x="136" y="124"/>
                      </a:lnTo>
                      <a:lnTo>
                        <a:pt x="133" y="127"/>
                      </a:lnTo>
                      <a:lnTo>
                        <a:pt x="131" y="127"/>
                      </a:lnTo>
                      <a:lnTo>
                        <a:pt x="128" y="125"/>
                      </a:lnTo>
                      <a:lnTo>
                        <a:pt x="127" y="122"/>
                      </a:lnTo>
                      <a:lnTo>
                        <a:pt x="127" y="119"/>
                      </a:lnTo>
                      <a:lnTo>
                        <a:pt x="127" y="114"/>
                      </a:lnTo>
                      <a:lnTo>
                        <a:pt x="127" y="108"/>
                      </a:lnTo>
                      <a:lnTo>
                        <a:pt x="128" y="100"/>
                      </a:lnTo>
                      <a:lnTo>
                        <a:pt x="130" y="94"/>
                      </a:lnTo>
                      <a:lnTo>
                        <a:pt x="133" y="87"/>
                      </a:lnTo>
                      <a:lnTo>
                        <a:pt x="134" y="81"/>
                      </a:lnTo>
                      <a:lnTo>
                        <a:pt x="136" y="73"/>
                      </a:lnTo>
                      <a:lnTo>
                        <a:pt x="137" y="69"/>
                      </a:lnTo>
                      <a:lnTo>
                        <a:pt x="137" y="64"/>
                      </a:lnTo>
                      <a:lnTo>
                        <a:pt x="136" y="61"/>
                      </a:lnTo>
                      <a:lnTo>
                        <a:pt x="133" y="58"/>
                      </a:lnTo>
                      <a:lnTo>
                        <a:pt x="128" y="58"/>
                      </a:lnTo>
                      <a:lnTo>
                        <a:pt x="125" y="60"/>
                      </a:lnTo>
                      <a:lnTo>
                        <a:pt x="121" y="63"/>
                      </a:lnTo>
                      <a:lnTo>
                        <a:pt x="118" y="64"/>
                      </a:lnTo>
                      <a:lnTo>
                        <a:pt x="115" y="69"/>
                      </a:lnTo>
                      <a:lnTo>
                        <a:pt x="113" y="72"/>
                      </a:lnTo>
                      <a:lnTo>
                        <a:pt x="113" y="76"/>
                      </a:lnTo>
                      <a:lnTo>
                        <a:pt x="112" y="82"/>
                      </a:lnTo>
                      <a:lnTo>
                        <a:pt x="112" y="88"/>
                      </a:lnTo>
                      <a:lnTo>
                        <a:pt x="113" y="93"/>
                      </a:lnTo>
                      <a:lnTo>
                        <a:pt x="113" y="100"/>
                      </a:lnTo>
                      <a:lnTo>
                        <a:pt x="115" y="106"/>
                      </a:lnTo>
                      <a:lnTo>
                        <a:pt x="116" y="112"/>
                      </a:lnTo>
                      <a:lnTo>
                        <a:pt x="115" y="118"/>
                      </a:lnTo>
                      <a:lnTo>
                        <a:pt x="115" y="124"/>
                      </a:lnTo>
                      <a:lnTo>
                        <a:pt x="113" y="130"/>
                      </a:lnTo>
                      <a:lnTo>
                        <a:pt x="110" y="134"/>
                      </a:lnTo>
                      <a:lnTo>
                        <a:pt x="109" y="139"/>
                      </a:lnTo>
                      <a:lnTo>
                        <a:pt x="106" y="142"/>
                      </a:lnTo>
                      <a:lnTo>
                        <a:pt x="101" y="143"/>
                      </a:lnTo>
                      <a:lnTo>
                        <a:pt x="97" y="145"/>
                      </a:lnTo>
                      <a:lnTo>
                        <a:pt x="92" y="143"/>
                      </a:lnTo>
                      <a:lnTo>
                        <a:pt x="89" y="142"/>
                      </a:lnTo>
                      <a:lnTo>
                        <a:pt x="85" y="140"/>
                      </a:lnTo>
                      <a:lnTo>
                        <a:pt x="82" y="137"/>
                      </a:lnTo>
                      <a:lnTo>
                        <a:pt x="80" y="134"/>
                      </a:lnTo>
                      <a:lnTo>
                        <a:pt x="79" y="130"/>
                      </a:lnTo>
                      <a:lnTo>
                        <a:pt x="77" y="127"/>
                      </a:lnTo>
                      <a:lnTo>
                        <a:pt x="76" y="121"/>
                      </a:lnTo>
                      <a:lnTo>
                        <a:pt x="77" y="116"/>
                      </a:lnTo>
                      <a:lnTo>
                        <a:pt x="79" y="111"/>
                      </a:lnTo>
                      <a:lnTo>
                        <a:pt x="80" y="106"/>
                      </a:lnTo>
                      <a:lnTo>
                        <a:pt x="82" y="102"/>
                      </a:lnTo>
                      <a:lnTo>
                        <a:pt x="83" y="97"/>
                      </a:lnTo>
                      <a:lnTo>
                        <a:pt x="85" y="94"/>
                      </a:lnTo>
                      <a:lnTo>
                        <a:pt x="86" y="91"/>
                      </a:lnTo>
                      <a:lnTo>
                        <a:pt x="88" y="88"/>
                      </a:lnTo>
                      <a:lnTo>
                        <a:pt x="89" y="87"/>
                      </a:lnTo>
                      <a:lnTo>
                        <a:pt x="89" y="84"/>
                      </a:lnTo>
                      <a:lnTo>
                        <a:pt x="91" y="81"/>
                      </a:lnTo>
                      <a:lnTo>
                        <a:pt x="91" y="79"/>
                      </a:lnTo>
                      <a:lnTo>
                        <a:pt x="91" y="76"/>
                      </a:lnTo>
                      <a:lnTo>
                        <a:pt x="91" y="73"/>
                      </a:lnTo>
                      <a:lnTo>
                        <a:pt x="89" y="72"/>
                      </a:lnTo>
                      <a:lnTo>
                        <a:pt x="89" y="70"/>
                      </a:lnTo>
                      <a:lnTo>
                        <a:pt x="88" y="69"/>
                      </a:lnTo>
                      <a:lnTo>
                        <a:pt x="85" y="69"/>
                      </a:lnTo>
                      <a:lnTo>
                        <a:pt x="82" y="70"/>
                      </a:lnTo>
                      <a:lnTo>
                        <a:pt x="79" y="72"/>
                      </a:lnTo>
                      <a:lnTo>
                        <a:pt x="76" y="73"/>
                      </a:lnTo>
                      <a:lnTo>
                        <a:pt x="71" y="78"/>
                      </a:lnTo>
                      <a:lnTo>
                        <a:pt x="67" y="82"/>
                      </a:lnTo>
                      <a:lnTo>
                        <a:pt x="61" y="87"/>
                      </a:lnTo>
                      <a:lnTo>
                        <a:pt x="53" y="91"/>
                      </a:lnTo>
                      <a:lnTo>
                        <a:pt x="48" y="97"/>
                      </a:lnTo>
                      <a:lnTo>
                        <a:pt x="40" y="102"/>
                      </a:lnTo>
                      <a:lnTo>
                        <a:pt x="34" y="106"/>
                      </a:lnTo>
                      <a:lnTo>
                        <a:pt x="27" y="109"/>
                      </a:lnTo>
                      <a:lnTo>
                        <a:pt x="21" y="112"/>
                      </a:lnTo>
                      <a:lnTo>
                        <a:pt x="15" y="114"/>
                      </a:lnTo>
                      <a:lnTo>
                        <a:pt x="9" y="115"/>
                      </a:lnTo>
                      <a:lnTo>
                        <a:pt x="7" y="115"/>
                      </a:lnTo>
                      <a:lnTo>
                        <a:pt x="6" y="114"/>
                      </a:lnTo>
                      <a:lnTo>
                        <a:pt x="4" y="114"/>
                      </a:lnTo>
                      <a:lnTo>
                        <a:pt x="3" y="114"/>
                      </a:lnTo>
                      <a:lnTo>
                        <a:pt x="1" y="114"/>
                      </a:lnTo>
                      <a:lnTo>
                        <a:pt x="0" y="114"/>
                      </a:lnTo>
                      <a:lnTo>
                        <a:pt x="0" y="112"/>
                      </a:lnTo>
                      <a:close/>
                    </a:path>
                  </a:pathLst>
                </a:custGeom>
                <a:solidFill>
                  <a:srgbClr val="9B9B00"/>
                </a:solidFill>
                <a:ln w="0">
                  <a:solidFill>
                    <a:srgbClr val="000000"/>
                  </a:solidFill>
                  <a:prstDash val="solid"/>
                  <a:round/>
                  <a:headEnd/>
                  <a:tailEnd/>
                </a:ln>
              </p:spPr>
              <p:txBody>
                <a:bodyPr lIns="108000" tIns="108000" rIns="108000" bIns="108000"/>
                <a:lstStyle/>
                <a:p>
                  <a:endParaRPr lang="hr-HR"/>
                </a:p>
              </p:txBody>
            </p:sp>
            <p:sp>
              <p:nvSpPr>
                <p:cNvPr id="17733" name="Freeform 281"/>
                <p:cNvSpPr>
                  <a:spLocks/>
                </p:cNvSpPr>
                <p:nvPr/>
              </p:nvSpPr>
              <p:spPr bwMode="auto">
                <a:xfrm>
                  <a:off x="1695" y="1865"/>
                  <a:ext cx="1153" cy="412"/>
                </a:xfrm>
                <a:custGeom>
                  <a:avLst/>
                  <a:gdLst>
                    <a:gd name="T0" fmla="*/ 195 w 1145"/>
                    <a:gd name="T1" fmla="*/ 384 h 399"/>
                    <a:gd name="T2" fmla="*/ 650 w 1145"/>
                    <a:gd name="T3" fmla="*/ 621 h 399"/>
                    <a:gd name="T4" fmla="*/ 997 w 1145"/>
                    <a:gd name="T5" fmla="*/ 423 h 399"/>
                    <a:gd name="T6" fmla="*/ 1109 w 1145"/>
                    <a:gd name="T7" fmla="*/ 292 h 399"/>
                    <a:gd name="T8" fmla="*/ 1242 w 1145"/>
                    <a:gd name="T9" fmla="*/ 99 h 399"/>
                    <a:gd name="T10" fmla="*/ 1198 w 1145"/>
                    <a:gd name="T11" fmla="*/ 38 h 399"/>
                    <a:gd name="T12" fmla="*/ 1144 w 1145"/>
                    <a:gd name="T13" fmla="*/ 6 h 399"/>
                    <a:gd name="T14" fmla="*/ 1134 w 1145"/>
                    <a:gd name="T15" fmla="*/ 76 h 399"/>
                    <a:gd name="T16" fmla="*/ 1091 w 1145"/>
                    <a:gd name="T17" fmla="*/ 35 h 399"/>
                    <a:gd name="T18" fmla="*/ 1063 w 1145"/>
                    <a:gd name="T19" fmla="*/ 42 h 399"/>
                    <a:gd name="T20" fmla="*/ 1072 w 1145"/>
                    <a:gd name="T21" fmla="*/ 114 h 399"/>
                    <a:gd name="T22" fmla="*/ 1065 w 1145"/>
                    <a:gd name="T23" fmla="*/ 165 h 399"/>
                    <a:gd name="T24" fmla="*/ 1044 w 1145"/>
                    <a:gd name="T25" fmla="*/ 182 h 399"/>
                    <a:gd name="T26" fmla="*/ 991 w 1145"/>
                    <a:gd name="T27" fmla="*/ 170 h 399"/>
                    <a:gd name="T28" fmla="*/ 984 w 1145"/>
                    <a:gd name="T29" fmla="*/ 283 h 399"/>
                    <a:gd name="T30" fmla="*/ 943 w 1145"/>
                    <a:gd name="T31" fmla="*/ 166 h 399"/>
                    <a:gd name="T32" fmla="*/ 933 w 1145"/>
                    <a:gd name="T33" fmla="*/ 260 h 399"/>
                    <a:gd name="T34" fmla="*/ 909 w 1145"/>
                    <a:gd name="T35" fmla="*/ 363 h 399"/>
                    <a:gd name="T36" fmla="*/ 897 w 1145"/>
                    <a:gd name="T37" fmla="*/ 251 h 399"/>
                    <a:gd name="T38" fmla="*/ 873 w 1145"/>
                    <a:gd name="T39" fmla="*/ 260 h 399"/>
                    <a:gd name="T40" fmla="*/ 862 w 1145"/>
                    <a:gd name="T41" fmla="*/ 382 h 399"/>
                    <a:gd name="T42" fmla="*/ 824 w 1145"/>
                    <a:gd name="T43" fmla="*/ 407 h 399"/>
                    <a:gd name="T44" fmla="*/ 809 w 1145"/>
                    <a:gd name="T45" fmla="*/ 272 h 399"/>
                    <a:gd name="T46" fmla="*/ 777 w 1145"/>
                    <a:gd name="T47" fmla="*/ 386 h 399"/>
                    <a:gd name="T48" fmla="*/ 748 w 1145"/>
                    <a:gd name="T49" fmla="*/ 384 h 399"/>
                    <a:gd name="T50" fmla="*/ 739 w 1145"/>
                    <a:gd name="T51" fmla="*/ 236 h 399"/>
                    <a:gd name="T52" fmla="*/ 723 w 1145"/>
                    <a:gd name="T53" fmla="*/ 382 h 399"/>
                    <a:gd name="T54" fmla="*/ 698 w 1145"/>
                    <a:gd name="T55" fmla="*/ 405 h 399"/>
                    <a:gd name="T56" fmla="*/ 685 w 1145"/>
                    <a:gd name="T57" fmla="*/ 317 h 399"/>
                    <a:gd name="T58" fmla="*/ 670 w 1145"/>
                    <a:gd name="T59" fmla="*/ 302 h 399"/>
                    <a:gd name="T60" fmla="*/ 645 w 1145"/>
                    <a:gd name="T61" fmla="*/ 260 h 399"/>
                    <a:gd name="T62" fmla="*/ 634 w 1145"/>
                    <a:gd name="T63" fmla="*/ 400 h 399"/>
                    <a:gd name="T64" fmla="*/ 607 w 1145"/>
                    <a:gd name="T65" fmla="*/ 312 h 399"/>
                    <a:gd name="T66" fmla="*/ 589 w 1145"/>
                    <a:gd name="T67" fmla="*/ 454 h 399"/>
                    <a:gd name="T68" fmla="*/ 583 w 1145"/>
                    <a:gd name="T69" fmla="*/ 261 h 399"/>
                    <a:gd name="T70" fmla="*/ 558 w 1145"/>
                    <a:gd name="T71" fmla="*/ 255 h 399"/>
                    <a:gd name="T72" fmla="*/ 499 w 1145"/>
                    <a:gd name="T73" fmla="*/ 214 h 399"/>
                    <a:gd name="T74" fmla="*/ 522 w 1145"/>
                    <a:gd name="T75" fmla="*/ 423 h 399"/>
                    <a:gd name="T76" fmla="*/ 487 w 1145"/>
                    <a:gd name="T77" fmla="*/ 267 h 399"/>
                    <a:gd name="T78" fmla="*/ 468 w 1145"/>
                    <a:gd name="T79" fmla="*/ 405 h 399"/>
                    <a:gd name="T80" fmla="*/ 462 w 1145"/>
                    <a:gd name="T81" fmla="*/ 214 h 399"/>
                    <a:gd name="T82" fmla="*/ 459 w 1145"/>
                    <a:gd name="T83" fmla="*/ 137 h 399"/>
                    <a:gd name="T84" fmla="*/ 447 w 1145"/>
                    <a:gd name="T85" fmla="*/ 370 h 399"/>
                    <a:gd name="T86" fmla="*/ 423 w 1145"/>
                    <a:gd name="T87" fmla="*/ 260 h 399"/>
                    <a:gd name="T88" fmla="*/ 394 w 1145"/>
                    <a:gd name="T89" fmla="*/ 346 h 399"/>
                    <a:gd name="T90" fmla="*/ 403 w 1145"/>
                    <a:gd name="T91" fmla="*/ 156 h 399"/>
                    <a:gd name="T92" fmla="*/ 351 w 1145"/>
                    <a:gd name="T93" fmla="*/ 267 h 399"/>
                    <a:gd name="T94" fmla="*/ 337 w 1145"/>
                    <a:gd name="T95" fmla="*/ 124 h 399"/>
                    <a:gd name="T96" fmla="*/ 300 w 1145"/>
                    <a:gd name="T97" fmla="*/ 187 h 399"/>
                    <a:gd name="T98" fmla="*/ 304 w 1145"/>
                    <a:gd name="T99" fmla="*/ 288 h 399"/>
                    <a:gd name="T100" fmla="*/ 283 w 1145"/>
                    <a:gd name="T101" fmla="*/ 283 h 399"/>
                    <a:gd name="T102" fmla="*/ 277 w 1145"/>
                    <a:gd name="T103" fmla="*/ 128 h 399"/>
                    <a:gd name="T104" fmla="*/ 252 w 1145"/>
                    <a:gd name="T105" fmla="*/ 132 h 399"/>
                    <a:gd name="T106" fmla="*/ 211 w 1145"/>
                    <a:gd name="T107" fmla="*/ 279 h 399"/>
                    <a:gd name="T108" fmla="*/ 225 w 1145"/>
                    <a:gd name="T109" fmla="*/ 80 h 399"/>
                    <a:gd name="T110" fmla="*/ 183 w 1145"/>
                    <a:gd name="T111" fmla="*/ 247 h 399"/>
                    <a:gd name="T112" fmla="*/ 166 w 1145"/>
                    <a:gd name="T113" fmla="*/ 145 h 399"/>
                    <a:gd name="T114" fmla="*/ 150 w 1145"/>
                    <a:gd name="T115" fmla="*/ 95 h 399"/>
                    <a:gd name="T116" fmla="*/ 120 w 1145"/>
                    <a:gd name="T117" fmla="*/ 223 h 399"/>
                    <a:gd name="T118" fmla="*/ 103 w 1145"/>
                    <a:gd name="T119" fmla="*/ 132 h 399"/>
                    <a:gd name="T120" fmla="*/ 21 w 1145"/>
                    <a:gd name="T121" fmla="*/ 176 h 3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5"/>
                    <a:gd name="T184" fmla="*/ 0 h 399"/>
                    <a:gd name="T185" fmla="*/ 1145 w 1145"/>
                    <a:gd name="T186" fmla="*/ 399 h 3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5" h="399">
                      <a:moveTo>
                        <a:pt x="0" y="112"/>
                      </a:moveTo>
                      <a:lnTo>
                        <a:pt x="0" y="112"/>
                      </a:lnTo>
                      <a:lnTo>
                        <a:pt x="4" y="115"/>
                      </a:lnTo>
                      <a:lnTo>
                        <a:pt x="9" y="118"/>
                      </a:lnTo>
                      <a:lnTo>
                        <a:pt x="13" y="121"/>
                      </a:lnTo>
                      <a:lnTo>
                        <a:pt x="18" y="124"/>
                      </a:lnTo>
                      <a:lnTo>
                        <a:pt x="22" y="127"/>
                      </a:lnTo>
                      <a:lnTo>
                        <a:pt x="28" y="130"/>
                      </a:lnTo>
                      <a:lnTo>
                        <a:pt x="33" y="133"/>
                      </a:lnTo>
                      <a:lnTo>
                        <a:pt x="36" y="134"/>
                      </a:lnTo>
                      <a:lnTo>
                        <a:pt x="42" y="137"/>
                      </a:lnTo>
                      <a:lnTo>
                        <a:pt x="46" y="139"/>
                      </a:lnTo>
                      <a:lnTo>
                        <a:pt x="50" y="142"/>
                      </a:lnTo>
                      <a:lnTo>
                        <a:pt x="64" y="149"/>
                      </a:lnTo>
                      <a:lnTo>
                        <a:pt x="79" y="160"/>
                      </a:lnTo>
                      <a:lnTo>
                        <a:pt x="95" y="172"/>
                      </a:lnTo>
                      <a:lnTo>
                        <a:pt x="113" y="185"/>
                      </a:lnTo>
                      <a:lnTo>
                        <a:pt x="130" y="200"/>
                      </a:lnTo>
                      <a:lnTo>
                        <a:pt x="148" y="215"/>
                      </a:lnTo>
                      <a:lnTo>
                        <a:pt x="164" y="230"/>
                      </a:lnTo>
                      <a:lnTo>
                        <a:pt x="181" y="245"/>
                      </a:lnTo>
                      <a:lnTo>
                        <a:pt x="197" y="260"/>
                      </a:lnTo>
                      <a:lnTo>
                        <a:pt x="212" y="275"/>
                      </a:lnTo>
                      <a:lnTo>
                        <a:pt x="230" y="287"/>
                      </a:lnTo>
                      <a:lnTo>
                        <a:pt x="249" y="297"/>
                      </a:lnTo>
                      <a:lnTo>
                        <a:pt x="272" y="308"/>
                      </a:lnTo>
                      <a:lnTo>
                        <a:pt x="296" y="317"/>
                      </a:lnTo>
                      <a:lnTo>
                        <a:pt x="321" y="324"/>
                      </a:lnTo>
                      <a:lnTo>
                        <a:pt x="346" y="330"/>
                      </a:lnTo>
                      <a:lnTo>
                        <a:pt x="370" y="336"/>
                      </a:lnTo>
                      <a:lnTo>
                        <a:pt x="393" y="341"/>
                      </a:lnTo>
                      <a:lnTo>
                        <a:pt x="414" y="344"/>
                      </a:lnTo>
                      <a:lnTo>
                        <a:pt x="430" y="345"/>
                      </a:lnTo>
                      <a:lnTo>
                        <a:pt x="445" y="348"/>
                      </a:lnTo>
                      <a:lnTo>
                        <a:pt x="461" y="354"/>
                      </a:lnTo>
                      <a:lnTo>
                        <a:pt x="479" y="360"/>
                      </a:lnTo>
                      <a:lnTo>
                        <a:pt x="499" y="368"/>
                      </a:lnTo>
                      <a:lnTo>
                        <a:pt x="520" y="377"/>
                      </a:lnTo>
                      <a:lnTo>
                        <a:pt x="542" y="384"/>
                      </a:lnTo>
                      <a:lnTo>
                        <a:pt x="566" y="390"/>
                      </a:lnTo>
                      <a:lnTo>
                        <a:pt x="593" y="396"/>
                      </a:lnTo>
                      <a:lnTo>
                        <a:pt x="620" y="399"/>
                      </a:lnTo>
                      <a:lnTo>
                        <a:pt x="650" y="399"/>
                      </a:lnTo>
                      <a:lnTo>
                        <a:pt x="678" y="398"/>
                      </a:lnTo>
                      <a:lnTo>
                        <a:pt x="704" y="393"/>
                      </a:lnTo>
                      <a:lnTo>
                        <a:pt x="726" y="389"/>
                      </a:lnTo>
                      <a:lnTo>
                        <a:pt x="747" y="383"/>
                      </a:lnTo>
                      <a:lnTo>
                        <a:pt x="765" y="375"/>
                      </a:lnTo>
                      <a:lnTo>
                        <a:pt x="780" y="368"/>
                      </a:lnTo>
                      <a:lnTo>
                        <a:pt x="793" y="360"/>
                      </a:lnTo>
                      <a:lnTo>
                        <a:pt x="805" y="353"/>
                      </a:lnTo>
                      <a:lnTo>
                        <a:pt x="816" y="347"/>
                      </a:lnTo>
                      <a:lnTo>
                        <a:pt x="825" y="341"/>
                      </a:lnTo>
                      <a:lnTo>
                        <a:pt x="835" y="335"/>
                      </a:lnTo>
                      <a:lnTo>
                        <a:pt x="844" y="329"/>
                      </a:lnTo>
                      <a:lnTo>
                        <a:pt x="855" y="320"/>
                      </a:lnTo>
                      <a:lnTo>
                        <a:pt x="865" y="309"/>
                      </a:lnTo>
                      <a:lnTo>
                        <a:pt x="875" y="300"/>
                      </a:lnTo>
                      <a:lnTo>
                        <a:pt x="886" y="290"/>
                      </a:lnTo>
                      <a:lnTo>
                        <a:pt x="895" y="279"/>
                      </a:lnTo>
                      <a:lnTo>
                        <a:pt x="904" y="270"/>
                      </a:lnTo>
                      <a:lnTo>
                        <a:pt x="913" y="261"/>
                      </a:lnTo>
                      <a:lnTo>
                        <a:pt x="920" y="253"/>
                      </a:lnTo>
                      <a:lnTo>
                        <a:pt x="926" y="247"/>
                      </a:lnTo>
                      <a:lnTo>
                        <a:pt x="934" y="242"/>
                      </a:lnTo>
                      <a:lnTo>
                        <a:pt x="940" y="239"/>
                      </a:lnTo>
                      <a:lnTo>
                        <a:pt x="946" y="236"/>
                      </a:lnTo>
                      <a:lnTo>
                        <a:pt x="953" y="233"/>
                      </a:lnTo>
                      <a:lnTo>
                        <a:pt x="958" y="232"/>
                      </a:lnTo>
                      <a:lnTo>
                        <a:pt x="964" y="230"/>
                      </a:lnTo>
                      <a:lnTo>
                        <a:pt x="970" y="229"/>
                      </a:lnTo>
                      <a:lnTo>
                        <a:pt x="976" y="227"/>
                      </a:lnTo>
                      <a:lnTo>
                        <a:pt x="983" y="226"/>
                      </a:lnTo>
                      <a:lnTo>
                        <a:pt x="988" y="223"/>
                      </a:lnTo>
                      <a:lnTo>
                        <a:pt x="992" y="220"/>
                      </a:lnTo>
                      <a:lnTo>
                        <a:pt x="995" y="215"/>
                      </a:lnTo>
                      <a:lnTo>
                        <a:pt x="998" y="211"/>
                      </a:lnTo>
                      <a:lnTo>
                        <a:pt x="1000" y="206"/>
                      </a:lnTo>
                      <a:lnTo>
                        <a:pt x="1001" y="200"/>
                      </a:lnTo>
                      <a:lnTo>
                        <a:pt x="1004" y="193"/>
                      </a:lnTo>
                      <a:lnTo>
                        <a:pt x="1007" y="187"/>
                      </a:lnTo>
                      <a:lnTo>
                        <a:pt x="1010" y="179"/>
                      </a:lnTo>
                      <a:lnTo>
                        <a:pt x="1014" y="172"/>
                      </a:lnTo>
                      <a:lnTo>
                        <a:pt x="1020" y="164"/>
                      </a:lnTo>
                      <a:lnTo>
                        <a:pt x="1028" y="157"/>
                      </a:lnTo>
                      <a:lnTo>
                        <a:pt x="1035" y="149"/>
                      </a:lnTo>
                      <a:lnTo>
                        <a:pt x="1044" y="142"/>
                      </a:lnTo>
                      <a:lnTo>
                        <a:pt x="1053" y="133"/>
                      </a:lnTo>
                      <a:lnTo>
                        <a:pt x="1062" y="125"/>
                      </a:lnTo>
                      <a:lnTo>
                        <a:pt x="1071" y="118"/>
                      </a:lnTo>
                      <a:lnTo>
                        <a:pt x="1080" y="112"/>
                      </a:lnTo>
                      <a:lnTo>
                        <a:pt x="1089" y="105"/>
                      </a:lnTo>
                      <a:lnTo>
                        <a:pt x="1098" y="99"/>
                      </a:lnTo>
                      <a:lnTo>
                        <a:pt x="1106" y="93"/>
                      </a:lnTo>
                      <a:lnTo>
                        <a:pt x="1110" y="88"/>
                      </a:lnTo>
                      <a:lnTo>
                        <a:pt x="1113" y="87"/>
                      </a:lnTo>
                      <a:lnTo>
                        <a:pt x="1116" y="84"/>
                      </a:lnTo>
                      <a:lnTo>
                        <a:pt x="1118" y="81"/>
                      </a:lnTo>
                      <a:lnTo>
                        <a:pt x="1121" y="76"/>
                      </a:lnTo>
                      <a:lnTo>
                        <a:pt x="1124" y="72"/>
                      </a:lnTo>
                      <a:lnTo>
                        <a:pt x="1128" y="64"/>
                      </a:lnTo>
                      <a:lnTo>
                        <a:pt x="1134" y="55"/>
                      </a:lnTo>
                      <a:lnTo>
                        <a:pt x="1145" y="42"/>
                      </a:lnTo>
                      <a:lnTo>
                        <a:pt x="1142" y="48"/>
                      </a:lnTo>
                      <a:lnTo>
                        <a:pt x="1139" y="51"/>
                      </a:lnTo>
                      <a:lnTo>
                        <a:pt x="1136" y="52"/>
                      </a:lnTo>
                      <a:lnTo>
                        <a:pt x="1134" y="52"/>
                      </a:lnTo>
                      <a:lnTo>
                        <a:pt x="1131" y="52"/>
                      </a:lnTo>
                      <a:lnTo>
                        <a:pt x="1130" y="49"/>
                      </a:lnTo>
                      <a:lnTo>
                        <a:pt x="1127" y="48"/>
                      </a:lnTo>
                      <a:lnTo>
                        <a:pt x="1125" y="43"/>
                      </a:lnTo>
                      <a:lnTo>
                        <a:pt x="1122" y="40"/>
                      </a:lnTo>
                      <a:lnTo>
                        <a:pt x="1119" y="36"/>
                      </a:lnTo>
                      <a:lnTo>
                        <a:pt x="1115" y="31"/>
                      </a:lnTo>
                      <a:lnTo>
                        <a:pt x="1112" y="28"/>
                      </a:lnTo>
                      <a:lnTo>
                        <a:pt x="1107" y="24"/>
                      </a:lnTo>
                      <a:lnTo>
                        <a:pt x="1101" y="22"/>
                      </a:lnTo>
                      <a:lnTo>
                        <a:pt x="1097" y="19"/>
                      </a:lnTo>
                      <a:lnTo>
                        <a:pt x="1094" y="19"/>
                      </a:lnTo>
                      <a:lnTo>
                        <a:pt x="1089" y="21"/>
                      </a:lnTo>
                      <a:lnTo>
                        <a:pt x="1086" y="24"/>
                      </a:lnTo>
                      <a:lnTo>
                        <a:pt x="1085" y="28"/>
                      </a:lnTo>
                      <a:lnTo>
                        <a:pt x="1085" y="36"/>
                      </a:lnTo>
                      <a:lnTo>
                        <a:pt x="1085" y="37"/>
                      </a:lnTo>
                      <a:lnTo>
                        <a:pt x="1082" y="40"/>
                      </a:lnTo>
                      <a:lnTo>
                        <a:pt x="1080" y="40"/>
                      </a:lnTo>
                      <a:lnTo>
                        <a:pt x="1077" y="42"/>
                      </a:lnTo>
                      <a:lnTo>
                        <a:pt x="1073" y="40"/>
                      </a:lnTo>
                      <a:lnTo>
                        <a:pt x="1070" y="39"/>
                      </a:lnTo>
                      <a:lnTo>
                        <a:pt x="1065" y="37"/>
                      </a:lnTo>
                      <a:lnTo>
                        <a:pt x="1062" y="36"/>
                      </a:lnTo>
                      <a:lnTo>
                        <a:pt x="1059" y="33"/>
                      </a:lnTo>
                      <a:lnTo>
                        <a:pt x="1056" y="28"/>
                      </a:lnTo>
                      <a:lnTo>
                        <a:pt x="1053" y="25"/>
                      </a:lnTo>
                      <a:lnTo>
                        <a:pt x="1052" y="22"/>
                      </a:lnTo>
                      <a:lnTo>
                        <a:pt x="1049" y="18"/>
                      </a:lnTo>
                      <a:lnTo>
                        <a:pt x="1047" y="15"/>
                      </a:lnTo>
                      <a:lnTo>
                        <a:pt x="1046" y="12"/>
                      </a:lnTo>
                      <a:lnTo>
                        <a:pt x="1043" y="10"/>
                      </a:lnTo>
                      <a:lnTo>
                        <a:pt x="1041" y="7"/>
                      </a:lnTo>
                      <a:lnTo>
                        <a:pt x="1038" y="6"/>
                      </a:lnTo>
                      <a:lnTo>
                        <a:pt x="1037" y="3"/>
                      </a:lnTo>
                      <a:lnTo>
                        <a:pt x="1034" y="3"/>
                      </a:lnTo>
                      <a:lnTo>
                        <a:pt x="1032" y="1"/>
                      </a:lnTo>
                      <a:lnTo>
                        <a:pt x="1029" y="0"/>
                      </a:lnTo>
                      <a:lnTo>
                        <a:pt x="1026" y="0"/>
                      </a:lnTo>
                      <a:lnTo>
                        <a:pt x="1025" y="1"/>
                      </a:lnTo>
                      <a:lnTo>
                        <a:pt x="1022" y="1"/>
                      </a:lnTo>
                      <a:lnTo>
                        <a:pt x="1020" y="3"/>
                      </a:lnTo>
                      <a:lnTo>
                        <a:pt x="1019" y="6"/>
                      </a:lnTo>
                      <a:lnTo>
                        <a:pt x="1019" y="10"/>
                      </a:lnTo>
                      <a:lnTo>
                        <a:pt x="1017" y="13"/>
                      </a:lnTo>
                      <a:lnTo>
                        <a:pt x="1019" y="18"/>
                      </a:lnTo>
                      <a:lnTo>
                        <a:pt x="1019" y="22"/>
                      </a:lnTo>
                      <a:lnTo>
                        <a:pt x="1020" y="27"/>
                      </a:lnTo>
                      <a:lnTo>
                        <a:pt x="1022" y="31"/>
                      </a:lnTo>
                      <a:lnTo>
                        <a:pt x="1025" y="34"/>
                      </a:lnTo>
                      <a:lnTo>
                        <a:pt x="1026" y="37"/>
                      </a:lnTo>
                      <a:lnTo>
                        <a:pt x="1028" y="40"/>
                      </a:lnTo>
                      <a:lnTo>
                        <a:pt x="1029" y="45"/>
                      </a:lnTo>
                      <a:lnTo>
                        <a:pt x="1029" y="48"/>
                      </a:lnTo>
                      <a:lnTo>
                        <a:pt x="1031" y="51"/>
                      </a:lnTo>
                      <a:lnTo>
                        <a:pt x="1032" y="57"/>
                      </a:lnTo>
                      <a:lnTo>
                        <a:pt x="1032" y="60"/>
                      </a:lnTo>
                      <a:lnTo>
                        <a:pt x="1031" y="64"/>
                      </a:lnTo>
                      <a:lnTo>
                        <a:pt x="1029" y="72"/>
                      </a:lnTo>
                      <a:lnTo>
                        <a:pt x="1026" y="78"/>
                      </a:lnTo>
                      <a:lnTo>
                        <a:pt x="1023" y="82"/>
                      </a:lnTo>
                      <a:lnTo>
                        <a:pt x="1019" y="85"/>
                      </a:lnTo>
                      <a:lnTo>
                        <a:pt x="1016" y="85"/>
                      </a:lnTo>
                      <a:lnTo>
                        <a:pt x="1011" y="81"/>
                      </a:lnTo>
                      <a:lnTo>
                        <a:pt x="1007" y="72"/>
                      </a:lnTo>
                      <a:lnTo>
                        <a:pt x="1003" y="57"/>
                      </a:lnTo>
                      <a:lnTo>
                        <a:pt x="1001" y="52"/>
                      </a:lnTo>
                      <a:lnTo>
                        <a:pt x="1000" y="45"/>
                      </a:lnTo>
                      <a:lnTo>
                        <a:pt x="998" y="40"/>
                      </a:lnTo>
                      <a:lnTo>
                        <a:pt x="997" y="34"/>
                      </a:lnTo>
                      <a:lnTo>
                        <a:pt x="995" y="30"/>
                      </a:lnTo>
                      <a:lnTo>
                        <a:pt x="995" y="25"/>
                      </a:lnTo>
                      <a:lnTo>
                        <a:pt x="994" y="22"/>
                      </a:lnTo>
                      <a:lnTo>
                        <a:pt x="991" y="21"/>
                      </a:lnTo>
                      <a:lnTo>
                        <a:pt x="989" y="19"/>
                      </a:lnTo>
                      <a:lnTo>
                        <a:pt x="988" y="19"/>
                      </a:lnTo>
                      <a:lnTo>
                        <a:pt x="985" y="21"/>
                      </a:lnTo>
                      <a:lnTo>
                        <a:pt x="983" y="22"/>
                      </a:lnTo>
                      <a:lnTo>
                        <a:pt x="983" y="24"/>
                      </a:lnTo>
                      <a:lnTo>
                        <a:pt x="983" y="27"/>
                      </a:lnTo>
                      <a:lnTo>
                        <a:pt x="983" y="30"/>
                      </a:lnTo>
                      <a:lnTo>
                        <a:pt x="982" y="33"/>
                      </a:lnTo>
                      <a:lnTo>
                        <a:pt x="982" y="34"/>
                      </a:lnTo>
                      <a:lnTo>
                        <a:pt x="982" y="37"/>
                      </a:lnTo>
                      <a:lnTo>
                        <a:pt x="980" y="39"/>
                      </a:lnTo>
                      <a:lnTo>
                        <a:pt x="979" y="40"/>
                      </a:lnTo>
                      <a:lnTo>
                        <a:pt x="977" y="42"/>
                      </a:lnTo>
                      <a:lnTo>
                        <a:pt x="976" y="40"/>
                      </a:lnTo>
                      <a:lnTo>
                        <a:pt x="974" y="40"/>
                      </a:lnTo>
                      <a:lnTo>
                        <a:pt x="973" y="37"/>
                      </a:lnTo>
                      <a:lnTo>
                        <a:pt x="971" y="36"/>
                      </a:lnTo>
                      <a:lnTo>
                        <a:pt x="970" y="33"/>
                      </a:lnTo>
                      <a:lnTo>
                        <a:pt x="968" y="31"/>
                      </a:lnTo>
                      <a:lnTo>
                        <a:pt x="965" y="28"/>
                      </a:lnTo>
                      <a:lnTo>
                        <a:pt x="964" y="25"/>
                      </a:lnTo>
                      <a:lnTo>
                        <a:pt x="962" y="24"/>
                      </a:lnTo>
                      <a:lnTo>
                        <a:pt x="959" y="22"/>
                      </a:lnTo>
                      <a:lnTo>
                        <a:pt x="956" y="21"/>
                      </a:lnTo>
                      <a:lnTo>
                        <a:pt x="953" y="19"/>
                      </a:lnTo>
                      <a:lnTo>
                        <a:pt x="952" y="18"/>
                      </a:lnTo>
                      <a:lnTo>
                        <a:pt x="949" y="19"/>
                      </a:lnTo>
                      <a:lnTo>
                        <a:pt x="946" y="19"/>
                      </a:lnTo>
                      <a:lnTo>
                        <a:pt x="944" y="22"/>
                      </a:lnTo>
                      <a:lnTo>
                        <a:pt x="943" y="25"/>
                      </a:lnTo>
                      <a:lnTo>
                        <a:pt x="943" y="30"/>
                      </a:lnTo>
                      <a:lnTo>
                        <a:pt x="943" y="36"/>
                      </a:lnTo>
                      <a:lnTo>
                        <a:pt x="944" y="42"/>
                      </a:lnTo>
                      <a:lnTo>
                        <a:pt x="947" y="48"/>
                      </a:lnTo>
                      <a:lnTo>
                        <a:pt x="950" y="52"/>
                      </a:lnTo>
                      <a:lnTo>
                        <a:pt x="955" y="57"/>
                      </a:lnTo>
                      <a:lnTo>
                        <a:pt x="959" y="61"/>
                      </a:lnTo>
                      <a:lnTo>
                        <a:pt x="964" y="66"/>
                      </a:lnTo>
                      <a:lnTo>
                        <a:pt x="968" y="70"/>
                      </a:lnTo>
                      <a:lnTo>
                        <a:pt x="974" y="73"/>
                      </a:lnTo>
                      <a:lnTo>
                        <a:pt x="980" y="78"/>
                      </a:lnTo>
                      <a:lnTo>
                        <a:pt x="985" y="82"/>
                      </a:lnTo>
                      <a:lnTo>
                        <a:pt x="989" y="85"/>
                      </a:lnTo>
                      <a:lnTo>
                        <a:pt x="994" y="88"/>
                      </a:lnTo>
                      <a:lnTo>
                        <a:pt x="998" y="91"/>
                      </a:lnTo>
                      <a:lnTo>
                        <a:pt x="1001" y="94"/>
                      </a:lnTo>
                      <a:lnTo>
                        <a:pt x="1003" y="96"/>
                      </a:lnTo>
                      <a:lnTo>
                        <a:pt x="1004" y="97"/>
                      </a:lnTo>
                      <a:lnTo>
                        <a:pt x="1004" y="100"/>
                      </a:lnTo>
                      <a:lnTo>
                        <a:pt x="1004" y="102"/>
                      </a:lnTo>
                      <a:lnTo>
                        <a:pt x="1004" y="103"/>
                      </a:lnTo>
                      <a:lnTo>
                        <a:pt x="1003" y="106"/>
                      </a:lnTo>
                      <a:lnTo>
                        <a:pt x="1000" y="109"/>
                      </a:lnTo>
                      <a:lnTo>
                        <a:pt x="995" y="111"/>
                      </a:lnTo>
                      <a:lnTo>
                        <a:pt x="991" y="111"/>
                      </a:lnTo>
                      <a:lnTo>
                        <a:pt x="986" y="111"/>
                      </a:lnTo>
                      <a:lnTo>
                        <a:pt x="980" y="111"/>
                      </a:lnTo>
                      <a:lnTo>
                        <a:pt x="976" y="109"/>
                      </a:lnTo>
                      <a:lnTo>
                        <a:pt x="970" y="108"/>
                      </a:lnTo>
                      <a:lnTo>
                        <a:pt x="967" y="105"/>
                      </a:lnTo>
                      <a:lnTo>
                        <a:pt x="962" y="100"/>
                      </a:lnTo>
                      <a:lnTo>
                        <a:pt x="961" y="97"/>
                      </a:lnTo>
                      <a:lnTo>
                        <a:pt x="959" y="93"/>
                      </a:lnTo>
                      <a:lnTo>
                        <a:pt x="958" y="90"/>
                      </a:lnTo>
                      <a:lnTo>
                        <a:pt x="956" y="87"/>
                      </a:lnTo>
                      <a:lnTo>
                        <a:pt x="953" y="85"/>
                      </a:lnTo>
                      <a:lnTo>
                        <a:pt x="952" y="84"/>
                      </a:lnTo>
                      <a:lnTo>
                        <a:pt x="949" y="82"/>
                      </a:lnTo>
                      <a:lnTo>
                        <a:pt x="946" y="84"/>
                      </a:lnTo>
                      <a:lnTo>
                        <a:pt x="944" y="84"/>
                      </a:lnTo>
                      <a:lnTo>
                        <a:pt x="941" y="85"/>
                      </a:lnTo>
                      <a:lnTo>
                        <a:pt x="940" y="88"/>
                      </a:lnTo>
                      <a:lnTo>
                        <a:pt x="938" y="93"/>
                      </a:lnTo>
                      <a:lnTo>
                        <a:pt x="937" y="96"/>
                      </a:lnTo>
                      <a:lnTo>
                        <a:pt x="937" y="100"/>
                      </a:lnTo>
                      <a:lnTo>
                        <a:pt x="938" y="103"/>
                      </a:lnTo>
                      <a:lnTo>
                        <a:pt x="940" y="108"/>
                      </a:lnTo>
                      <a:lnTo>
                        <a:pt x="941" y="111"/>
                      </a:lnTo>
                      <a:lnTo>
                        <a:pt x="944" y="114"/>
                      </a:lnTo>
                      <a:lnTo>
                        <a:pt x="946" y="116"/>
                      </a:lnTo>
                      <a:lnTo>
                        <a:pt x="949" y="119"/>
                      </a:lnTo>
                      <a:lnTo>
                        <a:pt x="952" y="121"/>
                      </a:lnTo>
                      <a:lnTo>
                        <a:pt x="953" y="124"/>
                      </a:lnTo>
                      <a:lnTo>
                        <a:pt x="953" y="127"/>
                      </a:lnTo>
                      <a:lnTo>
                        <a:pt x="950" y="131"/>
                      </a:lnTo>
                      <a:lnTo>
                        <a:pt x="949" y="137"/>
                      </a:lnTo>
                      <a:lnTo>
                        <a:pt x="944" y="142"/>
                      </a:lnTo>
                      <a:lnTo>
                        <a:pt x="941" y="145"/>
                      </a:lnTo>
                      <a:lnTo>
                        <a:pt x="937" y="148"/>
                      </a:lnTo>
                      <a:lnTo>
                        <a:pt x="932" y="148"/>
                      </a:lnTo>
                      <a:lnTo>
                        <a:pt x="928" y="148"/>
                      </a:lnTo>
                      <a:lnTo>
                        <a:pt x="925" y="145"/>
                      </a:lnTo>
                      <a:lnTo>
                        <a:pt x="922" y="139"/>
                      </a:lnTo>
                      <a:lnTo>
                        <a:pt x="919" y="134"/>
                      </a:lnTo>
                      <a:lnTo>
                        <a:pt x="916" y="128"/>
                      </a:lnTo>
                      <a:lnTo>
                        <a:pt x="911" y="122"/>
                      </a:lnTo>
                      <a:lnTo>
                        <a:pt x="908" y="116"/>
                      </a:lnTo>
                      <a:lnTo>
                        <a:pt x="905" y="112"/>
                      </a:lnTo>
                      <a:lnTo>
                        <a:pt x="902" y="109"/>
                      </a:lnTo>
                      <a:lnTo>
                        <a:pt x="899" y="108"/>
                      </a:lnTo>
                      <a:lnTo>
                        <a:pt x="896" y="108"/>
                      </a:lnTo>
                      <a:lnTo>
                        <a:pt x="893" y="109"/>
                      </a:lnTo>
                      <a:lnTo>
                        <a:pt x="892" y="114"/>
                      </a:lnTo>
                      <a:lnTo>
                        <a:pt x="890" y="118"/>
                      </a:lnTo>
                      <a:lnTo>
                        <a:pt x="890" y="122"/>
                      </a:lnTo>
                      <a:lnTo>
                        <a:pt x="890" y="127"/>
                      </a:lnTo>
                      <a:lnTo>
                        <a:pt x="892" y="131"/>
                      </a:lnTo>
                      <a:lnTo>
                        <a:pt x="892" y="136"/>
                      </a:lnTo>
                      <a:lnTo>
                        <a:pt x="895" y="140"/>
                      </a:lnTo>
                      <a:lnTo>
                        <a:pt x="895" y="145"/>
                      </a:lnTo>
                      <a:lnTo>
                        <a:pt x="896" y="149"/>
                      </a:lnTo>
                      <a:lnTo>
                        <a:pt x="898" y="154"/>
                      </a:lnTo>
                      <a:lnTo>
                        <a:pt x="899" y="158"/>
                      </a:lnTo>
                      <a:lnTo>
                        <a:pt x="899" y="161"/>
                      </a:lnTo>
                      <a:lnTo>
                        <a:pt x="899" y="166"/>
                      </a:lnTo>
                      <a:lnTo>
                        <a:pt x="899" y="170"/>
                      </a:lnTo>
                      <a:lnTo>
                        <a:pt x="899" y="173"/>
                      </a:lnTo>
                      <a:lnTo>
                        <a:pt x="898" y="178"/>
                      </a:lnTo>
                      <a:lnTo>
                        <a:pt x="896" y="181"/>
                      </a:lnTo>
                      <a:lnTo>
                        <a:pt x="893" y="181"/>
                      </a:lnTo>
                      <a:lnTo>
                        <a:pt x="890" y="182"/>
                      </a:lnTo>
                      <a:lnTo>
                        <a:pt x="887" y="182"/>
                      </a:lnTo>
                      <a:lnTo>
                        <a:pt x="883" y="181"/>
                      </a:lnTo>
                      <a:lnTo>
                        <a:pt x="878" y="179"/>
                      </a:lnTo>
                      <a:lnTo>
                        <a:pt x="877" y="178"/>
                      </a:lnTo>
                      <a:lnTo>
                        <a:pt x="874" y="175"/>
                      </a:lnTo>
                      <a:lnTo>
                        <a:pt x="872" y="172"/>
                      </a:lnTo>
                      <a:lnTo>
                        <a:pt x="871" y="169"/>
                      </a:lnTo>
                      <a:lnTo>
                        <a:pt x="871" y="164"/>
                      </a:lnTo>
                      <a:lnTo>
                        <a:pt x="870" y="160"/>
                      </a:lnTo>
                      <a:lnTo>
                        <a:pt x="870" y="155"/>
                      </a:lnTo>
                      <a:lnTo>
                        <a:pt x="870" y="151"/>
                      </a:lnTo>
                      <a:lnTo>
                        <a:pt x="868" y="146"/>
                      </a:lnTo>
                      <a:lnTo>
                        <a:pt x="868" y="140"/>
                      </a:lnTo>
                      <a:lnTo>
                        <a:pt x="867" y="133"/>
                      </a:lnTo>
                      <a:lnTo>
                        <a:pt x="865" y="127"/>
                      </a:lnTo>
                      <a:lnTo>
                        <a:pt x="864" y="119"/>
                      </a:lnTo>
                      <a:lnTo>
                        <a:pt x="862" y="115"/>
                      </a:lnTo>
                      <a:lnTo>
                        <a:pt x="861" y="109"/>
                      </a:lnTo>
                      <a:lnTo>
                        <a:pt x="858" y="106"/>
                      </a:lnTo>
                      <a:lnTo>
                        <a:pt x="856" y="105"/>
                      </a:lnTo>
                      <a:lnTo>
                        <a:pt x="853" y="106"/>
                      </a:lnTo>
                      <a:lnTo>
                        <a:pt x="850" y="109"/>
                      </a:lnTo>
                      <a:lnTo>
                        <a:pt x="847" y="111"/>
                      </a:lnTo>
                      <a:lnTo>
                        <a:pt x="844" y="114"/>
                      </a:lnTo>
                      <a:lnTo>
                        <a:pt x="841" y="115"/>
                      </a:lnTo>
                      <a:lnTo>
                        <a:pt x="840" y="118"/>
                      </a:lnTo>
                      <a:lnTo>
                        <a:pt x="838" y="119"/>
                      </a:lnTo>
                      <a:lnTo>
                        <a:pt x="837" y="122"/>
                      </a:lnTo>
                      <a:lnTo>
                        <a:pt x="835" y="127"/>
                      </a:lnTo>
                      <a:lnTo>
                        <a:pt x="835" y="130"/>
                      </a:lnTo>
                      <a:lnTo>
                        <a:pt x="837" y="134"/>
                      </a:lnTo>
                      <a:lnTo>
                        <a:pt x="837" y="139"/>
                      </a:lnTo>
                      <a:lnTo>
                        <a:pt x="838" y="142"/>
                      </a:lnTo>
                      <a:lnTo>
                        <a:pt x="841" y="146"/>
                      </a:lnTo>
                      <a:lnTo>
                        <a:pt x="843" y="149"/>
                      </a:lnTo>
                      <a:lnTo>
                        <a:pt x="844" y="154"/>
                      </a:lnTo>
                      <a:lnTo>
                        <a:pt x="846" y="157"/>
                      </a:lnTo>
                      <a:lnTo>
                        <a:pt x="849" y="161"/>
                      </a:lnTo>
                      <a:lnTo>
                        <a:pt x="849" y="166"/>
                      </a:lnTo>
                      <a:lnTo>
                        <a:pt x="850" y="170"/>
                      </a:lnTo>
                      <a:lnTo>
                        <a:pt x="852" y="175"/>
                      </a:lnTo>
                      <a:lnTo>
                        <a:pt x="852" y="179"/>
                      </a:lnTo>
                      <a:lnTo>
                        <a:pt x="850" y="185"/>
                      </a:lnTo>
                      <a:lnTo>
                        <a:pt x="850" y="191"/>
                      </a:lnTo>
                      <a:lnTo>
                        <a:pt x="849" y="197"/>
                      </a:lnTo>
                      <a:lnTo>
                        <a:pt x="847" y="203"/>
                      </a:lnTo>
                      <a:lnTo>
                        <a:pt x="844" y="208"/>
                      </a:lnTo>
                      <a:lnTo>
                        <a:pt x="843" y="212"/>
                      </a:lnTo>
                      <a:lnTo>
                        <a:pt x="841" y="217"/>
                      </a:lnTo>
                      <a:lnTo>
                        <a:pt x="838" y="218"/>
                      </a:lnTo>
                      <a:lnTo>
                        <a:pt x="837" y="220"/>
                      </a:lnTo>
                      <a:lnTo>
                        <a:pt x="834" y="221"/>
                      </a:lnTo>
                      <a:lnTo>
                        <a:pt x="832" y="223"/>
                      </a:lnTo>
                      <a:lnTo>
                        <a:pt x="831" y="224"/>
                      </a:lnTo>
                      <a:lnTo>
                        <a:pt x="829" y="226"/>
                      </a:lnTo>
                      <a:lnTo>
                        <a:pt x="829" y="229"/>
                      </a:lnTo>
                      <a:lnTo>
                        <a:pt x="828" y="230"/>
                      </a:lnTo>
                      <a:lnTo>
                        <a:pt x="826" y="232"/>
                      </a:lnTo>
                      <a:lnTo>
                        <a:pt x="825" y="232"/>
                      </a:lnTo>
                      <a:lnTo>
                        <a:pt x="823" y="233"/>
                      </a:lnTo>
                      <a:lnTo>
                        <a:pt x="822" y="233"/>
                      </a:lnTo>
                      <a:lnTo>
                        <a:pt x="820" y="233"/>
                      </a:lnTo>
                      <a:lnTo>
                        <a:pt x="819" y="232"/>
                      </a:lnTo>
                      <a:lnTo>
                        <a:pt x="817" y="229"/>
                      </a:lnTo>
                      <a:lnTo>
                        <a:pt x="816" y="226"/>
                      </a:lnTo>
                      <a:lnTo>
                        <a:pt x="816" y="223"/>
                      </a:lnTo>
                      <a:lnTo>
                        <a:pt x="816" y="218"/>
                      </a:lnTo>
                      <a:lnTo>
                        <a:pt x="816" y="215"/>
                      </a:lnTo>
                      <a:lnTo>
                        <a:pt x="817" y="211"/>
                      </a:lnTo>
                      <a:lnTo>
                        <a:pt x="817" y="208"/>
                      </a:lnTo>
                      <a:lnTo>
                        <a:pt x="820" y="203"/>
                      </a:lnTo>
                      <a:lnTo>
                        <a:pt x="822" y="200"/>
                      </a:lnTo>
                      <a:lnTo>
                        <a:pt x="822" y="194"/>
                      </a:lnTo>
                      <a:lnTo>
                        <a:pt x="822" y="188"/>
                      </a:lnTo>
                      <a:lnTo>
                        <a:pt x="820" y="181"/>
                      </a:lnTo>
                      <a:lnTo>
                        <a:pt x="819" y="175"/>
                      </a:lnTo>
                      <a:lnTo>
                        <a:pt x="817" y="169"/>
                      </a:lnTo>
                      <a:lnTo>
                        <a:pt x="814" y="163"/>
                      </a:lnTo>
                      <a:lnTo>
                        <a:pt x="813" y="160"/>
                      </a:lnTo>
                      <a:lnTo>
                        <a:pt x="810" y="158"/>
                      </a:lnTo>
                      <a:lnTo>
                        <a:pt x="808" y="161"/>
                      </a:lnTo>
                      <a:lnTo>
                        <a:pt x="805" y="163"/>
                      </a:lnTo>
                      <a:lnTo>
                        <a:pt x="805" y="166"/>
                      </a:lnTo>
                      <a:lnTo>
                        <a:pt x="805" y="169"/>
                      </a:lnTo>
                      <a:lnTo>
                        <a:pt x="805" y="170"/>
                      </a:lnTo>
                      <a:lnTo>
                        <a:pt x="804" y="173"/>
                      </a:lnTo>
                      <a:lnTo>
                        <a:pt x="804" y="175"/>
                      </a:lnTo>
                      <a:lnTo>
                        <a:pt x="804" y="176"/>
                      </a:lnTo>
                      <a:lnTo>
                        <a:pt x="804" y="178"/>
                      </a:lnTo>
                      <a:lnTo>
                        <a:pt x="802" y="178"/>
                      </a:lnTo>
                      <a:lnTo>
                        <a:pt x="799" y="179"/>
                      </a:lnTo>
                      <a:lnTo>
                        <a:pt x="798" y="179"/>
                      </a:lnTo>
                      <a:lnTo>
                        <a:pt x="796" y="179"/>
                      </a:lnTo>
                      <a:lnTo>
                        <a:pt x="793" y="178"/>
                      </a:lnTo>
                      <a:lnTo>
                        <a:pt x="793" y="176"/>
                      </a:lnTo>
                      <a:lnTo>
                        <a:pt x="792" y="175"/>
                      </a:lnTo>
                      <a:lnTo>
                        <a:pt x="790" y="172"/>
                      </a:lnTo>
                      <a:lnTo>
                        <a:pt x="790" y="170"/>
                      </a:lnTo>
                      <a:lnTo>
                        <a:pt x="789" y="166"/>
                      </a:lnTo>
                      <a:lnTo>
                        <a:pt x="789" y="164"/>
                      </a:lnTo>
                      <a:lnTo>
                        <a:pt x="787" y="161"/>
                      </a:lnTo>
                      <a:lnTo>
                        <a:pt x="786" y="158"/>
                      </a:lnTo>
                      <a:lnTo>
                        <a:pt x="783" y="155"/>
                      </a:lnTo>
                      <a:lnTo>
                        <a:pt x="778" y="152"/>
                      </a:lnTo>
                      <a:lnTo>
                        <a:pt x="775" y="151"/>
                      </a:lnTo>
                      <a:lnTo>
                        <a:pt x="771" y="151"/>
                      </a:lnTo>
                      <a:lnTo>
                        <a:pt x="766" y="151"/>
                      </a:lnTo>
                      <a:lnTo>
                        <a:pt x="763" y="154"/>
                      </a:lnTo>
                      <a:lnTo>
                        <a:pt x="762" y="157"/>
                      </a:lnTo>
                      <a:lnTo>
                        <a:pt x="762" y="163"/>
                      </a:lnTo>
                      <a:lnTo>
                        <a:pt x="763" y="170"/>
                      </a:lnTo>
                      <a:lnTo>
                        <a:pt x="765" y="178"/>
                      </a:lnTo>
                      <a:lnTo>
                        <a:pt x="768" y="188"/>
                      </a:lnTo>
                      <a:lnTo>
                        <a:pt x="771" y="199"/>
                      </a:lnTo>
                      <a:lnTo>
                        <a:pt x="774" y="209"/>
                      </a:lnTo>
                      <a:lnTo>
                        <a:pt x="777" y="218"/>
                      </a:lnTo>
                      <a:lnTo>
                        <a:pt x="778" y="227"/>
                      </a:lnTo>
                      <a:lnTo>
                        <a:pt x="780" y="236"/>
                      </a:lnTo>
                      <a:lnTo>
                        <a:pt x="780" y="244"/>
                      </a:lnTo>
                      <a:lnTo>
                        <a:pt x="780" y="248"/>
                      </a:lnTo>
                      <a:lnTo>
                        <a:pt x="778" y="253"/>
                      </a:lnTo>
                      <a:lnTo>
                        <a:pt x="775" y="254"/>
                      </a:lnTo>
                      <a:lnTo>
                        <a:pt x="774" y="254"/>
                      </a:lnTo>
                      <a:lnTo>
                        <a:pt x="771" y="251"/>
                      </a:lnTo>
                      <a:lnTo>
                        <a:pt x="769" y="248"/>
                      </a:lnTo>
                      <a:lnTo>
                        <a:pt x="768" y="244"/>
                      </a:lnTo>
                      <a:lnTo>
                        <a:pt x="766" y="241"/>
                      </a:lnTo>
                      <a:lnTo>
                        <a:pt x="763" y="236"/>
                      </a:lnTo>
                      <a:lnTo>
                        <a:pt x="762" y="233"/>
                      </a:lnTo>
                      <a:lnTo>
                        <a:pt x="759" y="232"/>
                      </a:lnTo>
                      <a:lnTo>
                        <a:pt x="757" y="230"/>
                      </a:lnTo>
                      <a:lnTo>
                        <a:pt x="756" y="232"/>
                      </a:lnTo>
                      <a:lnTo>
                        <a:pt x="753" y="235"/>
                      </a:lnTo>
                      <a:lnTo>
                        <a:pt x="753" y="238"/>
                      </a:lnTo>
                      <a:lnTo>
                        <a:pt x="751" y="242"/>
                      </a:lnTo>
                      <a:lnTo>
                        <a:pt x="751" y="247"/>
                      </a:lnTo>
                      <a:lnTo>
                        <a:pt x="750" y="251"/>
                      </a:lnTo>
                      <a:lnTo>
                        <a:pt x="750" y="256"/>
                      </a:lnTo>
                      <a:lnTo>
                        <a:pt x="748" y="260"/>
                      </a:lnTo>
                      <a:lnTo>
                        <a:pt x="747" y="263"/>
                      </a:lnTo>
                      <a:lnTo>
                        <a:pt x="744" y="263"/>
                      </a:lnTo>
                      <a:lnTo>
                        <a:pt x="741" y="263"/>
                      </a:lnTo>
                      <a:lnTo>
                        <a:pt x="739" y="263"/>
                      </a:lnTo>
                      <a:lnTo>
                        <a:pt x="736" y="261"/>
                      </a:lnTo>
                      <a:lnTo>
                        <a:pt x="735" y="258"/>
                      </a:lnTo>
                      <a:lnTo>
                        <a:pt x="732" y="256"/>
                      </a:lnTo>
                      <a:lnTo>
                        <a:pt x="732" y="251"/>
                      </a:lnTo>
                      <a:lnTo>
                        <a:pt x="731" y="247"/>
                      </a:lnTo>
                      <a:lnTo>
                        <a:pt x="731" y="242"/>
                      </a:lnTo>
                      <a:lnTo>
                        <a:pt x="732" y="238"/>
                      </a:lnTo>
                      <a:lnTo>
                        <a:pt x="732" y="232"/>
                      </a:lnTo>
                      <a:lnTo>
                        <a:pt x="735" y="227"/>
                      </a:lnTo>
                      <a:lnTo>
                        <a:pt x="736" y="220"/>
                      </a:lnTo>
                      <a:lnTo>
                        <a:pt x="736" y="212"/>
                      </a:lnTo>
                      <a:lnTo>
                        <a:pt x="738" y="205"/>
                      </a:lnTo>
                      <a:lnTo>
                        <a:pt x="739" y="196"/>
                      </a:lnTo>
                      <a:lnTo>
                        <a:pt x="739" y="187"/>
                      </a:lnTo>
                      <a:lnTo>
                        <a:pt x="738" y="179"/>
                      </a:lnTo>
                      <a:lnTo>
                        <a:pt x="736" y="173"/>
                      </a:lnTo>
                      <a:lnTo>
                        <a:pt x="735" y="170"/>
                      </a:lnTo>
                      <a:lnTo>
                        <a:pt x="732" y="167"/>
                      </a:lnTo>
                      <a:lnTo>
                        <a:pt x="729" y="167"/>
                      </a:lnTo>
                      <a:lnTo>
                        <a:pt x="726" y="169"/>
                      </a:lnTo>
                      <a:lnTo>
                        <a:pt x="722" y="172"/>
                      </a:lnTo>
                      <a:lnTo>
                        <a:pt x="717" y="175"/>
                      </a:lnTo>
                      <a:lnTo>
                        <a:pt x="714" y="181"/>
                      </a:lnTo>
                      <a:lnTo>
                        <a:pt x="710" y="185"/>
                      </a:lnTo>
                      <a:lnTo>
                        <a:pt x="708" y="191"/>
                      </a:lnTo>
                      <a:lnTo>
                        <a:pt x="707" y="199"/>
                      </a:lnTo>
                      <a:lnTo>
                        <a:pt x="707" y="206"/>
                      </a:lnTo>
                      <a:lnTo>
                        <a:pt x="708" y="214"/>
                      </a:lnTo>
                      <a:lnTo>
                        <a:pt x="710" y="221"/>
                      </a:lnTo>
                      <a:lnTo>
                        <a:pt x="710" y="227"/>
                      </a:lnTo>
                      <a:lnTo>
                        <a:pt x="711" y="232"/>
                      </a:lnTo>
                      <a:lnTo>
                        <a:pt x="711" y="235"/>
                      </a:lnTo>
                      <a:lnTo>
                        <a:pt x="710" y="238"/>
                      </a:lnTo>
                      <a:lnTo>
                        <a:pt x="710" y="239"/>
                      </a:lnTo>
                      <a:lnTo>
                        <a:pt x="708" y="242"/>
                      </a:lnTo>
                      <a:lnTo>
                        <a:pt x="707" y="247"/>
                      </a:lnTo>
                      <a:lnTo>
                        <a:pt x="705" y="251"/>
                      </a:lnTo>
                      <a:lnTo>
                        <a:pt x="702" y="256"/>
                      </a:lnTo>
                      <a:lnTo>
                        <a:pt x="701" y="263"/>
                      </a:lnTo>
                      <a:lnTo>
                        <a:pt x="699" y="269"/>
                      </a:lnTo>
                      <a:lnTo>
                        <a:pt x="698" y="275"/>
                      </a:lnTo>
                      <a:lnTo>
                        <a:pt x="698" y="281"/>
                      </a:lnTo>
                      <a:lnTo>
                        <a:pt x="696" y="285"/>
                      </a:lnTo>
                      <a:lnTo>
                        <a:pt x="695" y="290"/>
                      </a:lnTo>
                      <a:lnTo>
                        <a:pt x="693" y="294"/>
                      </a:lnTo>
                      <a:lnTo>
                        <a:pt x="690" y="296"/>
                      </a:lnTo>
                      <a:lnTo>
                        <a:pt x="686" y="296"/>
                      </a:lnTo>
                      <a:lnTo>
                        <a:pt x="681" y="294"/>
                      </a:lnTo>
                      <a:lnTo>
                        <a:pt x="678" y="293"/>
                      </a:lnTo>
                      <a:lnTo>
                        <a:pt x="674" y="288"/>
                      </a:lnTo>
                      <a:lnTo>
                        <a:pt x="672" y="282"/>
                      </a:lnTo>
                      <a:lnTo>
                        <a:pt x="672" y="275"/>
                      </a:lnTo>
                      <a:lnTo>
                        <a:pt x="672" y="269"/>
                      </a:lnTo>
                      <a:lnTo>
                        <a:pt x="674" y="261"/>
                      </a:lnTo>
                      <a:lnTo>
                        <a:pt x="675" y="253"/>
                      </a:lnTo>
                      <a:lnTo>
                        <a:pt x="678" y="245"/>
                      </a:lnTo>
                      <a:lnTo>
                        <a:pt x="681" y="238"/>
                      </a:lnTo>
                      <a:lnTo>
                        <a:pt x="684" y="232"/>
                      </a:lnTo>
                      <a:lnTo>
                        <a:pt x="687" y="224"/>
                      </a:lnTo>
                      <a:lnTo>
                        <a:pt x="689" y="217"/>
                      </a:lnTo>
                      <a:lnTo>
                        <a:pt x="689" y="209"/>
                      </a:lnTo>
                      <a:lnTo>
                        <a:pt x="689" y="202"/>
                      </a:lnTo>
                      <a:lnTo>
                        <a:pt x="689" y="194"/>
                      </a:lnTo>
                      <a:lnTo>
                        <a:pt x="687" y="187"/>
                      </a:lnTo>
                      <a:lnTo>
                        <a:pt x="686" y="179"/>
                      </a:lnTo>
                      <a:lnTo>
                        <a:pt x="684" y="173"/>
                      </a:lnTo>
                      <a:lnTo>
                        <a:pt x="683" y="169"/>
                      </a:lnTo>
                      <a:lnTo>
                        <a:pt x="681" y="164"/>
                      </a:lnTo>
                      <a:lnTo>
                        <a:pt x="681" y="161"/>
                      </a:lnTo>
                      <a:lnTo>
                        <a:pt x="680" y="158"/>
                      </a:lnTo>
                      <a:lnTo>
                        <a:pt x="678" y="155"/>
                      </a:lnTo>
                      <a:lnTo>
                        <a:pt x="677" y="154"/>
                      </a:lnTo>
                      <a:lnTo>
                        <a:pt x="675" y="152"/>
                      </a:lnTo>
                      <a:lnTo>
                        <a:pt x="674" y="151"/>
                      </a:lnTo>
                      <a:lnTo>
                        <a:pt x="671" y="151"/>
                      </a:lnTo>
                      <a:lnTo>
                        <a:pt x="669" y="151"/>
                      </a:lnTo>
                      <a:lnTo>
                        <a:pt x="666" y="152"/>
                      </a:lnTo>
                      <a:lnTo>
                        <a:pt x="663" y="154"/>
                      </a:lnTo>
                      <a:lnTo>
                        <a:pt x="660" y="157"/>
                      </a:lnTo>
                      <a:lnTo>
                        <a:pt x="659" y="161"/>
                      </a:lnTo>
                      <a:lnTo>
                        <a:pt x="656" y="169"/>
                      </a:lnTo>
                      <a:lnTo>
                        <a:pt x="654" y="176"/>
                      </a:lnTo>
                      <a:lnTo>
                        <a:pt x="654" y="185"/>
                      </a:lnTo>
                      <a:lnTo>
                        <a:pt x="653" y="193"/>
                      </a:lnTo>
                      <a:lnTo>
                        <a:pt x="654" y="202"/>
                      </a:lnTo>
                      <a:lnTo>
                        <a:pt x="654" y="209"/>
                      </a:lnTo>
                      <a:lnTo>
                        <a:pt x="654" y="215"/>
                      </a:lnTo>
                      <a:lnTo>
                        <a:pt x="656" y="220"/>
                      </a:lnTo>
                      <a:lnTo>
                        <a:pt x="657" y="223"/>
                      </a:lnTo>
                      <a:lnTo>
                        <a:pt x="659" y="226"/>
                      </a:lnTo>
                      <a:lnTo>
                        <a:pt x="659" y="229"/>
                      </a:lnTo>
                      <a:lnTo>
                        <a:pt x="657" y="232"/>
                      </a:lnTo>
                      <a:lnTo>
                        <a:pt x="657" y="235"/>
                      </a:lnTo>
                      <a:lnTo>
                        <a:pt x="656" y="236"/>
                      </a:lnTo>
                      <a:lnTo>
                        <a:pt x="654" y="241"/>
                      </a:lnTo>
                      <a:lnTo>
                        <a:pt x="653" y="244"/>
                      </a:lnTo>
                      <a:lnTo>
                        <a:pt x="653" y="248"/>
                      </a:lnTo>
                      <a:lnTo>
                        <a:pt x="651" y="254"/>
                      </a:lnTo>
                      <a:lnTo>
                        <a:pt x="651" y="258"/>
                      </a:lnTo>
                      <a:lnTo>
                        <a:pt x="651" y="264"/>
                      </a:lnTo>
                      <a:lnTo>
                        <a:pt x="651" y="269"/>
                      </a:lnTo>
                      <a:lnTo>
                        <a:pt x="651" y="275"/>
                      </a:lnTo>
                      <a:lnTo>
                        <a:pt x="650" y="278"/>
                      </a:lnTo>
                      <a:lnTo>
                        <a:pt x="650" y="282"/>
                      </a:lnTo>
                      <a:lnTo>
                        <a:pt x="648" y="285"/>
                      </a:lnTo>
                      <a:lnTo>
                        <a:pt x="647" y="287"/>
                      </a:lnTo>
                      <a:lnTo>
                        <a:pt x="644" y="288"/>
                      </a:lnTo>
                      <a:lnTo>
                        <a:pt x="641" y="288"/>
                      </a:lnTo>
                      <a:lnTo>
                        <a:pt x="639" y="287"/>
                      </a:lnTo>
                      <a:lnTo>
                        <a:pt x="636" y="285"/>
                      </a:lnTo>
                      <a:lnTo>
                        <a:pt x="633" y="282"/>
                      </a:lnTo>
                      <a:lnTo>
                        <a:pt x="632" y="278"/>
                      </a:lnTo>
                      <a:lnTo>
                        <a:pt x="632" y="273"/>
                      </a:lnTo>
                      <a:lnTo>
                        <a:pt x="630" y="269"/>
                      </a:lnTo>
                      <a:lnTo>
                        <a:pt x="630" y="263"/>
                      </a:lnTo>
                      <a:lnTo>
                        <a:pt x="632" y="258"/>
                      </a:lnTo>
                      <a:lnTo>
                        <a:pt x="632" y="253"/>
                      </a:lnTo>
                      <a:lnTo>
                        <a:pt x="633" y="247"/>
                      </a:lnTo>
                      <a:lnTo>
                        <a:pt x="635" y="239"/>
                      </a:lnTo>
                      <a:lnTo>
                        <a:pt x="636" y="232"/>
                      </a:lnTo>
                      <a:lnTo>
                        <a:pt x="639" y="221"/>
                      </a:lnTo>
                      <a:lnTo>
                        <a:pt x="639" y="211"/>
                      </a:lnTo>
                      <a:lnTo>
                        <a:pt x="641" y="200"/>
                      </a:lnTo>
                      <a:lnTo>
                        <a:pt x="642" y="190"/>
                      </a:lnTo>
                      <a:lnTo>
                        <a:pt x="642" y="181"/>
                      </a:lnTo>
                      <a:lnTo>
                        <a:pt x="642" y="175"/>
                      </a:lnTo>
                      <a:lnTo>
                        <a:pt x="641" y="170"/>
                      </a:lnTo>
                      <a:lnTo>
                        <a:pt x="639" y="169"/>
                      </a:lnTo>
                      <a:lnTo>
                        <a:pt x="636" y="170"/>
                      </a:lnTo>
                      <a:lnTo>
                        <a:pt x="635" y="172"/>
                      </a:lnTo>
                      <a:lnTo>
                        <a:pt x="632" y="176"/>
                      </a:lnTo>
                      <a:lnTo>
                        <a:pt x="630" y="181"/>
                      </a:lnTo>
                      <a:lnTo>
                        <a:pt x="627" y="185"/>
                      </a:lnTo>
                      <a:lnTo>
                        <a:pt x="626" y="191"/>
                      </a:lnTo>
                      <a:lnTo>
                        <a:pt x="624" y="196"/>
                      </a:lnTo>
                      <a:lnTo>
                        <a:pt x="621" y="202"/>
                      </a:lnTo>
                      <a:lnTo>
                        <a:pt x="620" y="206"/>
                      </a:lnTo>
                      <a:lnTo>
                        <a:pt x="620" y="211"/>
                      </a:lnTo>
                      <a:lnTo>
                        <a:pt x="620" y="215"/>
                      </a:lnTo>
                      <a:lnTo>
                        <a:pt x="618" y="220"/>
                      </a:lnTo>
                      <a:lnTo>
                        <a:pt x="618" y="227"/>
                      </a:lnTo>
                      <a:lnTo>
                        <a:pt x="620" y="233"/>
                      </a:lnTo>
                      <a:lnTo>
                        <a:pt x="620" y="239"/>
                      </a:lnTo>
                      <a:lnTo>
                        <a:pt x="620" y="245"/>
                      </a:lnTo>
                      <a:lnTo>
                        <a:pt x="618" y="250"/>
                      </a:lnTo>
                      <a:lnTo>
                        <a:pt x="618" y="253"/>
                      </a:lnTo>
                      <a:lnTo>
                        <a:pt x="617" y="254"/>
                      </a:lnTo>
                      <a:lnTo>
                        <a:pt x="615" y="253"/>
                      </a:lnTo>
                      <a:lnTo>
                        <a:pt x="612" y="248"/>
                      </a:lnTo>
                      <a:lnTo>
                        <a:pt x="611" y="244"/>
                      </a:lnTo>
                      <a:lnTo>
                        <a:pt x="609" y="236"/>
                      </a:lnTo>
                      <a:lnTo>
                        <a:pt x="609" y="229"/>
                      </a:lnTo>
                      <a:lnTo>
                        <a:pt x="608" y="220"/>
                      </a:lnTo>
                      <a:lnTo>
                        <a:pt x="608" y="209"/>
                      </a:lnTo>
                      <a:lnTo>
                        <a:pt x="609" y="200"/>
                      </a:lnTo>
                      <a:lnTo>
                        <a:pt x="609" y="193"/>
                      </a:lnTo>
                      <a:lnTo>
                        <a:pt x="611" y="185"/>
                      </a:lnTo>
                      <a:lnTo>
                        <a:pt x="611" y="181"/>
                      </a:lnTo>
                      <a:lnTo>
                        <a:pt x="612" y="175"/>
                      </a:lnTo>
                      <a:lnTo>
                        <a:pt x="612" y="170"/>
                      </a:lnTo>
                      <a:lnTo>
                        <a:pt x="614" y="163"/>
                      </a:lnTo>
                      <a:lnTo>
                        <a:pt x="614" y="157"/>
                      </a:lnTo>
                      <a:lnTo>
                        <a:pt x="615" y="151"/>
                      </a:lnTo>
                      <a:lnTo>
                        <a:pt x="614" y="146"/>
                      </a:lnTo>
                      <a:lnTo>
                        <a:pt x="614" y="142"/>
                      </a:lnTo>
                      <a:lnTo>
                        <a:pt x="612" y="139"/>
                      </a:lnTo>
                      <a:lnTo>
                        <a:pt x="609" y="139"/>
                      </a:lnTo>
                      <a:lnTo>
                        <a:pt x="606" y="140"/>
                      </a:lnTo>
                      <a:lnTo>
                        <a:pt x="603" y="143"/>
                      </a:lnTo>
                      <a:lnTo>
                        <a:pt x="600" y="146"/>
                      </a:lnTo>
                      <a:lnTo>
                        <a:pt x="598" y="149"/>
                      </a:lnTo>
                      <a:lnTo>
                        <a:pt x="595" y="151"/>
                      </a:lnTo>
                      <a:lnTo>
                        <a:pt x="593" y="154"/>
                      </a:lnTo>
                      <a:lnTo>
                        <a:pt x="590" y="158"/>
                      </a:lnTo>
                      <a:lnTo>
                        <a:pt x="589" y="161"/>
                      </a:lnTo>
                      <a:lnTo>
                        <a:pt x="589" y="166"/>
                      </a:lnTo>
                      <a:lnTo>
                        <a:pt x="589" y="170"/>
                      </a:lnTo>
                      <a:lnTo>
                        <a:pt x="589" y="178"/>
                      </a:lnTo>
                      <a:lnTo>
                        <a:pt x="592" y="185"/>
                      </a:lnTo>
                      <a:lnTo>
                        <a:pt x="593" y="194"/>
                      </a:lnTo>
                      <a:lnTo>
                        <a:pt x="595" y="205"/>
                      </a:lnTo>
                      <a:lnTo>
                        <a:pt x="598" y="217"/>
                      </a:lnTo>
                      <a:lnTo>
                        <a:pt x="599" y="229"/>
                      </a:lnTo>
                      <a:lnTo>
                        <a:pt x="600" y="241"/>
                      </a:lnTo>
                      <a:lnTo>
                        <a:pt x="602" y="251"/>
                      </a:lnTo>
                      <a:lnTo>
                        <a:pt x="602" y="260"/>
                      </a:lnTo>
                      <a:lnTo>
                        <a:pt x="600" y="267"/>
                      </a:lnTo>
                      <a:lnTo>
                        <a:pt x="598" y="270"/>
                      </a:lnTo>
                      <a:lnTo>
                        <a:pt x="593" y="272"/>
                      </a:lnTo>
                      <a:lnTo>
                        <a:pt x="590" y="273"/>
                      </a:lnTo>
                      <a:lnTo>
                        <a:pt x="587" y="273"/>
                      </a:lnTo>
                      <a:lnTo>
                        <a:pt x="586" y="272"/>
                      </a:lnTo>
                      <a:lnTo>
                        <a:pt x="583" y="270"/>
                      </a:lnTo>
                      <a:lnTo>
                        <a:pt x="581" y="266"/>
                      </a:lnTo>
                      <a:lnTo>
                        <a:pt x="580" y="261"/>
                      </a:lnTo>
                      <a:lnTo>
                        <a:pt x="578" y="256"/>
                      </a:lnTo>
                      <a:lnTo>
                        <a:pt x="578" y="248"/>
                      </a:lnTo>
                      <a:lnTo>
                        <a:pt x="577" y="241"/>
                      </a:lnTo>
                      <a:lnTo>
                        <a:pt x="577" y="232"/>
                      </a:lnTo>
                      <a:lnTo>
                        <a:pt x="577" y="223"/>
                      </a:lnTo>
                      <a:lnTo>
                        <a:pt x="577" y="212"/>
                      </a:lnTo>
                      <a:lnTo>
                        <a:pt x="577" y="203"/>
                      </a:lnTo>
                      <a:lnTo>
                        <a:pt x="577" y="194"/>
                      </a:lnTo>
                      <a:lnTo>
                        <a:pt x="575" y="185"/>
                      </a:lnTo>
                      <a:lnTo>
                        <a:pt x="575" y="179"/>
                      </a:lnTo>
                      <a:lnTo>
                        <a:pt x="574" y="173"/>
                      </a:lnTo>
                      <a:lnTo>
                        <a:pt x="571" y="170"/>
                      </a:lnTo>
                      <a:lnTo>
                        <a:pt x="569" y="167"/>
                      </a:lnTo>
                      <a:lnTo>
                        <a:pt x="566" y="167"/>
                      </a:lnTo>
                      <a:lnTo>
                        <a:pt x="563" y="170"/>
                      </a:lnTo>
                      <a:lnTo>
                        <a:pt x="562" y="173"/>
                      </a:lnTo>
                      <a:lnTo>
                        <a:pt x="560" y="178"/>
                      </a:lnTo>
                      <a:lnTo>
                        <a:pt x="559" y="182"/>
                      </a:lnTo>
                      <a:lnTo>
                        <a:pt x="556" y="188"/>
                      </a:lnTo>
                      <a:lnTo>
                        <a:pt x="554" y="193"/>
                      </a:lnTo>
                      <a:lnTo>
                        <a:pt x="551" y="199"/>
                      </a:lnTo>
                      <a:lnTo>
                        <a:pt x="550" y="205"/>
                      </a:lnTo>
                      <a:lnTo>
                        <a:pt x="545" y="209"/>
                      </a:lnTo>
                      <a:lnTo>
                        <a:pt x="542" y="212"/>
                      </a:lnTo>
                      <a:lnTo>
                        <a:pt x="539" y="215"/>
                      </a:lnTo>
                      <a:lnTo>
                        <a:pt x="536" y="217"/>
                      </a:lnTo>
                      <a:lnTo>
                        <a:pt x="533" y="220"/>
                      </a:lnTo>
                      <a:lnTo>
                        <a:pt x="532" y="223"/>
                      </a:lnTo>
                      <a:lnTo>
                        <a:pt x="530" y="226"/>
                      </a:lnTo>
                      <a:lnTo>
                        <a:pt x="530" y="229"/>
                      </a:lnTo>
                      <a:lnTo>
                        <a:pt x="530" y="235"/>
                      </a:lnTo>
                      <a:lnTo>
                        <a:pt x="530" y="241"/>
                      </a:lnTo>
                      <a:lnTo>
                        <a:pt x="532" y="248"/>
                      </a:lnTo>
                      <a:lnTo>
                        <a:pt x="533" y="256"/>
                      </a:lnTo>
                      <a:lnTo>
                        <a:pt x="535" y="263"/>
                      </a:lnTo>
                      <a:lnTo>
                        <a:pt x="536" y="270"/>
                      </a:lnTo>
                      <a:lnTo>
                        <a:pt x="538" y="276"/>
                      </a:lnTo>
                      <a:lnTo>
                        <a:pt x="538" y="281"/>
                      </a:lnTo>
                      <a:lnTo>
                        <a:pt x="538" y="285"/>
                      </a:lnTo>
                      <a:lnTo>
                        <a:pt x="535" y="290"/>
                      </a:lnTo>
                      <a:lnTo>
                        <a:pt x="533" y="291"/>
                      </a:lnTo>
                      <a:lnTo>
                        <a:pt x="529" y="293"/>
                      </a:lnTo>
                      <a:lnTo>
                        <a:pt x="523" y="294"/>
                      </a:lnTo>
                      <a:lnTo>
                        <a:pt x="518" y="293"/>
                      </a:lnTo>
                      <a:lnTo>
                        <a:pt x="512" y="290"/>
                      </a:lnTo>
                      <a:lnTo>
                        <a:pt x="509" y="287"/>
                      </a:lnTo>
                      <a:lnTo>
                        <a:pt x="505" y="281"/>
                      </a:lnTo>
                      <a:lnTo>
                        <a:pt x="503" y="275"/>
                      </a:lnTo>
                      <a:lnTo>
                        <a:pt x="502" y="267"/>
                      </a:lnTo>
                      <a:lnTo>
                        <a:pt x="500" y="260"/>
                      </a:lnTo>
                      <a:lnTo>
                        <a:pt x="500" y="253"/>
                      </a:lnTo>
                      <a:lnTo>
                        <a:pt x="502" y="245"/>
                      </a:lnTo>
                      <a:lnTo>
                        <a:pt x="503" y="239"/>
                      </a:lnTo>
                      <a:lnTo>
                        <a:pt x="506" y="232"/>
                      </a:lnTo>
                      <a:lnTo>
                        <a:pt x="509" y="223"/>
                      </a:lnTo>
                      <a:lnTo>
                        <a:pt x="512" y="214"/>
                      </a:lnTo>
                      <a:lnTo>
                        <a:pt x="515" y="205"/>
                      </a:lnTo>
                      <a:lnTo>
                        <a:pt x="520" y="194"/>
                      </a:lnTo>
                      <a:lnTo>
                        <a:pt x="523" y="185"/>
                      </a:lnTo>
                      <a:lnTo>
                        <a:pt x="526" y="176"/>
                      </a:lnTo>
                      <a:lnTo>
                        <a:pt x="527" y="167"/>
                      </a:lnTo>
                      <a:lnTo>
                        <a:pt x="529" y="161"/>
                      </a:lnTo>
                      <a:lnTo>
                        <a:pt x="529" y="154"/>
                      </a:lnTo>
                      <a:lnTo>
                        <a:pt x="529" y="151"/>
                      </a:lnTo>
                      <a:lnTo>
                        <a:pt x="529" y="146"/>
                      </a:lnTo>
                      <a:lnTo>
                        <a:pt x="527" y="142"/>
                      </a:lnTo>
                      <a:lnTo>
                        <a:pt x="527" y="139"/>
                      </a:lnTo>
                      <a:lnTo>
                        <a:pt x="526" y="137"/>
                      </a:lnTo>
                      <a:lnTo>
                        <a:pt x="524" y="137"/>
                      </a:lnTo>
                      <a:lnTo>
                        <a:pt x="523" y="136"/>
                      </a:lnTo>
                      <a:lnTo>
                        <a:pt x="520" y="137"/>
                      </a:lnTo>
                      <a:lnTo>
                        <a:pt x="517" y="139"/>
                      </a:lnTo>
                      <a:lnTo>
                        <a:pt x="512" y="140"/>
                      </a:lnTo>
                      <a:lnTo>
                        <a:pt x="509" y="143"/>
                      </a:lnTo>
                      <a:lnTo>
                        <a:pt x="508" y="146"/>
                      </a:lnTo>
                      <a:lnTo>
                        <a:pt x="505" y="149"/>
                      </a:lnTo>
                      <a:lnTo>
                        <a:pt x="505" y="151"/>
                      </a:lnTo>
                      <a:lnTo>
                        <a:pt x="503" y="154"/>
                      </a:lnTo>
                      <a:lnTo>
                        <a:pt x="503" y="157"/>
                      </a:lnTo>
                      <a:lnTo>
                        <a:pt x="502" y="160"/>
                      </a:lnTo>
                      <a:lnTo>
                        <a:pt x="502" y="163"/>
                      </a:lnTo>
                      <a:lnTo>
                        <a:pt x="500" y="166"/>
                      </a:lnTo>
                      <a:lnTo>
                        <a:pt x="499" y="169"/>
                      </a:lnTo>
                      <a:lnTo>
                        <a:pt x="497" y="172"/>
                      </a:lnTo>
                      <a:lnTo>
                        <a:pt x="496" y="173"/>
                      </a:lnTo>
                      <a:lnTo>
                        <a:pt x="494" y="173"/>
                      </a:lnTo>
                      <a:lnTo>
                        <a:pt x="493" y="172"/>
                      </a:lnTo>
                      <a:lnTo>
                        <a:pt x="491" y="170"/>
                      </a:lnTo>
                      <a:lnTo>
                        <a:pt x="490" y="167"/>
                      </a:lnTo>
                      <a:lnTo>
                        <a:pt x="488" y="164"/>
                      </a:lnTo>
                      <a:lnTo>
                        <a:pt x="487" y="160"/>
                      </a:lnTo>
                      <a:lnTo>
                        <a:pt x="485" y="155"/>
                      </a:lnTo>
                      <a:lnTo>
                        <a:pt x="484" y="149"/>
                      </a:lnTo>
                      <a:lnTo>
                        <a:pt x="482" y="143"/>
                      </a:lnTo>
                      <a:lnTo>
                        <a:pt x="479" y="139"/>
                      </a:lnTo>
                      <a:lnTo>
                        <a:pt x="475" y="134"/>
                      </a:lnTo>
                      <a:lnTo>
                        <a:pt x="472" y="131"/>
                      </a:lnTo>
                      <a:lnTo>
                        <a:pt x="467" y="130"/>
                      </a:lnTo>
                      <a:lnTo>
                        <a:pt x="463" y="131"/>
                      </a:lnTo>
                      <a:lnTo>
                        <a:pt x="459" y="133"/>
                      </a:lnTo>
                      <a:lnTo>
                        <a:pt x="457" y="136"/>
                      </a:lnTo>
                      <a:lnTo>
                        <a:pt x="454" y="142"/>
                      </a:lnTo>
                      <a:lnTo>
                        <a:pt x="454" y="151"/>
                      </a:lnTo>
                      <a:lnTo>
                        <a:pt x="456" y="160"/>
                      </a:lnTo>
                      <a:lnTo>
                        <a:pt x="457" y="167"/>
                      </a:lnTo>
                      <a:lnTo>
                        <a:pt x="459" y="173"/>
                      </a:lnTo>
                      <a:lnTo>
                        <a:pt x="461" y="178"/>
                      </a:lnTo>
                      <a:lnTo>
                        <a:pt x="464" y="182"/>
                      </a:lnTo>
                      <a:lnTo>
                        <a:pt x="467" y="187"/>
                      </a:lnTo>
                      <a:lnTo>
                        <a:pt x="469" y="193"/>
                      </a:lnTo>
                      <a:lnTo>
                        <a:pt x="472" y="200"/>
                      </a:lnTo>
                      <a:lnTo>
                        <a:pt x="473" y="208"/>
                      </a:lnTo>
                      <a:lnTo>
                        <a:pt x="475" y="218"/>
                      </a:lnTo>
                      <a:lnTo>
                        <a:pt x="476" y="230"/>
                      </a:lnTo>
                      <a:lnTo>
                        <a:pt x="476" y="239"/>
                      </a:lnTo>
                      <a:lnTo>
                        <a:pt x="476" y="248"/>
                      </a:lnTo>
                      <a:lnTo>
                        <a:pt x="478" y="254"/>
                      </a:lnTo>
                      <a:lnTo>
                        <a:pt x="478" y="258"/>
                      </a:lnTo>
                      <a:lnTo>
                        <a:pt x="478" y="263"/>
                      </a:lnTo>
                      <a:lnTo>
                        <a:pt x="476" y="267"/>
                      </a:lnTo>
                      <a:lnTo>
                        <a:pt x="475" y="270"/>
                      </a:lnTo>
                      <a:lnTo>
                        <a:pt x="472" y="272"/>
                      </a:lnTo>
                      <a:lnTo>
                        <a:pt x="467" y="273"/>
                      </a:lnTo>
                      <a:lnTo>
                        <a:pt x="464" y="273"/>
                      </a:lnTo>
                      <a:lnTo>
                        <a:pt x="460" y="270"/>
                      </a:lnTo>
                      <a:lnTo>
                        <a:pt x="457" y="267"/>
                      </a:lnTo>
                      <a:lnTo>
                        <a:pt x="456" y="261"/>
                      </a:lnTo>
                      <a:lnTo>
                        <a:pt x="454" y="254"/>
                      </a:lnTo>
                      <a:lnTo>
                        <a:pt x="453" y="247"/>
                      </a:lnTo>
                      <a:lnTo>
                        <a:pt x="453" y="239"/>
                      </a:lnTo>
                      <a:lnTo>
                        <a:pt x="451" y="230"/>
                      </a:lnTo>
                      <a:lnTo>
                        <a:pt x="451" y="223"/>
                      </a:lnTo>
                      <a:lnTo>
                        <a:pt x="453" y="215"/>
                      </a:lnTo>
                      <a:lnTo>
                        <a:pt x="453" y="208"/>
                      </a:lnTo>
                      <a:lnTo>
                        <a:pt x="453" y="200"/>
                      </a:lnTo>
                      <a:lnTo>
                        <a:pt x="451" y="194"/>
                      </a:lnTo>
                      <a:lnTo>
                        <a:pt x="451" y="187"/>
                      </a:lnTo>
                      <a:lnTo>
                        <a:pt x="450" y="181"/>
                      </a:lnTo>
                      <a:lnTo>
                        <a:pt x="448" y="176"/>
                      </a:lnTo>
                      <a:lnTo>
                        <a:pt x="447" y="173"/>
                      </a:lnTo>
                      <a:lnTo>
                        <a:pt x="445" y="170"/>
                      </a:lnTo>
                      <a:lnTo>
                        <a:pt x="444" y="170"/>
                      </a:lnTo>
                      <a:lnTo>
                        <a:pt x="442" y="173"/>
                      </a:lnTo>
                      <a:lnTo>
                        <a:pt x="439" y="178"/>
                      </a:lnTo>
                      <a:lnTo>
                        <a:pt x="438" y="182"/>
                      </a:lnTo>
                      <a:lnTo>
                        <a:pt x="438" y="188"/>
                      </a:lnTo>
                      <a:lnTo>
                        <a:pt x="436" y="194"/>
                      </a:lnTo>
                      <a:lnTo>
                        <a:pt x="436" y="200"/>
                      </a:lnTo>
                      <a:lnTo>
                        <a:pt x="435" y="208"/>
                      </a:lnTo>
                      <a:lnTo>
                        <a:pt x="435" y="215"/>
                      </a:lnTo>
                      <a:lnTo>
                        <a:pt x="436" y="221"/>
                      </a:lnTo>
                      <a:lnTo>
                        <a:pt x="436" y="229"/>
                      </a:lnTo>
                      <a:lnTo>
                        <a:pt x="438" y="233"/>
                      </a:lnTo>
                      <a:lnTo>
                        <a:pt x="438" y="239"/>
                      </a:lnTo>
                      <a:lnTo>
                        <a:pt x="436" y="245"/>
                      </a:lnTo>
                      <a:lnTo>
                        <a:pt x="435" y="250"/>
                      </a:lnTo>
                      <a:lnTo>
                        <a:pt x="433" y="254"/>
                      </a:lnTo>
                      <a:lnTo>
                        <a:pt x="432" y="257"/>
                      </a:lnTo>
                      <a:lnTo>
                        <a:pt x="429" y="258"/>
                      </a:lnTo>
                      <a:lnTo>
                        <a:pt x="427" y="258"/>
                      </a:lnTo>
                      <a:lnTo>
                        <a:pt x="426" y="258"/>
                      </a:lnTo>
                      <a:lnTo>
                        <a:pt x="423" y="256"/>
                      </a:lnTo>
                      <a:lnTo>
                        <a:pt x="423" y="251"/>
                      </a:lnTo>
                      <a:lnTo>
                        <a:pt x="421" y="245"/>
                      </a:lnTo>
                      <a:lnTo>
                        <a:pt x="421" y="236"/>
                      </a:lnTo>
                      <a:lnTo>
                        <a:pt x="421" y="229"/>
                      </a:lnTo>
                      <a:lnTo>
                        <a:pt x="421" y="220"/>
                      </a:lnTo>
                      <a:lnTo>
                        <a:pt x="423" y="211"/>
                      </a:lnTo>
                      <a:lnTo>
                        <a:pt x="423" y="200"/>
                      </a:lnTo>
                      <a:lnTo>
                        <a:pt x="423" y="193"/>
                      </a:lnTo>
                      <a:lnTo>
                        <a:pt x="424" y="185"/>
                      </a:lnTo>
                      <a:lnTo>
                        <a:pt x="424" y="178"/>
                      </a:lnTo>
                      <a:lnTo>
                        <a:pt x="424" y="173"/>
                      </a:lnTo>
                      <a:lnTo>
                        <a:pt x="423" y="169"/>
                      </a:lnTo>
                      <a:lnTo>
                        <a:pt x="423" y="164"/>
                      </a:lnTo>
                      <a:lnTo>
                        <a:pt x="421" y="160"/>
                      </a:lnTo>
                      <a:lnTo>
                        <a:pt x="421" y="155"/>
                      </a:lnTo>
                      <a:lnTo>
                        <a:pt x="420" y="151"/>
                      </a:lnTo>
                      <a:lnTo>
                        <a:pt x="420" y="146"/>
                      </a:lnTo>
                      <a:lnTo>
                        <a:pt x="420" y="140"/>
                      </a:lnTo>
                      <a:lnTo>
                        <a:pt x="420" y="136"/>
                      </a:lnTo>
                      <a:lnTo>
                        <a:pt x="421" y="130"/>
                      </a:lnTo>
                      <a:lnTo>
                        <a:pt x="424" y="124"/>
                      </a:lnTo>
                      <a:lnTo>
                        <a:pt x="427" y="119"/>
                      </a:lnTo>
                      <a:lnTo>
                        <a:pt x="430" y="114"/>
                      </a:lnTo>
                      <a:lnTo>
                        <a:pt x="433" y="109"/>
                      </a:lnTo>
                      <a:lnTo>
                        <a:pt x="436" y="105"/>
                      </a:lnTo>
                      <a:lnTo>
                        <a:pt x="438" y="100"/>
                      </a:lnTo>
                      <a:lnTo>
                        <a:pt x="441" y="96"/>
                      </a:lnTo>
                      <a:lnTo>
                        <a:pt x="442" y="91"/>
                      </a:lnTo>
                      <a:lnTo>
                        <a:pt x="442" y="88"/>
                      </a:lnTo>
                      <a:lnTo>
                        <a:pt x="441" y="85"/>
                      </a:lnTo>
                      <a:lnTo>
                        <a:pt x="439" y="82"/>
                      </a:lnTo>
                      <a:lnTo>
                        <a:pt x="436" y="79"/>
                      </a:lnTo>
                      <a:lnTo>
                        <a:pt x="435" y="78"/>
                      </a:lnTo>
                      <a:lnTo>
                        <a:pt x="432" y="76"/>
                      </a:lnTo>
                      <a:lnTo>
                        <a:pt x="429" y="78"/>
                      </a:lnTo>
                      <a:lnTo>
                        <a:pt x="426" y="78"/>
                      </a:lnTo>
                      <a:lnTo>
                        <a:pt x="423" y="81"/>
                      </a:lnTo>
                      <a:lnTo>
                        <a:pt x="420" y="84"/>
                      </a:lnTo>
                      <a:lnTo>
                        <a:pt x="417" y="88"/>
                      </a:lnTo>
                      <a:lnTo>
                        <a:pt x="414" y="94"/>
                      </a:lnTo>
                      <a:lnTo>
                        <a:pt x="411" y="102"/>
                      </a:lnTo>
                      <a:lnTo>
                        <a:pt x="408" y="109"/>
                      </a:lnTo>
                      <a:lnTo>
                        <a:pt x="403" y="116"/>
                      </a:lnTo>
                      <a:lnTo>
                        <a:pt x="402" y="122"/>
                      </a:lnTo>
                      <a:lnTo>
                        <a:pt x="399" y="128"/>
                      </a:lnTo>
                      <a:lnTo>
                        <a:pt x="397" y="134"/>
                      </a:lnTo>
                      <a:lnTo>
                        <a:pt x="396" y="140"/>
                      </a:lnTo>
                      <a:lnTo>
                        <a:pt x="396" y="146"/>
                      </a:lnTo>
                      <a:lnTo>
                        <a:pt x="396" y="154"/>
                      </a:lnTo>
                      <a:lnTo>
                        <a:pt x="397" y="160"/>
                      </a:lnTo>
                      <a:lnTo>
                        <a:pt x="399" y="167"/>
                      </a:lnTo>
                      <a:lnTo>
                        <a:pt x="400" y="176"/>
                      </a:lnTo>
                      <a:lnTo>
                        <a:pt x="403" y="185"/>
                      </a:lnTo>
                      <a:lnTo>
                        <a:pt x="403" y="194"/>
                      </a:lnTo>
                      <a:lnTo>
                        <a:pt x="405" y="203"/>
                      </a:lnTo>
                      <a:lnTo>
                        <a:pt x="406" y="212"/>
                      </a:lnTo>
                      <a:lnTo>
                        <a:pt x="406" y="221"/>
                      </a:lnTo>
                      <a:lnTo>
                        <a:pt x="406" y="229"/>
                      </a:lnTo>
                      <a:lnTo>
                        <a:pt x="405" y="236"/>
                      </a:lnTo>
                      <a:lnTo>
                        <a:pt x="403" y="241"/>
                      </a:lnTo>
                      <a:lnTo>
                        <a:pt x="400" y="244"/>
                      </a:lnTo>
                      <a:lnTo>
                        <a:pt x="399" y="247"/>
                      </a:lnTo>
                      <a:lnTo>
                        <a:pt x="396" y="248"/>
                      </a:lnTo>
                      <a:lnTo>
                        <a:pt x="393" y="248"/>
                      </a:lnTo>
                      <a:lnTo>
                        <a:pt x="391" y="248"/>
                      </a:lnTo>
                      <a:lnTo>
                        <a:pt x="388" y="247"/>
                      </a:lnTo>
                      <a:lnTo>
                        <a:pt x="387" y="244"/>
                      </a:lnTo>
                      <a:lnTo>
                        <a:pt x="385" y="241"/>
                      </a:lnTo>
                      <a:lnTo>
                        <a:pt x="384" y="236"/>
                      </a:lnTo>
                      <a:lnTo>
                        <a:pt x="384" y="230"/>
                      </a:lnTo>
                      <a:lnTo>
                        <a:pt x="382" y="223"/>
                      </a:lnTo>
                      <a:lnTo>
                        <a:pt x="382" y="214"/>
                      </a:lnTo>
                      <a:lnTo>
                        <a:pt x="382" y="205"/>
                      </a:lnTo>
                      <a:lnTo>
                        <a:pt x="382" y="197"/>
                      </a:lnTo>
                      <a:lnTo>
                        <a:pt x="382" y="188"/>
                      </a:lnTo>
                      <a:lnTo>
                        <a:pt x="382" y="181"/>
                      </a:lnTo>
                      <a:lnTo>
                        <a:pt x="382" y="175"/>
                      </a:lnTo>
                      <a:lnTo>
                        <a:pt x="382" y="170"/>
                      </a:lnTo>
                      <a:lnTo>
                        <a:pt x="381" y="166"/>
                      </a:lnTo>
                      <a:lnTo>
                        <a:pt x="379" y="164"/>
                      </a:lnTo>
                      <a:lnTo>
                        <a:pt x="378" y="164"/>
                      </a:lnTo>
                      <a:lnTo>
                        <a:pt x="376" y="166"/>
                      </a:lnTo>
                      <a:lnTo>
                        <a:pt x="373" y="169"/>
                      </a:lnTo>
                      <a:lnTo>
                        <a:pt x="372" y="173"/>
                      </a:lnTo>
                      <a:lnTo>
                        <a:pt x="369" y="178"/>
                      </a:lnTo>
                      <a:lnTo>
                        <a:pt x="367" y="182"/>
                      </a:lnTo>
                      <a:lnTo>
                        <a:pt x="366" y="187"/>
                      </a:lnTo>
                      <a:lnTo>
                        <a:pt x="364" y="193"/>
                      </a:lnTo>
                      <a:lnTo>
                        <a:pt x="364" y="197"/>
                      </a:lnTo>
                      <a:lnTo>
                        <a:pt x="364" y="202"/>
                      </a:lnTo>
                      <a:lnTo>
                        <a:pt x="364" y="208"/>
                      </a:lnTo>
                      <a:lnTo>
                        <a:pt x="364" y="211"/>
                      </a:lnTo>
                      <a:lnTo>
                        <a:pt x="364" y="215"/>
                      </a:lnTo>
                      <a:lnTo>
                        <a:pt x="363" y="218"/>
                      </a:lnTo>
                      <a:lnTo>
                        <a:pt x="361" y="220"/>
                      </a:lnTo>
                      <a:lnTo>
                        <a:pt x="360" y="223"/>
                      </a:lnTo>
                      <a:lnTo>
                        <a:pt x="358" y="223"/>
                      </a:lnTo>
                      <a:lnTo>
                        <a:pt x="357" y="223"/>
                      </a:lnTo>
                      <a:lnTo>
                        <a:pt x="354" y="221"/>
                      </a:lnTo>
                      <a:lnTo>
                        <a:pt x="352" y="220"/>
                      </a:lnTo>
                      <a:lnTo>
                        <a:pt x="351" y="215"/>
                      </a:lnTo>
                      <a:lnTo>
                        <a:pt x="349" y="209"/>
                      </a:lnTo>
                      <a:lnTo>
                        <a:pt x="349" y="203"/>
                      </a:lnTo>
                      <a:lnTo>
                        <a:pt x="349" y="194"/>
                      </a:lnTo>
                      <a:lnTo>
                        <a:pt x="349" y="187"/>
                      </a:lnTo>
                      <a:lnTo>
                        <a:pt x="351" y="178"/>
                      </a:lnTo>
                      <a:lnTo>
                        <a:pt x="352" y="169"/>
                      </a:lnTo>
                      <a:lnTo>
                        <a:pt x="354" y="160"/>
                      </a:lnTo>
                      <a:lnTo>
                        <a:pt x="357" y="152"/>
                      </a:lnTo>
                      <a:lnTo>
                        <a:pt x="358" y="146"/>
                      </a:lnTo>
                      <a:lnTo>
                        <a:pt x="361" y="140"/>
                      </a:lnTo>
                      <a:lnTo>
                        <a:pt x="364" y="136"/>
                      </a:lnTo>
                      <a:lnTo>
                        <a:pt x="366" y="130"/>
                      </a:lnTo>
                      <a:lnTo>
                        <a:pt x="366" y="122"/>
                      </a:lnTo>
                      <a:lnTo>
                        <a:pt x="367" y="116"/>
                      </a:lnTo>
                      <a:lnTo>
                        <a:pt x="366" y="111"/>
                      </a:lnTo>
                      <a:lnTo>
                        <a:pt x="364" y="106"/>
                      </a:lnTo>
                      <a:lnTo>
                        <a:pt x="363" y="102"/>
                      </a:lnTo>
                      <a:lnTo>
                        <a:pt x="361" y="100"/>
                      </a:lnTo>
                      <a:lnTo>
                        <a:pt x="357" y="100"/>
                      </a:lnTo>
                      <a:lnTo>
                        <a:pt x="354" y="102"/>
                      </a:lnTo>
                      <a:lnTo>
                        <a:pt x="349" y="106"/>
                      </a:lnTo>
                      <a:lnTo>
                        <a:pt x="346" y="109"/>
                      </a:lnTo>
                      <a:lnTo>
                        <a:pt x="343" y="114"/>
                      </a:lnTo>
                      <a:lnTo>
                        <a:pt x="340" y="118"/>
                      </a:lnTo>
                      <a:lnTo>
                        <a:pt x="337" y="122"/>
                      </a:lnTo>
                      <a:lnTo>
                        <a:pt x="336" y="127"/>
                      </a:lnTo>
                      <a:lnTo>
                        <a:pt x="334" y="133"/>
                      </a:lnTo>
                      <a:lnTo>
                        <a:pt x="334" y="137"/>
                      </a:lnTo>
                      <a:lnTo>
                        <a:pt x="333" y="143"/>
                      </a:lnTo>
                      <a:lnTo>
                        <a:pt x="333" y="149"/>
                      </a:lnTo>
                      <a:lnTo>
                        <a:pt x="333" y="154"/>
                      </a:lnTo>
                      <a:lnTo>
                        <a:pt x="333" y="158"/>
                      </a:lnTo>
                      <a:lnTo>
                        <a:pt x="333" y="163"/>
                      </a:lnTo>
                      <a:lnTo>
                        <a:pt x="331" y="166"/>
                      </a:lnTo>
                      <a:lnTo>
                        <a:pt x="330" y="167"/>
                      </a:lnTo>
                      <a:lnTo>
                        <a:pt x="327" y="169"/>
                      </a:lnTo>
                      <a:lnTo>
                        <a:pt x="325" y="170"/>
                      </a:lnTo>
                      <a:lnTo>
                        <a:pt x="323" y="170"/>
                      </a:lnTo>
                      <a:lnTo>
                        <a:pt x="321" y="170"/>
                      </a:lnTo>
                      <a:lnTo>
                        <a:pt x="318" y="170"/>
                      </a:lnTo>
                      <a:lnTo>
                        <a:pt x="315" y="170"/>
                      </a:lnTo>
                      <a:lnTo>
                        <a:pt x="314" y="169"/>
                      </a:lnTo>
                      <a:lnTo>
                        <a:pt x="312" y="166"/>
                      </a:lnTo>
                      <a:lnTo>
                        <a:pt x="311" y="163"/>
                      </a:lnTo>
                      <a:lnTo>
                        <a:pt x="311" y="158"/>
                      </a:lnTo>
                      <a:lnTo>
                        <a:pt x="309" y="154"/>
                      </a:lnTo>
                      <a:lnTo>
                        <a:pt x="311" y="146"/>
                      </a:lnTo>
                      <a:lnTo>
                        <a:pt x="311" y="140"/>
                      </a:lnTo>
                      <a:lnTo>
                        <a:pt x="312" y="131"/>
                      </a:lnTo>
                      <a:lnTo>
                        <a:pt x="314" y="122"/>
                      </a:lnTo>
                      <a:lnTo>
                        <a:pt x="315" y="114"/>
                      </a:lnTo>
                      <a:lnTo>
                        <a:pt x="315" y="106"/>
                      </a:lnTo>
                      <a:lnTo>
                        <a:pt x="315" y="100"/>
                      </a:lnTo>
                      <a:lnTo>
                        <a:pt x="314" y="94"/>
                      </a:lnTo>
                      <a:lnTo>
                        <a:pt x="314" y="90"/>
                      </a:lnTo>
                      <a:lnTo>
                        <a:pt x="312" y="85"/>
                      </a:lnTo>
                      <a:lnTo>
                        <a:pt x="311" y="81"/>
                      </a:lnTo>
                      <a:lnTo>
                        <a:pt x="309" y="78"/>
                      </a:lnTo>
                      <a:lnTo>
                        <a:pt x="308" y="73"/>
                      </a:lnTo>
                      <a:lnTo>
                        <a:pt x="308" y="69"/>
                      </a:lnTo>
                      <a:lnTo>
                        <a:pt x="306" y="63"/>
                      </a:lnTo>
                      <a:lnTo>
                        <a:pt x="306" y="60"/>
                      </a:lnTo>
                      <a:lnTo>
                        <a:pt x="305" y="55"/>
                      </a:lnTo>
                      <a:lnTo>
                        <a:pt x="303" y="54"/>
                      </a:lnTo>
                      <a:lnTo>
                        <a:pt x="300" y="52"/>
                      </a:lnTo>
                      <a:lnTo>
                        <a:pt x="299" y="52"/>
                      </a:lnTo>
                      <a:lnTo>
                        <a:pt x="296" y="54"/>
                      </a:lnTo>
                      <a:lnTo>
                        <a:pt x="293" y="57"/>
                      </a:lnTo>
                      <a:lnTo>
                        <a:pt x="290" y="63"/>
                      </a:lnTo>
                      <a:lnTo>
                        <a:pt x="287" y="69"/>
                      </a:lnTo>
                      <a:lnTo>
                        <a:pt x="284" y="76"/>
                      </a:lnTo>
                      <a:lnTo>
                        <a:pt x="279" y="84"/>
                      </a:lnTo>
                      <a:lnTo>
                        <a:pt x="278" y="91"/>
                      </a:lnTo>
                      <a:lnTo>
                        <a:pt x="275" y="97"/>
                      </a:lnTo>
                      <a:lnTo>
                        <a:pt x="273" y="103"/>
                      </a:lnTo>
                      <a:lnTo>
                        <a:pt x="272" y="109"/>
                      </a:lnTo>
                      <a:lnTo>
                        <a:pt x="272" y="115"/>
                      </a:lnTo>
                      <a:lnTo>
                        <a:pt x="272" y="119"/>
                      </a:lnTo>
                      <a:lnTo>
                        <a:pt x="273" y="124"/>
                      </a:lnTo>
                      <a:lnTo>
                        <a:pt x="276" y="127"/>
                      </a:lnTo>
                      <a:lnTo>
                        <a:pt x="279" y="131"/>
                      </a:lnTo>
                      <a:lnTo>
                        <a:pt x="281" y="136"/>
                      </a:lnTo>
                      <a:lnTo>
                        <a:pt x="284" y="142"/>
                      </a:lnTo>
                      <a:lnTo>
                        <a:pt x="287" y="148"/>
                      </a:lnTo>
                      <a:lnTo>
                        <a:pt x="288" y="155"/>
                      </a:lnTo>
                      <a:lnTo>
                        <a:pt x="290" y="161"/>
                      </a:lnTo>
                      <a:lnTo>
                        <a:pt x="291" y="169"/>
                      </a:lnTo>
                      <a:lnTo>
                        <a:pt x="291" y="175"/>
                      </a:lnTo>
                      <a:lnTo>
                        <a:pt x="291" y="179"/>
                      </a:lnTo>
                      <a:lnTo>
                        <a:pt x="291" y="184"/>
                      </a:lnTo>
                      <a:lnTo>
                        <a:pt x="290" y="187"/>
                      </a:lnTo>
                      <a:lnTo>
                        <a:pt x="288" y="190"/>
                      </a:lnTo>
                      <a:lnTo>
                        <a:pt x="287" y="190"/>
                      </a:lnTo>
                      <a:lnTo>
                        <a:pt x="285" y="191"/>
                      </a:lnTo>
                      <a:lnTo>
                        <a:pt x="282" y="191"/>
                      </a:lnTo>
                      <a:lnTo>
                        <a:pt x="279" y="190"/>
                      </a:lnTo>
                      <a:lnTo>
                        <a:pt x="278" y="187"/>
                      </a:lnTo>
                      <a:lnTo>
                        <a:pt x="276" y="184"/>
                      </a:lnTo>
                      <a:lnTo>
                        <a:pt x="273" y="179"/>
                      </a:lnTo>
                      <a:lnTo>
                        <a:pt x="272" y="172"/>
                      </a:lnTo>
                      <a:lnTo>
                        <a:pt x="272" y="166"/>
                      </a:lnTo>
                      <a:lnTo>
                        <a:pt x="272" y="158"/>
                      </a:lnTo>
                      <a:lnTo>
                        <a:pt x="270" y="152"/>
                      </a:lnTo>
                      <a:lnTo>
                        <a:pt x="270" y="146"/>
                      </a:lnTo>
                      <a:lnTo>
                        <a:pt x="269" y="142"/>
                      </a:lnTo>
                      <a:lnTo>
                        <a:pt x="269" y="139"/>
                      </a:lnTo>
                      <a:lnTo>
                        <a:pt x="267" y="137"/>
                      </a:lnTo>
                      <a:lnTo>
                        <a:pt x="266" y="136"/>
                      </a:lnTo>
                      <a:lnTo>
                        <a:pt x="264" y="136"/>
                      </a:lnTo>
                      <a:lnTo>
                        <a:pt x="261" y="137"/>
                      </a:lnTo>
                      <a:lnTo>
                        <a:pt x="258" y="140"/>
                      </a:lnTo>
                      <a:lnTo>
                        <a:pt x="257" y="145"/>
                      </a:lnTo>
                      <a:lnTo>
                        <a:pt x="257" y="151"/>
                      </a:lnTo>
                      <a:lnTo>
                        <a:pt x="257" y="157"/>
                      </a:lnTo>
                      <a:lnTo>
                        <a:pt x="257" y="164"/>
                      </a:lnTo>
                      <a:lnTo>
                        <a:pt x="257" y="170"/>
                      </a:lnTo>
                      <a:lnTo>
                        <a:pt x="257" y="176"/>
                      </a:lnTo>
                      <a:lnTo>
                        <a:pt x="255" y="181"/>
                      </a:lnTo>
                      <a:lnTo>
                        <a:pt x="252" y="184"/>
                      </a:lnTo>
                      <a:lnTo>
                        <a:pt x="248" y="185"/>
                      </a:lnTo>
                      <a:lnTo>
                        <a:pt x="242" y="184"/>
                      </a:lnTo>
                      <a:lnTo>
                        <a:pt x="237" y="182"/>
                      </a:lnTo>
                      <a:lnTo>
                        <a:pt x="234" y="178"/>
                      </a:lnTo>
                      <a:lnTo>
                        <a:pt x="233" y="172"/>
                      </a:lnTo>
                      <a:lnTo>
                        <a:pt x="230" y="166"/>
                      </a:lnTo>
                      <a:lnTo>
                        <a:pt x="230" y="158"/>
                      </a:lnTo>
                      <a:lnTo>
                        <a:pt x="228" y="151"/>
                      </a:lnTo>
                      <a:lnTo>
                        <a:pt x="228" y="140"/>
                      </a:lnTo>
                      <a:lnTo>
                        <a:pt x="230" y="131"/>
                      </a:lnTo>
                      <a:lnTo>
                        <a:pt x="230" y="122"/>
                      </a:lnTo>
                      <a:lnTo>
                        <a:pt x="231" y="114"/>
                      </a:lnTo>
                      <a:lnTo>
                        <a:pt x="233" y="108"/>
                      </a:lnTo>
                      <a:lnTo>
                        <a:pt x="236" y="102"/>
                      </a:lnTo>
                      <a:lnTo>
                        <a:pt x="239" y="96"/>
                      </a:lnTo>
                      <a:lnTo>
                        <a:pt x="242" y="93"/>
                      </a:lnTo>
                      <a:lnTo>
                        <a:pt x="245" y="88"/>
                      </a:lnTo>
                      <a:lnTo>
                        <a:pt x="248" y="85"/>
                      </a:lnTo>
                      <a:lnTo>
                        <a:pt x="249" y="81"/>
                      </a:lnTo>
                      <a:lnTo>
                        <a:pt x="251" y="78"/>
                      </a:lnTo>
                      <a:lnTo>
                        <a:pt x="252" y="72"/>
                      </a:lnTo>
                      <a:lnTo>
                        <a:pt x="252" y="67"/>
                      </a:lnTo>
                      <a:lnTo>
                        <a:pt x="252" y="63"/>
                      </a:lnTo>
                      <a:lnTo>
                        <a:pt x="252" y="60"/>
                      </a:lnTo>
                      <a:lnTo>
                        <a:pt x="252" y="57"/>
                      </a:lnTo>
                      <a:lnTo>
                        <a:pt x="251" y="52"/>
                      </a:lnTo>
                      <a:lnTo>
                        <a:pt x="249" y="51"/>
                      </a:lnTo>
                      <a:lnTo>
                        <a:pt x="248" y="49"/>
                      </a:lnTo>
                      <a:lnTo>
                        <a:pt x="246" y="48"/>
                      </a:lnTo>
                      <a:lnTo>
                        <a:pt x="243" y="48"/>
                      </a:lnTo>
                      <a:lnTo>
                        <a:pt x="240" y="48"/>
                      </a:lnTo>
                      <a:lnTo>
                        <a:pt x="237" y="48"/>
                      </a:lnTo>
                      <a:lnTo>
                        <a:pt x="234" y="51"/>
                      </a:lnTo>
                      <a:lnTo>
                        <a:pt x="233" y="54"/>
                      </a:lnTo>
                      <a:lnTo>
                        <a:pt x="230" y="58"/>
                      </a:lnTo>
                      <a:lnTo>
                        <a:pt x="228" y="63"/>
                      </a:lnTo>
                      <a:lnTo>
                        <a:pt x="227" y="69"/>
                      </a:lnTo>
                      <a:lnTo>
                        <a:pt x="225" y="76"/>
                      </a:lnTo>
                      <a:lnTo>
                        <a:pt x="224" y="84"/>
                      </a:lnTo>
                      <a:lnTo>
                        <a:pt x="221" y="93"/>
                      </a:lnTo>
                      <a:lnTo>
                        <a:pt x="219" y="102"/>
                      </a:lnTo>
                      <a:lnTo>
                        <a:pt x="218" y="111"/>
                      </a:lnTo>
                      <a:lnTo>
                        <a:pt x="215" y="119"/>
                      </a:lnTo>
                      <a:lnTo>
                        <a:pt x="213" y="127"/>
                      </a:lnTo>
                      <a:lnTo>
                        <a:pt x="212" y="134"/>
                      </a:lnTo>
                      <a:lnTo>
                        <a:pt x="210" y="140"/>
                      </a:lnTo>
                      <a:lnTo>
                        <a:pt x="209" y="146"/>
                      </a:lnTo>
                      <a:lnTo>
                        <a:pt x="209" y="152"/>
                      </a:lnTo>
                      <a:lnTo>
                        <a:pt x="209" y="158"/>
                      </a:lnTo>
                      <a:lnTo>
                        <a:pt x="209" y="161"/>
                      </a:lnTo>
                      <a:lnTo>
                        <a:pt x="210" y="166"/>
                      </a:lnTo>
                      <a:lnTo>
                        <a:pt x="210" y="170"/>
                      </a:lnTo>
                      <a:lnTo>
                        <a:pt x="210" y="173"/>
                      </a:lnTo>
                      <a:lnTo>
                        <a:pt x="209" y="176"/>
                      </a:lnTo>
                      <a:lnTo>
                        <a:pt x="206" y="179"/>
                      </a:lnTo>
                      <a:lnTo>
                        <a:pt x="204" y="181"/>
                      </a:lnTo>
                      <a:lnTo>
                        <a:pt x="201" y="181"/>
                      </a:lnTo>
                      <a:lnTo>
                        <a:pt x="198" y="179"/>
                      </a:lnTo>
                      <a:lnTo>
                        <a:pt x="197" y="178"/>
                      </a:lnTo>
                      <a:lnTo>
                        <a:pt x="194" y="173"/>
                      </a:lnTo>
                      <a:lnTo>
                        <a:pt x="194" y="169"/>
                      </a:lnTo>
                      <a:lnTo>
                        <a:pt x="194" y="161"/>
                      </a:lnTo>
                      <a:lnTo>
                        <a:pt x="194" y="155"/>
                      </a:lnTo>
                      <a:lnTo>
                        <a:pt x="194" y="148"/>
                      </a:lnTo>
                      <a:lnTo>
                        <a:pt x="194" y="140"/>
                      </a:lnTo>
                      <a:lnTo>
                        <a:pt x="195" y="133"/>
                      </a:lnTo>
                      <a:lnTo>
                        <a:pt x="197" y="127"/>
                      </a:lnTo>
                      <a:lnTo>
                        <a:pt x="198" y="119"/>
                      </a:lnTo>
                      <a:lnTo>
                        <a:pt x="200" y="112"/>
                      </a:lnTo>
                      <a:lnTo>
                        <a:pt x="201" y="108"/>
                      </a:lnTo>
                      <a:lnTo>
                        <a:pt x="203" y="102"/>
                      </a:lnTo>
                      <a:lnTo>
                        <a:pt x="206" y="96"/>
                      </a:lnTo>
                      <a:lnTo>
                        <a:pt x="206" y="90"/>
                      </a:lnTo>
                      <a:lnTo>
                        <a:pt x="207" y="82"/>
                      </a:lnTo>
                      <a:lnTo>
                        <a:pt x="209" y="75"/>
                      </a:lnTo>
                      <a:lnTo>
                        <a:pt x="209" y="67"/>
                      </a:lnTo>
                      <a:lnTo>
                        <a:pt x="209" y="61"/>
                      </a:lnTo>
                      <a:lnTo>
                        <a:pt x="207" y="55"/>
                      </a:lnTo>
                      <a:lnTo>
                        <a:pt x="206" y="51"/>
                      </a:lnTo>
                      <a:lnTo>
                        <a:pt x="201" y="48"/>
                      </a:lnTo>
                      <a:lnTo>
                        <a:pt x="198" y="49"/>
                      </a:lnTo>
                      <a:lnTo>
                        <a:pt x="194" y="49"/>
                      </a:lnTo>
                      <a:lnTo>
                        <a:pt x="191" y="52"/>
                      </a:lnTo>
                      <a:lnTo>
                        <a:pt x="188" y="55"/>
                      </a:lnTo>
                      <a:lnTo>
                        <a:pt x="185" y="60"/>
                      </a:lnTo>
                      <a:lnTo>
                        <a:pt x="182" y="64"/>
                      </a:lnTo>
                      <a:lnTo>
                        <a:pt x="181" y="69"/>
                      </a:lnTo>
                      <a:lnTo>
                        <a:pt x="179" y="73"/>
                      </a:lnTo>
                      <a:lnTo>
                        <a:pt x="178" y="81"/>
                      </a:lnTo>
                      <a:lnTo>
                        <a:pt x="176" y="87"/>
                      </a:lnTo>
                      <a:lnTo>
                        <a:pt x="175" y="94"/>
                      </a:lnTo>
                      <a:lnTo>
                        <a:pt x="175" y="102"/>
                      </a:lnTo>
                      <a:lnTo>
                        <a:pt x="175" y="111"/>
                      </a:lnTo>
                      <a:lnTo>
                        <a:pt x="175" y="119"/>
                      </a:lnTo>
                      <a:lnTo>
                        <a:pt x="175" y="128"/>
                      </a:lnTo>
                      <a:lnTo>
                        <a:pt x="173" y="137"/>
                      </a:lnTo>
                      <a:lnTo>
                        <a:pt x="172" y="146"/>
                      </a:lnTo>
                      <a:lnTo>
                        <a:pt x="170" y="152"/>
                      </a:lnTo>
                      <a:lnTo>
                        <a:pt x="169" y="158"/>
                      </a:lnTo>
                      <a:lnTo>
                        <a:pt x="166" y="163"/>
                      </a:lnTo>
                      <a:lnTo>
                        <a:pt x="163" y="164"/>
                      </a:lnTo>
                      <a:lnTo>
                        <a:pt x="160" y="163"/>
                      </a:lnTo>
                      <a:lnTo>
                        <a:pt x="157" y="161"/>
                      </a:lnTo>
                      <a:lnTo>
                        <a:pt x="155" y="158"/>
                      </a:lnTo>
                      <a:lnTo>
                        <a:pt x="155" y="152"/>
                      </a:lnTo>
                      <a:lnTo>
                        <a:pt x="154" y="146"/>
                      </a:lnTo>
                      <a:lnTo>
                        <a:pt x="154" y="140"/>
                      </a:lnTo>
                      <a:lnTo>
                        <a:pt x="154" y="134"/>
                      </a:lnTo>
                      <a:lnTo>
                        <a:pt x="155" y="127"/>
                      </a:lnTo>
                      <a:lnTo>
                        <a:pt x="155" y="121"/>
                      </a:lnTo>
                      <a:lnTo>
                        <a:pt x="157" y="115"/>
                      </a:lnTo>
                      <a:lnTo>
                        <a:pt x="158" y="108"/>
                      </a:lnTo>
                      <a:lnTo>
                        <a:pt x="158" y="103"/>
                      </a:lnTo>
                      <a:lnTo>
                        <a:pt x="160" y="99"/>
                      </a:lnTo>
                      <a:lnTo>
                        <a:pt x="158" y="94"/>
                      </a:lnTo>
                      <a:lnTo>
                        <a:pt x="157" y="91"/>
                      </a:lnTo>
                      <a:lnTo>
                        <a:pt x="155" y="90"/>
                      </a:lnTo>
                      <a:lnTo>
                        <a:pt x="154" y="91"/>
                      </a:lnTo>
                      <a:lnTo>
                        <a:pt x="152" y="93"/>
                      </a:lnTo>
                      <a:lnTo>
                        <a:pt x="149" y="99"/>
                      </a:lnTo>
                      <a:lnTo>
                        <a:pt x="145" y="106"/>
                      </a:lnTo>
                      <a:lnTo>
                        <a:pt x="142" y="115"/>
                      </a:lnTo>
                      <a:lnTo>
                        <a:pt x="139" y="121"/>
                      </a:lnTo>
                      <a:lnTo>
                        <a:pt x="136" y="124"/>
                      </a:lnTo>
                      <a:lnTo>
                        <a:pt x="133" y="127"/>
                      </a:lnTo>
                      <a:lnTo>
                        <a:pt x="131" y="127"/>
                      </a:lnTo>
                      <a:lnTo>
                        <a:pt x="128" y="125"/>
                      </a:lnTo>
                      <a:lnTo>
                        <a:pt x="127" y="122"/>
                      </a:lnTo>
                      <a:lnTo>
                        <a:pt x="127" y="119"/>
                      </a:lnTo>
                      <a:lnTo>
                        <a:pt x="127" y="114"/>
                      </a:lnTo>
                      <a:lnTo>
                        <a:pt x="127" y="108"/>
                      </a:lnTo>
                      <a:lnTo>
                        <a:pt x="128" y="100"/>
                      </a:lnTo>
                      <a:lnTo>
                        <a:pt x="130" y="94"/>
                      </a:lnTo>
                      <a:lnTo>
                        <a:pt x="133" y="87"/>
                      </a:lnTo>
                      <a:lnTo>
                        <a:pt x="134" y="81"/>
                      </a:lnTo>
                      <a:lnTo>
                        <a:pt x="136" y="73"/>
                      </a:lnTo>
                      <a:lnTo>
                        <a:pt x="137" y="69"/>
                      </a:lnTo>
                      <a:lnTo>
                        <a:pt x="137" y="64"/>
                      </a:lnTo>
                      <a:lnTo>
                        <a:pt x="136" y="61"/>
                      </a:lnTo>
                      <a:lnTo>
                        <a:pt x="133" y="58"/>
                      </a:lnTo>
                      <a:lnTo>
                        <a:pt x="128" y="58"/>
                      </a:lnTo>
                      <a:lnTo>
                        <a:pt x="125" y="60"/>
                      </a:lnTo>
                      <a:lnTo>
                        <a:pt x="121" y="63"/>
                      </a:lnTo>
                      <a:lnTo>
                        <a:pt x="118" y="64"/>
                      </a:lnTo>
                      <a:lnTo>
                        <a:pt x="115" y="69"/>
                      </a:lnTo>
                      <a:lnTo>
                        <a:pt x="113" y="72"/>
                      </a:lnTo>
                      <a:lnTo>
                        <a:pt x="113" y="76"/>
                      </a:lnTo>
                      <a:lnTo>
                        <a:pt x="112" y="82"/>
                      </a:lnTo>
                      <a:lnTo>
                        <a:pt x="112" y="88"/>
                      </a:lnTo>
                      <a:lnTo>
                        <a:pt x="113" y="93"/>
                      </a:lnTo>
                      <a:lnTo>
                        <a:pt x="113" y="100"/>
                      </a:lnTo>
                      <a:lnTo>
                        <a:pt x="115" y="106"/>
                      </a:lnTo>
                      <a:lnTo>
                        <a:pt x="116" y="112"/>
                      </a:lnTo>
                      <a:lnTo>
                        <a:pt x="115" y="118"/>
                      </a:lnTo>
                      <a:lnTo>
                        <a:pt x="115" y="124"/>
                      </a:lnTo>
                      <a:lnTo>
                        <a:pt x="113" y="130"/>
                      </a:lnTo>
                      <a:lnTo>
                        <a:pt x="110" y="134"/>
                      </a:lnTo>
                      <a:lnTo>
                        <a:pt x="109" y="139"/>
                      </a:lnTo>
                      <a:lnTo>
                        <a:pt x="106" y="142"/>
                      </a:lnTo>
                      <a:lnTo>
                        <a:pt x="101" y="143"/>
                      </a:lnTo>
                      <a:lnTo>
                        <a:pt x="97" y="145"/>
                      </a:lnTo>
                      <a:lnTo>
                        <a:pt x="92" y="143"/>
                      </a:lnTo>
                      <a:lnTo>
                        <a:pt x="89" y="142"/>
                      </a:lnTo>
                      <a:lnTo>
                        <a:pt x="85" y="140"/>
                      </a:lnTo>
                      <a:lnTo>
                        <a:pt x="82" y="137"/>
                      </a:lnTo>
                      <a:lnTo>
                        <a:pt x="80" y="134"/>
                      </a:lnTo>
                      <a:lnTo>
                        <a:pt x="79" y="130"/>
                      </a:lnTo>
                      <a:lnTo>
                        <a:pt x="77" y="127"/>
                      </a:lnTo>
                      <a:lnTo>
                        <a:pt x="76" y="121"/>
                      </a:lnTo>
                      <a:lnTo>
                        <a:pt x="77" y="116"/>
                      </a:lnTo>
                      <a:lnTo>
                        <a:pt x="79" y="111"/>
                      </a:lnTo>
                      <a:lnTo>
                        <a:pt x="80" y="106"/>
                      </a:lnTo>
                      <a:lnTo>
                        <a:pt x="82" y="102"/>
                      </a:lnTo>
                      <a:lnTo>
                        <a:pt x="83" y="97"/>
                      </a:lnTo>
                      <a:lnTo>
                        <a:pt x="85" y="94"/>
                      </a:lnTo>
                      <a:lnTo>
                        <a:pt x="86" y="91"/>
                      </a:lnTo>
                      <a:lnTo>
                        <a:pt x="88" y="88"/>
                      </a:lnTo>
                      <a:lnTo>
                        <a:pt x="89" y="87"/>
                      </a:lnTo>
                      <a:lnTo>
                        <a:pt x="89" y="84"/>
                      </a:lnTo>
                      <a:lnTo>
                        <a:pt x="91" y="81"/>
                      </a:lnTo>
                      <a:lnTo>
                        <a:pt x="91" y="79"/>
                      </a:lnTo>
                      <a:lnTo>
                        <a:pt x="91" y="76"/>
                      </a:lnTo>
                      <a:lnTo>
                        <a:pt x="91" y="73"/>
                      </a:lnTo>
                      <a:lnTo>
                        <a:pt x="89" y="72"/>
                      </a:lnTo>
                      <a:lnTo>
                        <a:pt x="89" y="70"/>
                      </a:lnTo>
                      <a:lnTo>
                        <a:pt x="88" y="69"/>
                      </a:lnTo>
                      <a:lnTo>
                        <a:pt x="85" y="69"/>
                      </a:lnTo>
                      <a:lnTo>
                        <a:pt x="82" y="70"/>
                      </a:lnTo>
                      <a:lnTo>
                        <a:pt x="79" y="72"/>
                      </a:lnTo>
                      <a:lnTo>
                        <a:pt x="76" y="73"/>
                      </a:lnTo>
                      <a:lnTo>
                        <a:pt x="71" y="78"/>
                      </a:lnTo>
                      <a:lnTo>
                        <a:pt x="67" y="82"/>
                      </a:lnTo>
                      <a:lnTo>
                        <a:pt x="61" y="87"/>
                      </a:lnTo>
                      <a:lnTo>
                        <a:pt x="53" y="91"/>
                      </a:lnTo>
                      <a:lnTo>
                        <a:pt x="48" y="97"/>
                      </a:lnTo>
                      <a:lnTo>
                        <a:pt x="40" y="102"/>
                      </a:lnTo>
                      <a:lnTo>
                        <a:pt x="34" y="106"/>
                      </a:lnTo>
                      <a:lnTo>
                        <a:pt x="27" y="109"/>
                      </a:lnTo>
                      <a:lnTo>
                        <a:pt x="21" y="112"/>
                      </a:lnTo>
                      <a:lnTo>
                        <a:pt x="15" y="114"/>
                      </a:lnTo>
                      <a:lnTo>
                        <a:pt x="9" y="115"/>
                      </a:lnTo>
                      <a:lnTo>
                        <a:pt x="7" y="115"/>
                      </a:lnTo>
                      <a:lnTo>
                        <a:pt x="6" y="114"/>
                      </a:lnTo>
                      <a:lnTo>
                        <a:pt x="4" y="114"/>
                      </a:lnTo>
                      <a:lnTo>
                        <a:pt x="3" y="114"/>
                      </a:lnTo>
                      <a:lnTo>
                        <a:pt x="1" y="114"/>
                      </a:lnTo>
                      <a:lnTo>
                        <a:pt x="0" y="114"/>
                      </a:lnTo>
                      <a:lnTo>
                        <a:pt x="0" y="1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34" name="Freeform 282"/>
                <p:cNvSpPr>
                  <a:spLocks/>
                </p:cNvSpPr>
                <p:nvPr/>
              </p:nvSpPr>
              <p:spPr bwMode="auto">
                <a:xfrm>
                  <a:off x="1814" y="1931"/>
                  <a:ext cx="12" cy="12"/>
                </a:xfrm>
                <a:custGeom>
                  <a:avLst/>
                  <a:gdLst>
                    <a:gd name="T0" fmla="*/ 0 w 12"/>
                    <a:gd name="T1" fmla="*/ 12 h 12"/>
                    <a:gd name="T2" fmla="*/ 0 w 12"/>
                    <a:gd name="T3" fmla="*/ 12 h 12"/>
                    <a:gd name="T4" fmla="*/ 0 w 12"/>
                    <a:gd name="T5" fmla="*/ 12 h 12"/>
                    <a:gd name="T6" fmla="*/ 0 w 12"/>
                    <a:gd name="T7" fmla="*/ 12 h 12"/>
                    <a:gd name="T8" fmla="*/ 0 w 12"/>
                    <a:gd name="T9" fmla="*/ 12 h 12"/>
                    <a:gd name="T10" fmla="*/ 0 w 12"/>
                    <a:gd name="T11" fmla="*/ 12 h 12"/>
                    <a:gd name="T12" fmla="*/ 0 w 12"/>
                    <a:gd name="T13" fmla="*/ 12 h 12"/>
                    <a:gd name="T14" fmla="*/ 0 w 12"/>
                    <a:gd name="T15" fmla="*/ 12 h 12"/>
                    <a:gd name="T16" fmla="*/ 0 w 12"/>
                    <a:gd name="T17" fmla="*/ 11 h 12"/>
                    <a:gd name="T18" fmla="*/ 0 w 12"/>
                    <a:gd name="T19" fmla="*/ 11 h 12"/>
                    <a:gd name="T20" fmla="*/ 0 w 12"/>
                    <a:gd name="T21" fmla="*/ 11 h 12"/>
                    <a:gd name="T22" fmla="*/ 0 w 12"/>
                    <a:gd name="T23" fmla="*/ 11 h 12"/>
                    <a:gd name="T24" fmla="*/ 1 w 12"/>
                    <a:gd name="T25" fmla="*/ 8 h 12"/>
                    <a:gd name="T26" fmla="*/ 3 w 12"/>
                    <a:gd name="T27" fmla="*/ 5 h 12"/>
                    <a:gd name="T28" fmla="*/ 4 w 12"/>
                    <a:gd name="T29" fmla="*/ 2 h 12"/>
                    <a:gd name="T30" fmla="*/ 7 w 12"/>
                    <a:gd name="T31" fmla="*/ 0 h 12"/>
                    <a:gd name="T32" fmla="*/ 10 w 12"/>
                    <a:gd name="T33" fmla="*/ 0 h 12"/>
                    <a:gd name="T34" fmla="*/ 10 w 12"/>
                    <a:gd name="T35" fmla="*/ 0 h 12"/>
                    <a:gd name="T36" fmla="*/ 10 w 12"/>
                    <a:gd name="T37" fmla="*/ 0 h 12"/>
                    <a:gd name="T38" fmla="*/ 10 w 12"/>
                    <a:gd name="T39" fmla="*/ 0 h 12"/>
                    <a:gd name="T40" fmla="*/ 10 w 12"/>
                    <a:gd name="T41" fmla="*/ 0 h 12"/>
                    <a:gd name="T42" fmla="*/ 12 w 12"/>
                    <a:gd name="T43" fmla="*/ 0 h 12"/>
                    <a:gd name="T44" fmla="*/ 12 w 12"/>
                    <a:gd name="T45" fmla="*/ 0 h 12"/>
                    <a:gd name="T46" fmla="*/ 12 w 12"/>
                    <a:gd name="T47" fmla="*/ 0 h 12"/>
                    <a:gd name="T48" fmla="*/ 12 w 12"/>
                    <a:gd name="T49" fmla="*/ 0 h 12"/>
                    <a:gd name="T50" fmla="*/ 12 w 12"/>
                    <a:gd name="T51" fmla="*/ 2 h 12"/>
                    <a:gd name="T52" fmla="*/ 10 w 12"/>
                    <a:gd name="T53" fmla="*/ 2 h 12"/>
                    <a:gd name="T54" fmla="*/ 10 w 12"/>
                    <a:gd name="T55" fmla="*/ 2 h 12"/>
                    <a:gd name="T56" fmla="*/ 10 w 12"/>
                    <a:gd name="T57" fmla="*/ 3 h 12"/>
                    <a:gd name="T58" fmla="*/ 7 w 12"/>
                    <a:gd name="T59" fmla="*/ 5 h 12"/>
                    <a:gd name="T60" fmla="*/ 6 w 12"/>
                    <a:gd name="T61" fmla="*/ 6 h 12"/>
                    <a:gd name="T62" fmla="*/ 3 w 12"/>
                    <a:gd name="T63" fmla="*/ 8 h 12"/>
                    <a:gd name="T64" fmla="*/ 1 w 12"/>
                    <a:gd name="T65" fmla="*/ 11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2"/>
                    <a:gd name="T101" fmla="*/ 12 w 12"/>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2">
                      <a:moveTo>
                        <a:pt x="0" y="12"/>
                      </a:moveTo>
                      <a:lnTo>
                        <a:pt x="0" y="12"/>
                      </a:lnTo>
                      <a:lnTo>
                        <a:pt x="0" y="11"/>
                      </a:lnTo>
                      <a:lnTo>
                        <a:pt x="0" y="9"/>
                      </a:lnTo>
                      <a:lnTo>
                        <a:pt x="1" y="8"/>
                      </a:lnTo>
                      <a:lnTo>
                        <a:pt x="1" y="6"/>
                      </a:lnTo>
                      <a:lnTo>
                        <a:pt x="3" y="5"/>
                      </a:lnTo>
                      <a:lnTo>
                        <a:pt x="3" y="3"/>
                      </a:lnTo>
                      <a:lnTo>
                        <a:pt x="4" y="2"/>
                      </a:lnTo>
                      <a:lnTo>
                        <a:pt x="6" y="2"/>
                      </a:lnTo>
                      <a:lnTo>
                        <a:pt x="7" y="0"/>
                      </a:lnTo>
                      <a:lnTo>
                        <a:pt x="9" y="0"/>
                      </a:lnTo>
                      <a:lnTo>
                        <a:pt x="10" y="0"/>
                      </a:lnTo>
                      <a:lnTo>
                        <a:pt x="12" y="0"/>
                      </a:lnTo>
                      <a:lnTo>
                        <a:pt x="12" y="2"/>
                      </a:lnTo>
                      <a:lnTo>
                        <a:pt x="10" y="2"/>
                      </a:lnTo>
                      <a:lnTo>
                        <a:pt x="10" y="3"/>
                      </a:lnTo>
                      <a:lnTo>
                        <a:pt x="9" y="3"/>
                      </a:lnTo>
                      <a:lnTo>
                        <a:pt x="7" y="5"/>
                      </a:lnTo>
                      <a:lnTo>
                        <a:pt x="6" y="5"/>
                      </a:lnTo>
                      <a:lnTo>
                        <a:pt x="6" y="6"/>
                      </a:lnTo>
                      <a:lnTo>
                        <a:pt x="4" y="8"/>
                      </a:lnTo>
                      <a:lnTo>
                        <a:pt x="3" y="8"/>
                      </a:lnTo>
                      <a:lnTo>
                        <a:pt x="3" y="9"/>
                      </a:lnTo>
                      <a:lnTo>
                        <a:pt x="1" y="1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35" name="Freeform 283"/>
                <p:cNvSpPr>
                  <a:spLocks/>
                </p:cNvSpPr>
                <p:nvPr/>
              </p:nvSpPr>
              <p:spPr bwMode="auto">
                <a:xfrm>
                  <a:off x="1881" y="1922"/>
                  <a:ext cx="13" cy="18"/>
                </a:xfrm>
                <a:custGeom>
                  <a:avLst/>
                  <a:gdLst>
                    <a:gd name="T0" fmla="*/ 0 w 13"/>
                    <a:gd name="T1" fmla="*/ 17 h 18"/>
                    <a:gd name="T2" fmla="*/ 0 w 13"/>
                    <a:gd name="T3" fmla="*/ 18 h 18"/>
                    <a:gd name="T4" fmla="*/ 0 w 13"/>
                    <a:gd name="T5" fmla="*/ 18 h 18"/>
                    <a:gd name="T6" fmla="*/ 0 w 13"/>
                    <a:gd name="T7" fmla="*/ 18 h 18"/>
                    <a:gd name="T8" fmla="*/ 0 w 13"/>
                    <a:gd name="T9" fmla="*/ 18 h 18"/>
                    <a:gd name="T10" fmla="*/ 0 w 13"/>
                    <a:gd name="T11" fmla="*/ 18 h 18"/>
                    <a:gd name="T12" fmla="*/ 0 w 13"/>
                    <a:gd name="T13" fmla="*/ 18 h 18"/>
                    <a:gd name="T14" fmla="*/ 0 w 13"/>
                    <a:gd name="T15" fmla="*/ 18 h 18"/>
                    <a:gd name="T16" fmla="*/ 0 w 13"/>
                    <a:gd name="T17" fmla="*/ 18 h 18"/>
                    <a:gd name="T18" fmla="*/ 0 w 13"/>
                    <a:gd name="T19" fmla="*/ 17 h 18"/>
                    <a:gd name="T20" fmla="*/ 0 w 13"/>
                    <a:gd name="T21" fmla="*/ 17 h 18"/>
                    <a:gd name="T22" fmla="*/ 0 w 13"/>
                    <a:gd name="T23" fmla="*/ 17 h 18"/>
                    <a:gd name="T24" fmla="*/ 2 w 13"/>
                    <a:gd name="T25" fmla="*/ 14 h 18"/>
                    <a:gd name="T26" fmla="*/ 2 w 13"/>
                    <a:gd name="T27" fmla="*/ 9 h 18"/>
                    <a:gd name="T28" fmla="*/ 4 w 13"/>
                    <a:gd name="T29" fmla="*/ 6 h 18"/>
                    <a:gd name="T30" fmla="*/ 7 w 13"/>
                    <a:gd name="T31" fmla="*/ 2 h 18"/>
                    <a:gd name="T32" fmla="*/ 10 w 13"/>
                    <a:gd name="T33" fmla="*/ 0 h 18"/>
                    <a:gd name="T34" fmla="*/ 10 w 13"/>
                    <a:gd name="T35" fmla="*/ 0 h 18"/>
                    <a:gd name="T36" fmla="*/ 12 w 13"/>
                    <a:gd name="T37" fmla="*/ 0 h 18"/>
                    <a:gd name="T38" fmla="*/ 12 w 13"/>
                    <a:gd name="T39" fmla="*/ 0 h 18"/>
                    <a:gd name="T40" fmla="*/ 12 w 13"/>
                    <a:gd name="T41" fmla="*/ 0 h 18"/>
                    <a:gd name="T42" fmla="*/ 13 w 13"/>
                    <a:gd name="T43" fmla="*/ 0 h 18"/>
                    <a:gd name="T44" fmla="*/ 13 w 13"/>
                    <a:gd name="T45" fmla="*/ 0 h 18"/>
                    <a:gd name="T46" fmla="*/ 13 w 13"/>
                    <a:gd name="T47" fmla="*/ 2 h 18"/>
                    <a:gd name="T48" fmla="*/ 13 w 13"/>
                    <a:gd name="T49" fmla="*/ 2 h 18"/>
                    <a:gd name="T50" fmla="*/ 13 w 13"/>
                    <a:gd name="T51" fmla="*/ 2 h 18"/>
                    <a:gd name="T52" fmla="*/ 13 w 13"/>
                    <a:gd name="T53" fmla="*/ 2 h 18"/>
                    <a:gd name="T54" fmla="*/ 12 w 13"/>
                    <a:gd name="T55" fmla="*/ 2 h 18"/>
                    <a:gd name="T56" fmla="*/ 10 w 13"/>
                    <a:gd name="T57" fmla="*/ 3 h 18"/>
                    <a:gd name="T58" fmla="*/ 9 w 13"/>
                    <a:gd name="T59" fmla="*/ 6 h 18"/>
                    <a:gd name="T60" fmla="*/ 6 w 13"/>
                    <a:gd name="T61" fmla="*/ 9 h 18"/>
                    <a:gd name="T62" fmla="*/ 3 w 13"/>
                    <a:gd name="T63" fmla="*/ 14 h 18"/>
                    <a:gd name="T64" fmla="*/ 2 w 13"/>
                    <a:gd name="T65" fmla="*/ 17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18"/>
                    <a:gd name="T101" fmla="*/ 13 w 13"/>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18">
                      <a:moveTo>
                        <a:pt x="0" y="17"/>
                      </a:moveTo>
                      <a:lnTo>
                        <a:pt x="0" y="17"/>
                      </a:lnTo>
                      <a:lnTo>
                        <a:pt x="0" y="18"/>
                      </a:lnTo>
                      <a:lnTo>
                        <a:pt x="0" y="17"/>
                      </a:lnTo>
                      <a:lnTo>
                        <a:pt x="0" y="15"/>
                      </a:lnTo>
                      <a:lnTo>
                        <a:pt x="2" y="14"/>
                      </a:lnTo>
                      <a:lnTo>
                        <a:pt x="2" y="11"/>
                      </a:lnTo>
                      <a:lnTo>
                        <a:pt x="2" y="9"/>
                      </a:lnTo>
                      <a:lnTo>
                        <a:pt x="3" y="8"/>
                      </a:lnTo>
                      <a:lnTo>
                        <a:pt x="4" y="6"/>
                      </a:lnTo>
                      <a:lnTo>
                        <a:pt x="6" y="3"/>
                      </a:lnTo>
                      <a:lnTo>
                        <a:pt x="7" y="2"/>
                      </a:lnTo>
                      <a:lnTo>
                        <a:pt x="9" y="0"/>
                      </a:lnTo>
                      <a:lnTo>
                        <a:pt x="10" y="0"/>
                      </a:lnTo>
                      <a:lnTo>
                        <a:pt x="12" y="0"/>
                      </a:lnTo>
                      <a:lnTo>
                        <a:pt x="13" y="0"/>
                      </a:lnTo>
                      <a:lnTo>
                        <a:pt x="13" y="2"/>
                      </a:lnTo>
                      <a:lnTo>
                        <a:pt x="12" y="2"/>
                      </a:lnTo>
                      <a:lnTo>
                        <a:pt x="10" y="3"/>
                      </a:lnTo>
                      <a:lnTo>
                        <a:pt x="9" y="6"/>
                      </a:lnTo>
                      <a:lnTo>
                        <a:pt x="7" y="8"/>
                      </a:lnTo>
                      <a:lnTo>
                        <a:pt x="6" y="9"/>
                      </a:lnTo>
                      <a:lnTo>
                        <a:pt x="4" y="11"/>
                      </a:lnTo>
                      <a:lnTo>
                        <a:pt x="3" y="14"/>
                      </a:lnTo>
                      <a:lnTo>
                        <a:pt x="2" y="14"/>
                      </a:lnTo>
                      <a:lnTo>
                        <a:pt x="2" y="17"/>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36" name="Freeform 284"/>
                <p:cNvSpPr>
                  <a:spLocks/>
                </p:cNvSpPr>
                <p:nvPr/>
              </p:nvSpPr>
              <p:spPr bwMode="auto">
                <a:xfrm>
                  <a:off x="1931" y="1919"/>
                  <a:ext cx="11" cy="12"/>
                </a:xfrm>
                <a:custGeom>
                  <a:avLst/>
                  <a:gdLst>
                    <a:gd name="T0" fmla="*/ 9 w 11"/>
                    <a:gd name="T1" fmla="*/ 0 h 12"/>
                    <a:gd name="T2" fmla="*/ 9 w 11"/>
                    <a:gd name="T3" fmla="*/ 0 h 12"/>
                    <a:gd name="T4" fmla="*/ 11 w 11"/>
                    <a:gd name="T5" fmla="*/ 0 h 12"/>
                    <a:gd name="T6" fmla="*/ 11 w 11"/>
                    <a:gd name="T7" fmla="*/ 0 h 12"/>
                    <a:gd name="T8" fmla="*/ 11 w 11"/>
                    <a:gd name="T9" fmla="*/ 0 h 12"/>
                    <a:gd name="T10" fmla="*/ 11 w 11"/>
                    <a:gd name="T11" fmla="*/ 0 h 12"/>
                    <a:gd name="T12" fmla="*/ 11 w 11"/>
                    <a:gd name="T13" fmla="*/ 0 h 12"/>
                    <a:gd name="T14" fmla="*/ 11 w 11"/>
                    <a:gd name="T15" fmla="*/ 0 h 12"/>
                    <a:gd name="T16" fmla="*/ 11 w 11"/>
                    <a:gd name="T17" fmla="*/ 0 h 12"/>
                    <a:gd name="T18" fmla="*/ 11 w 11"/>
                    <a:gd name="T19" fmla="*/ 2 h 12"/>
                    <a:gd name="T20" fmla="*/ 11 w 11"/>
                    <a:gd name="T21" fmla="*/ 2 h 12"/>
                    <a:gd name="T22" fmla="*/ 11 w 11"/>
                    <a:gd name="T23" fmla="*/ 2 h 12"/>
                    <a:gd name="T24" fmla="*/ 8 w 11"/>
                    <a:gd name="T25" fmla="*/ 3 h 12"/>
                    <a:gd name="T26" fmla="*/ 6 w 11"/>
                    <a:gd name="T27" fmla="*/ 5 h 12"/>
                    <a:gd name="T28" fmla="*/ 5 w 11"/>
                    <a:gd name="T29" fmla="*/ 6 h 12"/>
                    <a:gd name="T30" fmla="*/ 3 w 11"/>
                    <a:gd name="T31" fmla="*/ 9 h 12"/>
                    <a:gd name="T32" fmla="*/ 2 w 11"/>
                    <a:gd name="T33" fmla="*/ 12 h 12"/>
                    <a:gd name="T34" fmla="*/ 2 w 11"/>
                    <a:gd name="T35" fmla="*/ 12 h 12"/>
                    <a:gd name="T36" fmla="*/ 2 w 11"/>
                    <a:gd name="T37" fmla="*/ 12 h 12"/>
                    <a:gd name="T38" fmla="*/ 2 w 11"/>
                    <a:gd name="T39" fmla="*/ 12 h 12"/>
                    <a:gd name="T40" fmla="*/ 2 w 11"/>
                    <a:gd name="T41" fmla="*/ 12 h 12"/>
                    <a:gd name="T42" fmla="*/ 2 w 11"/>
                    <a:gd name="T43" fmla="*/ 12 h 12"/>
                    <a:gd name="T44" fmla="*/ 0 w 11"/>
                    <a:gd name="T45" fmla="*/ 12 h 12"/>
                    <a:gd name="T46" fmla="*/ 0 w 11"/>
                    <a:gd name="T47" fmla="*/ 12 h 12"/>
                    <a:gd name="T48" fmla="*/ 0 w 11"/>
                    <a:gd name="T49" fmla="*/ 12 h 12"/>
                    <a:gd name="T50" fmla="*/ 0 w 11"/>
                    <a:gd name="T51" fmla="*/ 12 h 12"/>
                    <a:gd name="T52" fmla="*/ 0 w 11"/>
                    <a:gd name="T53" fmla="*/ 12 h 12"/>
                    <a:gd name="T54" fmla="*/ 0 w 11"/>
                    <a:gd name="T55" fmla="*/ 11 h 12"/>
                    <a:gd name="T56" fmla="*/ 0 w 11"/>
                    <a:gd name="T57" fmla="*/ 9 h 12"/>
                    <a:gd name="T58" fmla="*/ 0 w 11"/>
                    <a:gd name="T59" fmla="*/ 8 h 12"/>
                    <a:gd name="T60" fmla="*/ 2 w 11"/>
                    <a:gd name="T61" fmla="*/ 5 h 12"/>
                    <a:gd name="T62" fmla="*/ 3 w 11"/>
                    <a:gd name="T63" fmla="*/ 3 h 12"/>
                    <a:gd name="T64" fmla="*/ 5 w 11"/>
                    <a:gd name="T65" fmla="*/ 2 h 12"/>
                    <a:gd name="T66" fmla="*/ 6 w 11"/>
                    <a:gd name="T67" fmla="*/ 2 h 12"/>
                    <a:gd name="T68" fmla="*/ 6 w 11"/>
                    <a:gd name="T69" fmla="*/ 0 h 12"/>
                    <a:gd name="T70" fmla="*/ 6 w 11"/>
                    <a:gd name="T71" fmla="*/ 0 h 12"/>
                    <a:gd name="T72" fmla="*/ 8 w 11"/>
                    <a:gd name="T73" fmla="*/ 0 h 12"/>
                    <a:gd name="T74" fmla="*/ 9 w 11"/>
                    <a:gd name="T75" fmla="*/ 0 h 12"/>
                    <a:gd name="T76" fmla="*/ 9 w 11"/>
                    <a:gd name="T77" fmla="*/ 0 h 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
                    <a:gd name="T118" fmla="*/ 0 h 12"/>
                    <a:gd name="T119" fmla="*/ 11 w 11"/>
                    <a:gd name="T120" fmla="*/ 12 h 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 h="12">
                      <a:moveTo>
                        <a:pt x="9" y="0"/>
                      </a:moveTo>
                      <a:lnTo>
                        <a:pt x="9" y="0"/>
                      </a:lnTo>
                      <a:lnTo>
                        <a:pt x="11" y="0"/>
                      </a:lnTo>
                      <a:lnTo>
                        <a:pt x="11" y="2"/>
                      </a:lnTo>
                      <a:lnTo>
                        <a:pt x="9" y="2"/>
                      </a:lnTo>
                      <a:lnTo>
                        <a:pt x="8" y="3"/>
                      </a:lnTo>
                      <a:lnTo>
                        <a:pt x="6" y="5"/>
                      </a:lnTo>
                      <a:lnTo>
                        <a:pt x="5" y="6"/>
                      </a:lnTo>
                      <a:lnTo>
                        <a:pt x="3" y="8"/>
                      </a:lnTo>
                      <a:lnTo>
                        <a:pt x="3" y="9"/>
                      </a:lnTo>
                      <a:lnTo>
                        <a:pt x="3" y="11"/>
                      </a:lnTo>
                      <a:lnTo>
                        <a:pt x="2" y="12"/>
                      </a:lnTo>
                      <a:lnTo>
                        <a:pt x="0" y="12"/>
                      </a:lnTo>
                      <a:lnTo>
                        <a:pt x="0" y="11"/>
                      </a:lnTo>
                      <a:lnTo>
                        <a:pt x="0" y="9"/>
                      </a:lnTo>
                      <a:lnTo>
                        <a:pt x="0" y="8"/>
                      </a:lnTo>
                      <a:lnTo>
                        <a:pt x="0" y="6"/>
                      </a:lnTo>
                      <a:lnTo>
                        <a:pt x="2" y="5"/>
                      </a:lnTo>
                      <a:lnTo>
                        <a:pt x="3" y="3"/>
                      </a:lnTo>
                      <a:lnTo>
                        <a:pt x="5" y="2"/>
                      </a:lnTo>
                      <a:lnTo>
                        <a:pt x="6" y="2"/>
                      </a:lnTo>
                      <a:lnTo>
                        <a:pt x="6" y="0"/>
                      </a:lnTo>
                      <a:lnTo>
                        <a:pt x="8"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37" name="Freeform 285"/>
                <p:cNvSpPr>
                  <a:spLocks/>
                </p:cNvSpPr>
                <p:nvPr/>
              </p:nvSpPr>
              <p:spPr bwMode="auto">
                <a:xfrm>
                  <a:off x="1765" y="1942"/>
                  <a:ext cx="13" cy="11"/>
                </a:xfrm>
                <a:custGeom>
                  <a:avLst/>
                  <a:gdLst>
                    <a:gd name="T0" fmla="*/ 12 w 13"/>
                    <a:gd name="T1" fmla="*/ 0 h 10"/>
                    <a:gd name="T2" fmla="*/ 12 w 13"/>
                    <a:gd name="T3" fmla="*/ 0 h 10"/>
                    <a:gd name="T4" fmla="*/ 12 w 13"/>
                    <a:gd name="T5" fmla="*/ 0 h 10"/>
                    <a:gd name="T6" fmla="*/ 12 w 13"/>
                    <a:gd name="T7" fmla="*/ 0 h 10"/>
                    <a:gd name="T8" fmla="*/ 13 w 13"/>
                    <a:gd name="T9" fmla="*/ 0 h 10"/>
                    <a:gd name="T10" fmla="*/ 13 w 13"/>
                    <a:gd name="T11" fmla="*/ 0 h 10"/>
                    <a:gd name="T12" fmla="*/ 13 w 13"/>
                    <a:gd name="T13" fmla="*/ 0 h 10"/>
                    <a:gd name="T14" fmla="*/ 13 w 13"/>
                    <a:gd name="T15" fmla="*/ 1 h 10"/>
                    <a:gd name="T16" fmla="*/ 13 w 13"/>
                    <a:gd name="T17" fmla="*/ 1 h 10"/>
                    <a:gd name="T18" fmla="*/ 13 w 13"/>
                    <a:gd name="T19" fmla="*/ 1 h 10"/>
                    <a:gd name="T20" fmla="*/ 13 w 13"/>
                    <a:gd name="T21" fmla="*/ 1 h 10"/>
                    <a:gd name="T22" fmla="*/ 13 w 13"/>
                    <a:gd name="T23" fmla="*/ 1 h 10"/>
                    <a:gd name="T24" fmla="*/ 10 w 13"/>
                    <a:gd name="T25" fmla="*/ 3 h 10"/>
                    <a:gd name="T26" fmla="*/ 9 w 13"/>
                    <a:gd name="T27" fmla="*/ 25 h 10"/>
                    <a:gd name="T28" fmla="*/ 6 w 13"/>
                    <a:gd name="T29" fmla="*/ 26 h 10"/>
                    <a:gd name="T30" fmla="*/ 4 w 13"/>
                    <a:gd name="T31" fmla="*/ 32 h 10"/>
                    <a:gd name="T32" fmla="*/ 1 w 13"/>
                    <a:gd name="T33" fmla="*/ 37 h 10"/>
                    <a:gd name="T34" fmla="*/ 1 w 13"/>
                    <a:gd name="T35" fmla="*/ 37 h 10"/>
                    <a:gd name="T36" fmla="*/ 1 w 13"/>
                    <a:gd name="T37" fmla="*/ 37 h 10"/>
                    <a:gd name="T38" fmla="*/ 1 w 13"/>
                    <a:gd name="T39" fmla="*/ 37 h 10"/>
                    <a:gd name="T40" fmla="*/ 1 w 13"/>
                    <a:gd name="T41" fmla="*/ 37 h 10"/>
                    <a:gd name="T42" fmla="*/ 0 w 13"/>
                    <a:gd name="T43" fmla="*/ 37 h 10"/>
                    <a:gd name="T44" fmla="*/ 0 w 13"/>
                    <a:gd name="T45" fmla="*/ 37 h 10"/>
                    <a:gd name="T46" fmla="*/ 0 w 13"/>
                    <a:gd name="T47" fmla="*/ 37 h 10"/>
                    <a:gd name="T48" fmla="*/ 0 w 13"/>
                    <a:gd name="T49" fmla="*/ 32 h 10"/>
                    <a:gd name="T50" fmla="*/ 0 w 13"/>
                    <a:gd name="T51" fmla="*/ 32 h 10"/>
                    <a:gd name="T52" fmla="*/ 0 w 13"/>
                    <a:gd name="T53" fmla="*/ 32 h 10"/>
                    <a:gd name="T54" fmla="*/ 0 w 13"/>
                    <a:gd name="T55" fmla="*/ 32 h 10"/>
                    <a:gd name="T56" fmla="*/ 1 w 13"/>
                    <a:gd name="T57" fmla="*/ 26 h 10"/>
                    <a:gd name="T58" fmla="*/ 4 w 13"/>
                    <a:gd name="T59" fmla="*/ 25 h 10"/>
                    <a:gd name="T60" fmla="*/ 6 w 13"/>
                    <a:gd name="T61" fmla="*/ 4 h 10"/>
                    <a:gd name="T62" fmla="*/ 9 w 13"/>
                    <a:gd name="T63" fmla="*/ 1 h 10"/>
                    <a:gd name="T64" fmla="*/ 10 w 13"/>
                    <a:gd name="T65" fmla="*/ 1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10"/>
                    <a:gd name="T101" fmla="*/ 13 w 13"/>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10">
                      <a:moveTo>
                        <a:pt x="12" y="0"/>
                      </a:moveTo>
                      <a:lnTo>
                        <a:pt x="12" y="0"/>
                      </a:lnTo>
                      <a:lnTo>
                        <a:pt x="13" y="0"/>
                      </a:lnTo>
                      <a:lnTo>
                        <a:pt x="13" y="1"/>
                      </a:lnTo>
                      <a:lnTo>
                        <a:pt x="12" y="3"/>
                      </a:lnTo>
                      <a:lnTo>
                        <a:pt x="10" y="3"/>
                      </a:lnTo>
                      <a:lnTo>
                        <a:pt x="9" y="4"/>
                      </a:lnTo>
                      <a:lnTo>
                        <a:pt x="9" y="6"/>
                      </a:lnTo>
                      <a:lnTo>
                        <a:pt x="7" y="6"/>
                      </a:lnTo>
                      <a:lnTo>
                        <a:pt x="6" y="7"/>
                      </a:lnTo>
                      <a:lnTo>
                        <a:pt x="4" y="9"/>
                      </a:lnTo>
                      <a:lnTo>
                        <a:pt x="3" y="9"/>
                      </a:lnTo>
                      <a:lnTo>
                        <a:pt x="1" y="10"/>
                      </a:lnTo>
                      <a:lnTo>
                        <a:pt x="0" y="10"/>
                      </a:lnTo>
                      <a:lnTo>
                        <a:pt x="0" y="9"/>
                      </a:lnTo>
                      <a:lnTo>
                        <a:pt x="1" y="7"/>
                      </a:lnTo>
                      <a:lnTo>
                        <a:pt x="3" y="6"/>
                      </a:lnTo>
                      <a:lnTo>
                        <a:pt x="4" y="6"/>
                      </a:lnTo>
                      <a:lnTo>
                        <a:pt x="4" y="4"/>
                      </a:lnTo>
                      <a:lnTo>
                        <a:pt x="6" y="4"/>
                      </a:lnTo>
                      <a:lnTo>
                        <a:pt x="7" y="3"/>
                      </a:lnTo>
                      <a:lnTo>
                        <a:pt x="9" y="1"/>
                      </a:lnTo>
                      <a:lnTo>
                        <a:pt x="10" y="1"/>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38" name="Freeform 286"/>
                <p:cNvSpPr>
                  <a:spLocks/>
                </p:cNvSpPr>
                <p:nvPr/>
              </p:nvSpPr>
              <p:spPr bwMode="auto">
                <a:xfrm>
                  <a:off x="1984" y="1928"/>
                  <a:ext cx="12" cy="28"/>
                </a:xfrm>
                <a:custGeom>
                  <a:avLst/>
                  <a:gdLst>
                    <a:gd name="T0" fmla="*/ 10 w 12"/>
                    <a:gd name="T1" fmla="*/ 0 h 27"/>
                    <a:gd name="T2" fmla="*/ 10 w 12"/>
                    <a:gd name="T3" fmla="*/ 0 h 27"/>
                    <a:gd name="T4" fmla="*/ 12 w 12"/>
                    <a:gd name="T5" fmla="*/ 0 h 27"/>
                    <a:gd name="T6" fmla="*/ 12 w 12"/>
                    <a:gd name="T7" fmla="*/ 0 h 27"/>
                    <a:gd name="T8" fmla="*/ 12 w 12"/>
                    <a:gd name="T9" fmla="*/ 0 h 27"/>
                    <a:gd name="T10" fmla="*/ 12 w 12"/>
                    <a:gd name="T11" fmla="*/ 0 h 27"/>
                    <a:gd name="T12" fmla="*/ 12 w 12"/>
                    <a:gd name="T13" fmla="*/ 0 h 27"/>
                    <a:gd name="T14" fmla="*/ 12 w 12"/>
                    <a:gd name="T15" fmla="*/ 0 h 27"/>
                    <a:gd name="T16" fmla="*/ 12 w 12"/>
                    <a:gd name="T17" fmla="*/ 0 h 27"/>
                    <a:gd name="T18" fmla="*/ 12 w 12"/>
                    <a:gd name="T19" fmla="*/ 0 h 27"/>
                    <a:gd name="T20" fmla="*/ 12 w 12"/>
                    <a:gd name="T21" fmla="*/ 0 h 27"/>
                    <a:gd name="T22" fmla="*/ 12 w 12"/>
                    <a:gd name="T23" fmla="*/ 2 h 27"/>
                    <a:gd name="T24" fmla="*/ 10 w 12"/>
                    <a:gd name="T25" fmla="*/ 6 h 27"/>
                    <a:gd name="T26" fmla="*/ 9 w 12"/>
                    <a:gd name="T27" fmla="*/ 11 h 27"/>
                    <a:gd name="T28" fmla="*/ 7 w 12"/>
                    <a:gd name="T29" fmla="*/ 31 h 27"/>
                    <a:gd name="T30" fmla="*/ 4 w 12"/>
                    <a:gd name="T31" fmla="*/ 37 h 27"/>
                    <a:gd name="T32" fmla="*/ 1 w 12"/>
                    <a:gd name="T33" fmla="*/ 41 h 27"/>
                    <a:gd name="T34" fmla="*/ 1 w 12"/>
                    <a:gd name="T35" fmla="*/ 41 h 27"/>
                    <a:gd name="T36" fmla="*/ 1 w 12"/>
                    <a:gd name="T37" fmla="*/ 41 h 27"/>
                    <a:gd name="T38" fmla="*/ 1 w 12"/>
                    <a:gd name="T39" fmla="*/ 41 h 27"/>
                    <a:gd name="T40" fmla="*/ 1 w 12"/>
                    <a:gd name="T41" fmla="*/ 41 h 27"/>
                    <a:gd name="T42" fmla="*/ 1 w 12"/>
                    <a:gd name="T43" fmla="*/ 41 h 27"/>
                    <a:gd name="T44" fmla="*/ 1 w 12"/>
                    <a:gd name="T45" fmla="*/ 41 h 27"/>
                    <a:gd name="T46" fmla="*/ 1 w 12"/>
                    <a:gd name="T47" fmla="*/ 41 h 27"/>
                    <a:gd name="T48" fmla="*/ 0 w 12"/>
                    <a:gd name="T49" fmla="*/ 41 h 27"/>
                    <a:gd name="T50" fmla="*/ 0 w 12"/>
                    <a:gd name="T51" fmla="*/ 41 h 27"/>
                    <a:gd name="T52" fmla="*/ 0 w 12"/>
                    <a:gd name="T53" fmla="*/ 41 h 27"/>
                    <a:gd name="T54" fmla="*/ 0 w 12"/>
                    <a:gd name="T55" fmla="*/ 41 h 27"/>
                    <a:gd name="T56" fmla="*/ 1 w 12"/>
                    <a:gd name="T57" fmla="*/ 38 h 27"/>
                    <a:gd name="T58" fmla="*/ 3 w 12"/>
                    <a:gd name="T59" fmla="*/ 32 h 27"/>
                    <a:gd name="T60" fmla="*/ 4 w 12"/>
                    <a:gd name="T61" fmla="*/ 12 h 27"/>
                    <a:gd name="T62" fmla="*/ 6 w 12"/>
                    <a:gd name="T63" fmla="*/ 8 h 27"/>
                    <a:gd name="T64" fmla="*/ 9 w 12"/>
                    <a:gd name="T65" fmla="*/ 2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27"/>
                    <a:gd name="T101" fmla="*/ 12 w 12"/>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27">
                      <a:moveTo>
                        <a:pt x="12" y="0"/>
                      </a:moveTo>
                      <a:lnTo>
                        <a:pt x="10" y="0"/>
                      </a:lnTo>
                      <a:lnTo>
                        <a:pt x="12" y="0"/>
                      </a:lnTo>
                      <a:lnTo>
                        <a:pt x="12" y="2"/>
                      </a:lnTo>
                      <a:lnTo>
                        <a:pt x="12" y="3"/>
                      </a:lnTo>
                      <a:lnTo>
                        <a:pt x="10" y="6"/>
                      </a:lnTo>
                      <a:lnTo>
                        <a:pt x="9" y="9"/>
                      </a:lnTo>
                      <a:lnTo>
                        <a:pt x="9" y="11"/>
                      </a:lnTo>
                      <a:lnTo>
                        <a:pt x="7" y="15"/>
                      </a:lnTo>
                      <a:lnTo>
                        <a:pt x="7" y="17"/>
                      </a:lnTo>
                      <a:lnTo>
                        <a:pt x="6" y="20"/>
                      </a:lnTo>
                      <a:lnTo>
                        <a:pt x="4" y="23"/>
                      </a:lnTo>
                      <a:lnTo>
                        <a:pt x="4" y="24"/>
                      </a:lnTo>
                      <a:lnTo>
                        <a:pt x="1" y="27"/>
                      </a:lnTo>
                      <a:lnTo>
                        <a:pt x="0" y="27"/>
                      </a:lnTo>
                      <a:lnTo>
                        <a:pt x="1" y="24"/>
                      </a:lnTo>
                      <a:lnTo>
                        <a:pt x="1" y="21"/>
                      </a:lnTo>
                      <a:lnTo>
                        <a:pt x="3" y="18"/>
                      </a:lnTo>
                      <a:lnTo>
                        <a:pt x="3" y="15"/>
                      </a:lnTo>
                      <a:lnTo>
                        <a:pt x="4" y="12"/>
                      </a:lnTo>
                      <a:lnTo>
                        <a:pt x="4" y="9"/>
                      </a:lnTo>
                      <a:lnTo>
                        <a:pt x="6" y="8"/>
                      </a:lnTo>
                      <a:lnTo>
                        <a:pt x="7" y="5"/>
                      </a:lnTo>
                      <a:lnTo>
                        <a:pt x="9"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39" name="Freeform 287"/>
                <p:cNvSpPr>
                  <a:spLocks/>
                </p:cNvSpPr>
                <p:nvPr/>
              </p:nvSpPr>
              <p:spPr bwMode="auto">
                <a:xfrm>
                  <a:off x="2036" y="1973"/>
                  <a:ext cx="21" cy="37"/>
                </a:xfrm>
                <a:custGeom>
                  <a:avLst/>
                  <a:gdLst>
                    <a:gd name="T0" fmla="*/ 18 w 21"/>
                    <a:gd name="T1" fmla="*/ 0 h 35"/>
                    <a:gd name="T2" fmla="*/ 18 w 21"/>
                    <a:gd name="T3" fmla="*/ 0 h 35"/>
                    <a:gd name="T4" fmla="*/ 18 w 21"/>
                    <a:gd name="T5" fmla="*/ 0 h 35"/>
                    <a:gd name="T6" fmla="*/ 19 w 21"/>
                    <a:gd name="T7" fmla="*/ 0 h 35"/>
                    <a:gd name="T8" fmla="*/ 19 w 21"/>
                    <a:gd name="T9" fmla="*/ 0 h 35"/>
                    <a:gd name="T10" fmla="*/ 19 w 21"/>
                    <a:gd name="T11" fmla="*/ 0 h 35"/>
                    <a:gd name="T12" fmla="*/ 19 w 21"/>
                    <a:gd name="T13" fmla="*/ 0 h 35"/>
                    <a:gd name="T14" fmla="*/ 21 w 21"/>
                    <a:gd name="T15" fmla="*/ 0 h 35"/>
                    <a:gd name="T16" fmla="*/ 21 w 21"/>
                    <a:gd name="T17" fmla="*/ 1 h 35"/>
                    <a:gd name="T18" fmla="*/ 21 w 21"/>
                    <a:gd name="T19" fmla="*/ 1 h 35"/>
                    <a:gd name="T20" fmla="*/ 21 w 21"/>
                    <a:gd name="T21" fmla="*/ 1 h 35"/>
                    <a:gd name="T22" fmla="*/ 21 w 21"/>
                    <a:gd name="T23" fmla="*/ 1 h 35"/>
                    <a:gd name="T24" fmla="*/ 21 w 21"/>
                    <a:gd name="T25" fmla="*/ 3 h 35"/>
                    <a:gd name="T26" fmla="*/ 19 w 21"/>
                    <a:gd name="T27" fmla="*/ 3 h 35"/>
                    <a:gd name="T28" fmla="*/ 19 w 21"/>
                    <a:gd name="T29" fmla="*/ 3 h 35"/>
                    <a:gd name="T30" fmla="*/ 19 w 21"/>
                    <a:gd name="T31" fmla="*/ 4 h 35"/>
                    <a:gd name="T32" fmla="*/ 19 w 21"/>
                    <a:gd name="T33" fmla="*/ 4 h 35"/>
                    <a:gd name="T34" fmla="*/ 18 w 21"/>
                    <a:gd name="T35" fmla="*/ 7 h 35"/>
                    <a:gd name="T36" fmla="*/ 13 w 21"/>
                    <a:gd name="T37" fmla="*/ 27 h 35"/>
                    <a:gd name="T38" fmla="*/ 10 w 21"/>
                    <a:gd name="T39" fmla="*/ 39 h 35"/>
                    <a:gd name="T40" fmla="*/ 6 w 21"/>
                    <a:gd name="T41" fmla="*/ 57 h 35"/>
                    <a:gd name="T42" fmla="*/ 3 w 21"/>
                    <a:gd name="T43" fmla="*/ 70 h 35"/>
                    <a:gd name="T44" fmla="*/ 3 w 21"/>
                    <a:gd name="T45" fmla="*/ 75 h 35"/>
                    <a:gd name="T46" fmla="*/ 3 w 21"/>
                    <a:gd name="T47" fmla="*/ 75 h 35"/>
                    <a:gd name="T48" fmla="*/ 1 w 21"/>
                    <a:gd name="T49" fmla="*/ 75 h 35"/>
                    <a:gd name="T50" fmla="*/ 1 w 21"/>
                    <a:gd name="T51" fmla="*/ 75 h 35"/>
                    <a:gd name="T52" fmla="*/ 1 w 21"/>
                    <a:gd name="T53" fmla="*/ 75 h 35"/>
                    <a:gd name="T54" fmla="*/ 1 w 21"/>
                    <a:gd name="T55" fmla="*/ 75 h 35"/>
                    <a:gd name="T56" fmla="*/ 1 w 21"/>
                    <a:gd name="T57" fmla="*/ 75 h 35"/>
                    <a:gd name="T58" fmla="*/ 0 w 21"/>
                    <a:gd name="T59" fmla="*/ 75 h 35"/>
                    <a:gd name="T60" fmla="*/ 0 w 21"/>
                    <a:gd name="T61" fmla="*/ 75 h 35"/>
                    <a:gd name="T62" fmla="*/ 0 w 21"/>
                    <a:gd name="T63" fmla="*/ 74 h 35"/>
                    <a:gd name="T64" fmla="*/ 0 w 21"/>
                    <a:gd name="T65" fmla="*/ 74 h 35"/>
                    <a:gd name="T66" fmla="*/ 0 w 21"/>
                    <a:gd name="T67" fmla="*/ 74 h 35"/>
                    <a:gd name="T68" fmla="*/ 3 w 21"/>
                    <a:gd name="T69" fmla="*/ 57 h 35"/>
                    <a:gd name="T70" fmla="*/ 4 w 21"/>
                    <a:gd name="T71" fmla="*/ 39 h 35"/>
                    <a:gd name="T72" fmla="*/ 7 w 21"/>
                    <a:gd name="T73" fmla="*/ 25 h 35"/>
                    <a:gd name="T74" fmla="*/ 12 w 21"/>
                    <a:gd name="T75" fmla="*/ 6 h 35"/>
                    <a:gd name="T76" fmla="*/ 18 w 21"/>
                    <a:gd name="T77" fmla="*/ 0 h 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
                    <a:gd name="T118" fmla="*/ 0 h 35"/>
                    <a:gd name="T119" fmla="*/ 21 w 21"/>
                    <a:gd name="T120" fmla="*/ 35 h 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 h="35">
                      <a:moveTo>
                        <a:pt x="18" y="0"/>
                      </a:moveTo>
                      <a:lnTo>
                        <a:pt x="18" y="0"/>
                      </a:lnTo>
                      <a:lnTo>
                        <a:pt x="19" y="0"/>
                      </a:lnTo>
                      <a:lnTo>
                        <a:pt x="21" y="0"/>
                      </a:lnTo>
                      <a:lnTo>
                        <a:pt x="21" y="1"/>
                      </a:lnTo>
                      <a:lnTo>
                        <a:pt x="21" y="3"/>
                      </a:lnTo>
                      <a:lnTo>
                        <a:pt x="19" y="3"/>
                      </a:lnTo>
                      <a:lnTo>
                        <a:pt x="19" y="4"/>
                      </a:lnTo>
                      <a:lnTo>
                        <a:pt x="18" y="7"/>
                      </a:lnTo>
                      <a:lnTo>
                        <a:pt x="15" y="10"/>
                      </a:lnTo>
                      <a:lnTo>
                        <a:pt x="13" y="13"/>
                      </a:lnTo>
                      <a:lnTo>
                        <a:pt x="12" y="16"/>
                      </a:lnTo>
                      <a:lnTo>
                        <a:pt x="10" y="19"/>
                      </a:lnTo>
                      <a:lnTo>
                        <a:pt x="7" y="22"/>
                      </a:lnTo>
                      <a:lnTo>
                        <a:pt x="6" y="26"/>
                      </a:lnTo>
                      <a:lnTo>
                        <a:pt x="6" y="29"/>
                      </a:lnTo>
                      <a:lnTo>
                        <a:pt x="3" y="32"/>
                      </a:lnTo>
                      <a:lnTo>
                        <a:pt x="3" y="35"/>
                      </a:lnTo>
                      <a:lnTo>
                        <a:pt x="1" y="35"/>
                      </a:lnTo>
                      <a:lnTo>
                        <a:pt x="0" y="35"/>
                      </a:lnTo>
                      <a:lnTo>
                        <a:pt x="0" y="34"/>
                      </a:lnTo>
                      <a:lnTo>
                        <a:pt x="1" y="29"/>
                      </a:lnTo>
                      <a:lnTo>
                        <a:pt x="3" y="26"/>
                      </a:lnTo>
                      <a:lnTo>
                        <a:pt x="3" y="22"/>
                      </a:lnTo>
                      <a:lnTo>
                        <a:pt x="4" y="19"/>
                      </a:lnTo>
                      <a:lnTo>
                        <a:pt x="6" y="16"/>
                      </a:lnTo>
                      <a:lnTo>
                        <a:pt x="7" y="11"/>
                      </a:lnTo>
                      <a:lnTo>
                        <a:pt x="10" y="9"/>
                      </a:lnTo>
                      <a:lnTo>
                        <a:pt x="12" y="6"/>
                      </a:lnTo>
                      <a:lnTo>
                        <a:pt x="15" y="3"/>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40" name="Freeform 288"/>
                <p:cNvSpPr>
                  <a:spLocks/>
                </p:cNvSpPr>
                <p:nvPr/>
              </p:nvSpPr>
              <p:spPr bwMode="auto">
                <a:xfrm>
                  <a:off x="2101" y="1952"/>
                  <a:ext cx="26" cy="50"/>
                </a:xfrm>
                <a:custGeom>
                  <a:avLst/>
                  <a:gdLst>
                    <a:gd name="T0" fmla="*/ 26 w 26"/>
                    <a:gd name="T1" fmla="*/ 0 h 49"/>
                    <a:gd name="T2" fmla="*/ 26 w 26"/>
                    <a:gd name="T3" fmla="*/ 0 h 49"/>
                    <a:gd name="T4" fmla="*/ 26 w 26"/>
                    <a:gd name="T5" fmla="*/ 0 h 49"/>
                    <a:gd name="T6" fmla="*/ 26 w 26"/>
                    <a:gd name="T7" fmla="*/ 0 h 49"/>
                    <a:gd name="T8" fmla="*/ 26 w 26"/>
                    <a:gd name="T9" fmla="*/ 0 h 49"/>
                    <a:gd name="T10" fmla="*/ 26 w 26"/>
                    <a:gd name="T11" fmla="*/ 0 h 49"/>
                    <a:gd name="T12" fmla="*/ 26 w 26"/>
                    <a:gd name="T13" fmla="*/ 0 h 49"/>
                    <a:gd name="T14" fmla="*/ 26 w 26"/>
                    <a:gd name="T15" fmla="*/ 0 h 49"/>
                    <a:gd name="T16" fmla="*/ 26 w 26"/>
                    <a:gd name="T17" fmla="*/ 0 h 49"/>
                    <a:gd name="T18" fmla="*/ 26 w 26"/>
                    <a:gd name="T19" fmla="*/ 0 h 49"/>
                    <a:gd name="T20" fmla="*/ 26 w 26"/>
                    <a:gd name="T21" fmla="*/ 0 h 49"/>
                    <a:gd name="T22" fmla="*/ 26 w 26"/>
                    <a:gd name="T23" fmla="*/ 0 h 49"/>
                    <a:gd name="T24" fmla="*/ 21 w 26"/>
                    <a:gd name="T25" fmla="*/ 9 h 49"/>
                    <a:gd name="T26" fmla="*/ 15 w 26"/>
                    <a:gd name="T27" fmla="*/ 19 h 49"/>
                    <a:gd name="T28" fmla="*/ 12 w 26"/>
                    <a:gd name="T29" fmla="*/ 42 h 49"/>
                    <a:gd name="T30" fmla="*/ 8 w 26"/>
                    <a:gd name="T31" fmla="*/ 52 h 49"/>
                    <a:gd name="T32" fmla="*/ 3 w 26"/>
                    <a:gd name="T33" fmla="*/ 61 h 49"/>
                    <a:gd name="T34" fmla="*/ 3 w 26"/>
                    <a:gd name="T35" fmla="*/ 61 h 49"/>
                    <a:gd name="T36" fmla="*/ 3 w 26"/>
                    <a:gd name="T37" fmla="*/ 63 h 49"/>
                    <a:gd name="T38" fmla="*/ 3 w 26"/>
                    <a:gd name="T39" fmla="*/ 63 h 49"/>
                    <a:gd name="T40" fmla="*/ 2 w 26"/>
                    <a:gd name="T41" fmla="*/ 63 h 49"/>
                    <a:gd name="T42" fmla="*/ 2 w 26"/>
                    <a:gd name="T43" fmla="*/ 63 h 49"/>
                    <a:gd name="T44" fmla="*/ 2 w 26"/>
                    <a:gd name="T45" fmla="*/ 63 h 49"/>
                    <a:gd name="T46" fmla="*/ 2 w 26"/>
                    <a:gd name="T47" fmla="*/ 63 h 49"/>
                    <a:gd name="T48" fmla="*/ 2 w 26"/>
                    <a:gd name="T49" fmla="*/ 61 h 49"/>
                    <a:gd name="T50" fmla="*/ 2 w 26"/>
                    <a:gd name="T51" fmla="*/ 61 h 49"/>
                    <a:gd name="T52" fmla="*/ 0 w 26"/>
                    <a:gd name="T53" fmla="*/ 61 h 49"/>
                    <a:gd name="T54" fmla="*/ 2 w 26"/>
                    <a:gd name="T55" fmla="*/ 61 h 49"/>
                    <a:gd name="T56" fmla="*/ 2 w 26"/>
                    <a:gd name="T57" fmla="*/ 58 h 49"/>
                    <a:gd name="T58" fmla="*/ 5 w 26"/>
                    <a:gd name="T59" fmla="*/ 52 h 49"/>
                    <a:gd name="T60" fmla="*/ 6 w 26"/>
                    <a:gd name="T61" fmla="*/ 46 h 49"/>
                    <a:gd name="T62" fmla="*/ 8 w 26"/>
                    <a:gd name="T63" fmla="*/ 42 h 49"/>
                    <a:gd name="T64" fmla="*/ 11 w 26"/>
                    <a:gd name="T65" fmla="*/ 22 h 49"/>
                    <a:gd name="T66" fmla="*/ 12 w 26"/>
                    <a:gd name="T67" fmla="*/ 19 h 49"/>
                    <a:gd name="T68" fmla="*/ 14 w 26"/>
                    <a:gd name="T69" fmla="*/ 15 h 49"/>
                    <a:gd name="T70" fmla="*/ 15 w 26"/>
                    <a:gd name="T71" fmla="*/ 10 h 49"/>
                    <a:gd name="T72" fmla="*/ 18 w 26"/>
                    <a:gd name="T73" fmla="*/ 6 h 49"/>
                    <a:gd name="T74" fmla="*/ 21 w 26"/>
                    <a:gd name="T75" fmla="*/ 3 h 49"/>
                    <a:gd name="T76" fmla="*/ 26 w 26"/>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
                    <a:gd name="T118" fmla="*/ 0 h 49"/>
                    <a:gd name="T119" fmla="*/ 26 w 26"/>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 h="49">
                      <a:moveTo>
                        <a:pt x="26" y="0"/>
                      </a:moveTo>
                      <a:lnTo>
                        <a:pt x="26" y="0"/>
                      </a:lnTo>
                      <a:lnTo>
                        <a:pt x="24" y="4"/>
                      </a:lnTo>
                      <a:lnTo>
                        <a:pt x="21" y="9"/>
                      </a:lnTo>
                      <a:lnTo>
                        <a:pt x="18" y="15"/>
                      </a:lnTo>
                      <a:lnTo>
                        <a:pt x="15" y="19"/>
                      </a:lnTo>
                      <a:lnTo>
                        <a:pt x="14" y="24"/>
                      </a:lnTo>
                      <a:lnTo>
                        <a:pt x="12" y="28"/>
                      </a:lnTo>
                      <a:lnTo>
                        <a:pt x="9" y="34"/>
                      </a:lnTo>
                      <a:lnTo>
                        <a:pt x="8" y="38"/>
                      </a:lnTo>
                      <a:lnTo>
                        <a:pt x="5" y="43"/>
                      </a:lnTo>
                      <a:lnTo>
                        <a:pt x="3" y="47"/>
                      </a:lnTo>
                      <a:lnTo>
                        <a:pt x="3" y="49"/>
                      </a:lnTo>
                      <a:lnTo>
                        <a:pt x="2" y="49"/>
                      </a:lnTo>
                      <a:lnTo>
                        <a:pt x="2" y="47"/>
                      </a:lnTo>
                      <a:lnTo>
                        <a:pt x="0" y="47"/>
                      </a:lnTo>
                      <a:lnTo>
                        <a:pt x="2" y="47"/>
                      </a:lnTo>
                      <a:lnTo>
                        <a:pt x="2" y="44"/>
                      </a:lnTo>
                      <a:lnTo>
                        <a:pt x="3" y="41"/>
                      </a:lnTo>
                      <a:lnTo>
                        <a:pt x="5" y="38"/>
                      </a:lnTo>
                      <a:lnTo>
                        <a:pt x="5" y="35"/>
                      </a:lnTo>
                      <a:lnTo>
                        <a:pt x="6" y="32"/>
                      </a:lnTo>
                      <a:lnTo>
                        <a:pt x="6" y="31"/>
                      </a:lnTo>
                      <a:lnTo>
                        <a:pt x="8" y="28"/>
                      </a:lnTo>
                      <a:lnTo>
                        <a:pt x="9" y="25"/>
                      </a:lnTo>
                      <a:lnTo>
                        <a:pt x="11" y="22"/>
                      </a:lnTo>
                      <a:lnTo>
                        <a:pt x="12" y="19"/>
                      </a:lnTo>
                      <a:lnTo>
                        <a:pt x="12" y="16"/>
                      </a:lnTo>
                      <a:lnTo>
                        <a:pt x="14" y="15"/>
                      </a:lnTo>
                      <a:lnTo>
                        <a:pt x="15" y="12"/>
                      </a:lnTo>
                      <a:lnTo>
                        <a:pt x="15" y="10"/>
                      </a:lnTo>
                      <a:lnTo>
                        <a:pt x="17" y="7"/>
                      </a:lnTo>
                      <a:lnTo>
                        <a:pt x="18" y="6"/>
                      </a:lnTo>
                      <a:lnTo>
                        <a:pt x="20" y="4"/>
                      </a:lnTo>
                      <a:lnTo>
                        <a:pt x="21" y="3"/>
                      </a:lnTo>
                      <a:lnTo>
                        <a:pt x="24" y="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41" name="Freeform 289"/>
                <p:cNvSpPr>
                  <a:spLocks/>
                </p:cNvSpPr>
                <p:nvPr/>
              </p:nvSpPr>
              <p:spPr bwMode="auto">
                <a:xfrm>
                  <a:off x="2069" y="2047"/>
                  <a:ext cx="3" cy="14"/>
                </a:xfrm>
                <a:custGeom>
                  <a:avLst/>
                  <a:gdLst>
                    <a:gd name="T0" fmla="*/ 3 w 3"/>
                    <a:gd name="T1" fmla="*/ 0 h 14"/>
                    <a:gd name="T2" fmla="*/ 3 w 3"/>
                    <a:gd name="T3" fmla="*/ 0 h 14"/>
                    <a:gd name="T4" fmla="*/ 3 w 3"/>
                    <a:gd name="T5" fmla="*/ 0 h 14"/>
                    <a:gd name="T6" fmla="*/ 3 w 3"/>
                    <a:gd name="T7" fmla="*/ 0 h 14"/>
                    <a:gd name="T8" fmla="*/ 3 w 3"/>
                    <a:gd name="T9" fmla="*/ 0 h 14"/>
                    <a:gd name="T10" fmla="*/ 3 w 3"/>
                    <a:gd name="T11" fmla="*/ 0 h 14"/>
                    <a:gd name="T12" fmla="*/ 3 w 3"/>
                    <a:gd name="T13" fmla="*/ 0 h 14"/>
                    <a:gd name="T14" fmla="*/ 3 w 3"/>
                    <a:gd name="T15" fmla="*/ 0 h 14"/>
                    <a:gd name="T16" fmla="*/ 3 w 3"/>
                    <a:gd name="T17" fmla="*/ 0 h 14"/>
                    <a:gd name="T18" fmla="*/ 3 w 3"/>
                    <a:gd name="T19" fmla="*/ 0 h 14"/>
                    <a:gd name="T20" fmla="*/ 3 w 3"/>
                    <a:gd name="T21" fmla="*/ 0 h 14"/>
                    <a:gd name="T22" fmla="*/ 3 w 3"/>
                    <a:gd name="T23" fmla="*/ 0 h 14"/>
                    <a:gd name="T24" fmla="*/ 3 w 3"/>
                    <a:gd name="T25" fmla="*/ 3 h 14"/>
                    <a:gd name="T26" fmla="*/ 3 w 3"/>
                    <a:gd name="T27" fmla="*/ 5 h 14"/>
                    <a:gd name="T28" fmla="*/ 1 w 3"/>
                    <a:gd name="T29" fmla="*/ 9 h 14"/>
                    <a:gd name="T30" fmla="*/ 1 w 3"/>
                    <a:gd name="T31" fmla="*/ 11 h 14"/>
                    <a:gd name="T32" fmla="*/ 0 w 3"/>
                    <a:gd name="T33" fmla="*/ 14 h 14"/>
                    <a:gd name="T34" fmla="*/ 0 w 3"/>
                    <a:gd name="T35" fmla="*/ 14 h 14"/>
                    <a:gd name="T36" fmla="*/ 0 w 3"/>
                    <a:gd name="T37" fmla="*/ 14 h 14"/>
                    <a:gd name="T38" fmla="*/ 0 w 3"/>
                    <a:gd name="T39" fmla="*/ 14 h 14"/>
                    <a:gd name="T40" fmla="*/ 0 w 3"/>
                    <a:gd name="T41" fmla="*/ 14 h 14"/>
                    <a:gd name="T42" fmla="*/ 0 w 3"/>
                    <a:gd name="T43" fmla="*/ 14 h 14"/>
                    <a:gd name="T44" fmla="*/ 0 w 3"/>
                    <a:gd name="T45" fmla="*/ 14 h 14"/>
                    <a:gd name="T46" fmla="*/ 0 w 3"/>
                    <a:gd name="T47" fmla="*/ 14 h 14"/>
                    <a:gd name="T48" fmla="*/ 0 w 3"/>
                    <a:gd name="T49" fmla="*/ 14 h 14"/>
                    <a:gd name="T50" fmla="*/ 0 w 3"/>
                    <a:gd name="T51" fmla="*/ 14 h 14"/>
                    <a:gd name="T52" fmla="*/ 0 w 3"/>
                    <a:gd name="T53" fmla="*/ 14 h 14"/>
                    <a:gd name="T54" fmla="*/ 0 w 3"/>
                    <a:gd name="T55" fmla="*/ 14 h 14"/>
                    <a:gd name="T56" fmla="*/ 0 w 3"/>
                    <a:gd name="T57" fmla="*/ 12 h 14"/>
                    <a:gd name="T58" fmla="*/ 0 w 3"/>
                    <a:gd name="T59" fmla="*/ 9 h 14"/>
                    <a:gd name="T60" fmla="*/ 0 w 3"/>
                    <a:gd name="T61" fmla="*/ 6 h 14"/>
                    <a:gd name="T62" fmla="*/ 1 w 3"/>
                    <a:gd name="T63" fmla="*/ 5 h 14"/>
                    <a:gd name="T64" fmla="*/ 3 w 3"/>
                    <a:gd name="T65" fmla="*/ 2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
                    <a:gd name="T100" fmla="*/ 0 h 14"/>
                    <a:gd name="T101" fmla="*/ 3 w 3"/>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 h="14">
                      <a:moveTo>
                        <a:pt x="3" y="0"/>
                      </a:moveTo>
                      <a:lnTo>
                        <a:pt x="3" y="0"/>
                      </a:lnTo>
                      <a:lnTo>
                        <a:pt x="3" y="2"/>
                      </a:lnTo>
                      <a:lnTo>
                        <a:pt x="3" y="3"/>
                      </a:lnTo>
                      <a:lnTo>
                        <a:pt x="3" y="5"/>
                      </a:lnTo>
                      <a:lnTo>
                        <a:pt x="3" y="8"/>
                      </a:lnTo>
                      <a:lnTo>
                        <a:pt x="1" y="9"/>
                      </a:lnTo>
                      <a:lnTo>
                        <a:pt x="1" y="11"/>
                      </a:lnTo>
                      <a:lnTo>
                        <a:pt x="1" y="12"/>
                      </a:lnTo>
                      <a:lnTo>
                        <a:pt x="0" y="14"/>
                      </a:lnTo>
                      <a:lnTo>
                        <a:pt x="0" y="12"/>
                      </a:lnTo>
                      <a:lnTo>
                        <a:pt x="0" y="11"/>
                      </a:lnTo>
                      <a:lnTo>
                        <a:pt x="0" y="9"/>
                      </a:lnTo>
                      <a:lnTo>
                        <a:pt x="0" y="8"/>
                      </a:lnTo>
                      <a:lnTo>
                        <a:pt x="0" y="6"/>
                      </a:lnTo>
                      <a:lnTo>
                        <a:pt x="0" y="5"/>
                      </a:lnTo>
                      <a:lnTo>
                        <a:pt x="1" y="5"/>
                      </a:lnTo>
                      <a:lnTo>
                        <a:pt x="1" y="3"/>
                      </a:lnTo>
                      <a:lnTo>
                        <a:pt x="3" y="2"/>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42" name="Freeform 290"/>
                <p:cNvSpPr>
                  <a:spLocks/>
                </p:cNvSpPr>
                <p:nvPr/>
              </p:nvSpPr>
              <p:spPr bwMode="auto">
                <a:xfrm>
                  <a:off x="2157" y="2003"/>
                  <a:ext cx="10" cy="28"/>
                </a:xfrm>
                <a:custGeom>
                  <a:avLst/>
                  <a:gdLst>
                    <a:gd name="T0" fmla="*/ 10 w 10"/>
                    <a:gd name="T1" fmla="*/ 2 h 27"/>
                    <a:gd name="T2" fmla="*/ 10 w 10"/>
                    <a:gd name="T3" fmla="*/ 2 h 27"/>
                    <a:gd name="T4" fmla="*/ 10 w 10"/>
                    <a:gd name="T5" fmla="*/ 2 h 27"/>
                    <a:gd name="T6" fmla="*/ 10 w 10"/>
                    <a:gd name="T7" fmla="*/ 2 h 27"/>
                    <a:gd name="T8" fmla="*/ 10 w 10"/>
                    <a:gd name="T9" fmla="*/ 2 h 27"/>
                    <a:gd name="T10" fmla="*/ 10 w 10"/>
                    <a:gd name="T11" fmla="*/ 2 h 27"/>
                    <a:gd name="T12" fmla="*/ 10 w 10"/>
                    <a:gd name="T13" fmla="*/ 2 h 27"/>
                    <a:gd name="T14" fmla="*/ 10 w 10"/>
                    <a:gd name="T15" fmla="*/ 2 h 27"/>
                    <a:gd name="T16" fmla="*/ 10 w 10"/>
                    <a:gd name="T17" fmla="*/ 3 h 27"/>
                    <a:gd name="T18" fmla="*/ 10 w 10"/>
                    <a:gd name="T19" fmla="*/ 3 h 27"/>
                    <a:gd name="T20" fmla="*/ 10 w 10"/>
                    <a:gd name="T21" fmla="*/ 3 h 27"/>
                    <a:gd name="T22" fmla="*/ 10 w 10"/>
                    <a:gd name="T23" fmla="*/ 3 h 27"/>
                    <a:gd name="T24" fmla="*/ 10 w 10"/>
                    <a:gd name="T25" fmla="*/ 3 h 27"/>
                    <a:gd name="T26" fmla="*/ 10 w 10"/>
                    <a:gd name="T27" fmla="*/ 3 h 27"/>
                    <a:gd name="T28" fmla="*/ 10 w 10"/>
                    <a:gd name="T29" fmla="*/ 3 h 27"/>
                    <a:gd name="T30" fmla="*/ 10 w 10"/>
                    <a:gd name="T31" fmla="*/ 3 h 27"/>
                    <a:gd name="T32" fmla="*/ 10 w 10"/>
                    <a:gd name="T33" fmla="*/ 5 h 27"/>
                    <a:gd name="T34" fmla="*/ 7 w 10"/>
                    <a:gd name="T35" fmla="*/ 5 h 27"/>
                    <a:gd name="T36" fmla="*/ 5 w 10"/>
                    <a:gd name="T37" fmla="*/ 9 h 27"/>
                    <a:gd name="T38" fmla="*/ 4 w 10"/>
                    <a:gd name="T39" fmla="*/ 28 h 27"/>
                    <a:gd name="T40" fmla="*/ 4 w 10"/>
                    <a:gd name="T41" fmla="*/ 32 h 27"/>
                    <a:gd name="T42" fmla="*/ 4 w 10"/>
                    <a:gd name="T43" fmla="*/ 37 h 27"/>
                    <a:gd name="T44" fmla="*/ 5 w 10"/>
                    <a:gd name="T45" fmla="*/ 38 h 27"/>
                    <a:gd name="T46" fmla="*/ 5 w 10"/>
                    <a:gd name="T47" fmla="*/ 40 h 27"/>
                    <a:gd name="T48" fmla="*/ 5 w 10"/>
                    <a:gd name="T49" fmla="*/ 40 h 27"/>
                    <a:gd name="T50" fmla="*/ 5 w 10"/>
                    <a:gd name="T51" fmla="*/ 40 h 27"/>
                    <a:gd name="T52" fmla="*/ 4 w 10"/>
                    <a:gd name="T53" fmla="*/ 40 h 27"/>
                    <a:gd name="T54" fmla="*/ 4 w 10"/>
                    <a:gd name="T55" fmla="*/ 41 h 27"/>
                    <a:gd name="T56" fmla="*/ 4 w 10"/>
                    <a:gd name="T57" fmla="*/ 41 h 27"/>
                    <a:gd name="T58" fmla="*/ 4 w 10"/>
                    <a:gd name="T59" fmla="*/ 41 h 27"/>
                    <a:gd name="T60" fmla="*/ 4 w 10"/>
                    <a:gd name="T61" fmla="*/ 41 h 27"/>
                    <a:gd name="T62" fmla="*/ 2 w 10"/>
                    <a:gd name="T63" fmla="*/ 41 h 27"/>
                    <a:gd name="T64" fmla="*/ 2 w 10"/>
                    <a:gd name="T65" fmla="*/ 40 h 27"/>
                    <a:gd name="T66" fmla="*/ 2 w 10"/>
                    <a:gd name="T67" fmla="*/ 40 h 27"/>
                    <a:gd name="T68" fmla="*/ 1 w 10"/>
                    <a:gd name="T69" fmla="*/ 37 h 27"/>
                    <a:gd name="T70" fmla="*/ 0 w 10"/>
                    <a:gd name="T71" fmla="*/ 34 h 27"/>
                    <a:gd name="T72" fmla="*/ 0 w 10"/>
                    <a:gd name="T73" fmla="*/ 31 h 27"/>
                    <a:gd name="T74" fmla="*/ 0 w 10"/>
                    <a:gd name="T75" fmla="*/ 12 h 27"/>
                    <a:gd name="T76" fmla="*/ 0 w 10"/>
                    <a:gd name="T77" fmla="*/ 8 h 27"/>
                    <a:gd name="T78" fmla="*/ 1 w 10"/>
                    <a:gd name="T79" fmla="*/ 8 h 27"/>
                    <a:gd name="T80" fmla="*/ 2 w 10"/>
                    <a:gd name="T81" fmla="*/ 5 h 27"/>
                    <a:gd name="T82" fmla="*/ 4 w 10"/>
                    <a:gd name="T83" fmla="*/ 3 h 27"/>
                    <a:gd name="T84" fmla="*/ 5 w 10"/>
                    <a:gd name="T85" fmla="*/ 2 h 27"/>
                    <a:gd name="T86" fmla="*/ 8 w 10"/>
                    <a:gd name="T87" fmla="*/ 0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
                    <a:gd name="T133" fmla="*/ 0 h 27"/>
                    <a:gd name="T134" fmla="*/ 10 w 10"/>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 h="27">
                      <a:moveTo>
                        <a:pt x="10" y="0"/>
                      </a:moveTo>
                      <a:lnTo>
                        <a:pt x="10" y="2"/>
                      </a:lnTo>
                      <a:lnTo>
                        <a:pt x="10" y="3"/>
                      </a:lnTo>
                      <a:lnTo>
                        <a:pt x="10" y="5"/>
                      </a:lnTo>
                      <a:lnTo>
                        <a:pt x="7" y="5"/>
                      </a:lnTo>
                      <a:lnTo>
                        <a:pt x="5" y="8"/>
                      </a:lnTo>
                      <a:lnTo>
                        <a:pt x="5" y="9"/>
                      </a:lnTo>
                      <a:lnTo>
                        <a:pt x="4" y="11"/>
                      </a:lnTo>
                      <a:lnTo>
                        <a:pt x="4" y="14"/>
                      </a:lnTo>
                      <a:lnTo>
                        <a:pt x="4" y="17"/>
                      </a:lnTo>
                      <a:lnTo>
                        <a:pt x="4" y="18"/>
                      </a:lnTo>
                      <a:lnTo>
                        <a:pt x="4" y="20"/>
                      </a:lnTo>
                      <a:lnTo>
                        <a:pt x="4" y="23"/>
                      </a:lnTo>
                      <a:lnTo>
                        <a:pt x="5" y="24"/>
                      </a:lnTo>
                      <a:lnTo>
                        <a:pt x="5" y="26"/>
                      </a:lnTo>
                      <a:lnTo>
                        <a:pt x="4" y="26"/>
                      </a:lnTo>
                      <a:lnTo>
                        <a:pt x="4" y="27"/>
                      </a:lnTo>
                      <a:lnTo>
                        <a:pt x="2" y="27"/>
                      </a:lnTo>
                      <a:lnTo>
                        <a:pt x="2" y="26"/>
                      </a:lnTo>
                      <a:lnTo>
                        <a:pt x="2" y="24"/>
                      </a:lnTo>
                      <a:lnTo>
                        <a:pt x="1" y="23"/>
                      </a:lnTo>
                      <a:lnTo>
                        <a:pt x="1" y="21"/>
                      </a:lnTo>
                      <a:lnTo>
                        <a:pt x="0" y="20"/>
                      </a:lnTo>
                      <a:lnTo>
                        <a:pt x="0" y="17"/>
                      </a:lnTo>
                      <a:lnTo>
                        <a:pt x="0" y="14"/>
                      </a:lnTo>
                      <a:lnTo>
                        <a:pt x="0" y="12"/>
                      </a:lnTo>
                      <a:lnTo>
                        <a:pt x="0" y="11"/>
                      </a:lnTo>
                      <a:lnTo>
                        <a:pt x="0" y="8"/>
                      </a:lnTo>
                      <a:lnTo>
                        <a:pt x="1" y="8"/>
                      </a:lnTo>
                      <a:lnTo>
                        <a:pt x="1" y="6"/>
                      </a:lnTo>
                      <a:lnTo>
                        <a:pt x="2" y="5"/>
                      </a:lnTo>
                      <a:lnTo>
                        <a:pt x="4" y="3"/>
                      </a:lnTo>
                      <a:lnTo>
                        <a:pt x="4" y="2"/>
                      </a:lnTo>
                      <a:lnTo>
                        <a:pt x="5" y="2"/>
                      </a:lnTo>
                      <a:lnTo>
                        <a:pt x="7" y="2"/>
                      </a:lnTo>
                      <a:lnTo>
                        <a:pt x="8"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43" name="Freeform 291"/>
                <p:cNvSpPr>
                  <a:spLocks/>
                </p:cNvSpPr>
                <p:nvPr/>
              </p:nvSpPr>
              <p:spPr bwMode="auto">
                <a:xfrm>
                  <a:off x="2204" y="2013"/>
                  <a:ext cx="14" cy="21"/>
                </a:xfrm>
                <a:custGeom>
                  <a:avLst/>
                  <a:gdLst>
                    <a:gd name="T0" fmla="*/ 14 w 14"/>
                    <a:gd name="T1" fmla="*/ 0 h 21"/>
                    <a:gd name="T2" fmla="*/ 14 w 14"/>
                    <a:gd name="T3" fmla="*/ 0 h 21"/>
                    <a:gd name="T4" fmla="*/ 14 w 14"/>
                    <a:gd name="T5" fmla="*/ 0 h 21"/>
                    <a:gd name="T6" fmla="*/ 14 w 14"/>
                    <a:gd name="T7" fmla="*/ 0 h 21"/>
                    <a:gd name="T8" fmla="*/ 14 w 14"/>
                    <a:gd name="T9" fmla="*/ 0 h 21"/>
                    <a:gd name="T10" fmla="*/ 14 w 14"/>
                    <a:gd name="T11" fmla="*/ 0 h 21"/>
                    <a:gd name="T12" fmla="*/ 14 w 14"/>
                    <a:gd name="T13" fmla="*/ 0 h 21"/>
                    <a:gd name="T14" fmla="*/ 14 w 14"/>
                    <a:gd name="T15" fmla="*/ 0 h 21"/>
                    <a:gd name="T16" fmla="*/ 14 w 14"/>
                    <a:gd name="T17" fmla="*/ 0 h 21"/>
                    <a:gd name="T18" fmla="*/ 14 w 14"/>
                    <a:gd name="T19" fmla="*/ 0 h 21"/>
                    <a:gd name="T20" fmla="*/ 14 w 14"/>
                    <a:gd name="T21" fmla="*/ 0 h 21"/>
                    <a:gd name="T22" fmla="*/ 14 w 14"/>
                    <a:gd name="T23" fmla="*/ 0 h 21"/>
                    <a:gd name="T24" fmla="*/ 11 w 14"/>
                    <a:gd name="T25" fmla="*/ 5 h 21"/>
                    <a:gd name="T26" fmla="*/ 8 w 14"/>
                    <a:gd name="T27" fmla="*/ 8 h 21"/>
                    <a:gd name="T28" fmla="*/ 6 w 14"/>
                    <a:gd name="T29" fmla="*/ 12 h 21"/>
                    <a:gd name="T30" fmla="*/ 5 w 14"/>
                    <a:gd name="T31" fmla="*/ 17 h 21"/>
                    <a:gd name="T32" fmla="*/ 2 w 14"/>
                    <a:gd name="T33" fmla="*/ 21 h 21"/>
                    <a:gd name="T34" fmla="*/ 2 w 14"/>
                    <a:gd name="T35" fmla="*/ 21 h 21"/>
                    <a:gd name="T36" fmla="*/ 2 w 14"/>
                    <a:gd name="T37" fmla="*/ 21 h 21"/>
                    <a:gd name="T38" fmla="*/ 2 w 14"/>
                    <a:gd name="T39" fmla="*/ 21 h 21"/>
                    <a:gd name="T40" fmla="*/ 2 w 14"/>
                    <a:gd name="T41" fmla="*/ 21 h 21"/>
                    <a:gd name="T42" fmla="*/ 2 w 14"/>
                    <a:gd name="T43" fmla="*/ 21 h 21"/>
                    <a:gd name="T44" fmla="*/ 2 w 14"/>
                    <a:gd name="T45" fmla="*/ 21 h 21"/>
                    <a:gd name="T46" fmla="*/ 2 w 14"/>
                    <a:gd name="T47" fmla="*/ 21 h 21"/>
                    <a:gd name="T48" fmla="*/ 0 w 14"/>
                    <a:gd name="T49" fmla="*/ 21 h 21"/>
                    <a:gd name="T50" fmla="*/ 0 w 14"/>
                    <a:gd name="T51" fmla="*/ 21 h 21"/>
                    <a:gd name="T52" fmla="*/ 0 w 14"/>
                    <a:gd name="T53" fmla="*/ 20 h 21"/>
                    <a:gd name="T54" fmla="*/ 0 w 14"/>
                    <a:gd name="T55" fmla="*/ 20 h 21"/>
                    <a:gd name="T56" fmla="*/ 0 w 14"/>
                    <a:gd name="T57" fmla="*/ 18 h 21"/>
                    <a:gd name="T58" fmla="*/ 2 w 14"/>
                    <a:gd name="T59" fmla="*/ 12 h 21"/>
                    <a:gd name="T60" fmla="*/ 5 w 14"/>
                    <a:gd name="T61" fmla="*/ 8 h 21"/>
                    <a:gd name="T62" fmla="*/ 8 w 14"/>
                    <a:gd name="T63" fmla="*/ 5 h 21"/>
                    <a:gd name="T64" fmla="*/ 12 w 14"/>
                    <a:gd name="T65" fmla="*/ 2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21"/>
                    <a:gd name="T101" fmla="*/ 14 w 14"/>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21">
                      <a:moveTo>
                        <a:pt x="14" y="0"/>
                      </a:moveTo>
                      <a:lnTo>
                        <a:pt x="14" y="0"/>
                      </a:lnTo>
                      <a:lnTo>
                        <a:pt x="12" y="3"/>
                      </a:lnTo>
                      <a:lnTo>
                        <a:pt x="11" y="5"/>
                      </a:lnTo>
                      <a:lnTo>
                        <a:pt x="9" y="6"/>
                      </a:lnTo>
                      <a:lnTo>
                        <a:pt x="8" y="8"/>
                      </a:lnTo>
                      <a:lnTo>
                        <a:pt x="6" y="11"/>
                      </a:lnTo>
                      <a:lnTo>
                        <a:pt x="6" y="12"/>
                      </a:lnTo>
                      <a:lnTo>
                        <a:pt x="5" y="14"/>
                      </a:lnTo>
                      <a:lnTo>
                        <a:pt x="5" y="17"/>
                      </a:lnTo>
                      <a:lnTo>
                        <a:pt x="3" y="18"/>
                      </a:lnTo>
                      <a:lnTo>
                        <a:pt x="2" y="21"/>
                      </a:lnTo>
                      <a:lnTo>
                        <a:pt x="0" y="21"/>
                      </a:lnTo>
                      <a:lnTo>
                        <a:pt x="0" y="20"/>
                      </a:lnTo>
                      <a:lnTo>
                        <a:pt x="0" y="18"/>
                      </a:lnTo>
                      <a:lnTo>
                        <a:pt x="2" y="15"/>
                      </a:lnTo>
                      <a:lnTo>
                        <a:pt x="2" y="12"/>
                      </a:lnTo>
                      <a:lnTo>
                        <a:pt x="3" y="11"/>
                      </a:lnTo>
                      <a:lnTo>
                        <a:pt x="5" y="8"/>
                      </a:lnTo>
                      <a:lnTo>
                        <a:pt x="6" y="6"/>
                      </a:lnTo>
                      <a:lnTo>
                        <a:pt x="8" y="5"/>
                      </a:lnTo>
                      <a:lnTo>
                        <a:pt x="9" y="3"/>
                      </a:lnTo>
                      <a:lnTo>
                        <a:pt x="12"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44" name="Freeform 292"/>
                <p:cNvSpPr>
                  <a:spLocks/>
                </p:cNvSpPr>
                <p:nvPr/>
              </p:nvSpPr>
              <p:spPr bwMode="auto">
                <a:xfrm>
                  <a:off x="2232" y="2044"/>
                  <a:ext cx="35" cy="59"/>
                </a:xfrm>
                <a:custGeom>
                  <a:avLst/>
                  <a:gdLst>
                    <a:gd name="T0" fmla="*/ 35 w 35"/>
                    <a:gd name="T1" fmla="*/ 0 h 57"/>
                    <a:gd name="T2" fmla="*/ 35 w 35"/>
                    <a:gd name="T3" fmla="*/ 0 h 57"/>
                    <a:gd name="T4" fmla="*/ 35 w 35"/>
                    <a:gd name="T5" fmla="*/ 2 h 57"/>
                    <a:gd name="T6" fmla="*/ 33 w 35"/>
                    <a:gd name="T7" fmla="*/ 2 h 57"/>
                    <a:gd name="T8" fmla="*/ 33 w 35"/>
                    <a:gd name="T9" fmla="*/ 3 h 57"/>
                    <a:gd name="T10" fmla="*/ 33 w 35"/>
                    <a:gd name="T11" fmla="*/ 3 h 57"/>
                    <a:gd name="T12" fmla="*/ 33 w 35"/>
                    <a:gd name="T13" fmla="*/ 5 h 57"/>
                    <a:gd name="T14" fmla="*/ 33 w 35"/>
                    <a:gd name="T15" fmla="*/ 8 h 57"/>
                    <a:gd name="T16" fmla="*/ 33 w 35"/>
                    <a:gd name="T17" fmla="*/ 12 h 57"/>
                    <a:gd name="T18" fmla="*/ 32 w 35"/>
                    <a:gd name="T19" fmla="*/ 32 h 57"/>
                    <a:gd name="T20" fmla="*/ 29 w 35"/>
                    <a:gd name="T21" fmla="*/ 38 h 57"/>
                    <a:gd name="T22" fmla="*/ 26 w 35"/>
                    <a:gd name="T23" fmla="*/ 45 h 57"/>
                    <a:gd name="T24" fmla="*/ 26 w 35"/>
                    <a:gd name="T25" fmla="*/ 49 h 57"/>
                    <a:gd name="T26" fmla="*/ 20 w 35"/>
                    <a:gd name="T27" fmla="*/ 61 h 57"/>
                    <a:gd name="T28" fmla="*/ 15 w 35"/>
                    <a:gd name="T29" fmla="*/ 69 h 57"/>
                    <a:gd name="T30" fmla="*/ 11 w 35"/>
                    <a:gd name="T31" fmla="*/ 76 h 57"/>
                    <a:gd name="T32" fmla="*/ 6 w 35"/>
                    <a:gd name="T33" fmla="*/ 82 h 57"/>
                    <a:gd name="T34" fmla="*/ 2 w 35"/>
                    <a:gd name="T35" fmla="*/ 91 h 57"/>
                    <a:gd name="T36" fmla="*/ 2 w 35"/>
                    <a:gd name="T37" fmla="*/ 91 h 57"/>
                    <a:gd name="T38" fmla="*/ 2 w 35"/>
                    <a:gd name="T39" fmla="*/ 91 h 57"/>
                    <a:gd name="T40" fmla="*/ 2 w 35"/>
                    <a:gd name="T41" fmla="*/ 91 h 57"/>
                    <a:gd name="T42" fmla="*/ 0 w 35"/>
                    <a:gd name="T43" fmla="*/ 91 h 57"/>
                    <a:gd name="T44" fmla="*/ 0 w 35"/>
                    <a:gd name="T45" fmla="*/ 91 h 57"/>
                    <a:gd name="T46" fmla="*/ 0 w 35"/>
                    <a:gd name="T47" fmla="*/ 91 h 57"/>
                    <a:gd name="T48" fmla="*/ 0 w 35"/>
                    <a:gd name="T49" fmla="*/ 91 h 57"/>
                    <a:gd name="T50" fmla="*/ 0 w 35"/>
                    <a:gd name="T51" fmla="*/ 91 h 57"/>
                    <a:gd name="T52" fmla="*/ 0 w 35"/>
                    <a:gd name="T53" fmla="*/ 90 h 57"/>
                    <a:gd name="T54" fmla="*/ 0 w 35"/>
                    <a:gd name="T55" fmla="*/ 90 h 57"/>
                    <a:gd name="T56" fmla="*/ 0 w 35"/>
                    <a:gd name="T57" fmla="*/ 90 h 57"/>
                    <a:gd name="T58" fmla="*/ 0 w 35"/>
                    <a:gd name="T59" fmla="*/ 90 h 57"/>
                    <a:gd name="T60" fmla="*/ 2 w 35"/>
                    <a:gd name="T61" fmla="*/ 87 h 57"/>
                    <a:gd name="T62" fmla="*/ 2 w 35"/>
                    <a:gd name="T63" fmla="*/ 85 h 57"/>
                    <a:gd name="T64" fmla="*/ 2 w 35"/>
                    <a:gd name="T65" fmla="*/ 82 h 57"/>
                    <a:gd name="T66" fmla="*/ 3 w 35"/>
                    <a:gd name="T67" fmla="*/ 82 h 57"/>
                    <a:gd name="T68" fmla="*/ 3 w 35"/>
                    <a:gd name="T69" fmla="*/ 82 h 57"/>
                    <a:gd name="T70" fmla="*/ 8 w 35"/>
                    <a:gd name="T71" fmla="*/ 76 h 57"/>
                    <a:gd name="T72" fmla="*/ 11 w 35"/>
                    <a:gd name="T73" fmla="*/ 69 h 57"/>
                    <a:gd name="T74" fmla="*/ 15 w 35"/>
                    <a:gd name="T75" fmla="*/ 63 h 57"/>
                    <a:gd name="T76" fmla="*/ 20 w 35"/>
                    <a:gd name="T77" fmla="*/ 55 h 57"/>
                    <a:gd name="T78" fmla="*/ 23 w 35"/>
                    <a:gd name="T79" fmla="*/ 45 h 57"/>
                    <a:gd name="T80" fmla="*/ 24 w 35"/>
                    <a:gd name="T81" fmla="*/ 41 h 57"/>
                    <a:gd name="T82" fmla="*/ 27 w 35"/>
                    <a:gd name="T83" fmla="*/ 37 h 57"/>
                    <a:gd name="T84" fmla="*/ 29 w 35"/>
                    <a:gd name="T85" fmla="*/ 31 h 57"/>
                    <a:gd name="T86" fmla="*/ 30 w 35"/>
                    <a:gd name="T87" fmla="*/ 12 h 57"/>
                    <a:gd name="T88" fmla="*/ 32 w 35"/>
                    <a:gd name="T89" fmla="*/ 6 h 57"/>
                    <a:gd name="T90" fmla="*/ 32 w 35"/>
                    <a:gd name="T91" fmla="*/ 5 h 57"/>
                    <a:gd name="T92" fmla="*/ 33 w 35"/>
                    <a:gd name="T93" fmla="*/ 3 h 57"/>
                    <a:gd name="T94" fmla="*/ 33 w 35"/>
                    <a:gd name="T95" fmla="*/ 2 h 57"/>
                    <a:gd name="T96" fmla="*/ 33 w 35"/>
                    <a:gd name="T97" fmla="*/ 2 h 57"/>
                    <a:gd name="T98" fmla="*/ 33 w 35"/>
                    <a:gd name="T99" fmla="*/ 2 h 57"/>
                    <a:gd name="T100" fmla="*/ 35 w 35"/>
                    <a:gd name="T101" fmla="*/ 0 h 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
                    <a:gd name="T154" fmla="*/ 0 h 57"/>
                    <a:gd name="T155" fmla="*/ 35 w 35"/>
                    <a:gd name="T156" fmla="*/ 57 h 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 h="57">
                      <a:moveTo>
                        <a:pt x="35" y="0"/>
                      </a:moveTo>
                      <a:lnTo>
                        <a:pt x="35" y="0"/>
                      </a:lnTo>
                      <a:lnTo>
                        <a:pt x="35" y="2"/>
                      </a:lnTo>
                      <a:lnTo>
                        <a:pt x="33" y="2"/>
                      </a:lnTo>
                      <a:lnTo>
                        <a:pt x="33" y="3"/>
                      </a:lnTo>
                      <a:lnTo>
                        <a:pt x="33" y="5"/>
                      </a:lnTo>
                      <a:lnTo>
                        <a:pt x="33" y="8"/>
                      </a:lnTo>
                      <a:lnTo>
                        <a:pt x="33" y="11"/>
                      </a:lnTo>
                      <a:lnTo>
                        <a:pt x="33" y="12"/>
                      </a:lnTo>
                      <a:lnTo>
                        <a:pt x="32" y="17"/>
                      </a:lnTo>
                      <a:lnTo>
                        <a:pt x="32" y="18"/>
                      </a:lnTo>
                      <a:lnTo>
                        <a:pt x="30" y="21"/>
                      </a:lnTo>
                      <a:lnTo>
                        <a:pt x="29" y="24"/>
                      </a:lnTo>
                      <a:lnTo>
                        <a:pt x="29" y="27"/>
                      </a:lnTo>
                      <a:lnTo>
                        <a:pt x="26" y="30"/>
                      </a:lnTo>
                      <a:lnTo>
                        <a:pt x="26" y="32"/>
                      </a:lnTo>
                      <a:lnTo>
                        <a:pt x="23" y="35"/>
                      </a:lnTo>
                      <a:lnTo>
                        <a:pt x="20" y="38"/>
                      </a:lnTo>
                      <a:lnTo>
                        <a:pt x="18" y="39"/>
                      </a:lnTo>
                      <a:lnTo>
                        <a:pt x="15" y="42"/>
                      </a:lnTo>
                      <a:lnTo>
                        <a:pt x="14" y="45"/>
                      </a:lnTo>
                      <a:lnTo>
                        <a:pt x="11" y="47"/>
                      </a:lnTo>
                      <a:lnTo>
                        <a:pt x="8" y="50"/>
                      </a:lnTo>
                      <a:lnTo>
                        <a:pt x="6" y="51"/>
                      </a:lnTo>
                      <a:lnTo>
                        <a:pt x="3" y="54"/>
                      </a:lnTo>
                      <a:lnTo>
                        <a:pt x="2" y="57"/>
                      </a:lnTo>
                      <a:lnTo>
                        <a:pt x="0" y="57"/>
                      </a:lnTo>
                      <a:lnTo>
                        <a:pt x="0" y="56"/>
                      </a:lnTo>
                      <a:lnTo>
                        <a:pt x="2" y="54"/>
                      </a:lnTo>
                      <a:lnTo>
                        <a:pt x="2" y="53"/>
                      </a:lnTo>
                      <a:lnTo>
                        <a:pt x="2" y="51"/>
                      </a:lnTo>
                      <a:lnTo>
                        <a:pt x="3" y="51"/>
                      </a:lnTo>
                      <a:lnTo>
                        <a:pt x="6" y="48"/>
                      </a:lnTo>
                      <a:lnTo>
                        <a:pt x="8" y="47"/>
                      </a:lnTo>
                      <a:lnTo>
                        <a:pt x="9" y="44"/>
                      </a:lnTo>
                      <a:lnTo>
                        <a:pt x="11" y="42"/>
                      </a:lnTo>
                      <a:lnTo>
                        <a:pt x="14" y="41"/>
                      </a:lnTo>
                      <a:lnTo>
                        <a:pt x="15" y="39"/>
                      </a:lnTo>
                      <a:lnTo>
                        <a:pt x="17" y="36"/>
                      </a:lnTo>
                      <a:lnTo>
                        <a:pt x="20" y="35"/>
                      </a:lnTo>
                      <a:lnTo>
                        <a:pt x="21" y="32"/>
                      </a:lnTo>
                      <a:lnTo>
                        <a:pt x="23" y="30"/>
                      </a:lnTo>
                      <a:lnTo>
                        <a:pt x="24" y="27"/>
                      </a:lnTo>
                      <a:lnTo>
                        <a:pt x="26" y="24"/>
                      </a:lnTo>
                      <a:lnTo>
                        <a:pt x="27" y="23"/>
                      </a:lnTo>
                      <a:lnTo>
                        <a:pt x="29" y="20"/>
                      </a:lnTo>
                      <a:lnTo>
                        <a:pt x="29" y="17"/>
                      </a:lnTo>
                      <a:lnTo>
                        <a:pt x="29" y="15"/>
                      </a:lnTo>
                      <a:lnTo>
                        <a:pt x="30" y="12"/>
                      </a:lnTo>
                      <a:lnTo>
                        <a:pt x="30" y="9"/>
                      </a:lnTo>
                      <a:lnTo>
                        <a:pt x="32" y="6"/>
                      </a:lnTo>
                      <a:lnTo>
                        <a:pt x="32" y="5"/>
                      </a:lnTo>
                      <a:lnTo>
                        <a:pt x="32" y="3"/>
                      </a:lnTo>
                      <a:lnTo>
                        <a:pt x="33" y="3"/>
                      </a:lnTo>
                      <a:lnTo>
                        <a:pt x="33" y="2"/>
                      </a:lnTo>
                      <a:lnTo>
                        <a:pt x="33"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45" name="Freeform 293"/>
                <p:cNvSpPr>
                  <a:spLocks/>
                </p:cNvSpPr>
                <p:nvPr/>
              </p:nvSpPr>
              <p:spPr bwMode="auto">
                <a:xfrm>
                  <a:off x="2292" y="2021"/>
                  <a:ext cx="12" cy="20"/>
                </a:xfrm>
                <a:custGeom>
                  <a:avLst/>
                  <a:gdLst>
                    <a:gd name="T0" fmla="*/ 3 w 12"/>
                    <a:gd name="T1" fmla="*/ 37 h 19"/>
                    <a:gd name="T2" fmla="*/ 3 w 12"/>
                    <a:gd name="T3" fmla="*/ 37 h 19"/>
                    <a:gd name="T4" fmla="*/ 3 w 12"/>
                    <a:gd name="T5" fmla="*/ 37 h 19"/>
                    <a:gd name="T6" fmla="*/ 2 w 12"/>
                    <a:gd name="T7" fmla="*/ 37 h 19"/>
                    <a:gd name="T8" fmla="*/ 2 w 12"/>
                    <a:gd name="T9" fmla="*/ 37 h 19"/>
                    <a:gd name="T10" fmla="*/ 2 w 12"/>
                    <a:gd name="T11" fmla="*/ 37 h 19"/>
                    <a:gd name="T12" fmla="*/ 2 w 12"/>
                    <a:gd name="T13" fmla="*/ 37 h 19"/>
                    <a:gd name="T14" fmla="*/ 0 w 12"/>
                    <a:gd name="T15" fmla="*/ 37 h 19"/>
                    <a:gd name="T16" fmla="*/ 0 w 12"/>
                    <a:gd name="T17" fmla="*/ 37 h 19"/>
                    <a:gd name="T18" fmla="*/ 0 w 12"/>
                    <a:gd name="T19" fmla="*/ 37 h 19"/>
                    <a:gd name="T20" fmla="*/ 0 w 12"/>
                    <a:gd name="T21" fmla="*/ 37 h 19"/>
                    <a:gd name="T22" fmla="*/ 0 w 12"/>
                    <a:gd name="T23" fmla="*/ 37 h 19"/>
                    <a:gd name="T24" fmla="*/ 0 w 12"/>
                    <a:gd name="T25" fmla="*/ 27 h 19"/>
                    <a:gd name="T26" fmla="*/ 2 w 12"/>
                    <a:gd name="T27" fmla="*/ 9 h 19"/>
                    <a:gd name="T28" fmla="*/ 3 w 12"/>
                    <a:gd name="T29" fmla="*/ 6 h 19"/>
                    <a:gd name="T30" fmla="*/ 6 w 12"/>
                    <a:gd name="T31" fmla="*/ 1 h 19"/>
                    <a:gd name="T32" fmla="*/ 10 w 12"/>
                    <a:gd name="T33" fmla="*/ 0 h 19"/>
                    <a:gd name="T34" fmla="*/ 10 w 12"/>
                    <a:gd name="T35" fmla="*/ 0 h 19"/>
                    <a:gd name="T36" fmla="*/ 10 w 12"/>
                    <a:gd name="T37" fmla="*/ 0 h 19"/>
                    <a:gd name="T38" fmla="*/ 10 w 12"/>
                    <a:gd name="T39" fmla="*/ 0 h 19"/>
                    <a:gd name="T40" fmla="*/ 12 w 12"/>
                    <a:gd name="T41" fmla="*/ 0 h 19"/>
                    <a:gd name="T42" fmla="*/ 12 w 12"/>
                    <a:gd name="T43" fmla="*/ 0 h 19"/>
                    <a:gd name="T44" fmla="*/ 12 w 12"/>
                    <a:gd name="T45" fmla="*/ 0 h 19"/>
                    <a:gd name="T46" fmla="*/ 12 w 12"/>
                    <a:gd name="T47" fmla="*/ 0 h 19"/>
                    <a:gd name="T48" fmla="*/ 12 w 12"/>
                    <a:gd name="T49" fmla="*/ 0 h 19"/>
                    <a:gd name="T50" fmla="*/ 12 w 12"/>
                    <a:gd name="T51" fmla="*/ 0 h 19"/>
                    <a:gd name="T52" fmla="*/ 12 w 12"/>
                    <a:gd name="T53" fmla="*/ 0 h 19"/>
                    <a:gd name="T54" fmla="*/ 12 w 12"/>
                    <a:gd name="T55" fmla="*/ 0 h 19"/>
                    <a:gd name="T56" fmla="*/ 10 w 12"/>
                    <a:gd name="T57" fmla="*/ 3 h 19"/>
                    <a:gd name="T58" fmla="*/ 7 w 12"/>
                    <a:gd name="T59" fmla="*/ 6 h 19"/>
                    <a:gd name="T60" fmla="*/ 6 w 12"/>
                    <a:gd name="T61" fmla="*/ 9 h 19"/>
                    <a:gd name="T62" fmla="*/ 5 w 12"/>
                    <a:gd name="T63" fmla="*/ 26 h 19"/>
                    <a:gd name="T64" fmla="*/ 3 w 12"/>
                    <a:gd name="T65" fmla="*/ 29 h 19"/>
                    <a:gd name="T66" fmla="*/ 3 w 12"/>
                    <a:gd name="T67" fmla="*/ 35 h 19"/>
                    <a:gd name="T68" fmla="*/ 3 w 12"/>
                    <a:gd name="T69" fmla="*/ 35 h 19"/>
                    <a:gd name="T70" fmla="*/ 2 w 12"/>
                    <a:gd name="T71" fmla="*/ 35 h 19"/>
                    <a:gd name="T72" fmla="*/ 2 w 12"/>
                    <a:gd name="T73" fmla="*/ 35 h 19"/>
                    <a:gd name="T74" fmla="*/ 2 w 12"/>
                    <a:gd name="T75" fmla="*/ 35 h 19"/>
                    <a:gd name="T76" fmla="*/ 2 w 12"/>
                    <a:gd name="T77" fmla="*/ 37 h 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19"/>
                    <a:gd name="T119" fmla="*/ 12 w 12"/>
                    <a:gd name="T120" fmla="*/ 19 h 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19">
                      <a:moveTo>
                        <a:pt x="2" y="19"/>
                      </a:moveTo>
                      <a:lnTo>
                        <a:pt x="3" y="19"/>
                      </a:lnTo>
                      <a:lnTo>
                        <a:pt x="2" y="19"/>
                      </a:lnTo>
                      <a:lnTo>
                        <a:pt x="0" y="19"/>
                      </a:lnTo>
                      <a:lnTo>
                        <a:pt x="0" y="16"/>
                      </a:lnTo>
                      <a:lnTo>
                        <a:pt x="0" y="13"/>
                      </a:lnTo>
                      <a:lnTo>
                        <a:pt x="0" y="12"/>
                      </a:lnTo>
                      <a:lnTo>
                        <a:pt x="2" y="9"/>
                      </a:lnTo>
                      <a:lnTo>
                        <a:pt x="3" y="7"/>
                      </a:lnTo>
                      <a:lnTo>
                        <a:pt x="3" y="6"/>
                      </a:lnTo>
                      <a:lnTo>
                        <a:pt x="5" y="3"/>
                      </a:lnTo>
                      <a:lnTo>
                        <a:pt x="6" y="1"/>
                      </a:lnTo>
                      <a:lnTo>
                        <a:pt x="7" y="0"/>
                      </a:lnTo>
                      <a:lnTo>
                        <a:pt x="10" y="0"/>
                      </a:lnTo>
                      <a:lnTo>
                        <a:pt x="12" y="0"/>
                      </a:lnTo>
                      <a:lnTo>
                        <a:pt x="10" y="3"/>
                      </a:lnTo>
                      <a:lnTo>
                        <a:pt x="9" y="3"/>
                      </a:lnTo>
                      <a:lnTo>
                        <a:pt x="7" y="6"/>
                      </a:lnTo>
                      <a:lnTo>
                        <a:pt x="7" y="7"/>
                      </a:lnTo>
                      <a:lnTo>
                        <a:pt x="6" y="9"/>
                      </a:lnTo>
                      <a:lnTo>
                        <a:pt x="5" y="10"/>
                      </a:lnTo>
                      <a:lnTo>
                        <a:pt x="5" y="12"/>
                      </a:lnTo>
                      <a:lnTo>
                        <a:pt x="3" y="13"/>
                      </a:lnTo>
                      <a:lnTo>
                        <a:pt x="3" y="15"/>
                      </a:lnTo>
                      <a:lnTo>
                        <a:pt x="3" y="18"/>
                      </a:lnTo>
                      <a:lnTo>
                        <a:pt x="2" y="18"/>
                      </a:lnTo>
                      <a:lnTo>
                        <a:pt x="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46" name="Freeform 294"/>
                <p:cNvSpPr>
                  <a:spLocks/>
                </p:cNvSpPr>
                <p:nvPr/>
              </p:nvSpPr>
              <p:spPr bwMode="auto">
                <a:xfrm>
                  <a:off x="2323" y="2050"/>
                  <a:ext cx="14" cy="36"/>
                </a:xfrm>
                <a:custGeom>
                  <a:avLst/>
                  <a:gdLst>
                    <a:gd name="T0" fmla="*/ 2 w 14"/>
                    <a:gd name="T1" fmla="*/ 49 h 35"/>
                    <a:gd name="T2" fmla="*/ 2 w 14"/>
                    <a:gd name="T3" fmla="*/ 49 h 35"/>
                    <a:gd name="T4" fmla="*/ 2 w 14"/>
                    <a:gd name="T5" fmla="*/ 49 h 35"/>
                    <a:gd name="T6" fmla="*/ 2 w 14"/>
                    <a:gd name="T7" fmla="*/ 49 h 35"/>
                    <a:gd name="T8" fmla="*/ 2 w 14"/>
                    <a:gd name="T9" fmla="*/ 49 h 35"/>
                    <a:gd name="T10" fmla="*/ 2 w 14"/>
                    <a:gd name="T11" fmla="*/ 49 h 35"/>
                    <a:gd name="T12" fmla="*/ 2 w 14"/>
                    <a:gd name="T13" fmla="*/ 49 h 35"/>
                    <a:gd name="T14" fmla="*/ 2 w 14"/>
                    <a:gd name="T15" fmla="*/ 49 h 35"/>
                    <a:gd name="T16" fmla="*/ 2 w 14"/>
                    <a:gd name="T17" fmla="*/ 49 h 35"/>
                    <a:gd name="T18" fmla="*/ 2 w 14"/>
                    <a:gd name="T19" fmla="*/ 49 h 35"/>
                    <a:gd name="T20" fmla="*/ 2 w 14"/>
                    <a:gd name="T21" fmla="*/ 49 h 35"/>
                    <a:gd name="T22" fmla="*/ 2 w 14"/>
                    <a:gd name="T23" fmla="*/ 49 h 35"/>
                    <a:gd name="T24" fmla="*/ 2 w 14"/>
                    <a:gd name="T25" fmla="*/ 49 h 35"/>
                    <a:gd name="T26" fmla="*/ 0 w 14"/>
                    <a:gd name="T27" fmla="*/ 47 h 35"/>
                    <a:gd name="T28" fmla="*/ 0 w 14"/>
                    <a:gd name="T29" fmla="*/ 47 h 35"/>
                    <a:gd name="T30" fmla="*/ 0 w 14"/>
                    <a:gd name="T31" fmla="*/ 47 h 35"/>
                    <a:gd name="T32" fmla="*/ 0 w 14"/>
                    <a:gd name="T33" fmla="*/ 47 h 35"/>
                    <a:gd name="T34" fmla="*/ 2 w 14"/>
                    <a:gd name="T35" fmla="*/ 44 h 35"/>
                    <a:gd name="T36" fmla="*/ 3 w 14"/>
                    <a:gd name="T37" fmla="*/ 37 h 35"/>
                    <a:gd name="T38" fmla="*/ 5 w 14"/>
                    <a:gd name="T39" fmla="*/ 17 h 35"/>
                    <a:gd name="T40" fmla="*/ 8 w 14"/>
                    <a:gd name="T41" fmla="*/ 11 h 35"/>
                    <a:gd name="T42" fmla="*/ 11 w 14"/>
                    <a:gd name="T43" fmla="*/ 5 h 35"/>
                    <a:gd name="T44" fmla="*/ 12 w 14"/>
                    <a:gd name="T45" fmla="*/ 2 h 35"/>
                    <a:gd name="T46" fmla="*/ 12 w 14"/>
                    <a:gd name="T47" fmla="*/ 2 h 35"/>
                    <a:gd name="T48" fmla="*/ 12 w 14"/>
                    <a:gd name="T49" fmla="*/ 0 h 35"/>
                    <a:gd name="T50" fmla="*/ 12 w 14"/>
                    <a:gd name="T51" fmla="*/ 0 h 35"/>
                    <a:gd name="T52" fmla="*/ 12 w 14"/>
                    <a:gd name="T53" fmla="*/ 0 h 35"/>
                    <a:gd name="T54" fmla="*/ 12 w 14"/>
                    <a:gd name="T55" fmla="*/ 0 h 35"/>
                    <a:gd name="T56" fmla="*/ 14 w 14"/>
                    <a:gd name="T57" fmla="*/ 0 h 35"/>
                    <a:gd name="T58" fmla="*/ 14 w 14"/>
                    <a:gd name="T59" fmla="*/ 2 h 35"/>
                    <a:gd name="T60" fmla="*/ 14 w 14"/>
                    <a:gd name="T61" fmla="*/ 2 h 35"/>
                    <a:gd name="T62" fmla="*/ 14 w 14"/>
                    <a:gd name="T63" fmla="*/ 2 h 35"/>
                    <a:gd name="T64" fmla="*/ 14 w 14"/>
                    <a:gd name="T65" fmla="*/ 2 h 35"/>
                    <a:gd name="T66" fmla="*/ 14 w 14"/>
                    <a:gd name="T67" fmla="*/ 2 h 35"/>
                    <a:gd name="T68" fmla="*/ 11 w 14"/>
                    <a:gd name="T69" fmla="*/ 8 h 35"/>
                    <a:gd name="T70" fmla="*/ 8 w 14"/>
                    <a:gd name="T71" fmla="*/ 14 h 35"/>
                    <a:gd name="T72" fmla="*/ 5 w 14"/>
                    <a:gd name="T73" fmla="*/ 35 h 35"/>
                    <a:gd name="T74" fmla="*/ 3 w 14"/>
                    <a:gd name="T75" fmla="*/ 41 h 35"/>
                    <a:gd name="T76" fmla="*/ 2 w 14"/>
                    <a:gd name="T77" fmla="*/ 49 h 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
                    <a:gd name="T118" fmla="*/ 0 h 35"/>
                    <a:gd name="T119" fmla="*/ 14 w 14"/>
                    <a:gd name="T120" fmla="*/ 35 h 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 h="35">
                      <a:moveTo>
                        <a:pt x="2" y="35"/>
                      </a:moveTo>
                      <a:lnTo>
                        <a:pt x="2" y="35"/>
                      </a:lnTo>
                      <a:lnTo>
                        <a:pt x="2" y="33"/>
                      </a:lnTo>
                      <a:lnTo>
                        <a:pt x="0" y="33"/>
                      </a:lnTo>
                      <a:lnTo>
                        <a:pt x="2" y="30"/>
                      </a:lnTo>
                      <a:lnTo>
                        <a:pt x="2" y="26"/>
                      </a:lnTo>
                      <a:lnTo>
                        <a:pt x="3" y="23"/>
                      </a:lnTo>
                      <a:lnTo>
                        <a:pt x="3" y="20"/>
                      </a:lnTo>
                      <a:lnTo>
                        <a:pt x="5" y="17"/>
                      </a:lnTo>
                      <a:lnTo>
                        <a:pt x="6" y="14"/>
                      </a:lnTo>
                      <a:lnTo>
                        <a:pt x="8" y="11"/>
                      </a:lnTo>
                      <a:lnTo>
                        <a:pt x="9" y="6"/>
                      </a:lnTo>
                      <a:lnTo>
                        <a:pt x="11" y="5"/>
                      </a:lnTo>
                      <a:lnTo>
                        <a:pt x="12" y="2"/>
                      </a:lnTo>
                      <a:lnTo>
                        <a:pt x="12" y="0"/>
                      </a:lnTo>
                      <a:lnTo>
                        <a:pt x="14" y="0"/>
                      </a:lnTo>
                      <a:lnTo>
                        <a:pt x="14" y="2"/>
                      </a:lnTo>
                      <a:lnTo>
                        <a:pt x="12" y="5"/>
                      </a:lnTo>
                      <a:lnTo>
                        <a:pt x="11" y="8"/>
                      </a:lnTo>
                      <a:lnTo>
                        <a:pt x="9" y="11"/>
                      </a:lnTo>
                      <a:lnTo>
                        <a:pt x="8" y="14"/>
                      </a:lnTo>
                      <a:lnTo>
                        <a:pt x="6" y="18"/>
                      </a:lnTo>
                      <a:lnTo>
                        <a:pt x="5" y="21"/>
                      </a:lnTo>
                      <a:lnTo>
                        <a:pt x="5" y="24"/>
                      </a:lnTo>
                      <a:lnTo>
                        <a:pt x="3" y="27"/>
                      </a:lnTo>
                      <a:lnTo>
                        <a:pt x="3" y="30"/>
                      </a:lnTo>
                      <a:lnTo>
                        <a:pt x="2"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47" name="Freeform 295"/>
                <p:cNvSpPr>
                  <a:spLocks/>
                </p:cNvSpPr>
                <p:nvPr/>
              </p:nvSpPr>
              <p:spPr bwMode="auto">
                <a:xfrm>
                  <a:off x="2358" y="2028"/>
                  <a:ext cx="13" cy="37"/>
                </a:xfrm>
                <a:custGeom>
                  <a:avLst/>
                  <a:gdLst>
                    <a:gd name="T0" fmla="*/ 0 w 12"/>
                    <a:gd name="T1" fmla="*/ 50 h 36"/>
                    <a:gd name="T2" fmla="*/ 0 w 12"/>
                    <a:gd name="T3" fmla="*/ 50 h 36"/>
                    <a:gd name="T4" fmla="*/ 0 w 12"/>
                    <a:gd name="T5" fmla="*/ 50 h 36"/>
                    <a:gd name="T6" fmla="*/ 0 w 12"/>
                    <a:gd name="T7" fmla="*/ 50 h 36"/>
                    <a:gd name="T8" fmla="*/ 0 w 12"/>
                    <a:gd name="T9" fmla="*/ 50 h 36"/>
                    <a:gd name="T10" fmla="*/ 0 w 12"/>
                    <a:gd name="T11" fmla="*/ 50 h 36"/>
                    <a:gd name="T12" fmla="*/ 0 w 12"/>
                    <a:gd name="T13" fmla="*/ 50 h 36"/>
                    <a:gd name="T14" fmla="*/ 0 w 12"/>
                    <a:gd name="T15" fmla="*/ 50 h 36"/>
                    <a:gd name="T16" fmla="*/ 0 w 12"/>
                    <a:gd name="T17" fmla="*/ 50 h 36"/>
                    <a:gd name="T18" fmla="*/ 0 w 12"/>
                    <a:gd name="T19" fmla="*/ 50 h 36"/>
                    <a:gd name="T20" fmla="*/ 0 w 12"/>
                    <a:gd name="T21" fmla="*/ 50 h 36"/>
                    <a:gd name="T22" fmla="*/ 0 w 12"/>
                    <a:gd name="T23" fmla="*/ 50 h 36"/>
                    <a:gd name="T24" fmla="*/ 0 w 12"/>
                    <a:gd name="T25" fmla="*/ 44 h 36"/>
                    <a:gd name="T26" fmla="*/ 0 w 12"/>
                    <a:gd name="T27" fmla="*/ 38 h 36"/>
                    <a:gd name="T28" fmla="*/ 1 w 12"/>
                    <a:gd name="T29" fmla="*/ 34 h 36"/>
                    <a:gd name="T30" fmla="*/ 3 w 12"/>
                    <a:gd name="T31" fmla="*/ 14 h 36"/>
                    <a:gd name="T32" fmla="*/ 3 w 12"/>
                    <a:gd name="T33" fmla="*/ 8 h 36"/>
                    <a:gd name="T34" fmla="*/ 3 w 12"/>
                    <a:gd name="T35" fmla="*/ 8 h 36"/>
                    <a:gd name="T36" fmla="*/ 4 w 12"/>
                    <a:gd name="T37" fmla="*/ 6 h 36"/>
                    <a:gd name="T38" fmla="*/ 4 w 12"/>
                    <a:gd name="T39" fmla="*/ 3 h 36"/>
                    <a:gd name="T40" fmla="*/ 22 w 12"/>
                    <a:gd name="T41" fmla="*/ 3 h 36"/>
                    <a:gd name="T42" fmla="*/ 22 w 12"/>
                    <a:gd name="T43" fmla="*/ 2 h 36"/>
                    <a:gd name="T44" fmla="*/ 24 w 12"/>
                    <a:gd name="T45" fmla="*/ 0 h 36"/>
                    <a:gd name="T46" fmla="*/ 24 w 12"/>
                    <a:gd name="T47" fmla="*/ 0 h 36"/>
                    <a:gd name="T48" fmla="*/ 24 w 12"/>
                    <a:gd name="T49" fmla="*/ 0 h 36"/>
                    <a:gd name="T50" fmla="*/ 28 w 12"/>
                    <a:gd name="T51" fmla="*/ 0 h 36"/>
                    <a:gd name="T52" fmla="*/ 28 w 12"/>
                    <a:gd name="T53" fmla="*/ 0 h 36"/>
                    <a:gd name="T54" fmla="*/ 28 w 12"/>
                    <a:gd name="T55" fmla="*/ 0 h 36"/>
                    <a:gd name="T56" fmla="*/ 28 w 12"/>
                    <a:gd name="T57" fmla="*/ 0 h 36"/>
                    <a:gd name="T58" fmla="*/ 30 w 12"/>
                    <a:gd name="T59" fmla="*/ 0 h 36"/>
                    <a:gd name="T60" fmla="*/ 30 w 12"/>
                    <a:gd name="T61" fmla="*/ 0 h 36"/>
                    <a:gd name="T62" fmla="*/ 30 w 12"/>
                    <a:gd name="T63" fmla="*/ 0 h 36"/>
                    <a:gd name="T64" fmla="*/ 30 w 12"/>
                    <a:gd name="T65" fmla="*/ 0 h 36"/>
                    <a:gd name="T66" fmla="*/ 30 w 12"/>
                    <a:gd name="T67" fmla="*/ 0 h 36"/>
                    <a:gd name="T68" fmla="*/ 36 w 12"/>
                    <a:gd name="T69" fmla="*/ 0 h 36"/>
                    <a:gd name="T70" fmla="*/ 36 w 12"/>
                    <a:gd name="T71" fmla="*/ 0 h 36"/>
                    <a:gd name="T72" fmla="*/ 36 w 12"/>
                    <a:gd name="T73" fmla="*/ 0 h 36"/>
                    <a:gd name="T74" fmla="*/ 30 w 12"/>
                    <a:gd name="T75" fmla="*/ 0 h 36"/>
                    <a:gd name="T76" fmla="*/ 30 w 12"/>
                    <a:gd name="T77" fmla="*/ 2 h 36"/>
                    <a:gd name="T78" fmla="*/ 28 w 12"/>
                    <a:gd name="T79" fmla="*/ 5 h 36"/>
                    <a:gd name="T80" fmla="*/ 22 w 12"/>
                    <a:gd name="T81" fmla="*/ 11 h 36"/>
                    <a:gd name="T82" fmla="*/ 4 w 12"/>
                    <a:gd name="T83" fmla="*/ 32 h 36"/>
                    <a:gd name="T84" fmla="*/ 3 w 12"/>
                    <a:gd name="T85" fmla="*/ 40 h 36"/>
                    <a:gd name="T86" fmla="*/ 1 w 12"/>
                    <a:gd name="T87" fmla="*/ 47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36"/>
                    <a:gd name="T134" fmla="*/ 12 w 12"/>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36">
                      <a:moveTo>
                        <a:pt x="0" y="36"/>
                      </a:moveTo>
                      <a:lnTo>
                        <a:pt x="0" y="36"/>
                      </a:lnTo>
                      <a:lnTo>
                        <a:pt x="0" y="33"/>
                      </a:lnTo>
                      <a:lnTo>
                        <a:pt x="0" y="30"/>
                      </a:lnTo>
                      <a:lnTo>
                        <a:pt x="0" y="27"/>
                      </a:lnTo>
                      <a:lnTo>
                        <a:pt x="0" y="24"/>
                      </a:lnTo>
                      <a:lnTo>
                        <a:pt x="0" y="23"/>
                      </a:lnTo>
                      <a:lnTo>
                        <a:pt x="1" y="20"/>
                      </a:lnTo>
                      <a:lnTo>
                        <a:pt x="1" y="17"/>
                      </a:lnTo>
                      <a:lnTo>
                        <a:pt x="3" y="14"/>
                      </a:lnTo>
                      <a:lnTo>
                        <a:pt x="3" y="11"/>
                      </a:lnTo>
                      <a:lnTo>
                        <a:pt x="3" y="8"/>
                      </a:lnTo>
                      <a:lnTo>
                        <a:pt x="3" y="6"/>
                      </a:lnTo>
                      <a:lnTo>
                        <a:pt x="4" y="6"/>
                      </a:lnTo>
                      <a:lnTo>
                        <a:pt x="4" y="5"/>
                      </a:lnTo>
                      <a:lnTo>
                        <a:pt x="4" y="3"/>
                      </a:lnTo>
                      <a:lnTo>
                        <a:pt x="6" y="3"/>
                      </a:lnTo>
                      <a:lnTo>
                        <a:pt x="6" y="2"/>
                      </a:lnTo>
                      <a:lnTo>
                        <a:pt x="7" y="0"/>
                      </a:lnTo>
                      <a:lnTo>
                        <a:pt x="9" y="0"/>
                      </a:lnTo>
                      <a:lnTo>
                        <a:pt x="10" y="0"/>
                      </a:lnTo>
                      <a:lnTo>
                        <a:pt x="12" y="0"/>
                      </a:lnTo>
                      <a:lnTo>
                        <a:pt x="10" y="0"/>
                      </a:lnTo>
                      <a:lnTo>
                        <a:pt x="10" y="2"/>
                      </a:lnTo>
                      <a:lnTo>
                        <a:pt x="9" y="5"/>
                      </a:lnTo>
                      <a:lnTo>
                        <a:pt x="7" y="8"/>
                      </a:lnTo>
                      <a:lnTo>
                        <a:pt x="6" y="11"/>
                      </a:lnTo>
                      <a:lnTo>
                        <a:pt x="4" y="15"/>
                      </a:lnTo>
                      <a:lnTo>
                        <a:pt x="4" y="18"/>
                      </a:lnTo>
                      <a:lnTo>
                        <a:pt x="3" y="21"/>
                      </a:lnTo>
                      <a:lnTo>
                        <a:pt x="3" y="26"/>
                      </a:lnTo>
                      <a:lnTo>
                        <a:pt x="1" y="29"/>
                      </a:lnTo>
                      <a:lnTo>
                        <a:pt x="1" y="33"/>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48" name="Freeform 296"/>
                <p:cNvSpPr>
                  <a:spLocks/>
                </p:cNvSpPr>
                <p:nvPr/>
              </p:nvSpPr>
              <p:spPr bwMode="auto">
                <a:xfrm>
                  <a:off x="2411" y="2044"/>
                  <a:ext cx="17" cy="42"/>
                </a:xfrm>
                <a:custGeom>
                  <a:avLst/>
                  <a:gdLst>
                    <a:gd name="T0" fmla="*/ 17 w 17"/>
                    <a:gd name="T1" fmla="*/ 0 h 41"/>
                    <a:gd name="T2" fmla="*/ 17 w 17"/>
                    <a:gd name="T3" fmla="*/ 0 h 41"/>
                    <a:gd name="T4" fmla="*/ 17 w 17"/>
                    <a:gd name="T5" fmla="*/ 0 h 41"/>
                    <a:gd name="T6" fmla="*/ 17 w 17"/>
                    <a:gd name="T7" fmla="*/ 0 h 41"/>
                    <a:gd name="T8" fmla="*/ 17 w 17"/>
                    <a:gd name="T9" fmla="*/ 0 h 41"/>
                    <a:gd name="T10" fmla="*/ 17 w 17"/>
                    <a:gd name="T11" fmla="*/ 0 h 41"/>
                    <a:gd name="T12" fmla="*/ 17 w 17"/>
                    <a:gd name="T13" fmla="*/ 0 h 41"/>
                    <a:gd name="T14" fmla="*/ 17 w 17"/>
                    <a:gd name="T15" fmla="*/ 0 h 41"/>
                    <a:gd name="T16" fmla="*/ 17 w 17"/>
                    <a:gd name="T17" fmla="*/ 0 h 41"/>
                    <a:gd name="T18" fmla="*/ 17 w 17"/>
                    <a:gd name="T19" fmla="*/ 2 h 41"/>
                    <a:gd name="T20" fmla="*/ 17 w 17"/>
                    <a:gd name="T21" fmla="*/ 2 h 41"/>
                    <a:gd name="T22" fmla="*/ 17 w 17"/>
                    <a:gd name="T23" fmla="*/ 2 h 41"/>
                    <a:gd name="T24" fmla="*/ 11 w 17"/>
                    <a:gd name="T25" fmla="*/ 8 h 41"/>
                    <a:gd name="T26" fmla="*/ 6 w 17"/>
                    <a:gd name="T27" fmla="*/ 15 h 41"/>
                    <a:gd name="T28" fmla="*/ 5 w 17"/>
                    <a:gd name="T29" fmla="*/ 37 h 41"/>
                    <a:gd name="T30" fmla="*/ 3 w 17"/>
                    <a:gd name="T31" fmla="*/ 46 h 41"/>
                    <a:gd name="T32" fmla="*/ 5 w 17"/>
                    <a:gd name="T33" fmla="*/ 53 h 41"/>
                    <a:gd name="T34" fmla="*/ 5 w 17"/>
                    <a:gd name="T35" fmla="*/ 53 h 41"/>
                    <a:gd name="T36" fmla="*/ 5 w 17"/>
                    <a:gd name="T37" fmla="*/ 53 h 41"/>
                    <a:gd name="T38" fmla="*/ 5 w 17"/>
                    <a:gd name="T39" fmla="*/ 55 h 41"/>
                    <a:gd name="T40" fmla="*/ 5 w 17"/>
                    <a:gd name="T41" fmla="*/ 55 h 41"/>
                    <a:gd name="T42" fmla="*/ 5 w 17"/>
                    <a:gd name="T43" fmla="*/ 55 h 41"/>
                    <a:gd name="T44" fmla="*/ 3 w 17"/>
                    <a:gd name="T45" fmla="*/ 55 h 41"/>
                    <a:gd name="T46" fmla="*/ 3 w 17"/>
                    <a:gd name="T47" fmla="*/ 55 h 41"/>
                    <a:gd name="T48" fmla="*/ 3 w 17"/>
                    <a:gd name="T49" fmla="*/ 55 h 41"/>
                    <a:gd name="T50" fmla="*/ 3 w 17"/>
                    <a:gd name="T51" fmla="*/ 55 h 41"/>
                    <a:gd name="T52" fmla="*/ 3 w 17"/>
                    <a:gd name="T53" fmla="*/ 55 h 41"/>
                    <a:gd name="T54" fmla="*/ 3 w 17"/>
                    <a:gd name="T55" fmla="*/ 53 h 41"/>
                    <a:gd name="T56" fmla="*/ 2 w 17"/>
                    <a:gd name="T57" fmla="*/ 50 h 41"/>
                    <a:gd name="T58" fmla="*/ 0 w 17"/>
                    <a:gd name="T59" fmla="*/ 41 h 41"/>
                    <a:gd name="T60" fmla="*/ 2 w 17"/>
                    <a:gd name="T61" fmla="*/ 17 h 41"/>
                    <a:gd name="T62" fmla="*/ 6 w 17"/>
                    <a:gd name="T63" fmla="*/ 9 h 41"/>
                    <a:gd name="T64" fmla="*/ 12 w 17"/>
                    <a:gd name="T65" fmla="*/ 2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41"/>
                    <a:gd name="T101" fmla="*/ 17 w 1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41">
                      <a:moveTo>
                        <a:pt x="17" y="0"/>
                      </a:moveTo>
                      <a:lnTo>
                        <a:pt x="17" y="0"/>
                      </a:lnTo>
                      <a:lnTo>
                        <a:pt x="17" y="2"/>
                      </a:lnTo>
                      <a:lnTo>
                        <a:pt x="14" y="5"/>
                      </a:lnTo>
                      <a:lnTo>
                        <a:pt x="11" y="8"/>
                      </a:lnTo>
                      <a:lnTo>
                        <a:pt x="9" y="11"/>
                      </a:lnTo>
                      <a:lnTo>
                        <a:pt x="6" y="15"/>
                      </a:lnTo>
                      <a:lnTo>
                        <a:pt x="6" y="18"/>
                      </a:lnTo>
                      <a:lnTo>
                        <a:pt x="5" y="23"/>
                      </a:lnTo>
                      <a:lnTo>
                        <a:pt x="5" y="27"/>
                      </a:lnTo>
                      <a:lnTo>
                        <a:pt x="3" y="32"/>
                      </a:lnTo>
                      <a:lnTo>
                        <a:pt x="5" y="36"/>
                      </a:lnTo>
                      <a:lnTo>
                        <a:pt x="5" y="39"/>
                      </a:lnTo>
                      <a:lnTo>
                        <a:pt x="5" y="41"/>
                      </a:lnTo>
                      <a:lnTo>
                        <a:pt x="3" y="41"/>
                      </a:lnTo>
                      <a:lnTo>
                        <a:pt x="3" y="39"/>
                      </a:lnTo>
                      <a:lnTo>
                        <a:pt x="2" y="36"/>
                      </a:lnTo>
                      <a:lnTo>
                        <a:pt x="0" y="32"/>
                      </a:lnTo>
                      <a:lnTo>
                        <a:pt x="0" y="27"/>
                      </a:lnTo>
                      <a:lnTo>
                        <a:pt x="2" y="21"/>
                      </a:lnTo>
                      <a:lnTo>
                        <a:pt x="2" y="17"/>
                      </a:lnTo>
                      <a:lnTo>
                        <a:pt x="3" y="12"/>
                      </a:lnTo>
                      <a:lnTo>
                        <a:pt x="6" y="9"/>
                      </a:lnTo>
                      <a:lnTo>
                        <a:pt x="9" y="5"/>
                      </a:lnTo>
                      <a:lnTo>
                        <a:pt x="12" y="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49" name="Freeform 297"/>
                <p:cNvSpPr>
                  <a:spLocks/>
                </p:cNvSpPr>
                <p:nvPr/>
              </p:nvSpPr>
              <p:spPr bwMode="auto">
                <a:xfrm>
                  <a:off x="2466" y="2028"/>
                  <a:ext cx="9" cy="19"/>
                </a:xfrm>
                <a:custGeom>
                  <a:avLst/>
                  <a:gdLst>
                    <a:gd name="T0" fmla="*/ 9 w 9"/>
                    <a:gd name="T1" fmla="*/ 0 h 18"/>
                    <a:gd name="T2" fmla="*/ 9 w 9"/>
                    <a:gd name="T3" fmla="*/ 0 h 18"/>
                    <a:gd name="T4" fmla="*/ 8 w 9"/>
                    <a:gd name="T5" fmla="*/ 0 h 18"/>
                    <a:gd name="T6" fmla="*/ 6 w 9"/>
                    <a:gd name="T7" fmla="*/ 0 h 18"/>
                    <a:gd name="T8" fmla="*/ 5 w 9"/>
                    <a:gd name="T9" fmla="*/ 2 h 18"/>
                    <a:gd name="T10" fmla="*/ 3 w 9"/>
                    <a:gd name="T11" fmla="*/ 3 h 18"/>
                    <a:gd name="T12" fmla="*/ 2 w 9"/>
                    <a:gd name="T13" fmla="*/ 5 h 18"/>
                    <a:gd name="T14" fmla="*/ 3 w 9"/>
                    <a:gd name="T15" fmla="*/ 6 h 18"/>
                    <a:gd name="T16" fmla="*/ 3 w 9"/>
                    <a:gd name="T17" fmla="*/ 8 h 18"/>
                    <a:gd name="T18" fmla="*/ 5 w 9"/>
                    <a:gd name="T19" fmla="*/ 25 h 18"/>
                    <a:gd name="T20" fmla="*/ 5 w 9"/>
                    <a:gd name="T21" fmla="*/ 26 h 18"/>
                    <a:gd name="T22" fmla="*/ 5 w 9"/>
                    <a:gd name="T23" fmla="*/ 31 h 18"/>
                    <a:gd name="T24" fmla="*/ 5 w 9"/>
                    <a:gd name="T25" fmla="*/ 31 h 18"/>
                    <a:gd name="T26" fmla="*/ 5 w 9"/>
                    <a:gd name="T27" fmla="*/ 35 h 18"/>
                    <a:gd name="T28" fmla="*/ 5 w 9"/>
                    <a:gd name="T29" fmla="*/ 35 h 18"/>
                    <a:gd name="T30" fmla="*/ 5 w 9"/>
                    <a:gd name="T31" fmla="*/ 35 h 18"/>
                    <a:gd name="T32" fmla="*/ 5 w 9"/>
                    <a:gd name="T33" fmla="*/ 35 h 18"/>
                    <a:gd name="T34" fmla="*/ 5 w 9"/>
                    <a:gd name="T35" fmla="*/ 37 h 18"/>
                    <a:gd name="T36" fmla="*/ 5 w 9"/>
                    <a:gd name="T37" fmla="*/ 37 h 18"/>
                    <a:gd name="T38" fmla="*/ 5 w 9"/>
                    <a:gd name="T39" fmla="*/ 37 h 18"/>
                    <a:gd name="T40" fmla="*/ 5 w 9"/>
                    <a:gd name="T41" fmla="*/ 37 h 18"/>
                    <a:gd name="T42" fmla="*/ 3 w 9"/>
                    <a:gd name="T43" fmla="*/ 35 h 18"/>
                    <a:gd name="T44" fmla="*/ 3 w 9"/>
                    <a:gd name="T45" fmla="*/ 35 h 18"/>
                    <a:gd name="T46" fmla="*/ 3 w 9"/>
                    <a:gd name="T47" fmla="*/ 35 h 18"/>
                    <a:gd name="T48" fmla="*/ 2 w 9"/>
                    <a:gd name="T49" fmla="*/ 31 h 18"/>
                    <a:gd name="T50" fmla="*/ 0 w 9"/>
                    <a:gd name="T51" fmla="*/ 26 h 18"/>
                    <a:gd name="T52" fmla="*/ 0 w 9"/>
                    <a:gd name="T53" fmla="*/ 23 h 18"/>
                    <a:gd name="T54" fmla="*/ 0 w 9"/>
                    <a:gd name="T55" fmla="*/ 8 h 18"/>
                    <a:gd name="T56" fmla="*/ 0 w 9"/>
                    <a:gd name="T57" fmla="*/ 3 h 18"/>
                    <a:gd name="T58" fmla="*/ 0 w 9"/>
                    <a:gd name="T59" fmla="*/ 3 h 18"/>
                    <a:gd name="T60" fmla="*/ 2 w 9"/>
                    <a:gd name="T61" fmla="*/ 0 h 18"/>
                    <a:gd name="T62" fmla="*/ 3 w 9"/>
                    <a:gd name="T63" fmla="*/ 0 h 18"/>
                    <a:gd name="T64" fmla="*/ 6 w 9"/>
                    <a:gd name="T65" fmla="*/ 0 h 18"/>
                    <a:gd name="T66" fmla="*/ 9 w 9"/>
                    <a:gd name="T67" fmla="*/ 0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
                    <a:gd name="T103" fmla="*/ 0 h 18"/>
                    <a:gd name="T104" fmla="*/ 9 w 9"/>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 h="18">
                      <a:moveTo>
                        <a:pt x="9" y="0"/>
                      </a:moveTo>
                      <a:lnTo>
                        <a:pt x="9" y="0"/>
                      </a:lnTo>
                      <a:lnTo>
                        <a:pt x="8" y="0"/>
                      </a:lnTo>
                      <a:lnTo>
                        <a:pt x="6" y="0"/>
                      </a:lnTo>
                      <a:lnTo>
                        <a:pt x="5" y="2"/>
                      </a:lnTo>
                      <a:lnTo>
                        <a:pt x="3" y="2"/>
                      </a:lnTo>
                      <a:lnTo>
                        <a:pt x="3" y="3"/>
                      </a:lnTo>
                      <a:lnTo>
                        <a:pt x="2" y="3"/>
                      </a:lnTo>
                      <a:lnTo>
                        <a:pt x="2" y="5"/>
                      </a:lnTo>
                      <a:lnTo>
                        <a:pt x="3" y="6"/>
                      </a:lnTo>
                      <a:lnTo>
                        <a:pt x="3" y="8"/>
                      </a:lnTo>
                      <a:lnTo>
                        <a:pt x="3" y="9"/>
                      </a:lnTo>
                      <a:lnTo>
                        <a:pt x="5" y="11"/>
                      </a:lnTo>
                      <a:lnTo>
                        <a:pt x="5" y="12"/>
                      </a:lnTo>
                      <a:lnTo>
                        <a:pt x="5" y="14"/>
                      </a:lnTo>
                      <a:lnTo>
                        <a:pt x="5" y="15"/>
                      </a:lnTo>
                      <a:lnTo>
                        <a:pt x="5" y="17"/>
                      </a:lnTo>
                      <a:lnTo>
                        <a:pt x="5" y="18"/>
                      </a:lnTo>
                      <a:lnTo>
                        <a:pt x="5" y="17"/>
                      </a:lnTo>
                      <a:lnTo>
                        <a:pt x="3" y="17"/>
                      </a:lnTo>
                      <a:lnTo>
                        <a:pt x="3" y="15"/>
                      </a:lnTo>
                      <a:lnTo>
                        <a:pt x="2" y="15"/>
                      </a:lnTo>
                      <a:lnTo>
                        <a:pt x="2" y="14"/>
                      </a:lnTo>
                      <a:lnTo>
                        <a:pt x="0" y="12"/>
                      </a:lnTo>
                      <a:lnTo>
                        <a:pt x="0" y="11"/>
                      </a:lnTo>
                      <a:lnTo>
                        <a:pt x="0" y="9"/>
                      </a:lnTo>
                      <a:lnTo>
                        <a:pt x="0" y="8"/>
                      </a:lnTo>
                      <a:lnTo>
                        <a:pt x="0" y="5"/>
                      </a:lnTo>
                      <a:lnTo>
                        <a:pt x="0" y="3"/>
                      </a:lnTo>
                      <a:lnTo>
                        <a:pt x="0" y="2"/>
                      </a:lnTo>
                      <a:lnTo>
                        <a:pt x="2" y="0"/>
                      </a:lnTo>
                      <a:lnTo>
                        <a:pt x="3" y="0"/>
                      </a:lnTo>
                      <a:lnTo>
                        <a:pt x="5" y="0"/>
                      </a:lnTo>
                      <a:lnTo>
                        <a:pt x="6" y="0"/>
                      </a:lnTo>
                      <a:lnTo>
                        <a:pt x="8"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50" name="Freeform 298"/>
                <p:cNvSpPr>
                  <a:spLocks/>
                </p:cNvSpPr>
                <p:nvPr/>
              </p:nvSpPr>
              <p:spPr bwMode="auto">
                <a:xfrm>
                  <a:off x="2541" y="1981"/>
                  <a:ext cx="15" cy="40"/>
                </a:xfrm>
                <a:custGeom>
                  <a:avLst/>
                  <a:gdLst>
                    <a:gd name="T0" fmla="*/ 15 w 15"/>
                    <a:gd name="T1" fmla="*/ 0 h 39"/>
                    <a:gd name="T2" fmla="*/ 15 w 15"/>
                    <a:gd name="T3" fmla="*/ 0 h 39"/>
                    <a:gd name="T4" fmla="*/ 15 w 15"/>
                    <a:gd name="T5" fmla="*/ 0 h 39"/>
                    <a:gd name="T6" fmla="*/ 15 w 15"/>
                    <a:gd name="T7" fmla="*/ 0 h 39"/>
                    <a:gd name="T8" fmla="*/ 15 w 15"/>
                    <a:gd name="T9" fmla="*/ 0 h 39"/>
                    <a:gd name="T10" fmla="*/ 15 w 15"/>
                    <a:gd name="T11" fmla="*/ 0 h 39"/>
                    <a:gd name="T12" fmla="*/ 15 w 15"/>
                    <a:gd name="T13" fmla="*/ 0 h 39"/>
                    <a:gd name="T14" fmla="*/ 15 w 15"/>
                    <a:gd name="T15" fmla="*/ 0 h 39"/>
                    <a:gd name="T16" fmla="*/ 15 w 15"/>
                    <a:gd name="T17" fmla="*/ 0 h 39"/>
                    <a:gd name="T18" fmla="*/ 15 w 15"/>
                    <a:gd name="T19" fmla="*/ 0 h 39"/>
                    <a:gd name="T20" fmla="*/ 15 w 15"/>
                    <a:gd name="T21" fmla="*/ 0 h 39"/>
                    <a:gd name="T22" fmla="*/ 15 w 15"/>
                    <a:gd name="T23" fmla="*/ 0 h 39"/>
                    <a:gd name="T24" fmla="*/ 12 w 15"/>
                    <a:gd name="T25" fmla="*/ 3 h 39"/>
                    <a:gd name="T26" fmla="*/ 10 w 15"/>
                    <a:gd name="T27" fmla="*/ 4 h 39"/>
                    <a:gd name="T28" fmla="*/ 9 w 15"/>
                    <a:gd name="T29" fmla="*/ 7 h 39"/>
                    <a:gd name="T30" fmla="*/ 6 w 15"/>
                    <a:gd name="T31" fmla="*/ 9 h 39"/>
                    <a:gd name="T32" fmla="*/ 3 w 15"/>
                    <a:gd name="T33" fmla="*/ 12 h 39"/>
                    <a:gd name="T34" fmla="*/ 3 w 15"/>
                    <a:gd name="T35" fmla="*/ 12 h 39"/>
                    <a:gd name="T36" fmla="*/ 3 w 15"/>
                    <a:gd name="T37" fmla="*/ 13 h 39"/>
                    <a:gd name="T38" fmla="*/ 3 w 15"/>
                    <a:gd name="T39" fmla="*/ 16 h 39"/>
                    <a:gd name="T40" fmla="*/ 3 w 15"/>
                    <a:gd name="T41" fmla="*/ 19 h 39"/>
                    <a:gd name="T42" fmla="*/ 3 w 15"/>
                    <a:gd name="T43" fmla="*/ 19 h 39"/>
                    <a:gd name="T44" fmla="*/ 3 w 15"/>
                    <a:gd name="T45" fmla="*/ 35 h 39"/>
                    <a:gd name="T46" fmla="*/ 4 w 15"/>
                    <a:gd name="T47" fmla="*/ 36 h 39"/>
                    <a:gd name="T48" fmla="*/ 6 w 15"/>
                    <a:gd name="T49" fmla="*/ 39 h 39"/>
                    <a:gd name="T50" fmla="*/ 7 w 15"/>
                    <a:gd name="T51" fmla="*/ 41 h 39"/>
                    <a:gd name="T52" fmla="*/ 7 w 15"/>
                    <a:gd name="T53" fmla="*/ 44 h 39"/>
                    <a:gd name="T54" fmla="*/ 9 w 15"/>
                    <a:gd name="T55" fmla="*/ 47 h 39"/>
                    <a:gd name="T56" fmla="*/ 9 w 15"/>
                    <a:gd name="T57" fmla="*/ 47 h 39"/>
                    <a:gd name="T58" fmla="*/ 9 w 15"/>
                    <a:gd name="T59" fmla="*/ 48 h 39"/>
                    <a:gd name="T60" fmla="*/ 9 w 15"/>
                    <a:gd name="T61" fmla="*/ 50 h 39"/>
                    <a:gd name="T62" fmla="*/ 9 w 15"/>
                    <a:gd name="T63" fmla="*/ 51 h 39"/>
                    <a:gd name="T64" fmla="*/ 9 w 15"/>
                    <a:gd name="T65" fmla="*/ 53 h 39"/>
                    <a:gd name="T66" fmla="*/ 9 w 15"/>
                    <a:gd name="T67" fmla="*/ 53 h 39"/>
                    <a:gd name="T68" fmla="*/ 9 w 15"/>
                    <a:gd name="T69" fmla="*/ 53 h 39"/>
                    <a:gd name="T70" fmla="*/ 9 w 15"/>
                    <a:gd name="T71" fmla="*/ 51 h 39"/>
                    <a:gd name="T72" fmla="*/ 7 w 15"/>
                    <a:gd name="T73" fmla="*/ 50 h 39"/>
                    <a:gd name="T74" fmla="*/ 6 w 15"/>
                    <a:gd name="T75" fmla="*/ 48 h 39"/>
                    <a:gd name="T76" fmla="*/ 6 w 15"/>
                    <a:gd name="T77" fmla="*/ 48 h 39"/>
                    <a:gd name="T78" fmla="*/ 4 w 15"/>
                    <a:gd name="T79" fmla="*/ 47 h 39"/>
                    <a:gd name="T80" fmla="*/ 4 w 15"/>
                    <a:gd name="T81" fmla="*/ 44 h 39"/>
                    <a:gd name="T82" fmla="*/ 3 w 15"/>
                    <a:gd name="T83" fmla="*/ 41 h 39"/>
                    <a:gd name="T84" fmla="*/ 1 w 15"/>
                    <a:gd name="T85" fmla="*/ 39 h 39"/>
                    <a:gd name="T86" fmla="*/ 1 w 15"/>
                    <a:gd name="T87" fmla="*/ 36 h 39"/>
                    <a:gd name="T88" fmla="*/ 0 w 15"/>
                    <a:gd name="T89" fmla="*/ 35 h 39"/>
                    <a:gd name="T90" fmla="*/ 0 w 15"/>
                    <a:gd name="T91" fmla="*/ 19 h 39"/>
                    <a:gd name="T92" fmla="*/ 0 w 15"/>
                    <a:gd name="T93" fmla="*/ 16 h 39"/>
                    <a:gd name="T94" fmla="*/ 0 w 15"/>
                    <a:gd name="T95" fmla="*/ 13 h 39"/>
                    <a:gd name="T96" fmla="*/ 1 w 15"/>
                    <a:gd name="T97" fmla="*/ 10 h 39"/>
                    <a:gd name="T98" fmla="*/ 1 w 15"/>
                    <a:gd name="T99" fmla="*/ 9 h 39"/>
                    <a:gd name="T100" fmla="*/ 3 w 15"/>
                    <a:gd name="T101" fmla="*/ 7 h 39"/>
                    <a:gd name="T102" fmla="*/ 6 w 15"/>
                    <a:gd name="T103" fmla="*/ 6 h 39"/>
                    <a:gd name="T104" fmla="*/ 9 w 15"/>
                    <a:gd name="T105" fmla="*/ 3 h 39"/>
                    <a:gd name="T106" fmla="*/ 10 w 15"/>
                    <a:gd name="T107" fmla="*/ 2 h 39"/>
                    <a:gd name="T108" fmla="*/ 13 w 15"/>
                    <a:gd name="T109" fmla="*/ 0 h 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
                    <a:gd name="T166" fmla="*/ 0 h 39"/>
                    <a:gd name="T167" fmla="*/ 15 w 15"/>
                    <a:gd name="T168" fmla="*/ 39 h 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 h="39">
                      <a:moveTo>
                        <a:pt x="15" y="0"/>
                      </a:moveTo>
                      <a:lnTo>
                        <a:pt x="15" y="0"/>
                      </a:lnTo>
                      <a:lnTo>
                        <a:pt x="13" y="2"/>
                      </a:lnTo>
                      <a:lnTo>
                        <a:pt x="12" y="3"/>
                      </a:lnTo>
                      <a:lnTo>
                        <a:pt x="10" y="4"/>
                      </a:lnTo>
                      <a:lnTo>
                        <a:pt x="9" y="6"/>
                      </a:lnTo>
                      <a:lnTo>
                        <a:pt x="9" y="7"/>
                      </a:lnTo>
                      <a:lnTo>
                        <a:pt x="7" y="7"/>
                      </a:lnTo>
                      <a:lnTo>
                        <a:pt x="6" y="9"/>
                      </a:lnTo>
                      <a:lnTo>
                        <a:pt x="4" y="10"/>
                      </a:lnTo>
                      <a:lnTo>
                        <a:pt x="3" y="12"/>
                      </a:lnTo>
                      <a:lnTo>
                        <a:pt x="3" y="13"/>
                      </a:lnTo>
                      <a:lnTo>
                        <a:pt x="3" y="15"/>
                      </a:lnTo>
                      <a:lnTo>
                        <a:pt x="3" y="16"/>
                      </a:lnTo>
                      <a:lnTo>
                        <a:pt x="3" y="18"/>
                      </a:lnTo>
                      <a:lnTo>
                        <a:pt x="3" y="19"/>
                      </a:lnTo>
                      <a:lnTo>
                        <a:pt x="3" y="21"/>
                      </a:lnTo>
                      <a:lnTo>
                        <a:pt x="4" y="22"/>
                      </a:lnTo>
                      <a:lnTo>
                        <a:pt x="4" y="24"/>
                      </a:lnTo>
                      <a:lnTo>
                        <a:pt x="6" y="25"/>
                      </a:lnTo>
                      <a:lnTo>
                        <a:pt x="6" y="27"/>
                      </a:lnTo>
                      <a:lnTo>
                        <a:pt x="7" y="27"/>
                      </a:lnTo>
                      <a:lnTo>
                        <a:pt x="7" y="28"/>
                      </a:lnTo>
                      <a:lnTo>
                        <a:pt x="7" y="30"/>
                      </a:lnTo>
                      <a:lnTo>
                        <a:pt x="9" y="31"/>
                      </a:lnTo>
                      <a:lnTo>
                        <a:pt x="9" y="33"/>
                      </a:lnTo>
                      <a:lnTo>
                        <a:pt x="9" y="34"/>
                      </a:lnTo>
                      <a:lnTo>
                        <a:pt x="9" y="36"/>
                      </a:lnTo>
                      <a:lnTo>
                        <a:pt x="9" y="37"/>
                      </a:lnTo>
                      <a:lnTo>
                        <a:pt x="9" y="39"/>
                      </a:lnTo>
                      <a:lnTo>
                        <a:pt x="9" y="37"/>
                      </a:lnTo>
                      <a:lnTo>
                        <a:pt x="7" y="37"/>
                      </a:lnTo>
                      <a:lnTo>
                        <a:pt x="7" y="36"/>
                      </a:lnTo>
                      <a:lnTo>
                        <a:pt x="7" y="34"/>
                      </a:lnTo>
                      <a:lnTo>
                        <a:pt x="6" y="34"/>
                      </a:lnTo>
                      <a:lnTo>
                        <a:pt x="4" y="33"/>
                      </a:lnTo>
                      <a:lnTo>
                        <a:pt x="4" y="31"/>
                      </a:lnTo>
                      <a:lnTo>
                        <a:pt x="4" y="30"/>
                      </a:lnTo>
                      <a:lnTo>
                        <a:pt x="4" y="28"/>
                      </a:lnTo>
                      <a:lnTo>
                        <a:pt x="3" y="27"/>
                      </a:lnTo>
                      <a:lnTo>
                        <a:pt x="1" y="25"/>
                      </a:lnTo>
                      <a:lnTo>
                        <a:pt x="1" y="24"/>
                      </a:lnTo>
                      <a:lnTo>
                        <a:pt x="1" y="22"/>
                      </a:lnTo>
                      <a:lnTo>
                        <a:pt x="0" y="21"/>
                      </a:lnTo>
                      <a:lnTo>
                        <a:pt x="0" y="19"/>
                      </a:lnTo>
                      <a:lnTo>
                        <a:pt x="0" y="18"/>
                      </a:lnTo>
                      <a:lnTo>
                        <a:pt x="0" y="16"/>
                      </a:lnTo>
                      <a:lnTo>
                        <a:pt x="0" y="15"/>
                      </a:lnTo>
                      <a:lnTo>
                        <a:pt x="0" y="13"/>
                      </a:lnTo>
                      <a:lnTo>
                        <a:pt x="1" y="12"/>
                      </a:lnTo>
                      <a:lnTo>
                        <a:pt x="1" y="10"/>
                      </a:lnTo>
                      <a:lnTo>
                        <a:pt x="1" y="9"/>
                      </a:lnTo>
                      <a:lnTo>
                        <a:pt x="3" y="7"/>
                      </a:lnTo>
                      <a:lnTo>
                        <a:pt x="4" y="6"/>
                      </a:lnTo>
                      <a:lnTo>
                        <a:pt x="6" y="6"/>
                      </a:lnTo>
                      <a:lnTo>
                        <a:pt x="7" y="4"/>
                      </a:lnTo>
                      <a:lnTo>
                        <a:pt x="9" y="3"/>
                      </a:lnTo>
                      <a:lnTo>
                        <a:pt x="10" y="2"/>
                      </a:lnTo>
                      <a:lnTo>
                        <a:pt x="12" y="2"/>
                      </a:lnTo>
                      <a:lnTo>
                        <a:pt x="13"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51" name="Freeform 299"/>
                <p:cNvSpPr>
                  <a:spLocks/>
                </p:cNvSpPr>
                <p:nvPr/>
              </p:nvSpPr>
              <p:spPr bwMode="auto">
                <a:xfrm>
                  <a:off x="2508" y="2039"/>
                  <a:ext cx="2" cy="10"/>
                </a:xfrm>
                <a:custGeom>
                  <a:avLst/>
                  <a:gdLst>
                    <a:gd name="T0" fmla="*/ 2 w 2"/>
                    <a:gd name="T1" fmla="*/ 0 h 9"/>
                    <a:gd name="T2" fmla="*/ 2 w 2"/>
                    <a:gd name="T3" fmla="*/ 0 h 9"/>
                    <a:gd name="T4" fmla="*/ 2 w 2"/>
                    <a:gd name="T5" fmla="*/ 0 h 9"/>
                    <a:gd name="T6" fmla="*/ 2 w 2"/>
                    <a:gd name="T7" fmla="*/ 0 h 9"/>
                    <a:gd name="T8" fmla="*/ 2 w 2"/>
                    <a:gd name="T9" fmla="*/ 0 h 9"/>
                    <a:gd name="T10" fmla="*/ 2 w 2"/>
                    <a:gd name="T11" fmla="*/ 0 h 9"/>
                    <a:gd name="T12" fmla="*/ 2 w 2"/>
                    <a:gd name="T13" fmla="*/ 0 h 9"/>
                    <a:gd name="T14" fmla="*/ 2 w 2"/>
                    <a:gd name="T15" fmla="*/ 0 h 9"/>
                    <a:gd name="T16" fmla="*/ 2 w 2"/>
                    <a:gd name="T17" fmla="*/ 0 h 9"/>
                    <a:gd name="T18" fmla="*/ 2 w 2"/>
                    <a:gd name="T19" fmla="*/ 0 h 9"/>
                    <a:gd name="T20" fmla="*/ 2 w 2"/>
                    <a:gd name="T21" fmla="*/ 0 h 9"/>
                    <a:gd name="T22" fmla="*/ 2 w 2"/>
                    <a:gd name="T23" fmla="*/ 0 h 9"/>
                    <a:gd name="T24" fmla="*/ 2 w 2"/>
                    <a:gd name="T25" fmla="*/ 1 h 9"/>
                    <a:gd name="T26" fmla="*/ 2 w 2"/>
                    <a:gd name="T27" fmla="*/ 3 h 9"/>
                    <a:gd name="T28" fmla="*/ 2 w 2"/>
                    <a:gd name="T29" fmla="*/ 4 h 9"/>
                    <a:gd name="T30" fmla="*/ 2 w 2"/>
                    <a:gd name="T31" fmla="*/ 30 h 9"/>
                    <a:gd name="T32" fmla="*/ 2 w 2"/>
                    <a:gd name="T33" fmla="*/ 37 h 9"/>
                    <a:gd name="T34" fmla="*/ 2 w 2"/>
                    <a:gd name="T35" fmla="*/ 37 h 9"/>
                    <a:gd name="T36" fmla="*/ 2 w 2"/>
                    <a:gd name="T37" fmla="*/ 37 h 9"/>
                    <a:gd name="T38" fmla="*/ 2 w 2"/>
                    <a:gd name="T39" fmla="*/ 37 h 9"/>
                    <a:gd name="T40" fmla="*/ 2 w 2"/>
                    <a:gd name="T41" fmla="*/ 37 h 9"/>
                    <a:gd name="T42" fmla="*/ 2 w 2"/>
                    <a:gd name="T43" fmla="*/ 37 h 9"/>
                    <a:gd name="T44" fmla="*/ 0 w 2"/>
                    <a:gd name="T45" fmla="*/ 37 h 9"/>
                    <a:gd name="T46" fmla="*/ 0 w 2"/>
                    <a:gd name="T47" fmla="*/ 37 h 9"/>
                    <a:gd name="T48" fmla="*/ 0 w 2"/>
                    <a:gd name="T49" fmla="*/ 37 h 9"/>
                    <a:gd name="T50" fmla="*/ 0 w 2"/>
                    <a:gd name="T51" fmla="*/ 37 h 9"/>
                    <a:gd name="T52" fmla="*/ 0 w 2"/>
                    <a:gd name="T53" fmla="*/ 37 h 9"/>
                    <a:gd name="T54" fmla="*/ 0 w 2"/>
                    <a:gd name="T55" fmla="*/ 37 h 9"/>
                    <a:gd name="T56" fmla="*/ 0 w 2"/>
                    <a:gd name="T57" fmla="*/ 30 h 9"/>
                    <a:gd name="T58" fmla="*/ 0 w 2"/>
                    <a:gd name="T59" fmla="*/ 27 h 9"/>
                    <a:gd name="T60" fmla="*/ 2 w 2"/>
                    <a:gd name="T61" fmla="*/ 4 h 9"/>
                    <a:gd name="T62" fmla="*/ 2 w 2"/>
                    <a:gd name="T63" fmla="*/ 1 h 9"/>
                    <a:gd name="T64" fmla="*/ 2 w 2"/>
                    <a:gd name="T65" fmla="*/ 0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9"/>
                    <a:gd name="T101" fmla="*/ 2 w 2"/>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9">
                      <a:moveTo>
                        <a:pt x="2" y="0"/>
                      </a:moveTo>
                      <a:lnTo>
                        <a:pt x="2" y="0"/>
                      </a:lnTo>
                      <a:lnTo>
                        <a:pt x="2" y="1"/>
                      </a:lnTo>
                      <a:lnTo>
                        <a:pt x="2" y="3"/>
                      </a:lnTo>
                      <a:lnTo>
                        <a:pt x="2" y="4"/>
                      </a:lnTo>
                      <a:lnTo>
                        <a:pt x="2" y="6"/>
                      </a:lnTo>
                      <a:lnTo>
                        <a:pt x="2" y="7"/>
                      </a:lnTo>
                      <a:lnTo>
                        <a:pt x="2" y="9"/>
                      </a:lnTo>
                      <a:lnTo>
                        <a:pt x="0" y="9"/>
                      </a:lnTo>
                      <a:lnTo>
                        <a:pt x="0" y="7"/>
                      </a:lnTo>
                      <a:lnTo>
                        <a:pt x="0" y="6"/>
                      </a:lnTo>
                      <a:lnTo>
                        <a:pt x="0" y="4"/>
                      </a:lnTo>
                      <a:lnTo>
                        <a:pt x="2" y="4"/>
                      </a:lnTo>
                      <a:lnTo>
                        <a:pt x="2" y="3"/>
                      </a:lnTo>
                      <a:lnTo>
                        <a:pt x="2"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52" name="Freeform 300"/>
                <p:cNvSpPr>
                  <a:spLocks/>
                </p:cNvSpPr>
                <p:nvPr/>
              </p:nvSpPr>
              <p:spPr bwMode="auto">
                <a:xfrm>
                  <a:off x="2596" y="1983"/>
                  <a:ext cx="6" cy="20"/>
                </a:xfrm>
                <a:custGeom>
                  <a:avLst/>
                  <a:gdLst>
                    <a:gd name="T0" fmla="*/ 3 w 6"/>
                    <a:gd name="T1" fmla="*/ 0 h 20"/>
                    <a:gd name="T2" fmla="*/ 3 w 6"/>
                    <a:gd name="T3" fmla="*/ 0 h 20"/>
                    <a:gd name="T4" fmla="*/ 3 w 6"/>
                    <a:gd name="T5" fmla="*/ 0 h 20"/>
                    <a:gd name="T6" fmla="*/ 3 w 6"/>
                    <a:gd name="T7" fmla="*/ 0 h 20"/>
                    <a:gd name="T8" fmla="*/ 3 w 6"/>
                    <a:gd name="T9" fmla="*/ 0 h 20"/>
                    <a:gd name="T10" fmla="*/ 3 w 6"/>
                    <a:gd name="T11" fmla="*/ 0 h 20"/>
                    <a:gd name="T12" fmla="*/ 3 w 6"/>
                    <a:gd name="T13" fmla="*/ 0 h 20"/>
                    <a:gd name="T14" fmla="*/ 3 w 6"/>
                    <a:gd name="T15" fmla="*/ 0 h 20"/>
                    <a:gd name="T16" fmla="*/ 3 w 6"/>
                    <a:gd name="T17" fmla="*/ 0 h 20"/>
                    <a:gd name="T18" fmla="*/ 3 w 6"/>
                    <a:gd name="T19" fmla="*/ 1 h 20"/>
                    <a:gd name="T20" fmla="*/ 3 w 6"/>
                    <a:gd name="T21" fmla="*/ 1 h 20"/>
                    <a:gd name="T22" fmla="*/ 3 w 6"/>
                    <a:gd name="T23" fmla="*/ 1 h 20"/>
                    <a:gd name="T24" fmla="*/ 3 w 6"/>
                    <a:gd name="T25" fmla="*/ 4 h 20"/>
                    <a:gd name="T26" fmla="*/ 3 w 6"/>
                    <a:gd name="T27" fmla="*/ 8 h 20"/>
                    <a:gd name="T28" fmla="*/ 3 w 6"/>
                    <a:gd name="T29" fmla="*/ 13 h 20"/>
                    <a:gd name="T30" fmla="*/ 4 w 6"/>
                    <a:gd name="T31" fmla="*/ 16 h 20"/>
                    <a:gd name="T32" fmla="*/ 6 w 6"/>
                    <a:gd name="T33" fmla="*/ 20 h 20"/>
                    <a:gd name="T34" fmla="*/ 6 w 6"/>
                    <a:gd name="T35" fmla="*/ 20 h 20"/>
                    <a:gd name="T36" fmla="*/ 6 w 6"/>
                    <a:gd name="T37" fmla="*/ 20 h 20"/>
                    <a:gd name="T38" fmla="*/ 6 w 6"/>
                    <a:gd name="T39" fmla="*/ 20 h 20"/>
                    <a:gd name="T40" fmla="*/ 6 w 6"/>
                    <a:gd name="T41" fmla="*/ 20 h 20"/>
                    <a:gd name="T42" fmla="*/ 6 w 6"/>
                    <a:gd name="T43" fmla="*/ 20 h 20"/>
                    <a:gd name="T44" fmla="*/ 6 w 6"/>
                    <a:gd name="T45" fmla="*/ 20 h 20"/>
                    <a:gd name="T46" fmla="*/ 4 w 6"/>
                    <a:gd name="T47" fmla="*/ 20 h 20"/>
                    <a:gd name="T48" fmla="*/ 4 w 6"/>
                    <a:gd name="T49" fmla="*/ 20 h 20"/>
                    <a:gd name="T50" fmla="*/ 4 w 6"/>
                    <a:gd name="T51" fmla="*/ 20 h 20"/>
                    <a:gd name="T52" fmla="*/ 4 w 6"/>
                    <a:gd name="T53" fmla="*/ 20 h 20"/>
                    <a:gd name="T54" fmla="*/ 4 w 6"/>
                    <a:gd name="T55" fmla="*/ 20 h 20"/>
                    <a:gd name="T56" fmla="*/ 3 w 6"/>
                    <a:gd name="T57" fmla="*/ 19 h 20"/>
                    <a:gd name="T58" fmla="*/ 1 w 6"/>
                    <a:gd name="T59" fmla="*/ 14 h 20"/>
                    <a:gd name="T60" fmla="*/ 0 w 6"/>
                    <a:gd name="T61" fmla="*/ 10 h 20"/>
                    <a:gd name="T62" fmla="*/ 0 w 6"/>
                    <a:gd name="T63" fmla="*/ 5 h 20"/>
                    <a:gd name="T64" fmla="*/ 1 w 6"/>
                    <a:gd name="T65" fmla="*/ 2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20"/>
                    <a:gd name="T101" fmla="*/ 6 w 6"/>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20">
                      <a:moveTo>
                        <a:pt x="3" y="1"/>
                      </a:moveTo>
                      <a:lnTo>
                        <a:pt x="3" y="0"/>
                      </a:lnTo>
                      <a:lnTo>
                        <a:pt x="3" y="1"/>
                      </a:lnTo>
                      <a:lnTo>
                        <a:pt x="3" y="2"/>
                      </a:lnTo>
                      <a:lnTo>
                        <a:pt x="3" y="4"/>
                      </a:lnTo>
                      <a:lnTo>
                        <a:pt x="3" y="5"/>
                      </a:lnTo>
                      <a:lnTo>
                        <a:pt x="3" y="8"/>
                      </a:lnTo>
                      <a:lnTo>
                        <a:pt x="3" y="10"/>
                      </a:lnTo>
                      <a:lnTo>
                        <a:pt x="3" y="13"/>
                      </a:lnTo>
                      <a:lnTo>
                        <a:pt x="3" y="14"/>
                      </a:lnTo>
                      <a:lnTo>
                        <a:pt x="4" y="16"/>
                      </a:lnTo>
                      <a:lnTo>
                        <a:pt x="4" y="17"/>
                      </a:lnTo>
                      <a:lnTo>
                        <a:pt x="6" y="20"/>
                      </a:lnTo>
                      <a:lnTo>
                        <a:pt x="4" y="20"/>
                      </a:lnTo>
                      <a:lnTo>
                        <a:pt x="3" y="19"/>
                      </a:lnTo>
                      <a:lnTo>
                        <a:pt x="1" y="17"/>
                      </a:lnTo>
                      <a:lnTo>
                        <a:pt x="1" y="14"/>
                      </a:lnTo>
                      <a:lnTo>
                        <a:pt x="0" y="13"/>
                      </a:lnTo>
                      <a:lnTo>
                        <a:pt x="0" y="10"/>
                      </a:lnTo>
                      <a:lnTo>
                        <a:pt x="0" y="8"/>
                      </a:lnTo>
                      <a:lnTo>
                        <a:pt x="0" y="5"/>
                      </a:lnTo>
                      <a:lnTo>
                        <a:pt x="1" y="4"/>
                      </a:lnTo>
                      <a:lnTo>
                        <a:pt x="1" y="2"/>
                      </a:ln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53" name="Freeform 301"/>
                <p:cNvSpPr>
                  <a:spLocks/>
                </p:cNvSpPr>
                <p:nvPr/>
              </p:nvSpPr>
              <p:spPr bwMode="auto">
                <a:xfrm>
                  <a:off x="2645" y="1959"/>
                  <a:ext cx="6" cy="17"/>
                </a:xfrm>
                <a:custGeom>
                  <a:avLst/>
                  <a:gdLst>
                    <a:gd name="T0" fmla="*/ 5 w 6"/>
                    <a:gd name="T1" fmla="*/ 0 h 17"/>
                    <a:gd name="T2" fmla="*/ 5 w 6"/>
                    <a:gd name="T3" fmla="*/ 0 h 17"/>
                    <a:gd name="T4" fmla="*/ 5 w 6"/>
                    <a:gd name="T5" fmla="*/ 0 h 17"/>
                    <a:gd name="T6" fmla="*/ 5 w 6"/>
                    <a:gd name="T7" fmla="*/ 0 h 17"/>
                    <a:gd name="T8" fmla="*/ 5 w 6"/>
                    <a:gd name="T9" fmla="*/ 0 h 17"/>
                    <a:gd name="T10" fmla="*/ 5 w 6"/>
                    <a:gd name="T11" fmla="*/ 0 h 17"/>
                    <a:gd name="T12" fmla="*/ 5 w 6"/>
                    <a:gd name="T13" fmla="*/ 0 h 17"/>
                    <a:gd name="T14" fmla="*/ 6 w 6"/>
                    <a:gd name="T15" fmla="*/ 0 h 17"/>
                    <a:gd name="T16" fmla="*/ 6 w 6"/>
                    <a:gd name="T17" fmla="*/ 0 h 17"/>
                    <a:gd name="T18" fmla="*/ 6 w 6"/>
                    <a:gd name="T19" fmla="*/ 0 h 17"/>
                    <a:gd name="T20" fmla="*/ 6 w 6"/>
                    <a:gd name="T21" fmla="*/ 0 h 17"/>
                    <a:gd name="T22" fmla="*/ 5 w 6"/>
                    <a:gd name="T23" fmla="*/ 0 h 17"/>
                    <a:gd name="T24" fmla="*/ 5 w 6"/>
                    <a:gd name="T25" fmla="*/ 3 h 17"/>
                    <a:gd name="T26" fmla="*/ 3 w 6"/>
                    <a:gd name="T27" fmla="*/ 6 h 17"/>
                    <a:gd name="T28" fmla="*/ 3 w 6"/>
                    <a:gd name="T29" fmla="*/ 9 h 17"/>
                    <a:gd name="T30" fmla="*/ 3 w 6"/>
                    <a:gd name="T31" fmla="*/ 12 h 17"/>
                    <a:gd name="T32" fmla="*/ 5 w 6"/>
                    <a:gd name="T33" fmla="*/ 15 h 17"/>
                    <a:gd name="T34" fmla="*/ 5 w 6"/>
                    <a:gd name="T35" fmla="*/ 15 h 17"/>
                    <a:gd name="T36" fmla="*/ 5 w 6"/>
                    <a:gd name="T37" fmla="*/ 15 h 17"/>
                    <a:gd name="T38" fmla="*/ 5 w 6"/>
                    <a:gd name="T39" fmla="*/ 17 h 17"/>
                    <a:gd name="T40" fmla="*/ 5 w 6"/>
                    <a:gd name="T41" fmla="*/ 17 h 17"/>
                    <a:gd name="T42" fmla="*/ 3 w 6"/>
                    <a:gd name="T43" fmla="*/ 17 h 17"/>
                    <a:gd name="T44" fmla="*/ 3 w 6"/>
                    <a:gd name="T45" fmla="*/ 17 h 17"/>
                    <a:gd name="T46" fmla="*/ 3 w 6"/>
                    <a:gd name="T47" fmla="*/ 17 h 17"/>
                    <a:gd name="T48" fmla="*/ 3 w 6"/>
                    <a:gd name="T49" fmla="*/ 17 h 17"/>
                    <a:gd name="T50" fmla="*/ 3 w 6"/>
                    <a:gd name="T51" fmla="*/ 17 h 17"/>
                    <a:gd name="T52" fmla="*/ 3 w 6"/>
                    <a:gd name="T53" fmla="*/ 17 h 17"/>
                    <a:gd name="T54" fmla="*/ 3 w 6"/>
                    <a:gd name="T55" fmla="*/ 17 h 17"/>
                    <a:gd name="T56" fmla="*/ 2 w 6"/>
                    <a:gd name="T57" fmla="*/ 14 h 17"/>
                    <a:gd name="T58" fmla="*/ 0 w 6"/>
                    <a:gd name="T59" fmla="*/ 11 h 17"/>
                    <a:gd name="T60" fmla="*/ 0 w 6"/>
                    <a:gd name="T61" fmla="*/ 8 h 17"/>
                    <a:gd name="T62" fmla="*/ 2 w 6"/>
                    <a:gd name="T63" fmla="*/ 5 h 17"/>
                    <a:gd name="T64" fmla="*/ 3 w 6"/>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7"/>
                    <a:gd name="T101" fmla="*/ 6 w 6"/>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7">
                      <a:moveTo>
                        <a:pt x="5" y="0"/>
                      </a:moveTo>
                      <a:lnTo>
                        <a:pt x="5" y="0"/>
                      </a:lnTo>
                      <a:lnTo>
                        <a:pt x="6" y="0"/>
                      </a:lnTo>
                      <a:lnTo>
                        <a:pt x="5" y="0"/>
                      </a:lnTo>
                      <a:lnTo>
                        <a:pt x="5" y="2"/>
                      </a:lnTo>
                      <a:lnTo>
                        <a:pt x="5" y="3"/>
                      </a:lnTo>
                      <a:lnTo>
                        <a:pt x="3" y="5"/>
                      </a:lnTo>
                      <a:lnTo>
                        <a:pt x="3" y="6"/>
                      </a:lnTo>
                      <a:lnTo>
                        <a:pt x="3" y="8"/>
                      </a:lnTo>
                      <a:lnTo>
                        <a:pt x="3" y="9"/>
                      </a:lnTo>
                      <a:lnTo>
                        <a:pt x="3" y="11"/>
                      </a:lnTo>
                      <a:lnTo>
                        <a:pt x="3" y="12"/>
                      </a:lnTo>
                      <a:lnTo>
                        <a:pt x="3" y="14"/>
                      </a:lnTo>
                      <a:lnTo>
                        <a:pt x="5" y="15"/>
                      </a:lnTo>
                      <a:lnTo>
                        <a:pt x="5" y="17"/>
                      </a:lnTo>
                      <a:lnTo>
                        <a:pt x="3" y="17"/>
                      </a:lnTo>
                      <a:lnTo>
                        <a:pt x="2" y="14"/>
                      </a:lnTo>
                      <a:lnTo>
                        <a:pt x="0" y="12"/>
                      </a:lnTo>
                      <a:lnTo>
                        <a:pt x="0" y="11"/>
                      </a:lnTo>
                      <a:lnTo>
                        <a:pt x="0" y="9"/>
                      </a:lnTo>
                      <a:lnTo>
                        <a:pt x="0" y="8"/>
                      </a:lnTo>
                      <a:lnTo>
                        <a:pt x="0" y="5"/>
                      </a:lnTo>
                      <a:lnTo>
                        <a:pt x="2" y="5"/>
                      </a:lnTo>
                      <a:lnTo>
                        <a:pt x="2" y="2"/>
                      </a:lnTo>
                      <a:lnTo>
                        <a:pt x="3"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54" name="Freeform 302"/>
                <p:cNvSpPr>
                  <a:spLocks/>
                </p:cNvSpPr>
                <p:nvPr/>
              </p:nvSpPr>
              <p:spPr bwMode="auto">
                <a:xfrm>
                  <a:off x="2648" y="1891"/>
                  <a:ext cx="6" cy="17"/>
                </a:xfrm>
                <a:custGeom>
                  <a:avLst/>
                  <a:gdLst>
                    <a:gd name="T0" fmla="*/ 5 w 6"/>
                    <a:gd name="T1" fmla="*/ 0 h 17"/>
                    <a:gd name="T2" fmla="*/ 5 w 6"/>
                    <a:gd name="T3" fmla="*/ 0 h 17"/>
                    <a:gd name="T4" fmla="*/ 5 w 6"/>
                    <a:gd name="T5" fmla="*/ 0 h 17"/>
                    <a:gd name="T6" fmla="*/ 6 w 6"/>
                    <a:gd name="T7" fmla="*/ 0 h 17"/>
                    <a:gd name="T8" fmla="*/ 6 w 6"/>
                    <a:gd name="T9" fmla="*/ 0 h 17"/>
                    <a:gd name="T10" fmla="*/ 6 w 6"/>
                    <a:gd name="T11" fmla="*/ 0 h 17"/>
                    <a:gd name="T12" fmla="*/ 6 w 6"/>
                    <a:gd name="T13" fmla="*/ 0 h 17"/>
                    <a:gd name="T14" fmla="*/ 6 w 6"/>
                    <a:gd name="T15" fmla="*/ 0 h 17"/>
                    <a:gd name="T16" fmla="*/ 6 w 6"/>
                    <a:gd name="T17" fmla="*/ 0 h 17"/>
                    <a:gd name="T18" fmla="*/ 6 w 6"/>
                    <a:gd name="T19" fmla="*/ 2 h 17"/>
                    <a:gd name="T20" fmla="*/ 6 w 6"/>
                    <a:gd name="T21" fmla="*/ 2 h 17"/>
                    <a:gd name="T22" fmla="*/ 6 w 6"/>
                    <a:gd name="T23" fmla="*/ 2 h 17"/>
                    <a:gd name="T24" fmla="*/ 6 w 6"/>
                    <a:gd name="T25" fmla="*/ 2 h 17"/>
                    <a:gd name="T26" fmla="*/ 6 w 6"/>
                    <a:gd name="T27" fmla="*/ 2 h 17"/>
                    <a:gd name="T28" fmla="*/ 6 w 6"/>
                    <a:gd name="T29" fmla="*/ 2 h 17"/>
                    <a:gd name="T30" fmla="*/ 6 w 6"/>
                    <a:gd name="T31" fmla="*/ 2 h 17"/>
                    <a:gd name="T32" fmla="*/ 6 w 6"/>
                    <a:gd name="T33" fmla="*/ 0 h 17"/>
                    <a:gd name="T34" fmla="*/ 5 w 6"/>
                    <a:gd name="T35" fmla="*/ 5 h 17"/>
                    <a:gd name="T36" fmla="*/ 5 w 6"/>
                    <a:gd name="T37" fmla="*/ 6 h 17"/>
                    <a:gd name="T38" fmla="*/ 3 w 6"/>
                    <a:gd name="T39" fmla="*/ 8 h 17"/>
                    <a:gd name="T40" fmla="*/ 5 w 6"/>
                    <a:gd name="T41" fmla="*/ 8 h 17"/>
                    <a:gd name="T42" fmla="*/ 5 w 6"/>
                    <a:gd name="T43" fmla="*/ 9 h 17"/>
                    <a:gd name="T44" fmla="*/ 5 w 6"/>
                    <a:gd name="T45" fmla="*/ 11 h 17"/>
                    <a:gd name="T46" fmla="*/ 5 w 6"/>
                    <a:gd name="T47" fmla="*/ 12 h 17"/>
                    <a:gd name="T48" fmla="*/ 6 w 6"/>
                    <a:gd name="T49" fmla="*/ 14 h 17"/>
                    <a:gd name="T50" fmla="*/ 6 w 6"/>
                    <a:gd name="T51" fmla="*/ 15 h 17"/>
                    <a:gd name="T52" fmla="*/ 6 w 6"/>
                    <a:gd name="T53" fmla="*/ 15 h 17"/>
                    <a:gd name="T54" fmla="*/ 6 w 6"/>
                    <a:gd name="T55" fmla="*/ 15 h 17"/>
                    <a:gd name="T56" fmla="*/ 6 w 6"/>
                    <a:gd name="T57" fmla="*/ 17 h 17"/>
                    <a:gd name="T58" fmla="*/ 5 w 6"/>
                    <a:gd name="T59" fmla="*/ 17 h 17"/>
                    <a:gd name="T60" fmla="*/ 5 w 6"/>
                    <a:gd name="T61" fmla="*/ 17 h 17"/>
                    <a:gd name="T62" fmla="*/ 5 w 6"/>
                    <a:gd name="T63" fmla="*/ 17 h 17"/>
                    <a:gd name="T64" fmla="*/ 3 w 6"/>
                    <a:gd name="T65" fmla="*/ 17 h 17"/>
                    <a:gd name="T66" fmla="*/ 3 w 6"/>
                    <a:gd name="T67" fmla="*/ 17 h 17"/>
                    <a:gd name="T68" fmla="*/ 2 w 6"/>
                    <a:gd name="T69" fmla="*/ 17 h 17"/>
                    <a:gd name="T70" fmla="*/ 2 w 6"/>
                    <a:gd name="T71" fmla="*/ 17 h 17"/>
                    <a:gd name="T72" fmla="*/ 2 w 6"/>
                    <a:gd name="T73" fmla="*/ 15 h 17"/>
                    <a:gd name="T74" fmla="*/ 2 w 6"/>
                    <a:gd name="T75" fmla="*/ 15 h 17"/>
                    <a:gd name="T76" fmla="*/ 2 w 6"/>
                    <a:gd name="T77" fmla="*/ 14 h 17"/>
                    <a:gd name="T78" fmla="*/ 2 w 6"/>
                    <a:gd name="T79" fmla="*/ 12 h 17"/>
                    <a:gd name="T80" fmla="*/ 2 w 6"/>
                    <a:gd name="T81" fmla="*/ 11 h 17"/>
                    <a:gd name="T82" fmla="*/ 2 w 6"/>
                    <a:gd name="T83" fmla="*/ 9 h 17"/>
                    <a:gd name="T84" fmla="*/ 2 w 6"/>
                    <a:gd name="T85" fmla="*/ 8 h 17"/>
                    <a:gd name="T86" fmla="*/ 0 w 6"/>
                    <a:gd name="T87" fmla="*/ 6 h 17"/>
                    <a:gd name="T88" fmla="*/ 0 w 6"/>
                    <a:gd name="T89" fmla="*/ 6 h 17"/>
                    <a:gd name="T90" fmla="*/ 0 w 6"/>
                    <a:gd name="T91" fmla="*/ 6 h 17"/>
                    <a:gd name="T92" fmla="*/ 0 w 6"/>
                    <a:gd name="T93" fmla="*/ 6 h 17"/>
                    <a:gd name="T94" fmla="*/ 0 w 6"/>
                    <a:gd name="T95" fmla="*/ 6 h 17"/>
                    <a:gd name="T96" fmla="*/ 0 w 6"/>
                    <a:gd name="T97" fmla="*/ 6 h 17"/>
                    <a:gd name="T98" fmla="*/ 2 w 6"/>
                    <a:gd name="T99" fmla="*/ 5 h 17"/>
                    <a:gd name="T100" fmla="*/ 2 w 6"/>
                    <a:gd name="T101" fmla="*/ 3 h 17"/>
                    <a:gd name="T102" fmla="*/ 2 w 6"/>
                    <a:gd name="T103" fmla="*/ 3 h 17"/>
                    <a:gd name="T104" fmla="*/ 2 w 6"/>
                    <a:gd name="T105" fmla="*/ 3 h 17"/>
                    <a:gd name="T106" fmla="*/ 2 w 6"/>
                    <a:gd name="T107" fmla="*/ 3 h 17"/>
                    <a:gd name="T108" fmla="*/ 2 w 6"/>
                    <a:gd name="T109" fmla="*/ 3 h 17"/>
                    <a:gd name="T110" fmla="*/ 2 w 6"/>
                    <a:gd name="T111" fmla="*/ 3 h 17"/>
                    <a:gd name="T112" fmla="*/ 3 w 6"/>
                    <a:gd name="T113" fmla="*/ 2 h 17"/>
                    <a:gd name="T114" fmla="*/ 3 w 6"/>
                    <a:gd name="T115" fmla="*/ 2 h 17"/>
                    <a:gd name="T116" fmla="*/ 5 w 6"/>
                    <a:gd name="T117" fmla="*/ 2 h 17"/>
                    <a:gd name="T118" fmla="*/ 5 w 6"/>
                    <a:gd name="T119" fmla="*/ 2 h 17"/>
                    <a:gd name="T120" fmla="*/ 6 w 6"/>
                    <a:gd name="T121" fmla="*/ 2 h 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
                    <a:gd name="T184" fmla="*/ 0 h 17"/>
                    <a:gd name="T185" fmla="*/ 6 w 6"/>
                    <a:gd name="T186" fmla="*/ 17 h 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 h="17">
                      <a:moveTo>
                        <a:pt x="6" y="0"/>
                      </a:moveTo>
                      <a:lnTo>
                        <a:pt x="5" y="0"/>
                      </a:lnTo>
                      <a:lnTo>
                        <a:pt x="6" y="0"/>
                      </a:lnTo>
                      <a:lnTo>
                        <a:pt x="6" y="2"/>
                      </a:lnTo>
                      <a:lnTo>
                        <a:pt x="6" y="0"/>
                      </a:lnTo>
                      <a:lnTo>
                        <a:pt x="5" y="5"/>
                      </a:lnTo>
                      <a:lnTo>
                        <a:pt x="5" y="6"/>
                      </a:lnTo>
                      <a:lnTo>
                        <a:pt x="3" y="8"/>
                      </a:lnTo>
                      <a:lnTo>
                        <a:pt x="3" y="6"/>
                      </a:lnTo>
                      <a:lnTo>
                        <a:pt x="5" y="8"/>
                      </a:lnTo>
                      <a:lnTo>
                        <a:pt x="5" y="9"/>
                      </a:lnTo>
                      <a:lnTo>
                        <a:pt x="5" y="11"/>
                      </a:lnTo>
                      <a:lnTo>
                        <a:pt x="5" y="12"/>
                      </a:lnTo>
                      <a:lnTo>
                        <a:pt x="6" y="12"/>
                      </a:lnTo>
                      <a:lnTo>
                        <a:pt x="6" y="14"/>
                      </a:lnTo>
                      <a:lnTo>
                        <a:pt x="6" y="15"/>
                      </a:lnTo>
                      <a:lnTo>
                        <a:pt x="6" y="17"/>
                      </a:lnTo>
                      <a:lnTo>
                        <a:pt x="5" y="17"/>
                      </a:lnTo>
                      <a:lnTo>
                        <a:pt x="3" y="17"/>
                      </a:lnTo>
                      <a:lnTo>
                        <a:pt x="2" y="17"/>
                      </a:lnTo>
                      <a:lnTo>
                        <a:pt x="2" y="15"/>
                      </a:lnTo>
                      <a:lnTo>
                        <a:pt x="2" y="14"/>
                      </a:lnTo>
                      <a:lnTo>
                        <a:pt x="2" y="12"/>
                      </a:lnTo>
                      <a:lnTo>
                        <a:pt x="2" y="11"/>
                      </a:lnTo>
                      <a:lnTo>
                        <a:pt x="2" y="9"/>
                      </a:lnTo>
                      <a:lnTo>
                        <a:pt x="2" y="8"/>
                      </a:lnTo>
                      <a:lnTo>
                        <a:pt x="0" y="6"/>
                      </a:lnTo>
                      <a:lnTo>
                        <a:pt x="2" y="5"/>
                      </a:lnTo>
                      <a:lnTo>
                        <a:pt x="2" y="3"/>
                      </a:lnTo>
                      <a:lnTo>
                        <a:pt x="3" y="2"/>
                      </a:lnTo>
                      <a:lnTo>
                        <a:pt x="5" y="2"/>
                      </a:lnTo>
                      <a:lnTo>
                        <a:pt x="6" y="2"/>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55" name="Freeform 303"/>
                <p:cNvSpPr>
                  <a:spLocks/>
                </p:cNvSpPr>
                <p:nvPr/>
              </p:nvSpPr>
              <p:spPr bwMode="auto">
                <a:xfrm>
                  <a:off x="2690" y="1894"/>
                  <a:ext cx="3" cy="11"/>
                </a:xfrm>
                <a:custGeom>
                  <a:avLst/>
                  <a:gdLst>
                    <a:gd name="T0" fmla="*/ 0 w 3"/>
                    <a:gd name="T1" fmla="*/ 0 h 11"/>
                    <a:gd name="T2" fmla="*/ 0 w 3"/>
                    <a:gd name="T3" fmla="*/ 0 h 11"/>
                    <a:gd name="T4" fmla="*/ 0 w 3"/>
                    <a:gd name="T5" fmla="*/ 0 h 11"/>
                    <a:gd name="T6" fmla="*/ 0 w 3"/>
                    <a:gd name="T7" fmla="*/ 0 h 11"/>
                    <a:gd name="T8" fmla="*/ 0 w 3"/>
                    <a:gd name="T9" fmla="*/ 0 h 11"/>
                    <a:gd name="T10" fmla="*/ 0 w 3"/>
                    <a:gd name="T11" fmla="*/ 0 h 11"/>
                    <a:gd name="T12" fmla="*/ 0 w 3"/>
                    <a:gd name="T13" fmla="*/ 0 h 11"/>
                    <a:gd name="T14" fmla="*/ 0 w 3"/>
                    <a:gd name="T15" fmla="*/ 0 h 11"/>
                    <a:gd name="T16" fmla="*/ 0 w 3"/>
                    <a:gd name="T17" fmla="*/ 0 h 11"/>
                    <a:gd name="T18" fmla="*/ 1 w 3"/>
                    <a:gd name="T19" fmla="*/ 0 h 11"/>
                    <a:gd name="T20" fmla="*/ 1 w 3"/>
                    <a:gd name="T21" fmla="*/ 0 h 11"/>
                    <a:gd name="T22" fmla="*/ 1 w 3"/>
                    <a:gd name="T23" fmla="*/ 0 h 11"/>
                    <a:gd name="T24" fmla="*/ 1 w 3"/>
                    <a:gd name="T25" fmla="*/ 2 h 11"/>
                    <a:gd name="T26" fmla="*/ 1 w 3"/>
                    <a:gd name="T27" fmla="*/ 5 h 11"/>
                    <a:gd name="T28" fmla="*/ 3 w 3"/>
                    <a:gd name="T29" fmla="*/ 6 h 11"/>
                    <a:gd name="T30" fmla="*/ 3 w 3"/>
                    <a:gd name="T31" fmla="*/ 8 h 11"/>
                    <a:gd name="T32" fmla="*/ 3 w 3"/>
                    <a:gd name="T33" fmla="*/ 11 h 11"/>
                    <a:gd name="T34" fmla="*/ 3 w 3"/>
                    <a:gd name="T35" fmla="*/ 11 h 11"/>
                    <a:gd name="T36" fmla="*/ 3 w 3"/>
                    <a:gd name="T37" fmla="*/ 11 h 11"/>
                    <a:gd name="T38" fmla="*/ 1 w 3"/>
                    <a:gd name="T39" fmla="*/ 11 h 11"/>
                    <a:gd name="T40" fmla="*/ 1 w 3"/>
                    <a:gd name="T41" fmla="*/ 11 h 11"/>
                    <a:gd name="T42" fmla="*/ 1 w 3"/>
                    <a:gd name="T43" fmla="*/ 11 h 11"/>
                    <a:gd name="T44" fmla="*/ 1 w 3"/>
                    <a:gd name="T45" fmla="*/ 11 h 11"/>
                    <a:gd name="T46" fmla="*/ 1 w 3"/>
                    <a:gd name="T47" fmla="*/ 11 h 11"/>
                    <a:gd name="T48" fmla="*/ 1 w 3"/>
                    <a:gd name="T49" fmla="*/ 11 h 11"/>
                    <a:gd name="T50" fmla="*/ 1 w 3"/>
                    <a:gd name="T51" fmla="*/ 11 h 11"/>
                    <a:gd name="T52" fmla="*/ 1 w 3"/>
                    <a:gd name="T53" fmla="*/ 11 h 11"/>
                    <a:gd name="T54" fmla="*/ 1 w 3"/>
                    <a:gd name="T55" fmla="*/ 11 h 11"/>
                    <a:gd name="T56" fmla="*/ 1 w 3"/>
                    <a:gd name="T57" fmla="*/ 9 h 11"/>
                    <a:gd name="T58" fmla="*/ 1 w 3"/>
                    <a:gd name="T59" fmla="*/ 8 h 11"/>
                    <a:gd name="T60" fmla="*/ 1 w 3"/>
                    <a:gd name="T61" fmla="*/ 5 h 11"/>
                    <a:gd name="T62" fmla="*/ 0 w 3"/>
                    <a:gd name="T63" fmla="*/ 3 h 11"/>
                    <a:gd name="T64" fmla="*/ 0 w 3"/>
                    <a:gd name="T65" fmla="*/ 2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
                    <a:gd name="T100" fmla="*/ 0 h 11"/>
                    <a:gd name="T101" fmla="*/ 3 w 3"/>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 h="11">
                      <a:moveTo>
                        <a:pt x="0" y="0"/>
                      </a:moveTo>
                      <a:lnTo>
                        <a:pt x="0" y="0"/>
                      </a:lnTo>
                      <a:lnTo>
                        <a:pt x="1" y="0"/>
                      </a:lnTo>
                      <a:lnTo>
                        <a:pt x="1" y="2"/>
                      </a:lnTo>
                      <a:lnTo>
                        <a:pt x="1" y="3"/>
                      </a:lnTo>
                      <a:lnTo>
                        <a:pt x="1" y="5"/>
                      </a:lnTo>
                      <a:lnTo>
                        <a:pt x="3" y="6"/>
                      </a:lnTo>
                      <a:lnTo>
                        <a:pt x="3" y="8"/>
                      </a:lnTo>
                      <a:lnTo>
                        <a:pt x="3" y="9"/>
                      </a:lnTo>
                      <a:lnTo>
                        <a:pt x="3" y="11"/>
                      </a:lnTo>
                      <a:lnTo>
                        <a:pt x="1" y="11"/>
                      </a:lnTo>
                      <a:lnTo>
                        <a:pt x="1" y="9"/>
                      </a:lnTo>
                      <a:lnTo>
                        <a:pt x="1" y="8"/>
                      </a:lnTo>
                      <a:lnTo>
                        <a:pt x="1" y="6"/>
                      </a:lnTo>
                      <a:lnTo>
                        <a:pt x="1" y="5"/>
                      </a:lnTo>
                      <a:lnTo>
                        <a:pt x="0" y="5"/>
                      </a:lnTo>
                      <a:lnTo>
                        <a:pt x="0" y="3"/>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56" name="Freeform 304"/>
                <p:cNvSpPr>
                  <a:spLocks/>
                </p:cNvSpPr>
                <p:nvPr/>
              </p:nvSpPr>
              <p:spPr bwMode="auto">
                <a:xfrm>
                  <a:off x="2724" y="1871"/>
                  <a:ext cx="9" cy="20"/>
                </a:xfrm>
                <a:custGeom>
                  <a:avLst/>
                  <a:gdLst>
                    <a:gd name="T0" fmla="*/ 9 w 9"/>
                    <a:gd name="T1" fmla="*/ 0 h 19"/>
                    <a:gd name="T2" fmla="*/ 9 w 9"/>
                    <a:gd name="T3" fmla="*/ 0 h 19"/>
                    <a:gd name="T4" fmla="*/ 9 w 9"/>
                    <a:gd name="T5" fmla="*/ 0 h 19"/>
                    <a:gd name="T6" fmla="*/ 9 w 9"/>
                    <a:gd name="T7" fmla="*/ 0 h 19"/>
                    <a:gd name="T8" fmla="*/ 7 w 9"/>
                    <a:gd name="T9" fmla="*/ 0 h 19"/>
                    <a:gd name="T10" fmla="*/ 6 w 9"/>
                    <a:gd name="T11" fmla="*/ 1 h 19"/>
                    <a:gd name="T12" fmla="*/ 4 w 9"/>
                    <a:gd name="T13" fmla="*/ 4 h 19"/>
                    <a:gd name="T14" fmla="*/ 4 w 9"/>
                    <a:gd name="T15" fmla="*/ 6 h 19"/>
                    <a:gd name="T16" fmla="*/ 4 w 9"/>
                    <a:gd name="T17" fmla="*/ 7 h 19"/>
                    <a:gd name="T18" fmla="*/ 4 w 9"/>
                    <a:gd name="T19" fmla="*/ 9 h 19"/>
                    <a:gd name="T20" fmla="*/ 4 w 9"/>
                    <a:gd name="T21" fmla="*/ 26 h 19"/>
                    <a:gd name="T22" fmla="*/ 4 w 9"/>
                    <a:gd name="T23" fmla="*/ 27 h 19"/>
                    <a:gd name="T24" fmla="*/ 6 w 9"/>
                    <a:gd name="T25" fmla="*/ 31 h 19"/>
                    <a:gd name="T26" fmla="*/ 6 w 9"/>
                    <a:gd name="T27" fmla="*/ 35 h 19"/>
                    <a:gd name="T28" fmla="*/ 6 w 9"/>
                    <a:gd name="T29" fmla="*/ 35 h 19"/>
                    <a:gd name="T30" fmla="*/ 6 w 9"/>
                    <a:gd name="T31" fmla="*/ 35 h 19"/>
                    <a:gd name="T32" fmla="*/ 6 w 9"/>
                    <a:gd name="T33" fmla="*/ 35 h 19"/>
                    <a:gd name="T34" fmla="*/ 6 w 9"/>
                    <a:gd name="T35" fmla="*/ 35 h 19"/>
                    <a:gd name="T36" fmla="*/ 6 w 9"/>
                    <a:gd name="T37" fmla="*/ 35 h 19"/>
                    <a:gd name="T38" fmla="*/ 6 w 9"/>
                    <a:gd name="T39" fmla="*/ 37 h 19"/>
                    <a:gd name="T40" fmla="*/ 6 w 9"/>
                    <a:gd name="T41" fmla="*/ 37 h 19"/>
                    <a:gd name="T42" fmla="*/ 6 w 9"/>
                    <a:gd name="T43" fmla="*/ 37 h 19"/>
                    <a:gd name="T44" fmla="*/ 6 w 9"/>
                    <a:gd name="T45" fmla="*/ 37 h 19"/>
                    <a:gd name="T46" fmla="*/ 6 w 9"/>
                    <a:gd name="T47" fmla="*/ 37 h 19"/>
                    <a:gd name="T48" fmla="*/ 6 w 9"/>
                    <a:gd name="T49" fmla="*/ 37 h 19"/>
                    <a:gd name="T50" fmla="*/ 6 w 9"/>
                    <a:gd name="T51" fmla="*/ 37 h 19"/>
                    <a:gd name="T52" fmla="*/ 6 w 9"/>
                    <a:gd name="T53" fmla="*/ 37 h 19"/>
                    <a:gd name="T54" fmla="*/ 6 w 9"/>
                    <a:gd name="T55" fmla="*/ 37 h 19"/>
                    <a:gd name="T56" fmla="*/ 4 w 9"/>
                    <a:gd name="T57" fmla="*/ 37 h 19"/>
                    <a:gd name="T58" fmla="*/ 4 w 9"/>
                    <a:gd name="T59" fmla="*/ 37 h 19"/>
                    <a:gd name="T60" fmla="*/ 4 w 9"/>
                    <a:gd name="T61" fmla="*/ 37 h 19"/>
                    <a:gd name="T62" fmla="*/ 4 w 9"/>
                    <a:gd name="T63" fmla="*/ 37 h 19"/>
                    <a:gd name="T64" fmla="*/ 4 w 9"/>
                    <a:gd name="T65" fmla="*/ 37 h 19"/>
                    <a:gd name="T66" fmla="*/ 4 w 9"/>
                    <a:gd name="T67" fmla="*/ 37 h 19"/>
                    <a:gd name="T68" fmla="*/ 4 w 9"/>
                    <a:gd name="T69" fmla="*/ 37 h 19"/>
                    <a:gd name="T70" fmla="*/ 4 w 9"/>
                    <a:gd name="T71" fmla="*/ 37 h 19"/>
                    <a:gd name="T72" fmla="*/ 4 w 9"/>
                    <a:gd name="T73" fmla="*/ 37 h 19"/>
                    <a:gd name="T74" fmla="*/ 3 w 9"/>
                    <a:gd name="T75" fmla="*/ 31 h 19"/>
                    <a:gd name="T76" fmla="*/ 3 w 9"/>
                    <a:gd name="T77" fmla="*/ 31 h 19"/>
                    <a:gd name="T78" fmla="*/ 1 w 9"/>
                    <a:gd name="T79" fmla="*/ 29 h 19"/>
                    <a:gd name="T80" fmla="*/ 1 w 9"/>
                    <a:gd name="T81" fmla="*/ 27 h 19"/>
                    <a:gd name="T82" fmla="*/ 0 w 9"/>
                    <a:gd name="T83" fmla="*/ 26 h 19"/>
                    <a:gd name="T84" fmla="*/ 0 w 9"/>
                    <a:gd name="T85" fmla="*/ 24 h 19"/>
                    <a:gd name="T86" fmla="*/ 0 w 9"/>
                    <a:gd name="T87" fmla="*/ 7 h 19"/>
                    <a:gd name="T88" fmla="*/ 0 w 9"/>
                    <a:gd name="T89" fmla="*/ 7 h 19"/>
                    <a:gd name="T90" fmla="*/ 0 w 9"/>
                    <a:gd name="T91" fmla="*/ 4 h 19"/>
                    <a:gd name="T92" fmla="*/ 1 w 9"/>
                    <a:gd name="T93" fmla="*/ 4 h 19"/>
                    <a:gd name="T94" fmla="*/ 1 w 9"/>
                    <a:gd name="T95" fmla="*/ 4 h 19"/>
                    <a:gd name="T96" fmla="*/ 1 w 9"/>
                    <a:gd name="T97" fmla="*/ 3 h 19"/>
                    <a:gd name="T98" fmla="*/ 3 w 9"/>
                    <a:gd name="T99" fmla="*/ 1 h 19"/>
                    <a:gd name="T100" fmla="*/ 3 w 9"/>
                    <a:gd name="T101" fmla="*/ 1 h 19"/>
                    <a:gd name="T102" fmla="*/ 4 w 9"/>
                    <a:gd name="T103" fmla="*/ 0 h 19"/>
                    <a:gd name="T104" fmla="*/ 4 w 9"/>
                    <a:gd name="T105" fmla="*/ 0 h 19"/>
                    <a:gd name="T106" fmla="*/ 6 w 9"/>
                    <a:gd name="T107" fmla="*/ 0 h 19"/>
                    <a:gd name="T108" fmla="*/ 6 w 9"/>
                    <a:gd name="T109" fmla="*/ 0 h 19"/>
                    <a:gd name="T110" fmla="*/ 7 w 9"/>
                    <a:gd name="T111" fmla="*/ 0 h 19"/>
                    <a:gd name="T112" fmla="*/ 7 w 9"/>
                    <a:gd name="T113" fmla="*/ 0 h 19"/>
                    <a:gd name="T114" fmla="*/ 9 w 9"/>
                    <a:gd name="T115" fmla="*/ 0 h 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
                    <a:gd name="T175" fmla="*/ 0 h 19"/>
                    <a:gd name="T176" fmla="*/ 9 w 9"/>
                    <a:gd name="T177" fmla="*/ 19 h 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 h="19">
                      <a:moveTo>
                        <a:pt x="9" y="0"/>
                      </a:moveTo>
                      <a:lnTo>
                        <a:pt x="9" y="0"/>
                      </a:lnTo>
                      <a:lnTo>
                        <a:pt x="7" y="0"/>
                      </a:lnTo>
                      <a:lnTo>
                        <a:pt x="6" y="1"/>
                      </a:lnTo>
                      <a:lnTo>
                        <a:pt x="4" y="4"/>
                      </a:lnTo>
                      <a:lnTo>
                        <a:pt x="4" y="6"/>
                      </a:lnTo>
                      <a:lnTo>
                        <a:pt x="4" y="7"/>
                      </a:lnTo>
                      <a:lnTo>
                        <a:pt x="4" y="9"/>
                      </a:lnTo>
                      <a:lnTo>
                        <a:pt x="4" y="12"/>
                      </a:lnTo>
                      <a:lnTo>
                        <a:pt x="4" y="13"/>
                      </a:lnTo>
                      <a:lnTo>
                        <a:pt x="6" y="16"/>
                      </a:lnTo>
                      <a:lnTo>
                        <a:pt x="6" y="18"/>
                      </a:lnTo>
                      <a:lnTo>
                        <a:pt x="6" y="19"/>
                      </a:lnTo>
                      <a:lnTo>
                        <a:pt x="4" y="19"/>
                      </a:lnTo>
                      <a:lnTo>
                        <a:pt x="3" y="16"/>
                      </a:lnTo>
                      <a:lnTo>
                        <a:pt x="1" y="15"/>
                      </a:lnTo>
                      <a:lnTo>
                        <a:pt x="1" y="13"/>
                      </a:lnTo>
                      <a:lnTo>
                        <a:pt x="0" y="12"/>
                      </a:lnTo>
                      <a:lnTo>
                        <a:pt x="0" y="10"/>
                      </a:lnTo>
                      <a:lnTo>
                        <a:pt x="0" y="7"/>
                      </a:lnTo>
                      <a:lnTo>
                        <a:pt x="0" y="4"/>
                      </a:lnTo>
                      <a:lnTo>
                        <a:pt x="1" y="4"/>
                      </a:lnTo>
                      <a:lnTo>
                        <a:pt x="1" y="3"/>
                      </a:lnTo>
                      <a:lnTo>
                        <a:pt x="3" y="1"/>
                      </a:lnTo>
                      <a:lnTo>
                        <a:pt x="4" y="0"/>
                      </a:lnTo>
                      <a:lnTo>
                        <a:pt x="6" y="0"/>
                      </a:lnTo>
                      <a:lnTo>
                        <a:pt x="7"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57" name="Freeform 305"/>
                <p:cNvSpPr>
                  <a:spLocks/>
                </p:cNvSpPr>
                <p:nvPr/>
              </p:nvSpPr>
              <p:spPr bwMode="auto">
                <a:xfrm>
                  <a:off x="2793" y="1890"/>
                  <a:ext cx="6" cy="12"/>
                </a:xfrm>
                <a:custGeom>
                  <a:avLst/>
                  <a:gdLst>
                    <a:gd name="T0" fmla="*/ 4 w 6"/>
                    <a:gd name="T1" fmla="*/ 0 h 12"/>
                    <a:gd name="T2" fmla="*/ 4 w 6"/>
                    <a:gd name="T3" fmla="*/ 0 h 12"/>
                    <a:gd name="T4" fmla="*/ 4 w 6"/>
                    <a:gd name="T5" fmla="*/ 0 h 12"/>
                    <a:gd name="T6" fmla="*/ 4 w 6"/>
                    <a:gd name="T7" fmla="*/ 0 h 12"/>
                    <a:gd name="T8" fmla="*/ 6 w 6"/>
                    <a:gd name="T9" fmla="*/ 0 h 12"/>
                    <a:gd name="T10" fmla="*/ 6 w 6"/>
                    <a:gd name="T11" fmla="*/ 0 h 12"/>
                    <a:gd name="T12" fmla="*/ 6 w 6"/>
                    <a:gd name="T13" fmla="*/ 0 h 12"/>
                    <a:gd name="T14" fmla="*/ 6 w 6"/>
                    <a:gd name="T15" fmla="*/ 1 h 12"/>
                    <a:gd name="T16" fmla="*/ 6 w 6"/>
                    <a:gd name="T17" fmla="*/ 1 h 12"/>
                    <a:gd name="T18" fmla="*/ 6 w 6"/>
                    <a:gd name="T19" fmla="*/ 1 h 12"/>
                    <a:gd name="T20" fmla="*/ 6 w 6"/>
                    <a:gd name="T21" fmla="*/ 1 h 12"/>
                    <a:gd name="T22" fmla="*/ 6 w 6"/>
                    <a:gd name="T23" fmla="*/ 1 h 12"/>
                    <a:gd name="T24" fmla="*/ 4 w 6"/>
                    <a:gd name="T25" fmla="*/ 3 h 12"/>
                    <a:gd name="T26" fmla="*/ 3 w 6"/>
                    <a:gd name="T27" fmla="*/ 6 h 12"/>
                    <a:gd name="T28" fmla="*/ 3 w 6"/>
                    <a:gd name="T29" fmla="*/ 6 h 12"/>
                    <a:gd name="T30" fmla="*/ 1 w 6"/>
                    <a:gd name="T31" fmla="*/ 9 h 12"/>
                    <a:gd name="T32" fmla="*/ 1 w 6"/>
                    <a:gd name="T33" fmla="*/ 10 h 12"/>
                    <a:gd name="T34" fmla="*/ 1 w 6"/>
                    <a:gd name="T35" fmla="*/ 10 h 12"/>
                    <a:gd name="T36" fmla="*/ 1 w 6"/>
                    <a:gd name="T37" fmla="*/ 10 h 12"/>
                    <a:gd name="T38" fmla="*/ 1 w 6"/>
                    <a:gd name="T39" fmla="*/ 10 h 12"/>
                    <a:gd name="T40" fmla="*/ 1 w 6"/>
                    <a:gd name="T41" fmla="*/ 12 h 12"/>
                    <a:gd name="T42" fmla="*/ 1 w 6"/>
                    <a:gd name="T43" fmla="*/ 12 h 12"/>
                    <a:gd name="T44" fmla="*/ 1 w 6"/>
                    <a:gd name="T45" fmla="*/ 12 h 12"/>
                    <a:gd name="T46" fmla="*/ 0 w 6"/>
                    <a:gd name="T47" fmla="*/ 12 h 12"/>
                    <a:gd name="T48" fmla="*/ 0 w 6"/>
                    <a:gd name="T49" fmla="*/ 10 h 12"/>
                    <a:gd name="T50" fmla="*/ 0 w 6"/>
                    <a:gd name="T51" fmla="*/ 10 h 12"/>
                    <a:gd name="T52" fmla="*/ 0 w 6"/>
                    <a:gd name="T53" fmla="*/ 10 h 12"/>
                    <a:gd name="T54" fmla="*/ 0 w 6"/>
                    <a:gd name="T55" fmla="*/ 10 h 12"/>
                    <a:gd name="T56" fmla="*/ 0 w 6"/>
                    <a:gd name="T57" fmla="*/ 9 h 12"/>
                    <a:gd name="T58" fmla="*/ 0 w 6"/>
                    <a:gd name="T59" fmla="*/ 6 h 12"/>
                    <a:gd name="T60" fmla="*/ 0 w 6"/>
                    <a:gd name="T61" fmla="*/ 4 h 12"/>
                    <a:gd name="T62" fmla="*/ 1 w 6"/>
                    <a:gd name="T63" fmla="*/ 3 h 12"/>
                    <a:gd name="T64" fmla="*/ 4 w 6"/>
                    <a:gd name="T65" fmla="*/ 1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
                      </a:moveTo>
                      <a:lnTo>
                        <a:pt x="4" y="0"/>
                      </a:lnTo>
                      <a:lnTo>
                        <a:pt x="6" y="0"/>
                      </a:lnTo>
                      <a:lnTo>
                        <a:pt x="6" y="1"/>
                      </a:lnTo>
                      <a:lnTo>
                        <a:pt x="4" y="3"/>
                      </a:lnTo>
                      <a:lnTo>
                        <a:pt x="4" y="4"/>
                      </a:lnTo>
                      <a:lnTo>
                        <a:pt x="3" y="6"/>
                      </a:lnTo>
                      <a:lnTo>
                        <a:pt x="1" y="7"/>
                      </a:lnTo>
                      <a:lnTo>
                        <a:pt x="1" y="9"/>
                      </a:lnTo>
                      <a:lnTo>
                        <a:pt x="1" y="10"/>
                      </a:lnTo>
                      <a:lnTo>
                        <a:pt x="1" y="12"/>
                      </a:lnTo>
                      <a:lnTo>
                        <a:pt x="0" y="12"/>
                      </a:lnTo>
                      <a:lnTo>
                        <a:pt x="0" y="10"/>
                      </a:lnTo>
                      <a:lnTo>
                        <a:pt x="0" y="9"/>
                      </a:lnTo>
                      <a:lnTo>
                        <a:pt x="0" y="7"/>
                      </a:lnTo>
                      <a:lnTo>
                        <a:pt x="0" y="6"/>
                      </a:lnTo>
                      <a:lnTo>
                        <a:pt x="0" y="4"/>
                      </a:lnTo>
                      <a:lnTo>
                        <a:pt x="1" y="3"/>
                      </a:lnTo>
                      <a:lnTo>
                        <a:pt x="3" y="1"/>
                      </a:ln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58" name="Freeform 306"/>
                <p:cNvSpPr>
                  <a:spLocks/>
                </p:cNvSpPr>
                <p:nvPr/>
              </p:nvSpPr>
              <p:spPr bwMode="auto">
                <a:xfrm>
                  <a:off x="910" y="1680"/>
                  <a:ext cx="311" cy="191"/>
                </a:xfrm>
                <a:custGeom>
                  <a:avLst/>
                  <a:gdLst>
                    <a:gd name="T0" fmla="*/ 335 w 309"/>
                    <a:gd name="T1" fmla="*/ 77 h 185"/>
                    <a:gd name="T2" fmla="*/ 334 w 309"/>
                    <a:gd name="T3" fmla="*/ 87 h 185"/>
                    <a:gd name="T4" fmla="*/ 331 w 309"/>
                    <a:gd name="T5" fmla="*/ 121 h 185"/>
                    <a:gd name="T6" fmla="*/ 326 w 309"/>
                    <a:gd name="T7" fmla="*/ 161 h 185"/>
                    <a:gd name="T8" fmla="*/ 319 w 309"/>
                    <a:gd name="T9" fmla="*/ 200 h 185"/>
                    <a:gd name="T10" fmla="*/ 310 w 309"/>
                    <a:gd name="T11" fmla="*/ 227 h 185"/>
                    <a:gd name="T12" fmla="*/ 304 w 309"/>
                    <a:gd name="T13" fmla="*/ 232 h 185"/>
                    <a:gd name="T14" fmla="*/ 291 w 309"/>
                    <a:gd name="T15" fmla="*/ 244 h 185"/>
                    <a:gd name="T16" fmla="*/ 274 w 309"/>
                    <a:gd name="T17" fmla="*/ 253 h 185"/>
                    <a:gd name="T18" fmla="*/ 252 w 309"/>
                    <a:gd name="T19" fmla="*/ 261 h 185"/>
                    <a:gd name="T20" fmla="*/ 226 w 309"/>
                    <a:gd name="T21" fmla="*/ 268 h 185"/>
                    <a:gd name="T22" fmla="*/ 218 w 309"/>
                    <a:gd name="T23" fmla="*/ 270 h 185"/>
                    <a:gd name="T24" fmla="*/ 200 w 309"/>
                    <a:gd name="T25" fmla="*/ 277 h 185"/>
                    <a:gd name="T26" fmla="*/ 179 w 309"/>
                    <a:gd name="T27" fmla="*/ 282 h 185"/>
                    <a:gd name="T28" fmla="*/ 157 w 309"/>
                    <a:gd name="T29" fmla="*/ 286 h 185"/>
                    <a:gd name="T30" fmla="*/ 133 w 309"/>
                    <a:gd name="T31" fmla="*/ 288 h 185"/>
                    <a:gd name="T32" fmla="*/ 112 w 309"/>
                    <a:gd name="T33" fmla="*/ 288 h 185"/>
                    <a:gd name="T34" fmla="*/ 103 w 309"/>
                    <a:gd name="T35" fmla="*/ 286 h 185"/>
                    <a:gd name="T36" fmla="*/ 71 w 309"/>
                    <a:gd name="T37" fmla="*/ 286 h 185"/>
                    <a:gd name="T38" fmla="*/ 55 w 309"/>
                    <a:gd name="T39" fmla="*/ 286 h 185"/>
                    <a:gd name="T40" fmla="*/ 38 w 309"/>
                    <a:gd name="T41" fmla="*/ 286 h 185"/>
                    <a:gd name="T42" fmla="*/ 23 w 309"/>
                    <a:gd name="T43" fmla="*/ 284 h 185"/>
                    <a:gd name="T44" fmla="*/ 16 w 309"/>
                    <a:gd name="T45" fmla="*/ 282 h 185"/>
                    <a:gd name="T46" fmla="*/ 6 w 309"/>
                    <a:gd name="T47" fmla="*/ 273 h 185"/>
                    <a:gd name="T48" fmla="*/ 0 w 309"/>
                    <a:gd name="T49" fmla="*/ 262 h 185"/>
                    <a:gd name="T50" fmla="*/ 0 w 309"/>
                    <a:gd name="T51" fmla="*/ 253 h 185"/>
                    <a:gd name="T52" fmla="*/ 1 w 309"/>
                    <a:gd name="T53" fmla="*/ 242 h 185"/>
                    <a:gd name="T54" fmla="*/ 6 w 309"/>
                    <a:gd name="T55" fmla="*/ 231 h 185"/>
                    <a:gd name="T56" fmla="*/ 7 w 309"/>
                    <a:gd name="T57" fmla="*/ 224 h 185"/>
                    <a:gd name="T58" fmla="*/ 14 w 309"/>
                    <a:gd name="T59" fmla="*/ 213 h 185"/>
                    <a:gd name="T60" fmla="*/ 23 w 309"/>
                    <a:gd name="T61" fmla="*/ 198 h 185"/>
                    <a:gd name="T62" fmla="*/ 31 w 309"/>
                    <a:gd name="T63" fmla="*/ 184 h 185"/>
                    <a:gd name="T64" fmla="*/ 41 w 309"/>
                    <a:gd name="T65" fmla="*/ 167 h 185"/>
                    <a:gd name="T66" fmla="*/ 46 w 309"/>
                    <a:gd name="T67" fmla="*/ 161 h 185"/>
                    <a:gd name="T68" fmla="*/ 53 w 309"/>
                    <a:gd name="T69" fmla="*/ 142 h 185"/>
                    <a:gd name="T70" fmla="*/ 58 w 309"/>
                    <a:gd name="T71" fmla="*/ 130 h 185"/>
                    <a:gd name="T72" fmla="*/ 61 w 309"/>
                    <a:gd name="T73" fmla="*/ 116 h 185"/>
                    <a:gd name="T74" fmla="*/ 65 w 309"/>
                    <a:gd name="T75" fmla="*/ 100 h 185"/>
                    <a:gd name="T76" fmla="*/ 70 w 309"/>
                    <a:gd name="T77" fmla="*/ 87 h 185"/>
                    <a:gd name="T78" fmla="*/ 73 w 309"/>
                    <a:gd name="T79" fmla="*/ 81 h 185"/>
                    <a:gd name="T80" fmla="*/ 93 w 309"/>
                    <a:gd name="T81" fmla="*/ 67 h 185"/>
                    <a:gd name="T82" fmla="*/ 100 w 309"/>
                    <a:gd name="T83" fmla="*/ 49 h 185"/>
                    <a:gd name="T84" fmla="*/ 109 w 309"/>
                    <a:gd name="T85" fmla="*/ 40 h 185"/>
                    <a:gd name="T86" fmla="*/ 118 w 309"/>
                    <a:gd name="T87" fmla="*/ 31 h 185"/>
                    <a:gd name="T88" fmla="*/ 123 w 309"/>
                    <a:gd name="T89" fmla="*/ 14 h 185"/>
                    <a:gd name="T90" fmla="*/ 139 w 309"/>
                    <a:gd name="T91" fmla="*/ 8 h 185"/>
                    <a:gd name="T92" fmla="*/ 164 w 309"/>
                    <a:gd name="T93" fmla="*/ 4 h 185"/>
                    <a:gd name="T94" fmla="*/ 193 w 309"/>
                    <a:gd name="T95" fmla="*/ 3 h 185"/>
                    <a:gd name="T96" fmla="*/ 223 w 309"/>
                    <a:gd name="T97" fmla="*/ 1 h 185"/>
                    <a:gd name="T98" fmla="*/ 261 w 309"/>
                    <a:gd name="T99" fmla="*/ 0 h 185"/>
                    <a:gd name="T100" fmla="*/ 271 w 309"/>
                    <a:gd name="T101" fmla="*/ 0 h 185"/>
                    <a:gd name="T102" fmla="*/ 291 w 309"/>
                    <a:gd name="T103" fmla="*/ 3 h 185"/>
                    <a:gd name="T104" fmla="*/ 310 w 309"/>
                    <a:gd name="T105" fmla="*/ 10 h 185"/>
                    <a:gd name="T106" fmla="*/ 323 w 309"/>
                    <a:gd name="T107" fmla="*/ 33 h 185"/>
                    <a:gd name="T108" fmla="*/ 332 w 309"/>
                    <a:gd name="T109" fmla="*/ 40 h 185"/>
                    <a:gd name="T110" fmla="*/ 335 w 309"/>
                    <a:gd name="T111" fmla="*/ 45 h 185"/>
                    <a:gd name="T112" fmla="*/ 337 w 309"/>
                    <a:gd name="T113" fmla="*/ 55 h 185"/>
                    <a:gd name="T114" fmla="*/ 337 w 309"/>
                    <a:gd name="T115" fmla="*/ 63 h 185"/>
                    <a:gd name="T116" fmla="*/ 337 w 309"/>
                    <a:gd name="T117" fmla="*/ 73 h 185"/>
                    <a:gd name="T118" fmla="*/ 335 w 309"/>
                    <a:gd name="T119" fmla="*/ 77 h 185"/>
                    <a:gd name="T120" fmla="*/ 335 w 309"/>
                    <a:gd name="T121" fmla="*/ 77 h 1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9"/>
                    <a:gd name="T184" fmla="*/ 0 h 185"/>
                    <a:gd name="T185" fmla="*/ 309 w 309"/>
                    <a:gd name="T186" fmla="*/ 185 h 1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9" h="185">
                      <a:moveTo>
                        <a:pt x="307" y="49"/>
                      </a:moveTo>
                      <a:lnTo>
                        <a:pt x="307" y="49"/>
                      </a:lnTo>
                      <a:lnTo>
                        <a:pt x="306" y="52"/>
                      </a:lnTo>
                      <a:lnTo>
                        <a:pt x="306" y="56"/>
                      </a:lnTo>
                      <a:lnTo>
                        <a:pt x="304" y="65"/>
                      </a:lnTo>
                      <a:lnTo>
                        <a:pt x="303" y="77"/>
                      </a:lnTo>
                      <a:lnTo>
                        <a:pt x="301" y="89"/>
                      </a:lnTo>
                      <a:lnTo>
                        <a:pt x="298" y="103"/>
                      </a:lnTo>
                      <a:lnTo>
                        <a:pt x="295" y="116"/>
                      </a:lnTo>
                      <a:lnTo>
                        <a:pt x="291" y="128"/>
                      </a:lnTo>
                      <a:lnTo>
                        <a:pt x="286" y="139"/>
                      </a:lnTo>
                      <a:lnTo>
                        <a:pt x="282" y="145"/>
                      </a:lnTo>
                      <a:lnTo>
                        <a:pt x="276" y="149"/>
                      </a:lnTo>
                      <a:lnTo>
                        <a:pt x="270" y="153"/>
                      </a:lnTo>
                      <a:lnTo>
                        <a:pt x="263" y="156"/>
                      </a:lnTo>
                      <a:lnTo>
                        <a:pt x="255" y="159"/>
                      </a:lnTo>
                      <a:lnTo>
                        <a:pt x="246" y="162"/>
                      </a:lnTo>
                      <a:lnTo>
                        <a:pt x="237" y="165"/>
                      </a:lnTo>
                      <a:lnTo>
                        <a:pt x="228" y="167"/>
                      </a:lnTo>
                      <a:lnTo>
                        <a:pt x="219" y="170"/>
                      </a:lnTo>
                      <a:lnTo>
                        <a:pt x="212" y="171"/>
                      </a:lnTo>
                      <a:lnTo>
                        <a:pt x="204" y="173"/>
                      </a:lnTo>
                      <a:lnTo>
                        <a:pt x="197" y="174"/>
                      </a:lnTo>
                      <a:lnTo>
                        <a:pt x="186" y="177"/>
                      </a:lnTo>
                      <a:lnTo>
                        <a:pt x="177" y="179"/>
                      </a:lnTo>
                      <a:lnTo>
                        <a:pt x="165" y="180"/>
                      </a:lnTo>
                      <a:lnTo>
                        <a:pt x="155" y="182"/>
                      </a:lnTo>
                      <a:lnTo>
                        <a:pt x="143" y="183"/>
                      </a:lnTo>
                      <a:lnTo>
                        <a:pt x="131" y="185"/>
                      </a:lnTo>
                      <a:lnTo>
                        <a:pt x="119" y="185"/>
                      </a:lnTo>
                      <a:lnTo>
                        <a:pt x="109" y="185"/>
                      </a:lnTo>
                      <a:lnTo>
                        <a:pt x="98" y="185"/>
                      </a:lnTo>
                      <a:lnTo>
                        <a:pt x="89" y="183"/>
                      </a:lnTo>
                      <a:lnTo>
                        <a:pt x="80" y="183"/>
                      </a:lnTo>
                      <a:lnTo>
                        <a:pt x="71" y="183"/>
                      </a:lnTo>
                      <a:lnTo>
                        <a:pt x="64" y="183"/>
                      </a:lnTo>
                      <a:lnTo>
                        <a:pt x="55" y="183"/>
                      </a:lnTo>
                      <a:lnTo>
                        <a:pt x="47" y="183"/>
                      </a:lnTo>
                      <a:lnTo>
                        <a:pt x="38" y="183"/>
                      </a:lnTo>
                      <a:lnTo>
                        <a:pt x="31" y="183"/>
                      </a:lnTo>
                      <a:lnTo>
                        <a:pt x="23" y="182"/>
                      </a:lnTo>
                      <a:lnTo>
                        <a:pt x="16" y="180"/>
                      </a:lnTo>
                      <a:lnTo>
                        <a:pt x="10" y="177"/>
                      </a:lnTo>
                      <a:lnTo>
                        <a:pt x="6" y="174"/>
                      </a:lnTo>
                      <a:lnTo>
                        <a:pt x="3" y="171"/>
                      </a:lnTo>
                      <a:lnTo>
                        <a:pt x="0" y="168"/>
                      </a:lnTo>
                      <a:lnTo>
                        <a:pt x="0" y="165"/>
                      </a:lnTo>
                      <a:lnTo>
                        <a:pt x="0" y="162"/>
                      </a:lnTo>
                      <a:lnTo>
                        <a:pt x="0" y="158"/>
                      </a:lnTo>
                      <a:lnTo>
                        <a:pt x="1" y="155"/>
                      </a:lnTo>
                      <a:lnTo>
                        <a:pt x="3" y="151"/>
                      </a:lnTo>
                      <a:lnTo>
                        <a:pt x="6" y="148"/>
                      </a:lnTo>
                      <a:lnTo>
                        <a:pt x="7" y="143"/>
                      </a:lnTo>
                      <a:lnTo>
                        <a:pt x="11" y="140"/>
                      </a:lnTo>
                      <a:lnTo>
                        <a:pt x="14" y="136"/>
                      </a:lnTo>
                      <a:lnTo>
                        <a:pt x="19" y="131"/>
                      </a:lnTo>
                      <a:lnTo>
                        <a:pt x="23" y="127"/>
                      </a:lnTo>
                      <a:lnTo>
                        <a:pt x="26" y="122"/>
                      </a:lnTo>
                      <a:lnTo>
                        <a:pt x="31" y="118"/>
                      </a:lnTo>
                      <a:lnTo>
                        <a:pt x="37" y="112"/>
                      </a:lnTo>
                      <a:lnTo>
                        <a:pt x="41" y="107"/>
                      </a:lnTo>
                      <a:lnTo>
                        <a:pt x="46" y="103"/>
                      </a:lnTo>
                      <a:lnTo>
                        <a:pt x="50" y="97"/>
                      </a:lnTo>
                      <a:lnTo>
                        <a:pt x="53" y="92"/>
                      </a:lnTo>
                      <a:lnTo>
                        <a:pt x="56" y="88"/>
                      </a:lnTo>
                      <a:lnTo>
                        <a:pt x="58" y="83"/>
                      </a:lnTo>
                      <a:lnTo>
                        <a:pt x="59" y="79"/>
                      </a:lnTo>
                      <a:lnTo>
                        <a:pt x="61" y="74"/>
                      </a:lnTo>
                      <a:lnTo>
                        <a:pt x="64" y="70"/>
                      </a:lnTo>
                      <a:lnTo>
                        <a:pt x="65" y="65"/>
                      </a:lnTo>
                      <a:lnTo>
                        <a:pt x="67" y="61"/>
                      </a:lnTo>
                      <a:lnTo>
                        <a:pt x="70" y="56"/>
                      </a:lnTo>
                      <a:lnTo>
                        <a:pt x="73" y="52"/>
                      </a:lnTo>
                      <a:lnTo>
                        <a:pt x="76" y="47"/>
                      </a:lnTo>
                      <a:lnTo>
                        <a:pt x="79" y="43"/>
                      </a:lnTo>
                      <a:lnTo>
                        <a:pt x="83" y="38"/>
                      </a:lnTo>
                      <a:lnTo>
                        <a:pt x="86" y="34"/>
                      </a:lnTo>
                      <a:lnTo>
                        <a:pt x="91" y="29"/>
                      </a:lnTo>
                      <a:lnTo>
                        <a:pt x="95" y="26"/>
                      </a:lnTo>
                      <a:lnTo>
                        <a:pt x="100" y="22"/>
                      </a:lnTo>
                      <a:lnTo>
                        <a:pt x="104" y="17"/>
                      </a:lnTo>
                      <a:lnTo>
                        <a:pt x="109" y="14"/>
                      </a:lnTo>
                      <a:lnTo>
                        <a:pt x="116" y="10"/>
                      </a:lnTo>
                      <a:lnTo>
                        <a:pt x="125" y="8"/>
                      </a:lnTo>
                      <a:lnTo>
                        <a:pt x="137" y="6"/>
                      </a:lnTo>
                      <a:lnTo>
                        <a:pt x="150" y="4"/>
                      </a:lnTo>
                      <a:lnTo>
                        <a:pt x="164" y="3"/>
                      </a:lnTo>
                      <a:lnTo>
                        <a:pt x="179" y="3"/>
                      </a:lnTo>
                      <a:lnTo>
                        <a:pt x="194" y="1"/>
                      </a:lnTo>
                      <a:lnTo>
                        <a:pt x="209" y="1"/>
                      </a:lnTo>
                      <a:lnTo>
                        <a:pt x="221" y="0"/>
                      </a:lnTo>
                      <a:lnTo>
                        <a:pt x="233" y="0"/>
                      </a:lnTo>
                      <a:lnTo>
                        <a:pt x="243" y="0"/>
                      </a:lnTo>
                      <a:lnTo>
                        <a:pt x="254" y="1"/>
                      </a:lnTo>
                      <a:lnTo>
                        <a:pt x="263" y="3"/>
                      </a:lnTo>
                      <a:lnTo>
                        <a:pt x="273" y="6"/>
                      </a:lnTo>
                      <a:lnTo>
                        <a:pt x="282" y="10"/>
                      </a:lnTo>
                      <a:lnTo>
                        <a:pt x="289" y="14"/>
                      </a:lnTo>
                      <a:lnTo>
                        <a:pt x="295" y="19"/>
                      </a:lnTo>
                      <a:lnTo>
                        <a:pt x="301" y="23"/>
                      </a:lnTo>
                      <a:lnTo>
                        <a:pt x="304" y="26"/>
                      </a:lnTo>
                      <a:lnTo>
                        <a:pt x="307" y="31"/>
                      </a:lnTo>
                      <a:lnTo>
                        <a:pt x="307" y="34"/>
                      </a:lnTo>
                      <a:lnTo>
                        <a:pt x="309" y="37"/>
                      </a:lnTo>
                      <a:lnTo>
                        <a:pt x="309" y="38"/>
                      </a:lnTo>
                      <a:lnTo>
                        <a:pt x="309" y="41"/>
                      </a:lnTo>
                      <a:lnTo>
                        <a:pt x="309" y="44"/>
                      </a:lnTo>
                      <a:lnTo>
                        <a:pt x="309" y="46"/>
                      </a:lnTo>
                      <a:lnTo>
                        <a:pt x="307" y="47"/>
                      </a:lnTo>
                      <a:lnTo>
                        <a:pt x="307" y="49"/>
                      </a:lnTo>
                      <a:close/>
                    </a:path>
                  </a:pathLst>
                </a:custGeom>
                <a:solidFill>
                  <a:srgbClr val="FF65FF"/>
                </a:solidFill>
                <a:ln w="0">
                  <a:solidFill>
                    <a:srgbClr val="000000"/>
                  </a:solidFill>
                  <a:prstDash val="solid"/>
                  <a:round/>
                  <a:headEnd/>
                  <a:tailEnd/>
                </a:ln>
              </p:spPr>
              <p:txBody>
                <a:bodyPr lIns="108000" tIns="108000" rIns="108000" bIns="108000"/>
                <a:lstStyle/>
                <a:p>
                  <a:endParaRPr lang="hr-HR"/>
                </a:p>
              </p:txBody>
            </p:sp>
            <p:sp>
              <p:nvSpPr>
                <p:cNvPr id="17759" name="Freeform 307"/>
                <p:cNvSpPr>
                  <a:spLocks/>
                </p:cNvSpPr>
                <p:nvPr/>
              </p:nvSpPr>
              <p:spPr bwMode="auto">
                <a:xfrm>
                  <a:off x="910" y="1680"/>
                  <a:ext cx="311" cy="191"/>
                </a:xfrm>
                <a:custGeom>
                  <a:avLst/>
                  <a:gdLst>
                    <a:gd name="T0" fmla="*/ 335 w 309"/>
                    <a:gd name="T1" fmla="*/ 77 h 185"/>
                    <a:gd name="T2" fmla="*/ 334 w 309"/>
                    <a:gd name="T3" fmla="*/ 87 h 185"/>
                    <a:gd name="T4" fmla="*/ 331 w 309"/>
                    <a:gd name="T5" fmla="*/ 121 h 185"/>
                    <a:gd name="T6" fmla="*/ 326 w 309"/>
                    <a:gd name="T7" fmla="*/ 161 h 185"/>
                    <a:gd name="T8" fmla="*/ 319 w 309"/>
                    <a:gd name="T9" fmla="*/ 200 h 185"/>
                    <a:gd name="T10" fmla="*/ 310 w 309"/>
                    <a:gd name="T11" fmla="*/ 227 h 185"/>
                    <a:gd name="T12" fmla="*/ 304 w 309"/>
                    <a:gd name="T13" fmla="*/ 232 h 185"/>
                    <a:gd name="T14" fmla="*/ 291 w 309"/>
                    <a:gd name="T15" fmla="*/ 244 h 185"/>
                    <a:gd name="T16" fmla="*/ 274 w 309"/>
                    <a:gd name="T17" fmla="*/ 253 h 185"/>
                    <a:gd name="T18" fmla="*/ 252 w 309"/>
                    <a:gd name="T19" fmla="*/ 261 h 185"/>
                    <a:gd name="T20" fmla="*/ 226 w 309"/>
                    <a:gd name="T21" fmla="*/ 268 h 185"/>
                    <a:gd name="T22" fmla="*/ 218 w 309"/>
                    <a:gd name="T23" fmla="*/ 270 h 185"/>
                    <a:gd name="T24" fmla="*/ 200 w 309"/>
                    <a:gd name="T25" fmla="*/ 277 h 185"/>
                    <a:gd name="T26" fmla="*/ 179 w 309"/>
                    <a:gd name="T27" fmla="*/ 282 h 185"/>
                    <a:gd name="T28" fmla="*/ 157 w 309"/>
                    <a:gd name="T29" fmla="*/ 286 h 185"/>
                    <a:gd name="T30" fmla="*/ 133 w 309"/>
                    <a:gd name="T31" fmla="*/ 288 h 185"/>
                    <a:gd name="T32" fmla="*/ 112 w 309"/>
                    <a:gd name="T33" fmla="*/ 288 h 185"/>
                    <a:gd name="T34" fmla="*/ 103 w 309"/>
                    <a:gd name="T35" fmla="*/ 286 h 185"/>
                    <a:gd name="T36" fmla="*/ 71 w 309"/>
                    <a:gd name="T37" fmla="*/ 286 h 185"/>
                    <a:gd name="T38" fmla="*/ 55 w 309"/>
                    <a:gd name="T39" fmla="*/ 286 h 185"/>
                    <a:gd name="T40" fmla="*/ 38 w 309"/>
                    <a:gd name="T41" fmla="*/ 286 h 185"/>
                    <a:gd name="T42" fmla="*/ 23 w 309"/>
                    <a:gd name="T43" fmla="*/ 284 h 185"/>
                    <a:gd name="T44" fmla="*/ 16 w 309"/>
                    <a:gd name="T45" fmla="*/ 282 h 185"/>
                    <a:gd name="T46" fmla="*/ 6 w 309"/>
                    <a:gd name="T47" fmla="*/ 273 h 185"/>
                    <a:gd name="T48" fmla="*/ 0 w 309"/>
                    <a:gd name="T49" fmla="*/ 262 h 185"/>
                    <a:gd name="T50" fmla="*/ 0 w 309"/>
                    <a:gd name="T51" fmla="*/ 253 h 185"/>
                    <a:gd name="T52" fmla="*/ 1 w 309"/>
                    <a:gd name="T53" fmla="*/ 242 h 185"/>
                    <a:gd name="T54" fmla="*/ 6 w 309"/>
                    <a:gd name="T55" fmla="*/ 231 h 185"/>
                    <a:gd name="T56" fmla="*/ 7 w 309"/>
                    <a:gd name="T57" fmla="*/ 224 h 185"/>
                    <a:gd name="T58" fmla="*/ 14 w 309"/>
                    <a:gd name="T59" fmla="*/ 213 h 185"/>
                    <a:gd name="T60" fmla="*/ 23 w 309"/>
                    <a:gd name="T61" fmla="*/ 198 h 185"/>
                    <a:gd name="T62" fmla="*/ 31 w 309"/>
                    <a:gd name="T63" fmla="*/ 184 h 185"/>
                    <a:gd name="T64" fmla="*/ 41 w 309"/>
                    <a:gd name="T65" fmla="*/ 167 h 185"/>
                    <a:gd name="T66" fmla="*/ 46 w 309"/>
                    <a:gd name="T67" fmla="*/ 161 h 185"/>
                    <a:gd name="T68" fmla="*/ 53 w 309"/>
                    <a:gd name="T69" fmla="*/ 142 h 185"/>
                    <a:gd name="T70" fmla="*/ 58 w 309"/>
                    <a:gd name="T71" fmla="*/ 130 h 185"/>
                    <a:gd name="T72" fmla="*/ 61 w 309"/>
                    <a:gd name="T73" fmla="*/ 116 h 185"/>
                    <a:gd name="T74" fmla="*/ 65 w 309"/>
                    <a:gd name="T75" fmla="*/ 100 h 185"/>
                    <a:gd name="T76" fmla="*/ 70 w 309"/>
                    <a:gd name="T77" fmla="*/ 87 h 185"/>
                    <a:gd name="T78" fmla="*/ 73 w 309"/>
                    <a:gd name="T79" fmla="*/ 81 h 185"/>
                    <a:gd name="T80" fmla="*/ 93 w 309"/>
                    <a:gd name="T81" fmla="*/ 67 h 185"/>
                    <a:gd name="T82" fmla="*/ 100 w 309"/>
                    <a:gd name="T83" fmla="*/ 49 h 185"/>
                    <a:gd name="T84" fmla="*/ 109 w 309"/>
                    <a:gd name="T85" fmla="*/ 40 h 185"/>
                    <a:gd name="T86" fmla="*/ 118 w 309"/>
                    <a:gd name="T87" fmla="*/ 31 h 185"/>
                    <a:gd name="T88" fmla="*/ 123 w 309"/>
                    <a:gd name="T89" fmla="*/ 14 h 185"/>
                    <a:gd name="T90" fmla="*/ 139 w 309"/>
                    <a:gd name="T91" fmla="*/ 8 h 185"/>
                    <a:gd name="T92" fmla="*/ 164 w 309"/>
                    <a:gd name="T93" fmla="*/ 4 h 185"/>
                    <a:gd name="T94" fmla="*/ 193 w 309"/>
                    <a:gd name="T95" fmla="*/ 3 h 185"/>
                    <a:gd name="T96" fmla="*/ 223 w 309"/>
                    <a:gd name="T97" fmla="*/ 1 h 185"/>
                    <a:gd name="T98" fmla="*/ 261 w 309"/>
                    <a:gd name="T99" fmla="*/ 0 h 185"/>
                    <a:gd name="T100" fmla="*/ 271 w 309"/>
                    <a:gd name="T101" fmla="*/ 0 h 185"/>
                    <a:gd name="T102" fmla="*/ 291 w 309"/>
                    <a:gd name="T103" fmla="*/ 3 h 185"/>
                    <a:gd name="T104" fmla="*/ 310 w 309"/>
                    <a:gd name="T105" fmla="*/ 10 h 185"/>
                    <a:gd name="T106" fmla="*/ 323 w 309"/>
                    <a:gd name="T107" fmla="*/ 33 h 185"/>
                    <a:gd name="T108" fmla="*/ 332 w 309"/>
                    <a:gd name="T109" fmla="*/ 40 h 185"/>
                    <a:gd name="T110" fmla="*/ 335 w 309"/>
                    <a:gd name="T111" fmla="*/ 45 h 185"/>
                    <a:gd name="T112" fmla="*/ 337 w 309"/>
                    <a:gd name="T113" fmla="*/ 55 h 185"/>
                    <a:gd name="T114" fmla="*/ 337 w 309"/>
                    <a:gd name="T115" fmla="*/ 63 h 185"/>
                    <a:gd name="T116" fmla="*/ 337 w 309"/>
                    <a:gd name="T117" fmla="*/ 73 h 185"/>
                    <a:gd name="T118" fmla="*/ 335 w 309"/>
                    <a:gd name="T119" fmla="*/ 77 h 185"/>
                    <a:gd name="T120" fmla="*/ 335 w 309"/>
                    <a:gd name="T121" fmla="*/ 77 h 1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9"/>
                    <a:gd name="T184" fmla="*/ 0 h 185"/>
                    <a:gd name="T185" fmla="*/ 309 w 309"/>
                    <a:gd name="T186" fmla="*/ 185 h 1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9" h="185">
                      <a:moveTo>
                        <a:pt x="307" y="49"/>
                      </a:moveTo>
                      <a:lnTo>
                        <a:pt x="307" y="49"/>
                      </a:lnTo>
                      <a:lnTo>
                        <a:pt x="306" y="52"/>
                      </a:lnTo>
                      <a:lnTo>
                        <a:pt x="306" y="56"/>
                      </a:lnTo>
                      <a:lnTo>
                        <a:pt x="304" y="65"/>
                      </a:lnTo>
                      <a:lnTo>
                        <a:pt x="303" y="77"/>
                      </a:lnTo>
                      <a:lnTo>
                        <a:pt x="301" y="89"/>
                      </a:lnTo>
                      <a:lnTo>
                        <a:pt x="298" y="103"/>
                      </a:lnTo>
                      <a:lnTo>
                        <a:pt x="295" y="116"/>
                      </a:lnTo>
                      <a:lnTo>
                        <a:pt x="291" y="128"/>
                      </a:lnTo>
                      <a:lnTo>
                        <a:pt x="286" y="139"/>
                      </a:lnTo>
                      <a:lnTo>
                        <a:pt x="282" y="145"/>
                      </a:lnTo>
                      <a:lnTo>
                        <a:pt x="276" y="149"/>
                      </a:lnTo>
                      <a:lnTo>
                        <a:pt x="270" y="153"/>
                      </a:lnTo>
                      <a:lnTo>
                        <a:pt x="263" y="156"/>
                      </a:lnTo>
                      <a:lnTo>
                        <a:pt x="255" y="159"/>
                      </a:lnTo>
                      <a:lnTo>
                        <a:pt x="246" y="162"/>
                      </a:lnTo>
                      <a:lnTo>
                        <a:pt x="237" y="165"/>
                      </a:lnTo>
                      <a:lnTo>
                        <a:pt x="228" y="167"/>
                      </a:lnTo>
                      <a:lnTo>
                        <a:pt x="219" y="170"/>
                      </a:lnTo>
                      <a:lnTo>
                        <a:pt x="212" y="171"/>
                      </a:lnTo>
                      <a:lnTo>
                        <a:pt x="204" y="173"/>
                      </a:lnTo>
                      <a:lnTo>
                        <a:pt x="197" y="174"/>
                      </a:lnTo>
                      <a:lnTo>
                        <a:pt x="186" y="177"/>
                      </a:lnTo>
                      <a:lnTo>
                        <a:pt x="177" y="179"/>
                      </a:lnTo>
                      <a:lnTo>
                        <a:pt x="165" y="180"/>
                      </a:lnTo>
                      <a:lnTo>
                        <a:pt x="155" y="182"/>
                      </a:lnTo>
                      <a:lnTo>
                        <a:pt x="143" y="183"/>
                      </a:lnTo>
                      <a:lnTo>
                        <a:pt x="131" y="185"/>
                      </a:lnTo>
                      <a:lnTo>
                        <a:pt x="119" y="185"/>
                      </a:lnTo>
                      <a:lnTo>
                        <a:pt x="109" y="185"/>
                      </a:lnTo>
                      <a:lnTo>
                        <a:pt x="98" y="185"/>
                      </a:lnTo>
                      <a:lnTo>
                        <a:pt x="89" y="183"/>
                      </a:lnTo>
                      <a:lnTo>
                        <a:pt x="80" y="183"/>
                      </a:lnTo>
                      <a:lnTo>
                        <a:pt x="71" y="183"/>
                      </a:lnTo>
                      <a:lnTo>
                        <a:pt x="64" y="183"/>
                      </a:lnTo>
                      <a:lnTo>
                        <a:pt x="55" y="183"/>
                      </a:lnTo>
                      <a:lnTo>
                        <a:pt x="47" y="183"/>
                      </a:lnTo>
                      <a:lnTo>
                        <a:pt x="38" y="183"/>
                      </a:lnTo>
                      <a:lnTo>
                        <a:pt x="31" y="183"/>
                      </a:lnTo>
                      <a:lnTo>
                        <a:pt x="23" y="182"/>
                      </a:lnTo>
                      <a:lnTo>
                        <a:pt x="16" y="180"/>
                      </a:lnTo>
                      <a:lnTo>
                        <a:pt x="10" y="177"/>
                      </a:lnTo>
                      <a:lnTo>
                        <a:pt x="6" y="174"/>
                      </a:lnTo>
                      <a:lnTo>
                        <a:pt x="3" y="171"/>
                      </a:lnTo>
                      <a:lnTo>
                        <a:pt x="0" y="168"/>
                      </a:lnTo>
                      <a:lnTo>
                        <a:pt x="0" y="165"/>
                      </a:lnTo>
                      <a:lnTo>
                        <a:pt x="0" y="162"/>
                      </a:lnTo>
                      <a:lnTo>
                        <a:pt x="0" y="158"/>
                      </a:lnTo>
                      <a:lnTo>
                        <a:pt x="1" y="155"/>
                      </a:lnTo>
                      <a:lnTo>
                        <a:pt x="3" y="151"/>
                      </a:lnTo>
                      <a:lnTo>
                        <a:pt x="6" y="148"/>
                      </a:lnTo>
                      <a:lnTo>
                        <a:pt x="7" y="143"/>
                      </a:lnTo>
                      <a:lnTo>
                        <a:pt x="11" y="140"/>
                      </a:lnTo>
                      <a:lnTo>
                        <a:pt x="14" y="136"/>
                      </a:lnTo>
                      <a:lnTo>
                        <a:pt x="19" y="131"/>
                      </a:lnTo>
                      <a:lnTo>
                        <a:pt x="23" y="127"/>
                      </a:lnTo>
                      <a:lnTo>
                        <a:pt x="26" y="122"/>
                      </a:lnTo>
                      <a:lnTo>
                        <a:pt x="31" y="118"/>
                      </a:lnTo>
                      <a:lnTo>
                        <a:pt x="37" y="112"/>
                      </a:lnTo>
                      <a:lnTo>
                        <a:pt x="41" y="107"/>
                      </a:lnTo>
                      <a:lnTo>
                        <a:pt x="46" y="103"/>
                      </a:lnTo>
                      <a:lnTo>
                        <a:pt x="50" y="97"/>
                      </a:lnTo>
                      <a:lnTo>
                        <a:pt x="53" y="92"/>
                      </a:lnTo>
                      <a:lnTo>
                        <a:pt x="56" y="88"/>
                      </a:lnTo>
                      <a:lnTo>
                        <a:pt x="58" y="83"/>
                      </a:lnTo>
                      <a:lnTo>
                        <a:pt x="59" y="79"/>
                      </a:lnTo>
                      <a:lnTo>
                        <a:pt x="61" y="74"/>
                      </a:lnTo>
                      <a:lnTo>
                        <a:pt x="64" y="70"/>
                      </a:lnTo>
                      <a:lnTo>
                        <a:pt x="65" y="65"/>
                      </a:lnTo>
                      <a:lnTo>
                        <a:pt x="67" y="61"/>
                      </a:lnTo>
                      <a:lnTo>
                        <a:pt x="70" y="56"/>
                      </a:lnTo>
                      <a:lnTo>
                        <a:pt x="73" y="52"/>
                      </a:lnTo>
                      <a:lnTo>
                        <a:pt x="76" y="47"/>
                      </a:lnTo>
                      <a:lnTo>
                        <a:pt x="79" y="43"/>
                      </a:lnTo>
                      <a:lnTo>
                        <a:pt x="83" y="38"/>
                      </a:lnTo>
                      <a:lnTo>
                        <a:pt x="86" y="34"/>
                      </a:lnTo>
                      <a:lnTo>
                        <a:pt x="91" y="29"/>
                      </a:lnTo>
                      <a:lnTo>
                        <a:pt x="95" y="26"/>
                      </a:lnTo>
                      <a:lnTo>
                        <a:pt x="100" y="22"/>
                      </a:lnTo>
                      <a:lnTo>
                        <a:pt x="104" y="17"/>
                      </a:lnTo>
                      <a:lnTo>
                        <a:pt x="109" y="14"/>
                      </a:lnTo>
                      <a:lnTo>
                        <a:pt x="116" y="10"/>
                      </a:lnTo>
                      <a:lnTo>
                        <a:pt x="125" y="8"/>
                      </a:lnTo>
                      <a:lnTo>
                        <a:pt x="137" y="6"/>
                      </a:lnTo>
                      <a:lnTo>
                        <a:pt x="150" y="4"/>
                      </a:lnTo>
                      <a:lnTo>
                        <a:pt x="164" y="3"/>
                      </a:lnTo>
                      <a:lnTo>
                        <a:pt x="179" y="3"/>
                      </a:lnTo>
                      <a:lnTo>
                        <a:pt x="194" y="1"/>
                      </a:lnTo>
                      <a:lnTo>
                        <a:pt x="209" y="1"/>
                      </a:lnTo>
                      <a:lnTo>
                        <a:pt x="221" y="0"/>
                      </a:lnTo>
                      <a:lnTo>
                        <a:pt x="233" y="0"/>
                      </a:lnTo>
                      <a:lnTo>
                        <a:pt x="243" y="0"/>
                      </a:lnTo>
                      <a:lnTo>
                        <a:pt x="254" y="1"/>
                      </a:lnTo>
                      <a:lnTo>
                        <a:pt x="263" y="3"/>
                      </a:lnTo>
                      <a:lnTo>
                        <a:pt x="273" y="6"/>
                      </a:lnTo>
                      <a:lnTo>
                        <a:pt x="282" y="10"/>
                      </a:lnTo>
                      <a:lnTo>
                        <a:pt x="289" y="14"/>
                      </a:lnTo>
                      <a:lnTo>
                        <a:pt x="295" y="19"/>
                      </a:lnTo>
                      <a:lnTo>
                        <a:pt x="301" y="23"/>
                      </a:lnTo>
                      <a:lnTo>
                        <a:pt x="304" y="26"/>
                      </a:lnTo>
                      <a:lnTo>
                        <a:pt x="307" y="31"/>
                      </a:lnTo>
                      <a:lnTo>
                        <a:pt x="307" y="34"/>
                      </a:lnTo>
                      <a:lnTo>
                        <a:pt x="309" y="37"/>
                      </a:lnTo>
                      <a:lnTo>
                        <a:pt x="309" y="38"/>
                      </a:lnTo>
                      <a:lnTo>
                        <a:pt x="309" y="41"/>
                      </a:lnTo>
                      <a:lnTo>
                        <a:pt x="309" y="44"/>
                      </a:lnTo>
                      <a:lnTo>
                        <a:pt x="309" y="46"/>
                      </a:lnTo>
                      <a:lnTo>
                        <a:pt x="307" y="47"/>
                      </a:lnTo>
                      <a:lnTo>
                        <a:pt x="307"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60" name="Freeform 308"/>
                <p:cNvSpPr>
                  <a:spLocks/>
                </p:cNvSpPr>
                <p:nvPr/>
              </p:nvSpPr>
              <p:spPr bwMode="auto">
                <a:xfrm>
                  <a:off x="828" y="1681"/>
                  <a:ext cx="167" cy="200"/>
                </a:xfrm>
                <a:custGeom>
                  <a:avLst/>
                  <a:gdLst>
                    <a:gd name="T0" fmla="*/ 175 w 166"/>
                    <a:gd name="T1" fmla="*/ 32 h 194"/>
                    <a:gd name="T2" fmla="*/ 178 w 166"/>
                    <a:gd name="T3" fmla="*/ 38 h 194"/>
                    <a:gd name="T4" fmla="*/ 180 w 166"/>
                    <a:gd name="T5" fmla="*/ 44 h 194"/>
                    <a:gd name="T6" fmla="*/ 180 w 166"/>
                    <a:gd name="T7" fmla="*/ 51 h 194"/>
                    <a:gd name="T8" fmla="*/ 178 w 166"/>
                    <a:gd name="T9" fmla="*/ 63 h 194"/>
                    <a:gd name="T10" fmla="*/ 174 w 166"/>
                    <a:gd name="T11" fmla="*/ 79 h 194"/>
                    <a:gd name="T12" fmla="*/ 172 w 166"/>
                    <a:gd name="T13" fmla="*/ 82 h 194"/>
                    <a:gd name="T14" fmla="*/ 166 w 166"/>
                    <a:gd name="T15" fmla="*/ 97 h 194"/>
                    <a:gd name="T16" fmla="*/ 160 w 166"/>
                    <a:gd name="T17" fmla="*/ 119 h 194"/>
                    <a:gd name="T18" fmla="*/ 151 w 166"/>
                    <a:gd name="T19" fmla="*/ 143 h 194"/>
                    <a:gd name="T20" fmla="*/ 141 w 166"/>
                    <a:gd name="T21" fmla="*/ 167 h 194"/>
                    <a:gd name="T22" fmla="*/ 135 w 166"/>
                    <a:gd name="T23" fmla="*/ 181 h 194"/>
                    <a:gd name="T24" fmla="*/ 129 w 166"/>
                    <a:gd name="T25" fmla="*/ 193 h 194"/>
                    <a:gd name="T26" fmla="*/ 118 w 166"/>
                    <a:gd name="T27" fmla="*/ 206 h 194"/>
                    <a:gd name="T28" fmla="*/ 109 w 166"/>
                    <a:gd name="T29" fmla="*/ 222 h 194"/>
                    <a:gd name="T30" fmla="*/ 101 w 166"/>
                    <a:gd name="T31" fmla="*/ 233 h 194"/>
                    <a:gd name="T32" fmla="*/ 98 w 166"/>
                    <a:gd name="T33" fmla="*/ 237 h 194"/>
                    <a:gd name="T34" fmla="*/ 98 w 166"/>
                    <a:gd name="T35" fmla="*/ 237 h 194"/>
                    <a:gd name="T36" fmla="*/ 98 w 166"/>
                    <a:gd name="T37" fmla="*/ 240 h 194"/>
                    <a:gd name="T38" fmla="*/ 82 w 166"/>
                    <a:gd name="T39" fmla="*/ 246 h 194"/>
                    <a:gd name="T40" fmla="*/ 81 w 166"/>
                    <a:gd name="T41" fmla="*/ 254 h 194"/>
                    <a:gd name="T42" fmla="*/ 76 w 166"/>
                    <a:gd name="T43" fmla="*/ 263 h 194"/>
                    <a:gd name="T44" fmla="*/ 73 w 166"/>
                    <a:gd name="T45" fmla="*/ 268 h 194"/>
                    <a:gd name="T46" fmla="*/ 64 w 166"/>
                    <a:gd name="T47" fmla="*/ 278 h 194"/>
                    <a:gd name="T48" fmla="*/ 54 w 166"/>
                    <a:gd name="T49" fmla="*/ 284 h 194"/>
                    <a:gd name="T50" fmla="*/ 40 w 166"/>
                    <a:gd name="T51" fmla="*/ 290 h 194"/>
                    <a:gd name="T52" fmla="*/ 22 w 166"/>
                    <a:gd name="T53" fmla="*/ 296 h 194"/>
                    <a:gd name="T54" fmla="*/ 0 w 166"/>
                    <a:gd name="T55" fmla="*/ 297 h 194"/>
                    <a:gd name="T56" fmla="*/ 0 w 166"/>
                    <a:gd name="T57" fmla="*/ 5 h 194"/>
                    <a:gd name="T58" fmla="*/ 18 w 166"/>
                    <a:gd name="T59" fmla="*/ 3 h 194"/>
                    <a:gd name="T60" fmla="*/ 39 w 166"/>
                    <a:gd name="T61" fmla="*/ 2 h 194"/>
                    <a:gd name="T62" fmla="*/ 60 w 166"/>
                    <a:gd name="T63" fmla="*/ 0 h 194"/>
                    <a:gd name="T64" fmla="*/ 81 w 166"/>
                    <a:gd name="T65" fmla="*/ 0 h 194"/>
                    <a:gd name="T66" fmla="*/ 111 w 166"/>
                    <a:gd name="T67" fmla="*/ 2 h 194"/>
                    <a:gd name="T68" fmla="*/ 121 w 166"/>
                    <a:gd name="T69" fmla="*/ 2 h 194"/>
                    <a:gd name="T70" fmla="*/ 141 w 166"/>
                    <a:gd name="T71" fmla="*/ 5 h 194"/>
                    <a:gd name="T72" fmla="*/ 156 w 166"/>
                    <a:gd name="T73" fmla="*/ 6 h 194"/>
                    <a:gd name="T74" fmla="*/ 166 w 166"/>
                    <a:gd name="T75" fmla="*/ 10 h 194"/>
                    <a:gd name="T76" fmla="*/ 172 w 166"/>
                    <a:gd name="T77" fmla="*/ 15 h 1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6"/>
                    <a:gd name="T118" fmla="*/ 0 h 194"/>
                    <a:gd name="T119" fmla="*/ 166 w 166"/>
                    <a:gd name="T120" fmla="*/ 194 h 1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6" h="194">
                      <a:moveTo>
                        <a:pt x="161" y="18"/>
                      </a:moveTo>
                      <a:lnTo>
                        <a:pt x="161" y="18"/>
                      </a:lnTo>
                      <a:lnTo>
                        <a:pt x="163" y="21"/>
                      </a:lnTo>
                      <a:lnTo>
                        <a:pt x="164" y="24"/>
                      </a:lnTo>
                      <a:lnTo>
                        <a:pt x="166" y="27"/>
                      </a:lnTo>
                      <a:lnTo>
                        <a:pt x="166" y="30"/>
                      </a:lnTo>
                      <a:lnTo>
                        <a:pt x="166" y="33"/>
                      </a:lnTo>
                      <a:lnTo>
                        <a:pt x="166" y="36"/>
                      </a:lnTo>
                      <a:lnTo>
                        <a:pt x="166" y="39"/>
                      </a:lnTo>
                      <a:lnTo>
                        <a:pt x="164" y="42"/>
                      </a:lnTo>
                      <a:lnTo>
                        <a:pt x="161" y="46"/>
                      </a:lnTo>
                      <a:lnTo>
                        <a:pt x="160" y="51"/>
                      </a:lnTo>
                      <a:lnTo>
                        <a:pt x="158" y="54"/>
                      </a:lnTo>
                      <a:lnTo>
                        <a:pt x="155" y="60"/>
                      </a:lnTo>
                      <a:lnTo>
                        <a:pt x="152" y="64"/>
                      </a:lnTo>
                      <a:lnTo>
                        <a:pt x="149" y="72"/>
                      </a:lnTo>
                      <a:lnTo>
                        <a:pt x="146" y="78"/>
                      </a:lnTo>
                      <a:lnTo>
                        <a:pt x="142" y="85"/>
                      </a:lnTo>
                      <a:lnTo>
                        <a:pt x="137" y="94"/>
                      </a:lnTo>
                      <a:lnTo>
                        <a:pt x="131" y="102"/>
                      </a:lnTo>
                      <a:lnTo>
                        <a:pt x="127" y="109"/>
                      </a:lnTo>
                      <a:lnTo>
                        <a:pt x="121" y="118"/>
                      </a:lnTo>
                      <a:lnTo>
                        <a:pt x="118" y="121"/>
                      </a:lnTo>
                      <a:lnTo>
                        <a:pt x="115" y="126"/>
                      </a:lnTo>
                      <a:lnTo>
                        <a:pt x="109" y="130"/>
                      </a:lnTo>
                      <a:lnTo>
                        <a:pt x="104" y="135"/>
                      </a:lnTo>
                      <a:lnTo>
                        <a:pt x="100" y="141"/>
                      </a:lnTo>
                      <a:lnTo>
                        <a:pt x="95" y="145"/>
                      </a:lnTo>
                      <a:lnTo>
                        <a:pt x="91" y="150"/>
                      </a:lnTo>
                      <a:lnTo>
                        <a:pt x="87" y="152"/>
                      </a:lnTo>
                      <a:lnTo>
                        <a:pt x="85" y="155"/>
                      </a:lnTo>
                      <a:lnTo>
                        <a:pt x="84" y="155"/>
                      </a:lnTo>
                      <a:lnTo>
                        <a:pt x="84" y="157"/>
                      </a:lnTo>
                      <a:lnTo>
                        <a:pt x="84" y="160"/>
                      </a:lnTo>
                      <a:lnTo>
                        <a:pt x="82" y="161"/>
                      </a:lnTo>
                      <a:lnTo>
                        <a:pt x="81" y="163"/>
                      </a:lnTo>
                      <a:lnTo>
                        <a:pt x="81" y="166"/>
                      </a:lnTo>
                      <a:lnTo>
                        <a:pt x="78" y="169"/>
                      </a:lnTo>
                      <a:lnTo>
                        <a:pt x="76" y="172"/>
                      </a:lnTo>
                      <a:lnTo>
                        <a:pt x="73" y="175"/>
                      </a:lnTo>
                      <a:lnTo>
                        <a:pt x="69" y="178"/>
                      </a:lnTo>
                      <a:lnTo>
                        <a:pt x="64" y="181"/>
                      </a:lnTo>
                      <a:lnTo>
                        <a:pt x="60" y="184"/>
                      </a:lnTo>
                      <a:lnTo>
                        <a:pt x="54" y="185"/>
                      </a:lnTo>
                      <a:lnTo>
                        <a:pt x="48" y="188"/>
                      </a:lnTo>
                      <a:lnTo>
                        <a:pt x="40" y="190"/>
                      </a:lnTo>
                      <a:lnTo>
                        <a:pt x="31" y="191"/>
                      </a:lnTo>
                      <a:lnTo>
                        <a:pt x="22" y="193"/>
                      </a:lnTo>
                      <a:lnTo>
                        <a:pt x="12" y="193"/>
                      </a:lnTo>
                      <a:lnTo>
                        <a:pt x="0" y="194"/>
                      </a:lnTo>
                      <a:lnTo>
                        <a:pt x="0" y="5"/>
                      </a:lnTo>
                      <a:lnTo>
                        <a:pt x="9" y="5"/>
                      </a:lnTo>
                      <a:lnTo>
                        <a:pt x="18" y="3"/>
                      </a:lnTo>
                      <a:lnTo>
                        <a:pt x="27" y="2"/>
                      </a:lnTo>
                      <a:lnTo>
                        <a:pt x="39" y="2"/>
                      </a:lnTo>
                      <a:lnTo>
                        <a:pt x="49" y="2"/>
                      </a:lnTo>
                      <a:lnTo>
                        <a:pt x="60" y="0"/>
                      </a:lnTo>
                      <a:lnTo>
                        <a:pt x="70" y="0"/>
                      </a:lnTo>
                      <a:lnTo>
                        <a:pt x="81" y="0"/>
                      </a:lnTo>
                      <a:lnTo>
                        <a:pt x="90" y="0"/>
                      </a:lnTo>
                      <a:lnTo>
                        <a:pt x="97" y="2"/>
                      </a:lnTo>
                      <a:lnTo>
                        <a:pt x="107" y="2"/>
                      </a:lnTo>
                      <a:lnTo>
                        <a:pt x="118" y="3"/>
                      </a:lnTo>
                      <a:lnTo>
                        <a:pt x="127" y="5"/>
                      </a:lnTo>
                      <a:lnTo>
                        <a:pt x="134" y="5"/>
                      </a:lnTo>
                      <a:lnTo>
                        <a:pt x="142" y="6"/>
                      </a:lnTo>
                      <a:lnTo>
                        <a:pt x="146" y="9"/>
                      </a:lnTo>
                      <a:lnTo>
                        <a:pt x="152" y="10"/>
                      </a:lnTo>
                      <a:lnTo>
                        <a:pt x="155" y="13"/>
                      </a:lnTo>
                      <a:lnTo>
                        <a:pt x="158" y="15"/>
                      </a:lnTo>
                      <a:lnTo>
                        <a:pt x="161" y="18"/>
                      </a:lnTo>
                      <a:close/>
                    </a:path>
                  </a:pathLst>
                </a:custGeom>
                <a:solidFill>
                  <a:srgbClr val="FF65FF"/>
                </a:solidFill>
                <a:ln w="0">
                  <a:solidFill>
                    <a:srgbClr val="000000"/>
                  </a:solidFill>
                  <a:prstDash val="solid"/>
                  <a:round/>
                  <a:headEnd/>
                  <a:tailEnd/>
                </a:ln>
              </p:spPr>
              <p:txBody>
                <a:bodyPr lIns="108000" tIns="108000" rIns="108000" bIns="108000"/>
                <a:lstStyle/>
                <a:p>
                  <a:endParaRPr lang="hr-HR"/>
                </a:p>
              </p:txBody>
            </p:sp>
            <p:sp>
              <p:nvSpPr>
                <p:cNvPr id="17761" name="Freeform 309"/>
                <p:cNvSpPr>
                  <a:spLocks/>
                </p:cNvSpPr>
                <p:nvPr/>
              </p:nvSpPr>
              <p:spPr bwMode="auto">
                <a:xfrm>
                  <a:off x="828" y="1681"/>
                  <a:ext cx="167" cy="200"/>
                </a:xfrm>
                <a:custGeom>
                  <a:avLst/>
                  <a:gdLst>
                    <a:gd name="T0" fmla="*/ 175 w 166"/>
                    <a:gd name="T1" fmla="*/ 32 h 194"/>
                    <a:gd name="T2" fmla="*/ 178 w 166"/>
                    <a:gd name="T3" fmla="*/ 38 h 194"/>
                    <a:gd name="T4" fmla="*/ 180 w 166"/>
                    <a:gd name="T5" fmla="*/ 44 h 194"/>
                    <a:gd name="T6" fmla="*/ 180 w 166"/>
                    <a:gd name="T7" fmla="*/ 51 h 194"/>
                    <a:gd name="T8" fmla="*/ 178 w 166"/>
                    <a:gd name="T9" fmla="*/ 63 h 194"/>
                    <a:gd name="T10" fmla="*/ 174 w 166"/>
                    <a:gd name="T11" fmla="*/ 79 h 194"/>
                    <a:gd name="T12" fmla="*/ 172 w 166"/>
                    <a:gd name="T13" fmla="*/ 82 h 194"/>
                    <a:gd name="T14" fmla="*/ 166 w 166"/>
                    <a:gd name="T15" fmla="*/ 97 h 194"/>
                    <a:gd name="T16" fmla="*/ 160 w 166"/>
                    <a:gd name="T17" fmla="*/ 119 h 194"/>
                    <a:gd name="T18" fmla="*/ 151 w 166"/>
                    <a:gd name="T19" fmla="*/ 143 h 194"/>
                    <a:gd name="T20" fmla="*/ 141 w 166"/>
                    <a:gd name="T21" fmla="*/ 167 h 194"/>
                    <a:gd name="T22" fmla="*/ 135 w 166"/>
                    <a:gd name="T23" fmla="*/ 181 h 194"/>
                    <a:gd name="T24" fmla="*/ 129 w 166"/>
                    <a:gd name="T25" fmla="*/ 193 h 194"/>
                    <a:gd name="T26" fmla="*/ 118 w 166"/>
                    <a:gd name="T27" fmla="*/ 206 h 194"/>
                    <a:gd name="T28" fmla="*/ 109 w 166"/>
                    <a:gd name="T29" fmla="*/ 222 h 194"/>
                    <a:gd name="T30" fmla="*/ 101 w 166"/>
                    <a:gd name="T31" fmla="*/ 233 h 194"/>
                    <a:gd name="T32" fmla="*/ 98 w 166"/>
                    <a:gd name="T33" fmla="*/ 237 h 194"/>
                    <a:gd name="T34" fmla="*/ 98 w 166"/>
                    <a:gd name="T35" fmla="*/ 237 h 194"/>
                    <a:gd name="T36" fmla="*/ 98 w 166"/>
                    <a:gd name="T37" fmla="*/ 240 h 194"/>
                    <a:gd name="T38" fmla="*/ 82 w 166"/>
                    <a:gd name="T39" fmla="*/ 246 h 194"/>
                    <a:gd name="T40" fmla="*/ 81 w 166"/>
                    <a:gd name="T41" fmla="*/ 254 h 194"/>
                    <a:gd name="T42" fmla="*/ 76 w 166"/>
                    <a:gd name="T43" fmla="*/ 263 h 194"/>
                    <a:gd name="T44" fmla="*/ 73 w 166"/>
                    <a:gd name="T45" fmla="*/ 268 h 194"/>
                    <a:gd name="T46" fmla="*/ 64 w 166"/>
                    <a:gd name="T47" fmla="*/ 278 h 194"/>
                    <a:gd name="T48" fmla="*/ 54 w 166"/>
                    <a:gd name="T49" fmla="*/ 284 h 194"/>
                    <a:gd name="T50" fmla="*/ 40 w 166"/>
                    <a:gd name="T51" fmla="*/ 290 h 194"/>
                    <a:gd name="T52" fmla="*/ 22 w 166"/>
                    <a:gd name="T53" fmla="*/ 296 h 194"/>
                    <a:gd name="T54" fmla="*/ 0 w 166"/>
                    <a:gd name="T55" fmla="*/ 297 h 194"/>
                    <a:gd name="T56" fmla="*/ 0 w 166"/>
                    <a:gd name="T57" fmla="*/ 5 h 194"/>
                    <a:gd name="T58" fmla="*/ 18 w 166"/>
                    <a:gd name="T59" fmla="*/ 3 h 194"/>
                    <a:gd name="T60" fmla="*/ 39 w 166"/>
                    <a:gd name="T61" fmla="*/ 2 h 194"/>
                    <a:gd name="T62" fmla="*/ 60 w 166"/>
                    <a:gd name="T63" fmla="*/ 0 h 194"/>
                    <a:gd name="T64" fmla="*/ 81 w 166"/>
                    <a:gd name="T65" fmla="*/ 0 h 194"/>
                    <a:gd name="T66" fmla="*/ 111 w 166"/>
                    <a:gd name="T67" fmla="*/ 2 h 194"/>
                    <a:gd name="T68" fmla="*/ 121 w 166"/>
                    <a:gd name="T69" fmla="*/ 2 h 194"/>
                    <a:gd name="T70" fmla="*/ 141 w 166"/>
                    <a:gd name="T71" fmla="*/ 5 h 194"/>
                    <a:gd name="T72" fmla="*/ 156 w 166"/>
                    <a:gd name="T73" fmla="*/ 6 h 194"/>
                    <a:gd name="T74" fmla="*/ 166 w 166"/>
                    <a:gd name="T75" fmla="*/ 10 h 194"/>
                    <a:gd name="T76" fmla="*/ 172 w 166"/>
                    <a:gd name="T77" fmla="*/ 15 h 1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6"/>
                    <a:gd name="T118" fmla="*/ 0 h 194"/>
                    <a:gd name="T119" fmla="*/ 166 w 166"/>
                    <a:gd name="T120" fmla="*/ 194 h 1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6" h="194">
                      <a:moveTo>
                        <a:pt x="161" y="18"/>
                      </a:moveTo>
                      <a:lnTo>
                        <a:pt x="161" y="18"/>
                      </a:lnTo>
                      <a:lnTo>
                        <a:pt x="163" y="21"/>
                      </a:lnTo>
                      <a:lnTo>
                        <a:pt x="164" y="24"/>
                      </a:lnTo>
                      <a:lnTo>
                        <a:pt x="166" y="27"/>
                      </a:lnTo>
                      <a:lnTo>
                        <a:pt x="166" y="30"/>
                      </a:lnTo>
                      <a:lnTo>
                        <a:pt x="166" y="33"/>
                      </a:lnTo>
                      <a:lnTo>
                        <a:pt x="166" y="36"/>
                      </a:lnTo>
                      <a:lnTo>
                        <a:pt x="166" y="39"/>
                      </a:lnTo>
                      <a:lnTo>
                        <a:pt x="164" y="42"/>
                      </a:lnTo>
                      <a:lnTo>
                        <a:pt x="161" y="46"/>
                      </a:lnTo>
                      <a:lnTo>
                        <a:pt x="160" y="51"/>
                      </a:lnTo>
                      <a:lnTo>
                        <a:pt x="158" y="54"/>
                      </a:lnTo>
                      <a:lnTo>
                        <a:pt x="155" y="60"/>
                      </a:lnTo>
                      <a:lnTo>
                        <a:pt x="152" y="64"/>
                      </a:lnTo>
                      <a:lnTo>
                        <a:pt x="149" y="72"/>
                      </a:lnTo>
                      <a:lnTo>
                        <a:pt x="146" y="78"/>
                      </a:lnTo>
                      <a:lnTo>
                        <a:pt x="142" y="85"/>
                      </a:lnTo>
                      <a:lnTo>
                        <a:pt x="137" y="94"/>
                      </a:lnTo>
                      <a:lnTo>
                        <a:pt x="131" y="102"/>
                      </a:lnTo>
                      <a:lnTo>
                        <a:pt x="127" y="109"/>
                      </a:lnTo>
                      <a:lnTo>
                        <a:pt x="121" y="118"/>
                      </a:lnTo>
                      <a:lnTo>
                        <a:pt x="118" y="121"/>
                      </a:lnTo>
                      <a:lnTo>
                        <a:pt x="115" y="126"/>
                      </a:lnTo>
                      <a:lnTo>
                        <a:pt x="109" y="130"/>
                      </a:lnTo>
                      <a:lnTo>
                        <a:pt x="104" y="135"/>
                      </a:lnTo>
                      <a:lnTo>
                        <a:pt x="100" y="141"/>
                      </a:lnTo>
                      <a:lnTo>
                        <a:pt x="95" y="145"/>
                      </a:lnTo>
                      <a:lnTo>
                        <a:pt x="91" y="150"/>
                      </a:lnTo>
                      <a:lnTo>
                        <a:pt x="87" y="152"/>
                      </a:lnTo>
                      <a:lnTo>
                        <a:pt x="85" y="155"/>
                      </a:lnTo>
                      <a:lnTo>
                        <a:pt x="84" y="155"/>
                      </a:lnTo>
                      <a:lnTo>
                        <a:pt x="84" y="157"/>
                      </a:lnTo>
                      <a:lnTo>
                        <a:pt x="84" y="160"/>
                      </a:lnTo>
                      <a:lnTo>
                        <a:pt x="82" y="161"/>
                      </a:lnTo>
                      <a:lnTo>
                        <a:pt x="81" y="163"/>
                      </a:lnTo>
                      <a:lnTo>
                        <a:pt x="81" y="166"/>
                      </a:lnTo>
                      <a:lnTo>
                        <a:pt x="78" y="169"/>
                      </a:lnTo>
                      <a:lnTo>
                        <a:pt x="76" y="172"/>
                      </a:lnTo>
                      <a:lnTo>
                        <a:pt x="73" y="175"/>
                      </a:lnTo>
                      <a:lnTo>
                        <a:pt x="69" y="178"/>
                      </a:lnTo>
                      <a:lnTo>
                        <a:pt x="64" y="181"/>
                      </a:lnTo>
                      <a:lnTo>
                        <a:pt x="60" y="184"/>
                      </a:lnTo>
                      <a:lnTo>
                        <a:pt x="54" y="185"/>
                      </a:lnTo>
                      <a:lnTo>
                        <a:pt x="48" y="188"/>
                      </a:lnTo>
                      <a:lnTo>
                        <a:pt x="40" y="190"/>
                      </a:lnTo>
                      <a:lnTo>
                        <a:pt x="31" y="191"/>
                      </a:lnTo>
                      <a:lnTo>
                        <a:pt x="22" y="193"/>
                      </a:lnTo>
                      <a:lnTo>
                        <a:pt x="12" y="193"/>
                      </a:lnTo>
                      <a:lnTo>
                        <a:pt x="0" y="194"/>
                      </a:lnTo>
                      <a:lnTo>
                        <a:pt x="0" y="5"/>
                      </a:lnTo>
                      <a:lnTo>
                        <a:pt x="9" y="5"/>
                      </a:lnTo>
                      <a:lnTo>
                        <a:pt x="18" y="3"/>
                      </a:lnTo>
                      <a:lnTo>
                        <a:pt x="27" y="2"/>
                      </a:lnTo>
                      <a:lnTo>
                        <a:pt x="39" y="2"/>
                      </a:lnTo>
                      <a:lnTo>
                        <a:pt x="49" y="2"/>
                      </a:lnTo>
                      <a:lnTo>
                        <a:pt x="60" y="0"/>
                      </a:lnTo>
                      <a:lnTo>
                        <a:pt x="70" y="0"/>
                      </a:lnTo>
                      <a:lnTo>
                        <a:pt x="81" y="0"/>
                      </a:lnTo>
                      <a:lnTo>
                        <a:pt x="90" y="0"/>
                      </a:lnTo>
                      <a:lnTo>
                        <a:pt x="97" y="2"/>
                      </a:lnTo>
                      <a:lnTo>
                        <a:pt x="107" y="2"/>
                      </a:lnTo>
                      <a:lnTo>
                        <a:pt x="118" y="3"/>
                      </a:lnTo>
                      <a:lnTo>
                        <a:pt x="127" y="5"/>
                      </a:lnTo>
                      <a:lnTo>
                        <a:pt x="134" y="5"/>
                      </a:lnTo>
                      <a:lnTo>
                        <a:pt x="142" y="6"/>
                      </a:lnTo>
                      <a:lnTo>
                        <a:pt x="146" y="9"/>
                      </a:lnTo>
                      <a:lnTo>
                        <a:pt x="152" y="10"/>
                      </a:lnTo>
                      <a:lnTo>
                        <a:pt x="155" y="13"/>
                      </a:lnTo>
                      <a:lnTo>
                        <a:pt x="158" y="15"/>
                      </a:lnTo>
                      <a:lnTo>
                        <a:pt x="161"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62" name="Freeform 310"/>
                <p:cNvSpPr>
                  <a:spLocks/>
                </p:cNvSpPr>
                <p:nvPr/>
              </p:nvSpPr>
              <p:spPr bwMode="auto">
                <a:xfrm>
                  <a:off x="828" y="1806"/>
                  <a:ext cx="83" cy="17"/>
                </a:xfrm>
                <a:custGeom>
                  <a:avLst/>
                  <a:gdLst>
                    <a:gd name="T0" fmla="*/ 90 w 82"/>
                    <a:gd name="T1" fmla="*/ 0 h 17"/>
                    <a:gd name="T2" fmla="*/ 90 w 82"/>
                    <a:gd name="T3" fmla="*/ 0 h 17"/>
                    <a:gd name="T4" fmla="*/ 95 w 82"/>
                    <a:gd name="T5" fmla="*/ 2 h 17"/>
                    <a:gd name="T6" fmla="*/ 96 w 82"/>
                    <a:gd name="T7" fmla="*/ 3 h 17"/>
                    <a:gd name="T8" fmla="*/ 92 w 82"/>
                    <a:gd name="T9" fmla="*/ 5 h 17"/>
                    <a:gd name="T10" fmla="*/ 84 w 82"/>
                    <a:gd name="T11" fmla="*/ 8 h 17"/>
                    <a:gd name="T12" fmla="*/ 75 w 82"/>
                    <a:gd name="T13" fmla="*/ 9 h 17"/>
                    <a:gd name="T14" fmla="*/ 63 w 82"/>
                    <a:gd name="T15" fmla="*/ 12 h 17"/>
                    <a:gd name="T16" fmla="*/ 39 w 82"/>
                    <a:gd name="T17" fmla="*/ 14 h 17"/>
                    <a:gd name="T18" fmla="*/ 27 w 82"/>
                    <a:gd name="T19" fmla="*/ 17 h 17"/>
                    <a:gd name="T20" fmla="*/ 16 w 82"/>
                    <a:gd name="T21" fmla="*/ 17 h 17"/>
                    <a:gd name="T22" fmla="*/ 9 w 82"/>
                    <a:gd name="T23" fmla="*/ 17 h 17"/>
                    <a:gd name="T24" fmla="*/ 9 w 82"/>
                    <a:gd name="T25" fmla="*/ 17 h 17"/>
                    <a:gd name="T26" fmla="*/ 7 w 82"/>
                    <a:gd name="T27" fmla="*/ 17 h 17"/>
                    <a:gd name="T28" fmla="*/ 7 w 82"/>
                    <a:gd name="T29" fmla="*/ 17 h 17"/>
                    <a:gd name="T30" fmla="*/ 6 w 82"/>
                    <a:gd name="T31" fmla="*/ 17 h 17"/>
                    <a:gd name="T32" fmla="*/ 4 w 82"/>
                    <a:gd name="T33" fmla="*/ 17 h 17"/>
                    <a:gd name="T34" fmla="*/ 4 w 82"/>
                    <a:gd name="T35" fmla="*/ 17 h 17"/>
                    <a:gd name="T36" fmla="*/ 3 w 82"/>
                    <a:gd name="T37" fmla="*/ 17 h 17"/>
                    <a:gd name="T38" fmla="*/ 3 w 82"/>
                    <a:gd name="T39" fmla="*/ 17 h 17"/>
                    <a:gd name="T40" fmla="*/ 1 w 82"/>
                    <a:gd name="T41" fmla="*/ 17 h 17"/>
                    <a:gd name="T42" fmla="*/ 1 w 82"/>
                    <a:gd name="T43" fmla="*/ 17 h 17"/>
                    <a:gd name="T44" fmla="*/ 0 w 82"/>
                    <a:gd name="T45" fmla="*/ 17 h 17"/>
                    <a:gd name="T46" fmla="*/ 0 w 82"/>
                    <a:gd name="T47" fmla="*/ 17 h 17"/>
                    <a:gd name="T48" fmla="*/ 0 w 82"/>
                    <a:gd name="T49" fmla="*/ 9 h 17"/>
                    <a:gd name="T50" fmla="*/ 3 w 82"/>
                    <a:gd name="T51" fmla="*/ 9 h 17"/>
                    <a:gd name="T52" fmla="*/ 3 w 82"/>
                    <a:gd name="T53" fmla="*/ 9 h 17"/>
                    <a:gd name="T54" fmla="*/ 6 w 82"/>
                    <a:gd name="T55" fmla="*/ 9 h 17"/>
                    <a:gd name="T56" fmla="*/ 7 w 82"/>
                    <a:gd name="T57" fmla="*/ 9 h 17"/>
                    <a:gd name="T58" fmla="*/ 9 w 82"/>
                    <a:gd name="T59" fmla="*/ 9 h 17"/>
                    <a:gd name="T60" fmla="*/ 10 w 82"/>
                    <a:gd name="T61" fmla="*/ 9 h 17"/>
                    <a:gd name="T62" fmla="*/ 13 w 82"/>
                    <a:gd name="T63" fmla="*/ 9 h 17"/>
                    <a:gd name="T64" fmla="*/ 15 w 82"/>
                    <a:gd name="T65" fmla="*/ 9 h 17"/>
                    <a:gd name="T66" fmla="*/ 16 w 82"/>
                    <a:gd name="T67" fmla="*/ 9 h 17"/>
                    <a:gd name="T68" fmla="*/ 19 w 82"/>
                    <a:gd name="T69" fmla="*/ 9 h 17"/>
                    <a:gd name="T70" fmla="*/ 19 w 82"/>
                    <a:gd name="T71" fmla="*/ 9 h 17"/>
                    <a:gd name="T72" fmla="*/ 25 w 82"/>
                    <a:gd name="T73" fmla="*/ 8 h 17"/>
                    <a:gd name="T74" fmla="*/ 30 w 82"/>
                    <a:gd name="T75" fmla="*/ 8 h 17"/>
                    <a:gd name="T76" fmla="*/ 36 w 82"/>
                    <a:gd name="T77" fmla="*/ 6 h 17"/>
                    <a:gd name="T78" fmla="*/ 56 w 82"/>
                    <a:gd name="T79" fmla="*/ 5 h 17"/>
                    <a:gd name="T80" fmla="*/ 62 w 82"/>
                    <a:gd name="T81" fmla="*/ 3 h 17"/>
                    <a:gd name="T82" fmla="*/ 68 w 82"/>
                    <a:gd name="T83" fmla="*/ 2 h 17"/>
                    <a:gd name="T84" fmla="*/ 74 w 82"/>
                    <a:gd name="T85" fmla="*/ 2 h 17"/>
                    <a:gd name="T86" fmla="*/ 80 w 82"/>
                    <a:gd name="T87" fmla="*/ 0 h 17"/>
                    <a:gd name="T88" fmla="*/ 84 w 82"/>
                    <a:gd name="T89" fmla="*/ 0 h 17"/>
                    <a:gd name="T90" fmla="*/ 90 w 82"/>
                    <a:gd name="T91" fmla="*/ 0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17"/>
                    <a:gd name="T140" fmla="*/ 82 w 82"/>
                    <a:gd name="T141" fmla="*/ 17 h 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17">
                      <a:moveTo>
                        <a:pt x="76" y="0"/>
                      </a:moveTo>
                      <a:lnTo>
                        <a:pt x="76" y="0"/>
                      </a:lnTo>
                      <a:lnTo>
                        <a:pt x="81" y="2"/>
                      </a:lnTo>
                      <a:lnTo>
                        <a:pt x="82" y="3"/>
                      </a:lnTo>
                      <a:lnTo>
                        <a:pt x="78" y="5"/>
                      </a:lnTo>
                      <a:lnTo>
                        <a:pt x="70" y="8"/>
                      </a:lnTo>
                      <a:lnTo>
                        <a:pt x="61" y="9"/>
                      </a:lnTo>
                      <a:lnTo>
                        <a:pt x="49" y="12"/>
                      </a:lnTo>
                      <a:lnTo>
                        <a:pt x="39" y="14"/>
                      </a:lnTo>
                      <a:lnTo>
                        <a:pt x="27" y="17"/>
                      </a:lnTo>
                      <a:lnTo>
                        <a:pt x="16" y="17"/>
                      </a:lnTo>
                      <a:lnTo>
                        <a:pt x="9" y="17"/>
                      </a:lnTo>
                      <a:lnTo>
                        <a:pt x="7" y="17"/>
                      </a:lnTo>
                      <a:lnTo>
                        <a:pt x="6" y="17"/>
                      </a:lnTo>
                      <a:lnTo>
                        <a:pt x="4" y="17"/>
                      </a:lnTo>
                      <a:lnTo>
                        <a:pt x="3" y="17"/>
                      </a:lnTo>
                      <a:lnTo>
                        <a:pt x="1" y="17"/>
                      </a:lnTo>
                      <a:lnTo>
                        <a:pt x="0" y="17"/>
                      </a:lnTo>
                      <a:lnTo>
                        <a:pt x="0" y="9"/>
                      </a:lnTo>
                      <a:lnTo>
                        <a:pt x="3" y="9"/>
                      </a:lnTo>
                      <a:lnTo>
                        <a:pt x="6" y="9"/>
                      </a:lnTo>
                      <a:lnTo>
                        <a:pt x="7" y="9"/>
                      </a:lnTo>
                      <a:lnTo>
                        <a:pt x="9" y="9"/>
                      </a:lnTo>
                      <a:lnTo>
                        <a:pt x="10" y="9"/>
                      </a:lnTo>
                      <a:lnTo>
                        <a:pt x="13" y="9"/>
                      </a:lnTo>
                      <a:lnTo>
                        <a:pt x="15" y="9"/>
                      </a:lnTo>
                      <a:lnTo>
                        <a:pt x="16" y="9"/>
                      </a:lnTo>
                      <a:lnTo>
                        <a:pt x="19" y="9"/>
                      </a:lnTo>
                      <a:lnTo>
                        <a:pt x="25" y="8"/>
                      </a:lnTo>
                      <a:lnTo>
                        <a:pt x="30" y="8"/>
                      </a:lnTo>
                      <a:lnTo>
                        <a:pt x="36" y="6"/>
                      </a:lnTo>
                      <a:lnTo>
                        <a:pt x="42" y="5"/>
                      </a:lnTo>
                      <a:lnTo>
                        <a:pt x="48" y="3"/>
                      </a:lnTo>
                      <a:lnTo>
                        <a:pt x="54" y="2"/>
                      </a:lnTo>
                      <a:lnTo>
                        <a:pt x="60" y="2"/>
                      </a:lnTo>
                      <a:lnTo>
                        <a:pt x="66" y="0"/>
                      </a:lnTo>
                      <a:lnTo>
                        <a:pt x="70" y="0"/>
                      </a:lnTo>
                      <a:lnTo>
                        <a:pt x="76"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63" name="Freeform 311"/>
                <p:cNvSpPr>
                  <a:spLocks/>
                </p:cNvSpPr>
                <p:nvPr/>
              </p:nvSpPr>
              <p:spPr bwMode="auto">
                <a:xfrm>
                  <a:off x="828" y="1806"/>
                  <a:ext cx="83" cy="17"/>
                </a:xfrm>
                <a:custGeom>
                  <a:avLst/>
                  <a:gdLst>
                    <a:gd name="T0" fmla="*/ 90 w 82"/>
                    <a:gd name="T1" fmla="*/ 0 h 17"/>
                    <a:gd name="T2" fmla="*/ 90 w 82"/>
                    <a:gd name="T3" fmla="*/ 0 h 17"/>
                    <a:gd name="T4" fmla="*/ 95 w 82"/>
                    <a:gd name="T5" fmla="*/ 2 h 17"/>
                    <a:gd name="T6" fmla="*/ 96 w 82"/>
                    <a:gd name="T7" fmla="*/ 3 h 17"/>
                    <a:gd name="T8" fmla="*/ 92 w 82"/>
                    <a:gd name="T9" fmla="*/ 5 h 17"/>
                    <a:gd name="T10" fmla="*/ 84 w 82"/>
                    <a:gd name="T11" fmla="*/ 8 h 17"/>
                    <a:gd name="T12" fmla="*/ 75 w 82"/>
                    <a:gd name="T13" fmla="*/ 9 h 17"/>
                    <a:gd name="T14" fmla="*/ 63 w 82"/>
                    <a:gd name="T15" fmla="*/ 12 h 17"/>
                    <a:gd name="T16" fmla="*/ 39 w 82"/>
                    <a:gd name="T17" fmla="*/ 14 h 17"/>
                    <a:gd name="T18" fmla="*/ 27 w 82"/>
                    <a:gd name="T19" fmla="*/ 17 h 17"/>
                    <a:gd name="T20" fmla="*/ 16 w 82"/>
                    <a:gd name="T21" fmla="*/ 17 h 17"/>
                    <a:gd name="T22" fmla="*/ 9 w 82"/>
                    <a:gd name="T23" fmla="*/ 17 h 17"/>
                    <a:gd name="T24" fmla="*/ 9 w 82"/>
                    <a:gd name="T25" fmla="*/ 17 h 17"/>
                    <a:gd name="T26" fmla="*/ 7 w 82"/>
                    <a:gd name="T27" fmla="*/ 17 h 17"/>
                    <a:gd name="T28" fmla="*/ 7 w 82"/>
                    <a:gd name="T29" fmla="*/ 17 h 17"/>
                    <a:gd name="T30" fmla="*/ 6 w 82"/>
                    <a:gd name="T31" fmla="*/ 17 h 17"/>
                    <a:gd name="T32" fmla="*/ 4 w 82"/>
                    <a:gd name="T33" fmla="*/ 17 h 17"/>
                    <a:gd name="T34" fmla="*/ 4 w 82"/>
                    <a:gd name="T35" fmla="*/ 17 h 17"/>
                    <a:gd name="T36" fmla="*/ 3 w 82"/>
                    <a:gd name="T37" fmla="*/ 17 h 17"/>
                    <a:gd name="T38" fmla="*/ 3 w 82"/>
                    <a:gd name="T39" fmla="*/ 17 h 17"/>
                    <a:gd name="T40" fmla="*/ 1 w 82"/>
                    <a:gd name="T41" fmla="*/ 17 h 17"/>
                    <a:gd name="T42" fmla="*/ 1 w 82"/>
                    <a:gd name="T43" fmla="*/ 17 h 17"/>
                    <a:gd name="T44" fmla="*/ 0 w 82"/>
                    <a:gd name="T45" fmla="*/ 17 h 17"/>
                    <a:gd name="T46" fmla="*/ 0 w 82"/>
                    <a:gd name="T47" fmla="*/ 17 h 17"/>
                    <a:gd name="T48" fmla="*/ 0 w 82"/>
                    <a:gd name="T49" fmla="*/ 9 h 17"/>
                    <a:gd name="T50" fmla="*/ 3 w 82"/>
                    <a:gd name="T51" fmla="*/ 9 h 17"/>
                    <a:gd name="T52" fmla="*/ 3 w 82"/>
                    <a:gd name="T53" fmla="*/ 9 h 17"/>
                    <a:gd name="T54" fmla="*/ 6 w 82"/>
                    <a:gd name="T55" fmla="*/ 9 h 17"/>
                    <a:gd name="T56" fmla="*/ 7 w 82"/>
                    <a:gd name="T57" fmla="*/ 9 h 17"/>
                    <a:gd name="T58" fmla="*/ 9 w 82"/>
                    <a:gd name="T59" fmla="*/ 9 h 17"/>
                    <a:gd name="T60" fmla="*/ 10 w 82"/>
                    <a:gd name="T61" fmla="*/ 9 h 17"/>
                    <a:gd name="T62" fmla="*/ 13 w 82"/>
                    <a:gd name="T63" fmla="*/ 9 h 17"/>
                    <a:gd name="T64" fmla="*/ 15 w 82"/>
                    <a:gd name="T65" fmla="*/ 9 h 17"/>
                    <a:gd name="T66" fmla="*/ 16 w 82"/>
                    <a:gd name="T67" fmla="*/ 9 h 17"/>
                    <a:gd name="T68" fmla="*/ 19 w 82"/>
                    <a:gd name="T69" fmla="*/ 9 h 17"/>
                    <a:gd name="T70" fmla="*/ 19 w 82"/>
                    <a:gd name="T71" fmla="*/ 9 h 17"/>
                    <a:gd name="T72" fmla="*/ 25 w 82"/>
                    <a:gd name="T73" fmla="*/ 8 h 17"/>
                    <a:gd name="T74" fmla="*/ 30 w 82"/>
                    <a:gd name="T75" fmla="*/ 8 h 17"/>
                    <a:gd name="T76" fmla="*/ 36 w 82"/>
                    <a:gd name="T77" fmla="*/ 6 h 17"/>
                    <a:gd name="T78" fmla="*/ 56 w 82"/>
                    <a:gd name="T79" fmla="*/ 5 h 17"/>
                    <a:gd name="T80" fmla="*/ 62 w 82"/>
                    <a:gd name="T81" fmla="*/ 3 h 17"/>
                    <a:gd name="T82" fmla="*/ 68 w 82"/>
                    <a:gd name="T83" fmla="*/ 2 h 17"/>
                    <a:gd name="T84" fmla="*/ 74 w 82"/>
                    <a:gd name="T85" fmla="*/ 2 h 17"/>
                    <a:gd name="T86" fmla="*/ 80 w 82"/>
                    <a:gd name="T87" fmla="*/ 0 h 17"/>
                    <a:gd name="T88" fmla="*/ 84 w 82"/>
                    <a:gd name="T89" fmla="*/ 0 h 17"/>
                    <a:gd name="T90" fmla="*/ 90 w 82"/>
                    <a:gd name="T91" fmla="*/ 0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17"/>
                    <a:gd name="T140" fmla="*/ 82 w 82"/>
                    <a:gd name="T141" fmla="*/ 17 h 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17">
                      <a:moveTo>
                        <a:pt x="76" y="0"/>
                      </a:moveTo>
                      <a:lnTo>
                        <a:pt x="76" y="0"/>
                      </a:lnTo>
                      <a:lnTo>
                        <a:pt x="81" y="2"/>
                      </a:lnTo>
                      <a:lnTo>
                        <a:pt x="82" y="3"/>
                      </a:lnTo>
                      <a:lnTo>
                        <a:pt x="78" y="5"/>
                      </a:lnTo>
                      <a:lnTo>
                        <a:pt x="70" y="8"/>
                      </a:lnTo>
                      <a:lnTo>
                        <a:pt x="61" y="9"/>
                      </a:lnTo>
                      <a:lnTo>
                        <a:pt x="49" y="12"/>
                      </a:lnTo>
                      <a:lnTo>
                        <a:pt x="39" y="14"/>
                      </a:lnTo>
                      <a:lnTo>
                        <a:pt x="27" y="17"/>
                      </a:lnTo>
                      <a:lnTo>
                        <a:pt x="16" y="17"/>
                      </a:lnTo>
                      <a:lnTo>
                        <a:pt x="9" y="17"/>
                      </a:lnTo>
                      <a:lnTo>
                        <a:pt x="7" y="17"/>
                      </a:lnTo>
                      <a:lnTo>
                        <a:pt x="6" y="17"/>
                      </a:lnTo>
                      <a:lnTo>
                        <a:pt x="4" y="17"/>
                      </a:lnTo>
                      <a:lnTo>
                        <a:pt x="3" y="17"/>
                      </a:lnTo>
                      <a:lnTo>
                        <a:pt x="1" y="17"/>
                      </a:lnTo>
                      <a:lnTo>
                        <a:pt x="0" y="17"/>
                      </a:lnTo>
                      <a:lnTo>
                        <a:pt x="0" y="9"/>
                      </a:lnTo>
                      <a:lnTo>
                        <a:pt x="3" y="9"/>
                      </a:lnTo>
                      <a:lnTo>
                        <a:pt x="6" y="9"/>
                      </a:lnTo>
                      <a:lnTo>
                        <a:pt x="7" y="9"/>
                      </a:lnTo>
                      <a:lnTo>
                        <a:pt x="9" y="9"/>
                      </a:lnTo>
                      <a:lnTo>
                        <a:pt x="10" y="9"/>
                      </a:lnTo>
                      <a:lnTo>
                        <a:pt x="13" y="9"/>
                      </a:lnTo>
                      <a:lnTo>
                        <a:pt x="15" y="9"/>
                      </a:lnTo>
                      <a:lnTo>
                        <a:pt x="16" y="9"/>
                      </a:lnTo>
                      <a:lnTo>
                        <a:pt x="19" y="9"/>
                      </a:lnTo>
                      <a:lnTo>
                        <a:pt x="25" y="8"/>
                      </a:lnTo>
                      <a:lnTo>
                        <a:pt x="30" y="8"/>
                      </a:lnTo>
                      <a:lnTo>
                        <a:pt x="36" y="6"/>
                      </a:lnTo>
                      <a:lnTo>
                        <a:pt x="42" y="5"/>
                      </a:lnTo>
                      <a:lnTo>
                        <a:pt x="48" y="3"/>
                      </a:lnTo>
                      <a:lnTo>
                        <a:pt x="54" y="2"/>
                      </a:lnTo>
                      <a:lnTo>
                        <a:pt x="60" y="2"/>
                      </a:lnTo>
                      <a:lnTo>
                        <a:pt x="66" y="0"/>
                      </a:lnTo>
                      <a:lnTo>
                        <a:pt x="70" y="0"/>
                      </a:lnTo>
                      <a:lnTo>
                        <a:pt x="7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64" name="Freeform 312"/>
                <p:cNvSpPr>
                  <a:spLocks/>
                </p:cNvSpPr>
                <p:nvPr/>
              </p:nvSpPr>
              <p:spPr bwMode="auto">
                <a:xfrm>
                  <a:off x="828" y="1823"/>
                  <a:ext cx="74" cy="20"/>
                </a:xfrm>
                <a:custGeom>
                  <a:avLst/>
                  <a:gdLst>
                    <a:gd name="T0" fmla="*/ 68 w 73"/>
                    <a:gd name="T1" fmla="*/ 0 h 19"/>
                    <a:gd name="T2" fmla="*/ 68 w 73"/>
                    <a:gd name="T3" fmla="*/ 0 h 19"/>
                    <a:gd name="T4" fmla="*/ 74 w 73"/>
                    <a:gd name="T5" fmla="*/ 0 h 19"/>
                    <a:gd name="T6" fmla="*/ 78 w 73"/>
                    <a:gd name="T7" fmla="*/ 0 h 19"/>
                    <a:gd name="T8" fmla="*/ 81 w 73"/>
                    <a:gd name="T9" fmla="*/ 1 h 19"/>
                    <a:gd name="T10" fmla="*/ 84 w 73"/>
                    <a:gd name="T11" fmla="*/ 1 h 19"/>
                    <a:gd name="T12" fmla="*/ 86 w 73"/>
                    <a:gd name="T13" fmla="*/ 3 h 19"/>
                    <a:gd name="T14" fmla="*/ 87 w 73"/>
                    <a:gd name="T15" fmla="*/ 4 h 19"/>
                    <a:gd name="T16" fmla="*/ 87 w 73"/>
                    <a:gd name="T17" fmla="*/ 6 h 19"/>
                    <a:gd name="T18" fmla="*/ 87 w 73"/>
                    <a:gd name="T19" fmla="*/ 7 h 19"/>
                    <a:gd name="T20" fmla="*/ 87 w 73"/>
                    <a:gd name="T21" fmla="*/ 7 h 19"/>
                    <a:gd name="T22" fmla="*/ 87 w 73"/>
                    <a:gd name="T23" fmla="*/ 7 h 19"/>
                    <a:gd name="T24" fmla="*/ 87 w 73"/>
                    <a:gd name="T25" fmla="*/ 7 h 19"/>
                    <a:gd name="T26" fmla="*/ 87 w 73"/>
                    <a:gd name="T27" fmla="*/ 7 h 19"/>
                    <a:gd name="T28" fmla="*/ 86 w 73"/>
                    <a:gd name="T29" fmla="*/ 7 h 19"/>
                    <a:gd name="T30" fmla="*/ 84 w 73"/>
                    <a:gd name="T31" fmla="*/ 7 h 19"/>
                    <a:gd name="T32" fmla="*/ 83 w 73"/>
                    <a:gd name="T33" fmla="*/ 7 h 19"/>
                    <a:gd name="T34" fmla="*/ 80 w 73"/>
                    <a:gd name="T35" fmla="*/ 7 h 19"/>
                    <a:gd name="T36" fmla="*/ 77 w 73"/>
                    <a:gd name="T37" fmla="*/ 7 h 19"/>
                    <a:gd name="T38" fmla="*/ 72 w 73"/>
                    <a:gd name="T39" fmla="*/ 7 h 19"/>
                    <a:gd name="T40" fmla="*/ 68 w 73"/>
                    <a:gd name="T41" fmla="*/ 7 h 19"/>
                    <a:gd name="T42" fmla="*/ 63 w 73"/>
                    <a:gd name="T43" fmla="*/ 9 h 19"/>
                    <a:gd name="T44" fmla="*/ 57 w 73"/>
                    <a:gd name="T45" fmla="*/ 9 h 19"/>
                    <a:gd name="T46" fmla="*/ 57 w 73"/>
                    <a:gd name="T47" fmla="*/ 9 h 19"/>
                    <a:gd name="T48" fmla="*/ 53 w 73"/>
                    <a:gd name="T49" fmla="*/ 24 h 19"/>
                    <a:gd name="T50" fmla="*/ 34 w 73"/>
                    <a:gd name="T51" fmla="*/ 26 h 19"/>
                    <a:gd name="T52" fmla="*/ 30 w 73"/>
                    <a:gd name="T53" fmla="*/ 26 h 19"/>
                    <a:gd name="T54" fmla="*/ 27 w 73"/>
                    <a:gd name="T55" fmla="*/ 27 h 19"/>
                    <a:gd name="T56" fmla="*/ 22 w 73"/>
                    <a:gd name="T57" fmla="*/ 28 h 19"/>
                    <a:gd name="T58" fmla="*/ 18 w 73"/>
                    <a:gd name="T59" fmla="*/ 28 h 19"/>
                    <a:gd name="T60" fmla="*/ 13 w 73"/>
                    <a:gd name="T61" fmla="*/ 31 h 19"/>
                    <a:gd name="T62" fmla="*/ 9 w 73"/>
                    <a:gd name="T63" fmla="*/ 33 h 19"/>
                    <a:gd name="T64" fmla="*/ 4 w 73"/>
                    <a:gd name="T65" fmla="*/ 37 h 19"/>
                    <a:gd name="T66" fmla="*/ 0 w 73"/>
                    <a:gd name="T67" fmla="*/ 37 h 19"/>
                    <a:gd name="T68" fmla="*/ 0 w 73"/>
                    <a:gd name="T69" fmla="*/ 37 h 19"/>
                    <a:gd name="T70" fmla="*/ 0 w 73"/>
                    <a:gd name="T71" fmla="*/ 26 h 19"/>
                    <a:gd name="T72" fmla="*/ 6 w 73"/>
                    <a:gd name="T73" fmla="*/ 24 h 19"/>
                    <a:gd name="T74" fmla="*/ 12 w 73"/>
                    <a:gd name="T75" fmla="*/ 9 h 19"/>
                    <a:gd name="T76" fmla="*/ 18 w 73"/>
                    <a:gd name="T77" fmla="*/ 7 h 19"/>
                    <a:gd name="T78" fmla="*/ 24 w 73"/>
                    <a:gd name="T79" fmla="*/ 6 h 19"/>
                    <a:gd name="T80" fmla="*/ 30 w 73"/>
                    <a:gd name="T81" fmla="*/ 4 h 19"/>
                    <a:gd name="T82" fmla="*/ 34 w 73"/>
                    <a:gd name="T83" fmla="*/ 3 h 19"/>
                    <a:gd name="T84" fmla="*/ 54 w 73"/>
                    <a:gd name="T85" fmla="*/ 1 h 19"/>
                    <a:gd name="T86" fmla="*/ 60 w 73"/>
                    <a:gd name="T87" fmla="*/ 1 h 19"/>
                    <a:gd name="T88" fmla="*/ 63 w 73"/>
                    <a:gd name="T89" fmla="*/ 0 h 19"/>
                    <a:gd name="T90" fmla="*/ 68 w 73"/>
                    <a:gd name="T91" fmla="*/ 0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
                    <a:gd name="T139" fmla="*/ 0 h 19"/>
                    <a:gd name="T140" fmla="*/ 73 w 73"/>
                    <a:gd name="T141" fmla="*/ 19 h 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 h="19">
                      <a:moveTo>
                        <a:pt x="54" y="0"/>
                      </a:moveTo>
                      <a:lnTo>
                        <a:pt x="54" y="0"/>
                      </a:lnTo>
                      <a:lnTo>
                        <a:pt x="60" y="0"/>
                      </a:lnTo>
                      <a:lnTo>
                        <a:pt x="64" y="0"/>
                      </a:lnTo>
                      <a:lnTo>
                        <a:pt x="67" y="1"/>
                      </a:lnTo>
                      <a:lnTo>
                        <a:pt x="70" y="1"/>
                      </a:lnTo>
                      <a:lnTo>
                        <a:pt x="72" y="3"/>
                      </a:lnTo>
                      <a:lnTo>
                        <a:pt x="73" y="4"/>
                      </a:lnTo>
                      <a:lnTo>
                        <a:pt x="73" y="6"/>
                      </a:lnTo>
                      <a:lnTo>
                        <a:pt x="73" y="7"/>
                      </a:lnTo>
                      <a:lnTo>
                        <a:pt x="72" y="7"/>
                      </a:lnTo>
                      <a:lnTo>
                        <a:pt x="70" y="7"/>
                      </a:lnTo>
                      <a:lnTo>
                        <a:pt x="69" y="7"/>
                      </a:lnTo>
                      <a:lnTo>
                        <a:pt x="66" y="7"/>
                      </a:lnTo>
                      <a:lnTo>
                        <a:pt x="63" y="7"/>
                      </a:lnTo>
                      <a:lnTo>
                        <a:pt x="58" y="7"/>
                      </a:lnTo>
                      <a:lnTo>
                        <a:pt x="54" y="7"/>
                      </a:lnTo>
                      <a:lnTo>
                        <a:pt x="49" y="9"/>
                      </a:lnTo>
                      <a:lnTo>
                        <a:pt x="43" y="9"/>
                      </a:lnTo>
                      <a:lnTo>
                        <a:pt x="39" y="10"/>
                      </a:lnTo>
                      <a:lnTo>
                        <a:pt x="34" y="12"/>
                      </a:lnTo>
                      <a:lnTo>
                        <a:pt x="30" y="12"/>
                      </a:lnTo>
                      <a:lnTo>
                        <a:pt x="27" y="13"/>
                      </a:lnTo>
                      <a:lnTo>
                        <a:pt x="22" y="14"/>
                      </a:lnTo>
                      <a:lnTo>
                        <a:pt x="18" y="14"/>
                      </a:lnTo>
                      <a:lnTo>
                        <a:pt x="13" y="16"/>
                      </a:lnTo>
                      <a:lnTo>
                        <a:pt x="9" y="17"/>
                      </a:lnTo>
                      <a:lnTo>
                        <a:pt x="4" y="19"/>
                      </a:lnTo>
                      <a:lnTo>
                        <a:pt x="0" y="19"/>
                      </a:lnTo>
                      <a:lnTo>
                        <a:pt x="0" y="12"/>
                      </a:lnTo>
                      <a:lnTo>
                        <a:pt x="6" y="10"/>
                      </a:lnTo>
                      <a:lnTo>
                        <a:pt x="12" y="9"/>
                      </a:lnTo>
                      <a:lnTo>
                        <a:pt x="18" y="7"/>
                      </a:lnTo>
                      <a:lnTo>
                        <a:pt x="24" y="6"/>
                      </a:lnTo>
                      <a:lnTo>
                        <a:pt x="30" y="4"/>
                      </a:lnTo>
                      <a:lnTo>
                        <a:pt x="34" y="3"/>
                      </a:lnTo>
                      <a:lnTo>
                        <a:pt x="40" y="1"/>
                      </a:lnTo>
                      <a:lnTo>
                        <a:pt x="46" y="1"/>
                      </a:lnTo>
                      <a:lnTo>
                        <a:pt x="49" y="0"/>
                      </a:lnTo>
                      <a:lnTo>
                        <a:pt x="54"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65" name="Freeform 313"/>
                <p:cNvSpPr>
                  <a:spLocks/>
                </p:cNvSpPr>
                <p:nvPr/>
              </p:nvSpPr>
              <p:spPr bwMode="auto">
                <a:xfrm>
                  <a:off x="828" y="1823"/>
                  <a:ext cx="74" cy="20"/>
                </a:xfrm>
                <a:custGeom>
                  <a:avLst/>
                  <a:gdLst>
                    <a:gd name="T0" fmla="*/ 68 w 73"/>
                    <a:gd name="T1" fmla="*/ 0 h 19"/>
                    <a:gd name="T2" fmla="*/ 68 w 73"/>
                    <a:gd name="T3" fmla="*/ 0 h 19"/>
                    <a:gd name="T4" fmla="*/ 74 w 73"/>
                    <a:gd name="T5" fmla="*/ 0 h 19"/>
                    <a:gd name="T6" fmla="*/ 78 w 73"/>
                    <a:gd name="T7" fmla="*/ 0 h 19"/>
                    <a:gd name="T8" fmla="*/ 81 w 73"/>
                    <a:gd name="T9" fmla="*/ 1 h 19"/>
                    <a:gd name="T10" fmla="*/ 84 w 73"/>
                    <a:gd name="T11" fmla="*/ 1 h 19"/>
                    <a:gd name="T12" fmla="*/ 86 w 73"/>
                    <a:gd name="T13" fmla="*/ 3 h 19"/>
                    <a:gd name="T14" fmla="*/ 87 w 73"/>
                    <a:gd name="T15" fmla="*/ 4 h 19"/>
                    <a:gd name="T16" fmla="*/ 87 w 73"/>
                    <a:gd name="T17" fmla="*/ 6 h 19"/>
                    <a:gd name="T18" fmla="*/ 87 w 73"/>
                    <a:gd name="T19" fmla="*/ 7 h 19"/>
                    <a:gd name="T20" fmla="*/ 87 w 73"/>
                    <a:gd name="T21" fmla="*/ 7 h 19"/>
                    <a:gd name="T22" fmla="*/ 87 w 73"/>
                    <a:gd name="T23" fmla="*/ 7 h 19"/>
                    <a:gd name="T24" fmla="*/ 87 w 73"/>
                    <a:gd name="T25" fmla="*/ 7 h 19"/>
                    <a:gd name="T26" fmla="*/ 87 w 73"/>
                    <a:gd name="T27" fmla="*/ 7 h 19"/>
                    <a:gd name="T28" fmla="*/ 86 w 73"/>
                    <a:gd name="T29" fmla="*/ 7 h 19"/>
                    <a:gd name="T30" fmla="*/ 84 w 73"/>
                    <a:gd name="T31" fmla="*/ 7 h 19"/>
                    <a:gd name="T32" fmla="*/ 83 w 73"/>
                    <a:gd name="T33" fmla="*/ 7 h 19"/>
                    <a:gd name="T34" fmla="*/ 80 w 73"/>
                    <a:gd name="T35" fmla="*/ 7 h 19"/>
                    <a:gd name="T36" fmla="*/ 77 w 73"/>
                    <a:gd name="T37" fmla="*/ 7 h 19"/>
                    <a:gd name="T38" fmla="*/ 72 w 73"/>
                    <a:gd name="T39" fmla="*/ 7 h 19"/>
                    <a:gd name="T40" fmla="*/ 68 w 73"/>
                    <a:gd name="T41" fmla="*/ 7 h 19"/>
                    <a:gd name="T42" fmla="*/ 63 w 73"/>
                    <a:gd name="T43" fmla="*/ 9 h 19"/>
                    <a:gd name="T44" fmla="*/ 57 w 73"/>
                    <a:gd name="T45" fmla="*/ 9 h 19"/>
                    <a:gd name="T46" fmla="*/ 57 w 73"/>
                    <a:gd name="T47" fmla="*/ 9 h 19"/>
                    <a:gd name="T48" fmla="*/ 53 w 73"/>
                    <a:gd name="T49" fmla="*/ 24 h 19"/>
                    <a:gd name="T50" fmla="*/ 34 w 73"/>
                    <a:gd name="T51" fmla="*/ 26 h 19"/>
                    <a:gd name="T52" fmla="*/ 30 w 73"/>
                    <a:gd name="T53" fmla="*/ 26 h 19"/>
                    <a:gd name="T54" fmla="*/ 27 w 73"/>
                    <a:gd name="T55" fmla="*/ 27 h 19"/>
                    <a:gd name="T56" fmla="*/ 22 w 73"/>
                    <a:gd name="T57" fmla="*/ 28 h 19"/>
                    <a:gd name="T58" fmla="*/ 18 w 73"/>
                    <a:gd name="T59" fmla="*/ 28 h 19"/>
                    <a:gd name="T60" fmla="*/ 13 w 73"/>
                    <a:gd name="T61" fmla="*/ 31 h 19"/>
                    <a:gd name="T62" fmla="*/ 9 w 73"/>
                    <a:gd name="T63" fmla="*/ 33 h 19"/>
                    <a:gd name="T64" fmla="*/ 4 w 73"/>
                    <a:gd name="T65" fmla="*/ 37 h 19"/>
                    <a:gd name="T66" fmla="*/ 0 w 73"/>
                    <a:gd name="T67" fmla="*/ 37 h 19"/>
                    <a:gd name="T68" fmla="*/ 0 w 73"/>
                    <a:gd name="T69" fmla="*/ 37 h 19"/>
                    <a:gd name="T70" fmla="*/ 0 w 73"/>
                    <a:gd name="T71" fmla="*/ 26 h 19"/>
                    <a:gd name="T72" fmla="*/ 6 w 73"/>
                    <a:gd name="T73" fmla="*/ 24 h 19"/>
                    <a:gd name="T74" fmla="*/ 12 w 73"/>
                    <a:gd name="T75" fmla="*/ 9 h 19"/>
                    <a:gd name="T76" fmla="*/ 18 w 73"/>
                    <a:gd name="T77" fmla="*/ 7 h 19"/>
                    <a:gd name="T78" fmla="*/ 24 w 73"/>
                    <a:gd name="T79" fmla="*/ 6 h 19"/>
                    <a:gd name="T80" fmla="*/ 30 w 73"/>
                    <a:gd name="T81" fmla="*/ 4 h 19"/>
                    <a:gd name="T82" fmla="*/ 34 w 73"/>
                    <a:gd name="T83" fmla="*/ 3 h 19"/>
                    <a:gd name="T84" fmla="*/ 54 w 73"/>
                    <a:gd name="T85" fmla="*/ 1 h 19"/>
                    <a:gd name="T86" fmla="*/ 60 w 73"/>
                    <a:gd name="T87" fmla="*/ 1 h 19"/>
                    <a:gd name="T88" fmla="*/ 63 w 73"/>
                    <a:gd name="T89" fmla="*/ 0 h 19"/>
                    <a:gd name="T90" fmla="*/ 68 w 73"/>
                    <a:gd name="T91" fmla="*/ 0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
                    <a:gd name="T139" fmla="*/ 0 h 19"/>
                    <a:gd name="T140" fmla="*/ 73 w 73"/>
                    <a:gd name="T141" fmla="*/ 19 h 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 h="19">
                      <a:moveTo>
                        <a:pt x="54" y="0"/>
                      </a:moveTo>
                      <a:lnTo>
                        <a:pt x="54" y="0"/>
                      </a:lnTo>
                      <a:lnTo>
                        <a:pt x="60" y="0"/>
                      </a:lnTo>
                      <a:lnTo>
                        <a:pt x="64" y="0"/>
                      </a:lnTo>
                      <a:lnTo>
                        <a:pt x="67" y="1"/>
                      </a:lnTo>
                      <a:lnTo>
                        <a:pt x="70" y="1"/>
                      </a:lnTo>
                      <a:lnTo>
                        <a:pt x="72" y="3"/>
                      </a:lnTo>
                      <a:lnTo>
                        <a:pt x="73" y="4"/>
                      </a:lnTo>
                      <a:lnTo>
                        <a:pt x="73" y="6"/>
                      </a:lnTo>
                      <a:lnTo>
                        <a:pt x="73" y="7"/>
                      </a:lnTo>
                      <a:lnTo>
                        <a:pt x="72" y="7"/>
                      </a:lnTo>
                      <a:lnTo>
                        <a:pt x="70" y="7"/>
                      </a:lnTo>
                      <a:lnTo>
                        <a:pt x="69" y="7"/>
                      </a:lnTo>
                      <a:lnTo>
                        <a:pt x="66" y="7"/>
                      </a:lnTo>
                      <a:lnTo>
                        <a:pt x="63" y="7"/>
                      </a:lnTo>
                      <a:lnTo>
                        <a:pt x="58" y="7"/>
                      </a:lnTo>
                      <a:lnTo>
                        <a:pt x="54" y="7"/>
                      </a:lnTo>
                      <a:lnTo>
                        <a:pt x="49" y="9"/>
                      </a:lnTo>
                      <a:lnTo>
                        <a:pt x="43" y="9"/>
                      </a:lnTo>
                      <a:lnTo>
                        <a:pt x="39" y="10"/>
                      </a:lnTo>
                      <a:lnTo>
                        <a:pt x="34" y="12"/>
                      </a:lnTo>
                      <a:lnTo>
                        <a:pt x="30" y="12"/>
                      </a:lnTo>
                      <a:lnTo>
                        <a:pt x="27" y="13"/>
                      </a:lnTo>
                      <a:lnTo>
                        <a:pt x="22" y="14"/>
                      </a:lnTo>
                      <a:lnTo>
                        <a:pt x="18" y="14"/>
                      </a:lnTo>
                      <a:lnTo>
                        <a:pt x="13" y="16"/>
                      </a:lnTo>
                      <a:lnTo>
                        <a:pt x="9" y="17"/>
                      </a:lnTo>
                      <a:lnTo>
                        <a:pt x="4" y="19"/>
                      </a:lnTo>
                      <a:lnTo>
                        <a:pt x="0" y="19"/>
                      </a:lnTo>
                      <a:lnTo>
                        <a:pt x="0" y="12"/>
                      </a:lnTo>
                      <a:lnTo>
                        <a:pt x="6" y="10"/>
                      </a:lnTo>
                      <a:lnTo>
                        <a:pt x="12" y="9"/>
                      </a:lnTo>
                      <a:lnTo>
                        <a:pt x="18" y="7"/>
                      </a:lnTo>
                      <a:lnTo>
                        <a:pt x="24" y="6"/>
                      </a:lnTo>
                      <a:lnTo>
                        <a:pt x="30" y="4"/>
                      </a:lnTo>
                      <a:lnTo>
                        <a:pt x="34" y="3"/>
                      </a:lnTo>
                      <a:lnTo>
                        <a:pt x="40" y="1"/>
                      </a:lnTo>
                      <a:lnTo>
                        <a:pt x="46" y="1"/>
                      </a:lnTo>
                      <a:lnTo>
                        <a:pt x="49" y="0"/>
                      </a:lnTo>
                      <a:lnTo>
                        <a:pt x="5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66" name="Freeform 314"/>
                <p:cNvSpPr>
                  <a:spLocks/>
                </p:cNvSpPr>
                <p:nvPr/>
              </p:nvSpPr>
              <p:spPr bwMode="auto">
                <a:xfrm>
                  <a:off x="850" y="1843"/>
                  <a:ext cx="44" cy="22"/>
                </a:xfrm>
                <a:custGeom>
                  <a:avLst/>
                  <a:gdLst>
                    <a:gd name="T0" fmla="*/ 41 w 44"/>
                    <a:gd name="T1" fmla="*/ 0 h 21"/>
                    <a:gd name="T2" fmla="*/ 41 w 44"/>
                    <a:gd name="T3" fmla="*/ 0 h 21"/>
                    <a:gd name="T4" fmla="*/ 44 w 44"/>
                    <a:gd name="T5" fmla="*/ 0 h 21"/>
                    <a:gd name="T6" fmla="*/ 44 w 44"/>
                    <a:gd name="T7" fmla="*/ 1 h 21"/>
                    <a:gd name="T8" fmla="*/ 44 w 44"/>
                    <a:gd name="T9" fmla="*/ 3 h 21"/>
                    <a:gd name="T10" fmla="*/ 41 w 44"/>
                    <a:gd name="T11" fmla="*/ 6 h 21"/>
                    <a:gd name="T12" fmla="*/ 36 w 44"/>
                    <a:gd name="T13" fmla="*/ 7 h 21"/>
                    <a:gd name="T14" fmla="*/ 33 w 44"/>
                    <a:gd name="T15" fmla="*/ 10 h 21"/>
                    <a:gd name="T16" fmla="*/ 29 w 44"/>
                    <a:gd name="T17" fmla="*/ 27 h 21"/>
                    <a:gd name="T18" fmla="*/ 24 w 44"/>
                    <a:gd name="T19" fmla="*/ 30 h 21"/>
                    <a:gd name="T20" fmla="*/ 20 w 44"/>
                    <a:gd name="T21" fmla="*/ 32 h 21"/>
                    <a:gd name="T22" fmla="*/ 17 w 44"/>
                    <a:gd name="T23" fmla="*/ 34 h 21"/>
                    <a:gd name="T24" fmla="*/ 17 w 44"/>
                    <a:gd name="T25" fmla="*/ 34 h 21"/>
                    <a:gd name="T26" fmla="*/ 12 w 44"/>
                    <a:gd name="T27" fmla="*/ 34 h 21"/>
                    <a:gd name="T28" fmla="*/ 11 w 44"/>
                    <a:gd name="T29" fmla="*/ 38 h 21"/>
                    <a:gd name="T30" fmla="*/ 8 w 44"/>
                    <a:gd name="T31" fmla="*/ 34 h 21"/>
                    <a:gd name="T32" fmla="*/ 5 w 44"/>
                    <a:gd name="T33" fmla="*/ 34 h 21"/>
                    <a:gd name="T34" fmla="*/ 3 w 44"/>
                    <a:gd name="T35" fmla="*/ 34 h 21"/>
                    <a:gd name="T36" fmla="*/ 2 w 44"/>
                    <a:gd name="T37" fmla="*/ 34 h 21"/>
                    <a:gd name="T38" fmla="*/ 0 w 44"/>
                    <a:gd name="T39" fmla="*/ 32 h 21"/>
                    <a:gd name="T40" fmla="*/ 0 w 44"/>
                    <a:gd name="T41" fmla="*/ 30 h 21"/>
                    <a:gd name="T42" fmla="*/ 0 w 44"/>
                    <a:gd name="T43" fmla="*/ 30 h 21"/>
                    <a:gd name="T44" fmla="*/ 0 w 44"/>
                    <a:gd name="T45" fmla="*/ 30 h 21"/>
                    <a:gd name="T46" fmla="*/ 0 w 44"/>
                    <a:gd name="T47" fmla="*/ 30 h 21"/>
                    <a:gd name="T48" fmla="*/ 0 w 44"/>
                    <a:gd name="T49" fmla="*/ 30 h 21"/>
                    <a:gd name="T50" fmla="*/ 0 w 44"/>
                    <a:gd name="T51" fmla="*/ 30 h 21"/>
                    <a:gd name="T52" fmla="*/ 0 w 44"/>
                    <a:gd name="T53" fmla="*/ 30 h 21"/>
                    <a:gd name="T54" fmla="*/ 2 w 44"/>
                    <a:gd name="T55" fmla="*/ 30 h 21"/>
                    <a:gd name="T56" fmla="*/ 3 w 44"/>
                    <a:gd name="T57" fmla="*/ 29 h 21"/>
                    <a:gd name="T58" fmla="*/ 5 w 44"/>
                    <a:gd name="T59" fmla="*/ 29 h 21"/>
                    <a:gd name="T60" fmla="*/ 6 w 44"/>
                    <a:gd name="T61" fmla="*/ 29 h 21"/>
                    <a:gd name="T62" fmla="*/ 9 w 44"/>
                    <a:gd name="T63" fmla="*/ 29 h 21"/>
                    <a:gd name="T64" fmla="*/ 11 w 44"/>
                    <a:gd name="T65" fmla="*/ 27 h 21"/>
                    <a:gd name="T66" fmla="*/ 14 w 44"/>
                    <a:gd name="T67" fmla="*/ 26 h 21"/>
                    <a:gd name="T68" fmla="*/ 14 w 44"/>
                    <a:gd name="T69" fmla="*/ 26 h 21"/>
                    <a:gd name="T70" fmla="*/ 17 w 44"/>
                    <a:gd name="T71" fmla="*/ 26 h 21"/>
                    <a:gd name="T72" fmla="*/ 20 w 44"/>
                    <a:gd name="T73" fmla="*/ 10 h 21"/>
                    <a:gd name="T74" fmla="*/ 21 w 44"/>
                    <a:gd name="T75" fmla="*/ 9 h 21"/>
                    <a:gd name="T76" fmla="*/ 24 w 44"/>
                    <a:gd name="T77" fmla="*/ 7 h 21"/>
                    <a:gd name="T78" fmla="*/ 27 w 44"/>
                    <a:gd name="T79" fmla="*/ 6 h 21"/>
                    <a:gd name="T80" fmla="*/ 29 w 44"/>
                    <a:gd name="T81" fmla="*/ 4 h 21"/>
                    <a:gd name="T82" fmla="*/ 32 w 44"/>
                    <a:gd name="T83" fmla="*/ 4 h 21"/>
                    <a:gd name="T84" fmla="*/ 35 w 44"/>
                    <a:gd name="T85" fmla="*/ 3 h 21"/>
                    <a:gd name="T86" fmla="*/ 38 w 44"/>
                    <a:gd name="T87" fmla="*/ 1 h 21"/>
                    <a:gd name="T88" fmla="*/ 41 w 44"/>
                    <a:gd name="T89" fmla="*/ 0 h 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
                    <a:gd name="T136" fmla="*/ 0 h 21"/>
                    <a:gd name="T137" fmla="*/ 44 w 44"/>
                    <a:gd name="T138" fmla="*/ 21 h 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 h="21">
                      <a:moveTo>
                        <a:pt x="41" y="0"/>
                      </a:moveTo>
                      <a:lnTo>
                        <a:pt x="41" y="0"/>
                      </a:lnTo>
                      <a:lnTo>
                        <a:pt x="44" y="0"/>
                      </a:lnTo>
                      <a:lnTo>
                        <a:pt x="44" y="1"/>
                      </a:lnTo>
                      <a:lnTo>
                        <a:pt x="44" y="3"/>
                      </a:lnTo>
                      <a:lnTo>
                        <a:pt x="41" y="6"/>
                      </a:lnTo>
                      <a:lnTo>
                        <a:pt x="36" y="7"/>
                      </a:lnTo>
                      <a:lnTo>
                        <a:pt x="33" y="10"/>
                      </a:lnTo>
                      <a:lnTo>
                        <a:pt x="29" y="13"/>
                      </a:lnTo>
                      <a:lnTo>
                        <a:pt x="24" y="16"/>
                      </a:lnTo>
                      <a:lnTo>
                        <a:pt x="20" y="18"/>
                      </a:lnTo>
                      <a:lnTo>
                        <a:pt x="17" y="19"/>
                      </a:lnTo>
                      <a:lnTo>
                        <a:pt x="12" y="19"/>
                      </a:lnTo>
                      <a:lnTo>
                        <a:pt x="11" y="21"/>
                      </a:lnTo>
                      <a:lnTo>
                        <a:pt x="8" y="19"/>
                      </a:lnTo>
                      <a:lnTo>
                        <a:pt x="5" y="19"/>
                      </a:lnTo>
                      <a:lnTo>
                        <a:pt x="3" y="19"/>
                      </a:lnTo>
                      <a:lnTo>
                        <a:pt x="2" y="19"/>
                      </a:lnTo>
                      <a:lnTo>
                        <a:pt x="0" y="18"/>
                      </a:lnTo>
                      <a:lnTo>
                        <a:pt x="0" y="16"/>
                      </a:lnTo>
                      <a:lnTo>
                        <a:pt x="2" y="16"/>
                      </a:lnTo>
                      <a:lnTo>
                        <a:pt x="3" y="15"/>
                      </a:lnTo>
                      <a:lnTo>
                        <a:pt x="5" y="15"/>
                      </a:lnTo>
                      <a:lnTo>
                        <a:pt x="6" y="15"/>
                      </a:lnTo>
                      <a:lnTo>
                        <a:pt x="9" y="15"/>
                      </a:lnTo>
                      <a:lnTo>
                        <a:pt x="11" y="13"/>
                      </a:lnTo>
                      <a:lnTo>
                        <a:pt x="14" y="12"/>
                      </a:lnTo>
                      <a:lnTo>
                        <a:pt x="17" y="12"/>
                      </a:lnTo>
                      <a:lnTo>
                        <a:pt x="20" y="10"/>
                      </a:lnTo>
                      <a:lnTo>
                        <a:pt x="21" y="9"/>
                      </a:lnTo>
                      <a:lnTo>
                        <a:pt x="24" y="7"/>
                      </a:lnTo>
                      <a:lnTo>
                        <a:pt x="27" y="6"/>
                      </a:lnTo>
                      <a:lnTo>
                        <a:pt x="29" y="4"/>
                      </a:lnTo>
                      <a:lnTo>
                        <a:pt x="32" y="4"/>
                      </a:lnTo>
                      <a:lnTo>
                        <a:pt x="35" y="3"/>
                      </a:lnTo>
                      <a:lnTo>
                        <a:pt x="38" y="1"/>
                      </a:lnTo>
                      <a:lnTo>
                        <a:pt x="4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67" name="Freeform 315"/>
                <p:cNvSpPr>
                  <a:spLocks/>
                </p:cNvSpPr>
                <p:nvPr/>
              </p:nvSpPr>
              <p:spPr bwMode="auto">
                <a:xfrm>
                  <a:off x="850" y="1843"/>
                  <a:ext cx="44" cy="22"/>
                </a:xfrm>
                <a:custGeom>
                  <a:avLst/>
                  <a:gdLst>
                    <a:gd name="T0" fmla="*/ 41 w 44"/>
                    <a:gd name="T1" fmla="*/ 0 h 21"/>
                    <a:gd name="T2" fmla="*/ 41 w 44"/>
                    <a:gd name="T3" fmla="*/ 0 h 21"/>
                    <a:gd name="T4" fmla="*/ 44 w 44"/>
                    <a:gd name="T5" fmla="*/ 0 h 21"/>
                    <a:gd name="T6" fmla="*/ 44 w 44"/>
                    <a:gd name="T7" fmla="*/ 1 h 21"/>
                    <a:gd name="T8" fmla="*/ 44 w 44"/>
                    <a:gd name="T9" fmla="*/ 3 h 21"/>
                    <a:gd name="T10" fmla="*/ 41 w 44"/>
                    <a:gd name="T11" fmla="*/ 6 h 21"/>
                    <a:gd name="T12" fmla="*/ 36 w 44"/>
                    <a:gd name="T13" fmla="*/ 7 h 21"/>
                    <a:gd name="T14" fmla="*/ 33 w 44"/>
                    <a:gd name="T15" fmla="*/ 10 h 21"/>
                    <a:gd name="T16" fmla="*/ 29 w 44"/>
                    <a:gd name="T17" fmla="*/ 27 h 21"/>
                    <a:gd name="T18" fmla="*/ 24 w 44"/>
                    <a:gd name="T19" fmla="*/ 30 h 21"/>
                    <a:gd name="T20" fmla="*/ 20 w 44"/>
                    <a:gd name="T21" fmla="*/ 32 h 21"/>
                    <a:gd name="T22" fmla="*/ 17 w 44"/>
                    <a:gd name="T23" fmla="*/ 34 h 21"/>
                    <a:gd name="T24" fmla="*/ 17 w 44"/>
                    <a:gd name="T25" fmla="*/ 34 h 21"/>
                    <a:gd name="T26" fmla="*/ 12 w 44"/>
                    <a:gd name="T27" fmla="*/ 34 h 21"/>
                    <a:gd name="T28" fmla="*/ 11 w 44"/>
                    <a:gd name="T29" fmla="*/ 38 h 21"/>
                    <a:gd name="T30" fmla="*/ 8 w 44"/>
                    <a:gd name="T31" fmla="*/ 34 h 21"/>
                    <a:gd name="T32" fmla="*/ 5 w 44"/>
                    <a:gd name="T33" fmla="*/ 34 h 21"/>
                    <a:gd name="T34" fmla="*/ 3 w 44"/>
                    <a:gd name="T35" fmla="*/ 34 h 21"/>
                    <a:gd name="T36" fmla="*/ 2 w 44"/>
                    <a:gd name="T37" fmla="*/ 34 h 21"/>
                    <a:gd name="T38" fmla="*/ 0 w 44"/>
                    <a:gd name="T39" fmla="*/ 32 h 21"/>
                    <a:gd name="T40" fmla="*/ 0 w 44"/>
                    <a:gd name="T41" fmla="*/ 30 h 21"/>
                    <a:gd name="T42" fmla="*/ 0 w 44"/>
                    <a:gd name="T43" fmla="*/ 30 h 21"/>
                    <a:gd name="T44" fmla="*/ 0 w 44"/>
                    <a:gd name="T45" fmla="*/ 30 h 21"/>
                    <a:gd name="T46" fmla="*/ 0 w 44"/>
                    <a:gd name="T47" fmla="*/ 30 h 21"/>
                    <a:gd name="T48" fmla="*/ 0 w 44"/>
                    <a:gd name="T49" fmla="*/ 30 h 21"/>
                    <a:gd name="T50" fmla="*/ 0 w 44"/>
                    <a:gd name="T51" fmla="*/ 30 h 21"/>
                    <a:gd name="T52" fmla="*/ 0 w 44"/>
                    <a:gd name="T53" fmla="*/ 30 h 21"/>
                    <a:gd name="T54" fmla="*/ 2 w 44"/>
                    <a:gd name="T55" fmla="*/ 30 h 21"/>
                    <a:gd name="T56" fmla="*/ 3 w 44"/>
                    <a:gd name="T57" fmla="*/ 29 h 21"/>
                    <a:gd name="T58" fmla="*/ 5 w 44"/>
                    <a:gd name="T59" fmla="*/ 29 h 21"/>
                    <a:gd name="T60" fmla="*/ 6 w 44"/>
                    <a:gd name="T61" fmla="*/ 29 h 21"/>
                    <a:gd name="T62" fmla="*/ 9 w 44"/>
                    <a:gd name="T63" fmla="*/ 29 h 21"/>
                    <a:gd name="T64" fmla="*/ 11 w 44"/>
                    <a:gd name="T65" fmla="*/ 27 h 21"/>
                    <a:gd name="T66" fmla="*/ 14 w 44"/>
                    <a:gd name="T67" fmla="*/ 26 h 21"/>
                    <a:gd name="T68" fmla="*/ 14 w 44"/>
                    <a:gd name="T69" fmla="*/ 26 h 21"/>
                    <a:gd name="T70" fmla="*/ 17 w 44"/>
                    <a:gd name="T71" fmla="*/ 26 h 21"/>
                    <a:gd name="T72" fmla="*/ 20 w 44"/>
                    <a:gd name="T73" fmla="*/ 10 h 21"/>
                    <a:gd name="T74" fmla="*/ 21 w 44"/>
                    <a:gd name="T75" fmla="*/ 9 h 21"/>
                    <a:gd name="T76" fmla="*/ 24 w 44"/>
                    <a:gd name="T77" fmla="*/ 7 h 21"/>
                    <a:gd name="T78" fmla="*/ 27 w 44"/>
                    <a:gd name="T79" fmla="*/ 6 h 21"/>
                    <a:gd name="T80" fmla="*/ 29 w 44"/>
                    <a:gd name="T81" fmla="*/ 4 h 21"/>
                    <a:gd name="T82" fmla="*/ 32 w 44"/>
                    <a:gd name="T83" fmla="*/ 4 h 21"/>
                    <a:gd name="T84" fmla="*/ 35 w 44"/>
                    <a:gd name="T85" fmla="*/ 3 h 21"/>
                    <a:gd name="T86" fmla="*/ 38 w 44"/>
                    <a:gd name="T87" fmla="*/ 1 h 21"/>
                    <a:gd name="T88" fmla="*/ 41 w 44"/>
                    <a:gd name="T89" fmla="*/ 0 h 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
                    <a:gd name="T136" fmla="*/ 0 h 21"/>
                    <a:gd name="T137" fmla="*/ 44 w 44"/>
                    <a:gd name="T138" fmla="*/ 21 h 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 h="21">
                      <a:moveTo>
                        <a:pt x="41" y="0"/>
                      </a:moveTo>
                      <a:lnTo>
                        <a:pt x="41" y="0"/>
                      </a:lnTo>
                      <a:lnTo>
                        <a:pt x="44" y="0"/>
                      </a:lnTo>
                      <a:lnTo>
                        <a:pt x="44" y="1"/>
                      </a:lnTo>
                      <a:lnTo>
                        <a:pt x="44" y="3"/>
                      </a:lnTo>
                      <a:lnTo>
                        <a:pt x="41" y="6"/>
                      </a:lnTo>
                      <a:lnTo>
                        <a:pt x="36" y="7"/>
                      </a:lnTo>
                      <a:lnTo>
                        <a:pt x="33" y="10"/>
                      </a:lnTo>
                      <a:lnTo>
                        <a:pt x="29" y="13"/>
                      </a:lnTo>
                      <a:lnTo>
                        <a:pt x="24" y="16"/>
                      </a:lnTo>
                      <a:lnTo>
                        <a:pt x="20" y="18"/>
                      </a:lnTo>
                      <a:lnTo>
                        <a:pt x="17" y="19"/>
                      </a:lnTo>
                      <a:lnTo>
                        <a:pt x="12" y="19"/>
                      </a:lnTo>
                      <a:lnTo>
                        <a:pt x="11" y="21"/>
                      </a:lnTo>
                      <a:lnTo>
                        <a:pt x="8" y="19"/>
                      </a:lnTo>
                      <a:lnTo>
                        <a:pt x="5" y="19"/>
                      </a:lnTo>
                      <a:lnTo>
                        <a:pt x="3" y="19"/>
                      </a:lnTo>
                      <a:lnTo>
                        <a:pt x="2" y="19"/>
                      </a:lnTo>
                      <a:lnTo>
                        <a:pt x="0" y="18"/>
                      </a:lnTo>
                      <a:lnTo>
                        <a:pt x="0" y="16"/>
                      </a:lnTo>
                      <a:lnTo>
                        <a:pt x="2" y="16"/>
                      </a:lnTo>
                      <a:lnTo>
                        <a:pt x="3" y="15"/>
                      </a:lnTo>
                      <a:lnTo>
                        <a:pt x="5" y="15"/>
                      </a:lnTo>
                      <a:lnTo>
                        <a:pt x="6" y="15"/>
                      </a:lnTo>
                      <a:lnTo>
                        <a:pt x="9" y="15"/>
                      </a:lnTo>
                      <a:lnTo>
                        <a:pt x="11" y="13"/>
                      </a:lnTo>
                      <a:lnTo>
                        <a:pt x="14" y="12"/>
                      </a:lnTo>
                      <a:lnTo>
                        <a:pt x="17" y="12"/>
                      </a:lnTo>
                      <a:lnTo>
                        <a:pt x="20" y="10"/>
                      </a:lnTo>
                      <a:lnTo>
                        <a:pt x="21" y="9"/>
                      </a:lnTo>
                      <a:lnTo>
                        <a:pt x="24" y="7"/>
                      </a:lnTo>
                      <a:lnTo>
                        <a:pt x="27" y="6"/>
                      </a:lnTo>
                      <a:lnTo>
                        <a:pt x="29" y="4"/>
                      </a:lnTo>
                      <a:lnTo>
                        <a:pt x="32" y="4"/>
                      </a:lnTo>
                      <a:lnTo>
                        <a:pt x="35" y="3"/>
                      </a:lnTo>
                      <a:lnTo>
                        <a:pt x="38" y="1"/>
                      </a:lnTo>
                      <a:lnTo>
                        <a:pt x="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68" name="Freeform 316"/>
                <p:cNvSpPr>
                  <a:spLocks/>
                </p:cNvSpPr>
                <p:nvPr/>
              </p:nvSpPr>
              <p:spPr bwMode="auto">
                <a:xfrm>
                  <a:off x="1034" y="1719"/>
                  <a:ext cx="119" cy="67"/>
                </a:xfrm>
                <a:custGeom>
                  <a:avLst/>
                  <a:gdLst>
                    <a:gd name="T0" fmla="*/ 85 w 118"/>
                    <a:gd name="T1" fmla="*/ 0 h 65"/>
                    <a:gd name="T2" fmla="*/ 85 w 118"/>
                    <a:gd name="T3" fmla="*/ 0 h 65"/>
                    <a:gd name="T4" fmla="*/ 93 w 118"/>
                    <a:gd name="T5" fmla="*/ 2 h 65"/>
                    <a:gd name="T6" fmla="*/ 102 w 118"/>
                    <a:gd name="T7" fmla="*/ 3 h 65"/>
                    <a:gd name="T8" fmla="*/ 108 w 118"/>
                    <a:gd name="T9" fmla="*/ 5 h 65"/>
                    <a:gd name="T10" fmla="*/ 114 w 118"/>
                    <a:gd name="T11" fmla="*/ 8 h 65"/>
                    <a:gd name="T12" fmla="*/ 120 w 118"/>
                    <a:gd name="T13" fmla="*/ 11 h 65"/>
                    <a:gd name="T14" fmla="*/ 124 w 118"/>
                    <a:gd name="T15" fmla="*/ 15 h 65"/>
                    <a:gd name="T16" fmla="*/ 129 w 118"/>
                    <a:gd name="T17" fmla="*/ 34 h 65"/>
                    <a:gd name="T18" fmla="*/ 130 w 118"/>
                    <a:gd name="T19" fmla="*/ 38 h 65"/>
                    <a:gd name="T20" fmla="*/ 132 w 118"/>
                    <a:gd name="T21" fmla="*/ 43 h 65"/>
                    <a:gd name="T22" fmla="*/ 132 w 118"/>
                    <a:gd name="T23" fmla="*/ 47 h 65"/>
                    <a:gd name="T24" fmla="*/ 132 w 118"/>
                    <a:gd name="T25" fmla="*/ 47 h 65"/>
                    <a:gd name="T26" fmla="*/ 132 w 118"/>
                    <a:gd name="T27" fmla="*/ 55 h 65"/>
                    <a:gd name="T28" fmla="*/ 129 w 118"/>
                    <a:gd name="T29" fmla="*/ 63 h 65"/>
                    <a:gd name="T30" fmla="*/ 126 w 118"/>
                    <a:gd name="T31" fmla="*/ 69 h 65"/>
                    <a:gd name="T32" fmla="*/ 121 w 118"/>
                    <a:gd name="T33" fmla="*/ 78 h 65"/>
                    <a:gd name="T34" fmla="*/ 115 w 118"/>
                    <a:gd name="T35" fmla="*/ 81 h 65"/>
                    <a:gd name="T36" fmla="*/ 109 w 118"/>
                    <a:gd name="T37" fmla="*/ 85 h 65"/>
                    <a:gd name="T38" fmla="*/ 102 w 118"/>
                    <a:gd name="T39" fmla="*/ 89 h 65"/>
                    <a:gd name="T40" fmla="*/ 93 w 118"/>
                    <a:gd name="T41" fmla="*/ 94 h 65"/>
                    <a:gd name="T42" fmla="*/ 82 w 118"/>
                    <a:gd name="T43" fmla="*/ 95 h 65"/>
                    <a:gd name="T44" fmla="*/ 58 w 118"/>
                    <a:gd name="T45" fmla="*/ 98 h 65"/>
                    <a:gd name="T46" fmla="*/ 58 w 118"/>
                    <a:gd name="T47" fmla="*/ 98 h 65"/>
                    <a:gd name="T48" fmla="*/ 46 w 118"/>
                    <a:gd name="T49" fmla="*/ 98 h 65"/>
                    <a:gd name="T50" fmla="*/ 37 w 118"/>
                    <a:gd name="T51" fmla="*/ 95 h 65"/>
                    <a:gd name="T52" fmla="*/ 26 w 118"/>
                    <a:gd name="T53" fmla="*/ 94 h 65"/>
                    <a:gd name="T54" fmla="*/ 18 w 118"/>
                    <a:gd name="T55" fmla="*/ 89 h 65"/>
                    <a:gd name="T56" fmla="*/ 12 w 118"/>
                    <a:gd name="T57" fmla="*/ 82 h 65"/>
                    <a:gd name="T58" fmla="*/ 4 w 118"/>
                    <a:gd name="T59" fmla="*/ 78 h 65"/>
                    <a:gd name="T60" fmla="*/ 1 w 118"/>
                    <a:gd name="T61" fmla="*/ 69 h 65"/>
                    <a:gd name="T62" fmla="*/ 0 w 118"/>
                    <a:gd name="T63" fmla="*/ 57 h 65"/>
                    <a:gd name="T64" fmla="*/ 0 w 118"/>
                    <a:gd name="T65" fmla="*/ 47 h 65"/>
                    <a:gd name="T66" fmla="*/ 1 w 118"/>
                    <a:gd name="T67" fmla="*/ 40 h 65"/>
                    <a:gd name="T68" fmla="*/ 1 w 118"/>
                    <a:gd name="T69" fmla="*/ 40 h 65"/>
                    <a:gd name="T70" fmla="*/ 6 w 118"/>
                    <a:gd name="T71" fmla="*/ 34 h 65"/>
                    <a:gd name="T72" fmla="*/ 12 w 118"/>
                    <a:gd name="T73" fmla="*/ 15 h 65"/>
                    <a:gd name="T74" fmla="*/ 18 w 118"/>
                    <a:gd name="T75" fmla="*/ 11 h 65"/>
                    <a:gd name="T76" fmla="*/ 25 w 118"/>
                    <a:gd name="T77" fmla="*/ 8 h 65"/>
                    <a:gd name="T78" fmla="*/ 32 w 118"/>
                    <a:gd name="T79" fmla="*/ 5 h 65"/>
                    <a:gd name="T80" fmla="*/ 40 w 118"/>
                    <a:gd name="T81" fmla="*/ 3 h 65"/>
                    <a:gd name="T82" fmla="*/ 47 w 118"/>
                    <a:gd name="T83" fmla="*/ 2 h 65"/>
                    <a:gd name="T84" fmla="*/ 56 w 118"/>
                    <a:gd name="T85" fmla="*/ 2 h 65"/>
                    <a:gd name="T86" fmla="*/ 78 w 118"/>
                    <a:gd name="T87" fmla="*/ 0 h 65"/>
                    <a:gd name="T88" fmla="*/ 85 w 118"/>
                    <a:gd name="T89" fmla="*/ 0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
                    <a:gd name="T136" fmla="*/ 0 h 65"/>
                    <a:gd name="T137" fmla="*/ 118 w 118"/>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 h="65">
                      <a:moveTo>
                        <a:pt x="71" y="0"/>
                      </a:moveTo>
                      <a:lnTo>
                        <a:pt x="71" y="0"/>
                      </a:lnTo>
                      <a:lnTo>
                        <a:pt x="79" y="2"/>
                      </a:lnTo>
                      <a:lnTo>
                        <a:pt x="88" y="3"/>
                      </a:lnTo>
                      <a:lnTo>
                        <a:pt x="94" y="5"/>
                      </a:lnTo>
                      <a:lnTo>
                        <a:pt x="100" y="8"/>
                      </a:lnTo>
                      <a:lnTo>
                        <a:pt x="106" y="11"/>
                      </a:lnTo>
                      <a:lnTo>
                        <a:pt x="110" y="15"/>
                      </a:lnTo>
                      <a:lnTo>
                        <a:pt x="115" y="20"/>
                      </a:lnTo>
                      <a:lnTo>
                        <a:pt x="116" y="24"/>
                      </a:lnTo>
                      <a:lnTo>
                        <a:pt x="118" y="29"/>
                      </a:lnTo>
                      <a:lnTo>
                        <a:pt x="118" y="33"/>
                      </a:lnTo>
                      <a:lnTo>
                        <a:pt x="118" y="38"/>
                      </a:lnTo>
                      <a:lnTo>
                        <a:pt x="115" y="42"/>
                      </a:lnTo>
                      <a:lnTo>
                        <a:pt x="112" y="45"/>
                      </a:lnTo>
                      <a:lnTo>
                        <a:pt x="107" y="50"/>
                      </a:lnTo>
                      <a:lnTo>
                        <a:pt x="101" y="53"/>
                      </a:lnTo>
                      <a:lnTo>
                        <a:pt x="95" y="56"/>
                      </a:lnTo>
                      <a:lnTo>
                        <a:pt x="88" y="59"/>
                      </a:lnTo>
                      <a:lnTo>
                        <a:pt x="79" y="62"/>
                      </a:lnTo>
                      <a:lnTo>
                        <a:pt x="68" y="63"/>
                      </a:lnTo>
                      <a:lnTo>
                        <a:pt x="58" y="65"/>
                      </a:lnTo>
                      <a:lnTo>
                        <a:pt x="46" y="65"/>
                      </a:lnTo>
                      <a:lnTo>
                        <a:pt x="37" y="63"/>
                      </a:lnTo>
                      <a:lnTo>
                        <a:pt x="26" y="62"/>
                      </a:lnTo>
                      <a:lnTo>
                        <a:pt x="18" y="59"/>
                      </a:lnTo>
                      <a:lnTo>
                        <a:pt x="12" y="54"/>
                      </a:lnTo>
                      <a:lnTo>
                        <a:pt x="4" y="50"/>
                      </a:lnTo>
                      <a:lnTo>
                        <a:pt x="1" y="45"/>
                      </a:lnTo>
                      <a:lnTo>
                        <a:pt x="0" y="39"/>
                      </a:lnTo>
                      <a:lnTo>
                        <a:pt x="0" y="33"/>
                      </a:lnTo>
                      <a:lnTo>
                        <a:pt x="1" y="26"/>
                      </a:lnTo>
                      <a:lnTo>
                        <a:pt x="6" y="20"/>
                      </a:lnTo>
                      <a:lnTo>
                        <a:pt x="12" y="15"/>
                      </a:lnTo>
                      <a:lnTo>
                        <a:pt x="18" y="11"/>
                      </a:lnTo>
                      <a:lnTo>
                        <a:pt x="25" y="8"/>
                      </a:lnTo>
                      <a:lnTo>
                        <a:pt x="32" y="5"/>
                      </a:lnTo>
                      <a:lnTo>
                        <a:pt x="40" y="3"/>
                      </a:lnTo>
                      <a:lnTo>
                        <a:pt x="47" y="2"/>
                      </a:lnTo>
                      <a:lnTo>
                        <a:pt x="56" y="2"/>
                      </a:lnTo>
                      <a:lnTo>
                        <a:pt x="64" y="0"/>
                      </a:lnTo>
                      <a:lnTo>
                        <a:pt x="71" y="0"/>
                      </a:lnTo>
                      <a:close/>
                    </a:path>
                  </a:pathLst>
                </a:custGeom>
                <a:solidFill>
                  <a:srgbClr val="A019FF"/>
                </a:solidFill>
                <a:ln w="0">
                  <a:solidFill>
                    <a:srgbClr val="000000"/>
                  </a:solidFill>
                  <a:prstDash val="solid"/>
                  <a:round/>
                  <a:headEnd/>
                  <a:tailEnd/>
                </a:ln>
              </p:spPr>
              <p:txBody>
                <a:bodyPr lIns="108000" tIns="108000" rIns="108000" bIns="108000"/>
                <a:lstStyle/>
                <a:p>
                  <a:endParaRPr lang="hr-HR"/>
                </a:p>
              </p:txBody>
            </p:sp>
            <p:sp>
              <p:nvSpPr>
                <p:cNvPr id="17769" name="Freeform 317"/>
                <p:cNvSpPr>
                  <a:spLocks/>
                </p:cNvSpPr>
                <p:nvPr/>
              </p:nvSpPr>
              <p:spPr bwMode="auto">
                <a:xfrm>
                  <a:off x="1034" y="1719"/>
                  <a:ext cx="119" cy="67"/>
                </a:xfrm>
                <a:custGeom>
                  <a:avLst/>
                  <a:gdLst>
                    <a:gd name="T0" fmla="*/ 85 w 118"/>
                    <a:gd name="T1" fmla="*/ 0 h 65"/>
                    <a:gd name="T2" fmla="*/ 85 w 118"/>
                    <a:gd name="T3" fmla="*/ 0 h 65"/>
                    <a:gd name="T4" fmla="*/ 93 w 118"/>
                    <a:gd name="T5" fmla="*/ 2 h 65"/>
                    <a:gd name="T6" fmla="*/ 102 w 118"/>
                    <a:gd name="T7" fmla="*/ 3 h 65"/>
                    <a:gd name="T8" fmla="*/ 108 w 118"/>
                    <a:gd name="T9" fmla="*/ 5 h 65"/>
                    <a:gd name="T10" fmla="*/ 114 w 118"/>
                    <a:gd name="T11" fmla="*/ 8 h 65"/>
                    <a:gd name="T12" fmla="*/ 120 w 118"/>
                    <a:gd name="T13" fmla="*/ 11 h 65"/>
                    <a:gd name="T14" fmla="*/ 124 w 118"/>
                    <a:gd name="T15" fmla="*/ 15 h 65"/>
                    <a:gd name="T16" fmla="*/ 129 w 118"/>
                    <a:gd name="T17" fmla="*/ 34 h 65"/>
                    <a:gd name="T18" fmla="*/ 130 w 118"/>
                    <a:gd name="T19" fmla="*/ 38 h 65"/>
                    <a:gd name="T20" fmla="*/ 132 w 118"/>
                    <a:gd name="T21" fmla="*/ 43 h 65"/>
                    <a:gd name="T22" fmla="*/ 132 w 118"/>
                    <a:gd name="T23" fmla="*/ 47 h 65"/>
                    <a:gd name="T24" fmla="*/ 132 w 118"/>
                    <a:gd name="T25" fmla="*/ 47 h 65"/>
                    <a:gd name="T26" fmla="*/ 132 w 118"/>
                    <a:gd name="T27" fmla="*/ 55 h 65"/>
                    <a:gd name="T28" fmla="*/ 129 w 118"/>
                    <a:gd name="T29" fmla="*/ 63 h 65"/>
                    <a:gd name="T30" fmla="*/ 126 w 118"/>
                    <a:gd name="T31" fmla="*/ 69 h 65"/>
                    <a:gd name="T32" fmla="*/ 121 w 118"/>
                    <a:gd name="T33" fmla="*/ 78 h 65"/>
                    <a:gd name="T34" fmla="*/ 115 w 118"/>
                    <a:gd name="T35" fmla="*/ 81 h 65"/>
                    <a:gd name="T36" fmla="*/ 109 w 118"/>
                    <a:gd name="T37" fmla="*/ 85 h 65"/>
                    <a:gd name="T38" fmla="*/ 102 w 118"/>
                    <a:gd name="T39" fmla="*/ 89 h 65"/>
                    <a:gd name="T40" fmla="*/ 93 w 118"/>
                    <a:gd name="T41" fmla="*/ 94 h 65"/>
                    <a:gd name="T42" fmla="*/ 82 w 118"/>
                    <a:gd name="T43" fmla="*/ 95 h 65"/>
                    <a:gd name="T44" fmla="*/ 58 w 118"/>
                    <a:gd name="T45" fmla="*/ 98 h 65"/>
                    <a:gd name="T46" fmla="*/ 58 w 118"/>
                    <a:gd name="T47" fmla="*/ 98 h 65"/>
                    <a:gd name="T48" fmla="*/ 46 w 118"/>
                    <a:gd name="T49" fmla="*/ 98 h 65"/>
                    <a:gd name="T50" fmla="*/ 37 w 118"/>
                    <a:gd name="T51" fmla="*/ 95 h 65"/>
                    <a:gd name="T52" fmla="*/ 26 w 118"/>
                    <a:gd name="T53" fmla="*/ 94 h 65"/>
                    <a:gd name="T54" fmla="*/ 18 w 118"/>
                    <a:gd name="T55" fmla="*/ 89 h 65"/>
                    <a:gd name="T56" fmla="*/ 12 w 118"/>
                    <a:gd name="T57" fmla="*/ 82 h 65"/>
                    <a:gd name="T58" fmla="*/ 4 w 118"/>
                    <a:gd name="T59" fmla="*/ 78 h 65"/>
                    <a:gd name="T60" fmla="*/ 1 w 118"/>
                    <a:gd name="T61" fmla="*/ 69 h 65"/>
                    <a:gd name="T62" fmla="*/ 0 w 118"/>
                    <a:gd name="T63" fmla="*/ 57 h 65"/>
                    <a:gd name="T64" fmla="*/ 0 w 118"/>
                    <a:gd name="T65" fmla="*/ 47 h 65"/>
                    <a:gd name="T66" fmla="*/ 1 w 118"/>
                    <a:gd name="T67" fmla="*/ 40 h 65"/>
                    <a:gd name="T68" fmla="*/ 1 w 118"/>
                    <a:gd name="T69" fmla="*/ 40 h 65"/>
                    <a:gd name="T70" fmla="*/ 6 w 118"/>
                    <a:gd name="T71" fmla="*/ 34 h 65"/>
                    <a:gd name="T72" fmla="*/ 12 w 118"/>
                    <a:gd name="T73" fmla="*/ 15 h 65"/>
                    <a:gd name="T74" fmla="*/ 18 w 118"/>
                    <a:gd name="T75" fmla="*/ 11 h 65"/>
                    <a:gd name="T76" fmla="*/ 25 w 118"/>
                    <a:gd name="T77" fmla="*/ 8 h 65"/>
                    <a:gd name="T78" fmla="*/ 32 w 118"/>
                    <a:gd name="T79" fmla="*/ 5 h 65"/>
                    <a:gd name="T80" fmla="*/ 40 w 118"/>
                    <a:gd name="T81" fmla="*/ 3 h 65"/>
                    <a:gd name="T82" fmla="*/ 47 w 118"/>
                    <a:gd name="T83" fmla="*/ 2 h 65"/>
                    <a:gd name="T84" fmla="*/ 56 w 118"/>
                    <a:gd name="T85" fmla="*/ 2 h 65"/>
                    <a:gd name="T86" fmla="*/ 78 w 118"/>
                    <a:gd name="T87" fmla="*/ 0 h 65"/>
                    <a:gd name="T88" fmla="*/ 85 w 118"/>
                    <a:gd name="T89" fmla="*/ 0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
                    <a:gd name="T136" fmla="*/ 0 h 65"/>
                    <a:gd name="T137" fmla="*/ 118 w 118"/>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 h="65">
                      <a:moveTo>
                        <a:pt x="71" y="0"/>
                      </a:moveTo>
                      <a:lnTo>
                        <a:pt x="71" y="0"/>
                      </a:lnTo>
                      <a:lnTo>
                        <a:pt x="79" y="2"/>
                      </a:lnTo>
                      <a:lnTo>
                        <a:pt x="88" y="3"/>
                      </a:lnTo>
                      <a:lnTo>
                        <a:pt x="94" y="5"/>
                      </a:lnTo>
                      <a:lnTo>
                        <a:pt x="100" y="8"/>
                      </a:lnTo>
                      <a:lnTo>
                        <a:pt x="106" y="11"/>
                      </a:lnTo>
                      <a:lnTo>
                        <a:pt x="110" y="15"/>
                      </a:lnTo>
                      <a:lnTo>
                        <a:pt x="115" y="20"/>
                      </a:lnTo>
                      <a:lnTo>
                        <a:pt x="116" y="24"/>
                      </a:lnTo>
                      <a:lnTo>
                        <a:pt x="118" y="29"/>
                      </a:lnTo>
                      <a:lnTo>
                        <a:pt x="118" y="33"/>
                      </a:lnTo>
                      <a:lnTo>
                        <a:pt x="118" y="38"/>
                      </a:lnTo>
                      <a:lnTo>
                        <a:pt x="115" y="42"/>
                      </a:lnTo>
                      <a:lnTo>
                        <a:pt x="112" y="45"/>
                      </a:lnTo>
                      <a:lnTo>
                        <a:pt x="107" y="50"/>
                      </a:lnTo>
                      <a:lnTo>
                        <a:pt x="101" y="53"/>
                      </a:lnTo>
                      <a:lnTo>
                        <a:pt x="95" y="56"/>
                      </a:lnTo>
                      <a:lnTo>
                        <a:pt x="88" y="59"/>
                      </a:lnTo>
                      <a:lnTo>
                        <a:pt x="79" y="62"/>
                      </a:lnTo>
                      <a:lnTo>
                        <a:pt x="68" y="63"/>
                      </a:lnTo>
                      <a:lnTo>
                        <a:pt x="58" y="65"/>
                      </a:lnTo>
                      <a:lnTo>
                        <a:pt x="46" y="65"/>
                      </a:lnTo>
                      <a:lnTo>
                        <a:pt x="37" y="63"/>
                      </a:lnTo>
                      <a:lnTo>
                        <a:pt x="26" y="62"/>
                      </a:lnTo>
                      <a:lnTo>
                        <a:pt x="18" y="59"/>
                      </a:lnTo>
                      <a:lnTo>
                        <a:pt x="12" y="54"/>
                      </a:lnTo>
                      <a:lnTo>
                        <a:pt x="4" y="50"/>
                      </a:lnTo>
                      <a:lnTo>
                        <a:pt x="1" y="45"/>
                      </a:lnTo>
                      <a:lnTo>
                        <a:pt x="0" y="39"/>
                      </a:lnTo>
                      <a:lnTo>
                        <a:pt x="0" y="33"/>
                      </a:lnTo>
                      <a:lnTo>
                        <a:pt x="1" y="26"/>
                      </a:lnTo>
                      <a:lnTo>
                        <a:pt x="6" y="20"/>
                      </a:lnTo>
                      <a:lnTo>
                        <a:pt x="12" y="15"/>
                      </a:lnTo>
                      <a:lnTo>
                        <a:pt x="18" y="11"/>
                      </a:lnTo>
                      <a:lnTo>
                        <a:pt x="25" y="8"/>
                      </a:lnTo>
                      <a:lnTo>
                        <a:pt x="32" y="5"/>
                      </a:lnTo>
                      <a:lnTo>
                        <a:pt x="40" y="3"/>
                      </a:lnTo>
                      <a:lnTo>
                        <a:pt x="47" y="2"/>
                      </a:lnTo>
                      <a:lnTo>
                        <a:pt x="56" y="2"/>
                      </a:lnTo>
                      <a:lnTo>
                        <a:pt x="64" y="0"/>
                      </a:lnTo>
                      <a:lnTo>
                        <a:pt x="7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70" name="Freeform 318"/>
                <p:cNvSpPr>
                  <a:spLocks/>
                </p:cNvSpPr>
                <p:nvPr/>
              </p:nvSpPr>
              <p:spPr bwMode="auto">
                <a:xfrm>
                  <a:off x="828" y="1715"/>
                  <a:ext cx="104" cy="71"/>
                </a:xfrm>
                <a:custGeom>
                  <a:avLst/>
                  <a:gdLst>
                    <a:gd name="T0" fmla="*/ 117 w 103"/>
                    <a:gd name="T1" fmla="*/ 38 h 69"/>
                    <a:gd name="T2" fmla="*/ 117 w 103"/>
                    <a:gd name="T3" fmla="*/ 38 h 69"/>
                    <a:gd name="T4" fmla="*/ 117 w 103"/>
                    <a:gd name="T5" fmla="*/ 44 h 69"/>
                    <a:gd name="T6" fmla="*/ 117 w 103"/>
                    <a:gd name="T7" fmla="*/ 48 h 69"/>
                    <a:gd name="T8" fmla="*/ 117 w 103"/>
                    <a:gd name="T9" fmla="*/ 54 h 69"/>
                    <a:gd name="T10" fmla="*/ 114 w 103"/>
                    <a:gd name="T11" fmla="*/ 62 h 69"/>
                    <a:gd name="T12" fmla="*/ 112 w 103"/>
                    <a:gd name="T13" fmla="*/ 72 h 69"/>
                    <a:gd name="T14" fmla="*/ 108 w 103"/>
                    <a:gd name="T15" fmla="*/ 80 h 69"/>
                    <a:gd name="T16" fmla="*/ 104 w 103"/>
                    <a:gd name="T17" fmla="*/ 83 h 69"/>
                    <a:gd name="T18" fmla="*/ 98 w 103"/>
                    <a:gd name="T19" fmla="*/ 86 h 69"/>
                    <a:gd name="T20" fmla="*/ 90 w 103"/>
                    <a:gd name="T21" fmla="*/ 90 h 69"/>
                    <a:gd name="T22" fmla="*/ 81 w 103"/>
                    <a:gd name="T23" fmla="*/ 97 h 69"/>
                    <a:gd name="T24" fmla="*/ 81 w 103"/>
                    <a:gd name="T25" fmla="*/ 97 h 69"/>
                    <a:gd name="T26" fmla="*/ 75 w 103"/>
                    <a:gd name="T27" fmla="*/ 97 h 69"/>
                    <a:gd name="T28" fmla="*/ 69 w 103"/>
                    <a:gd name="T29" fmla="*/ 99 h 69"/>
                    <a:gd name="T30" fmla="*/ 49 w 103"/>
                    <a:gd name="T31" fmla="*/ 102 h 69"/>
                    <a:gd name="T32" fmla="*/ 42 w 103"/>
                    <a:gd name="T33" fmla="*/ 102 h 69"/>
                    <a:gd name="T34" fmla="*/ 34 w 103"/>
                    <a:gd name="T35" fmla="*/ 102 h 69"/>
                    <a:gd name="T36" fmla="*/ 27 w 103"/>
                    <a:gd name="T37" fmla="*/ 102 h 69"/>
                    <a:gd name="T38" fmla="*/ 19 w 103"/>
                    <a:gd name="T39" fmla="*/ 102 h 69"/>
                    <a:gd name="T40" fmla="*/ 13 w 103"/>
                    <a:gd name="T41" fmla="*/ 102 h 69"/>
                    <a:gd name="T42" fmla="*/ 7 w 103"/>
                    <a:gd name="T43" fmla="*/ 102 h 69"/>
                    <a:gd name="T44" fmla="*/ 0 w 103"/>
                    <a:gd name="T45" fmla="*/ 102 h 69"/>
                    <a:gd name="T46" fmla="*/ 0 w 103"/>
                    <a:gd name="T47" fmla="*/ 102 h 69"/>
                    <a:gd name="T48" fmla="*/ 0 w 103"/>
                    <a:gd name="T49" fmla="*/ 7 h 69"/>
                    <a:gd name="T50" fmla="*/ 3 w 103"/>
                    <a:gd name="T51" fmla="*/ 6 h 69"/>
                    <a:gd name="T52" fmla="*/ 4 w 103"/>
                    <a:gd name="T53" fmla="*/ 6 h 69"/>
                    <a:gd name="T54" fmla="*/ 7 w 103"/>
                    <a:gd name="T55" fmla="*/ 6 h 69"/>
                    <a:gd name="T56" fmla="*/ 9 w 103"/>
                    <a:gd name="T57" fmla="*/ 4 h 69"/>
                    <a:gd name="T58" fmla="*/ 10 w 103"/>
                    <a:gd name="T59" fmla="*/ 4 h 69"/>
                    <a:gd name="T60" fmla="*/ 13 w 103"/>
                    <a:gd name="T61" fmla="*/ 3 h 69"/>
                    <a:gd name="T62" fmla="*/ 15 w 103"/>
                    <a:gd name="T63" fmla="*/ 3 h 69"/>
                    <a:gd name="T64" fmla="*/ 18 w 103"/>
                    <a:gd name="T65" fmla="*/ 3 h 69"/>
                    <a:gd name="T66" fmla="*/ 19 w 103"/>
                    <a:gd name="T67" fmla="*/ 3 h 69"/>
                    <a:gd name="T68" fmla="*/ 22 w 103"/>
                    <a:gd name="T69" fmla="*/ 3 h 69"/>
                    <a:gd name="T70" fmla="*/ 22 w 103"/>
                    <a:gd name="T71" fmla="*/ 3 h 69"/>
                    <a:gd name="T72" fmla="*/ 37 w 103"/>
                    <a:gd name="T73" fmla="*/ 0 h 69"/>
                    <a:gd name="T74" fmla="*/ 51 w 103"/>
                    <a:gd name="T75" fmla="*/ 0 h 69"/>
                    <a:gd name="T76" fmla="*/ 75 w 103"/>
                    <a:gd name="T77" fmla="*/ 0 h 69"/>
                    <a:gd name="T78" fmla="*/ 86 w 103"/>
                    <a:gd name="T79" fmla="*/ 1 h 69"/>
                    <a:gd name="T80" fmla="*/ 95 w 103"/>
                    <a:gd name="T81" fmla="*/ 3 h 69"/>
                    <a:gd name="T82" fmla="*/ 102 w 103"/>
                    <a:gd name="T83" fmla="*/ 7 h 69"/>
                    <a:gd name="T84" fmla="*/ 106 w 103"/>
                    <a:gd name="T85" fmla="*/ 10 h 69"/>
                    <a:gd name="T86" fmla="*/ 111 w 103"/>
                    <a:gd name="T87" fmla="*/ 15 h 69"/>
                    <a:gd name="T88" fmla="*/ 114 w 103"/>
                    <a:gd name="T89" fmla="*/ 33 h 69"/>
                    <a:gd name="T90" fmla="*/ 117 w 103"/>
                    <a:gd name="T91" fmla="*/ 38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
                    <a:gd name="T139" fmla="*/ 0 h 69"/>
                    <a:gd name="T140" fmla="*/ 103 w 103"/>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 h="69">
                      <a:moveTo>
                        <a:pt x="103" y="24"/>
                      </a:moveTo>
                      <a:lnTo>
                        <a:pt x="103" y="24"/>
                      </a:lnTo>
                      <a:lnTo>
                        <a:pt x="103" y="30"/>
                      </a:lnTo>
                      <a:lnTo>
                        <a:pt x="103" y="34"/>
                      </a:lnTo>
                      <a:lnTo>
                        <a:pt x="103" y="39"/>
                      </a:lnTo>
                      <a:lnTo>
                        <a:pt x="100" y="43"/>
                      </a:lnTo>
                      <a:lnTo>
                        <a:pt x="98" y="48"/>
                      </a:lnTo>
                      <a:lnTo>
                        <a:pt x="94" y="52"/>
                      </a:lnTo>
                      <a:lnTo>
                        <a:pt x="90" y="55"/>
                      </a:lnTo>
                      <a:lnTo>
                        <a:pt x="84" y="58"/>
                      </a:lnTo>
                      <a:lnTo>
                        <a:pt x="76" y="61"/>
                      </a:lnTo>
                      <a:lnTo>
                        <a:pt x="67" y="66"/>
                      </a:lnTo>
                      <a:lnTo>
                        <a:pt x="61" y="66"/>
                      </a:lnTo>
                      <a:lnTo>
                        <a:pt x="55" y="67"/>
                      </a:lnTo>
                      <a:lnTo>
                        <a:pt x="49" y="69"/>
                      </a:lnTo>
                      <a:lnTo>
                        <a:pt x="42" y="69"/>
                      </a:lnTo>
                      <a:lnTo>
                        <a:pt x="34" y="69"/>
                      </a:lnTo>
                      <a:lnTo>
                        <a:pt x="27" y="69"/>
                      </a:lnTo>
                      <a:lnTo>
                        <a:pt x="19" y="69"/>
                      </a:lnTo>
                      <a:lnTo>
                        <a:pt x="13" y="69"/>
                      </a:lnTo>
                      <a:lnTo>
                        <a:pt x="7" y="69"/>
                      </a:lnTo>
                      <a:lnTo>
                        <a:pt x="0" y="69"/>
                      </a:lnTo>
                      <a:lnTo>
                        <a:pt x="0" y="7"/>
                      </a:lnTo>
                      <a:lnTo>
                        <a:pt x="3" y="6"/>
                      </a:lnTo>
                      <a:lnTo>
                        <a:pt x="4" y="6"/>
                      </a:lnTo>
                      <a:lnTo>
                        <a:pt x="7" y="6"/>
                      </a:lnTo>
                      <a:lnTo>
                        <a:pt x="9" y="4"/>
                      </a:lnTo>
                      <a:lnTo>
                        <a:pt x="10" y="4"/>
                      </a:lnTo>
                      <a:lnTo>
                        <a:pt x="13" y="3"/>
                      </a:lnTo>
                      <a:lnTo>
                        <a:pt x="15" y="3"/>
                      </a:lnTo>
                      <a:lnTo>
                        <a:pt x="18" y="3"/>
                      </a:lnTo>
                      <a:lnTo>
                        <a:pt x="19" y="3"/>
                      </a:lnTo>
                      <a:lnTo>
                        <a:pt x="22" y="3"/>
                      </a:lnTo>
                      <a:lnTo>
                        <a:pt x="37" y="0"/>
                      </a:lnTo>
                      <a:lnTo>
                        <a:pt x="51" y="0"/>
                      </a:lnTo>
                      <a:lnTo>
                        <a:pt x="61" y="0"/>
                      </a:lnTo>
                      <a:lnTo>
                        <a:pt x="72" y="1"/>
                      </a:lnTo>
                      <a:lnTo>
                        <a:pt x="81" y="3"/>
                      </a:lnTo>
                      <a:lnTo>
                        <a:pt x="88" y="7"/>
                      </a:lnTo>
                      <a:lnTo>
                        <a:pt x="92" y="10"/>
                      </a:lnTo>
                      <a:lnTo>
                        <a:pt x="97" y="15"/>
                      </a:lnTo>
                      <a:lnTo>
                        <a:pt x="100" y="19"/>
                      </a:lnTo>
                      <a:lnTo>
                        <a:pt x="103" y="24"/>
                      </a:lnTo>
                      <a:close/>
                    </a:path>
                  </a:pathLst>
                </a:custGeom>
                <a:solidFill>
                  <a:srgbClr val="A019FF"/>
                </a:solidFill>
                <a:ln w="0">
                  <a:solidFill>
                    <a:srgbClr val="000000"/>
                  </a:solidFill>
                  <a:prstDash val="solid"/>
                  <a:round/>
                  <a:headEnd/>
                  <a:tailEnd/>
                </a:ln>
              </p:spPr>
              <p:txBody>
                <a:bodyPr lIns="108000" tIns="108000" rIns="108000" bIns="108000"/>
                <a:lstStyle/>
                <a:p>
                  <a:endParaRPr lang="hr-HR"/>
                </a:p>
              </p:txBody>
            </p:sp>
            <p:sp>
              <p:nvSpPr>
                <p:cNvPr id="17771" name="Freeform 319"/>
                <p:cNvSpPr>
                  <a:spLocks/>
                </p:cNvSpPr>
                <p:nvPr/>
              </p:nvSpPr>
              <p:spPr bwMode="auto">
                <a:xfrm>
                  <a:off x="828" y="1715"/>
                  <a:ext cx="104" cy="71"/>
                </a:xfrm>
                <a:custGeom>
                  <a:avLst/>
                  <a:gdLst>
                    <a:gd name="T0" fmla="*/ 117 w 103"/>
                    <a:gd name="T1" fmla="*/ 38 h 69"/>
                    <a:gd name="T2" fmla="*/ 117 w 103"/>
                    <a:gd name="T3" fmla="*/ 38 h 69"/>
                    <a:gd name="T4" fmla="*/ 117 w 103"/>
                    <a:gd name="T5" fmla="*/ 44 h 69"/>
                    <a:gd name="T6" fmla="*/ 117 w 103"/>
                    <a:gd name="T7" fmla="*/ 48 h 69"/>
                    <a:gd name="T8" fmla="*/ 117 w 103"/>
                    <a:gd name="T9" fmla="*/ 54 h 69"/>
                    <a:gd name="T10" fmla="*/ 114 w 103"/>
                    <a:gd name="T11" fmla="*/ 62 h 69"/>
                    <a:gd name="T12" fmla="*/ 112 w 103"/>
                    <a:gd name="T13" fmla="*/ 72 h 69"/>
                    <a:gd name="T14" fmla="*/ 108 w 103"/>
                    <a:gd name="T15" fmla="*/ 80 h 69"/>
                    <a:gd name="T16" fmla="*/ 104 w 103"/>
                    <a:gd name="T17" fmla="*/ 83 h 69"/>
                    <a:gd name="T18" fmla="*/ 98 w 103"/>
                    <a:gd name="T19" fmla="*/ 86 h 69"/>
                    <a:gd name="T20" fmla="*/ 90 w 103"/>
                    <a:gd name="T21" fmla="*/ 90 h 69"/>
                    <a:gd name="T22" fmla="*/ 81 w 103"/>
                    <a:gd name="T23" fmla="*/ 97 h 69"/>
                    <a:gd name="T24" fmla="*/ 81 w 103"/>
                    <a:gd name="T25" fmla="*/ 97 h 69"/>
                    <a:gd name="T26" fmla="*/ 75 w 103"/>
                    <a:gd name="T27" fmla="*/ 97 h 69"/>
                    <a:gd name="T28" fmla="*/ 69 w 103"/>
                    <a:gd name="T29" fmla="*/ 99 h 69"/>
                    <a:gd name="T30" fmla="*/ 49 w 103"/>
                    <a:gd name="T31" fmla="*/ 102 h 69"/>
                    <a:gd name="T32" fmla="*/ 42 w 103"/>
                    <a:gd name="T33" fmla="*/ 102 h 69"/>
                    <a:gd name="T34" fmla="*/ 34 w 103"/>
                    <a:gd name="T35" fmla="*/ 102 h 69"/>
                    <a:gd name="T36" fmla="*/ 27 w 103"/>
                    <a:gd name="T37" fmla="*/ 102 h 69"/>
                    <a:gd name="T38" fmla="*/ 19 w 103"/>
                    <a:gd name="T39" fmla="*/ 102 h 69"/>
                    <a:gd name="T40" fmla="*/ 13 w 103"/>
                    <a:gd name="T41" fmla="*/ 102 h 69"/>
                    <a:gd name="T42" fmla="*/ 7 w 103"/>
                    <a:gd name="T43" fmla="*/ 102 h 69"/>
                    <a:gd name="T44" fmla="*/ 0 w 103"/>
                    <a:gd name="T45" fmla="*/ 102 h 69"/>
                    <a:gd name="T46" fmla="*/ 0 w 103"/>
                    <a:gd name="T47" fmla="*/ 102 h 69"/>
                    <a:gd name="T48" fmla="*/ 0 w 103"/>
                    <a:gd name="T49" fmla="*/ 7 h 69"/>
                    <a:gd name="T50" fmla="*/ 3 w 103"/>
                    <a:gd name="T51" fmla="*/ 6 h 69"/>
                    <a:gd name="T52" fmla="*/ 4 w 103"/>
                    <a:gd name="T53" fmla="*/ 6 h 69"/>
                    <a:gd name="T54" fmla="*/ 7 w 103"/>
                    <a:gd name="T55" fmla="*/ 6 h 69"/>
                    <a:gd name="T56" fmla="*/ 9 w 103"/>
                    <a:gd name="T57" fmla="*/ 4 h 69"/>
                    <a:gd name="T58" fmla="*/ 10 w 103"/>
                    <a:gd name="T59" fmla="*/ 4 h 69"/>
                    <a:gd name="T60" fmla="*/ 13 w 103"/>
                    <a:gd name="T61" fmla="*/ 3 h 69"/>
                    <a:gd name="T62" fmla="*/ 15 w 103"/>
                    <a:gd name="T63" fmla="*/ 3 h 69"/>
                    <a:gd name="T64" fmla="*/ 18 w 103"/>
                    <a:gd name="T65" fmla="*/ 3 h 69"/>
                    <a:gd name="T66" fmla="*/ 19 w 103"/>
                    <a:gd name="T67" fmla="*/ 3 h 69"/>
                    <a:gd name="T68" fmla="*/ 22 w 103"/>
                    <a:gd name="T69" fmla="*/ 3 h 69"/>
                    <a:gd name="T70" fmla="*/ 22 w 103"/>
                    <a:gd name="T71" fmla="*/ 3 h 69"/>
                    <a:gd name="T72" fmla="*/ 37 w 103"/>
                    <a:gd name="T73" fmla="*/ 0 h 69"/>
                    <a:gd name="T74" fmla="*/ 51 w 103"/>
                    <a:gd name="T75" fmla="*/ 0 h 69"/>
                    <a:gd name="T76" fmla="*/ 75 w 103"/>
                    <a:gd name="T77" fmla="*/ 0 h 69"/>
                    <a:gd name="T78" fmla="*/ 86 w 103"/>
                    <a:gd name="T79" fmla="*/ 1 h 69"/>
                    <a:gd name="T80" fmla="*/ 95 w 103"/>
                    <a:gd name="T81" fmla="*/ 3 h 69"/>
                    <a:gd name="T82" fmla="*/ 102 w 103"/>
                    <a:gd name="T83" fmla="*/ 7 h 69"/>
                    <a:gd name="T84" fmla="*/ 106 w 103"/>
                    <a:gd name="T85" fmla="*/ 10 h 69"/>
                    <a:gd name="T86" fmla="*/ 111 w 103"/>
                    <a:gd name="T87" fmla="*/ 15 h 69"/>
                    <a:gd name="T88" fmla="*/ 114 w 103"/>
                    <a:gd name="T89" fmla="*/ 33 h 69"/>
                    <a:gd name="T90" fmla="*/ 117 w 103"/>
                    <a:gd name="T91" fmla="*/ 38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
                    <a:gd name="T139" fmla="*/ 0 h 69"/>
                    <a:gd name="T140" fmla="*/ 103 w 103"/>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 h="69">
                      <a:moveTo>
                        <a:pt x="103" y="24"/>
                      </a:moveTo>
                      <a:lnTo>
                        <a:pt x="103" y="24"/>
                      </a:lnTo>
                      <a:lnTo>
                        <a:pt x="103" y="30"/>
                      </a:lnTo>
                      <a:lnTo>
                        <a:pt x="103" y="34"/>
                      </a:lnTo>
                      <a:lnTo>
                        <a:pt x="103" y="39"/>
                      </a:lnTo>
                      <a:lnTo>
                        <a:pt x="100" y="43"/>
                      </a:lnTo>
                      <a:lnTo>
                        <a:pt x="98" y="48"/>
                      </a:lnTo>
                      <a:lnTo>
                        <a:pt x="94" y="52"/>
                      </a:lnTo>
                      <a:lnTo>
                        <a:pt x="90" y="55"/>
                      </a:lnTo>
                      <a:lnTo>
                        <a:pt x="84" y="58"/>
                      </a:lnTo>
                      <a:lnTo>
                        <a:pt x="76" y="61"/>
                      </a:lnTo>
                      <a:lnTo>
                        <a:pt x="67" y="66"/>
                      </a:lnTo>
                      <a:lnTo>
                        <a:pt x="61" y="66"/>
                      </a:lnTo>
                      <a:lnTo>
                        <a:pt x="55" y="67"/>
                      </a:lnTo>
                      <a:lnTo>
                        <a:pt x="49" y="69"/>
                      </a:lnTo>
                      <a:lnTo>
                        <a:pt x="42" y="69"/>
                      </a:lnTo>
                      <a:lnTo>
                        <a:pt x="34" y="69"/>
                      </a:lnTo>
                      <a:lnTo>
                        <a:pt x="27" y="69"/>
                      </a:lnTo>
                      <a:lnTo>
                        <a:pt x="19" y="69"/>
                      </a:lnTo>
                      <a:lnTo>
                        <a:pt x="13" y="69"/>
                      </a:lnTo>
                      <a:lnTo>
                        <a:pt x="7" y="69"/>
                      </a:lnTo>
                      <a:lnTo>
                        <a:pt x="0" y="69"/>
                      </a:lnTo>
                      <a:lnTo>
                        <a:pt x="0" y="7"/>
                      </a:lnTo>
                      <a:lnTo>
                        <a:pt x="3" y="6"/>
                      </a:lnTo>
                      <a:lnTo>
                        <a:pt x="4" y="6"/>
                      </a:lnTo>
                      <a:lnTo>
                        <a:pt x="7" y="6"/>
                      </a:lnTo>
                      <a:lnTo>
                        <a:pt x="9" y="4"/>
                      </a:lnTo>
                      <a:lnTo>
                        <a:pt x="10" y="4"/>
                      </a:lnTo>
                      <a:lnTo>
                        <a:pt x="13" y="3"/>
                      </a:lnTo>
                      <a:lnTo>
                        <a:pt x="15" y="3"/>
                      </a:lnTo>
                      <a:lnTo>
                        <a:pt x="18" y="3"/>
                      </a:lnTo>
                      <a:lnTo>
                        <a:pt x="19" y="3"/>
                      </a:lnTo>
                      <a:lnTo>
                        <a:pt x="22" y="3"/>
                      </a:lnTo>
                      <a:lnTo>
                        <a:pt x="37" y="0"/>
                      </a:lnTo>
                      <a:lnTo>
                        <a:pt x="51" y="0"/>
                      </a:lnTo>
                      <a:lnTo>
                        <a:pt x="61" y="0"/>
                      </a:lnTo>
                      <a:lnTo>
                        <a:pt x="72" y="1"/>
                      </a:lnTo>
                      <a:lnTo>
                        <a:pt x="81" y="3"/>
                      </a:lnTo>
                      <a:lnTo>
                        <a:pt x="88" y="7"/>
                      </a:lnTo>
                      <a:lnTo>
                        <a:pt x="92" y="10"/>
                      </a:lnTo>
                      <a:lnTo>
                        <a:pt x="97" y="15"/>
                      </a:lnTo>
                      <a:lnTo>
                        <a:pt x="100" y="19"/>
                      </a:lnTo>
                      <a:lnTo>
                        <a:pt x="103"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72" name="Freeform 320"/>
                <p:cNvSpPr>
                  <a:spLocks/>
                </p:cNvSpPr>
                <p:nvPr/>
              </p:nvSpPr>
              <p:spPr bwMode="auto">
                <a:xfrm>
                  <a:off x="828" y="1686"/>
                  <a:ext cx="77" cy="11"/>
                </a:xfrm>
                <a:custGeom>
                  <a:avLst/>
                  <a:gdLst>
                    <a:gd name="T0" fmla="*/ 90 w 76"/>
                    <a:gd name="T1" fmla="*/ 0 h 11"/>
                    <a:gd name="T2" fmla="*/ 83 w 76"/>
                    <a:gd name="T3" fmla="*/ 0 h 11"/>
                    <a:gd name="T4" fmla="*/ 72 w 76"/>
                    <a:gd name="T5" fmla="*/ 0 h 11"/>
                    <a:gd name="T6" fmla="*/ 63 w 76"/>
                    <a:gd name="T7" fmla="*/ 1 h 11"/>
                    <a:gd name="T8" fmla="*/ 53 w 76"/>
                    <a:gd name="T9" fmla="*/ 2 h 11"/>
                    <a:gd name="T10" fmla="*/ 30 w 76"/>
                    <a:gd name="T11" fmla="*/ 4 h 11"/>
                    <a:gd name="T12" fmla="*/ 19 w 76"/>
                    <a:gd name="T13" fmla="*/ 7 h 11"/>
                    <a:gd name="T14" fmla="*/ 12 w 76"/>
                    <a:gd name="T15" fmla="*/ 8 h 11"/>
                    <a:gd name="T16" fmla="*/ 6 w 76"/>
                    <a:gd name="T17" fmla="*/ 10 h 11"/>
                    <a:gd name="T18" fmla="*/ 1 w 76"/>
                    <a:gd name="T19" fmla="*/ 10 h 11"/>
                    <a:gd name="T20" fmla="*/ 0 w 76"/>
                    <a:gd name="T21" fmla="*/ 11 h 11"/>
                    <a:gd name="T22" fmla="*/ 0 w 76"/>
                    <a:gd name="T23" fmla="*/ 11 h 11"/>
                    <a:gd name="T24" fmla="*/ 0 w 76"/>
                    <a:gd name="T25" fmla="*/ 4 h 11"/>
                    <a:gd name="T26" fmla="*/ 90 w 76"/>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11"/>
                    <a:gd name="T44" fmla="*/ 76 w 76"/>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11">
                      <a:moveTo>
                        <a:pt x="76" y="0"/>
                      </a:moveTo>
                      <a:lnTo>
                        <a:pt x="69" y="0"/>
                      </a:lnTo>
                      <a:lnTo>
                        <a:pt x="58" y="0"/>
                      </a:lnTo>
                      <a:lnTo>
                        <a:pt x="49" y="1"/>
                      </a:lnTo>
                      <a:lnTo>
                        <a:pt x="39" y="2"/>
                      </a:lnTo>
                      <a:lnTo>
                        <a:pt x="30" y="4"/>
                      </a:lnTo>
                      <a:lnTo>
                        <a:pt x="19" y="7"/>
                      </a:lnTo>
                      <a:lnTo>
                        <a:pt x="12" y="8"/>
                      </a:lnTo>
                      <a:lnTo>
                        <a:pt x="6" y="10"/>
                      </a:lnTo>
                      <a:lnTo>
                        <a:pt x="1" y="10"/>
                      </a:lnTo>
                      <a:lnTo>
                        <a:pt x="0" y="11"/>
                      </a:lnTo>
                      <a:lnTo>
                        <a:pt x="0" y="4"/>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73" name="Freeform 321"/>
                <p:cNvSpPr>
                  <a:spLocks/>
                </p:cNvSpPr>
                <p:nvPr/>
              </p:nvSpPr>
              <p:spPr bwMode="auto">
                <a:xfrm>
                  <a:off x="828" y="1722"/>
                  <a:ext cx="42" cy="15"/>
                </a:xfrm>
                <a:custGeom>
                  <a:avLst/>
                  <a:gdLst>
                    <a:gd name="T0" fmla="*/ 0 w 42"/>
                    <a:gd name="T1" fmla="*/ 35 h 14"/>
                    <a:gd name="T2" fmla="*/ 0 w 42"/>
                    <a:gd name="T3" fmla="*/ 6 h 14"/>
                    <a:gd name="T4" fmla="*/ 3 w 42"/>
                    <a:gd name="T5" fmla="*/ 5 h 14"/>
                    <a:gd name="T6" fmla="*/ 7 w 42"/>
                    <a:gd name="T7" fmla="*/ 3 h 14"/>
                    <a:gd name="T8" fmla="*/ 12 w 42"/>
                    <a:gd name="T9" fmla="*/ 3 h 14"/>
                    <a:gd name="T10" fmla="*/ 18 w 42"/>
                    <a:gd name="T11" fmla="*/ 3 h 14"/>
                    <a:gd name="T12" fmla="*/ 24 w 42"/>
                    <a:gd name="T13" fmla="*/ 2 h 14"/>
                    <a:gd name="T14" fmla="*/ 30 w 42"/>
                    <a:gd name="T15" fmla="*/ 2 h 14"/>
                    <a:gd name="T16" fmla="*/ 34 w 42"/>
                    <a:gd name="T17" fmla="*/ 0 h 14"/>
                    <a:gd name="T18" fmla="*/ 39 w 42"/>
                    <a:gd name="T19" fmla="*/ 0 h 14"/>
                    <a:gd name="T20" fmla="*/ 42 w 42"/>
                    <a:gd name="T21" fmla="*/ 0 h 14"/>
                    <a:gd name="T22" fmla="*/ 42 w 42"/>
                    <a:gd name="T23" fmla="*/ 0 h 14"/>
                    <a:gd name="T24" fmla="*/ 42 w 42"/>
                    <a:gd name="T25" fmla="*/ 0 h 14"/>
                    <a:gd name="T26" fmla="*/ 34 w 42"/>
                    <a:gd name="T27" fmla="*/ 2 h 14"/>
                    <a:gd name="T28" fmla="*/ 27 w 42"/>
                    <a:gd name="T29" fmla="*/ 3 h 14"/>
                    <a:gd name="T30" fmla="*/ 22 w 42"/>
                    <a:gd name="T31" fmla="*/ 3 h 14"/>
                    <a:gd name="T32" fmla="*/ 16 w 42"/>
                    <a:gd name="T33" fmla="*/ 6 h 14"/>
                    <a:gd name="T34" fmla="*/ 12 w 42"/>
                    <a:gd name="T35" fmla="*/ 23 h 14"/>
                    <a:gd name="T36" fmla="*/ 9 w 42"/>
                    <a:gd name="T37" fmla="*/ 23 h 14"/>
                    <a:gd name="T38" fmla="*/ 6 w 42"/>
                    <a:gd name="T39" fmla="*/ 29 h 14"/>
                    <a:gd name="T40" fmla="*/ 3 w 42"/>
                    <a:gd name="T41" fmla="*/ 31 h 14"/>
                    <a:gd name="T42" fmla="*/ 1 w 42"/>
                    <a:gd name="T43" fmla="*/ 31 h 14"/>
                    <a:gd name="T44" fmla="*/ 0 w 42"/>
                    <a:gd name="T45" fmla="*/ 35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14"/>
                    <a:gd name="T71" fmla="*/ 42 w 42"/>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14">
                      <a:moveTo>
                        <a:pt x="0" y="14"/>
                      </a:moveTo>
                      <a:lnTo>
                        <a:pt x="0" y="6"/>
                      </a:lnTo>
                      <a:lnTo>
                        <a:pt x="3" y="5"/>
                      </a:lnTo>
                      <a:lnTo>
                        <a:pt x="7" y="3"/>
                      </a:lnTo>
                      <a:lnTo>
                        <a:pt x="12" y="3"/>
                      </a:lnTo>
                      <a:lnTo>
                        <a:pt x="18" y="3"/>
                      </a:lnTo>
                      <a:lnTo>
                        <a:pt x="24" y="2"/>
                      </a:lnTo>
                      <a:lnTo>
                        <a:pt x="30" y="2"/>
                      </a:lnTo>
                      <a:lnTo>
                        <a:pt x="34" y="0"/>
                      </a:lnTo>
                      <a:lnTo>
                        <a:pt x="39" y="0"/>
                      </a:lnTo>
                      <a:lnTo>
                        <a:pt x="42" y="0"/>
                      </a:lnTo>
                      <a:lnTo>
                        <a:pt x="34" y="2"/>
                      </a:lnTo>
                      <a:lnTo>
                        <a:pt x="27" y="3"/>
                      </a:lnTo>
                      <a:lnTo>
                        <a:pt x="22" y="3"/>
                      </a:lnTo>
                      <a:lnTo>
                        <a:pt x="16" y="6"/>
                      </a:lnTo>
                      <a:lnTo>
                        <a:pt x="12" y="8"/>
                      </a:lnTo>
                      <a:lnTo>
                        <a:pt x="9" y="8"/>
                      </a:lnTo>
                      <a:lnTo>
                        <a:pt x="6" y="11"/>
                      </a:lnTo>
                      <a:lnTo>
                        <a:pt x="3" y="12"/>
                      </a:lnTo>
                      <a:lnTo>
                        <a:pt x="1" y="12"/>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774" name="Freeform 322"/>
                <p:cNvSpPr>
                  <a:spLocks/>
                </p:cNvSpPr>
                <p:nvPr/>
              </p:nvSpPr>
              <p:spPr bwMode="auto">
                <a:xfrm>
                  <a:off x="987" y="1786"/>
                  <a:ext cx="71" cy="48"/>
                </a:xfrm>
                <a:custGeom>
                  <a:avLst/>
                  <a:gdLst>
                    <a:gd name="T0" fmla="*/ 0 w 70"/>
                    <a:gd name="T1" fmla="*/ 0 h 46"/>
                    <a:gd name="T2" fmla="*/ 0 w 70"/>
                    <a:gd name="T3" fmla="*/ 0 h 46"/>
                    <a:gd name="T4" fmla="*/ 0 w 70"/>
                    <a:gd name="T5" fmla="*/ 0 h 46"/>
                    <a:gd name="T6" fmla="*/ 0 w 70"/>
                    <a:gd name="T7" fmla="*/ 0 h 46"/>
                    <a:gd name="T8" fmla="*/ 0 w 70"/>
                    <a:gd name="T9" fmla="*/ 0 h 46"/>
                    <a:gd name="T10" fmla="*/ 0 w 70"/>
                    <a:gd name="T11" fmla="*/ 0 h 46"/>
                    <a:gd name="T12" fmla="*/ 0 w 70"/>
                    <a:gd name="T13" fmla="*/ 0 h 46"/>
                    <a:gd name="T14" fmla="*/ 0 w 70"/>
                    <a:gd name="T15" fmla="*/ 0 h 46"/>
                    <a:gd name="T16" fmla="*/ 0 w 70"/>
                    <a:gd name="T17" fmla="*/ 0 h 46"/>
                    <a:gd name="T18" fmla="*/ 0 w 70"/>
                    <a:gd name="T19" fmla="*/ 0 h 46"/>
                    <a:gd name="T20" fmla="*/ 0 w 70"/>
                    <a:gd name="T21" fmla="*/ 0 h 46"/>
                    <a:gd name="T22" fmla="*/ 0 w 70"/>
                    <a:gd name="T23" fmla="*/ 0 h 46"/>
                    <a:gd name="T24" fmla="*/ 3 w 70"/>
                    <a:gd name="T25" fmla="*/ 4 h 46"/>
                    <a:gd name="T26" fmla="*/ 8 w 70"/>
                    <a:gd name="T27" fmla="*/ 26 h 46"/>
                    <a:gd name="T28" fmla="*/ 14 w 70"/>
                    <a:gd name="T29" fmla="*/ 32 h 46"/>
                    <a:gd name="T30" fmla="*/ 21 w 70"/>
                    <a:gd name="T31" fmla="*/ 41 h 46"/>
                    <a:gd name="T32" fmla="*/ 30 w 70"/>
                    <a:gd name="T33" fmla="*/ 47 h 46"/>
                    <a:gd name="T34" fmla="*/ 49 w 70"/>
                    <a:gd name="T35" fmla="*/ 47 h 46"/>
                    <a:gd name="T36" fmla="*/ 53 w 70"/>
                    <a:gd name="T37" fmla="*/ 49 h 46"/>
                    <a:gd name="T38" fmla="*/ 56 w 70"/>
                    <a:gd name="T39" fmla="*/ 49 h 46"/>
                    <a:gd name="T40" fmla="*/ 61 w 70"/>
                    <a:gd name="T41" fmla="*/ 53 h 46"/>
                    <a:gd name="T42" fmla="*/ 64 w 70"/>
                    <a:gd name="T43" fmla="*/ 53 h 46"/>
                    <a:gd name="T44" fmla="*/ 68 w 70"/>
                    <a:gd name="T45" fmla="*/ 55 h 46"/>
                    <a:gd name="T46" fmla="*/ 68 w 70"/>
                    <a:gd name="T47" fmla="*/ 59 h 46"/>
                    <a:gd name="T48" fmla="*/ 71 w 70"/>
                    <a:gd name="T49" fmla="*/ 62 h 46"/>
                    <a:gd name="T50" fmla="*/ 74 w 70"/>
                    <a:gd name="T51" fmla="*/ 67 h 46"/>
                    <a:gd name="T52" fmla="*/ 77 w 70"/>
                    <a:gd name="T53" fmla="*/ 68 h 46"/>
                    <a:gd name="T54" fmla="*/ 80 w 70"/>
                    <a:gd name="T55" fmla="*/ 71 h 46"/>
                    <a:gd name="T56" fmla="*/ 82 w 70"/>
                    <a:gd name="T57" fmla="*/ 71 h 46"/>
                    <a:gd name="T58" fmla="*/ 83 w 70"/>
                    <a:gd name="T59" fmla="*/ 71 h 46"/>
                    <a:gd name="T60" fmla="*/ 83 w 70"/>
                    <a:gd name="T61" fmla="*/ 73 h 46"/>
                    <a:gd name="T62" fmla="*/ 84 w 70"/>
                    <a:gd name="T63" fmla="*/ 73 h 46"/>
                    <a:gd name="T64" fmla="*/ 84 w 70"/>
                    <a:gd name="T65" fmla="*/ 76 h 46"/>
                    <a:gd name="T66" fmla="*/ 84 w 70"/>
                    <a:gd name="T67" fmla="*/ 77 h 46"/>
                    <a:gd name="T68" fmla="*/ 84 w 70"/>
                    <a:gd name="T69" fmla="*/ 77 h 46"/>
                    <a:gd name="T70" fmla="*/ 84 w 70"/>
                    <a:gd name="T71" fmla="*/ 80 h 46"/>
                    <a:gd name="T72" fmla="*/ 83 w 70"/>
                    <a:gd name="T73" fmla="*/ 80 h 46"/>
                    <a:gd name="T74" fmla="*/ 83 w 70"/>
                    <a:gd name="T75" fmla="*/ 82 h 46"/>
                    <a:gd name="T76" fmla="*/ 82 w 70"/>
                    <a:gd name="T77" fmla="*/ 82 h 46"/>
                    <a:gd name="T78" fmla="*/ 80 w 70"/>
                    <a:gd name="T79" fmla="*/ 82 h 46"/>
                    <a:gd name="T80" fmla="*/ 77 w 70"/>
                    <a:gd name="T81" fmla="*/ 82 h 46"/>
                    <a:gd name="T82" fmla="*/ 73 w 70"/>
                    <a:gd name="T83" fmla="*/ 80 h 46"/>
                    <a:gd name="T84" fmla="*/ 70 w 70"/>
                    <a:gd name="T85" fmla="*/ 77 h 46"/>
                    <a:gd name="T86" fmla="*/ 67 w 70"/>
                    <a:gd name="T87" fmla="*/ 76 h 46"/>
                    <a:gd name="T88" fmla="*/ 64 w 70"/>
                    <a:gd name="T89" fmla="*/ 73 h 46"/>
                    <a:gd name="T90" fmla="*/ 61 w 70"/>
                    <a:gd name="T91" fmla="*/ 68 h 46"/>
                    <a:gd name="T92" fmla="*/ 55 w 70"/>
                    <a:gd name="T93" fmla="*/ 67 h 46"/>
                    <a:gd name="T94" fmla="*/ 50 w 70"/>
                    <a:gd name="T95" fmla="*/ 59 h 46"/>
                    <a:gd name="T96" fmla="*/ 30 w 70"/>
                    <a:gd name="T97" fmla="*/ 55 h 46"/>
                    <a:gd name="T98" fmla="*/ 24 w 70"/>
                    <a:gd name="T99" fmla="*/ 49 h 46"/>
                    <a:gd name="T100" fmla="*/ 23 w 70"/>
                    <a:gd name="T101" fmla="*/ 49 h 46"/>
                    <a:gd name="T102" fmla="*/ 17 w 70"/>
                    <a:gd name="T103" fmla="*/ 41 h 46"/>
                    <a:gd name="T104" fmla="*/ 11 w 70"/>
                    <a:gd name="T105" fmla="*/ 33 h 46"/>
                    <a:gd name="T106" fmla="*/ 5 w 70"/>
                    <a:gd name="T107" fmla="*/ 29 h 46"/>
                    <a:gd name="T108" fmla="*/ 2 w 70"/>
                    <a:gd name="T109" fmla="*/ 9 h 46"/>
                    <a:gd name="T110" fmla="*/ 0 w 70"/>
                    <a:gd name="T111" fmla="*/ 0 h 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
                    <a:gd name="T169" fmla="*/ 0 h 46"/>
                    <a:gd name="T170" fmla="*/ 70 w 70"/>
                    <a:gd name="T171" fmla="*/ 46 h 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 h="46">
                      <a:moveTo>
                        <a:pt x="0" y="0"/>
                      </a:moveTo>
                      <a:lnTo>
                        <a:pt x="0" y="0"/>
                      </a:lnTo>
                      <a:lnTo>
                        <a:pt x="3" y="4"/>
                      </a:lnTo>
                      <a:lnTo>
                        <a:pt x="5" y="9"/>
                      </a:lnTo>
                      <a:lnTo>
                        <a:pt x="8" y="12"/>
                      </a:lnTo>
                      <a:lnTo>
                        <a:pt x="11" y="15"/>
                      </a:lnTo>
                      <a:lnTo>
                        <a:pt x="14" y="18"/>
                      </a:lnTo>
                      <a:lnTo>
                        <a:pt x="18" y="21"/>
                      </a:lnTo>
                      <a:lnTo>
                        <a:pt x="21" y="24"/>
                      </a:lnTo>
                      <a:lnTo>
                        <a:pt x="26" y="25"/>
                      </a:lnTo>
                      <a:lnTo>
                        <a:pt x="30" y="27"/>
                      </a:lnTo>
                      <a:lnTo>
                        <a:pt x="35" y="27"/>
                      </a:lnTo>
                      <a:lnTo>
                        <a:pt x="36" y="28"/>
                      </a:lnTo>
                      <a:lnTo>
                        <a:pt x="39" y="28"/>
                      </a:lnTo>
                      <a:lnTo>
                        <a:pt x="41" y="28"/>
                      </a:lnTo>
                      <a:lnTo>
                        <a:pt x="42" y="28"/>
                      </a:lnTo>
                      <a:lnTo>
                        <a:pt x="44" y="28"/>
                      </a:lnTo>
                      <a:lnTo>
                        <a:pt x="47" y="30"/>
                      </a:lnTo>
                      <a:lnTo>
                        <a:pt x="48" y="30"/>
                      </a:lnTo>
                      <a:lnTo>
                        <a:pt x="50" y="30"/>
                      </a:lnTo>
                      <a:lnTo>
                        <a:pt x="51" y="31"/>
                      </a:lnTo>
                      <a:lnTo>
                        <a:pt x="54" y="31"/>
                      </a:lnTo>
                      <a:lnTo>
                        <a:pt x="54" y="33"/>
                      </a:lnTo>
                      <a:lnTo>
                        <a:pt x="56" y="34"/>
                      </a:lnTo>
                      <a:lnTo>
                        <a:pt x="57" y="34"/>
                      </a:lnTo>
                      <a:lnTo>
                        <a:pt x="59" y="36"/>
                      </a:lnTo>
                      <a:lnTo>
                        <a:pt x="60" y="36"/>
                      </a:lnTo>
                      <a:lnTo>
                        <a:pt x="62" y="36"/>
                      </a:lnTo>
                      <a:lnTo>
                        <a:pt x="63" y="37"/>
                      </a:lnTo>
                      <a:lnTo>
                        <a:pt x="65" y="37"/>
                      </a:lnTo>
                      <a:lnTo>
                        <a:pt x="66" y="39"/>
                      </a:lnTo>
                      <a:lnTo>
                        <a:pt x="68" y="39"/>
                      </a:lnTo>
                      <a:lnTo>
                        <a:pt x="69" y="39"/>
                      </a:lnTo>
                      <a:lnTo>
                        <a:pt x="69" y="40"/>
                      </a:lnTo>
                      <a:lnTo>
                        <a:pt x="70" y="40"/>
                      </a:lnTo>
                      <a:lnTo>
                        <a:pt x="70" y="42"/>
                      </a:lnTo>
                      <a:lnTo>
                        <a:pt x="70" y="43"/>
                      </a:lnTo>
                      <a:lnTo>
                        <a:pt x="70" y="45"/>
                      </a:lnTo>
                      <a:lnTo>
                        <a:pt x="69" y="45"/>
                      </a:lnTo>
                      <a:lnTo>
                        <a:pt x="69" y="46"/>
                      </a:lnTo>
                      <a:lnTo>
                        <a:pt x="68" y="46"/>
                      </a:lnTo>
                      <a:lnTo>
                        <a:pt x="66" y="46"/>
                      </a:lnTo>
                      <a:lnTo>
                        <a:pt x="65" y="46"/>
                      </a:lnTo>
                      <a:lnTo>
                        <a:pt x="63" y="46"/>
                      </a:lnTo>
                      <a:lnTo>
                        <a:pt x="62" y="46"/>
                      </a:lnTo>
                      <a:lnTo>
                        <a:pt x="59" y="45"/>
                      </a:lnTo>
                      <a:lnTo>
                        <a:pt x="57" y="45"/>
                      </a:lnTo>
                      <a:lnTo>
                        <a:pt x="56" y="43"/>
                      </a:lnTo>
                      <a:lnTo>
                        <a:pt x="54" y="43"/>
                      </a:lnTo>
                      <a:lnTo>
                        <a:pt x="53" y="42"/>
                      </a:lnTo>
                      <a:lnTo>
                        <a:pt x="50" y="40"/>
                      </a:lnTo>
                      <a:lnTo>
                        <a:pt x="47" y="37"/>
                      </a:lnTo>
                      <a:lnTo>
                        <a:pt x="44" y="36"/>
                      </a:lnTo>
                      <a:lnTo>
                        <a:pt x="41" y="36"/>
                      </a:lnTo>
                      <a:lnTo>
                        <a:pt x="39" y="34"/>
                      </a:lnTo>
                      <a:lnTo>
                        <a:pt x="36" y="33"/>
                      </a:lnTo>
                      <a:lnTo>
                        <a:pt x="33" y="31"/>
                      </a:lnTo>
                      <a:lnTo>
                        <a:pt x="30" y="31"/>
                      </a:lnTo>
                      <a:lnTo>
                        <a:pt x="27" y="30"/>
                      </a:lnTo>
                      <a:lnTo>
                        <a:pt x="24" y="28"/>
                      </a:lnTo>
                      <a:lnTo>
                        <a:pt x="23" y="28"/>
                      </a:lnTo>
                      <a:lnTo>
                        <a:pt x="20" y="25"/>
                      </a:lnTo>
                      <a:lnTo>
                        <a:pt x="17" y="24"/>
                      </a:lnTo>
                      <a:lnTo>
                        <a:pt x="14" y="22"/>
                      </a:lnTo>
                      <a:lnTo>
                        <a:pt x="11" y="19"/>
                      </a:lnTo>
                      <a:lnTo>
                        <a:pt x="8" y="16"/>
                      </a:lnTo>
                      <a:lnTo>
                        <a:pt x="5" y="15"/>
                      </a:lnTo>
                      <a:lnTo>
                        <a:pt x="3" y="12"/>
                      </a:lnTo>
                      <a:lnTo>
                        <a:pt x="2" y="9"/>
                      </a:lnTo>
                      <a:lnTo>
                        <a:pt x="0" y="4"/>
                      </a:lnTo>
                      <a:lnTo>
                        <a:pt x="0"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75" name="Freeform 323"/>
                <p:cNvSpPr>
                  <a:spLocks/>
                </p:cNvSpPr>
                <p:nvPr/>
              </p:nvSpPr>
              <p:spPr bwMode="auto">
                <a:xfrm>
                  <a:off x="987" y="1786"/>
                  <a:ext cx="71" cy="48"/>
                </a:xfrm>
                <a:custGeom>
                  <a:avLst/>
                  <a:gdLst>
                    <a:gd name="T0" fmla="*/ 0 w 70"/>
                    <a:gd name="T1" fmla="*/ 0 h 46"/>
                    <a:gd name="T2" fmla="*/ 0 w 70"/>
                    <a:gd name="T3" fmla="*/ 0 h 46"/>
                    <a:gd name="T4" fmla="*/ 0 w 70"/>
                    <a:gd name="T5" fmla="*/ 0 h 46"/>
                    <a:gd name="T6" fmla="*/ 0 w 70"/>
                    <a:gd name="T7" fmla="*/ 0 h 46"/>
                    <a:gd name="T8" fmla="*/ 0 w 70"/>
                    <a:gd name="T9" fmla="*/ 0 h 46"/>
                    <a:gd name="T10" fmla="*/ 0 w 70"/>
                    <a:gd name="T11" fmla="*/ 0 h 46"/>
                    <a:gd name="T12" fmla="*/ 0 w 70"/>
                    <a:gd name="T13" fmla="*/ 0 h 46"/>
                    <a:gd name="T14" fmla="*/ 0 w 70"/>
                    <a:gd name="T15" fmla="*/ 0 h 46"/>
                    <a:gd name="T16" fmla="*/ 0 w 70"/>
                    <a:gd name="T17" fmla="*/ 0 h 46"/>
                    <a:gd name="T18" fmla="*/ 0 w 70"/>
                    <a:gd name="T19" fmla="*/ 0 h 46"/>
                    <a:gd name="T20" fmla="*/ 0 w 70"/>
                    <a:gd name="T21" fmla="*/ 0 h 46"/>
                    <a:gd name="T22" fmla="*/ 0 w 70"/>
                    <a:gd name="T23" fmla="*/ 0 h 46"/>
                    <a:gd name="T24" fmla="*/ 3 w 70"/>
                    <a:gd name="T25" fmla="*/ 4 h 46"/>
                    <a:gd name="T26" fmla="*/ 8 w 70"/>
                    <a:gd name="T27" fmla="*/ 26 h 46"/>
                    <a:gd name="T28" fmla="*/ 14 w 70"/>
                    <a:gd name="T29" fmla="*/ 32 h 46"/>
                    <a:gd name="T30" fmla="*/ 21 w 70"/>
                    <a:gd name="T31" fmla="*/ 41 h 46"/>
                    <a:gd name="T32" fmla="*/ 30 w 70"/>
                    <a:gd name="T33" fmla="*/ 47 h 46"/>
                    <a:gd name="T34" fmla="*/ 49 w 70"/>
                    <a:gd name="T35" fmla="*/ 47 h 46"/>
                    <a:gd name="T36" fmla="*/ 53 w 70"/>
                    <a:gd name="T37" fmla="*/ 49 h 46"/>
                    <a:gd name="T38" fmla="*/ 56 w 70"/>
                    <a:gd name="T39" fmla="*/ 49 h 46"/>
                    <a:gd name="T40" fmla="*/ 61 w 70"/>
                    <a:gd name="T41" fmla="*/ 53 h 46"/>
                    <a:gd name="T42" fmla="*/ 64 w 70"/>
                    <a:gd name="T43" fmla="*/ 53 h 46"/>
                    <a:gd name="T44" fmla="*/ 68 w 70"/>
                    <a:gd name="T45" fmla="*/ 55 h 46"/>
                    <a:gd name="T46" fmla="*/ 68 w 70"/>
                    <a:gd name="T47" fmla="*/ 59 h 46"/>
                    <a:gd name="T48" fmla="*/ 71 w 70"/>
                    <a:gd name="T49" fmla="*/ 62 h 46"/>
                    <a:gd name="T50" fmla="*/ 74 w 70"/>
                    <a:gd name="T51" fmla="*/ 67 h 46"/>
                    <a:gd name="T52" fmla="*/ 77 w 70"/>
                    <a:gd name="T53" fmla="*/ 68 h 46"/>
                    <a:gd name="T54" fmla="*/ 80 w 70"/>
                    <a:gd name="T55" fmla="*/ 71 h 46"/>
                    <a:gd name="T56" fmla="*/ 82 w 70"/>
                    <a:gd name="T57" fmla="*/ 71 h 46"/>
                    <a:gd name="T58" fmla="*/ 83 w 70"/>
                    <a:gd name="T59" fmla="*/ 71 h 46"/>
                    <a:gd name="T60" fmla="*/ 83 w 70"/>
                    <a:gd name="T61" fmla="*/ 73 h 46"/>
                    <a:gd name="T62" fmla="*/ 84 w 70"/>
                    <a:gd name="T63" fmla="*/ 73 h 46"/>
                    <a:gd name="T64" fmla="*/ 84 w 70"/>
                    <a:gd name="T65" fmla="*/ 76 h 46"/>
                    <a:gd name="T66" fmla="*/ 84 w 70"/>
                    <a:gd name="T67" fmla="*/ 77 h 46"/>
                    <a:gd name="T68" fmla="*/ 84 w 70"/>
                    <a:gd name="T69" fmla="*/ 77 h 46"/>
                    <a:gd name="T70" fmla="*/ 84 w 70"/>
                    <a:gd name="T71" fmla="*/ 80 h 46"/>
                    <a:gd name="T72" fmla="*/ 83 w 70"/>
                    <a:gd name="T73" fmla="*/ 80 h 46"/>
                    <a:gd name="T74" fmla="*/ 83 w 70"/>
                    <a:gd name="T75" fmla="*/ 82 h 46"/>
                    <a:gd name="T76" fmla="*/ 82 w 70"/>
                    <a:gd name="T77" fmla="*/ 82 h 46"/>
                    <a:gd name="T78" fmla="*/ 80 w 70"/>
                    <a:gd name="T79" fmla="*/ 82 h 46"/>
                    <a:gd name="T80" fmla="*/ 77 w 70"/>
                    <a:gd name="T81" fmla="*/ 82 h 46"/>
                    <a:gd name="T82" fmla="*/ 73 w 70"/>
                    <a:gd name="T83" fmla="*/ 80 h 46"/>
                    <a:gd name="T84" fmla="*/ 70 w 70"/>
                    <a:gd name="T85" fmla="*/ 77 h 46"/>
                    <a:gd name="T86" fmla="*/ 67 w 70"/>
                    <a:gd name="T87" fmla="*/ 76 h 46"/>
                    <a:gd name="T88" fmla="*/ 64 w 70"/>
                    <a:gd name="T89" fmla="*/ 73 h 46"/>
                    <a:gd name="T90" fmla="*/ 61 w 70"/>
                    <a:gd name="T91" fmla="*/ 68 h 46"/>
                    <a:gd name="T92" fmla="*/ 55 w 70"/>
                    <a:gd name="T93" fmla="*/ 67 h 46"/>
                    <a:gd name="T94" fmla="*/ 50 w 70"/>
                    <a:gd name="T95" fmla="*/ 59 h 46"/>
                    <a:gd name="T96" fmla="*/ 30 w 70"/>
                    <a:gd name="T97" fmla="*/ 55 h 46"/>
                    <a:gd name="T98" fmla="*/ 24 w 70"/>
                    <a:gd name="T99" fmla="*/ 49 h 46"/>
                    <a:gd name="T100" fmla="*/ 23 w 70"/>
                    <a:gd name="T101" fmla="*/ 49 h 46"/>
                    <a:gd name="T102" fmla="*/ 17 w 70"/>
                    <a:gd name="T103" fmla="*/ 41 h 46"/>
                    <a:gd name="T104" fmla="*/ 11 w 70"/>
                    <a:gd name="T105" fmla="*/ 33 h 46"/>
                    <a:gd name="T106" fmla="*/ 5 w 70"/>
                    <a:gd name="T107" fmla="*/ 29 h 46"/>
                    <a:gd name="T108" fmla="*/ 2 w 70"/>
                    <a:gd name="T109" fmla="*/ 9 h 46"/>
                    <a:gd name="T110" fmla="*/ 0 w 70"/>
                    <a:gd name="T111" fmla="*/ 0 h 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
                    <a:gd name="T169" fmla="*/ 0 h 46"/>
                    <a:gd name="T170" fmla="*/ 70 w 70"/>
                    <a:gd name="T171" fmla="*/ 46 h 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 h="46">
                      <a:moveTo>
                        <a:pt x="0" y="0"/>
                      </a:moveTo>
                      <a:lnTo>
                        <a:pt x="0" y="0"/>
                      </a:lnTo>
                      <a:lnTo>
                        <a:pt x="3" y="4"/>
                      </a:lnTo>
                      <a:lnTo>
                        <a:pt x="5" y="9"/>
                      </a:lnTo>
                      <a:lnTo>
                        <a:pt x="8" y="12"/>
                      </a:lnTo>
                      <a:lnTo>
                        <a:pt x="11" y="15"/>
                      </a:lnTo>
                      <a:lnTo>
                        <a:pt x="14" y="18"/>
                      </a:lnTo>
                      <a:lnTo>
                        <a:pt x="18" y="21"/>
                      </a:lnTo>
                      <a:lnTo>
                        <a:pt x="21" y="24"/>
                      </a:lnTo>
                      <a:lnTo>
                        <a:pt x="26" y="25"/>
                      </a:lnTo>
                      <a:lnTo>
                        <a:pt x="30" y="27"/>
                      </a:lnTo>
                      <a:lnTo>
                        <a:pt x="35" y="27"/>
                      </a:lnTo>
                      <a:lnTo>
                        <a:pt x="36" y="28"/>
                      </a:lnTo>
                      <a:lnTo>
                        <a:pt x="39" y="28"/>
                      </a:lnTo>
                      <a:lnTo>
                        <a:pt x="41" y="28"/>
                      </a:lnTo>
                      <a:lnTo>
                        <a:pt x="42" y="28"/>
                      </a:lnTo>
                      <a:lnTo>
                        <a:pt x="44" y="28"/>
                      </a:lnTo>
                      <a:lnTo>
                        <a:pt x="47" y="30"/>
                      </a:lnTo>
                      <a:lnTo>
                        <a:pt x="48" y="30"/>
                      </a:lnTo>
                      <a:lnTo>
                        <a:pt x="50" y="30"/>
                      </a:lnTo>
                      <a:lnTo>
                        <a:pt x="51" y="31"/>
                      </a:lnTo>
                      <a:lnTo>
                        <a:pt x="54" y="31"/>
                      </a:lnTo>
                      <a:lnTo>
                        <a:pt x="54" y="33"/>
                      </a:lnTo>
                      <a:lnTo>
                        <a:pt x="56" y="34"/>
                      </a:lnTo>
                      <a:lnTo>
                        <a:pt x="57" y="34"/>
                      </a:lnTo>
                      <a:lnTo>
                        <a:pt x="59" y="36"/>
                      </a:lnTo>
                      <a:lnTo>
                        <a:pt x="60" y="36"/>
                      </a:lnTo>
                      <a:lnTo>
                        <a:pt x="62" y="36"/>
                      </a:lnTo>
                      <a:lnTo>
                        <a:pt x="63" y="37"/>
                      </a:lnTo>
                      <a:lnTo>
                        <a:pt x="65" y="37"/>
                      </a:lnTo>
                      <a:lnTo>
                        <a:pt x="66" y="39"/>
                      </a:lnTo>
                      <a:lnTo>
                        <a:pt x="68" y="39"/>
                      </a:lnTo>
                      <a:lnTo>
                        <a:pt x="69" y="39"/>
                      </a:lnTo>
                      <a:lnTo>
                        <a:pt x="69" y="40"/>
                      </a:lnTo>
                      <a:lnTo>
                        <a:pt x="70" y="40"/>
                      </a:lnTo>
                      <a:lnTo>
                        <a:pt x="70" y="42"/>
                      </a:lnTo>
                      <a:lnTo>
                        <a:pt x="70" y="43"/>
                      </a:lnTo>
                      <a:lnTo>
                        <a:pt x="70" y="45"/>
                      </a:lnTo>
                      <a:lnTo>
                        <a:pt x="69" y="45"/>
                      </a:lnTo>
                      <a:lnTo>
                        <a:pt x="69" y="46"/>
                      </a:lnTo>
                      <a:lnTo>
                        <a:pt x="68" y="46"/>
                      </a:lnTo>
                      <a:lnTo>
                        <a:pt x="66" y="46"/>
                      </a:lnTo>
                      <a:lnTo>
                        <a:pt x="65" y="46"/>
                      </a:lnTo>
                      <a:lnTo>
                        <a:pt x="63" y="46"/>
                      </a:lnTo>
                      <a:lnTo>
                        <a:pt x="62" y="46"/>
                      </a:lnTo>
                      <a:lnTo>
                        <a:pt x="59" y="45"/>
                      </a:lnTo>
                      <a:lnTo>
                        <a:pt x="57" y="45"/>
                      </a:lnTo>
                      <a:lnTo>
                        <a:pt x="56" y="43"/>
                      </a:lnTo>
                      <a:lnTo>
                        <a:pt x="54" y="43"/>
                      </a:lnTo>
                      <a:lnTo>
                        <a:pt x="53" y="42"/>
                      </a:lnTo>
                      <a:lnTo>
                        <a:pt x="50" y="40"/>
                      </a:lnTo>
                      <a:lnTo>
                        <a:pt x="47" y="37"/>
                      </a:lnTo>
                      <a:lnTo>
                        <a:pt x="44" y="36"/>
                      </a:lnTo>
                      <a:lnTo>
                        <a:pt x="41" y="36"/>
                      </a:lnTo>
                      <a:lnTo>
                        <a:pt x="39" y="34"/>
                      </a:lnTo>
                      <a:lnTo>
                        <a:pt x="36" y="33"/>
                      </a:lnTo>
                      <a:lnTo>
                        <a:pt x="33" y="31"/>
                      </a:lnTo>
                      <a:lnTo>
                        <a:pt x="30" y="31"/>
                      </a:lnTo>
                      <a:lnTo>
                        <a:pt x="27" y="30"/>
                      </a:lnTo>
                      <a:lnTo>
                        <a:pt x="24" y="28"/>
                      </a:lnTo>
                      <a:lnTo>
                        <a:pt x="23" y="28"/>
                      </a:lnTo>
                      <a:lnTo>
                        <a:pt x="20" y="25"/>
                      </a:lnTo>
                      <a:lnTo>
                        <a:pt x="17" y="24"/>
                      </a:lnTo>
                      <a:lnTo>
                        <a:pt x="14" y="22"/>
                      </a:lnTo>
                      <a:lnTo>
                        <a:pt x="11" y="19"/>
                      </a:lnTo>
                      <a:lnTo>
                        <a:pt x="8" y="16"/>
                      </a:lnTo>
                      <a:lnTo>
                        <a:pt x="5" y="15"/>
                      </a:lnTo>
                      <a:lnTo>
                        <a:pt x="3" y="12"/>
                      </a:lnTo>
                      <a:lnTo>
                        <a:pt x="2"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76" name="Freeform 324"/>
                <p:cNvSpPr>
                  <a:spLocks/>
                </p:cNvSpPr>
                <p:nvPr/>
              </p:nvSpPr>
              <p:spPr bwMode="auto">
                <a:xfrm>
                  <a:off x="975" y="1799"/>
                  <a:ext cx="91" cy="57"/>
                </a:xfrm>
                <a:custGeom>
                  <a:avLst/>
                  <a:gdLst>
                    <a:gd name="T0" fmla="*/ 2 w 90"/>
                    <a:gd name="T1" fmla="*/ 0 h 55"/>
                    <a:gd name="T2" fmla="*/ 2 w 90"/>
                    <a:gd name="T3" fmla="*/ 0 h 55"/>
                    <a:gd name="T4" fmla="*/ 2 w 90"/>
                    <a:gd name="T5" fmla="*/ 0 h 55"/>
                    <a:gd name="T6" fmla="*/ 2 w 90"/>
                    <a:gd name="T7" fmla="*/ 0 h 55"/>
                    <a:gd name="T8" fmla="*/ 2 w 90"/>
                    <a:gd name="T9" fmla="*/ 0 h 55"/>
                    <a:gd name="T10" fmla="*/ 2 w 90"/>
                    <a:gd name="T11" fmla="*/ 0 h 55"/>
                    <a:gd name="T12" fmla="*/ 2 w 90"/>
                    <a:gd name="T13" fmla="*/ 0 h 55"/>
                    <a:gd name="T14" fmla="*/ 2 w 90"/>
                    <a:gd name="T15" fmla="*/ 0 h 55"/>
                    <a:gd name="T16" fmla="*/ 3 w 90"/>
                    <a:gd name="T17" fmla="*/ 3 h 55"/>
                    <a:gd name="T18" fmla="*/ 5 w 90"/>
                    <a:gd name="T19" fmla="*/ 7 h 55"/>
                    <a:gd name="T20" fmla="*/ 8 w 90"/>
                    <a:gd name="T21" fmla="*/ 10 h 55"/>
                    <a:gd name="T22" fmla="*/ 11 w 90"/>
                    <a:gd name="T23" fmla="*/ 12 h 55"/>
                    <a:gd name="T24" fmla="*/ 20 w 90"/>
                    <a:gd name="T25" fmla="*/ 32 h 55"/>
                    <a:gd name="T26" fmla="*/ 27 w 90"/>
                    <a:gd name="T27" fmla="*/ 38 h 55"/>
                    <a:gd name="T28" fmla="*/ 35 w 90"/>
                    <a:gd name="T29" fmla="*/ 46 h 55"/>
                    <a:gd name="T30" fmla="*/ 41 w 90"/>
                    <a:gd name="T31" fmla="*/ 48 h 55"/>
                    <a:gd name="T32" fmla="*/ 62 w 90"/>
                    <a:gd name="T33" fmla="*/ 58 h 55"/>
                    <a:gd name="T34" fmla="*/ 71 w 90"/>
                    <a:gd name="T35" fmla="*/ 66 h 55"/>
                    <a:gd name="T36" fmla="*/ 79 w 90"/>
                    <a:gd name="T37" fmla="*/ 73 h 55"/>
                    <a:gd name="T38" fmla="*/ 85 w 90"/>
                    <a:gd name="T39" fmla="*/ 76 h 55"/>
                    <a:gd name="T40" fmla="*/ 91 w 90"/>
                    <a:gd name="T41" fmla="*/ 78 h 55"/>
                    <a:gd name="T42" fmla="*/ 98 w 90"/>
                    <a:gd name="T43" fmla="*/ 82 h 55"/>
                    <a:gd name="T44" fmla="*/ 104 w 90"/>
                    <a:gd name="T45" fmla="*/ 82 h 55"/>
                    <a:gd name="T46" fmla="*/ 104 w 90"/>
                    <a:gd name="T47" fmla="*/ 82 h 55"/>
                    <a:gd name="T48" fmla="*/ 104 w 90"/>
                    <a:gd name="T49" fmla="*/ 82 h 55"/>
                    <a:gd name="T50" fmla="*/ 104 w 90"/>
                    <a:gd name="T51" fmla="*/ 82 h 55"/>
                    <a:gd name="T52" fmla="*/ 104 w 90"/>
                    <a:gd name="T53" fmla="*/ 82 h 55"/>
                    <a:gd name="T54" fmla="*/ 104 w 90"/>
                    <a:gd name="T55" fmla="*/ 85 h 55"/>
                    <a:gd name="T56" fmla="*/ 104 w 90"/>
                    <a:gd name="T57" fmla="*/ 85 h 55"/>
                    <a:gd name="T58" fmla="*/ 104 w 90"/>
                    <a:gd name="T59" fmla="*/ 85 h 55"/>
                    <a:gd name="T60" fmla="*/ 98 w 90"/>
                    <a:gd name="T61" fmla="*/ 87 h 55"/>
                    <a:gd name="T62" fmla="*/ 89 w 90"/>
                    <a:gd name="T63" fmla="*/ 90 h 55"/>
                    <a:gd name="T64" fmla="*/ 80 w 90"/>
                    <a:gd name="T65" fmla="*/ 87 h 55"/>
                    <a:gd name="T66" fmla="*/ 76 w 90"/>
                    <a:gd name="T67" fmla="*/ 82 h 55"/>
                    <a:gd name="T68" fmla="*/ 65 w 90"/>
                    <a:gd name="T69" fmla="*/ 78 h 55"/>
                    <a:gd name="T70" fmla="*/ 42 w 90"/>
                    <a:gd name="T71" fmla="*/ 72 h 55"/>
                    <a:gd name="T72" fmla="*/ 33 w 90"/>
                    <a:gd name="T73" fmla="*/ 62 h 55"/>
                    <a:gd name="T74" fmla="*/ 27 w 90"/>
                    <a:gd name="T75" fmla="*/ 58 h 55"/>
                    <a:gd name="T76" fmla="*/ 21 w 90"/>
                    <a:gd name="T77" fmla="*/ 48 h 55"/>
                    <a:gd name="T78" fmla="*/ 17 w 90"/>
                    <a:gd name="T79" fmla="*/ 41 h 55"/>
                    <a:gd name="T80" fmla="*/ 11 w 90"/>
                    <a:gd name="T81" fmla="*/ 35 h 55"/>
                    <a:gd name="T82" fmla="*/ 8 w 90"/>
                    <a:gd name="T83" fmla="*/ 32 h 55"/>
                    <a:gd name="T84" fmla="*/ 3 w 90"/>
                    <a:gd name="T85" fmla="*/ 12 h 55"/>
                    <a:gd name="T86" fmla="*/ 0 w 90"/>
                    <a:gd name="T87" fmla="*/ 4 h 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
                    <a:gd name="T133" fmla="*/ 0 h 55"/>
                    <a:gd name="T134" fmla="*/ 90 w 90"/>
                    <a:gd name="T135" fmla="*/ 55 h 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 h="55">
                      <a:moveTo>
                        <a:pt x="2" y="0"/>
                      </a:moveTo>
                      <a:lnTo>
                        <a:pt x="2" y="0"/>
                      </a:lnTo>
                      <a:lnTo>
                        <a:pt x="3" y="1"/>
                      </a:lnTo>
                      <a:lnTo>
                        <a:pt x="3" y="3"/>
                      </a:lnTo>
                      <a:lnTo>
                        <a:pt x="5" y="4"/>
                      </a:lnTo>
                      <a:lnTo>
                        <a:pt x="5" y="6"/>
                      </a:lnTo>
                      <a:lnTo>
                        <a:pt x="5" y="7"/>
                      </a:lnTo>
                      <a:lnTo>
                        <a:pt x="6" y="9"/>
                      </a:lnTo>
                      <a:lnTo>
                        <a:pt x="8" y="9"/>
                      </a:lnTo>
                      <a:lnTo>
                        <a:pt x="8" y="10"/>
                      </a:lnTo>
                      <a:lnTo>
                        <a:pt x="9" y="12"/>
                      </a:lnTo>
                      <a:lnTo>
                        <a:pt x="11" y="12"/>
                      </a:lnTo>
                      <a:lnTo>
                        <a:pt x="14" y="15"/>
                      </a:lnTo>
                      <a:lnTo>
                        <a:pt x="17" y="16"/>
                      </a:lnTo>
                      <a:lnTo>
                        <a:pt x="20" y="18"/>
                      </a:lnTo>
                      <a:lnTo>
                        <a:pt x="21" y="21"/>
                      </a:lnTo>
                      <a:lnTo>
                        <a:pt x="24" y="22"/>
                      </a:lnTo>
                      <a:lnTo>
                        <a:pt x="27" y="24"/>
                      </a:lnTo>
                      <a:lnTo>
                        <a:pt x="29" y="27"/>
                      </a:lnTo>
                      <a:lnTo>
                        <a:pt x="32" y="28"/>
                      </a:lnTo>
                      <a:lnTo>
                        <a:pt x="35" y="30"/>
                      </a:lnTo>
                      <a:lnTo>
                        <a:pt x="38" y="31"/>
                      </a:lnTo>
                      <a:lnTo>
                        <a:pt x="41" y="31"/>
                      </a:lnTo>
                      <a:lnTo>
                        <a:pt x="44" y="33"/>
                      </a:lnTo>
                      <a:lnTo>
                        <a:pt x="47" y="34"/>
                      </a:lnTo>
                      <a:lnTo>
                        <a:pt x="48" y="36"/>
                      </a:lnTo>
                      <a:lnTo>
                        <a:pt x="51" y="37"/>
                      </a:lnTo>
                      <a:lnTo>
                        <a:pt x="54" y="38"/>
                      </a:lnTo>
                      <a:lnTo>
                        <a:pt x="57" y="40"/>
                      </a:lnTo>
                      <a:lnTo>
                        <a:pt x="59" y="41"/>
                      </a:lnTo>
                      <a:lnTo>
                        <a:pt x="62" y="43"/>
                      </a:lnTo>
                      <a:lnTo>
                        <a:pt x="65" y="44"/>
                      </a:lnTo>
                      <a:lnTo>
                        <a:pt x="68" y="44"/>
                      </a:lnTo>
                      <a:lnTo>
                        <a:pt x="71" y="46"/>
                      </a:lnTo>
                      <a:lnTo>
                        <a:pt x="72" y="47"/>
                      </a:lnTo>
                      <a:lnTo>
                        <a:pt x="75" y="47"/>
                      </a:lnTo>
                      <a:lnTo>
                        <a:pt x="77" y="47"/>
                      </a:lnTo>
                      <a:lnTo>
                        <a:pt x="80" y="49"/>
                      </a:lnTo>
                      <a:lnTo>
                        <a:pt x="81" y="49"/>
                      </a:lnTo>
                      <a:lnTo>
                        <a:pt x="84" y="50"/>
                      </a:lnTo>
                      <a:lnTo>
                        <a:pt x="87" y="50"/>
                      </a:lnTo>
                      <a:lnTo>
                        <a:pt x="90" y="50"/>
                      </a:lnTo>
                      <a:lnTo>
                        <a:pt x="90" y="52"/>
                      </a:lnTo>
                      <a:lnTo>
                        <a:pt x="87" y="53"/>
                      </a:lnTo>
                      <a:lnTo>
                        <a:pt x="84" y="53"/>
                      </a:lnTo>
                      <a:lnTo>
                        <a:pt x="81" y="55"/>
                      </a:lnTo>
                      <a:lnTo>
                        <a:pt x="78" y="55"/>
                      </a:lnTo>
                      <a:lnTo>
                        <a:pt x="75" y="55"/>
                      </a:lnTo>
                      <a:lnTo>
                        <a:pt x="72" y="55"/>
                      </a:lnTo>
                      <a:lnTo>
                        <a:pt x="71" y="53"/>
                      </a:lnTo>
                      <a:lnTo>
                        <a:pt x="66" y="53"/>
                      </a:lnTo>
                      <a:lnTo>
                        <a:pt x="65" y="52"/>
                      </a:lnTo>
                      <a:lnTo>
                        <a:pt x="62" y="50"/>
                      </a:lnTo>
                      <a:lnTo>
                        <a:pt x="59" y="50"/>
                      </a:lnTo>
                      <a:lnTo>
                        <a:pt x="54" y="49"/>
                      </a:lnTo>
                      <a:lnTo>
                        <a:pt x="51" y="47"/>
                      </a:lnTo>
                      <a:lnTo>
                        <a:pt x="48" y="46"/>
                      </a:lnTo>
                      <a:lnTo>
                        <a:pt x="45" y="44"/>
                      </a:lnTo>
                      <a:lnTo>
                        <a:pt x="42" y="43"/>
                      </a:lnTo>
                      <a:lnTo>
                        <a:pt x="39" y="41"/>
                      </a:lnTo>
                      <a:lnTo>
                        <a:pt x="36" y="40"/>
                      </a:lnTo>
                      <a:lnTo>
                        <a:pt x="33" y="38"/>
                      </a:lnTo>
                      <a:lnTo>
                        <a:pt x="30" y="37"/>
                      </a:lnTo>
                      <a:lnTo>
                        <a:pt x="27" y="36"/>
                      </a:lnTo>
                      <a:lnTo>
                        <a:pt x="26" y="34"/>
                      </a:lnTo>
                      <a:lnTo>
                        <a:pt x="24" y="33"/>
                      </a:lnTo>
                      <a:lnTo>
                        <a:pt x="21" y="31"/>
                      </a:lnTo>
                      <a:lnTo>
                        <a:pt x="20" y="30"/>
                      </a:lnTo>
                      <a:lnTo>
                        <a:pt x="18" y="28"/>
                      </a:lnTo>
                      <a:lnTo>
                        <a:pt x="17" y="27"/>
                      </a:lnTo>
                      <a:lnTo>
                        <a:pt x="15" y="24"/>
                      </a:lnTo>
                      <a:lnTo>
                        <a:pt x="12" y="24"/>
                      </a:lnTo>
                      <a:lnTo>
                        <a:pt x="11" y="21"/>
                      </a:lnTo>
                      <a:lnTo>
                        <a:pt x="9" y="19"/>
                      </a:lnTo>
                      <a:lnTo>
                        <a:pt x="8" y="18"/>
                      </a:lnTo>
                      <a:lnTo>
                        <a:pt x="6" y="16"/>
                      </a:lnTo>
                      <a:lnTo>
                        <a:pt x="5" y="13"/>
                      </a:lnTo>
                      <a:lnTo>
                        <a:pt x="3" y="12"/>
                      </a:lnTo>
                      <a:lnTo>
                        <a:pt x="2" y="9"/>
                      </a:lnTo>
                      <a:lnTo>
                        <a:pt x="0" y="7"/>
                      </a:lnTo>
                      <a:lnTo>
                        <a:pt x="0" y="4"/>
                      </a:lnTo>
                      <a:lnTo>
                        <a:pt x="0" y="3"/>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77" name="Freeform 325"/>
                <p:cNvSpPr>
                  <a:spLocks/>
                </p:cNvSpPr>
                <p:nvPr/>
              </p:nvSpPr>
              <p:spPr bwMode="auto">
                <a:xfrm>
                  <a:off x="975" y="1799"/>
                  <a:ext cx="91" cy="57"/>
                </a:xfrm>
                <a:custGeom>
                  <a:avLst/>
                  <a:gdLst>
                    <a:gd name="T0" fmla="*/ 2 w 90"/>
                    <a:gd name="T1" fmla="*/ 0 h 55"/>
                    <a:gd name="T2" fmla="*/ 2 w 90"/>
                    <a:gd name="T3" fmla="*/ 0 h 55"/>
                    <a:gd name="T4" fmla="*/ 2 w 90"/>
                    <a:gd name="T5" fmla="*/ 0 h 55"/>
                    <a:gd name="T6" fmla="*/ 2 w 90"/>
                    <a:gd name="T7" fmla="*/ 0 h 55"/>
                    <a:gd name="T8" fmla="*/ 2 w 90"/>
                    <a:gd name="T9" fmla="*/ 0 h 55"/>
                    <a:gd name="T10" fmla="*/ 2 w 90"/>
                    <a:gd name="T11" fmla="*/ 0 h 55"/>
                    <a:gd name="T12" fmla="*/ 2 w 90"/>
                    <a:gd name="T13" fmla="*/ 0 h 55"/>
                    <a:gd name="T14" fmla="*/ 2 w 90"/>
                    <a:gd name="T15" fmla="*/ 0 h 55"/>
                    <a:gd name="T16" fmla="*/ 3 w 90"/>
                    <a:gd name="T17" fmla="*/ 3 h 55"/>
                    <a:gd name="T18" fmla="*/ 5 w 90"/>
                    <a:gd name="T19" fmla="*/ 7 h 55"/>
                    <a:gd name="T20" fmla="*/ 8 w 90"/>
                    <a:gd name="T21" fmla="*/ 10 h 55"/>
                    <a:gd name="T22" fmla="*/ 11 w 90"/>
                    <a:gd name="T23" fmla="*/ 12 h 55"/>
                    <a:gd name="T24" fmla="*/ 20 w 90"/>
                    <a:gd name="T25" fmla="*/ 32 h 55"/>
                    <a:gd name="T26" fmla="*/ 27 w 90"/>
                    <a:gd name="T27" fmla="*/ 38 h 55"/>
                    <a:gd name="T28" fmla="*/ 35 w 90"/>
                    <a:gd name="T29" fmla="*/ 46 h 55"/>
                    <a:gd name="T30" fmla="*/ 41 w 90"/>
                    <a:gd name="T31" fmla="*/ 48 h 55"/>
                    <a:gd name="T32" fmla="*/ 62 w 90"/>
                    <a:gd name="T33" fmla="*/ 58 h 55"/>
                    <a:gd name="T34" fmla="*/ 71 w 90"/>
                    <a:gd name="T35" fmla="*/ 66 h 55"/>
                    <a:gd name="T36" fmla="*/ 79 w 90"/>
                    <a:gd name="T37" fmla="*/ 73 h 55"/>
                    <a:gd name="T38" fmla="*/ 85 w 90"/>
                    <a:gd name="T39" fmla="*/ 76 h 55"/>
                    <a:gd name="T40" fmla="*/ 91 w 90"/>
                    <a:gd name="T41" fmla="*/ 78 h 55"/>
                    <a:gd name="T42" fmla="*/ 98 w 90"/>
                    <a:gd name="T43" fmla="*/ 82 h 55"/>
                    <a:gd name="T44" fmla="*/ 104 w 90"/>
                    <a:gd name="T45" fmla="*/ 82 h 55"/>
                    <a:gd name="T46" fmla="*/ 104 w 90"/>
                    <a:gd name="T47" fmla="*/ 82 h 55"/>
                    <a:gd name="T48" fmla="*/ 104 w 90"/>
                    <a:gd name="T49" fmla="*/ 82 h 55"/>
                    <a:gd name="T50" fmla="*/ 104 w 90"/>
                    <a:gd name="T51" fmla="*/ 82 h 55"/>
                    <a:gd name="T52" fmla="*/ 104 w 90"/>
                    <a:gd name="T53" fmla="*/ 82 h 55"/>
                    <a:gd name="T54" fmla="*/ 104 w 90"/>
                    <a:gd name="T55" fmla="*/ 85 h 55"/>
                    <a:gd name="T56" fmla="*/ 104 w 90"/>
                    <a:gd name="T57" fmla="*/ 85 h 55"/>
                    <a:gd name="T58" fmla="*/ 104 w 90"/>
                    <a:gd name="T59" fmla="*/ 85 h 55"/>
                    <a:gd name="T60" fmla="*/ 98 w 90"/>
                    <a:gd name="T61" fmla="*/ 87 h 55"/>
                    <a:gd name="T62" fmla="*/ 89 w 90"/>
                    <a:gd name="T63" fmla="*/ 90 h 55"/>
                    <a:gd name="T64" fmla="*/ 80 w 90"/>
                    <a:gd name="T65" fmla="*/ 87 h 55"/>
                    <a:gd name="T66" fmla="*/ 76 w 90"/>
                    <a:gd name="T67" fmla="*/ 82 h 55"/>
                    <a:gd name="T68" fmla="*/ 65 w 90"/>
                    <a:gd name="T69" fmla="*/ 78 h 55"/>
                    <a:gd name="T70" fmla="*/ 42 w 90"/>
                    <a:gd name="T71" fmla="*/ 72 h 55"/>
                    <a:gd name="T72" fmla="*/ 33 w 90"/>
                    <a:gd name="T73" fmla="*/ 62 h 55"/>
                    <a:gd name="T74" fmla="*/ 27 w 90"/>
                    <a:gd name="T75" fmla="*/ 58 h 55"/>
                    <a:gd name="T76" fmla="*/ 21 w 90"/>
                    <a:gd name="T77" fmla="*/ 48 h 55"/>
                    <a:gd name="T78" fmla="*/ 17 w 90"/>
                    <a:gd name="T79" fmla="*/ 41 h 55"/>
                    <a:gd name="T80" fmla="*/ 11 w 90"/>
                    <a:gd name="T81" fmla="*/ 35 h 55"/>
                    <a:gd name="T82" fmla="*/ 8 w 90"/>
                    <a:gd name="T83" fmla="*/ 32 h 55"/>
                    <a:gd name="T84" fmla="*/ 3 w 90"/>
                    <a:gd name="T85" fmla="*/ 12 h 55"/>
                    <a:gd name="T86" fmla="*/ 0 w 90"/>
                    <a:gd name="T87" fmla="*/ 4 h 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
                    <a:gd name="T133" fmla="*/ 0 h 55"/>
                    <a:gd name="T134" fmla="*/ 90 w 90"/>
                    <a:gd name="T135" fmla="*/ 55 h 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 h="55">
                      <a:moveTo>
                        <a:pt x="2" y="0"/>
                      </a:moveTo>
                      <a:lnTo>
                        <a:pt x="2" y="0"/>
                      </a:lnTo>
                      <a:lnTo>
                        <a:pt x="3" y="1"/>
                      </a:lnTo>
                      <a:lnTo>
                        <a:pt x="3" y="3"/>
                      </a:lnTo>
                      <a:lnTo>
                        <a:pt x="5" y="4"/>
                      </a:lnTo>
                      <a:lnTo>
                        <a:pt x="5" y="6"/>
                      </a:lnTo>
                      <a:lnTo>
                        <a:pt x="5" y="7"/>
                      </a:lnTo>
                      <a:lnTo>
                        <a:pt x="6" y="9"/>
                      </a:lnTo>
                      <a:lnTo>
                        <a:pt x="8" y="9"/>
                      </a:lnTo>
                      <a:lnTo>
                        <a:pt x="8" y="10"/>
                      </a:lnTo>
                      <a:lnTo>
                        <a:pt x="9" y="12"/>
                      </a:lnTo>
                      <a:lnTo>
                        <a:pt x="11" y="12"/>
                      </a:lnTo>
                      <a:lnTo>
                        <a:pt x="14" y="15"/>
                      </a:lnTo>
                      <a:lnTo>
                        <a:pt x="17" y="16"/>
                      </a:lnTo>
                      <a:lnTo>
                        <a:pt x="20" y="18"/>
                      </a:lnTo>
                      <a:lnTo>
                        <a:pt x="21" y="21"/>
                      </a:lnTo>
                      <a:lnTo>
                        <a:pt x="24" y="22"/>
                      </a:lnTo>
                      <a:lnTo>
                        <a:pt x="27" y="24"/>
                      </a:lnTo>
                      <a:lnTo>
                        <a:pt x="29" y="27"/>
                      </a:lnTo>
                      <a:lnTo>
                        <a:pt x="32" y="28"/>
                      </a:lnTo>
                      <a:lnTo>
                        <a:pt x="35" y="30"/>
                      </a:lnTo>
                      <a:lnTo>
                        <a:pt x="38" y="31"/>
                      </a:lnTo>
                      <a:lnTo>
                        <a:pt x="41" y="31"/>
                      </a:lnTo>
                      <a:lnTo>
                        <a:pt x="44" y="33"/>
                      </a:lnTo>
                      <a:lnTo>
                        <a:pt x="47" y="34"/>
                      </a:lnTo>
                      <a:lnTo>
                        <a:pt x="48" y="36"/>
                      </a:lnTo>
                      <a:lnTo>
                        <a:pt x="51" y="37"/>
                      </a:lnTo>
                      <a:lnTo>
                        <a:pt x="54" y="38"/>
                      </a:lnTo>
                      <a:lnTo>
                        <a:pt x="57" y="40"/>
                      </a:lnTo>
                      <a:lnTo>
                        <a:pt x="59" y="41"/>
                      </a:lnTo>
                      <a:lnTo>
                        <a:pt x="62" y="43"/>
                      </a:lnTo>
                      <a:lnTo>
                        <a:pt x="65" y="44"/>
                      </a:lnTo>
                      <a:lnTo>
                        <a:pt x="68" y="44"/>
                      </a:lnTo>
                      <a:lnTo>
                        <a:pt x="71" y="46"/>
                      </a:lnTo>
                      <a:lnTo>
                        <a:pt x="72" y="47"/>
                      </a:lnTo>
                      <a:lnTo>
                        <a:pt x="75" y="47"/>
                      </a:lnTo>
                      <a:lnTo>
                        <a:pt x="77" y="47"/>
                      </a:lnTo>
                      <a:lnTo>
                        <a:pt x="80" y="49"/>
                      </a:lnTo>
                      <a:lnTo>
                        <a:pt x="81" y="49"/>
                      </a:lnTo>
                      <a:lnTo>
                        <a:pt x="84" y="50"/>
                      </a:lnTo>
                      <a:lnTo>
                        <a:pt x="87" y="50"/>
                      </a:lnTo>
                      <a:lnTo>
                        <a:pt x="90" y="50"/>
                      </a:lnTo>
                      <a:lnTo>
                        <a:pt x="90" y="52"/>
                      </a:lnTo>
                      <a:lnTo>
                        <a:pt x="87" y="53"/>
                      </a:lnTo>
                      <a:lnTo>
                        <a:pt x="84" y="53"/>
                      </a:lnTo>
                      <a:lnTo>
                        <a:pt x="81" y="55"/>
                      </a:lnTo>
                      <a:lnTo>
                        <a:pt x="78" y="55"/>
                      </a:lnTo>
                      <a:lnTo>
                        <a:pt x="75" y="55"/>
                      </a:lnTo>
                      <a:lnTo>
                        <a:pt x="72" y="55"/>
                      </a:lnTo>
                      <a:lnTo>
                        <a:pt x="71" y="53"/>
                      </a:lnTo>
                      <a:lnTo>
                        <a:pt x="66" y="53"/>
                      </a:lnTo>
                      <a:lnTo>
                        <a:pt x="65" y="52"/>
                      </a:lnTo>
                      <a:lnTo>
                        <a:pt x="62" y="50"/>
                      </a:lnTo>
                      <a:lnTo>
                        <a:pt x="59" y="50"/>
                      </a:lnTo>
                      <a:lnTo>
                        <a:pt x="54" y="49"/>
                      </a:lnTo>
                      <a:lnTo>
                        <a:pt x="51" y="47"/>
                      </a:lnTo>
                      <a:lnTo>
                        <a:pt x="48" y="46"/>
                      </a:lnTo>
                      <a:lnTo>
                        <a:pt x="45" y="44"/>
                      </a:lnTo>
                      <a:lnTo>
                        <a:pt x="42" y="43"/>
                      </a:lnTo>
                      <a:lnTo>
                        <a:pt x="39" y="41"/>
                      </a:lnTo>
                      <a:lnTo>
                        <a:pt x="36" y="40"/>
                      </a:lnTo>
                      <a:lnTo>
                        <a:pt x="33" y="38"/>
                      </a:lnTo>
                      <a:lnTo>
                        <a:pt x="30" y="37"/>
                      </a:lnTo>
                      <a:lnTo>
                        <a:pt x="27" y="36"/>
                      </a:lnTo>
                      <a:lnTo>
                        <a:pt x="26" y="34"/>
                      </a:lnTo>
                      <a:lnTo>
                        <a:pt x="24" y="33"/>
                      </a:lnTo>
                      <a:lnTo>
                        <a:pt x="21" y="31"/>
                      </a:lnTo>
                      <a:lnTo>
                        <a:pt x="20" y="30"/>
                      </a:lnTo>
                      <a:lnTo>
                        <a:pt x="18" y="28"/>
                      </a:lnTo>
                      <a:lnTo>
                        <a:pt x="17" y="27"/>
                      </a:lnTo>
                      <a:lnTo>
                        <a:pt x="15" y="24"/>
                      </a:lnTo>
                      <a:lnTo>
                        <a:pt x="12" y="24"/>
                      </a:lnTo>
                      <a:lnTo>
                        <a:pt x="11" y="21"/>
                      </a:lnTo>
                      <a:lnTo>
                        <a:pt x="9" y="19"/>
                      </a:lnTo>
                      <a:lnTo>
                        <a:pt x="8" y="18"/>
                      </a:lnTo>
                      <a:lnTo>
                        <a:pt x="6" y="16"/>
                      </a:lnTo>
                      <a:lnTo>
                        <a:pt x="5" y="13"/>
                      </a:lnTo>
                      <a:lnTo>
                        <a:pt x="3" y="12"/>
                      </a:lnTo>
                      <a:lnTo>
                        <a:pt x="2" y="9"/>
                      </a:lnTo>
                      <a:lnTo>
                        <a:pt x="0" y="7"/>
                      </a:lnTo>
                      <a:lnTo>
                        <a:pt x="0" y="4"/>
                      </a:lnTo>
                      <a:lnTo>
                        <a:pt x="0" y="3"/>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78" name="Freeform 326"/>
                <p:cNvSpPr>
                  <a:spLocks/>
                </p:cNvSpPr>
                <p:nvPr/>
              </p:nvSpPr>
              <p:spPr bwMode="auto">
                <a:xfrm>
                  <a:off x="959" y="1818"/>
                  <a:ext cx="54" cy="39"/>
                </a:xfrm>
                <a:custGeom>
                  <a:avLst/>
                  <a:gdLst>
                    <a:gd name="T0" fmla="*/ 1 w 54"/>
                    <a:gd name="T1" fmla="*/ 2 h 37"/>
                    <a:gd name="T2" fmla="*/ 0 w 54"/>
                    <a:gd name="T3" fmla="*/ 2 h 37"/>
                    <a:gd name="T4" fmla="*/ 0 w 54"/>
                    <a:gd name="T5" fmla="*/ 2 h 37"/>
                    <a:gd name="T6" fmla="*/ 0 w 54"/>
                    <a:gd name="T7" fmla="*/ 0 h 37"/>
                    <a:gd name="T8" fmla="*/ 1 w 54"/>
                    <a:gd name="T9" fmla="*/ 0 h 37"/>
                    <a:gd name="T10" fmla="*/ 1 w 54"/>
                    <a:gd name="T11" fmla="*/ 0 h 37"/>
                    <a:gd name="T12" fmla="*/ 1 w 54"/>
                    <a:gd name="T13" fmla="*/ 0 h 37"/>
                    <a:gd name="T14" fmla="*/ 1 w 54"/>
                    <a:gd name="T15" fmla="*/ 0 h 37"/>
                    <a:gd name="T16" fmla="*/ 1 w 54"/>
                    <a:gd name="T17" fmla="*/ 0 h 37"/>
                    <a:gd name="T18" fmla="*/ 3 w 54"/>
                    <a:gd name="T19" fmla="*/ 0 h 37"/>
                    <a:gd name="T20" fmla="*/ 3 w 54"/>
                    <a:gd name="T21" fmla="*/ 0 h 37"/>
                    <a:gd name="T22" fmla="*/ 3 w 54"/>
                    <a:gd name="T23" fmla="*/ 2 h 37"/>
                    <a:gd name="T24" fmla="*/ 4 w 54"/>
                    <a:gd name="T25" fmla="*/ 3 h 37"/>
                    <a:gd name="T26" fmla="*/ 4 w 54"/>
                    <a:gd name="T27" fmla="*/ 6 h 37"/>
                    <a:gd name="T28" fmla="*/ 7 w 54"/>
                    <a:gd name="T29" fmla="*/ 9 h 37"/>
                    <a:gd name="T30" fmla="*/ 9 w 54"/>
                    <a:gd name="T31" fmla="*/ 26 h 37"/>
                    <a:gd name="T32" fmla="*/ 12 w 54"/>
                    <a:gd name="T33" fmla="*/ 30 h 37"/>
                    <a:gd name="T34" fmla="*/ 13 w 54"/>
                    <a:gd name="T35" fmla="*/ 30 h 37"/>
                    <a:gd name="T36" fmla="*/ 19 w 54"/>
                    <a:gd name="T37" fmla="*/ 36 h 37"/>
                    <a:gd name="T38" fmla="*/ 24 w 54"/>
                    <a:gd name="T39" fmla="*/ 42 h 37"/>
                    <a:gd name="T40" fmla="*/ 28 w 54"/>
                    <a:gd name="T41" fmla="*/ 48 h 37"/>
                    <a:gd name="T42" fmla="*/ 33 w 54"/>
                    <a:gd name="T43" fmla="*/ 51 h 37"/>
                    <a:gd name="T44" fmla="*/ 37 w 54"/>
                    <a:gd name="T45" fmla="*/ 60 h 37"/>
                    <a:gd name="T46" fmla="*/ 39 w 54"/>
                    <a:gd name="T47" fmla="*/ 63 h 37"/>
                    <a:gd name="T48" fmla="*/ 42 w 54"/>
                    <a:gd name="T49" fmla="*/ 65 h 37"/>
                    <a:gd name="T50" fmla="*/ 45 w 54"/>
                    <a:gd name="T51" fmla="*/ 65 h 37"/>
                    <a:gd name="T52" fmla="*/ 48 w 54"/>
                    <a:gd name="T53" fmla="*/ 69 h 37"/>
                    <a:gd name="T54" fmla="*/ 51 w 54"/>
                    <a:gd name="T55" fmla="*/ 70 h 37"/>
                    <a:gd name="T56" fmla="*/ 52 w 54"/>
                    <a:gd name="T57" fmla="*/ 74 h 37"/>
                    <a:gd name="T58" fmla="*/ 52 w 54"/>
                    <a:gd name="T59" fmla="*/ 74 h 37"/>
                    <a:gd name="T60" fmla="*/ 52 w 54"/>
                    <a:gd name="T61" fmla="*/ 74 h 37"/>
                    <a:gd name="T62" fmla="*/ 54 w 54"/>
                    <a:gd name="T63" fmla="*/ 74 h 37"/>
                    <a:gd name="T64" fmla="*/ 54 w 54"/>
                    <a:gd name="T65" fmla="*/ 74 h 37"/>
                    <a:gd name="T66" fmla="*/ 54 w 54"/>
                    <a:gd name="T67" fmla="*/ 74 h 37"/>
                    <a:gd name="T68" fmla="*/ 54 w 54"/>
                    <a:gd name="T69" fmla="*/ 77 h 37"/>
                    <a:gd name="T70" fmla="*/ 52 w 54"/>
                    <a:gd name="T71" fmla="*/ 77 h 37"/>
                    <a:gd name="T72" fmla="*/ 52 w 54"/>
                    <a:gd name="T73" fmla="*/ 77 h 37"/>
                    <a:gd name="T74" fmla="*/ 52 w 54"/>
                    <a:gd name="T75" fmla="*/ 77 h 37"/>
                    <a:gd name="T76" fmla="*/ 51 w 54"/>
                    <a:gd name="T77" fmla="*/ 77 h 37"/>
                    <a:gd name="T78" fmla="*/ 51 w 54"/>
                    <a:gd name="T79" fmla="*/ 77 h 37"/>
                    <a:gd name="T80" fmla="*/ 43 w 54"/>
                    <a:gd name="T81" fmla="*/ 74 h 37"/>
                    <a:gd name="T82" fmla="*/ 37 w 54"/>
                    <a:gd name="T83" fmla="*/ 70 h 37"/>
                    <a:gd name="T84" fmla="*/ 30 w 54"/>
                    <a:gd name="T85" fmla="*/ 65 h 37"/>
                    <a:gd name="T86" fmla="*/ 24 w 54"/>
                    <a:gd name="T87" fmla="*/ 60 h 37"/>
                    <a:gd name="T88" fmla="*/ 16 w 54"/>
                    <a:gd name="T89" fmla="*/ 51 h 37"/>
                    <a:gd name="T90" fmla="*/ 15 w 54"/>
                    <a:gd name="T91" fmla="*/ 51 h 37"/>
                    <a:gd name="T92" fmla="*/ 13 w 54"/>
                    <a:gd name="T93" fmla="*/ 48 h 37"/>
                    <a:gd name="T94" fmla="*/ 12 w 54"/>
                    <a:gd name="T95" fmla="*/ 48 h 37"/>
                    <a:gd name="T96" fmla="*/ 12 w 54"/>
                    <a:gd name="T97" fmla="*/ 48 h 37"/>
                    <a:gd name="T98" fmla="*/ 10 w 54"/>
                    <a:gd name="T99" fmla="*/ 44 h 37"/>
                    <a:gd name="T100" fmla="*/ 9 w 54"/>
                    <a:gd name="T101" fmla="*/ 42 h 37"/>
                    <a:gd name="T102" fmla="*/ 6 w 54"/>
                    <a:gd name="T103" fmla="*/ 36 h 37"/>
                    <a:gd name="T104" fmla="*/ 3 w 54"/>
                    <a:gd name="T105" fmla="*/ 30 h 37"/>
                    <a:gd name="T106" fmla="*/ 1 w 54"/>
                    <a:gd name="T107" fmla="*/ 25 h 37"/>
                    <a:gd name="T108" fmla="*/ 0 w 54"/>
                    <a:gd name="T109" fmla="*/ 6 h 37"/>
                    <a:gd name="T110" fmla="*/ 1 w 54"/>
                    <a:gd name="T111" fmla="*/ 2 h 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37"/>
                    <a:gd name="T170" fmla="*/ 54 w 54"/>
                    <a:gd name="T171" fmla="*/ 37 h 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37">
                      <a:moveTo>
                        <a:pt x="1" y="2"/>
                      </a:moveTo>
                      <a:lnTo>
                        <a:pt x="1" y="2"/>
                      </a:lnTo>
                      <a:lnTo>
                        <a:pt x="0" y="2"/>
                      </a:lnTo>
                      <a:lnTo>
                        <a:pt x="0" y="0"/>
                      </a:lnTo>
                      <a:lnTo>
                        <a:pt x="1" y="0"/>
                      </a:lnTo>
                      <a:lnTo>
                        <a:pt x="3" y="0"/>
                      </a:lnTo>
                      <a:lnTo>
                        <a:pt x="3" y="2"/>
                      </a:lnTo>
                      <a:lnTo>
                        <a:pt x="4" y="3"/>
                      </a:lnTo>
                      <a:lnTo>
                        <a:pt x="4" y="5"/>
                      </a:lnTo>
                      <a:lnTo>
                        <a:pt x="4" y="6"/>
                      </a:lnTo>
                      <a:lnTo>
                        <a:pt x="6" y="9"/>
                      </a:lnTo>
                      <a:lnTo>
                        <a:pt x="7" y="9"/>
                      </a:lnTo>
                      <a:lnTo>
                        <a:pt x="9" y="11"/>
                      </a:lnTo>
                      <a:lnTo>
                        <a:pt x="9" y="12"/>
                      </a:lnTo>
                      <a:lnTo>
                        <a:pt x="12" y="14"/>
                      </a:lnTo>
                      <a:lnTo>
                        <a:pt x="12" y="15"/>
                      </a:lnTo>
                      <a:lnTo>
                        <a:pt x="13" y="15"/>
                      </a:lnTo>
                      <a:lnTo>
                        <a:pt x="16" y="17"/>
                      </a:lnTo>
                      <a:lnTo>
                        <a:pt x="19" y="18"/>
                      </a:lnTo>
                      <a:lnTo>
                        <a:pt x="21" y="19"/>
                      </a:lnTo>
                      <a:lnTo>
                        <a:pt x="24" y="21"/>
                      </a:lnTo>
                      <a:lnTo>
                        <a:pt x="27" y="22"/>
                      </a:lnTo>
                      <a:lnTo>
                        <a:pt x="28" y="24"/>
                      </a:lnTo>
                      <a:lnTo>
                        <a:pt x="31" y="24"/>
                      </a:lnTo>
                      <a:lnTo>
                        <a:pt x="33" y="25"/>
                      </a:lnTo>
                      <a:lnTo>
                        <a:pt x="36" y="27"/>
                      </a:lnTo>
                      <a:lnTo>
                        <a:pt x="37" y="28"/>
                      </a:lnTo>
                      <a:lnTo>
                        <a:pt x="39" y="30"/>
                      </a:lnTo>
                      <a:lnTo>
                        <a:pt x="40" y="31"/>
                      </a:lnTo>
                      <a:lnTo>
                        <a:pt x="42" y="31"/>
                      </a:lnTo>
                      <a:lnTo>
                        <a:pt x="43" y="31"/>
                      </a:lnTo>
                      <a:lnTo>
                        <a:pt x="45" y="31"/>
                      </a:lnTo>
                      <a:lnTo>
                        <a:pt x="46" y="33"/>
                      </a:lnTo>
                      <a:lnTo>
                        <a:pt x="48" y="33"/>
                      </a:lnTo>
                      <a:lnTo>
                        <a:pt x="49" y="33"/>
                      </a:lnTo>
                      <a:lnTo>
                        <a:pt x="51" y="34"/>
                      </a:lnTo>
                      <a:lnTo>
                        <a:pt x="52" y="36"/>
                      </a:lnTo>
                      <a:lnTo>
                        <a:pt x="54" y="36"/>
                      </a:lnTo>
                      <a:lnTo>
                        <a:pt x="54" y="37"/>
                      </a:lnTo>
                      <a:lnTo>
                        <a:pt x="52" y="37"/>
                      </a:lnTo>
                      <a:lnTo>
                        <a:pt x="51" y="37"/>
                      </a:lnTo>
                      <a:lnTo>
                        <a:pt x="48" y="37"/>
                      </a:lnTo>
                      <a:lnTo>
                        <a:pt x="43" y="36"/>
                      </a:lnTo>
                      <a:lnTo>
                        <a:pt x="40" y="36"/>
                      </a:lnTo>
                      <a:lnTo>
                        <a:pt x="37" y="34"/>
                      </a:lnTo>
                      <a:lnTo>
                        <a:pt x="33" y="33"/>
                      </a:lnTo>
                      <a:lnTo>
                        <a:pt x="30" y="31"/>
                      </a:lnTo>
                      <a:lnTo>
                        <a:pt x="27" y="30"/>
                      </a:lnTo>
                      <a:lnTo>
                        <a:pt x="24" y="28"/>
                      </a:lnTo>
                      <a:lnTo>
                        <a:pt x="19" y="27"/>
                      </a:lnTo>
                      <a:lnTo>
                        <a:pt x="16" y="25"/>
                      </a:lnTo>
                      <a:lnTo>
                        <a:pt x="15" y="25"/>
                      </a:lnTo>
                      <a:lnTo>
                        <a:pt x="13" y="24"/>
                      </a:lnTo>
                      <a:lnTo>
                        <a:pt x="12" y="24"/>
                      </a:lnTo>
                      <a:lnTo>
                        <a:pt x="10" y="22"/>
                      </a:lnTo>
                      <a:lnTo>
                        <a:pt x="9" y="21"/>
                      </a:lnTo>
                      <a:lnTo>
                        <a:pt x="9" y="19"/>
                      </a:lnTo>
                      <a:lnTo>
                        <a:pt x="6" y="18"/>
                      </a:lnTo>
                      <a:lnTo>
                        <a:pt x="4" y="17"/>
                      </a:lnTo>
                      <a:lnTo>
                        <a:pt x="3" y="15"/>
                      </a:lnTo>
                      <a:lnTo>
                        <a:pt x="1" y="12"/>
                      </a:lnTo>
                      <a:lnTo>
                        <a:pt x="1" y="11"/>
                      </a:lnTo>
                      <a:lnTo>
                        <a:pt x="1" y="9"/>
                      </a:lnTo>
                      <a:lnTo>
                        <a:pt x="0" y="6"/>
                      </a:lnTo>
                      <a:lnTo>
                        <a:pt x="1" y="5"/>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79" name="Freeform 327"/>
                <p:cNvSpPr>
                  <a:spLocks/>
                </p:cNvSpPr>
                <p:nvPr/>
              </p:nvSpPr>
              <p:spPr bwMode="auto">
                <a:xfrm>
                  <a:off x="959" y="1818"/>
                  <a:ext cx="54" cy="39"/>
                </a:xfrm>
                <a:custGeom>
                  <a:avLst/>
                  <a:gdLst>
                    <a:gd name="T0" fmla="*/ 1 w 54"/>
                    <a:gd name="T1" fmla="*/ 2 h 37"/>
                    <a:gd name="T2" fmla="*/ 0 w 54"/>
                    <a:gd name="T3" fmla="*/ 2 h 37"/>
                    <a:gd name="T4" fmla="*/ 0 w 54"/>
                    <a:gd name="T5" fmla="*/ 2 h 37"/>
                    <a:gd name="T6" fmla="*/ 0 w 54"/>
                    <a:gd name="T7" fmla="*/ 0 h 37"/>
                    <a:gd name="T8" fmla="*/ 1 w 54"/>
                    <a:gd name="T9" fmla="*/ 0 h 37"/>
                    <a:gd name="T10" fmla="*/ 1 w 54"/>
                    <a:gd name="T11" fmla="*/ 0 h 37"/>
                    <a:gd name="T12" fmla="*/ 1 w 54"/>
                    <a:gd name="T13" fmla="*/ 0 h 37"/>
                    <a:gd name="T14" fmla="*/ 1 w 54"/>
                    <a:gd name="T15" fmla="*/ 0 h 37"/>
                    <a:gd name="T16" fmla="*/ 1 w 54"/>
                    <a:gd name="T17" fmla="*/ 0 h 37"/>
                    <a:gd name="T18" fmla="*/ 3 w 54"/>
                    <a:gd name="T19" fmla="*/ 0 h 37"/>
                    <a:gd name="T20" fmla="*/ 3 w 54"/>
                    <a:gd name="T21" fmla="*/ 0 h 37"/>
                    <a:gd name="T22" fmla="*/ 3 w 54"/>
                    <a:gd name="T23" fmla="*/ 2 h 37"/>
                    <a:gd name="T24" fmla="*/ 4 w 54"/>
                    <a:gd name="T25" fmla="*/ 3 h 37"/>
                    <a:gd name="T26" fmla="*/ 4 w 54"/>
                    <a:gd name="T27" fmla="*/ 6 h 37"/>
                    <a:gd name="T28" fmla="*/ 7 w 54"/>
                    <a:gd name="T29" fmla="*/ 9 h 37"/>
                    <a:gd name="T30" fmla="*/ 9 w 54"/>
                    <a:gd name="T31" fmla="*/ 26 h 37"/>
                    <a:gd name="T32" fmla="*/ 12 w 54"/>
                    <a:gd name="T33" fmla="*/ 30 h 37"/>
                    <a:gd name="T34" fmla="*/ 13 w 54"/>
                    <a:gd name="T35" fmla="*/ 30 h 37"/>
                    <a:gd name="T36" fmla="*/ 19 w 54"/>
                    <a:gd name="T37" fmla="*/ 36 h 37"/>
                    <a:gd name="T38" fmla="*/ 24 w 54"/>
                    <a:gd name="T39" fmla="*/ 42 h 37"/>
                    <a:gd name="T40" fmla="*/ 28 w 54"/>
                    <a:gd name="T41" fmla="*/ 48 h 37"/>
                    <a:gd name="T42" fmla="*/ 33 w 54"/>
                    <a:gd name="T43" fmla="*/ 51 h 37"/>
                    <a:gd name="T44" fmla="*/ 37 w 54"/>
                    <a:gd name="T45" fmla="*/ 60 h 37"/>
                    <a:gd name="T46" fmla="*/ 39 w 54"/>
                    <a:gd name="T47" fmla="*/ 63 h 37"/>
                    <a:gd name="T48" fmla="*/ 42 w 54"/>
                    <a:gd name="T49" fmla="*/ 65 h 37"/>
                    <a:gd name="T50" fmla="*/ 45 w 54"/>
                    <a:gd name="T51" fmla="*/ 65 h 37"/>
                    <a:gd name="T52" fmla="*/ 48 w 54"/>
                    <a:gd name="T53" fmla="*/ 69 h 37"/>
                    <a:gd name="T54" fmla="*/ 51 w 54"/>
                    <a:gd name="T55" fmla="*/ 70 h 37"/>
                    <a:gd name="T56" fmla="*/ 52 w 54"/>
                    <a:gd name="T57" fmla="*/ 74 h 37"/>
                    <a:gd name="T58" fmla="*/ 52 w 54"/>
                    <a:gd name="T59" fmla="*/ 74 h 37"/>
                    <a:gd name="T60" fmla="*/ 52 w 54"/>
                    <a:gd name="T61" fmla="*/ 74 h 37"/>
                    <a:gd name="T62" fmla="*/ 54 w 54"/>
                    <a:gd name="T63" fmla="*/ 74 h 37"/>
                    <a:gd name="T64" fmla="*/ 54 w 54"/>
                    <a:gd name="T65" fmla="*/ 74 h 37"/>
                    <a:gd name="T66" fmla="*/ 54 w 54"/>
                    <a:gd name="T67" fmla="*/ 74 h 37"/>
                    <a:gd name="T68" fmla="*/ 54 w 54"/>
                    <a:gd name="T69" fmla="*/ 77 h 37"/>
                    <a:gd name="T70" fmla="*/ 52 w 54"/>
                    <a:gd name="T71" fmla="*/ 77 h 37"/>
                    <a:gd name="T72" fmla="*/ 52 w 54"/>
                    <a:gd name="T73" fmla="*/ 77 h 37"/>
                    <a:gd name="T74" fmla="*/ 52 w 54"/>
                    <a:gd name="T75" fmla="*/ 77 h 37"/>
                    <a:gd name="T76" fmla="*/ 51 w 54"/>
                    <a:gd name="T77" fmla="*/ 77 h 37"/>
                    <a:gd name="T78" fmla="*/ 51 w 54"/>
                    <a:gd name="T79" fmla="*/ 77 h 37"/>
                    <a:gd name="T80" fmla="*/ 43 w 54"/>
                    <a:gd name="T81" fmla="*/ 74 h 37"/>
                    <a:gd name="T82" fmla="*/ 37 w 54"/>
                    <a:gd name="T83" fmla="*/ 70 h 37"/>
                    <a:gd name="T84" fmla="*/ 30 w 54"/>
                    <a:gd name="T85" fmla="*/ 65 h 37"/>
                    <a:gd name="T86" fmla="*/ 24 w 54"/>
                    <a:gd name="T87" fmla="*/ 60 h 37"/>
                    <a:gd name="T88" fmla="*/ 16 w 54"/>
                    <a:gd name="T89" fmla="*/ 51 h 37"/>
                    <a:gd name="T90" fmla="*/ 15 w 54"/>
                    <a:gd name="T91" fmla="*/ 51 h 37"/>
                    <a:gd name="T92" fmla="*/ 13 w 54"/>
                    <a:gd name="T93" fmla="*/ 48 h 37"/>
                    <a:gd name="T94" fmla="*/ 12 w 54"/>
                    <a:gd name="T95" fmla="*/ 48 h 37"/>
                    <a:gd name="T96" fmla="*/ 12 w 54"/>
                    <a:gd name="T97" fmla="*/ 48 h 37"/>
                    <a:gd name="T98" fmla="*/ 10 w 54"/>
                    <a:gd name="T99" fmla="*/ 44 h 37"/>
                    <a:gd name="T100" fmla="*/ 9 w 54"/>
                    <a:gd name="T101" fmla="*/ 42 h 37"/>
                    <a:gd name="T102" fmla="*/ 6 w 54"/>
                    <a:gd name="T103" fmla="*/ 36 h 37"/>
                    <a:gd name="T104" fmla="*/ 3 w 54"/>
                    <a:gd name="T105" fmla="*/ 30 h 37"/>
                    <a:gd name="T106" fmla="*/ 1 w 54"/>
                    <a:gd name="T107" fmla="*/ 25 h 37"/>
                    <a:gd name="T108" fmla="*/ 0 w 54"/>
                    <a:gd name="T109" fmla="*/ 6 h 37"/>
                    <a:gd name="T110" fmla="*/ 1 w 54"/>
                    <a:gd name="T111" fmla="*/ 2 h 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37"/>
                    <a:gd name="T170" fmla="*/ 54 w 54"/>
                    <a:gd name="T171" fmla="*/ 37 h 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37">
                      <a:moveTo>
                        <a:pt x="1" y="2"/>
                      </a:moveTo>
                      <a:lnTo>
                        <a:pt x="1" y="2"/>
                      </a:lnTo>
                      <a:lnTo>
                        <a:pt x="0" y="2"/>
                      </a:lnTo>
                      <a:lnTo>
                        <a:pt x="0" y="0"/>
                      </a:lnTo>
                      <a:lnTo>
                        <a:pt x="1" y="0"/>
                      </a:lnTo>
                      <a:lnTo>
                        <a:pt x="3" y="0"/>
                      </a:lnTo>
                      <a:lnTo>
                        <a:pt x="3" y="2"/>
                      </a:lnTo>
                      <a:lnTo>
                        <a:pt x="4" y="3"/>
                      </a:lnTo>
                      <a:lnTo>
                        <a:pt x="4" y="5"/>
                      </a:lnTo>
                      <a:lnTo>
                        <a:pt x="4" y="6"/>
                      </a:lnTo>
                      <a:lnTo>
                        <a:pt x="6" y="9"/>
                      </a:lnTo>
                      <a:lnTo>
                        <a:pt x="7" y="9"/>
                      </a:lnTo>
                      <a:lnTo>
                        <a:pt x="9" y="11"/>
                      </a:lnTo>
                      <a:lnTo>
                        <a:pt x="9" y="12"/>
                      </a:lnTo>
                      <a:lnTo>
                        <a:pt x="12" y="14"/>
                      </a:lnTo>
                      <a:lnTo>
                        <a:pt x="12" y="15"/>
                      </a:lnTo>
                      <a:lnTo>
                        <a:pt x="13" y="15"/>
                      </a:lnTo>
                      <a:lnTo>
                        <a:pt x="16" y="17"/>
                      </a:lnTo>
                      <a:lnTo>
                        <a:pt x="19" y="18"/>
                      </a:lnTo>
                      <a:lnTo>
                        <a:pt x="21" y="19"/>
                      </a:lnTo>
                      <a:lnTo>
                        <a:pt x="24" y="21"/>
                      </a:lnTo>
                      <a:lnTo>
                        <a:pt x="27" y="22"/>
                      </a:lnTo>
                      <a:lnTo>
                        <a:pt x="28" y="24"/>
                      </a:lnTo>
                      <a:lnTo>
                        <a:pt x="31" y="24"/>
                      </a:lnTo>
                      <a:lnTo>
                        <a:pt x="33" y="25"/>
                      </a:lnTo>
                      <a:lnTo>
                        <a:pt x="36" y="27"/>
                      </a:lnTo>
                      <a:lnTo>
                        <a:pt x="37" y="28"/>
                      </a:lnTo>
                      <a:lnTo>
                        <a:pt x="39" y="30"/>
                      </a:lnTo>
                      <a:lnTo>
                        <a:pt x="40" y="31"/>
                      </a:lnTo>
                      <a:lnTo>
                        <a:pt x="42" y="31"/>
                      </a:lnTo>
                      <a:lnTo>
                        <a:pt x="43" y="31"/>
                      </a:lnTo>
                      <a:lnTo>
                        <a:pt x="45" y="31"/>
                      </a:lnTo>
                      <a:lnTo>
                        <a:pt x="46" y="33"/>
                      </a:lnTo>
                      <a:lnTo>
                        <a:pt x="48" y="33"/>
                      </a:lnTo>
                      <a:lnTo>
                        <a:pt x="49" y="33"/>
                      </a:lnTo>
                      <a:lnTo>
                        <a:pt x="51" y="34"/>
                      </a:lnTo>
                      <a:lnTo>
                        <a:pt x="52" y="36"/>
                      </a:lnTo>
                      <a:lnTo>
                        <a:pt x="54" y="36"/>
                      </a:lnTo>
                      <a:lnTo>
                        <a:pt x="54" y="37"/>
                      </a:lnTo>
                      <a:lnTo>
                        <a:pt x="52" y="37"/>
                      </a:lnTo>
                      <a:lnTo>
                        <a:pt x="51" y="37"/>
                      </a:lnTo>
                      <a:lnTo>
                        <a:pt x="48" y="37"/>
                      </a:lnTo>
                      <a:lnTo>
                        <a:pt x="43" y="36"/>
                      </a:lnTo>
                      <a:lnTo>
                        <a:pt x="40" y="36"/>
                      </a:lnTo>
                      <a:lnTo>
                        <a:pt x="37" y="34"/>
                      </a:lnTo>
                      <a:lnTo>
                        <a:pt x="33" y="33"/>
                      </a:lnTo>
                      <a:lnTo>
                        <a:pt x="30" y="31"/>
                      </a:lnTo>
                      <a:lnTo>
                        <a:pt x="27" y="30"/>
                      </a:lnTo>
                      <a:lnTo>
                        <a:pt x="24" y="28"/>
                      </a:lnTo>
                      <a:lnTo>
                        <a:pt x="19" y="27"/>
                      </a:lnTo>
                      <a:lnTo>
                        <a:pt x="16" y="25"/>
                      </a:lnTo>
                      <a:lnTo>
                        <a:pt x="15" y="25"/>
                      </a:lnTo>
                      <a:lnTo>
                        <a:pt x="13" y="24"/>
                      </a:lnTo>
                      <a:lnTo>
                        <a:pt x="12" y="24"/>
                      </a:lnTo>
                      <a:lnTo>
                        <a:pt x="10" y="22"/>
                      </a:lnTo>
                      <a:lnTo>
                        <a:pt x="9" y="21"/>
                      </a:lnTo>
                      <a:lnTo>
                        <a:pt x="9" y="19"/>
                      </a:lnTo>
                      <a:lnTo>
                        <a:pt x="6" y="18"/>
                      </a:lnTo>
                      <a:lnTo>
                        <a:pt x="4" y="17"/>
                      </a:lnTo>
                      <a:lnTo>
                        <a:pt x="3" y="15"/>
                      </a:lnTo>
                      <a:lnTo>
                        <a:pt x="1" y="12"/>
                      </a:lnTo>
                      <a:lnTo>
                        <a:pt x="1" y="11"/>
                      </a:lnTo>
                      <a:lnTo>
                        <a:pt x="1" y="9"/>
                      </a:lnTo>
                      <a:lnTo>
                        <a:pt x="0" y="6"/>
                      </a:lnTo>
                      <a:lnTo>
                        <a:pt x="1" y="5"/>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80" name="Freeform 328"/>
                <p:cNvSpPr>
                  <a:spLocks/>
                </p:cNvSpPr>
                <p:nvPr/>
              </p:nvSpPr>
              <p:spPr bwMode="auto">
                <a:xfrm>
                  <a:off x="1105" y="1771"/>
                  <a:ext cx="75" cy="43"/>
                </a:xfrm>
                <a:custGeom>
                  <a:avLst/>
                  <a:gdLst>
                    <a:gd name="T0" fmla="*/ 1 w 75"/>
                    <a:gd name="T1" fmla="*/ 56 h 42"/>
                    <a:gd name="T2" fmla="*/ 1 w 75"/>
                    <a:gd name="T3" fmla="*/ 56 h 42"/>
                    <a:gd name="T4" fmla="*/ 1 w 75"/>
                    <a:gd name="T5" fmla="*/ 56 h 42"/>
                    <a:gd name="T6" fmla="*/ 1 w 75"/>
                    <a:gd name="T7" fmla="*/ 56 h 42"/>
                    <a:gd name="T8" fmla="*/ 0 w 75"/>
                    <a:gd name="T9" fmla="*/ 56 h 42"/>
                    <a:gd name="T10" fmla="*/ 0 w 75"/>
                    <a:gd name="T11" fmla="*/ 56 h 42"/>
                    <a:gd name="T12" fmla="*/ 0 w 75"/>
                    <a:gd name="T13" fmla="*/ 56 h 42"/>
                    <a:gd name="T14" fmla="*/ 0 w 75"/>
                    <a:gd name="T15" fmla="*/ 54 h 42"/>
                    <a:gd name="T16" fmla="*/ 0 w 75"/>
                    <a:gd name="T17" fmla="*/ 54 h 42"/>
                    <a:gd name="T18" fmla="*/ 0 w 75"/>
                    <a:gd name="T19" fmla="*/ 54 h 42"/>
                    <a:gd name="T20" fmla="*/ 1 w 75"/>
                    <a:gd name="T21" fmla="*/ 54 h 42"/>
                    <a:gd name="T22" fmla="*/ 1 w 75"/>
                    <a:gd name="T23" fmla="*/ 54 h 42"/>
                    <a:gd name="T24" fmla="*/ 3 w 75"/>
                    <a:gd name="T25" fmla="*/ 53 h 42"/>
                    <a:gd name="T26" fmla="*/ 9 w 75"/>
                    <a:gd name="T27" fmla="*/ 51 h 42"/>
                    <a:gd name="T28" fmla="*/ 13 w 75"/>
                    <a:gd name="T29" fmla="*/ 48 h 42"/>
                    <a:gd name="T30" fmla="*/ 18 w 75"/>
                    <a:gd name="T31" fmla="*/ 47 h 42"/>
                    <a:gd name="T32" fmla="*/ 24 w 75"/>
                    <a:gd name="T33" fmla="*/ 44 h 42"/>
                    <a:gd name="T34" fmla="*/ 27 w 75"/>
                    <a:gd name="T35" fmla="*/ 44 h 42"/>
                    <a:gd name="T36" fmla="*/ 36 w 75"/>
                    <a:gd name="T37" fmla="*/ 39 h 42"/>
                    <a:gd name="T38" fmla="*/ 45 w 75"/>
                    <a:gd name="T39" fmla="*/ 36 h 42"/>
                    <a:gd name="T40" fmla="*/ 52 w 75"/>
                    <a:gd name="T41" fmla="*/ 16 h 42"/>
                    <a:gd name="T42" fmla="*/ 60 w 75"/>
                    <a:gd name="T43" fmla="*/ 10 h 42"/>
                    <a:gd name="T44" fmla="*/ 67 w 75"/>
                    <a:gd name="T45" fmla="*/ 4 h 42"/>
                    <a:gd name="T46" fmla="*/ 67 w 75"/>
                    <a:gd name="T47" fmla="*/ 4 h 42"/>
                    <a:gd name="T48" fmla="*/ 69 w 75"/>
                    <a:gd name="T49" fmla="*/ 3 h 42"/>
                    <a:gd name="T50" fmla="*/ 69 w 75"/>
                    <a:gd name="T51" fmla="*/ 1 h 42"/>
                    <a:gd name="T52" fmla="*/ 70 w 75"/>
                    <a:gd name="T53" fmla="*/ 0 h 42"/>
                    <a:gd name="T54" fmla="*/ 72 w 75"/>
                    <a:gd name="T55" fmla="*/ 0 h 42"/>
                    <a:gd name="T56" fmla="*/ 73 w 75"/>
                    <a:gd name="T57" fmla="*/ 0 h 42"/>
                    <a:gd name="T58" fmla="*/ 73 w 75"/>
                    <a:gd name="T59" fmla="*/ 0 h 42"/>
                    <a:gd name="T60" fmla="*/ 73 w 75"/>
                    <a:gd name="T61" fmla="*/ 0 h 42"/>
                    <a:gd name="T62" fmla="*/ 73 w 75"/>
                    <a:gd name="T63" fmla="*/ 0 h 42"/>
                    <a:gd name="T64" fmla="*/ 75 w 75"/>
                    <a:gd name="T65" fmla="*/ 0 h 42"/>
                    <a:gd name="T66" fmla="*/ 75 w 75"/>
                    <a:gd name="T67" fmla="*/ 0 h 42"/>
                    <a:gd name="T68" fmla="*/ 75 w 75"/>
                    <a:gd name="T69" fmla="*/ 0 h 42"/>
                    <a:gd name="T70" fmla="*/ 75 w 75"/>
                    <a:gd name="T71" fmla="*/ 0 h 42"/>
                    <a:gd name="T72" fmla="*/ 75 w 75"/>
                    <a:gd name="T73" fmla="*/ 1 h 42"/>
                    <a:gd name="T74" fmla="*/ 75 w 75"/>
                    <a:gd name="T75" fmla="*/ 1 h 42"/>
                    <a:gd name="T76" fmla="*/ 75 w 75"/>
                    <a:gd name="T77" fmla="*/ 3 h 42"/>
                    <a:gd name="T78" fmla="*/ 75 w 75"/>
                    <a:gd name="T79" fmla="*/ 3 h 42"/>
                    <a:gd name="T80" fmla="*/ 72 w 75"/>
                    <a:gd name="T81" fmla="*/ 10 h 42"/>
                    <a:gd name="T82" fmla="*/ 66 w 75"/>
                    <a:gd name="T83" fmla="*/ 15 h 42"/>
                    <a:gd name="T84" fmla="*/ 61 w 75"/>
                    <a:gd name="T85" fmla="*/ 35 h 42"/>
                    <a:gd name="T86" fmla="*/ 54 w 75"/>
                    <a:gd name="T87" fmla="*/ 39 h 42"/>
                    <a:gd name="T88" fmla="*/ 46 w 75"/>
                    <a:gd name="T89" fmla="*/ 42 h 42"/>
                    <a:gd name="T90" fmla="*/ 42 w 75"/>
                    <a:gd name="T91" fmla="*/ 44 h 42"/>
                    <a:gd name="T92" fmla="*/ 36 w 75"/>
                    <a:gd name="T93" fmla="*/ 47 h 42"/>
                    <a:gd name="T94" fmla="*/ 28 w 75"/>
                    <a:gd name="T95" fmla="*/ 50 h 42"/>
                    <a:gd name="T96" fmla="*/ 21 w 75"/>
                    <a:gd name="T97" fmla="*/ 51 h 42"/>
                    <a:gd name="T98" fmla="*/ 13 w 75"/>
                    <a:gd name="T99" fmla="*/ 54 h 42"/>
                    <a:gd name="T100" fmla="*/ 9 w 75"/>
                    <a:gd name="T101" fmla="*/ 54 h 42"/>
                    <a:gd name="T102" fmla="*/ 7 w 75"/>
                    <a:gd name="T103" fmla="*/ 56 h 42"/>
                    <a:gd name="T104" fmla="*/ 6 w 75"/>
                    <a:gd name="T105" fmla="*/ 56 h 42"/>
                    <a:gd name="T106" fmla="*/ 4 w 75"/>
                    <a:gd name="T107" fmla="*/ 56 h 42"/>
                    <a:gd name="T108" fmla="*/ 3 w 75"/>
                    <a:gd name="T109" fmla="*/ 56 h 42"/>
                    <a:gd name="T110" fmla="*/ 1 w 75"/>
                    <a:gd name="T111" fmla="*/ 5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42"/>
                    <a:gd name="T170" fmla="*/ 75 w 75"/>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42">
                      <a:moveTo>
                        <a:pt x="1" y="42"/>
                      </a:moveTo>
                      <a:lnTo>
                        <a:pt x="1" y="42"/>
                      </a:lnTo>
                      <a:lnTo>
                        <a:pt x="0" y="42"/>
                      </a:lnTo>
                      <a:lnTo>
                        <a:pt x="0" y="40"/>
                      </a:lnTo>
                      <a:lnTo>
                        <a:pt x="1" y="40"/>
                      </a:lnTo>
                      <a:lnTo>
                        <a:pt x="3" y="39"/>
                      </a:lnTo>
                      <a:lnTo>
                        <a:pt x="6" y="39"/>
                      </a:lnTo>
                      <a:lnTo>
                        <a:pt x="9" y="37"/>
                      </a:lnTo>
                      <a:lnTo>
                        <a:pt x="10" y="36"/>
                      </a:lnTo>
                      <a:lnTo>
                        <a:pt x="13" y="34"/>
                      </a:lnTo>
                      <a:lnTo>
                        <a:pt x="16" y="33"/>
                      </a:lnTo>
                      <a:lnTo>
                        <a:pt x="18" y="33"/>
                      </a:lnTo>
                      <a:lnTo>
                        <a:pt x="21" y="31"/>
                      </a:lnTo>
                      <a:lnTo>
                        <a:pt x="24" y="30"/>
                      </a:lnTo>
                      <a:lnTo>
                        <a:pt x="27" y="30"/>
                      </a:lnTo>
                      <a:lnTo>
                        <a:pt x="31" y="27"/>
                      </a:lnTo>
                      <a:lnTo>
                        <a:pt x="36" y="25"/>
                      </a:lnTo>
                      <a:lnTo>
                        <a:pt x="40" y="24"/>
                      </a:lnTo>
                      <a:lnTo>
                        <a:pt x="45" y="22"/>
                      </a:lnTo>
                      <a:lnTo>
                        <a:pt x="48" y="19"/>
                      </a:lnTo>
                      <a:lnTo>
                        <a:pt x="52" y="16"/>
                      </a:lnTo>
                      <a:lnTo>
                        <a:pt x="57" y="13"/>
                      </a:lnTo>
                      <a:lnTo>
                        <a:pt x="60" y="10"/>
                      </a:lnTo>
                      <a:lnTo>
                        <a:pt x="64" y="7"/>
                      </a:lnTo>
                      <a:lnTo>
                        <a:pt x="67" y="4"/>
                      </a:lnTo>
                      <a:lnTo>
                        <a:pt x="67" y="3"/>
                      </a:lnTo>
                      <a:lnTo>
                        <a:pt x="69" y="3"/>
                      </a:lnTo>
                      <a:lnTo>
                        <a:pt x="69" y="1"/>
                      </a:lnTo>
                      <a:lnTo>
                        <a:pt x="70" y="1"/>
                      </a:lnTo>
                      <a:lnTo>
                        <a:pt x="70" y="0"/>
                      </a:lnTo>
                      <a:lnTo>
                        <a:pt x="72" y="0"/>
                      </a:lnTo>
                      <a:lnTo>
                        <a:pt x="73" y="0"/>
                      </a:lnTo>
                      <a:lnTo>
                        <a:pt x="75" y="0"/>
                      </a:lnTo>
                      <a:lnTo>
                        <a:pt x="75" y="1"/>
                      </a:lnTo>
                      <a:lnTo>
                        <a:pt x="75" y="3"/>
                      </a:lnTo>
                      <a:lnTo>
                        <a:pt x="73" y="6"/>
                      </a:lnTo>
                      <a:lnTo>
                        <a:pt x="72" y="10"/>
                      </a:lnTo>
                      <a:lnTo>
                        <a:pt x="69" y="13"/>
                      </a:lnTo>
                      <a:lnTo>
                        <a:pt x="66" y="15"/>
                      </a:lnTo>
                      <a:lnTo>
                        <a:pt x="64" y="19"/>
                      </a:lnTo>
                      <a:lnTo>
                        <a:pt x="61" y="21"/>
                      </a:lnTo>
                      <a:lnTo>
                        <a:pt x="57" y="24"/>
                      </a:lnTo>
                      <a:lnTo>
                        <a:pt x="54" y="25"/>
                      </a:lnTo>
                      <a:lnTo>
                        <a:pt x="49" y="27"/>
                      </a:lnTo>
                      <a:lnTo>
                        <a:pt x="46" y="28"/>
                      </a:lnTo>
                      <a:lnTo>
                        <a:pt x="42" y="30"/>
                      </a:lnTo>
                      <a:lnTo>
                        <a:pt x="39" y="31"/>
                      </a:lnTo>
                      <a:lnTo>
                        <a:pt x="36" y="33"/>
                      </a:lnTo>
                      <a:lnTo>
                        <a:pt x="31" y="34"/>
                      </a:lnTo>
                      <a:lnTo>
                        <a:pt x="28" y="36"/>
                      </a:lnTo>
                      <a:lnTo>
                        <a:pt x="24" y="36"/>
                      </a:lnTo>
                      <a:lnTo>
                        <a:pt x="21" y="37"/>
                      </a:lnTo>
                      <a:lnTo>
                        <a:pt x="16" y="39"/>
                      </a:lnTo>
                      <a:lnTo>
                        <a:pt x="13" y="40"/>
                      </a:lnTo>
                      <a:lnTo>
                        <a:pt x="9" y="40"/>
                      </a:lnTo>
                      <a:lnTo>
                        <a:pt x="7" y="42"/>
                      </a:lnTo>
                      <a:lnTo>
                        <a:pt x="6" y="42"/>
                      </a:lnTo>
                      <a:lnTo>
                        <a:pt x="4" y="42"/>
                      </a:lnTo>
                      <a:lnTo>
                        <a:pt x="3" y="42"/>
                      </a:lnTo>
                      <a:lnTo>
                        <a:pt x="1" y="4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81" name="Freeform 329"/>
                <p:cNvSpPr>
                  <a:spLocks/>
                </p:cNvSpPr>
                <p:nvPr/>
              </p:nvSpPr>
              <p:spPr bwMode="auto">
                <a:xfrm>
                  <a:off x="1105" y="1771"/>
                  <a:ext cx="75" cy="43"/>
                </a:xfrm>
                <a:custGeom>
                  <a:avLst/>
                  <a:gdLst>
                    <a:gd name="T0" fmla="*/ 1 w 75"/>
                    <a:gd name="T1" fmla="*/ 56 h 42"/>
                    <a:gd name="T2" fmla="*/ 1 w 75"/>
                    <a:gd name="T3" fmla="*/ 56 h 42"/>
                    <a:gd name="T4" fmla="*/ 1 w 75"/>
                    <a:gd name="T5" fmla="*/ 56 h 42"/>
                    <a:gd name="T6" fmla="*/ 1 w 75"/>
                    <a:gd name="T7" fmla="*/ 56 h 42"/>
                    <a:gd name="T8" fmla="*/ 0 w 75"/>
                    <a:gd name="T9" fmla="*/ 56 h 42"/>
                    <a:gd name="T10" fmla="*/ 0 w 75"/>
                    <a:gd name="T11" fmla="*/ 56 h 42"/>
                    <a:gd name="T12" fmla="*/ 0 w 75"/>
                    <a:gd name="T13" fmla="*/ 56 h 42"/>
                    <a:gd name="T14" fmla="*/ 0 w 75"/>
                    <a:gd name="T15" fmla="*/ 54 h 42"/>
                    <a:gd name="T16" fmla="*/ 0 w 75"/>
                    <a:gd name="T17" fmla="*/ 54 h 42"/>
                    <a:gd name="T18" fmla="*/ 0 w 75"/>
                    <a:gd name="T19" fmla="*/ 54 h 42"/>
                    <a:gd name="T20" fmla="*/ 1 w 75"/>
                    <a:gd name="T21" fmla="*/ 54 h 42"/>
                    <a:gd name="T22" fmla="*/ 1 w 75"/>
                    <a:gd name="T23" fmla="*/ 54 h 42"/>
                    <a:gd name="T24" fmla="*/ 3 w 75"/>
                    <a:gd name="T25" fmla="*/ 53 h 42"/>
                    <a:gd name="T26" fmla="*/ 9 w 75"/>
                    <a:gd name="T27" fmla="*/ 51 h 42"/>
                    <a:gd name="T28" fmla="*/ 13 w 75"/>
                    <a:gd name="T29" fmla="*/ 48 h 42"/>
                    <a:gd name="T30" fmla="*/ 18 w 75"/>
                    <a:gd name="T31" fmla="*/ 47 h 42"/>
                    <a:gd name="T32" fmla="*/ 24 w 75"/>
                    <a:gd name="T33" fmla="*/ 44 h 42"/>
                    <a:gd name="T34" fmla="*/ 27 w 75"/>
                    <a:gd name="T35" fmla="*/ 44 h 42"/>
                    <a:gd name="T36" fmla="*/ 36 w 75"/>
                    <a:gd name="T37" fmla="*/ 39 h 42"/>
                    <a:gd name="T38" fmla="*/ 45 w 75"/>
                    <a:gd name="T39" fmla="*/ 36 h 42"/>
                    <a:gd name="T40" fmla="*/ 52 w 75"/>
                    <a:gd name="T41" fmla="*/ 16 h 42"/>
                    <a:gd name="T42" fmla="*/ 60 w 75"/>
                    <a:gd name="T43" fmla="*/ 10 h 42"/>
                    <a:gd name="T44" fmla="*/ 67 w 75"/>
                    <a:gd name="T45" fmla="*/ 4 h 42"/>
                    <a:gd name="T46" fmla="*/ 67 w 75"/>
                    <a:gd name="T47" fmla="*/ 4 h 42"/>
                    <a:gd name="T48" fmla="*/ 69 w 75"/>
                    <a:gd name="T49" fmla="*/ 3 h 42"/>
                    <a:gd name="T50" fmla="*/ 69 w 75"/>
                    <a:gd name="T51" fmla="*/ 1 h 42"/>
                    <a:gd name="T52" fmla="*/ 70 w 75"/>
                    <a:gd name="T53" fmla="*/ 0 h 42"/>
                    <a:gd name="T54" fmla="*/ 72 w 75"/>
                    <a:gd name="T55" fmla="*/ 0 h 42"/>
                    <a:gd name="T56" fmla="*/ 73 w 75"/>
                    <a:gd name="T57" fmla="*/ 0 h 42"/>
                    <a:gd name="T58" fmla="*/ 73 w 75"/>
                    <a:gd name="T59" fmla="*/ 0 h 42"/>
                    <a:gd name="T60" fmla="*/ 73 w 75"/>
                    <a:gd name="T61" fmla="*/ 0 h 42"/>
                    <a:gd name="T62" fmla="*/ 73 w 75"/>
                    <a:gd name="T63" fmla="*/ 0 h 42"/>
                    <a:gd name="T64" fmla="*/ 75 w 75"/>
                    <a:gd name="T65" fmla="*/ 0 h 42"/>
                    <a:gd name="T66" fmla="*/ 75 w 75"/>
                    <a:gd name="T67" fmla="*/ 0 h 42"/>
                    <a:gd name="T68" fmla="*/ 75 w 75"/>
                    <a:gd name="T69" fmla="*/ 0 h 42"/>
                    <a:gd name="T70" fmla="*/ 75 w 75"/>
                    <a:gd name="T71" fmla="*/ 0 h 42"/>
                    <a:gd name="T72" fmla="*/ 75 w 75"/>
                    <a:gd name="T73" fmla="*/ 1 h 42"/>
                    <a:gd name="T74" fmla="*/ 75 w 75"/>
                    <a:gd name="T75" fmla="*/ 1 h 42"/>
                    <a:gd name="T76" fmla="*/ 75 w 75"/>
                    <a:gd name="T77" fmla="*/ 3 h 42"/>
                    <a:gd name="T78" fmla="*/ 75 w 75"/>
                    <a:gd name="T79" fmla="*/ 3 h 42"/>
                    <a:gd name="T80" fmla="*/ 72 w 75"/>
                    <a:gd name="T81" fmla="*/ 10 h 42"/>
                    <a:gd name="T82" fmla="*/ 66 w 75"/>
                    <a:gd name="T83" fmla="*/ 15 h 42"/>
                    <a:gd name="T84" fmla="*/ 61 w 75"/>
                    <a:gd name="T85" fmla="*/ 35 h 42"/>
                    <a:gd name="T86" fmla="*/ 54 w 75"/>
                    <a:gd name="T87" fmla="*/ 39 h 42"/>
                    <a:gd name="T88" fmla="*/ 46 w 75"/>
                    <a:gd name="T89" fmla="*/ 42 h 42"/>
                    <a:gd name="T90" fmla="*/ 42 w 75"/>
                    <a:gd name="T91" fmla="*/ 44 h 42"/>
                    <a:gd name="T92" fmla="*/ 36 w 75"/>
                    <a:gd name="T93" fmla="*/ 47 h 42"/>
                    <a:gd name="T94" fmla="*/ 28 w 75"/>
                    <a:gd name="T95" fmla="*/ 50 h 42"/>
                    <a:gd name="T96" fmla="*/ 21 w 75"/>
                    <a:gd name="T97" fmla="*/ 51 h 42"/>
                    <a:gd name="T98" fmla="*/ 13 w 75"/>
                    <a:gd name="T99" fmla="*/ 54 h 42"/>
                    <a:gd name="T100" fmla="*/ 9 w 75"/>
                    <a:gd name="T101" fmla="*/ 54 h 42"/>
                    <a:gd name="T102" fmla="*/ 7 w 75"/>
                    <a:gd name="T103" fmla="*/ 56 h 42"/>
                    <a:gd name="T104" fmla="*/ 6 w 75"/>
                    <a:gd name="T105" fmla="*/ 56 h 42"/>
                    <a:gd name="T106" fmla="*/ 4 w 75"/>
                    <a:gd name="T107" fmla="*/ 56 h 42"/>
                    <a:gd name="T108" fmla="*/ 3 w 75"/>
                    <a:gd name="T109" fmla="*/ 56 h 42"/>
                    <a:gd name="T110" fmla="*/ 1 w 75"/>
                    <a:gd name="T111" fmla="*/ 5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42"/>
                    <a:gd name="T170" fmla="*/ 75 w 75"/>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42">
                      <a:moveTo>
                        <a:pt x="1" y="42"/>
                      </a:moveTo>
                      <a:lnTo>
                        <a:pt x="1" y="42"/>
                      </a:lnTo>
                      <a:lnTo>
                        <a:pt x="0" y="42"/>
                      </a:lnTo>
                      <a:lnTo>
                        <a:pt x="0" y="40"/>
                      </a:lnTo>
                      <a:lnTo>
                        <a:pt x="1" y="40"/>
                      </a:lnTo>
                      <a:lnTo>
                        <a:pt x="3" y="39"/>
                      </a:lnTo>
                      <a:lnTo>
                        <a:pt x="6" y="39"/>
                      </a:lnTo>
                      <a:lnTo>
                        <a:pt x="9" y="37"/>
                      </a:lnTo>
                      <a:lnTo>
                        <a:pt x="10" y="36"/>
                      </a:lnTo>
                      <a:lnTo>
                        <a:pt x="13" y="34"/>
                      </a:lnTo>
                      <a:lnTo>
                        <a:pt x="16" y="33"/>
                      </a:lnTo>
                      <a:lnTo>
                        <a:pt x="18" y="33"/>
                      </a:lnTo>
                      <a:lnTo>
                        <a:pt x="21" y="31"/>
                      </a:lnTo>
                      <a:lnTo>
                        <a:pt x="24" y="30"/>
                      </a:lnTo>
                      <a:lnTo>
                        <a:pt x="27" y="30"/>
                      </a:lnTo>
                      <a:lnTo>
                        <a:pt x="31" y="27"/>
                      </a:lnTo>
                      <a:lnTo>
                        <a:pt x="36" y="25"/>
                      </a:lnTo>
                      <a:lnTo>
                        <a:pt x="40" y="24"/>
                      </a:lnTo>
                      <a:lnTo>
                        <a:pt x="45" y="22"/>
                      </a:lnTo>
                      <a:lnTo>
                        <a:pt x="48" y="19"/>
                      </a:lnTo>
                      <a:lnTo>
                        <a:pt x="52" y="16"/>
                      </a:lnTo>
                      <a:lnTo>
                        <a:pt x="57" y="13"/>
                      </a:lnTo>
                      <a:lnTo>
                        <a:pt x="60" y="10"/>
                      </a:lnTo>
                      <a:lnTo>
                        <a:pt x="64" y="7"/>
                      </a:lnTo>
                      <a:lnTo>
                        <a:pt x="67" y="4"/>
                      </a:lnTo>
                      <a:lnTo>
                        <a:pt x="67" y="3"/>
                      </a:lnTo>
                      <a:lnTo>
                        <a:pt x="69" y="3"/>
                      </a:lnTo>
                      <a:lnTo>
                        <a:pt x="69" y="1"/>
                      </a:lnTo>
                      <a:lnTo>
                        <a:pt x="70" y="1"/>
                      </a:lnTo>
                      <a:lnTo>
                        <a:pt x="70" y="0"/>
                      </a:lnTo>
                      <a:lnTo>
                        <a:pt x="72" y="0"/>
                      </a:lnTo>
                      <a:lnTo>
                        <a:pt x="73" y="0"/>
                      </a:lnTo>
                      <a:lnTo>
                        <a:pt x="75" y="0"/>
                      </a:lnTo>
                      <a:lnTo>
                        <a:pt x="75" y="1"/>
                      </a:lnTo>
                      <a:lnTo>
                        <a:pt x="75" y="3"/>
                      </a:lnTo>
                      <a:lnTo>
                        <a:pt x="73" y="6"/>
                      </a:lnTo>
                      <a:lnTo>
                        <a:pt x="72" y="10"/>
                      </a:lnTo>
                      <a:lnTo>
                        <a:pt x="69" y="13"/>
                      </a:lnTo>
                      <a:lnTo>
                        <a:pt x="66" y="15"/>
                      </a:lnTo>
                      <a:lnTo>
                        <a:pt x="64" y="19"/>
                      </a:lnTo>
                      <a:lnTo>
                        <a:pt x="61" y="21"/>
                      </a:lnTo>
                      <a:lnTo>
                        <a:pt x="57" y="24"/>
                      </a:lnTo>
                      <a:lnTo>
                        <a:pt x="54" y="25"/>
                      </a:lnTo>
                      <a:lnTo>
                        <a:pt x="49" y="27"/>
                      </a:lnTo>
                      <a:lnTo>
                        <a:pt x="46" y="28"/>
                      </a:lnTo>
                      <a:lnTo>
                        <a:pt x="42" y="30"/>
                      </a:lnTo>
                      <a:lnTo>
                        <a:pt x="39" y="31"/>
                      </a:lnTo>
                      <a:lnTo>
                        <a:pt x="36" y="33"/>
                      </a:lnTo>
                      <a:lnTo>
                        <a:pt x="31" y="34"/>
                      </a:lnTo>
                      <a:lnTo>
                        <a:pt x="28" y="36"/>
                      </a:lnTo>
                      <a:lnTo>
                        <a:pt x="24" y="36"/>
                      </a:lnTo>
                      <a:lnTo>
                        <a:pt x="21" y="37"/>
                      </a:lnTo>
                      <a:lnTo>
                        <a:pt x="16" y="39"/>
                      </a:lnTo>
                      <a:lnTo>
                        <a:pt x="13" y="40"/>
                      </a:lnTo>
                      <a:lnTo>
                        <a:pt x="9" y="40"/>
                      </a:lnTo>
                      <a:lnTo>
                        <a:pt x="7" y="42"/>
                      </a:lnTo>
                      <a:lnTo>
                        <a:pt x="6" y="42"/>
                      </a:lnTo>
                      <a:lnTo>
                        <a:pt x="4" y="42"/>
                      </a:lnTo>
                      <a:lnTo>
                        <a:pt x="3" y="42"/>
                      </a:lnTo>
                      <a:lnTo>
                        <a:pt x="1" y="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82" name="Freeform 330"/>
                <p:cNvSpPr>
                  <a:spLocks/>
                </p:cNvSpPr>
                <p:nvPr/>
              </p:nvSpPr>
              <p:spPr bwMode="auto">
                <a:xfrm>
                  <a:off x="1112" y="1774"/>
                  <a:ext cx="82" cy="60"/>
                </a:xfrm>
                <a:custGeom>
                  <a:avLst/>
                  <a:gdLst>
                    <a:gd name="T0" fmla="*/ 2 w 82"/>
                    <a:gd name="T1" fmla="*/ 92 h 58"/>
                    <a:gd name="T2" fmla="*/ 2 w 82"/>
                    <a:gd name="T3" fmla="*/ 92 h 58"/>
                    <a:gd name="T4" fmla="*/ 2 w 82"/>
                    <a:gd name="T5" fmla="*/ 92 h 58"/>
                    <a:gd name="T6" fmla="*/ 2 w 82"/>
                    <a:gd name="T7" fmla="*/ 92 h 58"/>
                    <a:gd name="T8" fmla="*/ 0 w 82"/>
                    <a:gd name="T9" fmla="*/ 92 h 58"/>
                    <a:gd name="T10" fmla="*/ 0 w 82"/>
                    <a:gd name="T11" fmla="*/ 92 h 58"/>
                    <a:gd name="T12" fmla="*/ 0 w 82"/>
                    <a:gd name="T13" fmla="*/ 92 h 58"/>
                    <a:gd name="T14" fmla="*/ 0 w 82"/>
                    <a:gd name="T15" fmla="*/ 92 h 58"/>
                    <a:gd name="T16" fmla="*/ 0 w 82"/>
                    <a:gd name="T17" fmla="*/ 92 h 58"/>
                    <a:gd name="T18" fmla="*/ 0 w 82"/>
                    <a:gd name="T19" fmla="*/ 92 h 58"/>
                    <a:gd name="T20" fmla="*/ 2 w 82"/>
                    <a:gd name="T21" fmla="*/ 92 h 58"/>
                    <a:gd name="T22" fmla="*/ 2 w 82"/>
                    <a:gd name="T23" fmla="*/ 92 h 58"/>
                    <a:gd name="T24" fmla="*/ 3 w 82"/>
                    <a:gd name="T25" fmla="*/ 91 h 58"/>
                    <a:gd name="T26" fmla="*/ 8 w 82"/>
                    <a:gd name="T27" fmla="*/ 86 h 58"/>
                    <a:gd name="T28" fmla="*/ 12 w 82"/>
                    <a:gd name="T29" fmla="*/ 83 h 58"/>
                    <a:gd name="T30" fmla="*/ 18 w 82"/>
                    <a:gd name="T31" fmla="*/ 79 h 58"/>
                    <a:gd name="T32" fmla="*/ 23 w 82"/>
                    <a:gd name="T33" fmla="*/ 77 h 58"/>
                    <a:gd name="T34" fmla="*/ 26 w 82"/>
                    <a:gd name="T35" fmla="*/ 73 h 58"/>
                    <a:gd name="T36" fmla="*/ 36 w 82"/>
                    <a:gd name="T37" fmla="*/ 62 h 58"/>
                    <a:gd name="T38" fmla="*/ 47 w 82"/>
                    <a:gd name="T39" fmla="*/ 50 h 58"/>
                    <a:gd name="T40" fmla="*/ 57 w 82"/>
                    <a:gd name="T41" fmla="*/ 39 h 58"/>
                    <a:gd name="T42" fmla="*/ 66 w 82"/>
                    <a:gd name="T43" fmla="*/ 32 h 58"/>
                    <a:gd name="T44" fmla="*/ 75 w 82"/>
                    <a:gd name="T45" fmla="*/ 9 h 58"/>
                    <a:gd name="T46" fmla="*/ 77 w 82"/>
                    <a:gd name="T47" fmla="*/ 9 h 58"/>
                    <a:gd name="T48" fmla="*/ 77 w 82"/>
                    <a:gd name="T49" fmla="*/ 7 h 58"/>
                    <a:gd name="T50" fmla="*/ 78 w 82"/>
                    <a:gd name="T51" fmla="*/ 6 h 58"/>
                    <a:gd name="T52" fmla="*/ 78 w 82"/>
                    <a:gd name="T53" fmla="*/ 4 h 58"/>
                    <a:gd name="T54" fmla="*/ 80 w 82"/>
                    <a:gd name="T55" fmla="*/ 1 h 58"/>
                    <a:gd name="T56" fmla="*/ 80 w 82"/>
                    <a:gd name="T57" fmla="*/ 1 h 58"/>
                    <a:gd name="T58" fmla="*/ 80 w 82"/>
                    <a:gd name="T59" fmla="*/ 1 h 58"/>
                    <a:gd name="T60" fmla="*/ 81 w 82"/>
                    <a:gd name="T61" fmla="*/ 1 h 58"/>
                    <a:gd name="T62" fmla="*/ 81 w 82"/>
                    <a:gd name="T63" fmla="*/ 1 h 58"/>
                    <a:gd name="T64" fmla="*/ 81 w 82"/>
                    <a:gd name="T65" fmla="*/ 0 h 58"/>
                    <a:gd name="T66" fmla="*/ 81 w 82"/>
                    <a:gd name="T67" fmla="*/ 1 h 58"/>
                    <a:gd name="T68" fmla="*/ 81 w 82"/>
                    <a:gd name="T69" fmla="*/ 1 h 58"/>
                    <a:gd name="T70" fmla="*/ 82 w 82"/>
                    <a:gd name="T71" fmla="*/ 1 h 58"/>
                    <a:gd name="T72" fmla="*/ 82 w 82"/>
                    <a:gd name="T73" fmla="*/ 1 h 58"/>
                    <a:gd name="T74" fmla="*/ 82 w 82"/>
                    <a:gd name="T75" fmla="*/ 1 h 58"/>
                    <a:gd name="T76" fmla="*/ 82 w 82"/>
                    <a:gd name="T77" fmla="*/ 1 h 58"/>
                    <a:gd name="T78" fmla="*/ 82 w 82"/>
                    <a:gd name="T79" fmla="*/ 1 h 58"/>
                    <a:gd name="T80" fmla="*/ 81 w 82"/>
                    <a:gd name="T81" fmla="*/ 9 h 58"/>
                    <a:gd name="T82" fmla="*/ 78 w 82"/>
                    <a:gd name="T83" fmla="*/ 30 h 58"/>
                    <a:gd name="T84" fmla="*/ 75 w 82"/>
                    <a:gd name="T85" fmla="*/ 36 h 58"/>
                    <a:gd name="T86" fmla="*/ 69 w 82"/>
                    <a:gd name="T87" fmla="*/ 41 h 58"/>
                    <a:gd name="T88" fmla="*/ 63 w 82"/>
                    <a:gd name="T89" fmla="*/ 46 h 58"/>
                    <a:gd name="T90" fmla="*/ 57 w 82"/>
                    <a:gd name="T91" fmla="*/ 56 h 58"/>
                    <a:gd name="T92" fmla="*/ 45 w 82"/>
                    <a:gd name="T93" fmla="*/ 68 h 58"/>
                    <a:gd name="T94" fmla="*/ 33 w 82"/>
                    <a:gd name="T95" fmla="*/ 77 h 58"/>
                    <a:gd name="T96" fmla="*/ 20 w 82"/>
                    <a:gd name="T97" fmla="*/ 83 h 58"/>
                    <a:gd name="T98" fmla="*/ 8 w 82"/>
                    <a:gd name="T99" fmla="*/ 91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58"/>
                    <a:gd name="T152" fmla="*/ 82 w 82"/>
                    <a:gd name="T153" fmla="*/ 58 h 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58">
                      <a:moveTo>
                        <a:pt x="2" y="58"/>
                      </a:moveTo>
                      <a:lnTo>
                        <a:pt x="2" y="58"/>
                      </a:lnTo>
                      <a:lnTo>
                        <a:pt x="0" y="58"/>
                      </a:lnTo>
                      <a:lnTo>
                        <a:pt x="2" y="58"/>
                      </a:lnTo>
                      <a:lnTo>
                        <a:pt x="3" y="57"/>
                      </a:lnTo>
                      <a:lnTo>
                        <a:pt x="6" y="55"/>
                      </a:lnTo>
                      <a:lnTo>
                        <a:pt x="8" y="54"/>
                      </a:lnTo>
                      <a:lnTo>
                        <a:pt x="11" y="52"/>
                      </a:lnTo>
                      <a:lnTo>
                        <a:pt x="12" y="52"/>
                      </a:lnTo>
                      <a:lnTo>
                        <a:pt x="15" y="51"/>
                      </a:lnTo>
                      <a:lnTo>
                        <a:pt x="18" y="49"/>
                      </a:lnTo>
                      <a:lnTo>
                        <a:pt x="20" y="48"/>
                      </a:lnTo>
                      <a:lnTo>
                        <a:pt x="23" y="48"/>
                      </a:lnTo>
                      <a:lnTo>
                        <a:pt x="26" y="45"/>
                      </a:lnTo>
                      <a:lnTo>
                        <a:pt x="30" y="42"/>
                      </a:lnTo>
                      <a:lnTo>
                        <a:pt x="36" y="39"/>
                      </a:lnTo>
                      <a:lnTo>
                        <a:pt x="42" y="36"/>
                      </a:lnTo>
                      <a:lnTo>
                        <a:pt x="47" y="33"/>
                      </a:lnTo>
                      <a:lnTo>
                        <a:pt x="51" y="28"/>
                      </a:lnTo>
                      <a:lnTo>
                        <a:pt x="57" y="25"/>
                      </a:lnTo>
                      <a:lnTo>
                        <a:pt x="62" y="21"/>
                      </a:lnTo>
                      <a:lnTo>
                        <a:pt x="66" y="18"/>
                      </a:lnTo>
                      <a:lnTo>
                        <a:pt x="71" y="13"/>
                      </a:lnTo>
                      <a:lnTo>
                        <a:pt x="75" y="9"/>
                      </a:lnTo>
                      <a:lnTo>
                        <a:pt x="77" y="9"/>
                      </a:lnTo>
                      <a:lnTo>
                        <a:pt x="77" y="7"/>
                      </a:lnTo>
                      <a:lnTo>
                        <a:pt x="77" y="6"/>
                      </a:lnTo>
                      <a:lnTo>
                        <a:pt x="78" y="6"/>
                      </a:lnTo>
                      <a:lnTo>
                        <a:pt x="78" y="4"/>
                      </a:lnTo>
                      <a:lnTo>
                        <a:pt x="80" y="3"/>
                      </a:lnTo>
                      <a:lnTo>
                        <a:pt x="80" y="1"/>
                      </a:lnTo>
                      <a:lnTo>
                        <a:pt x="81" y="1"/>
                      </a:lnTo>
                      <a:lnTo>
                        <a:pt x="81" y="0"/>
                      </a:lnTo>
                      <a:lnTo>
                        <a:pt x="81" y="1"/>
                      </a:lnTo>
                      <a:lnTo>
                        <a:pt x="82" y="1"/>
                      </a:lnTo>
                      <a:lnTo>
                        <a:pt x="82" y="6"/>
                      </a:lnTo>
                      <a:lnTo>
                        <a:pt x="81" y="9"/>
                      </a:lnTo>
                      <a:lnTo>
                        <a:pt x="81" y="12"/>
                      </a:lnTo>
                      <a:lnTo>
                        <a:pt x="78" y="16"/>
                      </a:lnTo>
                      <a:lnTo>
                        <a:pt x="77" y="19"/>
                      </a:lnTo>
                      <a:lnTo>
                        <a:pt x="75" y="22"/>
                      </a:lnTo>
                      <a:lnTo>
                        <a:pt x="72" y="24"/>
                      </a:lnTo>
                      <a:lnTo>
                        <a:pt x="69" y="27"/>
                      </a:lnTo>
                      <a:lnTo>
                        <a:pt x="66" y="28"/>
                      </a:lnTo>
                      <a:lnTo>
                        <a:pt x="63" y="31"/>
                      </a:lnTo>
                      <a:lnTo>
                        <a:pt x="57" y="36"/>
                      </a:lnTo>
                      <a:lnTo>
                        <a:pt x="51" y="39"/>
                      </a:lnTo>
                      <a:lnTo>
                        <a:pt x="45" y="42"/>
                      </a:lnTo>
                      <a:lnTo>
                        <a:pt x="39" y="45"/>
                      </a:lnTo>
                      <a:lnTo>
                        <a:pt x="33" y="48"/>
                      </a:lnTo>
                      <a:lnTo>
                        <a:pt x="27" y="51"/>
                      </a:lnTo>
                      <a:lnTo>
                        <a:pt x="20" y="52"/>
                      </a:lnTo>
                      <a:lnTo>
                        <a:pt x="14" y="55"/>
                      </a:lnTo>
                      <a:lnTo>
                        <a:pt x="8" y="57"/>
                      </a:lnTo>
                      <a:lnTo>
                        <a:pt x="2" y="58"/>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83" name="Freeform 331"/>
                <p:cNvSpPr>
                  <a:spLocks/>
                </p:cNvSpPr>
                <p:nvPr/>
              </p:nvSpPr>
              <p:spPr bwMode="auto">
                <a:xfrm>
                  <a:off x="1112" y="1774"/>
                  <a:ext cx="82" cy="60"/>
                </a:xfrm>
                <a:custGeom>
                  <a:avLst/>
                  <a:gdLst>
                    <a:gd name="T0" fmla="*/ 2 w 82"/>
                    <a:gd name="T1" fmla="*/ 92 h 58"/>
                    <a:gd name="T2" fmla="*/ 2 w 82"/>
                    <a:gd name="T3" fmla="*/ 92 h 58"/>
                    <a:gd name="T4" fmla="*/ 2 w 82"/>
                    <a:gd name="T5" fmla="*/ 92 h 58"/>
                    <a:gd name="T6" fmla="*/ 2 w 82"/>
                    <a:gd name="T7" fmla="*/ 92 h 58"/>
                    <a:gd name="T8" fmla="*/ 0 w 82"/>
                    <a:gd name="T9" fmla="*/ 92 h 58"/>
                    <a:gd name="T10" fmla="*/ 0 w 82"/>
                    <a:gd name="T11" fmla="*/ 92 h 58"/>
                    <a:gd name="T12" fmla="*/ 0 w 82"/>
                    <a:gd name="T13" fmla="*/ 92 h 58"/>
                    <a:gd name="T14" fmla="*/ 0 w 82"/>
                    <a:gd name="T15" fmla="*/ 92 h 58"/>
                    <a:gd name="T16" fmla="*/ 0 w 82"/>
                    <a:gd name="T17" fmla="*/ 92 h 58"/>
                    <a:gd name="T18" fmla="*/ 0 w 82"/>
                    <a:gd name="T19" fmla="*/ 92 h 58"/>
                    <a:gd name="T20" fmla="*/ 2 w 82"/>
                    <a:gd name="T21" fmla="*/ 92 h 58"/>
                    <a:gd name="T22" fmla="*/ 2 w 82"/>
                    <a:gd name="T23" fmla="*/ 92 h 58"/>
                    <a:gd name="T24" fmla="*/ 3 w 82"/>
                    <a:gd name="T25" fmla="*/ 91 h 58"/>
                    <a:gd name="T26" fmla="*/ 8 w 82"/>
                    <a:gd name="T27" fmla="*/ 86 h 58"/>
                    <a:gd name="T28" fmla="*/ 12 w 82"/>
                    <a:gd name="T29" fmla="*/ 83 h 58"/>
                    <a:gd name="T30" fmla="*/ 18 w 82"/>
                    <a:gd name="T31" fmla="*/ 79 h 58"/>
                    <a:gd name="T32" fmla="*/ 23 w 82"/>
                    <a:gd name="T33" fmla="*/ 77 h 58"/>
                    <a:gd name="T34" fmla="*/ 26 w 82"/>
                    <a:gd name="T35" fmla="*/ 73 h 58"/>
                    <a:gd name="T36" fmla="*/ 36 w 82"/>
                    <a:gd name="T37" fmla="*/ 62 h 58"/>
                    <a:gd name="T38" fmla="*/ 47 w 82"/>
                    <a:gd name="T39" fmla="*/ 50 h 58"/>
                    <a:gd name="T40" fmla="*/ 57 w 82"/>
                    <a:gd name="T41" fmla="*/ 39 h 58"/>
                    <a:gd name="T42" fmla="*/ 66 w 82"/>
                    <a:gd name="T43" fmla="*/ 32 h 58"/>
                    <a:gd name="T44" fmla="*/ 75 w 82"/>
                    <a:gd name="T45" fmla="*/ 9 h 58"/>
                    <a:gd name="T46" fmla="*/ 77 w 82"/>
                    <a:gd name="T47" fmla="*/ 9 h 58"/>
                    <a:gd name="T48" fmla="*/ 77 w 82"/>
                    <a:gd name="T49" fmla="*/ 7 h 58"/>
                    <a:gd name="T50" fmla="*/ 78 w 82"/>
                    <a:gd name="T51" fmla="*/ 6 h 58"/>
                    <a:gd name="T52" fmla="*/ 78 w 82"/>
                    <a:gd name="T53" fmla="*/ 4 h 58"/>
                    <a:gd name="T54" fmla="*/ 80 w 82"/>
                    <a:gd name="T55" fmla="*/ 1 h 58"/>
                    <a:gd name="T56" fmla="*/ 80 w 82"/>
                    <a:gd name="T57" fmla="*/ 1 h 58"/>
                    <a:gd name="T58" fmla="*/ 80 w 82"/>
                    <a:gd name="T59" fmla="*/ 1 h 58"/>
                    <a:gd name="T60" fmla="*/ 81 w 82"/>
                    <a:gd name="T61" fmla="*/ 1 h 58"/>
                    <a:gd name="T62" fmla="*/ 81 w 82"/>
                    <a:gd name="T63" fmla="*/ 1 h 58"/>
                    <a:gd name="T64" fmla="*/ 81 w 82"/>
                    <a:gd name="T65" fmla="*/ 0 h 58"/>
                    <a:gd name="T66" fmla="*/ 81 w 82"/>
                    <a:gd name="T67" fmla="*/ 1 h 58"/>
                    <a:gd name="T68" fmla="*/ 81 w 82"/>
                    <a:gd name="T69" fmla="*/ 1 h 58"/>
                    <a:gd name="T70" fmla="*/ 82 w 82"/>
                    <a:gd name="T71" fmla="*/ 1 h 58"/>
                    <a:gd name="T72" fmla="*/ 82 w 82"/>
                    <a:gd name="T73" fmla="*/ 1 h 58"/>
                    <a:gd name="T74" fmla="*/ 82 w 82"/>
                    <a:gd name="T75" fmla="*/ 1 h 58"/>
                    <a:gd name="T76" fmla="*/ 82 w 82"/>
                    <a:gd name="T77" fmla="*/ 1 h 58"/>
                    <a:gd name="T78" fmla="*/ 82 w 82"/>
                    <a:gd name="T79" fmla="*/ 1 h 58"/>
                    <a:gd name="T80" fmla="*/ 81 w 82"/>
                    <a:gd name="T81" fmla="*/ 9 h 58"/>
                    <a:gd name="T82" fmla="*/ 78 w 82"/>
                    <a:gd name="T83" fmla="*/ 30 h 58"/>
                    <a:gd name="T84" fmla="*/ 75 w 82"/>
                    <a:gd name="T85" fmla="*/ 36 h 58"/>
                    <a:gd name="T86" fmla="*/ 69 w 82"/>
                    <a:gd name="T87" fmla="*/ 41 h 58"/>
                    <a:gd name="T88" fmla="*/ 63 w 82"/>
                    <a:gd name="T89" fmla="*/ 46 h 58"/>
                    <a:gd name="T90" fmla="*/ 57 w 82"/>
                    <a:gd name="T91" fmla="*/ 56 h 58"/>
                    <a:gd name="T92" fmla="*/ 45 w 82"/>
                    <a:gd name="T93" fmla="*/ 68 h 58"/>
                    <a:gd name="T94" fmla="*/ 33 w 82"/>
                    <a:gd name="T95" fmla="*/ 77 h 58"/>
                    <a:gd name="T96" fmla="*/ 20 w 82"/>
                    <a:gd name="T97" fmla="*/ 83 h 58"/>
                    <a:gd name="T98" fmla="*/ 8 w 82"/>
                    <a:gd name="T99" fmla="*/ 91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58"/>
                    <a:gd name="T152" fmla="*/ 82 w 82"/>
                    <a:gd name="T153" fmla="*/ 58 h 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58">
                      <a:moveTo>
                        <a:pt x="2" y="58"/>
                      </a:moveTo>
                      <a:lnTo>
                        <a:pt x="2" y="58"/>
                      </a:lnTo>
                      <a:lnTo>
                        <a:pt x="0" y="58"/>
                      </a:lnTo>
                      <a:lnTo>
                        <a:pt x="2" y="58"/>
                      </a:lnTo>
                      <a:lnTo>
                        <a:pt x="3" y="57"/>
                      </a:lnTo>
                      <a:lnTo>
                        <a:pt x="6" y="55"/>
                      </a:lnTo>
                      <a:lnTo>
                        <a:pt x="8" y="54"/>
                      </a:lnTo>
                      <a:lnTo>
                        <a:pt x="11" y="52"/>
                      </a:lnTo>
                      <a:lnTo>
                        <a:pt x="12" y="52"/>
                      </a:lnTo>
                      <a:lnTo>
                        <a:pt x="15" y="51"/>
                      </a:lnTo>
                      <a:lnTo>
                        <a:pt x="18" y="49"/>
                      </a:lnTo>
                      <a:lnTo>
                        <a:pt x="20" y="48"/>
                      </a:lnTo>
                      <a:lnTo>
                        <a:pt x="23" y="48"/>
                      </a:lnTo>
                      <a:lnTo>
                        <a:pt x="26" y="45"/>
                      </a:lnTo>
                      <a:lnTo>
                        <a:pt x="30" y="42"/>
                      </a:lnTo>
                      <a:lnTo>
                        <a:pt x="36" y="39"/>
                      </a:lnTo>
                      <a:lnTo>
                        <a:pt x="42" y="36"/>
                      </a:lnTo>
                      <a:lnTo>
                        <a:pt x="47" y="33"/>
                      </a:lnTo>
                      <a:lnTo>
                        <a:pt x="51" y="28"/>
                      </a:lnTo>
                      <a:lnTo>
                        <a:pt x="57" y="25"/>
                      </a:lnTo>
                      <a:lnTo>
                        <a:pt x="62" y="21"/>
                      </a:lnTo>
                      <a:lnTo>
                        <a:pt x="66" y="18"/>
                      </a:lnTo>
                      <a:lnTo>
                        <a:pt x="71" y="13"/>
                      </a:lnTo>
                      <a:lnTo>
                        <a:pt x="75" y="9"/>
                      </a:lnTo>
                      <a:lnTo>
                        <a:pt x="77" y="9"/>
                      </a:lnTo>
                      <a:lnTo>
                        <a:pt x="77" y="7"/>
                      </a:lnTo>
                      <a:lnTo>
                        <a:pt x="77" y="6"/>
                      </a:lnTo>
                      <a:lnTo>
                        <a:pt x="78" y="6"/>
                      </a:lnTo>
                      <a:lnTo>
                        <a:pt x="78" y="4"/>
                      </a:lnTo>
                      <a:lnTo>
                        <a:pt x="80" y="3"/>
                      </a:lnTo>
                      <a:lnTo>
                        <a:pt x="80" y="1"/>
                      </a:lnTo>
                      <a:lnTo>
                        <a:pt x="81" y="1"/>
                      </a:lnTo>
                      <a:lnTo>
                        <a:pt x="81" y="0"/>
                      </a:lnTo>
                      <a:lnTo>
                        <a:pt x="81" y="1"/>
                      </a:lnTo>
                      <a:lnTo>
                        <a:pt x="82" y="1"/>
                      </a:lnTo>
                      <a:lnTo>
                        <a:pt x="82" y="6"/>
                      </a:lnTo>
                      <a:lnTo>
                        <a:pt x="81" y="9"/>
                      </a:lnTo>
                      <a:lnTo>
                        <a:pt x="81" y="12"/>
                      </a:lnTo>
                      <a:lnTo>
                        <a:pt x="78" y="16"/>
                      </a:lnTo>
                      <a:lnTo>
                        <a:pt x="77" y="19"/>
                      </a:lnTo>
                      <a:lnTo>
                        <a:pt x="75" y="22"/>
                      </a:lnTo>
                      <a:lnTo>
                        <a:pt x="72" y="24"/>
                      </a:lnTo>
                      <a:lnTo>
                        <a:pt x="69" y="27"/>
                      </a:lnTo>
                      <a:lnTo>
                        <a:pt x="66" y="28"/>
                      </a:lnTo>
                      <a:lnTo>
                        <a:pt x="63" y="31"/>
                      </a:lnTo>
                      <a:lnTo>
                        <a:pt x="57" y="36"/>
                      </a:lnTo>
                      <a:lnTo>
                        <a:pt x="51" y="39"/>
                      </a:lnTo>
                      <a:lnTo>
                        <a:pt x="45" y="42"/>
                      </a:lnTo>
                      <a:lnTo>
                        <a:pt x="39" y="45"/>
                      </a:lnTo>
                      <a:lnTo>
                        <a:pt x="33" y="48"/>
                      </a:lnTo>
                      <a:lnTo>
                        <a:pt x="27" y="51"/>
                      </a:lnTo>
                      <a:lnTo>
                        <a:pt x="20" y="52"/>
                      </a:lnTo>
                      <a:lnTo>
                        <a:pt x="14" y="55"/>
                      </a:lnTo>
                      <a:lnTo>
                        <a:pt x="8" y="57"/>
                      </a:lnTo>
                      <a:lnTo>
                        <a:pt x="2"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84" name="Freeform 332"/>
                <p:cNvSpPr>
                  <a:spLocks/>
                </p:cNvSpPr>
                <p:nvPr/>
              </p:nvSpPr>
              <p:spPr bwMode="auto">
                <a:xfrm>
                  <a:off x="1142" y="1808"/>
                  <a:ext cx="47" cy="33"/>
                </a:xfrm>
                <a:custGeom>
                  <a:avLst/>
                  <a:gdLst>
                    <a:gd name="T0" fmla="*/ 2 w 47"/>
                    <a:gd name="T1" fmla="*/ 46 h 32"/>
                    <a:gd name="T2" fmla="*/ 2 w 47"/>
                    <a:gd name="T3" fmla="*/ 46 h 32"/>
                    <a:gd name="T4" fmla="*/ 2 w 47"/>
                    <a:gd name="T5" fmla="*/ 46 h 32"/>
                    <a:gd name="T6" fmla="*/ 0 w 47"/>
                    <a:gd name="T7" fmla="*/ 46 h 32"/>
                    <a:gd name="T8" fmla="*/ 0 w 47"/>
                    <a:gd name="T9" fmla="*/ 46 h 32"/>
                    <a:gd name="T10" fmla="*/ 0 w 47"/>
                    <a:gd name="T11" fmla="*/ 46 h 32"/>
                    <a:gd name="T12" fmla="*/ 0 w 47"/>
                    <a:gd name="T13" fmla="*/ 46 h 32"/>
                    <a:gd name="T14" fmla="*/ 0 w 47"/>
                    <a:gd name="T15" fmla="*/ 46 h 32"/>
                    <a:gd name="T16" fmla="*/ 0 w 47"/>
                    <a:gd name="T17" fmla="*/ 45 h 32"/>
                    <a:gd name="T18" fmla="*/ 0 w 47"/>
                    <a:gd name="T19" fmla="*/ 45 h 32"/>
                    <a:gd name="T20" fmla="*/ 0 w 47"/>
                    <a:gd name="T21" fmla="*/ 45 h 32"/>
                    <a:gd name="T22" fmla="*/ 0 w 47"/>
                    <a:gd name="T23" fmla="*/ 45 h 32"/>
                    <a:gd name="T24" fmla="*/ 6 w 47"/>
                    <a:gd name="T25" fmla="*/ 42 h 32"/>
                    <a:gd name="T26" fmla="*/ 15 w 47"/>
                    <a:gd name="T27" fmla="*/ 36 h 32"/>
                    <a:gd name="T28" fmla="*/ 24 w 47"/>
                    <a:gd name="T29" fmla="*/ 30 h 32"/>
                    <a:gd name="T30" fmla="*/ 32 w 47"/>
                    <a:gd name="T31" fmla="*/ 10 h 32"/>
                    <a:gd name="T32" fmla="*/ 41 w 47"/>
                    <a:gd name="T33" fmla="*/ 3 h 32"/>
                    <a:gd name="T34" fmla="*/ 45 w 47"/>
                    <a:gd name="T35" fmla="*/ 0 h 32"/>
                    <a:gd name="T36" fmla="*/ 45 w 47"/>
                    <a:gd name="T37" fmla="*/ 0 h 32"/>
                    <a:gd name="T38" fmla="*/ 45 w 47"/>
                    <a:gd name="T39" fmla="*/ 0 h 32"/>
                    <a:gd name="T40" fmla="*/ 47 w 47"/>
                    <a:gd name="T41" fmla="*/ 0 h 32"/>
                    <a:gd name="T42" fmla="*/ 47 w 47"/>
                    <a:gd name="T43" fmla="*/ 0 h 32"/>
                    <a:gd name="T44" fmla="*/ 47 w 47"/>
                    <a:gd name="T45" fmla="*/ 0 h 32"/>
                    <a:gd name="T46" fmla="*/ 47 w 47"/>
                    <a:gd name="T47" fmla="*/ 0 h 32"/>
                    <a:gd name="T48" fmla="*/ 47 w 47"/>
                    <a:gd name="T49" fmla="*/ 0 h 32"/>
                    <a:gd name="T50" fmla="*/ 47 w 47"/>
                    <a:gd name="T51" fmla="*/ 0 h 32"/>
                    <a:gd name="T52" fmla="*/ 47 w 47"/>
                    <a:gd name="T53" fmla="*/ 0 h 32"/>
                    <a:gd name="T54" fmla="*/ 47 w 47"/>
                    <a:gd name="T55" fmla="*/ 1 h 32"/>
                    <a:gd name="T56" fmla="*/ 47 w 47"/>
                    <a:gd name="T57" fmla="*/ 1 h 32"/>
                    <a:gd name="T58" fmla="*/ 45 w 47"/>
                    <a:gd name="T59" fmla="*/ 6 h 32"/>
                    <a:gd name="T60" fmla="*/ 42 w 47"/>
                    <a:gd name="T61" fmla="*/ 9 h 32"/>
                    <a:gd name="T62" fmla="*/ 39 w 47"/>
                    <a:gd name="T63" fmla="*/ 12 h 32"/>
                    <a:gd name="T64" fmla="*/ 36 w 47"/>
                    <a:gd name="T65" fmla="*/ 15 h 32"/>
                    <a:gd name="T66" fmla="*/ 32 w 47"/>
                    <a:gd name="T67" fmla="*/ 33 h 32"/>
                    <a:gd name="T68" fmla="*/ 30 w 47"/>
                    <a:gd name="T69" fmla="*/ 35 h 32"/>
                    <a:gd name="T70" fmla="*/ 24 w 47"/>
                    <a:gd name="T71" fmla="*/ 38 h 32"/>
                    <a:gd name="T72" fmla="*/ 18 w 47"/>
                    <a:gd name="T73" fmla="*/ 42 h 32"/>
                    <a:gd name="T74" fmla="*/ 12 w 47"/>
                    <a:gd name="T75" fmla="*/ 43 h 32"/>
                    <a:gd name="T76" fmla="*/ 5 w 47"/>
                    <a:gd name="T77" fmla="*/ 45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32"/>
                    <a:gd name="T119" fmla="*/ 47 w 47"/>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32">
                      <a:moveTo>
                        <a:pt x="2" y="32"/>
                      </a:moveTo>
                      <a:lnTo>
                        <a:pt x="2" y="32"/>
                      </a:lnTo>
                      <a:lnTo>
                        <a:pt x="0" y="32"/>
                      </a:lnTo>
                      <a:lnTo>
                        <a:pt x="0" y="31"/>
                      </a:lnTo>
                      <a:lnTo>
                        <a:pt x="6" y="28"/>
                      </a:lnTo>
                      <a:lnTo>
                        <a:pt x="11" y="25"/>
                      </a:lnTo>
                      <a:lnTo>
                        <a:pt x="15" y="22"/>
                      </a:lnTo>
                      <a:lnTo>
                        <a:pt x="20" y="19"/>
                      </a:lnTo>
                      <a:lnTo>
                        <a:pt x="24" y="16"/>
                      </a:lnTo>
                      <a:lnTo>
                        <a:pt x="27" y="13"/>
                      </a:lnTo>
                      <a:lnTo>
                        <a:pt x="32" y="10"/>
                      </a:lnTo>
                      <a:lnTo>
                        <a:pt x="36" y="6"/>
                      </a:lnTo>
                      <a:lnTo>
                        <a:pt x="41" y="3"/>
                      </a:lnTo>
                      <a:lnTo>
                        <a:pt x="45" y="0"/>
                      </a:lnTo>
                      <a:lnTo>
                        <a:pt x="47" y="0"/>
                      </a:lnTo>
                      <a:lnTo>
                        <a:pt x="47" y="1"/>
                      </a:lnTo>
                      <a:lnTo>
                        <a:pt x="45" y="3"/>
                      </a:lnTo>
                      <a:lnTo>
                        <a:pt x="45" y="6"/>
                      </a:lnTo>
                      <a:lnTo>
                        <a:pt x="44" y="7"/>
                      </a:lnTo>
                      <a:lnTo>
                        <a:pt x="42" y="9"/>
                      </a:lnTo>
                      <a:lnTo>
                        <a:pt x="41" y="10"/>
                      </a:lnTo>
                      <a:lnTo>
                        <a:pt x="39" y="12"/>
                      </a:lnTo>
                      <a:lnTo>
                        <a:pt x="38" y="15"/>
                      </a:lnTo>
                      <a:lnTo>
                        <a:pt x="36" y="15"/>
                      </a:lnTo>
                      <a:lnTo>
                        <a:pt x="35" y="16"/>
                      </a:lnTo>
                      <a:lnTo>
                        <a:pt x="32" y="19"/>
                      </a:lnTo>
                      <a:lnTo>
                        <a:pt x="30" y="21"/>
                      </a:lnTo>
                      <a:lnTo>
                        <a:pt x="27" y="22"/>
                      </a:lnTo>
                      <a:lnTo>
                        <a:pt x="24" y="24"/>
                      </a:lnTo>
                      <a:lnTo>
                        <a:pt x="21" y="27"/>
                      </a:lnTo>
                      <a:lnTo>
                        <a:pt x="18" y="28"/>
                      </a:lnTo>
                      <a:lnTo>
                        <a:pt x="15" y="29"/>
                      </a:lnTo>
                      <a:lnTo>
                        <a:pt x="12" y="29"/>
                      </a:lnTo>
                      <a:lnTo>
                        <a:pt x="9" y="31"/>
                      </a:lnTo>
                      <a:lnTo>
                        <a:pt x="5" y="31"/>
                      </a:lnTo>
                      <a:lnTo>
                        <a:pt x="2" y="3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85" name="Freeform 333"/>
                <p:cNvSpPr>
                  <a:spLocks/>
                </p:cNvSpPr>
                <p:nvPr/>
              </p:nvSpPr>
              <p:spPr bwMode="auto">
                <a:xfrm>
                  <a:off x="1142" y="1808"/>
                  <a:ext cx="47" cy="33"/>
                </a:xfrm>
                <a:custGeom>
                  <a:avLst/>
                  <a:gdLst>
                    <a:gd name="T0" fmla="*/ 2 w 47"/>
                    <a:gd name="T1" fmla="*/ 46 h 32"/>
                    <a:gd name="T2" fmla="*/ 2 w 47"/>
                    <a:gd name="T3" fmla="*/ 46 h 32"/>
                    <a:gd name="T4" fmla="*/ 2 w 47"/>
                    <a:gd name="T5" fmla="*/ 46 h 32"/>
                    <a:gd name="T6" fmla="*/ 0 w 47"/>
                    <a:gd name="T7" fmla="*/ 46 h 32"/>
                    <a:gd name="T8" fmla="*/ 0 w 47"/>
                    <a:gd name="T9" fmla="*/ 46 h 32"/>
                    <a:gd name="T10" fmla="*/ 0 w 47"/>
                    <a:gd name="T11" fmla="*/ 46 h 32"/>
                    <a:gd name="T12" fmla="*/ 0 w 47"/>
                    <a:gd name="T13" fmla="*/ 46 h 32"/>
                    <a:gd name="T14" fmla="*/ 0 w 47"/>
                    <a:gd name="T15" fmla="*/ 46 h 32"/>
                    <a:gd name="T16" fmla="*/ 0 w 47"/>
                    <a:gd name="T17" fmla="*/ 45 h 32"/>
                    <a:gd name="T18" fmla="*/ 0 w 47"/>
                    <a:gd name="T19" fmla="*/ 45 h 32"/>
                    <a:gd name="T20" fmla="*/ 0 w 47"/>
                    <a:gd name="T21" fmla="*/ 45 h 32"/>
                    <a:gd name="T22" fmla="*/ 0 w 47"/>
                    <a:gd name="T23" fmla="*/ 45 h 32"/>
                    <a:gd name="T24" fmla="*/ 6 w 47"/>
                    <a:gd name="T25" fmla="*/ 42 h 32"/>
                    <a:gd name="T26" fmla="*/ 15 w 47"/>
                    <a:gd name="T27" fmla="*/ 36 h 32"/>
                    <a:gd name="T28" fmla="*/ 24 w 47"/>
                    <a:gd name="T29" fmla="*/ 30 h 32"/>
                    <a:gd name="T30" fmla="*/ 32 w 47"/>
                    <a:gd name="T31" fmla="*/ 10 h 32"/>
                    <a:gd name="T32" fmla="*/ 41 w 47"/>
                    <a:gd name="T33" fmla="*/ 3 h 32"/>
                    <a:gd name="T34" fmla="*/ 45 w 47"/>
                    <a:gd name="T35" fmla="*/ 0 h 32"/>
                    <a:gd name="T36" fmla="*/ 45 w 47"/>
                    <a:gd name="T37" fmla="*/ 0 h 32"/>
                    <a:gd name="T38" fmla="*/ 45 w 47"/>
                    <a:gd name="T39" fmla="*/ 0 h 32"/>
                    <a:gd name="T40" fmla="*/ 47 w 47"/>
                    <a:gd name="T41" fmla="*/ 0 h 32"/>
                    <a:gd name="T42" fmla="*/ 47 w 47"/>
                    <a:gd name="T43" fmla="*/ 0 h 32"/>
                    <a:gd name="T44" fmla="*/ 47 w 47"/>
                    <a:gd name="T45" fmla="*/ 0 h 32"/>
                    <a:gd name="T46" fmla="*/ 47 w 47"/>
                    <a:gd name="T47" fmla="*/ 0 h 32"/>
                    <a:gd name="T48" fmla="*/ 47 w 47"/>
                    <a:gd name="T49" fmla="*/ 0 h 32"/>
                    <a:gd name="T50" fmla="*/ 47 w 47"/>
                    <a:gd name="T51" fmla="*/ 0 h 32"/>
                    <a:gd name="T52" fmla="*/ 47 w 47"/>
                    <a:gd name="T53" fmla="*/ 0 h 32"/>
                    <a:gd name="T54" fmla="*/ 47 w 47"/>
                    <a:gd name="T55" fmla="*/ 1 h 32"/>
                    <a:gd name="T56" fmla="*/ 47 w 47"/>
                    <a:gd name="T57" fmla="*/ 1 h 32"/>
                    <a:gd name="T58" fmla="*/ 45 w 47"/>
                    <a:gd name="T59" fmla="*/ 6 h 32"/>
                    <a:gd name="T60" fmla="*/ 42 w 47"/>
                    <a:gd name="T61" fmla="*/ 9 h 32"/>
                    <a:gd name="T62" fmla="*/ 39 w 47"/>
                    <a:gd name="T63" fmla="*/ 12 h 32"/>
                    <a:gd name="T64" fmla="*/ 36 w 47"/>
                    <a:gd name="T65" fmla="*/ 15 h 32"/>
                    <a:gd name="T66" fmla="*/ 32 w 47"/>
                    <a:gd name="T67" fmla="*/ 33 h 32"/>
                    <a:gd name="T68" fmla="*/ 30 w 47"/>
                    <a:gd name="T69" fmla="*/ 35 h 32"/>
                    <a:gd name="T70" fmla="*/ 24 w 47"/>
                    <a:gd name="T71" fmla="*/ 38 h 32"/>
                    <a:gd name="T72" fmla="*/ 18 w 47"/>
                    <a:gd name="T73" fmla="*/ 42 h 32"/>
                    <a:gd name="T74" fmla="*/ 12 w 47"/>
                    <a:gd name="T75" fmla="*/ 43 h 32"/>
                    <a:gd name="T76" fmla="*/ 5 w 47"/>
                    <a:gd name="T77" fmla="*/ 45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32"/>
                    <a:gd name="T119" fmla="*/ 47 w 47"/>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32">
                      <a:moveTo>
                        <a:pt x="2" y="32"/>
                      </a:moveTo>
                      <a:lnTo>
                        <a:pt x="2" y="32"/>
                      </a:lnTo>
                      <a:lnTo>
                        <a:pt x="0" y="32"/>
                      </a:lnTo>
                      <a:lnTo>
                        <a:pt x="0" y="31"/>
                      </a:lnTo>
                      <a:lnTo>
                        <a:pt x="6" y="28"/>
                      </a:lnTo>
                      <a:lnTo>
                        <a:pt x="11" y="25"/>
                      </a:lnTo>
                      <a:lnTo>
                        <a:pt x="15" y="22"/>
                      </a:lnTo>
                      <a:lnTo>
                        <a:pt x="20" y="19"/>
                      </a:lnTo>
                      <a:lnTo>
                        <a:pt x="24" y="16"/>
                      </a:lnTo>
                      <a:lnTo>
                        <a:pt x="27" y="13"/>
                      </a:lnTo>
                      <a:lnTo>
                        <a:pt x="32" y="10"/>
                      </a:lnTo>
                      <a:lnTo>
                        <a:pt x="36" y="6"/>
                      </a:lnTo>
                      <a:lnTo>
                        <a:pt x="41" y="3"/>
                      </a:lnTo>
                      <a:lnTo>
                        <a:pt x="45" y="0"/>
                      </a:lnTo>
                      <a:lnTo>
                        <a:pt x="47" y="0"/>
                      </a:lnTo>
                      <a:lnTo>
                        <a:pt x="47" y="1"/>
                      </a:lnTo>
                      <a:lnTo>
                        <a:pt x="45" y="3"/>
                      </a:lnTo>
                      <a:lnTo>
                        <a:pt x="45" y="6"/>
                      </a:lnTo>
                      <a:lnTo>
                        <a:pt x="44" y="7"/>
                      </a:lnTo>
                      <a:lnTo>
                        <a:pt x="42" y="9"/>
                      </a:lnTo>
                      <a:lnTo>
                        <a:pt x="41" y="10"/>
                      </a:lnTo>
                      <a:lnTo>
                        <a:pt x="39" y="12"/>
                      </a:lnTo>
                      <a:lnTo>
                        <a:pt x="38" y="15"/>
                      </a:lnTo>
                      <a:lnTo>
                        <a:pt x="36" y="15"/>
                      </a:lnTo>
                      <a:lnTo>
                        <a:pt x="35" y="16"/>
                      </a:lnTo>
                      <a:lnTo>
                        <a:pt x="32" y="19"/>
                      </a:lnTo>
                      <a:lnTo>
                        <a:pt x="30" y="21"/>
                      </a:lnTo>
                      <a:lnTo>
                        <a:pt x="27" y="22"/>
                      </a:lnTo>
                      <a:lnTo>
                        <a:pt x="24" y="24"/>
                      </a:lnTo>
                      <a:lnTo>
                        <a:pt x="21" y="27"/>
                      </a:lnTo>
                      <a:lnTo>
                        <a:pt x="18" y="28"/>
                      </a:lnTo>
                      <a:lnTo>
                        <a:pt x="15" y="29"/>
                      </a:lnTo>
                      <a:lnTo>
                        <a:pt x="12" y="29"/>
                      </a:lnTo>
                      <a:lnTo>
                        <a:pt x="9" y="31"/>
                      </a:lnTo>
                      <a:lnTo>
                        <a:pt x="5" y="31"/>
                      </a:lnTo>
                      <a:lnTo>
                        <a:pt x="2" y="3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86" name="Freeform 334"/>
                <p:cNvSpPr>
                  <a:spLocks/>
                </p:cNvSpPr>
                <p:nvPr/>
              </p:nvSpPr>
              <p:spPr bwMode="auto">
                <a:xfrm>
                  <a:off x="942" y="1704"/>
                  <a:ext cx="8" cy="9"/>
                </a:xfrm>
                <a:custGeom>
                  <a:avLst/>
                  <a:gdLst>
                    <a:gd name="T0" fmla="*/ 2 w 8"/>
                    <a:gd name="T1" fmla="*/ 2 h 9"/>
                    <a:gd name="T2" fmla="*/ 2 w 8"/>
                    <a:gd name="T3" fmla="*/ 2 h 9"/>
                    <a:gd name="T4" fmla="*/ 3 w 8"/>
                    <a:gd name="T5" fmla="*/ 0 h 9"/>
                    <a:gd name="T6" fmla="*/ 5 w 8"/>
                    <a:gd name="T7" fmla="*/ 0 h 9"/>
                    <a:gd name="T8" fmla="*/ 6 w 8"/>
                    <a:gd name="T9" fmla="*/ 0 h 9"/>
                    <a:gd name="T10" fmla="*/ 6 w 8"/>
                    <a:gd name="T11" fmla="*/ 2 h 9"/>
                    <a:gd name="T12" fmla="*/ 8 w 8"/>
                    <a:gd name="T13" fmla="*/ 2 h 9"/>
                    <a:gd name="T14" fmla="*/ 8 w 8"/>
                    <a:gd name="T15" fmla="*/ 3 h 9"/>
                    <a:gd name="T16" fmla="*/ 8 w 8"/>
                    <a:gd name="T17" fmla="*/ 5 h 9"/>
                    <a:gd name="T18" fmla="*/ 6 w 8"/>
                    <a:gd name="T19" fmla="*/ 6 h 9"/>
                    <a:gd name="T20" fmla="*/ 6 w 8"/>
                    <a:gd name="T21" fmla="*/ 6 h 9"/>
                    <a:gd name="T22" fmla="*/ 5 w 8"/>
                    <a:gd name="T23" fmla="*/ 8 h 9"/>
                    <a:gd name="T24" fmla="*/ 5 w 8"/>
                    <a:gd name="T25" fmla="*/ 8 h 9"/>
                    <a:gd name="T26" fmla="*/ 3 w 8"/>
                    <a:gd name="T27" fmla="*/ 8 h 9"/>
                    <a:gd name="T28" fmla="*/ 2 w 8"/>
                    <a:gd name="T29" fmla="*/ 9 h 9"/>
                    <a:gd name="T30" fmla="*/ 2 w 8"/>
                    <a:gd name="T31" fmla="*/ 8 h 9"/>
                    <a:gd name="T32" fmla="*/ 0 w 8"/>
                    <a:gd name="T33" fmla="*/ 8 h 9"/>
                    <a:gd name="T34" fmla="*/ 0 w 8"/>
                    <a:gd name="T35" fmla="*/ 6 h 9"/>
                    <a:gd name="T36" fmla="*/ 0 w 8"/>
                    <a:gd name="T37" fmla="*/ 6 h 9"/>
                    <a:gd name="T38" fmla="*/ 0 w 8"/>
                    <a:gd name="T39" fmla="*/ 5 h 9"/>
                    <a:gd name="T40" fmla="*/ 0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0"/>
                      </a:lnTo>
                      <a:lnTo>
                        <a:pt x="5" y="0"/>
                      </a:lnTo>
                      <a:lnTo>
                        <a:pt x="6" y="0"/>
                      </a:lnTo>
                      <a:lnTo>
                        <a:pt x="6" y="2"/>
                      </a:lnTo>
                      <a:lnTo>
                        <a:pt x="8" y="2"/>
                      </a:lnTo>
                      <a:lnTo>
                        <a:pt x="8" y="3"/>
                      </a:lnTo>
                      <a:lnTo>
                        <a:pt x="8" y="5"/>
                      </a:lnTo>
                      <a:lnTo>
                        <a:pt x="6" y="6"/>
                      </a:lnTo>
                      <a:lnTo>
                        <a:pt x="5" y="8"/>
                      </a:lnTo>
                      <a:lnTo>
                        <a:pt x="3" y="8"/>
                      </a:lnTo>
                      <a:lnTo>
                        <a:pt x="2" y="9"/>
                      </a:lnTo>
                      <a:lnTo>
                        <a:pt x="2" y="8"/>
                      </a:lnTo>
                      <a:lnTo>
                        <a:pt x="0" y="8"/>
                      </a:lnTo>
                      <a:lnTo>
                        <a:pt x="0" y="6"/>
                      </a:lnTo>
                      <a:lnTo>
                        <a:pt x="0" y="5"/>
                      </a:lnTo>
                      <a:lnTo>
                        <a:pt x="0"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87" name="Freeform 335"/>
                <p:cNvSpPr>
                  <a:spLocks/>
                </p:cNvSpPr>
                <p:nvPr/>
              </p:nvSpPr>
              <p:spPr bwMode="auto">
                <a:xfrm>
                  <a:off x="942" y="1704"/>
                  <a:ext cx="8" cy="9"/>
                </a:xfrm>
                <a:custGeom>
                  <a:avLst/>
                  <a:gdLst>
                    <a:gd name="T0" fmla="*/ 2 w 8"/>
                    <a:gd name="T1" fmla="*/ 2 h 9"/>
                    <a:gd name="T2" fmla="*/ 2 w 8"/>
                    <a:gd name="T3" fmla="*/ 2 h 9"/>
                    <a:gd name="T4" fmla="*/ 3 w 8"/>
                    <a:gd name="T5" fmla="*/ 0 h 9"/>
                    <a:gd name="T6" fmla="*/ 5 w 8"/>
                    <a:gd name="T7" fmla="*/ 0 h 9"/>
                    <a:gd name="T8" fmla="*/ 6 w 8"/>
                    <a:gd name="T9" fmla="*/ 0 h 9"/>
                    <a:gd name="T10" fmla="*/ 6 w 8"/>
                    <a:gd name="T11" fmla="*/ 2 h 9"/>
                    <a:gd name="T12" fmla="*/ 8 w 8"/>
                    <a:gd name="T13" fmla="*/ 2 h 9"/>
                    <a:gd name="T14" fmla="*/ 8 w 8"/>
                    <a:gd name="T15" fmla="*/ 3 h 9"/>
                    <a:gd name="T16" fmla="*/ 8 w 8"/>
                    <a:gd name="T17" fmla="*/ 5 h 9"/>
                    <a:gd name="T18" fmla="*/ 6 w 8"/>
                    <a:gd name="T19" fmla="*/ 6 h 9"/>
                    <a:gd name="T20" fmla="*/ 6 w 8"/>
                    <a:gd name="T21" fmla="*/ 6 h 9"/>
                    <a:gd name="T22" fmla="*/ 5 w 8"/>
                    <a:gd name="T23" fmla="*/ 8 h 9"/>
                    <a:gd name="T24" fmla="*/ 5 w 8"/>
                    <a:gd name="T25" fmla="*/ 8 h 9"/>
                    <a:gd name="T26" fmla="*/ 3 w 8"/>
                    <a:gd name="T27" fmla="*/ 8 h 9"/>
                    <a:gd name="T28" fmla="*/ 2 w 8"/>
                    <a:gd name="T29" fmla="*/ 9 h 9"/>
                    <a:gd name="T30" fmla="*/ 2 w 8"/>
                    <a:gd name="T31" fmla="*/ 8 h 9"/>
                    <a:gd name="T32" fmla="*/ 0 w 8"/>
                    <a:gd name="T33" fmla="*/ 8 h 9"/>
                    <a:gd name="T34" fmla="*/ 0 w 8"/>
                    <a:gd name="T35" fmla="*/ 6 h 9"/>
                    <a:gd name="T36" fmla="*/ 0 w 8"/>
                    <a:gd name="T37" fmla="*/ 6 h 9"/>
                    <a:gd name="T38" fmla="*/ 0 w 8"/>
                    <a:gd name="T39" fmla="*/ 5 h 9"/>
                    <a:gd name="T40" fmla="*/ 0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0"/>
                      </a:lnTo>
                      <a:lnTo>
                        <a:pt x="5" y="0"/>
                      </a:lnTo>
                      <a:lnTo>
                        <a:pt x="6" y="0"/>
                      </a:lnTo>
                      <a:lnTo>
                        <a:pt x="6" y="2"/>
                      </a:lnTo>
                      <a:lnTo>
                        <a:pt x="8" y="2"/>
                      </a:lnTo>
                      <a:lnTo>
                        <a:pt x="8" y="3"/>
                      </a:lnTo>
                      <a:lnTo>
                        <a:pt x="8" y="5"/>
                      </a:lnTo>
                      <a:lnTo>
                        <a:pt x="6" y="6"/>
                      </a:lnTo>
                      <a:lnTo>
                        <a:pt x="5" y="8"/>
                      </a:lnTo>
                      <a:lnTo>
                        <a:pt x="3" y="8"/>
                      </a:lnTo>
                      <a:lnTo>
                        <a:pt x="2" y="9"/>
                      </a:lnTo>
                      <a:lnTo>
                        <a:pt x="2" y="8"/>
                      </a:lnTo>
                      <a:lnTo>
                        <a:pt x="0" y="8"/>
                      </a:lnTo>
                      <a:lnTo>
                        <a:pt x="0" y="6"/>
                      </a:lnTo>
                      <a:lnTo>
                        <a:pt x="0" y="5"/>
                      </a:lnTo>
                      <a:lnTo>
                        <a:pt x="0"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88" name="Freeform 336"/>
                <p:cNvSpPr>
                  <a:spLocks/>
                </p:cNvSpPr>
                <p:nvPr/>
              </p:nvSpPr>
              <p:spPr bwMode="auto">
                <a:xfrm>
                  <a:off x="947" y="1731"/>
                  <a:ext cx="7" cy="10"/>
                </a:xfrm>
                <a:custGeom>
                  <a:avLst/>
                  <a:gdLst>
                    <a:gd name="T0" fmla="*/ 1 w 7"/>
                    <a:gd name="T1" fmla="*/ 2 h 9"/>
                    <a:gd name="T2" fmla="*/ 1 w 7"/>
                    <a:gd name="T3" fmla="*/ 2 h 9"/>
                    <a:gd name="T4" fmla="*/ 3 w 7"/>
                    <a:gd name="T5" fmla="*/ 0 h 9"/>
                    <a:gd name="T6" fmla="*/ 4 w 7"/>
                    <a:gd name="T7" fmla="*/ 0 h 9"/>
                    <a:gd name="T8" fmla="*/ 6 w 7"/>
                    <a:gd name="T9" fmla="*/ 0 h 9"/>
                    <a:gd name="T10" fmla="*/ 6 w 7"/>
                    <a:gd name="T11" fmla="*/ 2 h 9"/>
                    <a:gd name="T12" fmla="*/ 7 w 7"/>
                    <a:gd name="T13" fmla="*/ 2 h 9"/>
                    <a:gd name="T14" fmla="*/ 7 w 7"/>
                    <a:gd name="T15" fmla="*/ 3 h 9"/>
                    <a:gd name="T16" fmla="*/ 7 w 7"/>
                    <a:gd name="T17" fmla="*/ 24 h 9"/>
                    <a:gd name="T18" fmla="*/ 6 w 7"/>
                    <a:gd name="T19" fmla="*/ 24 h 9"/>
                    <a:gd name="T20" fmla="*/ 6 w 7"/>
                    <a:gd name="T21" fmla="*/ 27 h 9"/>
                    <a:gd name="T22" fmla="*/ 4 w 7"/>
                    <a:gd name="T23" fmla="*/ 33 h 9"/>
                    <a:gd name="T24" fmla="*/ 4 w 7"/>
                    <a:gd name="T25" fmla="*/ 33 h 9"/>
                    <a:gd name="T26" fmla="*/ 3 w 7"/>
                    <a:gd name="T27" fmla="*/ 33 h 9"/>
                    <a:gd name="T28" fmla="*/ 1 w 7"/>
                    <a:gd name="T29" fmla="*/ 37 h 9"/>
                    <a:gd name="T30" fmla="*/ 0 w 7"/>
                    <a:gd name="T31" fmla="*/ 33 h 9"/>
                    <a:gd name="T32" fmla="*/ 0 w 7"/>
                    <a:gd name="T33" fmla="*/ 33 h 9"/>
                    <a:gd name="T34" fmla="*/ 0 w 7"/>
                    <a:gd name="T35" fmla="*/ 27 h 9"/>
                    <a:gd name="T36" fmla="*/ 0 w 7"/>
                    <a:gd name="T37" fmla="*/ 27 h 9"/>
                    <a:gd name="T38" fmla="*/ 0 w 7"/>
                    <a:gd name="T39" fmla="*/ 24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6" y="2"/>
                      </a:lnTo>
                      <a:lnTo>
                        <a:pt x="7" y="2"/>
                      </a:lnTo>
                      <a:lnTo>
                        <a:pt x="7" y="3"/>
                      </a:lnTo>
                      <a:lnTo>
                        <a:pt x="7" y="5"/>
                      </a:lnTo>
                      <a:lnTo>
                        <a:pt x="6" y="5"/>
                      </a:lnTo>
                      <a:lnTo>
                        <a:pt x="6" y="6"/>
                      </a:lnTo>
                      <a:lnTo>
                        <a:pt x="4" y="8"/>
                      </a:lnTo>
                      <a:lnTo>
                        <a:pt x="3" y="8"/>
                      </a:lnTo>
                      <a:lnTo>
                        <a:pt x="1" y="9"/>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89" name="Freeform 337"/>
                <p:cNvSpPr>
                  <a:spLocks/>
                </p:cNvSpPr>
                <p:nvPr/>
              </p:nvSpPr>
              <p:spPr bwMode="auto">
                <a:xfrm>
                  <a:off x="947" y="1731"/>
                  <a:ext cx="7" cy="10"/>
                </a:xfrm>
                <a:custGeom>
                  <a:avLst/>
                  <a:gdLst>
                    <a:gd name="T0" fmla="*/ 1 w 7"/>
                    <a:gd name="T1" fmla="*/ 2 h 9"/>
                    <a:gd name="T2" fmla="*/ 1 w 7"/>
                    <a:gd name="T3" fmla="*/ 2 h 9"/>
                    <a:gd name="T4" fmla="*/ 3 w 7"/>
                    <a:gd name="T5" fmla="*/ 0 h 9"/>
                    <a:gd name="T6" fmla="*/ 4 w 7"/>
                    <a:gd name="T7" fmla="*/ 0 h 9"/>
                    <a:gd name="T8" fmla="*/ 6 w 7"/>
                    <a:gd name="T9" fmla="*/ 0 h 9"/>
                    <a:gd name="T10" fmla="*/ 6 w 7"/>
                    <a:gd name="T11" fmla="*/ 2 h 9"/>
                    <a:gd name="T12" fmla="*/ 7 w 7"/>
                    <a:gd name="T13" fmla="*/ 2 h 9"/>
                    <a:gd name="T14" fmla="*/ 7 w 7"/>
                    <a:gd name="T15" fmla="*/ 3 h 9"/>
                    <a:gd name="T16" fmla="*/ 7 w 7"/>
                    <a:gd name="T17" fmla="*/ 24 h 9"/>
                    <a:gd name="T18" fmla="*/ 6 w 7"/>
                    <a:gd name="T19" fmla="*/ 24 h 9"/>
                    <a:gd name="T20" fmla="*/ 6 w 7"/>
                    <a:gd name="T21" fmla="*/ 27 h 9"/>
                    <a:gd name="T22" fmla="*/ 4 w 7"/>
                    <a:gd name="T23" fmla="*/ 33 h 9"/>
                    <a:gd name="T24" fmla="*/ 4 w 7"/>
                    <a:gd name="T25" fmla="*/ 33 h 9"/>
                    <a:gd name="T26" fmla="*/ 3 w 7"/>
                    <a:gd name="T27" fmla="*/ 33 h 9"/>
                    <a:gd name="T28" fmla="*/ 1 w 7"/>
                    <a:gd name="T29" fmla="*/ 37 h 9"/>
                    <a:gd name="T30" fmla="*/ 0 w 7"/>
                    <a:gd name="T31" fmla="*/ 33 h 9"/>
                    <a:gd name="T32" fmla="*/ 0 w 7"/>
                    <a:gd name="T33" fmla="*/ 33 h 9"/>
                    <a:gd name="T34" fmla="*/ 0 w 7"/>
                    <a:gd name="T35" fmla="*/ 27 h 9"/>
                    <a:gd name="T36" fmla="*/ 0 w 7"/>
                    <a:gd name="T37" fmla="*/ 27 h 9"/>
                    <a:gd name="T38" fmla="*/ 0 w 7"/>
                    <a:gd name="T39" fmla="*/ 24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6" y="2"/>
                      </a:lnTo>
                      <a:lnTo>
                        <a:pt x="7" y="2"/>
                      </a:lnTo>
                      <a:lnTo>
                        <a:pt x="7" y="3"/>
                      </a:lnTo>
                      <a:lnTo>
                        <a:pt x="7" y="5"/>
                      </a:lnTo>
                      <a:lnTo>
                        <a:pt x="6" y="5"/>
                      </a:lnTo>
                      <a:lnTo>
                        <a:pt x="6" y="6"/>
                      </a:lnTo>
                      <a:lnTo>
                        <a:pt x="4" y="8"/>
                      </a:lnTo>
                      <a:lnTo>
                        <a:pt x="3" y="8"/>
                      </a:lnTo>
                      <a:lnTo>
                        <a:pt x="1" y="9"/>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90" name="Freeform 338"/>
                <p:cNvSpPr>
                  <a:spLocks/>
                </p:cNvSpPr>
                <p:nvPr/>
              </p:nvSpPr>
              <p:spPr bwMode="auto">
                <a:xfrm>
                  <a:off x="929" y="1784"/>
                  <a:ext cx="7" cy="8"/>
                </a:xfrm>
                <a:custGeom>
                  <a:avLst/>
                  <a:gdLst>
                    <a:gd name="T0" fmla="*/ 1 w 7"/>
                    <a:gd name="T1" fmla="*/ 2 h 8"/>
                    <a:gd name="T2" fmla="*/ 1 w 7"/>
                    <a:gd name="T3" fmla="*/ 2 h 8"/>
                    <a:gd name="T4" fmla="*/ 4 w 7"/>
                    <a:gd name="T5" fmla="*/ 0 h 8"/>
                    <a:gd name="T6" fmla="*/ 4 w 7"/>
                    <a:gd name="T7" fmla="*/ 0 h 8"/>
                    <a:gd name="T8" fmla="*/ 6 w 7"/>
                    <a:gd name="T9" fmla="*/ 0 h 8"/>
                    <a:gd name="T10" fmla="*/ 7 w 7"/>
                    <a:gd name="T11" fmla="*/ 0 h 8"/>
                    <a:gd name="T12" fmla="*/ 7 w 7"/>
                    <a:gd name="T13" fmla="*/ 2 h 8"/>
                    <a:gd name="T14" fmla="*/ 7 w 7"/>
                    <a:gd name="T15" fmla="*/ 2 h 8"/>
                    <a:gd name="T16" fmla="*/ 7 w 7"/>
                    <a:gd name="T17" fmla="*/ 3 h 8"/>
                    <a:gd name="T18" fmla="*/ 7 w 7"/>
                    <a:gd name="T19" fmla="*/ 5 h 8"/>
                    <a:gd name="T20" fmla="*/ 6 w 7"/>
                    <a:gd name="T21" fmla="*/ 6 h 8"/>
                    <a:gd name="T22" fmla="*/ 4 w 7"/>
                    <a:gd name="T23" fmla="*/ 6 h 8"/>
                    <a:gd name="T24" fmla="*/ 4 w 7"/>
                    <a:gd name="T25" fmla="*/ 6 h 8"/>
                    <a:gd name="T26" fmla="*/ 3 w 7"/>
                    <a:gd name="T27" fmla="*/ 8 h 8"/>
                    <a:gd name="T28" fmla="*/ 1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2 h 8"/>
                    <a:gd name="T42" fmla="*/ 1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4" y="0"/>
                      </a:lnTo>
                      <a:lnTo>
                        <a:pt x="6" y="0"/>
                      </a:lnTo>
                      <a:lnTo>
                        <a:pt x="7" y="0"/>
                      </a:lnTo>
                      <a:lnTo>
                        <a:pt x="7" y="2"/>
                      </a:lnTo>
                      <a:lnTo>
                        <a:pt x="7" y="3"/>
                      </a:lnTo>
                      <a:lnTo>
                        <a:pt x="7" y="5"/>
                      </a:lnTo>
                      <a:lnTo>
                        <a:pt x="6" y="6"/>
                      </a:lnTo>
                      <a:lnTo>
                        <a:pt x="4" y="6"/>
                      </a:lnTo>
                      <a:lnTo>
                        <a:pt x="3" y="8"/>
                      </a:lnTo>
                      <a:lnTo>
                        <a:pt x="1" y="8"/>
                      </a:lnTo>
                      <a:lnTo>
                        <a:pt x="0" y="6"/>
                      </a:lnTo>
                      <a:lnTo>
                        <a:pt x="0" y="5"/>
                      </a:lnTo>
                      <a:lnTo>
                        <a:pt x="0" y="3"/>
                      </a:lnTo>
                      <a:lnTo>
                        <a:pt x="0" y="2"/>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91" name="Freeform 339"/>
                <p:cNvSpPr>
                  <a:spLocks/>
                </p:cNvSpPr>
                <p:nvPr/>
              </p:nvSpPr>
              <p:spPr bwMode="auto">
                <a:xfrm>
                  <a:off x="929" y="1784"/>
                  <a:ext cx="7" cy="8"/>
                </a:xfrm>
                <a:custGeom>
                  <a:avLst/>
                  <a:gdLst>
                    <a:gd name="T0" fmla="*/ 1 w 7"/>
                    <a:gd name="T1" fmla="*/ 2 h 8"/>
                    <a:gd name="T2" fmla="*/ 1 w 7"/>
                    <a:gd name="T3" fmla="*/ 2 h 8"/>
                    <a:gd name="T4" fmla="*/ 4 w 7"/>
                    <a:gd name="T5" fmla="*/ 0 h 8"/>
                    <a:gd name="T6" fmla="*/ 4 w 7"/>
                    <a:gd name="T7" fmla="*/ 0 h 8"/>
                    <a:gd name="T8" fmla="*/ 6 w 7"/>
                    <a:gd name="T9" fmla="*/ 0 h 8"/>
                    <a:gd name="T10" fmla="*/ 7 w 7"/>
                    <a:gd name="T11" fmla="*/ 0 h 8"/>
                    <a:gd name="T12" fmla="*/ 7 w 7"/>
                    <a:gd name="T13" fmla="*/ 2 h 8"/>
                    <a:gd name="T14" fmla="*/ 7 w 7"/>
                    <a:gd name="T15" fmla="*/ 2 h 8"/>
                    <a:gd name="T16" fmla="*/ 7 w 7"/>
                    <a:gd name="T17" fmla="*/ 3 h 8"/>
                    <a:gd name="T18" fmla="*/ 7 w 7"/>
                    <a:gd name="T19" fmla="*/ 5 h 8"/>
                    <a:gd name="T20" fmla="*/ 6 w 7"/>
                    <a:gd name="T21" fmla="*/ 6 h 8"/>
                    <a:gd name="T22" fmla="*/ 4 w 7"/>
                    <a:gd name="T23" fmla="*/ 6 h 8"/>
                    <a:gd name="T24" fmla="*/ 4 w 7"/>
                    <a:gd name="T25" fmla="*/ 6 h 8"/>
                    <a:gd name="T26" fmla="*/ 3 w 7"/>
                    <a:gd name="T27" fmla="*/ 8 h 8"/>
                    <a:gd name="T28" fmla="*/ 1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2 h 8"/>
                    <a:gd name="T42" fmla="*/ 1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4" y="0"/>
                      </a:lnTo>
                      <a:lnTo>
                        <a:pt x="6" y="0"/>
                      </a:lnTo>
                      <a:lnTo>
                        <a:pt x="7" y="0"/>
                      </a:lnTo>
                      <a:lnTo>
                        <a:pt x="7" y="2"/>
                      </a:lnTo>
                      <a:lnTo>
                        <a:pt x="7" y="3"/>
                      </a:lnTo>
                      <a:lnTo>
                        <a:pt x="7" y="5"/>
                      </a:lnTo>
                      <a:lnTo>
                        <a:pt x="6" y="6"/>
                      </a:lnTo>
                      <a:lnTo>
                        <a:pt x="4" y="6"/>
                      </a:lnTo>
                      <a:lnTo>
                        <a:pt x="3" y="8"/>
                      </a:lnTo>
                      <a:lnTo>
                        <a:pt x="1" y="8"/>
                      </a:lnTo>
                      <a:lnTo>
                        <a:pt x="0" y="6"/>
                      </a:lnTo>
                      <a:lnTo>
                        <a:pt x="0" y="5"/>
                      </a:lnTo>
                      <a:lnTo>
                        <a:pt x="0" y="3"/>
                      </a:lnTo>
                      <a:lnTo>
                        <a:pt x="0" y="2"/>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92" name="Freeform 340"/>
                <p:cNvSpPr>
                  <a:spLocks/>
                </p:cNvSpPr>
                <p:nvPr/>
              </p:nvSpPr>
              <p:spPr bwMode="auto">
                <a:xfrm>
                  <a:off x="995" y="1766"/>
                  <a:ext cx="7" cy="8"/>
                </a:xfrm>
                <a:custGeom>
                  <a:avLst/>
                  <a:gdLst>
                    <a:gd name="T0" fmla="*/ 1 w 7"/>
                    <a:gd name="T1" fmla="*/ 0 h 8"/>
                    <a:gd name="T2" fmla="*/ 1 w 7"/>
                    <a:gd name="T3" fmla="*/ 0 h 8"/>
                    <a:gd name="T4" fmla="*/ 3 w 7"/>
                    <a:gd name="T5" fmla="*/ 0 h 8"/>
                    <a:gd name="T6" fmla="*/ 4 w 7"/>
                    <a:gd name="T7" fmla="*/ 0 h 8"/>
                    <a:gd name="T8" fmla="*/ 6 w 7"/>
                    <a:gd name="T9" fmla="*/ 0 h 8"/>
                    <a:gd name="T10" fmla="*/ 6 w 7"/>
                    <a:gd name="T11" fmla="*/ 0 h 8"/>
                    <a:gd name="T12" fmla="*/ 7 w 7"/>
                    <a:gd name="T13" fmla="*/ 0 h 8"/>
                    <a:gd name="T14" fmla="*/ 7 w 7"/>
                    <a:gd name="T15" fmla="*/ 2 h 8"/>
                    <a:gd name="T16" fmla="*/ 7 w 7"/>
                    <a:gd name="T17" fmla="*/ 3 h 8"/>
                    <a:gd name="T18" fmla="*/ 6 w 7"/>
                    <a:gd name="T19" fmla="*/ 5 h 8"/>
                    <a:gd name="T20" fmla="*/ 4 w 7"/>
                    <a:gd name="T21" fmla="*/ 6 h 8"/>
                    <a:gd name="T22" fmla="*/ 4 w 7"/>
                    <a:gd name="T23" fmla="*/ 6 h 8"/>
                    <a:gd name="T24" fmla="*/ 4 w 7"/>
                    <a:gd name="T25" fmla="*/ 6 h 8"/>
                    <a:gd name="T26" fmla="*/ 3 w 7"/>
                    <a:gd name="T27" fmla="*/ 8 h 8"/>
                    <a:gd name="T28" fmla="*/ 1 w 7"/>
                    <a:gd name="T29" fmla="*/ 8 h 8"/>
                    <a:gd name="T30" fmla="*/ 0 w 7"/>
                    <a:gd name="T31" fmla="*/ 8 h 8"/>
                    <a:gd name="T32" fmla="*/ 0 w 7"/>
                    <a:gd name="T33" fmla="*/ 6 h 8"/>
                    <a:gd name="T34" fmla="*/ 0 w 7"/>
                    <a:gd name="T35" fmla="*/ 6 h 8"/>
                    <a:gd name="T36" fmla="*/ 0 w 7"/>
                    <a:gd name="T37" fmla="*/ 5 h 8"/>
                    <a:gd name="T38" fmla="*/ 0 w 7"/>
                    <a:gd name="T39" fmla="*/ 3 h 8"/>
                    <a:gd name="T40" fmla="*/ 0 w 7"/>
                    <a:gd name="T41" fmla="*/ 2 h 8"/>
                    <a:gd name="T42" fmla="*/ 0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3" y="0"/>
                      </a:lnTo>
                      <a:lnTo>
                        <a:pt x="4" y="0"/>
                      </a:lnTo>
                      <a:lnTo>
                        <a:pt x="6" y="0"/>
                      </a:lnTo>
                      <a:lnTo>
                        <a:pt x="7" y="0"/>
                      </a:lnTo>
                      <a:lnTo>
                        <a:pt x="7" y="2"/>
                      </a:lnTo>
                      <a:lnTo>
                        <a:pt x="7" y="3"/>
                      </a:lnTo>
                      <a:lnTo>
                        <a:pt x="6" y="5"/>
                      </a:lnTo>
                      <a:lnTo>
                        <a:pt x="4" y="6"/>
                      </a:lnTo>
                      <a:lnTo>
                        <a:pt x="3" y="8"/>
                      </a:lnTo>
                      <a:lnTo>
                        <a:pt x="1" y="8"/>
                      </a:lnTo>
                      <a:lnTo>
                        <a:pt x="0" y="8"/>
                      </a:lnTo>
                      <a:lnTo>
                        <a:pt x="0" y="6"/>
                      </a:lnTo>
                      <a:lnTo>
                        <a:pt x="0" y="5"/>
                      </a:lnTo>
                      <a:lnTo>
                        <a:pt x="0" y="3"/>
                      </a:lnTo>
                      <a:lnTo>
                        <a:pt x="0"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93" name="Freeform 341"/>
                <p:cNvSpPr>
                  <a:spLocks/>
                </p:cNvSpPr>
                <p:nvPr/>
              </p:nvSpPr>
              <p:spPr bwMode="auto">
                <a:xfrm>
                  <a:off x="995" y="1766"/>
                  <a:ext cx="7" cy="8"/>
                </a:xfrm>
                <a:custGeom>
                  <a:avLst/>
                  <a:gdLst>
                    <a:gd name="T0" fmla="*/ 1 w 7"/>
                    <a:gd name="T1" fmla="*/ 0 h 8"/>
                    <a:gd name="T2" fmla="*/ 1 w 7"/>
                    <a:gd name="T3" fmla="*/ 0 h 8"/>
                    <a:gd name="T4" fmla="*/ 3 w 7"/>
                    <a:gd name="T5" fmla="*/ 0 h 8"/>
                    <a:gd name="T6" fmla="*/ 4 w 7"/>
                    <a:gd name="T7" fmla="*/ 0 h 8"/>
                    <a:gd name="T8" fmla="*/ 6 w 7"/>
                    <a:gd name="T9" fmla="*/ 0 h 8"/>
                    <a:gd name="T10" fmla="*/ 6 w 7"/>
                    <a:gd name="T11" fmla="*/ 0 h 8"/>
                    <a:gd name="T12" fmla="*/ 7 w 7"/>
                    <a:gd name="T13" fmla="*/ 0 h 8"/>
                    <a:gd name="T14" fmla="*/ 7 w 7"/>
                    <a:gd name="T15" fmla="*/ 2 h 8"/>
                    <a:gd name="T16" fmla="*/ 7 w 7"/>
                    <a:gd name="T17" fmla="*/ 3 h 8"/>
                    <a:gd name="T18" fmla="*/ 6 w 7"/>
                    <a:gd name="T19" fmla="*/ 5 h 8"/>
                    <a:gd name="T20" fmla="*/ 4 w 7"/>
                    <a:gd name="T21" fmla="*/ 6 h 8"/>
                    <a:gd name="T22" fmla="*/ 4 w 7"/>
                    <a:gd name="T23" fmla="*/ 6 h 8"/>
                    <a:gd name="T24" fmla="*/ 4 w 7"/>
                    <a:gd name="T25" fmla="*/ 6 h 8"/>
                    <a:gd name="T26" fmla="*/ 3 w 7"/>
                    <a:gd name="T27" fmla="*/ 8 h 8"/>
                    <a:gd name="T28" fmla="*/ 1 w 7"/>
                    <a:gd name="T29" fmla="*/ 8 h 8"/>
                    <a:gd name="T30" fmla="*/ 0 w 7"/>
                    <a:gd name="T31" fmla="*/ 8 h 8"/>
                    <a:gd name="T32" fmla="*/ 0 w 7"/>
                    <a:gd name="T33" fmla="*/ 6 h 8"/>
                    <a:gd name="T34" fmla="*/ 0 w 7"/>
                    <a:gd name="T35" fmla="*/ 6 h 8"/>
                    <a:gd name="T36" fmla="*/ 0 w 7"/>
                    <a:gd name="T37" fmla="*/ 5 h 8"/>
                    <a:gd name="T38" fmla="*/ 0 w 7"/>
                    <a:gd name="T39" fmla="*/ 3 h 8"/>
                    <a:gd name="T40" fmla="*/ 0 w 7"/>
                    <a:gd name="T41" fmla="*/ 2 h 8"/>
                    <a:gd name="T42" fmla="*/ 0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3" y="0"/>
                      </a:lnTo>
                      <a:lnTo>
                        <a:pt x="4" y="0"/>
                      </a:lnTo>
                      <a:lnTo>
                        <a:pt x="6" y="0"/>
                      </a:lnTo>
                      <a:lnTo>
                        <a:pt x="7" y="0"/>
                      </a:lnTo>
                      <a:lnTo>
                        <a:pt x="7" y="2"/>
                      </a:lnTo>
                      <a:lnTo>
                        <a:pt x="7" y="3"/>
                      </a:lnTo>
                      <a:lnTo>
                        <a:pt x="6" y="5"/>
                      </a:lnTo>
                      <a:lnTo>
                        <a:pt x="4" y="6"/>
                      </a:lnTo>
                      <a:lnTo>
                        <a:pt x="3" y="8"/>
                      </a:lnTo>
                      <a:lnTo>
                        <a:pt x="1" y="8"/>
                      </a:lnTo>
                      <a:lnTo>
                        <a:pt x="0" y="8"/>
                      </a:lnTo>
                      <a:lnTo>
                        <a:pt x="0" y="6"/>
                      </a:lnTo>
                      <a:lnTo>
                        <a:pt x="0" y="5"/>
                      </a:lnTo>
                      <a:lnTo>
                        <a:pt x="0" y="3"/>
                      </a:lnTo>
                      <a:lnTo>
                        <a:pt x="0"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94" name="Freeform 342"/>
                <p:cNvSpPr>
                  <a:spLocks/>
                </p:cNvSpPr>
                <p:nvPr/>
              </p:nvSpPr>
              <p:spPr bwMode="auto">
                <a:xfrm>
                  <a:off x="935" y="1831"/>
                  <a:ext cx="7" cy="9"/>
                </a:xfrm>
                <a:custGeom>
                  <a:avLst/>
                  <a:gdLst>
                    <a:gd name="T0" fmla="*/ 1 w 7"/>
                    <a:gd name="T1" fmla="*/ 2 h 9"/>
                    <a:gd name="T2" fmla="*/ 1 w 7"/>
                    <a:gd name="T3" fmla="*/ 2 h 9"/>
                    <a:gd name="T4" fmla="*/ 4 w 7"/>
                    <a:gd name="T5" fmla="*/ 2 h 9"/>
                    <a:gd name="T6" fmla="*/ 6 w 7"/>
                    <a:gd name="T7" fmla="*/ 0 h 9"/>
                    <a:gd name="T8" fmla="*/ 6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7 h 9"/>
                    <a:gd name="T22" fmla="*/ 4 w 7"/>
                    <a:gd name="T23" fmla="*/ 7 h 9"/>
                    <a:gd name="T24" fmla="*/ 4 w 7"/>
                    <a:gd name="T25" fmla="*/ 7 h 9"/>
                    <a:gd name="T26" fmla="*/ 3 w 7"/>
                    <a:gd name="T27" fmla="*/ 9 h 9"/>
                    <a:gd name="T28" fmla="*/ 1 w 7"/>
                    <a:gd name="T29" fmla="*/ 9 h 9"/>
                    <a:gd name="T30" fmla="*/ 1 w 7"/>
                    <a:gd name="T31" fmla="*/ 9 h 9"/>
                    <a:gd name="T32" fmla="*/ 0 w 7"/>
                    <a:gd name="T33" fmla="*/ 7 h 9"/>
                    <a:gd name="T34" fmla="*/ 0 w 7"/>
                    <a:gd name="T35" fmla="*/ 7 h 9"/>
                    <a:gd name="T36" fmla="*/ 0 w 7"/>
                    <a:gd name="T37" fmla="*/ 6 h 9"/>
                    <a:gd name="T38" fmla="*/ 0 w 7"/>
                    <a:gd name="T39" fmla="*/ 5 h 9"/>
                    <a:gd name="T40" fmla="*/ 0 w 7"/>
                    <a:gd name="T41" fmla="*/ 5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2"/>
                      </a:lnTo>
                      <a:lnTo>
                        <a:pt x="6" y="0"/>
                      </a:lnTo>
                      <a:lnTo>
                        <a:pt x="6" y="2"/>
                      </a:lnTo>
                      <a:lnTo>
                        <a:pt x="7" y="2"/>
                      </a:lnTo>
                      <a:lnTo>
                        <a:pt x="7" y="3"/>
                      </a:lnTo>
                      <a:lnTo>
                        <a:pt x="7" y="5"/>
                      </a:lnTo>
                      <a:lnTo>
                        <a:pt x="7" y="6"/>
                      </a:lnTo>
                      <a:lnTo>
                        <a:pt x="6" y="7"/>
                      </a:lnTo>
                      <a:lnTo>
                        <a:pt x="4" y="7"/>
                      </a:lnTo>
                      <a:lnTo>
                        <a:pt x="3" y="9"/>
                      </a:lnTo>
                      <a:lnTo>
                        <a:pt x="1" y="9"/>
                      </a:lnTo>
                      <a:lnTo>
                        <a:pt x="0" y="7"/>
                      </a:lnTo>
                      <a:lnTo>
                        <a:pt x="0" y="6"/>
                      </a:lnTo>
                      <a:lnTo>
                        <a:pt x="0" y="5"/>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95" name="Freeform 343"/>
                <p:cNvSpPr>
                  <a:spLocks/>
                </p:cNvSpPr>
                <p:nvPr/>
              </p:nvSpPr>
              <p:spPr bwMode="auto">
                <a:xfrm>
                  <a:off x="935" y="1831"/>
                  <a:ext cx="7" cy="9"/>
                </a:xfrm>
                <a:custGeom>
                  <a:avLst/>
                  <a:gdLst>
                    <a:gd name="T0" fmla="*/ 1 w 7"/>
                    <a:gd name="T1" fmla="*/ 2 h 9"/>
                    <a:gd name="T2" fmla="*/ 1 w 7"/>
                    <a:gd name="T3" fmla="*/ 2 h 9"/>
                    <a:gd name="T4" fmla="*/ 4 w 7"/>
                    <a:gd name="T5" fmla="*/ 2 h 9"/>
                    <a:gd name="T6" fmla="*/ 6 w 7"/>
                    <a:gd name="T7" fmla="*/ 0 h 9"/>
                    <a:gd name="T8" fmla="*/ 6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7 h 9"/>
                    <a:gd name="T22" fmla="*/ 4 w 7"/>
                    <a:gd name="T23" fmla="*/ 7 h 9"/>
                    <a:gd name="T24" fmla="*/ 4 w 7"/>
                    <a:gd name="T25" fmla="*/ 7 h 9"/>
                    <a:gd name="T26" fmla="*/ 3 w 7"/>
                    <a:gd name="T27" fmla="*/ 9 h 9"/>
                    <a:gd name="T28" fmla="*/ 1 w 7"/>
                    <a:gd name="T29" fmla="*/ 9 h 9"/>
                    <a:gd name="T30" fmla="*/ 1 w 7"/>
                    <a:gd name="T31" fmla="*/ 9 h 9"/>
                    <a:gd name="T32" fmla="*/ 0 w 7"/>
                    <a:gd name="T33" fmla="*/ 7 h 9"/>
                    <a:gd name="T34" fmla="*/ 0 w 7"/>
                    <a:gd name="T35" fmla="*/ 7 h 9"/>
                    <a:gd name="T36" fmla="*/ 0 w 7"/>
                    <a:gd name="T37" fmla="*/ 6 h 9"/>
                    <a:gd name="T38" fmla="*/ 0 w 7"/>
                    <a:gd name="T39" fmla="*/ 5 h 9"/>
                    <a:gd name="T40" fmla="*/ 0 w 7"/>
                    <a:gd name="T41" fmla="*/ 5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2"/>
                      </a:lnTo>
                      <a:lnTo>
                        <a:pt x="6" y="0"/>
                      </a:lnTo>
                      <a:lnTo>
                        <a:pt x="6" y="2"/>
                      </a:lnTo>
                      <a:lnTo>
                        <a:pt x="7" y="2"/>
                      </a:lnTo>
                      <a:lnTo>
                        <a:pt x="7" y="3"/>
                      </a:lnTo>
                      <a:lnTo>
                        <a:pt x="7" y="5"/>
                      </a:lnTo>
                      <a:lnTo>
                        <a:pt x="7" y="6"/>
                      </a:lnTo>
                      <a:lnTo>
                        <a:pt x="6" y="7"/>
                      </a:lnTo>
                      <a:lnTo>
                        <a:pt x="4" y="7"/>
                      </a:lnTo>
                      <a:lnTo>
                        <a:pt x="3" y="9"/>
                      </a:lnTo>
                      <a:lnTo>
                        <a:pt x="1" y="9"/>
                      </a:lnTo>
                      <a:lnTo>
                        <a:pt x="0" y="7"/>
                      </a:lnTo>
                      <a:lnTo>
                        <a:pt x="0" y="6"/>
                      </a:lnTo>
                      <a:lnTo>
                        <a:pt x="0" y="5"/>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96" name="Freeform 344"/>
                <p:cNvSpPr>
                  <a:spLocks/>
                </p:cNvSpPr>
                <p:nvPr/>
              </p:nvSpPr>
              <p:spPr bwMode="auto">
                <a:xfrm>
                  <a:off x="1025" y="1786"/>
                  <a:ext cx="7" cy="10"/>
                </a:xfrm>
                <a:custGeom>
                  <a:avLst/>
                  <a:gdLst>
                    <a:gd name="T0" fmla="*/ 1 w 7"/>
                    <a:gd name="T1" fmla="*/ 0 h 9"/>
                    <a:gd name="T2" fmla="*/ 1 w 7"/>
                    <a:gd name="T3" fmla="*/ 0 h 9"/>
                    <a:gd name="T4" fmla="*/ 3 w 7"/>
                    <a:gd name="T5" fmla="*/ 0 h 9"/>
                    <a:gd name="T6" fmla="*/ 4 w 7"/>
                    <a:gd name="T7" fmla="*/ 0 h 9"/>
                    <a:gd name="T8" fmla="*/ 6 w 7"/>
                    <a:gd name="T9" fmla="*/ 0 h 9"/>
                    <a:gd name="T10" fmla="*/ 7 w 7"/>
                    <a:gd name="T11" fmla="*/ 0 h 9"/>
                    <a:gd name="T12" fmla="*/ 7 w 7"/>
                    <a:gd name="T13" fmla="*/ 1 h 9"/>
                    <a:gd name="T14" fmla="*/ 7 w 7"/>
                    <a:gd name="T15" fmla="*/ 3 h 9"/>
                    <a:gd name="T16" fmla="*/ 7 w 7"/>
                    <a:gd name="T17" fmla="*/ 4 h 9"/>
                    <a:gd name="T18" fmla="*/ 6 w 7"/>
                    <a:gd name="T19" fmla="*/ 4 h 9"/>
                    <a:gd name="T20" fmla="*/ 6 w 7"/>
                    <a:gd name="T21" fmla="*/ 27 h 9"/>
                    <a:gd name="T22" fmla="*/ 4 w 7"/>
                    <a:gd name="T23" fmla="*/ 30 h 9"/>
                    <a:gd name="T24" fmla="*/ 4 w 7"/>
                    <a:gd name="T25" fmla="*/ 30 h 9"/>
                    <a:gd name="T26" fmla="*/ 3 w 7"/>
                    <a:gd name="T27" fmla="*/ 30 h 9"/>
                    <a:gd name="T28" fmla="*/ 1 w 7"/>
                    <a:gd name="T29" fmla="*/ 37 h 9"/>
                    <a:gd name="T30" fmla="*/ 1 w 7"/>
                    <a:gd name="T31" fmla="*/ 30 h 9"/>
                    <a:gd name="T32" fmla="*/ 0 w 7"/>
                    <a:gd name="T33" fmla="*/ 30 h 9"/>
                    <a:gd name="T34" fmla="*/ 0 w 7"/>
                    <a:gd name="T35" fmla="*/ 27 h 9"/>
                    <a:gd name="T36" fmla="*/ 0 w 7"/>
                    <a:gd name="T37" fmla="*/ 4 h 9"/>
                    <a:gd name="T38" fmla="*/ 0 w 7"/>
                    <a:gd name="T39" fmla="*/ 4 h 9"/>
                    <a:gd name="T40" fmla="*/ 0 w 7"/>
                    <a:gd name="T41" fmla="*/ 3 h 9"/>
                    <a:gd name="T42" fmla="*/ 1 w 7"/>
                    <a:gd name="T43" fmla="*/ 1 h 9"/>
                    <a:gd name="T44" fmla="*/ 1 w 7"/>
                    <a:gd name="T45" fmla="*/ 0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0"/>
                      </a:moveTo>
                      <a:lnTo>
                        <a:pt x="1" y="0"/>
                      </a:lnTo>
                      <a:lnTo>
                        <a:pt x="3" y="0"/>
                      </a:lnTo>
                      <a:lnTo>
                        <a:pt x="4" y="0"/>
                      </a:lnTo>
                      <a:lnTo>
                        <a:pt x="6" y="0"/>
                      </a:lnTo>
                      <a:lnTo>
                        <a:pt x="7" y="0"/>
                      </a:lnTo>
                      <a:lnTo>
                        <a:pt x="7" y="1"/>
                      </a:lnTo>
                      <a:lnTo>
                        <a:pt x="7" y="3"/>
                      </a:lnTo>
                      <a:lnTo>
                        <a:pt x="7" y="4"/>
                      </a:lnTo>
                      <a:lnTo>
                        <a:pt x="6" y="4"/>
                      </a:lnTo>
                      <a:lnTo>
                        <a:pt x="6" y="6"/>
                      </a:lnTo>
                      <a:lnTo>
                        <a:pt x="4" y="7"/>
                      </a:lnTo>
                      <a:lnTo>
                        <a:pt x="3" y="7"/>
                      </a:lnTo>
                      <a:lnTo>
                        <a:pt x="1" y="9"/>
                      </a:lnTo>
                      <a:lnTo>
                        <a:pt x="1" y="7"/>
                      </a:lnTo>
                      <a:lnTo>
                        <a:pt x="0" y="7"/>
                      </a:lnTo>
                      <a:lnTo>
                        <a:pt x="0" y="6"/>
                      </a:lnTo>
                      <a:lnTo>
                        <a:pt x="0" y="4"/>
                      </a:lnTo>
                      <a:lnTo>
                        <a:pt x="0" y="3"/>
                      </a:lnTo>
                      <a:lnTo>
                        <a:pt x="1"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97" name="Freeform 345"/>
                <p:cNvSpPr>
                  <a:spLocks/>
                </p:cNvSpPr>
                <p:nvPr/>
              </p:nvSpPr>
              <p:spPr bwMode="auto">
                <a:xfrm>
                  <a:off x="1025" y="1786"/>
                  <a:ext cx="7" cy="10"/>
                </a:xfrm>
                <a:custGeom>
                  <a:avLst/>
                  <a:gdLst>
                    <a:gd name="T0" fmla="*/ 1 w 7"/>
                    <a:gd name="T1" fmla="*/ 0 h 9"/>
                    <a:gd name="T2" fmla="*/ 1 w 7"/>
                    <a:gd name="T3" fmla="*/ 0 h 9"/>
                    <a:gd name="T4" fmla="*/ 3 w 7"/>
                    <a:gd name="T5" fmla="*/ 0 h 9"/>
                    <a:gd name="T6" fmla="*/ 4 w 7"/>
                    <a:gd name="T7" fmla="*/ 0 h 9"/>
                    <a:gd name="T8" fmla="*/ 6 w 7"/>
                    <a:gd name="T9" fmla="*/ 0 h 9"/>
                    <a:gd name="T10" fmla="*/ 7 w 7"/>
                    <a:gd name="T11" fmla="*/ 0 h 9"/>
                    <a:gd name="T12" fmla="*/ 7 w 7"/>
                    <a:gd name="T13" fmla="*/ 1 h 9"/>
                    <a:gd name="T14" fmla="*/ 7 w 7"/>
                    <a:gd name="T15" fmla="*/ 3 h 9"/>
                    <a:gd name="T16" fmla="*/ 7 w 7"/>
                    <a:gd name="T17" fmla="*/ 4 h 9"/>
                    <a:gd name="T18" fmla="*/ 6 w 7"/>
                    <a:gd name="T19" fmla="*/ 4 h 9"/>
                    <a:gd name="T20" fmla="*/ 6 w 7"/>
                    <a:gd name="T21" fmla="*/ 27 h 9"/>
                    <a:gd name="T22" fmla="*/ 4 w 7"/>
                    <a:gd name="T23" fmla="*/ 30 h 9"/>
                    <a:gd name="T24" fmla="*/ 4 w 7"/>
                    <a:gd name="T25" fmla="*/ 30 h 9"/>
                    <a:gd name="T26" fmla="*/ 3 w 7"/>
                    <a:gd name="T27" fmla="*/ 30 h 9"/>
                    <a:gd name="T28" fmla="*/ 1 w 7"/>
                    <a:gd name="T29" fmla="*/ 37 h 9"/>
                    <a:gd name="T30" fmla="*/ 1 w 7"/>
                    <a:gd name="T31" fmla="*/ 30 h 9"/>
                    <a:gd name="T32" fmla="*/ 0 w 7"/>
                    <a:gd name="T33" fmla="*/ 30 h 9"/>
                    <a:gd name="T34" fmla="*/ 0 w 7"/>
                    <a:gd name="T35" fmla="*/ 27 h 9"/>
                    <a:gd name="T36" fmla="*/ 0 w 7"/>
                    <a:gd name="T37" fmla="*/ 4 h 9"/>
                    <a:gd name="T38" fmla="*/ 0 w 7"/>
                    <a:gd name="T39" fmla="*/ 4 h 9"/>
                    <a:gd name="T40" fmla="*/ 0 w 7"/>
                    <a:gd name="T41" fmla="*/ 3 h 9"/>
                    <a:gd name="T42" fmla="*/ 1 w 7"/>
                    <a:gd name="T43" fmla="*/ 1 h 9"/>
                    <a:gd name="T44" fmla="*/ 1 w 7"/>
                    <a:gd name="T45" fmla="*/ 0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0"/>
                      </a:moveTo>
                      <a:lnTo>
                        <a:pt x="1" y="0"/>
                      </a:lnTo>
                      <a:lnTo>
                        <a:pt x="3" y="0"/>
                      </a:lnTo>
                      <a:lnTo>
                        <a:pt x="4" y="0"/>
                      </a:lnTo>
                      <a:lnTo>
                        <a:pt x="6" y="0"/>
                      </a:lnTo>
                      <a:lnTo>
                        <a:pt x="7" y="0"/>
                      </a:lnTo>
                      <a:lnTo>
                        <a:pt x="7" y="1"/>
                      </a:lnTo>
                      <a:lnTo>
                        <a:pt x="7" y="3"/>
                      </a:lnTo>
                      <a:lnTo>
                        <a:pt x="7" y="4"/>
                      </a:lnTo>
                      <a:lnTo>
                        <a:pt x="6" y="4"/>
                      </a:lnTo>
                      <a:lnTo>
                        <a:pt x="6" y="6"/>
                      </a:lnTo>
                      <a:lnTo>
                        <a:pt x="4" y="7"/>
                      </a:lnTo>
                      <a:lnTo>
                        <a:pt x="3" y="7"/>
                      </a:lnTo>
                      <a:lnTo>
                        <a:pt x="1" y="9"/>
                      </a:lnTo>
                      <a:lnTo>
                        <a:pt x="1" y="7"/>
                      </a:lnTo>
                      <a:lnTo>
                        <a:pt x="0" y="7"/>
                      </a:lnTo>
                      <a:lnTo>
                        <a:pt x="0" y="6"/>
                      </a:lnTo>
                      <a:lnTo>
                        <a:pt x="0" y="4"/>
                      </a:lnTo>
                      <a:lnTo>
                        <a:pt x="0" y="3"/>
                      </a:lnTo>
                      <a:lnTo>
                        <a:pt x="1"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798" name="Freeform 346"/>
                <p:cNvSpPr>
                  <a:spLocks/>
                </p:cNvSpPr>
                <p:nvPr/>
              </p:nvSpPr>
              <p:spPr bwMode="auto">
                <a:xfrm>
                  <a:off x="1013" y="1741"/>
                  <a:ext cx="9" cy="8"/>
                </a:xfrm>
                <a:custGeom>
                  <a:avLst/>
                  <a:gdLst>
                    <a:gd name="T0" fmla="*/ 1 w 9"/>
                    <a:gd name="T1" fmla="*/ 2 h 8"/>
                    <a:gd name="T2" fmla="*/ 1 w 9"/>
                    <a:gd name="T3" fmla="*/ 2 h 8"/>
                    <a:gd name="T4" fmla="*/ 4 w 9"/>
                    <a:gd name="T5" fmla="*/ 0 h 8"/>
                    <a:gd name="T6" fmla="*/ 6 w 9"/>
                    <a:gd name="T7" fmla="*/ 0 h 8"/>
                    <a:gd name="T8" fmla="*/ 6 w 9"/>
                    <a:gd name="T9" fmla="*/ 0 h 8"/>
                    <a:gd name="T10" fmla="*/ 7 w 9"/>
                    <a:gd name="T11" fmla="*/ 2 h 8"/>
                    <a:gd name="T12" fmla="*/ 7 w 9"/>
                    <a:gd name="T13" fmla="*/ 2 h 8"/>
                    <a:gd name="T14" fmla="*/ 9 w 9"/>
                    <a:gd name="T15" fmla="*/ 3 h 8"/>
                    <a:gd name="T16" fmla="*/ 7 w 9"/>
                    <a:gd name="T17" fmla="*/ 3 h 8"/>
                    <a:gd name="T18" fmla="*/ 7 w 9"/>
                    <a:gd name="T19" fmla="*/ 5 h 8"/>
                    <a:gd name="T20" fmla="*/ 6 w 9"/>
                    <a:gd name="T21" fmla="*/ 6 h 8"/>
                    <a:gd name="T22" fmla="*/ 6 w 9"/>
                    <a:gd name="T23" fmla="*/ 8 h 8"/>
                    <a:gd name="T24" fmla="*/ 6 w 9"/>
                    <a:gd name="T25" fmla="*/ 8 h 8"/>
                    <a:gd name="T26" fmla="*/ 3 w 9"/>
                    <a:gd name="T27" fmla="*/ 8 h 8"/>
                    <a:gd name="T28" fmla="*/ 3 w 9"/>
                    <a:gd name="T29" fmla="*/ 8 h 8"/>
                    <a:gd name="T30" fmla="*/ 1 w 9"/>
                    <a:gd name="T31" fmla="*/ 8 h 8"/>
                    <a:gd name="T32" fmla="*/ 1 w 9"/>
                    <a:gd name="T33" fmla="*/ 8 h 8"/>
                    <a:gd name="T34" fmla="*/ 0 w 9"/>
                    <a:gd name="T35" fmla="*/ 6 h 8"/>
                    <a:gd name="T36" fmla="*/ 0 w 9"/>
                    <a:gd name="T37" fmla="*/ 5 h 8"/>
                    <a:gd name="T38" fmla="*/ 0 w 9"/>
                    <a:gd name="T39" fmla="*/ 5 h 8"/>
                    <a:gd name="T40" fmla="*/ 1 w 9"/>
                    <a:gd name="T41" fmla="*/ 3 h 8"/>
                    <a:gd name="T42" fmla="*/ 1 w 9"/>
                    <a:gd name="T43" fmla="*/ 2 h 8"/>
                    <a:gd name="T44" fmla="*/ 1 w 9"/>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1" y="2"/>
                      </a:moveTo>
                      <a:lnTo>
                        <a:pt x="1" y="2"/>
                      </a:lnTo>
                      <a:lnTo>
                        <a:pt x="4" y="0"/>
                      </a:lnTo>
                      <a:lnTo>
                        <a:pt x="6" y="0"/>
                      </a:lnTo>
                      <a:lnTo>
                        <a:pt x="7" y="2"/>
                      </a:lnTo>
                      <a:lnTo>
                        <a:pt x="9" y="3"/>
                      </a:lnTo>
                      <a:lnTo>
                        <a:pt x="7" y="3"/>
                      </a:lnTo>
                      <a:lnTo>
                        <a:pt x="7" y="5"/>
                      </a:lnTo>
                      <a:lnTo>
                        <a:pt x="6" y="6"/>
                      </a:lnTo>
                      <a:lnTo>
                        <a:pt x="6" y="8"/>
                      </a:lnTo>
                      <a:lnTo>
                        <a:pt x="3" y="8"/>
                      </a:lnTo>
                      <a:lnTo>
                        <a:pt x="1" y="8"/>
                      </a:lnTo>
                      <a:lnTo>
                        <a:pt x="0" y="6"/>
                      </a:lnTo>
                      <a:lnTo>
                        <a:pt x="0" y="5"/>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799" name="Freeform 347"/>
                <p:cNvSpPr>
                  <a:spLocks/>
                </p:cNvSpPr>
                <p:nvPr/>
              </p:nvSpPr>
              <p:spPr bwMode="auto">
                <a:xfrm>
                  <a:off x="1013" y="1741"/>
                  <a:ext cx="9" cy="8"/>
                </a:xfrm>
                <a:custGeom>
                  <a:avLst/>
                  <a:gdLst>
                    <a:gd name="T0" fmla="*/ 1 w 9"/>
                    <a:gd name="T1" fmla="*/ 2 h 8"/>
                    <a:gd name="T2" fmla="*/ 1 w 9"/>
                    <a:gd name="T3" fmla="*/ 2 h 8"/>
                    <a:gd name="T4" fmla="*/ 4 w 9"/>
                    <a:gd name="T5" fmla="*/ 0 h 8"/>
                    <a:gd name="T6" fmla="*/ 6 w 9"/>
                    <a:gd name="T7" fmla="*/ 0 h 8"/>
                    <a:gd name="T8" fmla="*/ 6 w 9"/>
                    <a:gd name="T9" fmla="*/ 0 h 8"/>
                    <a:gd name="T10" fmla="*/ 7 w 9"/>
                    <a:gd name="T11" fmla="*/ 2 h 8"/>
                    <a:gd name="T12" fmla="*/ 7 w 9"/>
                    <a:gd name="T13" fmla="*/ 2 h 8"/>
                    <a:gd name="T14" fmla="*/ 9 w 9"/>
                    <a:gd name="T15" fmla="*/ 3 h 8"/>
                    <a:gd name="T16" fmla="*/ 7 w 9"/>
                    <a:gd name="T17" fmla="*/ 3 h 8"/>
                    <a:gd name="T18" fmla="*/ 7 w 9"/>
                    <a:gd name="T19" fmla="*/ 5 h 8"/>
                    <a:gd name="T20" fmla="*/ 6 w 9"/>
                    <a:gd name="T21" fmla="*/ 6 h 8"/>
                    <a:gd name="T22" fmla="*/ 6 w 9"/>
                    <a:gd name="T23" fmla="*/ 8 h 8"/>
                    <a:gd name="T24" fmla="*/ 6 w 9"/>
                    <a:gd name="T25" fmla="*/ 8 h 8"/>
                    <a:gd name="T26" fmla="*/ 3 w 9"/>
                    <a:gd name="T27" fmla="*/ 8 h 8"/>
                    <a:gd name="T28" fmla="*/ 3 w 9"/>
                    <a:gd name="T29" fmla="*/ 8 h 8"/>
                    <a:gd name="T30" fmla="*/ 1 w 9"/>
                    <a:gd name="T31" fmla="*/ 8 h 8"/>
                    <a:gd name="T32" fmla="*/ 1 w 9"/>
                    <a:gd name="T33" fmla="*/ 8 h 8"/>
                    <a:gd name="T34" fmla="*/ 0 w 9"/>
                    <a:gd name="T35" fmla="*/ 6 h 8"/>
                    <a:gd name="T36" fmla="*/ 0 w 9"/>
                    <a:gd name="T37" fmla="*/ 5 h 8"/>
                    <a:gd name="T38" fmla="*/ 0 w 9"/>
                    <a:gd name="T39" fmla="*/ 5 h 8"/>
                    <a:gd name="T40" fmla="*/ 1 w 9"/>
                    <a:gd name="T41" fmla="*/ 3 h 8"/>
                    <a:gd name="T42" fmla="*/ 1 w 9"/>
                    <a:gd name="T43" fmla="*/ 2 h 8"/>
                    <a:gd name="T44" fmla="*/ 1 w 9"/>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1" y="2"/>
                      </a:moveTo>
                      <a:lnTo>
                        <a:pt x="1" y="2"/>
                      </a:lnTo>
                      <a:lnTo>
                        <a:pt x="4" y="0"/>
                      </a:lnTo>
                      <a:lnTo>
                        <a:pt x="6" y="0"/>
                      </a:lnTo>
                      <a:lnTo>
                        <a:pt x="7" y="2"/>
                      </a:lnTo>
                      <a:lnTo>
                        <a:pt x="9" y="3"/>
                      </a:lnTo>
                      <a:lnTo>
                        <a:pt x="7" y="3"/>
                      </a:lnTo>
                      <a:lnTo>
                        <a:pt x="7" y="5"/>
                      </a:lnTo>
                      <a:lnTo>
                        <a:pt x="6" y="6"/>
                      </a:lnTo>
                      <a:lnTo>
                        <a:pt x="6" y="8"/>
                      </a:lnTo>
                      <a:lnTo>
                        <a:pt x="3" y="8"/>
                      </a:lnTo>
                      <a:lnTo>
                        <a:pt x="1" y="8"/>
                      </a:lnTo>
                      <a:lnTo>
                        <a:pt x="0" y="6"/>
                      </a:lnTo>
                      <a:lnTo>
                        <a:pt x="0" y="5"/>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00" name="Freeform 348"/>
                <p:cNvSpPr>
                  <a:spLocks/>
                </p:cNvSpPr>
                <p:nvPr/>
              </p:nvSpPr>
              <p:spPr bwMode="auto">
                <a:xfrm>
                  <a:off x="1022" y="1715"/>
                  <a:ext cx="7" cy="7"/>
                </a:xfrm>
                <a:custGeom>
                  <a:avLst/>
                  <a:gdLst>
                    <a:gd name="T0" fmla="*/ 1 w 7"/>
                    <a:gd name="T1" fmla="*/ 1 h 7"/>
                    <a:gd name="T2" fmla="*/ 1 w 7"/>
                    <a:gd name="T3" fmla="*/ 1 h 7"/>
                    <a:gd name="T4" fmla="*/ 4 w 7"/>
                    <a:gd name="T5" fmla="*/ 0 h 7"/>
                    <a:gd name="T6" fmla="*/ 4 w 7"/>
                    <a:gd name="T7" fmla="*/ 0 h 7"/>
                    <a:gd name="T8" fmla="*/ 6 w 7"/>
                    <a:gd name="T9" fmla="*/ 0 h 7"/>
                    <a:gd name="T10" fmla="*/ 7 w 7"/>
                    <a:gd name="T11" fmla="*/ 1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4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4" y="0"/>
                      </a:lnTo>
                      <a:lnTo>
                        <a:pt x="6" y="0"/>
                      </a:lnTo>
                      <a:lnTo>
                        <a:pt x="7" y="1"/>
                      </a:lnTo>
                      <a:lnTo>
                        <a:pt x="7" y="3"/>
                      </a:lnTo>
                      <a:lnTo>
                        <a:pt x="7" y="4"/>
                      </a:lnTo>
                      <a:lnTo>
                        <a:pt x="6" y="6"/>
                      </a:lnTo>
                      <a:lnTo>
                        <a:pt x="4" y="7"/>
                      </a:lnTo>
                      <a:lnTo>
                        <a:pt x="3" y="7"/>
                      </a:lnTo>
                      <a:lnTo>
                        <a:pt x="1" y="7"/>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01" name="Freeform 349"/>
                <p:cNvSpPr>
                  <a:spLocks/>
                </p:cNvSpPr>
                <p:nvPr/>
              </p:nvSpPr>
              <p:spPr bwMode="auto">
                <a:xfrm>
                  <a:off x="1022" y="1715"/>
                  <a:ext cx="7" cy="7"/>
                </a:xfrm>
                <a:custGeom>
                  <a:avLst/>
                  <a:gdLst>
                    <a:gd name="T0" fmla="*/ 1 w 7"/>
                    <a:gd name="T1" fmla="*/ 1 h 7"/>
                    <a:gd name="T2" fmla="*/ 1 w 7"/>
                    <a:gd name="T3" fmla="*/ 1 h 7"/>
                    <a:gd name="T4" fmla="*/ 4 w 7"/>
                    <a:gd name="T5" fmla="*/ 0 h 7"/>
                    <a:gd name="T6" fmla="*/ 4 w 7"/>
                    <a:gd name="T7" fmla="*/ 0 h 7"/>
                    <a:gd name="T8" fmla="*/ 6 w 7"/>
                    <a:gd name="T9" fmla="*/ 0 h 7"/>
                    <a:gd name="T10" fmla="*/ 7 w 7"/>
                    <a:gd name="T11" fmla="*/ 1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4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4" y="0"/>
                      </a:lnTo>
                      <a:lnTo>
                        <a:pt x="6" y="0"/>
                      </a:lnTo>
                      <a:lnTo>
                        <a:pt x="7" y="1"/>
                      </a:lnTo>
                      <a:lnTo>
                        <a:pt x="7" y="3"/>
                      </a:lnTo>
                      <a:lnTo>
                        <a:pt x="7" y="4"/>
                      </a:lnTo>
                      <a:lnTo>
                        <a:pt x="6" y="6"/>
                      </a:lnTo>
                      <a:lnTo>
                        <a:pt x="4" y="7"/>
                      </a:lnTo>
                      <a:lnTo>
                        <a:pt x="3" y="7"/>
                      </a:lnTo>
                      <a:lnTo>
                        <a:pt x="1" y="7"/>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02" name="Freeform 350"/>
                <p:cNvSpPr>
                  <a:spLocks/>
                </p:cNvSpPr>
                <p:nvPr/>
              </p:nvSpPr>
              <p:spPr bwMode="auto">
                <a:xfrm>
                  <a:off x="1058" y="1699"/>
                  <a:ext cx="9" cy="10"/>
                </a:xfrm>
                <a:custGeom>
                  <a:avLst/>
                  <a:gdLst>
                    <a:gd name="T0" fmla="*/ 3 w 9"/>
                    <a:gd name="T1" fmla="*/ 1 h 9"/>
                    <a:gd name="T2" fmla="*/ 3 w 9"/>
                    <a:gd name="T3" fmla="*/ 1 h 9"/>
                    <a:gd name="T4" fmla="*/ 5 w 9"/>
                    <a:gd name="T5" fmla="*/ 0 h 9"/>
                    <a:gd name="T6" fmla="*/ 6 w 9"/>
                    <a:gd name="T7" fmla="*/ 0 h 9"/>
                    <a:gd name="T8" fmla="*/ 8 w 9"/>
                    <a:gd name="T9" fmla="*/ 0 h 9"/>
                    <a:gd name="T10" fmla="*/ 8 w 9"/>
                    <a:gd name="T11" fmla="*/ 1 h 9"/>
                    <a:gd name="T12" fmla="*/ 8 w 9"/>
                    <a:gd name="T13" fmla="*/ 1 h 9"/>
                    <a:gd name="T14" fmla="*/ 9 w 9"/>
                    <a:gd name="T15" fmla="*/ 3 h 9"/>
                    <a:gd name="T16" fmla="*/ 8 w 9"/>
                    <a:gd name="T17" fmla="*/ 4 h 9"/>
                    <a:gd name="T18" fmla="*/ 8 w 9"/>
                    <a:gd name="T19" fmla="*/ 27 h 9"/>
                    <a:gd name="T20" fmla="*/ 8 w 9"/>
                    <a:gd name="T21" fmla="*/ 27 h 9"/>
                    <a:gd name="T22" fmla="*/ 6 w 9"/>
                    <a:gd name="T23" fmla="*/ 30 h 9"/>
                    <a:gd name="T24" fmla="*/ 6 w 9"/>
                    <a:gd name="T25" fmla="*/ 30 h 9"/>
                    <a:gd name="T26" fmla="*/ 3 w 9"/>
                    <a:gd name="T27" fmla="*/ 30 h 9"/>
                    <a:gd name="T28" fmla="*/ 3 w 9"/>
                    <a:gd name="T29" fmla="*/ 37 h 9"/>
                    <a:gd name="T30" fmla="*/ 2 w 9"/>
                    <a:gd name="T31" fmla="*/ 30 h 9"/>
                    <a:gd name="T32" fmla="*/ 2 w 9"/>
                    <a:gd name="T33" fmla="*/ 30 h 9"/>
                    <a:gd name="T34" fmla="*/ 0 w 9"/>
                    <a:gd name="T35" fmla="*/ 27 h 9"/>
                    <a:gd name="T36" fmla="*/ 0 w 9"/>
                    <a:gd name="T37" fmla="*/ 27 h 9"/>
                    <a:gd name="T38" fmla="*/ 0 w 9"/>
                    <a:gd name="T39" fmla="*/ 4 h 9"/>
                    <a:gd name="T40" fmla="*/ 2 w 9"/>
                    <a:gd name="T41" fmla="*/ 3 h 9"/>
                    <a:gd name="T42" fmla="*/ 2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5" y="0"/>
                      </a:lnTo>
                      <a:lnTo>
                        <a:pt x="6" y="0"/>
                      </a:lnTo>
                      <a:lnTo>
                        <a:pt x="8" y="0"/>
                      </a:lnTo>
                      <a:lnTo>
                        <a:pt x="8" y="1"/>
                      </a:lnTo>
                      <a:lnTo>
                        <a:pt x="9" y="3"/>
                      </a:lnTo>
                      <a:lnTo>
                        <a:pt x="8" y="4"/>
                      </a:lnTo>
                      <a:lnTo>
                        <a:pt x="8" y="6"/>
                      </a:lnTo>
                      <a:lnTo>
                        <a:pt x="6" y="7"/>
                      </a:lnTo>
                      <a:lnTo>
                        <a:pt x="3" y="7"/>
                      </a:lnTo>
                      <a:lnTo>
                        <a:pt x="3" y="9"/>
                      </a:lnTo>
                      <a:lnTo>
                        <a:pt x="2" y="7"/>
                      </a:lnTo>
                      <a:lnTo>
                        <a:pt x="0" y="6"/>
                      </a:lnTo>
                      <a:lnTo>
                        <a:pt x="0" y="4"/>
                      </a:lnTo>
                      <a:lnTo>
                        <a:pt x="2"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03" name="Freeform 351"/>
                <p:cNvSpPr>
                  <a:spLocks/>
                </p:cNvSpPr>
                <p:nvPr/>
              </p:nvSpPr>
              <p:spPr bwMode="auto">
                <a:xfrm>
                  <a:off x="1058" y="1699"/>
                  <a:ext cx="9" cy="10"/>
                </a:xfrm>
                <a:custGeom>
                  <a:avLst/>
                  <a:gdLst>
                    <a:gd name="T0" fmla="*/ 3 w 9"/>
                    <a:gd name="T1" fmla="*/ 1 h 9"/>
                    <a:gd name="T2" fmla="*/ 3 w 9"/>
                    <a:gd name="T3" fmla="*/ 1 h 9"/>
                    <a:gd name="T4" fmla="*/ 5 w 9"/>
                    <a:gd name="T5" fmla="*/ 0 h 9"/>
                    <a:gd name="T6" fmla="*/ 6 w 9"/>
                    <a:gd name="T7" fmla="*/ 0 h 9"/>
                    <a:gd name="T8" fmla="*/ 8 w 9"/>
                    <a:gd name="T9" fmla="*/ 0 h 9"/>
                    <a:gd name="T10" fmla="*/ 8 w 9"/>
                    <a:gd name="T11" fmla="*/ 1 h 9"/>
                    <a:gd name="T12" fmla="*/ 8 w 9"/>
                    <a:gd name="T13" fmla="*/ 1 h 9"/>
                    <a:gd name="T14" fmla="*/ 9 w 9"/>
                    <a:gd name="T15" fmla="*/ 3 h 9"/>
                    <a:gd name="T16" fmla="*/ 8 w 9"/>
                    <a:gd name="T17" fmla="*/ 4 h 9"/>
                    <a:gd name="T18" fmla="*/ 8 w 9"/>
                    <a:gd name="T19" fmla="*/ 27 h 9"/>
                    <a:gd name="T20" fmla="*/ 8 w 9"/>
                    <a:gd name="T21" fmla="*/ 27 h 9"/>
                    <a:gd name="T22" fmla="*/ 6 w 9"/>
                    <a:gd name="T23" fmla="*/ 30 h 9"/>
                    <a:gd name="T24" fmla="*/ 6 w 9"/>
                    <a:gd name="T25" fmla="*/ 30 h 9"/>
                    <a:gd name="T26" fmla="*/ 3 w 9"/>
                    <a:gd name="T27" fmla="*/ 30 h 9"/>
                    <a:gd name="T28" fmla="*/ 3 w 9"/>
                    <a:gd name="T29" fmla="*/ 37 h 9"/>
                    <a:gd name="T30" fmla="*/ 2 w 9"/>
                    <a:gd name="T31" fmla="*/ 30 h 9"/>
                    <a:gd name="T32" fmla="*/ 2 w 9"/>
                    <a:gd name="T33" fmla="*/ 30 h 9"/>
                    <a:gd name="T34" fmla="*/ 0 w 9"/>
                    <a:gd name="T35" fmla="*/ 27 h 9"/>
                    <a:gd name="T36" fmla="*/ 0 w 9"/>
                    <a:gd name="T37" fmla="*/ 27 h 9"/>
                    <a:gd name="T38" fmla="*/ 0 w 9"/>
                    <a:gd name="T39" fmla="*/ 4 h 9"/>
                    <a:gd name="T40" fmla="*/ 2 w 9"/>
                    <a:gd name="T41" fmla="*/ 3 h 9"/>
                    <a:gd name="T42" fmla="*/ 2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5" y="0"/>
                      </a:lnTo>
                      <a:lnTo>
                        <a:pt x="6" y="0"/>
                      </a:lnTo>
                      <a:lnTo>
                        <a:pt x="8" y="0"/>
                      </a:lnTo>
                      <a:lnTo>
                        <a:pt x="8" y="1"/>
                      </a:lnTo>
                      <a:lnTo>
                        <a:pt x="9" y="3"/>
                      </a:lnTo>
                      <a:lnTo>
                        <a:pt x="8" y="4"/>
                      </a:lnTo>
                      <a:lnTo>
                        <a:pt x="8" y="6"/>
                      </a:lnTo>
                      <a:lnTo>
                        <a:pt x="6" y="7"/>
                      </a:lnTo>
                      <a:lnTo>
                        <a:pt x="3" y="7"/>
                      </a:lnTo>
                      <a:lnTo>
                        <a:pt x="3" y="9"/>
                      </a:lnTo>
                      <a:lnTo>
                        <a:pt x="2" y="7"/>
                      </a:lnTo>
                      <a:lnTo>
                        <a:pt x="0" y="6"/>
                      </a:lnTo>
                      <a:lnTo>
                        <a:pt x="0" y="4"/>
                      </a:lnTo>
                      <a:lnTo>
                        <a:pt x="2"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04" name="Freeform 352"/>
                <p:cNvSpPr>
                  <a:spLocks/>
                </p:cNvSpPr>
                <p:nvPr/>
              </p:nvSpPr>
              <p:spPr bwMode="auto">
                <a:xfrm>
                  <a:off x="1097" y="1703"/>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6 w 8"/>
                    <a:gd name="T11" fmla="*/ 0 h 7"/>
                    <a:gd name="T12" fmla="*/ 8 w 8"/>
                    <a:gd name="T13" fmla="*/ 1 h 7"/>
                    <a:gd name="T14" fmla="*/ 8 w 8"/>
                    <a:gd name="T15" fmla="*/ 3 h 7"/>
                    <a:gd name="T16" fmla="*/ 8 w 8"/>
                    <a:gd name="T17" fmla="*/ 3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0 w 8"/>
                    <a:gd name="T33" fmla="*/ 7 h 7"/>
                    <a:gd name="T34" fmla="*/ 0 w 8"/>
                    <a:gd name="T35" fmla="*/ 6 h 7"/>
                    <a:gd name="T36" fmla="*/ 0 w 8"/>
                    <a:gd name="T37" fmla="*/ 4 h 7"/>
                    <a:gd name="T38" fmla="*/ 0 w 8"/>
                    <a:gd name="T39" fmla="*/ 3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1"/>
                      </a:lnTo>
                      <a:lnTo>
                        <a:pt x="8" y="3"/>
                      </a:lnTo>
                      <a:lnTo>
                        <a:pt x="6" y="4"/>
                      </a:lnTo>
                      <a:lnTo>
                        <a:pt x="6" y="6"/>
                      </a:lnTo>
                      <a:lnTo>
                        <a:pt x="5" y="7"/>
                      </a:lnTo>
                      <a:lnTo>
                        <a:pt x="3" y="7"/>
                      </a:lnTo>
                      <a:lnTo>
                        <a:pt x="2" y="7"/>
                      </a:lnTo>
                      <a:lnTo>
                        <a:pt x="0"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05" name="Freeform 353"/>
                <p:cNvSpPr>
                  <a:spLocks/>
                </p:cNvSpPr>
                <p:nvPr/>
              </p:nvSpPr>
              <p:spPr bwMode="auto">
                <a:xfrm>
                  <a:off x="1097" y="1703"/>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6 w 8"/>
                    <a:gd name="T11" fmla="*/ 0 h 7"/>
                    <a:gd name="T12" fmla="*/ 8 w 8"/>
                    <a:gd name="T13" fmla="*/ 1 h 7"/>
                    <a:gd name="T14" fmla="*/ 8 w 8"/>
                    <a:gd name="T15" fmla="*/ 3 h 7"/>
                    <a:gd name="T16" fmla="*/ 8 w 8"/>
                    <a:gd name="T17" fmla="*/ 3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0 w 8"/>
                    <a:gd name="T33" fmla="*/ 7 h 7"/>
                    <a:gd name="T34" fmla="*/ 0 w 8"/>
                    <a:gd name="T35" fmla="*/ 6 h 7"/>
                    <a:gd name="T36" fmla="*/ 0 w 8"/>
                    <a:gd name="T37" fmla="*/ 4 h 7"/>
                    <a:gd name="T38" fmla="*/ 0 w 8"/>
                    <a:gd name="T39" fmla="*/ 3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1"/>
                      </a:lnTo>
                      <a:lnTo>
                        <a:pt x="8" y="3"/>
                      </a:lnTo>
                      <a:lnTo>
                        <a:pt x="6" y="4"/>
                      </a:lnTo>
                      <a:lnTo>
                        <a:pt x="6" y="6"/>
                      </a:lnTo>
                      <a:lnTo>
                        <a:pt x="5" y="7"/>
                      </a:lnTo>
                      <a:lnTo>
                        <a:pt x="3" y="7"/>
                      </a:lnTo>
                      <a:lnTo>
                        <a:pt x="2" y="7"/>
                      </a:lnTo>
                      <a:lnTo>
                        <a:pt x="0"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06" name="Freeform 354"/>
                <p:cNvSpPr>
                  <a:spLocks/>
                </p:cNvSpPr>
                <p:nvPr/>
              </p:nvSpPr>
              <p:spPr bwMode="auto">
                <a:xfrm>
                  <a:off x="841" y="1703"/>
                  <a:ext cx="8" cy="9"/>
                </a:xfrm>
                <a:custGeom>
                  <a:avLst/>
                  <a:gdLst>
                    <a:gd name="T0" fmla="*/ 2 w 8"/>
                    <a:gd name="T1" fmla="*/ 1 h 9"/>
                    <a:gd name="T2" fmla="*/ 2 w 8"/>
                    <a:gd name="T3" fmla="*/ 1 h 9"/>
                    <a:gd name="T4" fmla="*/ 3 w 8"/>
                    <a:gd name="T5" fmla="*/ 1 h 9"/>
                    <a:gd name="T6" fmla="*/ 6 w 8"/>
                    <a:gd name="T7" fmla="*/ 0 h 9"/>
                    <a:gd name="T8" fmla="*/ 6 w 8"/>
                    <a:gd name="T9" fmla="*/ 1 h 9"/>
                    <a:gd name="T10" fmla="*/ 8 w 8"/>
                    <a:gd name="T11" fmla="*/ 1 h 9"/>
                    <a:gd name="T12" fmla="*/ 8 w 8"/>
                    <a:gd name="T13" fmla="*/ 3 h 9"/>
                    <a:gd name="T14" fmla="*/ 8 w 8"/>
                    <a:gd name="T15" fmla="*/ 3 h 9"/>
                    <a:gd name="T16" fmla="*/ 8 w 8"/>
                    <a:gd name="T17" fmla="*/ 4 h 9"/>
                    <a:gd name="T18" fmla="*/ 8 w 8"/>
                    <a:gd name="T19" fmla="*/ 6 h 9"/>
                    <a:gd name="T20" fmla="*/ 6 w 8"/>
                    <a:gd name="T21" fmla="*/ 7 h 9"/>
                    <a:gd name="T22" fmla="*/ 5 w 8"/>
                    <a:gd name="T23" fmla="*/ 7 h 9"/>
                    <a:gd name="T24" fmla="*/ 5 w 8"/>
                    <a:gd name="T25" fmla="*/ 7 h 9"/>
                    <a:gd name="T26" fmla="*/ 3 w 8"/>
                    <a:gd name="T27" fmla="*/ 9 h 9"/>
                    <a:gd name="T28" fmla="*/ 2 w 8"/>
                    <a:gd name="T29" fmla="*/ 9 h 9"/>
                    <a:gd name="T30" fmla="*/ 2 w 8"/>
                    <a:gd name="T31" fmla="*/ 9 h 9"/>
                    <a:gd name="T32" fmla="*/ 0 w 8"/>
                    <a:gd name="T33" fmla="*/ 7 h 9"/>
                    <a:gd name="T34" fmla="*/ 0 w 8"/>
                    <a:gd name="T35" fmla="*/ 7 h 9"/>
                    <a:gd name="T36" fmla="*/ 0 w 8"/>
                    <a:gd name="T37" fmla="*/ 6 h 9"/>
                    <a:gd name="T38" fmla="*/ 0 w 8"/>
                    <a:gd name="T39" fmla="*/ 4 h 9"/>
                    <a:gd name="T40" fmla="*/ 0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6" y="0"/>
                      </a:lnTo>
                      <a:lnTo>
                        <a:pt x="6" y="1"/>
                      </a:lnTo>
                      <a:lnTo>
                        <a:pt x="8" y="1"/>
                      </a:lnTo>
                      <a:lnTo>
                        <a:pt x="8" y="3"/>
                      </a:lnTo>
                      <a:lnTo>
                        <a:pt x="8" y="4"/>
                      </a:lnTo>
                      <a:lnTo>
                        <a:pt x="8" y="6"/>
                      </a:lnTo>
                      <a:lnTo>
                        <a:pt x="6" y="7"/>
                      </a:lnTo>
                      <a:lnTo>
                        <a:pt x="5" y="7"/>
                      </a:lnTo>
                      <a:lnTo>
                        <a:pt x="3" y="9"/>
                      </a:lnTo>
                      <a:lnTo>
                        <a:pt x="2" y="9"/>
                      </a:lnTo>
                      <a:lnTo>
                        <a:pt x="0" y="7"/>
                      </a:lnTo>
                      <a:lnTo>
                        <a:pt x="0" y="6"/>
                      </a:lnTo>
                      <a:lnTo>
                        <a:pt x="0" y="4"/>
                      </a:lnTo>
                      <a:lnTo>
                        <a:pt x="0" y="3"/>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07" name="Freeform 355"/>
                <p:cNvSpPr>
                  <a:spLocks/>
                </p:cNvSpPr>
                <p:nvPr/>
              </p:nvSpPr>
              <p:spPr bwMode="auto">
                <a:xfrm>
                  <a:off x="841" y="1703"/>
                  <a:ext cx="8" cy="9"/>
                </a:xfrm>
                <a:custGeom>
                  <a:avLst/>
                  <a:gdLst>
                    <a:gd name="T0" fmla="*/ 2 w 8"/>
                    <a:gd name="T1" fmla="*/ 1 h 9"/>
                    <a:gd name="T2" fmla="*/ 2 w 8"/>
                    <a:gd name="T3" fmla="*/ 1 h 9"/>
                    <a:gd name="T4" fmla="*/ 3 w 8"/>
                    <a:gd name="T5" fmla="*/ 1 h 9"/>
                    <a:gd name="T6" fmla="*/ 6 w 8"/>
                    <a:gd name="T7" fmla="*/ 0 h 9"/>
                    <a:gd name="T8" fmla="*/ 6 w 8"/>
                    <a:gd name="T9" fmla="*/ 1 h 9"/>
                    <a:gd name="T10" fmla="*/ 8 w 8"/>
                    <a:gd name="T11" fmla="*/ 1 h 9"/>
                    <a:gd name="T12" fmla="*/ 8 w 8"/>
                    <a:gd name="T13" fmla="*/ 3 h 9"/>
                    <a:gd name="T14" fmla="*/ 8 w 8"/>
                    <a:gd name="T15" fmla="*/ 3 h 9"/>
                    <a:gd name="T16" fmla="*/ 8 w 8"/>
                    <a:gd name="T17" fmla="*/ 4 h 9"/>
                    <a:gd name="T18" fmla="*/ 8 w 8"/>
                    <a:gd name="T19" fmla="*/ 6 h 9"/>
                    <a:gd name="T20" fmla="*/ 6 w 8"/>
                    <a:gd name="T21" fmla="*/ 7 h 9"/>
                    <a:gd name="T22" fmla="*/ 5 w 8"/>
                    <a:gd name="T23" fmla="*/ 7 h 9"/>
                    <a:gd name="T24" fmla="*/ 5 w 8"/>
                    <a:gd name="T25" fmla="*/ 7 h 9"/>
                    <a:gd name="T26" fmla="*/ 3 w 8"/>
                    <a:gd name="T27" fmla="*/ 9 h 9"/>
                    <a:gd name="T28" fmla="*/ 2 w 8"/>
                    <a:gd name="T29" fmla="*/ 9 h 9"/>
                    <a:gd name="T30" fmla="*/ 2 w 8"/>
                    <a:gd name="T31" fmla="*/ 9 h 9"/>
                    <a:gd name="T32" fmla="*/ 0 w 8"/>
                    <a:gd name="T33" fmla="*/ 7 h 9"/>
                    <a:gd name="T34" fmla="*/ 0 w 8"/>
                    <a:gd name="T35" fmla="*/ 7 h 9"/>
                    <a:gd name="T36" fmla="*/ 0 w 8"/>
                    <a:gd name="T37" fmla="*/ 6 h 9"/>
                    <a:gd name="T38" fmla="*/ 0 w 8"/>
                    <a:gd name="T39" fmla="*/ 4 h 9"/>
                    <a:gd name="T40" fmla="*/ 0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6" y="0"/>
                      </a:lnTo>
                      <a:lnTo>
                        <a:pt x="6" y="1"/>
                      </a:lnTo>
                      <a:lnTo>
                        <a:pt x="8" y="1"/>
                      </a:lnTo>
                      <a:lnTo>
                        <a:pt x="8" y="3"/>
                      </a:lnTo>
                      <a:lnTo>
                        <a:pt x="8" y="4"/>
                      </a:lnTo>
                      <a:lnTo>
                        <a:pt x="8" y="6"/>
                      </a:lnTo>
                      <a:lnTo>
                        <a:pt x="6" y="7"/>
                      </a:lnTo>
                      <a:lnTo>
                        <a:pt x="5" y="7"/>
                      </a:lnTo>
                      <a:lnTo>
                        <a:pt x="3" y="9"/>
                      </a:lnTo>
                      <a:lnTo>
                        <a:pt x="2" y="9"/>
                      </a:lnTo>
                      <a:lnTo>
                        <a:pt x="0" y="7"/>
                      </a:lnTo>
                      <a:lnTo>
                        <a:pt x="0" y="6"/>
                      </a:lnTo>
                      <a:lnTo>
                        <a:pt x="0" y="4"/>
                      </a:lnTo>
                      <a:lnTo>
                        <a:pt x="0" y="3"/>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08" name="Freeform 356"/>
                <p:cNvSpPr>
                  <a:spLocks/>
                </p:cNvSpPr>
                <p:nvPr/>
              </p:nvSpPr>
              <p:spPr bwMode="auto">
                <a:xfrm>
                  <a:off x="1139" y="1688"/>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8 w 8"/>
                    <a:gd name="T11" fmla="*/ 0 h 8"/>
                    <a:gd name="T12" fmla="*/ 8 w 8"/>
                    <a:gd name="T13" fmla="*/ 2 h 8"/>
                    <a:gd name="T14" fmla="*/ 8 w 8"/>
                    <a:gd name="T15" fmla="*/ 2 h 8"/>
                    <a:gd name="T16" fmla="*/ 8 w 8"/>
                    <a:gd name="T17" fmla="*/ 3 h 8"/>
                    <a:gd name="T18" fmla="*/ 8 w 8"/>
                    <a:gd name="T19" fmla="*/ 5 h 8"/>
                    <a:gd name="T20" fmla="*/ 6 w 8"/>
                    <a:gd name="T21" fmla="*/ 6 h 8"/>
                    <a:gd name="T22" fmla="*/ 5 w 8"/>
                    <a:gd name="T23" fmla="*/ 6 h 8"/>
                    <a:gd name="T24" fmla="*/ 5 w 8"/>
                    <a:gd name="T25" fmla="*/ 6 h 8"/>
                    <a:gd name="T26" fmla="*/ 3 w 8"/>
                    <a:gd name="T27" fmla="*/ 8 h 8"/>
                    <a:gd name="T28" fmla="*/ 2 w 8"/>
                    <a:gd name="T29" fmla="*/ 8 h 8"/>
                    <a:gd name="T30" fmla="*/ 0 w 8"/>
                    <a:gd name="T31" fmla="*/ 8 h 8"/>
                    <a:gd name="T32" fmla="*/ 0 w 8"/>
                    <a:gd name="T33" fmla="*/ 6 h 8"/>
                    <a:gd name="T34" fmla="*/ 0 w 8"/>
                    <a:gd name="T35" fmla="*/ 6 h 8"/>
                    <a:gd name="T36" fmla="*/ 0 w 8"/>
                    <a:gd name="T37" fmla="*/ 5 h 8"/>
                    <a:gd name="T38" fmla="*/ 0 w 8"/>
                    <a:gd name="T39" fmla="*/ 3 h 8"/>
                    <a:gd name="T40" fmla="*/ 0 w 8"/>
                    <a:gd name="T41" fmla="*/ 2 h 8"/>
                    <a:gd name="T42" fmla="*/ 0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0"/>
                      </a:lnTo>
                      <a:lnTo>
                        <a:pt x="8" y="2"/>
                      </a:lnTo>
                      <a:lnTo>
                        <a:pt x="8" y="3"/>
                      </a:lnTo>
                      <a:lnTo>
                        <a:pt x="8" y="5"/>
                      </a:lnTo>
                      <a:lnTo>
                        <a:pt x="6" y="6"/>
                      </a:lnTo>
                      <a:lnTo>
                        <a:pt x="5" y="6"/>
                      </a:lnTo>
                      <a:lnTo>
                        <a:pt x="3" y="8"/>
                      </a:lnTo>
                      <a:lnTo>
                        <a:pt x="2" y="8"/>
                      </a:lnTo>
                      <a:lnTo>
                        <a:pt x="0" y="8"/>
                      </a:lnTo>
                      <a:lnTo>
                        <a:pt x="0" y="6"/>
                      </a:lnTo>
                      <a:lnTo>
                        <a:pt x="0" y="5"/>
                      </a:lnTo>
                      <a:lnTo>
                        <a:pt x="0" y="3"/>
                      </a:lnTo>
                      <a:lnTo>
                        <a:pt x="0" y="2"/>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09" name="Freeform 357"/>
                <p:cNvSpPr>
                  <a:spLocks/>
                </p:cNvSpPr>
                <p:nvPr/>
              </p:nvSpPr>
              <p:spPr bwMode="auto">
                <a:xfrm>
                  <a:off x="1139" y="1688"/>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8 w 8"/>
                    <a:gd name="T11" fmla="*/ 0 h 8"/>
                    <a:gd name="T12" fmla="*/ 8 w 8"/>
                    <a:gd name="T13" fmla="*/ 2 h 8"/>
                    <a:gd name="T14" fmla="*/ 8 w 8"/>
                    <a:gd name="T15" fmla="*/ 2 h 8"/>
                    <a:gd name="T16" fmla="*/ 8 w 8"/>
                    <a:gd name="T17" fmla="*/ 3 h 8"/>
                    <a:gd name="T18" fmla="*/ 8 w 8"/>
                    <a:gd name="T19" fmla="*/ 5 h 8"/>
                    <a:gd name="T20" fmla="*/ 6 w 8"/>
                    <a:gd name="T21" fmla="*/ 6 h 8"/>
                    <a:gd name="T22" fmla="*/ 5 w 8"/>
                    <a:gd name="T23" fmla="*/ 6 h 8"/>
                    <a:gd name="T24" fmla="*/ 5 w 8"/>
                    <a:gd name="T25" fmla="*/ 6 h 8"/>
                    <a:gd name="T26" fmla="*/ 3 w 8"/>
                    <a:gd name="T27" fmla="*/ 8 h 8"/>
                    <a:gd name="T28" fmla="*/ 2 w 8"/>
                    <a:gd name="T29" fmla="*/ 8 h 8"/>
                    <a:gd name="T30" fmla="*/ 0 w 8"/>
                    <a:gd name="T31" fmla="*/ 8 h 8"/>
                    <a:gd name="T32" fmla="*/ 0 w 8"/>
                    <a:gd name="T33" fmla="*/ 6 h 8"/>
                    <a:gd name="T34" fmla="*/ 0 w 8"/>
                    <a:gd name="T35" fmla="*/ 6 h 8"/>
                    <a:gd name="T36" fmla="*/ 0 w 8"/>
                    <a:gd name="T37" fmla="*/ 5 h 8"/>
                    <a:gd name="T38" fmla="*/ 0 w 8"/>
                    <a:gd name="T39" fmla="*/ 3 h 8"/>
                    <a:gd name="T40" fmla="*/ 0 w 8"/>
                    <a:gd name="T41" fmla="*/ 2 h 8"/>
                    <a:gd name="T42" fmla="*/ 0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0"/>
                      </a:lnTo>
                      <a:lnTo>
                        <a:pt x="8" y="2"/>
                      </a:lnTo>
                      <a:lnTo>
                        <a:pt x="8" y="3"/>
                      </a:lnTo>
                      <a:lnTo>
                        <a:pt x="8" y="5"/>
                      </a:lnTo>
                      <a:lnTo>
                        <a:pt x="6" y="6"/>
                      </a:lnTo>
                      <a:lnTo>
                        <a:pt x="5" y="6"/>
                      </a:lnTo>
                      <a:lnTo>
                        <a:pt x="3" y="8"/>
                      </a:lnTo>
                      <a:lnTo>
                        <a:pt x="2" y="8"/>
                      </a:lnTo>
                      <a:lnTo>
                        <a:pt x="0" y="8"/>
                      </a:lnTo>
                      <a:lnTo>
                        <a:pt x="0" y="6"/>
                      </a:lnTo>
                      <a:lnTo>
                        <a:pt x="0" y="5"/>
                      </a:lnTo>
                      <a:lnTo>
                        <a:pt x="0" y="3"/>
                      </a:lnTo>
                      <a:lnTo>
                        <a:pt x="0" y="2"/>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10" name="Freeform 358"/>
                <p:cNvSpPr>
                  <a:spLocks/>
                </p:cNvSpPr>
                <p:nvPr/>
              </p:nvSpPr>
              <p:spPr bwMode="auto">
                <a:xfrm>
                  <a:off x="1157" y="1718"/>
                  <a:ext cx="8" cy="9"/>
                </a:xfrm>
                <a:custGeom>
                  <a:avLst/>
                  <a:gdLst>
                    <a:gd name="T0" fmla="*/ 2 w 8"/>
                    <a:gd name="T1" fmla="*/ 1 h 9"/>
                    <a:gd name="T2" fmla="*/ 2 w 8"/>
                    <a:gd name="T3" fmla="*/ 1 h 9"/>
                    <a:gd name="T4" fmla="*/ 5 w 8"/>
                    <a:gd name="T5" fmla="*/ 0 h 9"/>
                    <a:gd name="T6" fmla="*/ 5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6 h 9"/>
                    <a:gd name="T20" fmla="*/ 6 w 8"/>
                    <a:gd name="T21" fmla="*/ 7 h 9"/>
                    <a:gd name="T22" fmla="*/ 5 w 8"/>
                    <a:gd name="T23" fmla="*/ 7 h 9"/>
                    <a:gd name="T24" fmla="*/ 5 w 8"/>
                    <a:gd name="T25" fmla="*/ 7 h 9"/>
                    <a:gd name="T26" fmla="*/ 3 w 8"/>
                    <a:gd name="T27" fmla="*/ 9 h 9"/>
                    <a:gd name="T28" fmla="*/ 2 w 8"/>
                    <a:gd name="T29" fmla="*/ 9 h 9"/>
                    <a:gd name="T30" fmla="*/ 2 w 8"/>
                    <a:gd name="T31" fmla="*/ 7 h 9"/>
                    <a:gd name="T32" fmla="*/ 2 w 8"/>
                    <a:gd name="T33" fmla="*/ 7 h 9"/>
                    <a:gd name="T34" fmla="*/ 0 w 8"/>
                    <a:gd name="T35" fmla="*/ 7 h 9"/>
                    <a:gd name="T36" fmla="*/ 0 w 8"/>
                    <a:gd name="T37" fmla="*/ 6 h 9"/>
                    <a:gd name="T38" fmla="*/ 0 w 8"/>
                    <a:gd name="T39" fmla="*/ 4 h 9"/>
                    <a:gd name="T40" fmla="*/ 2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0"/>
                      </a:lnTo>
                      <a:lnTo>
                        <a:pt x="6" y="0"/>
                      </a:lnTo>
                      <a:lnTo>
                        <a:pt x="8" y="1"/>
                      </a:lnTo>
                      <a:lnTo>
                        <a:pt x="8" y="3"/>
                      </a:lnTo>
                      <a:lnTo>
                        <a:pt x="8" y="4"/>
                      </a:lnTo>
                      <a:lnTo>
                        <a:pt x="8" y="6"/>
                      </a:lnTo>
                      <a:lnTo>
                        <a:pt x="6" y="7"/>
                      </a:lnTo>
                      <a:lnTo>
                        <a:pt x="5" y="7"/>
                      </a:lnTo>
                      <a:lnTo>
                        <a:pt x="3" y="9"/>
                      </a:lnTo>
                      <a:lnTo>
                        <a:pt x="2" y="9"/>
                      </a:lnTo>
                      <a:lnTo>
                        <a:pt x="2" y="7"/>
                      </a:lnTo>
                      <a:lnTo>
                        <a:pt x="0" y="7"/>
                      </a:lnTo>
                      <a:lnTo>
                        <a:pt x="0" y="6"/>
                      </a:lnTo>
                      <a:lnTo>
                        <a:pt x="0" y="4"/>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11" name="Freeform 359"/>
                <p:cNvSpPr>
                  <a:spLocks/>
                </p:cNvSpPr>
                <p:nvPr/>
              </p:nvSpPr>
              <p:spPr bwMode="auto">
                <a:xfrm>
                  <a:off x="1157" y="1718"/>
                  <a:ext cx="8" cy="9"/>
                </a:xfrm>
                <a:custGeom>
                  <a:avLst/>
                  <a:gdLst>
                    <a:gd name="T0" fmla="*/ 2 w 8"/>
                    <a:gd name="T1" fmla="*/ 1 h 9"/>
                    <a:gd name="T2" fmla="*/ 2 w 8"/>
                    <a:gd name="T3" fmla="*/ 1 h 9"/>
                    <a:gd name="T4" fmla="*/ 5 w 8"/>
                    <a:gd name="T5" fmla="*/ 0 h 9"/>
                    <a:gd name="T6" fmla="*/ 5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6 h 9"/>
                    <a:gd name="T20" fmla="*/ 6 w 8"/>
                    <a:gd name="T21" fmla="*/ 7 h 9"/>
                    <a:gd name="T22" fmla="*/ 5 w 8"/>
                    <a:gd name="T23" fmla="*/ 7 h 9"/>
                    <a:gd name="T24" fmla="*/ 5 w 8"/>
                    <a:gd name="T25" fmla="*/ 7 h 9"/>
                    <a:gd name="T26" fmla="*/ 3 w 8"/>
                    <a:gd name="T27" fmla="*/ 9 h 9"/>
                    <a:gd name="T28" fmla="*/ 2 w 8"/>
                    <a:gd name="T29" fmla="*/ 9 h 9"/>
                    <a:gd name="T30" fmla="*/ 2 w 8"/>
                    <a:gd name="T31" fmla="*/ 7 h 9"/>
                    <a:gd name="T32" fmla="*/ 2 w 8"/>
                    <a:gd name="T33" fmla="*/ 7 h 9"/>
                    <a:gd name="T34" fmla="*/ 0 w 8"/>
                    <a:gd name="T35" fmla="*/ 7 h 9"/>
                    <a:gd name="T36" fmla="*/ 0 w 8"/>
                    <a:gd name="T37" fmla="*/ 6 h 9"/>
                    <a:gd name="T38" fmla="*/ 0 w 8"/>
                    <a:gd name="T39" fmla="*/ 4 h 9"/>
                    <a:gd name="T40" fmla="*/ 2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0"/>
                      </a:lnTo>
                      <a:lnTo>
                        <a:pt x="6" y="0"/>
                      </a:lnTo>
                      <a:lnTo>
                        <a:pt x="8" y="1"/>
                      </a:lnTo>
                      <a:lnTo>
                        <a:pt x="8" y="3"/>
                      </a:lnTo>
                      <a:lnTo>
                        <a:pt x="8" y="4"/>
                      </a:lnTo>
                      <a:lnTo>
                        <a:pt x="8" y="6"/>
                      </a:lnTo>
                      <a:lnTo>
                        <a:pt x="6" y="7"/>
                      </a:lnTo>
                      <a:lnTo>
                        <a:pt x="5" y="7"/>
                      </a:lnTo>
                      <a:lnTo>
                        <a:pt x="3" y="9"/>
                      </a:lnTo>
                      <a:lnTo>
                        <a:pt x="2" y="9"/>
                      </a:lnTo>
                      <a:lnTo>
                        <a:pt x="2" y="7"/>
                      </a:lnTo>
                      <a:lnTo>
                        <a:pt x="0" y="7"/>
                      </a:lnTo>
                      <a:lnTo>
                        <a:pt x="0" y="6"/>
                      </a:lnTo>
                      <a:lnTo>
                        <a:pt x="0" y="4"/>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12" name="Freeform 360"/>
                <p:cNvSpPr>
                  <a:spLocks/>
                </p:cNvSpPr>
                <p:nvPr/>
              </p:nvSpPr>
              <p:spPr bwMode="auto">
                <a:xfrm>
                  <a:off x="1193" y="1721"/>
                  <a:ext cx="8" cy="7"/>
                </a:xfrm>
                <a:custGeom>
                  <a:avLst/>
                  <a:gdLst>
                    <a:gd name="T0" fmla="*/ 1 w 7"/>
                    <a:gd name="T1" fmla="*/ 0 h 7"/>
                    <a:gd name="T2" fmla="*/ 1 w 7"/>
                    <a:gd name="T3" fmla="*/ 0 h 7"/>
                    <a:gd name="T4" fmla="*/ 3 w 7"/>
                    <a:gd name="T5" fmla="*/ 0 h 7"/>
                    <a:gd name="T6" fmla="*/ 29 w 7"/>
                    <a:gd name="T7" fmla="*/ 0 h 7"/>
                    <a:gd name="T8" fmla="*/ 38 w 7"/>
                    <a:gd name="T9" fmla="*/ 0 h 7"/>
                    <a:gd name="T10" fmla="*/ 43 w 7"/>
                    <a:gd name="T11" fmla="*/ 0 h 7"/>
                    <a:gd name="T12" fmla="*/ 43 w 7"/>
                    <a:gd name="T13" fmla="*/ 1 h 7"/>
                    <a:gd name="T14" fmla="*/ 43 w 7"/>
                    <a:gd name="T15" fmla="*/ 1 h 7"/>
                    <a:gd name="T16" fmla="*/ 43 w 7"/>
                    <a:gd name="T17" fmla="*/ 3 h 7"/>
                    <a:gd name="T18" fmla="*/ 43 w 7"/>
                    <a:gd name="T19" fmla="*/ 4 h 7"/>
                    <a:gd name="T20" fmla="*/ 38 w 7"/>
                    <a:gd name="T21" fmla="*/ 4 h 7"/>
                    <a:gd name="T22" fmla="*/ 29 w 7"/>
                    <a:gd name="T23" fmla="*/ 6 h 7"/>
                    <a:gd name="T24" fmla="*/ 29 w 7"/>
                    <a:gd name="T25" fmla="*/ 6 h 7"/>
                    <a:gd name="T26" fmla="*/ 3 w 7"/>
                    <a:gd name="T27" fmla="*/ 7 h 7"/>
                    <a:gd name="T28" fmla="*/ 1 w 7"/>
                    <a:gd name="T29" fmla="*/ 7 h 7"/>
                    <a:gd name="T30" fmla="*/ 0 w 7"/>
                    <a:gd name="T31" fmla="*/ 7 h 7"/>
                    <a:gd name="T32" fmla="*/ 0 w 7"/>
                    <a:gd name="T33" fmla="*/ 6 h 7"/>
                    <a:gd name="T34" fmla="*/ 0 w 7"/>
                    <a:gd name="T35" fmla="*/ 4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7" y="4"/>
                      </a:lnTo>
                      <a:lnTo>
                        <a:pt x="6" y="4"/>
                      </a:lnTo>
                      <a:lnTo>
                        <a:pt x="4" y="6"/>
                      </a:lnTo>
                      <a:lnTo>
                        <a:pt x="3" y="7"/>
                      </a:lnTo>
                      <a:lnTo>
                        <a:pt x="1" y="7"/>
                      </a:lnTo>
                      <a:lnTo>
                        <a:pt x="0" y="7"/>
                      </a:lnTo>
                      <a:lnTo>
                        <a:pt x="0" y="6"/>
                      </a:lnTo>
                      <a:lnTo>
                        <a:pt x="0" y="4"/>
                      </a:lnTo>
                      <a:lnTo>
                        <a:pt x="0" y="3"/>
                      </a:lnTo>
                      <a:lnTo>
                        <a:pt x="0"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13" name="Freeform 361"/>
                <p:cNvSpPr>
                  <a:spLocks/>
                </p:cNvSpPr>
                <p:nvPr/>
              </p:nvSpPr>
              <p:spPr bwMode="auto">
                <a:xfrm>
                  <a:off x="1193" y="1721"/>
                  <a:ext cx="8" cy="7"/>
                </a:xfrm>
                <a:custGeom>
                  <a:avLst/>
                  <a:gdLst>
                    <a:gd name="T0" fmla="*/ 1 w 7"/>
                    <a:gd name="T1" fmla="*/ 0 h 7"/>
                    <a:gd name="T2" fmla="*/ 1 w 7"/>
                    <a:gd name="T3" fmla="*/ 0 h 7"/>
                    <a:gd name="T4" fmla="*/ 3 w 7"/>
                    <a:gd name="T5" fmla="*/ 0 h 7"/>
                    <a:gd name="T6" fmla="*/ 29 w 7"/>
                    <a:gd name="T7" fmla="*/ 0 h 7"/>
                    <a:gd name="T8" fmla="*/ 38 w 7"/>
                    <a:gd name="T9" fmla="*/ 0 h 7"/>
                    <a:gd name="T10" fmla="*/ 43 w 7"/>
                    <a:gd name="T11" fmla="*/ 0 h 7"/>
                    <a:gd name="T12" fmla="*/ 43 w 7"/>
                    <a:gd name="T13" fmla="*/ 1 h 7"/>
                    <a:gd name="T14" fmla="*/ 43 w 7"/>
                    <a:gd name="T15" fmla="*/ 1 h 7"/>
                    <a:gd name="T16" fmla="*/ 43 w 7"/>
                    <a:gd name="T17" fmla="*/ 3 h 7"/>
                    <a:gd name="T18" fmla="*/ 43 w 7"/>
                    <a:gd name="T19" fmla="*/ 4 h 7"/>
                    <a:gd name="T20" fmla="*/ 38 w 7"/>
                    <a:gd name="T21" fmla="*/ 4 h 7"/>
                    <a:gd name="T22" fmla="*/ 29 w 7"/>
                    <a:gd name="T23" fmla="*/ 6 h 7"/>
                    <a:gd name="T24" fmla="*/ 29 w 7"/>
                    <a:gd name="T25" fmla="*/ 6 h 7"/>
                    <a:gd name="T26" fmla="*/ 3 w 7"/>
                    <a:gd name="T27" fmla="*/ 7 h 7"/>
                    <a:gd name="T28" fmla="*/ 1 w 7"/>
                    <a:gd name="T29" fmla="*/ 7 h 7"/>
                    <a:gd name="T30" fmla="*/ 0 w 7"/>
                    <a:gd name="T31" fmla="*/ 7 h 7"/>
                    <a:gd name="T32" fmla="*/ 0 w 7"/>
                    <a:gd name="T33" fmla="*/ 6 h 7"/>
                    <a:gd name="T34" fmla="*/ 0 w 7"/>
                    <a:gd name="T35" fmla="*/ 4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7" y="4"/>
                      </a:lnTo>
                      <a:lnTo>
                        <a:pt x="6" y="4"/>
                      </a:lnTo>
                      <a:lnTo>
                        <a:pt x="4" y="6"/>
                      </a:lnTo>
                      <a:lnTo>
                        <a:pt x="3" y="7"/>
                      </a:lnTo>
                      <a:lnTo>
                        <a:pt x="1" y="7"/>
                      </a:lnTo>
                      <a:lnTo>
                        <a:pt x="0" y="7"/>
                      </a:lnTo>
                      <a:lnTo>
                        <a:pt x="0" y="6"/>
                      </a:lnTo>
                      <a:lnTo>
                        <a:pt x="0" y="4"/>
                      </a:lnTo>
                      <a:lnTo>
                        <a:pt x="0" y="3"/>
                      </a:lnTo>
                      <a:lnTo>
                        <a:pt x="0"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14" name="Freeform 362"/>
                <p:cNvSpPr>
                  <a:spLocks/>
                </p:cNvSpPr>
                <p:nvPr/>
              </p:nvSpPr>
              <p:spPr bwMode="auto">
                <a:xfrm>
                  <a:off x="1172" y="1740"/>
                  <a:ext cx="8" cy="9"/>
                </a:xfrm>
                <a:custGeom>
                  <a:avLst/>
                  <a:gdLst>
                    <a:gd name="T0" fmla="*/ 2 w 8"/>
                    <a:gd name="T1" fmla="*/ 1 h 9"/>
                    <a:gd name="T2" fmla="*/ 2 w 8"/>
                    <a:gd name="T3" fmla="*/ 1 h 9"/>
                    <a:gd name="T4" fmla="*/ 3 w 8"/>
                    <a:gd name="T5" fmla="*/ 1 h 9"/>
                    <a:gd name="T6" fmla="*/ 5 w 8"/>
                    <a:gd name="T7" fmla="*/ 0 h 9"/>
                    <a:gd name="T8" fmla="*/ 6 w 8"/>
                    <a:gd name="T9" fmla="*/ 0 h 9"/>
                    <a:gd name="T10" fmla="*/ 8 w 8"/>
                    <a:gd name="T11" fmla="*/ 1 h 9"/>
                    <a:gd name="T12" fmla="*/ 8 w 8"/>
                    <a:gd name="T13" fmla="*/ 3 h 9"/>
                    <a:gd name="T14" fmla="*/ 8 w 8"/>
                    <a:gd name="T15" fmla="*/ 3 h 9"/>
                    <a:gd name="T16" fmla="*/ 8 w 8"/>
                    <a:gd name="T17" fmla="*/ 4 h 9"/>
                    <a:gd name="T18" fmla="*/ 6 w 8"/>
                    <a:gd name="T19" fmla="*/ 6 h 9"/>
                    <a:gd name="T20" fmla="*/ 6 w 8"/>
                    <a:gd name="T21" fmla="*/ 6 h 9"/>
                    <a:gd name="T22" fmla="*/ 5 w 8"/>
                    <a:gd name="T23" fmla="*/ 7 h 9"/>
                    <a:gd name="T24" fmla="*/ 5 w 8"/>
                    <a:gd name="T25" fmla="*/ 7 h 9"/>
                    <a:gd name="T26" fmla="*/ 3 w 8"/>
                    <a:gd name="T27" fmla="*/ 9 h 9"/>
                    <a:gd name="T28" fmla="*/ 2 w 8"/>
                    <a:gd name="T29" fmla="*/ 9 h 9"/>
                    <a:gd name="T30" fmla="*/ 2 w 8"/>
                    <a:gd name="T31" fmla="*/ 9 h 9"/>
                    <a:gd name="T32" fmla="*/ 0 w 8"/>
                    <a:gd name="T33" fmla="*/ 7 h 9"/>
                    <a:gd name="T34" fmla="*/ 0 w 8"/>
                    <a:gd name="T35" fmla="*/ 6 h 9"/>
                    <a:gd name="T36" fmla="*/ 0 w 8"/>
                    <a:gd name="T37" fmla="*/ 6 h 9"/>
                    <a:gd name="T38" fmla="*/ 0 w 8"/>
                    <a:gd name="T39" fmla="*/ 4 h 9"/>
                    <a:gd name="T40" fmla="*/ 0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0"/>
                      </a:lnTo>
                      <a:lnTo>
                        <a:pt x="8" y="1"/>
                      </a:lnTo>
                      <a:lnTo>
                        <a:pt x="8" y="3"/>
                      </a:lnTo>
                      <a:lnTo>
                        <a:pt x="8" y="4"/>
                      </a:lnTo>
                      <a:lnTo>
                        <a:pt x="6" y="6"/>
                      </a:lnTo>
                      <a:lnTo>
                        <a:pt x="5" y="7"/>
                      </a:lnTo>
                      <a:lnTo>
                        <a:pt x="3" y="9"/>
                      </a:lnTo>
                      <a:lnTo>
                        <a:pt x="2" y="9"/>
                      </a:lnTo>
                      <a:lnTo>
                        <a:pt x="0" y="7"/>
                      </a:lnTo>
                      <a:lnTo>
                        <a:pt x="0" y="6"/>
                      </a:lnTo>
                      <a:lnTo>
                        <a:pt x="0" y="4"/>
                      </a:lnTo>
                      <a:lnTo>
                        <a:pt x="0" y="3"/>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15" name="Freeform 363"/>
                <p:cNvSpPr>
                  <a:spLocks/>
                </p:cNvSpPr>
                <p:nvPr/>
              </p:nvSpPr>
              <p:spPr bwMode="auto">
                <a:xfrm>
                  <a:off x="1172" y="1740"/>
                  <a:ext cx="8" cy="9"/>
                </a:xfrm>
                <a:custGeom>
                  <a:avLst/>
                  <a:gdLst>
                    <a:gd name="T0" fmla="*/ 2 w 8"/>
                    <a:gd name="T1" fmla="*/ 1 h 9"/>
                    <a:gd name="T2" fmla="*/ 2 w 8"/>
                    <a:gd name="T3" fmla="*/ 1 h 9"/>
                    <a:gd name="T4" fmla="*/ 3 w 8"/>
                    <a:gd name="T5" fmla="*/ 1 h 9"/>
                    <a:gd name="T6" fmla="*/ 5 w 8"/>
                    <a:gd name="T7" fmla="*/ 0 h 9"/>
                    <a:gd name="T8" fmla="*/ 6 w 8"/>
                    <a:gd name="T9" fmla="*/ 0 h 9"/>
                    <a:gd name="T10" fmla="*/ 8 w 8"/>
                    <a:gd name="T11" fmla="*/ 1 h 9"/>
                    <a:gd name="T12" fmla="*/ 8 w 8"/>
                    <a:gd name="T13" fmla="*/ 3 h 9"/>
                    <a:gd name="T14" fmla="*/ 8 w 8"/>
                    <a:gd name="T15" fmla="*/ 3 h 9"/>
                    <a:gd name="T16" fmla="*/ 8 w 8"/>
                    <a:gd name="T17" fmla="*/ 4 h 9"/>
                    <a:gd name="T18" fmla="*/ 6 w 8"/>
                    <a:gd name="T19" fmla="*/ 6 h 9"/>
                    <a:gd name="T20" fmla="*/ 6 w 8"/>
                    <a:gd name="T21" fmla="*/ 6 h 9"/>
                    <a:gd name="T22" fmla="*/ 5 w 8"/>
                    <a:gd name="T23" fmla="*/ 7 h 9"/>
                    <a:gd name="T24" fmla="*/ 5 w 8"/>
                    <a:gd name="T25" fmla="*/ 7 h 9"/>
                    <a:gd name="T26" fmla="*/ 3 w 8"/>
                    <a:gd name="T27" fmla="*/ 9 h 9"/>
                    <a:gd name="T28" fmla="*/ 2 w 8"/>
                    <a:gd name="T29" fmla="*/ 9 h 9"/>
                    <a:gd name="T30" fmla="*/ 2 w 8"/>
                    <a:gd name="T31" fmla="*/ 9 h 9"/>
                    <a:gd name="T32" fmla="*/ 0 w 8"/>
                    <a:gd name="T33" fmla="*/ 7 h 9"/>
                    <a:gd name="T34" fmla="*/ 0 w 8"/>
                    <a:gd name="T35" fmla="*/ 6 h 9"/>
                    <a:gd name="T36" fmla="*/ 0 w 8"/>
                    <a:gd name="T37" fmla="*/ 6 h 9"/>
                    <a:gd name="T38" fmla="*/ 0 w 8"/>
                    <a:gd name="T39" fmla="*/ 4 h 9"/>
                    <a:gd name="T40" fmla="*/ 0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0"/>
                      </a:lnTo>
                      <a:lnTo>
                        <a:pt x="8" y="1"/>
                      </a:lnTo>
                      <a:lnTo>
                        <a:pt x="8" y="3"/>
                      </a:lnTo>
                      <a:lnTo>
                        <a:pt x="8" y="4"/>
                      </a:lnTo>
                      <a:lnTo>
                        <a:pt x="6" y="6"/>
                      </a:lnTo>
                      <a:lnTo>
                        <a:pt x="5" y="7"/>
                      </a:lnTo>
                      <a:lnTo>
                        <a:pt x="3" y="9"/>
                      </a:lnTo>
                      <a:lnTo>
                        <a:pt x="2" y="9"/>
                      </a:lnTo>
                      <a:lnTo>
                        <a:pt x="0" y="7"/>
                      </a:lnTo>
                      <a:lnTo>
                        <a:pt x="0" y="6"/>
                      </a:lnTo>
                      <a:lnTo>
                        <a:pt x="0" y="4"/>
                      </a:lnTo>
                      <a:lnTo>
                        <a:pt x="0" y="3"/>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16" name="Freeform 364"/>
                <p:cNvSpPr>
                  <a:spLocks/>
                </p:cNvSpPr>
                <p:nvPr/>
              </p:nvSpPr>
              <p:spPr bwMode="auto">
                <a:xfrm>
                  <a:off x="1178" y="1703"/>
                  <a:ext cx="8" cy="9"/>
                </a:xfrm>
                <a:custGeom>
                  <a:avLst/>
                  <a:gdLst>
                    <a:gd name="T0" fmla="*/ 2 w 8"/>
                    <a:gd name="T1" fmla="*/ 1 h 9"/>
                    <a:gd name="T2" fmla="*/ 2 w 8"/>
                    <a:gd name="T3" fmla="*/ 1 h 9"/>
                    <a:gd name="T4" fmla="*/ 3 w 8"/>
                    <a:gd name="T5" fmla="*/ 1 h 9"/>
                    <a:gd name="T6" fmla="*/ 5 w 8"/>
                    <a:gd name="T7" fmla="*/ 0 h 9"/>
                    <a:gd name="T8" fmla="*/ 6 w 8"/>
                    <a:gd name="T9" fmla="*/ 1 h 9"/>
                    <a:gd name="T10" fmla="*/ 8 w 8"/>
                    <a:gd name="T11" fmla="*/ 1 h 9"/>
                    <a:gd name="T12" fmla="*/ 8 w 8"/>
                    <a:gd name="T13" fmla="*/ 3 h 9"/>
                    <a:gd name="T14" fmla="*/ 8 w 8"/>
                    <a:gd name="T15" fmla="*/ 3 h 9"/>
                    <a:gd name="T16" fmla="*/ 8 w 8"/>
                    <a:gd name="T17" fmla="*/ 4 h 9"/>
                    <a:gd name="T18" fmla="*/ 8 w 8"/>
                    <a:gd name="T19" fmla="*/ 6 h 9"/>
                    <a:gd name="T20" fmla="*/ 6 w 8"/>
                    <a:gd name="T21" fmla="*/ 7 h 9"/>
                    <a:gd name="T22" fmla="*/ 5 w 8"/>
                    <a:gd name="T23" fmla="*/ 7 h 9"/>
                    <a:gd name="T24" fmla="*/ 5 w 8"/>
                    <a:gd name="T25" fmla="*/ 7 h 9"/>
                    <a:gd name="T26" fmla="*/ 3 w 8"/>
                    <a:gd name="T27" fmla="*/ 9 h 9"/>
                    <a:gd name="T28" fmla="*/ 2 w 8"/>
                    <a:gd name="T29" fmla="*/ 9 h 9"/>
                    <a:gd name="T30" fmla="*/ 2 w 8"/>
                    <a:gd name="T31" fmla="*/ 9 h 9"/>
                    <a:gd name="T32" fmla="*/ 0 w 8"/>
                    <a:gd name="T33" fmla="*/ 7 h 9"/>
                    <a:gd name="T34" fmla="*/ 0 w 8"/>
                    <a:gd name="T35" fmla="*/ 7 h 9"/>
                    <a:gd name="T36" fmla="*/ 0 w 8"/>
                    <a:gd name="T37" fmla="*/ 6 h 9"/>
                    <a:gd name="T38" fmla="*/ 0 w 8"/>
                    <a:gd name="T39" fmla="*/ 4 h 9"/>
                    <a:gd name="T40" fmla="*/ 0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1"/>
                      </a:lnTo>
                      <a:lnTo>
                        <a:pt x="8" y="1"/>
                      </a:lnTo>
                      <a:lnTo>
                        <a:pt x="8" y="3"/>
                      </a:lnTo>
                      <a:lnTo>
                        <a:pt x="8" y="4"/>
                      </a:lnTo>
                      <a:lnTo>
                        <a:pt x="8" y="6"/>
                      </a:lnTo>
                      <a:lnTo>
                        <a:pt x="6" y="7"/>
                      </a:lnTo>
                      <a:lnTo>
                        <a:pt x="5" y="7"/>
                      </a:lnTo>
                      <a:lnTo>
                        <a:pt x="3" y="9"/>
                      </a:lnTo>
                      <a:lnTo>
                        <a:pt x="2" y="9"/>
                      </a:lnTo>
                      <a:lnTo>
                        <a:pt x="0" y="7"/>
                      </a:lnTo>
                      <a:lnTo>
                        <a:pt x="0" y="6"/>
                      </a:lnTo>
                      <a:lnTo>
                        <a:pt x="0" y="4"/>
                      </a:lnTo>
                      <a:lnTo>
                        <a:pt x="0" y="3"/>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17" name="Freeform 365"/>
                <p:cNvSpPr>
                  <a:spLocks/>
                </p:cNvSpPr>
                <p:nvPr/>
              </p:nvSpPr>
              <p:spPr bwMode="auto">
                <a:xfrm>
                  <a:off x="1178" y="1703"/>
                  <a:ext cx="8" cy="9"/>
                </a:xfrm>
                <a:custGeom>
                  <a:avLst/>
                  <a:gdLst>
                    <a:gd name="T0" fmla="*/ 2 w 8"/>
                    <a:gd name="T1" fmla="*/ 1 h 9"/>
                    <a:gd name="T2" fmla="*/ 2 w 8"/>
                    <a:gd name="T3" fmla="*/ 1 h 9"/>
                    <a:gd name="T4" fmla="*/ 3 w 8"/>
                    <a:gd name="T5" fmla="*/ 1 h 9"/>
                    <a:gd name="T6" fmla="*/ 5 w 8"/>
                    <a:gd name="T7" fmla="*/ 0 h 9"/>
                    <a:gd name="T8" fmla="*/ 6 w 8"/>
                    <a:gd name="T9" fmla="*/ 1 h 9"/>
                    <a:gd name="T10" fmla="*/ 8 w 8"/>
                    <a:gd name="T11" fmla="*/ 1 h 9"/>
                    <a:gd name="T12" fmla="*/ 8 w 8"/>
                    <a:gd name="T13" fmla="*/ 3 h 9"/>
                    <a:gd name="T14" fmla="*/ 8 w 8"/>
                    <a:gd name="T15" fmla="*/ 3 h 9"/>
                    <a:gd name="T16" fmla="*/ 8 w 8"/>
                    <a:gd name="T17" fmla="*/ 4 h 9"/>
                    <a:gd name="T18" fmla="*/ 8 w 8"/>
                    <a:gd name="T19" fmla="*/ 6 h 9"/>
                    <a:gd name="T20" fmla="*/ 6 w 8"/>
                    <a:gd name="T21" fmla="*/ 7 h 9"/>
                    <a:gd name="T22" fmla="*/ 5 w 8"/>
                    <a:gd name="T23" fmla="*/ 7 h 9"/>
                    <a:gd name="T24" fmla="*/ 5 w 8"/>
                    <a:gd name="T25" fmla="*/ 7 h 9"/>
                    <a:gd name="T26" fmla="*/ 3 w 8"/>
                    <a:gd name="T27" fmla="*/ 9 h 9"/>
                    <a:gd name="T28" fmla="*/ 2 w 8"/>
                    <a:gd name="T29" fmla="*/ 9 h 9"/>
                    <a:gd name="T30" fmla="*/ 2 w 8"/>
                    <a:gd name="T31" fmla="*/ 9 h 9"/>
                    <a:gd name="T32" fmla="*/ 0 w 8"/>
                    <a:gd name="T33" fmla="*/ 7 h 9"/>
                    <a:gd name="T34" fmla="*/ 0 w 8"/>
                    <a:gd name="T35" fmla="*/ 7 h 9"/>
                    <a:gd name="T36" fmla="*/ 0 w 8"/>
                    <a:gd name="T37" fmla="*/ 6 h 9"/>
                    <a:gd name="T38" fmla="*/ 0 w 8"/>
                    <a:gd name="T39" fmla="*/ 4 h 9"/>
                    <a:gd name="T40" fmla="*/ 0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1"/>
                      </a:lnTo>
                      <a:lnTo>
                        <a:pt x="8" y="1"/>
                      </a:lnTo>
                      <a:lnTo>
                        <a:pt x="8" y="3"/>
                      </a:lnTo>
                      <a:lnTo>
                        <a:pt x="8" y="4"/>
                      </a:lnTo>
                      <a:lnTo>
                        <a:pt x="8" y="6"/>
                      </a:lnTo>
                      <a:lnTo>
                        <a:pt x="6" y="7"/>
                      </a:lnTo>
                      <a:lnTo>
                        <a:pt x="5" y="7"/>
                      </a:lnTo>
                      <a:lnTo>
                        <a:pt x="3" y="9"/>
                      </a:lnTo>
                      <a:lnTo>
                        <a:pt x="2" y="9"/>
                      </a:lnTo>
                      <a:lnTo>
                        <a:pt x="0" y="7"/>
                      </a:lnTo>
                      <a:lnTo>
                        <a:pt x="0" y="6"/>
                      </a:lnTo>
                      <a:lnTo>
                        <a:pt x="0" y="4"/>
                      </a:lnTo>
                      <a:lnTo>
                        <a:pt x="0" y="3"/>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18" name="Freeform 366"/>
                <p:cNvSpPr>
                  <a:spLocks/>
                </p:cNvSpPr>
                <p:nvPr/>
              </p:nvSpPr>
              <p:spPr bwMode="auto">
                <a:xfrm>
                  <a:off x="1078" y="1808"/>
                  <a:ext cx="7" cy="7"/>
                </a:xfrm>
                <a:custGeom>
                  <a:avLst/>
                  <a:gdLst>
                    <a:gd name="T0" fmla="*/ 3 w 7"/>
                    <a:gd name="T1" fmla="*/ 1 h 7"/>
                    <a:gd name="T2" fmla="*/ 3 w 7"/>
                    <a:gd name="T3" fmla="*/ 1 h 7"/>
                    <a:gd name="T4" fmla="*/ 4 w 7"/>
                    <a:gd name="T5" fmla="*/ 0 h 7"/>
                    <a:gd name="T6" fmla="*/ 6 w 7"/>
                    <a:gd name="T7" fmla="*/ 0 h 7"/>
                    <a:gd name="T8" fmla="*/ 7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3 w 7"/>
                    <a:gd name="T29" fmla="*/ 7 h 7"/>
                    <a:gd name="T30" fmla="*/ 1 w 7"/>
                    <a:gd name="T31" fmla="*/ 7 h 7"/>
                    <a:gd name="T32" fmla="*/ 1 w 7"/>
                    <a:gd name="T33" fmla="*/ 7 h 7"/>
                    <a:gd name="T34" fmla="*/ 0 w 7"/>
                    <a:gd name="T35" fmla="*/ 6 h 7"/>
                    <a:gd name="T36" fmla="*/ 0 w 7"/>
                    <a:gd name="T37" fmla="*/ 4 h 7"/>
                    <a:gd name="T38" fmla="*/ 0 w 7"/>
                    <a:gd name="T39" fmla="*/ 3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6" y="6"/>
                      </a:lnTo>
                      <a:lnTo>
                        <a:pt x="4" y="7"/>
                      </a:lnTo>
                      <a:lnTo>
                        <a:pt x="3" y="7"/>
                      </a:lnTo>
                      <a:lnTo>
                        <a:pt x="1" y="7"/>
                      </a:lnTo>
                      <a:lnTo>
                        <a:pt x="0" y="6"/>
                      </a:lnTo>
                      <a:lnTo>
                        <a:pt x="0" y="4"/>
                      </a:lnTo>
                      <a:lnTo>
                        <a:pt x="0" y="3"/>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19" name="Freeform 367"/>
                <p:cNvSpPr>
                  <a:spLocks/>
                </p:cNvSpPr>
                <p:nvPr/>
              </p:nvSpPr>
              <p:spPr bwMode="auto">
                <a:xfrm>
                  <a:off x="1078" y="1808"/>
                  <a:ext cx="7" cy="7"/>
                </a:xfrm>
                <a:custGeom>
                  <a:avLst/>
                  <a:gdLst>
                    <a:gd name="T0" fmla="*/ 3 w 7"/>
                    <a:gd name="T1" fmla="*/ 1 h 7"/>
                    <a:gd name="T2" fmla="*/ 3 w 7"/>
                    <a:gd name="T3" fmla="*/ 1 h 7"/>
                    <a:gd name="T4" fmla="*/ 4 w 7"/>
                    <a:gd name="T5" fmla="*/ 0 h 7"/>
                    <a:gd name="T6" fmla="*/ 6 w 7"/>
                    <a:gd name="T7" fmla="*/ 0 h 7"/>
                    <a:gd name="T8" fmla="*/ 7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3 w 7"/>
                    <a:gd name="T29" fmla="*/ 7 h 7"/>
                    <a:gd name="T30" fmla="*/ 1 w 7"/>
                    <a:gd name="T31" fmla="*/ 7 h 7"/>
                    <a:gd name="T32" fmla="*/ 1 w 7"/>
                    <a:gd name="T33" fmla="*/ 7 h 7"/>
                    <a:gd name="T34" fmla="*/ 0 w 7"/>
                    <a:gd name="T35" fmla="*/ 6 h 7"/>
                    <a:gd name="T36" fmla="*/ 0 w 7"/>
                    <a:gd name="T37" fmla="*/ 4 h 7"/>
                    <a:gd name="T38" fmla="*/ 0 w 7"/>
                    <a:gd name="T39" fmla="*/ 3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6" y="6"/>
                      </a:lnTo>
                      <a:lnTo>
                        <a:pt x="4" y="7"/>
                      </a:lnTo>
                      <a:lnTo>
                        <a:pt x="3" y="7"/>
                      </a:lnTo>
                      <a:lnTo>
                        <a:pt x="1" y="7"/>
                      </a:lnTo>
                      <a:lnTo>
                        <a:pt x="0" y="6"/>
                      </a:lnTo>
                      <a:lnTo>
                        <a:pt x="0" y="4"/>
                      </a:lnTo>
                      <a:lnTo>
                        <a:pt x="0" y="3"/>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20" name="Freeform 368"/>
                <p:cNvSpPr>
                  <a:spLocks/>
                </p:cNvSpPr>
                <p:nvPr/>
              </p:nvSpPr>
              <p:spPr bwMode="auto">
                <a:xfrm>
                  <a:off x="1093" y="1836"/>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2 h 7"/>
                    <a:gd name="T16" fmla="*/ 7 w 7"/>
                    <a:gd name="T17" fmla="*/ 2 h 7"/>
                    <a:gd name="T18" fmla="*/ 6 w 7"/>
                    <a:gd name="T19" fmla="*/ 4 h 7"/>
                    <a:gd name="T20" fmla="*/ 4 w 7"/>
                    <a:gd name="T21" fmla="*/ 5 h 7"/>
                    <a:gd name="T22" fmla="*/ 3 w 7"/>
                    <a:gd name="T23" fmla="*/ 7 h 7"/>
                    <a:gd name="T24" fmla="*/ 3 w 7"/>
                    <a:gd name="T25" fmla="*/ 7 h 7"/>
                    <a:gd name="T26" fmla="*/ 3 w 7"/>
                    <a:gd name="T27" fmla="*/ 7 h 7"/>
                    <a:gd name="T28" fmla="*/ 1 w 7"/>
                    <a:gd name="T29" fmla="*/ 7 h 7"/>
                    <a:gd name="T30" fmla="*/ 0 w 7"/>
                    <a:gd name="T31" fmla="*/ 7 h 7"/>
                    <a:gd name="T32" fmla="*/ 0 w 7"/>
                    <a:gd name="T33" fmla="*/ 7 h 7"/>
                    <a:gd name="T34" fmla="*/ 0 w 7"/>
                    <a:gd name="T35" fmla="*/ 5 h 7"/>
                    <a:gd name="T36" fmla="*/ 0 w 7"/>
                    <a:gd name="T37" fmla="*/ 4 h 7"/>
                    <a:gd name="T38" fmla="*/ 0 w 7"/>
                    <a:gd name="T39" fmla="*/ 2 h 7"/>
                    <a:gd name="T40" fmla="*/ 0 w 7"/>
                    <a:gd name="T41" fmla="*/ 2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2"/>
                      </a:lnTo>
                      <a:lnTo>
                        <a:pt x="6" y="4"/>
                      </a:lnTo>
                      <a:lnTo>
                        <a:pt x="4" y="5"/>
                      </a:lnTo>
                      <a:lnTo>
                        <a:pt x="3" y="7"/>
                      </a:lnTo>
                      <a:lnTo>
                        <a:pt x="1" y="7"/>
                      </a:lnTo>
                      <a:lnTo>
                        <a:pt x="0" y="7"/>
                      </a:lnTo>
                      <a:lnTo>
                        <a:pt x="0" y="5"/>
                      </a:lnTo>
                      <a:lnTo>
                        <a:pt x="0" y="4"/>
                      </a:lnTo>
                      <a:lnTo>
                        <a:pt x="0" y="2"/>
                      </a:lnTo>
                      <a:lnTo>
                        <a:pt x="0" y="1"/>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21" name="Freeform 369"/>
                <p:cNvSpPr>
                  <a:spLocks/>
                </p:cNvSpPr>
                <p:nvPr/>
              </p:nvSpPr>
              <p:spPr bwMode="auto">
                <a:xfrm>
                  <a:off x="1093" y="1836"/>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2 h 7"/>
                    <a:gd name="T16" fmla="*/ 7 w 7"/>
                    <a:gd name="T17" fmla="*/ 2 h 7"/>
                    <a:gd name="T18" fmla="*/ 6 w 7"/>
                    <a:gd name="T19" fmla="*/ 4 h 7"/>
                    <a:gd name="T20" fmla="*/ 4 w 7"/>
                    <a:gd name="T21" fmla="*/ 5 h 7"/>
                    <a:gd name="T22" fmla="*/ 3 w 7"/>
                    <a:gd name="T23" fmla="*/ 7 h 7"/>
                    <a:gd name="T24" fmla="*/ 3 w 7"/>
                    <a:gd name="T25" fmla="*/ 7 h 7"/>
                    <a:gd name="T26" fmla="*/ 3 w 7"/>
                    <a:gd name="T27" fmla="*/ 7 h 7"/>
                    <a:gd name="T28" fmla="*/ 1 w 7"/>
                    <a:gd name="T29" fmla="*/ 7 h 7"/>
                    <a:gd name="T30" fmla="*/ 0 w 7"/>
                    <a:gd name="T31" fmla="*/ 7 h 7"/>
                    <a:gd name="T32" fmla="*/ 0 w 7"/>
                    <a:gd name="T33" fmla="*/ 7 h 7"/>
                    <a:gd name="T34" fmla="*/ 0 w 7"/>
                    <a:gd name="T35" fmla="*/ 5 h 7"/>
                    <a:gd name="T36" fmla="*/ 0 w 7"/>
                    <a:gd name="T37" fmla="*/ 4 h 7"/>
                    <a:gd name="T38" fmla="*/ 0 w 7"/>
                    <a:gd name="T39" fmla="*/ 2 h 7"/>
                    <a:gd name="T40" fmla="*/ 0 w 7"/>
                    <a:gd name="T41" fmla="*/ 2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2"/>
                      </a:lnTo>
                      <a:lnTo>
                        <a:pt x="6" y="4"/>
                      </a:lnTo>
                      <a:lnTo>
                        <a:pt x="4" y="5"/>
                      </a:lnTo>
                      <a:lnTo>
                        <a:pt x="3" y="7"/>
                      </a:lnTo>
                      <a:lnTo>
                        <a:pt x="1" y="7"/>
                      </a:lnTo>
                      <a:lnTo>
                        <a:pt x="0" y="7"/>
                      </a:lnTo>
                      <a:lnTo>
                        <a:pt x="0" y="5"/>
                      </a:lnTo>
                      <a:lnTo>
                        <a:pt x="0" y="4"/>
                      </a:lnTo>
                      <a:lnTo>
                        <a:pt x="0" y="2"/>
                      </a:lnTo>
                      <a:lnTo>
                        <a:pt x="0" y="1"/>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22" name="Freeform 370"/>
                <p:cNvSpPr>
                  <a:spLocks/>
                </p:cNvSpPr>
                <p:nvPr/>
              </p:nvSpPr>
              <p:spPr bwMode="auto">
                <a:xfrm>
                  <a:off x="911" y="1699"/>
                  <a:ext cx="8" cy="10"/>
                </a:xfrm>
                <a:custGeom>
                  <a:avLst/>
                  <a:gdLst>
                    <a:gd name="T0" fmla="*/ 2 w 8"/>
                    <a:gd name="T1" fmla="*/ 1 h 9"/>
                    <a:gd name="T2" fmla="*/ 2 w 8"/>
                    <a:gd name="T3" fmla="*/ 1 h 9"/>
                    <a:gd name="T4" fmla="*/ 3 w 8"/>
                    <a:gd name="T5" fmla="*/ 0 h 9"/>
                    <a:gd name="T6" fmla="*/ 5 w 8"/>
                    <a:gd name="T7" fmla="*/ 0 h 9"/>
                    <a:gd name="T8" fmla="*/ 6 w 8"/>
                    <a:gd name="T9" fmla="*/ 0 h 9"/>
                    <a:gd name="T10" fmla="*/ 6 w 8"/>
                    <a:gd name="T11" fmla="*/ 1 h 9"/>
                    <a:gd name="T12" fmla="*/ 8 w 8"/>
                    <a:gd name="T13" fmla="*/ 1 h 9"/>
                    <a:gd name="T14" fmla="*/ 8 w 8"/>
                    <a:gd name="T15" fmla="*/ 3 h 9"/>
                    <a:gd name="T16" fmla="*/ 8 w 8"/>
                    <a:gd name="T17" fmla="*/ 4 h 9"/>
                    <a:gd name="T18" fmla="*/ 6 w 8"/>
                    <a:gd name="T19" fmla="*/ 27 h 9"/>
                    <a:gd name="T20" fmla="*/ 6 w 8"/>
                    <a:gd name="T21" fmla="*/ 27 h 9"/>
                    <a:gd name="T22" fmla="*/ 5 w 8"/>
                    <a:gd name="T23" fmla="*/ 30 h 9"/>
                    <a:gd name="T24" fmla="*/ 5 w 8"/>
                    <a:gd name="T25" fmla="*/ 30 h 9"/>
                    <a:gd name="T26" fmla="*/ 3 w 8"/>
                    <a:gd name="T27" fmla="*/ 30 h 9"/>
                    <a:gd name="T28" fmla="*/ 2 w 8"/>
                    <a:gd name="T29" fmla="*/ 37 h 9"/>
                    <a:gd name="T30" fmla="*/ 2 w 8"/>
                    <a:gd name="T31" fmla="*/ 30 h 9"/>
                    <a:gd name="T32" fmla="*/ 0 w 8"/>
                    <a:gd name="T33" fmla="*/ 30 h 9"/>
                    <a:gd name="T34" fmla="*/ 0 w 8"/>
                    <a:gd name="T35" fmla="*/ 27 h 9"/>
                    <a:gd name="T36" fmla="*/ 0 w 8"/>
                    <a:gd name="T37" fmla="*/ 27 h 9"/>
                    <a:gd name="T38" fmla="*/ 0 w 8"/>
                    <a:gd name="T39" fmla="*/ 4 h 9"/>
                    <a:gd name="T40" fmla="*/ 0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0"/>
                      </a:lnTo>
                      <a:lnTo>
                        <a:pt x="5" y="0"/>
                      </a:lnTo>
                      <a:lnTo>
                        <a:pt x="6" y="0"/>
                      </a:lnTo>
                      <a:lnTo>
                        <a:pt x="6" y="1"/>
                      </a:lnTo>
                      <a:lnTo>
                        <a:pt x="8" y="1"/>
                      </a:lnTo>
                      <a:lnTo>
                        <a:pt x="8" y="3"/>
                      </a:lnTo>
                      <a:lnTo>
                        <a:pt x="8" y="4"/>
                      </a:lnTo>
                      <a:lnTo>
                        <a:pt x="6" y="6"/>
                      </a:lnTo>
                      <a:lnTo>
                        <a:pt x="5" y="7"/>
                      </a:lnTo>
                      <a:lnTo>
                        <a:pt x="3" y="7"/>
                      </a:lnTo>
                      <a:lnTo>
                        <a:pt x="2" y="9"/>
                      </a:lnTo>
                      <a:lnTo>
                        <a:pt x="2" y="7"/>
                      </a:lnTo>
                      <a:lnTo>
                        <a:pt x="0" y="7"/>
                      </a:lnTo>
                      <a:lnTo>
                        <a:pt x="0" y="6"/>
                      </a:lnTo>
                      <a:lnTo>
                        <a:pt x="0" y="4"/>
                      </a:lnTo>
                      <a:lnTo>
                        <a:pt x="0" y="3"/>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23" name="Freeform 371"/>
                <p:cNvSpPr>
                  <a:spLocks/>
                </p:cNvSpPr>
                <p:nvPr/>
              </p:nvSpPr>
              <p:spPr bwMode="auto">
                <a:xfrm>
                  <a:off x="911" y="1699"/>
                  <a:ext cx="8" cy="10"/>
                </a:xfrm>
                <a:custGeom>
                  <a:avLst/>
                  <a:gdLst>
                    <a:gd name="T0" fmla="*/ 2 w 8"/>
                    <a:gd name="T1" fmla="*/ 1 h 9"/>
                    <a:gd name="T2" fmla="*/ 2 w 8"/>
                    <a:gd name="T3" fmla="*/ 1 h 9"/>
                    <a:gd name="T4" fmla="*/ 3 w 8"/>
                    <a:gd name="T5" fmla="*/ 0 h 9"/>
                    <a:gd name="T6" fmla="*/ 5 w 8"/>
                    <a:gd name="T7" fmla="*/ 0 h 9"/>
                    <a:gd name="T8" fmla="*/ 6 w 8"/>
                    <a:gd name="T9" fmla="*/ 0 h 9"/>
                    <a:gd name="T10" fmla="*/ 6 w 8"/>
                    <a:gd name="T11" fmla="*/ 1 h 9"/>
                    <a:gd name="T12" fmla="*/ 8 w 8"/>
                    <a:gd name="T13" fmla="*/ 1 h 9"/>
                    <a:gd name="T14" fmla="*/ 8 w 8"/>
                    <a:gd name="T15" fmla="*/ 3 h 9"/>
                    <a:gd name="T16" fmla="*/ 8 w 8"/>
                    <a:gd name="T17" fmla="*/ 4 h 9"/>
                    <a:gd name="T18" fmla="*/ 6 w 8"/>
                    <a:gd name="T19" fmla="*/ 27 h 9"/>
                    <a:gd name="T20" fmla="*/ 6 w 8"/>
                    <a:gd name="T21" fmla="*/ 27 h 9"/>
                    <a:gd name="T22" fmla="*/ 5 w 8"/>
                    <a:gd name="T23" fmla="*/ 30 h 9"/>
                    <a:gd name="T24" fmla="*/ 5 w 8"/>
                    <a:gd name="T25" fmla="*/ 30 h 9"/>
                    <a:gd name="T26" fmla="*/ 3 w 8"/>
                    <a:gd name="T27" fmla="*/ 30 h 9"/>
                    <a:gd name="T28" fmla="*/ 2 w 8"/>
                    <a:gd name="T29" fmla="*/ 37 h 9"/>
                    <a:gd name="T30" fmla="*/ 2 w 8"/>
                    <a:gd name="T31" fmla="*/ 30 h 9"/>
                    <a:gd name="T32" fmla="*/ 0 w 8"/>
                    <a:gd name="T33" fmla="*/ 30 h 9"/>
                    <a:gd name="T34" fmla="*/ 0 w 8"/>
                    <a:gd name="T35" fmla="*/ 27 h 9"/>
                    <a:gd name="T36" fmla="*/ 0 w 8"/>
                    <a:gd name="T37" fmla="*/ 27 h 9"/>
                    <a:gd name="T38" fmla="*/ 0 w 8"/>
                    <a:gd name="T39" fmla="*/ 4 h 9"/>
                    <a:gd name="T40" fmla="*/ 0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0"/>
                      </a:lnTo>
                      <a:lnTo>
                        <a:pt x="5" y="0"/>
                      </a:lnTo>
                      <a:lnTo>
                        <a:pt x="6" y="0"/>
                      </a:lnTo>
                      <a:lnTo>
                        <a:pt x="6" y="1"/>
                      </a:lnTo>
                      <a:lnTo>
                        <a:pt x="8" y="1"/>
                      </a:lnTo>
                      <a:lnTo>
                        <a:pt x="8" y="3"/>
                      </a:lnTo>
                      <a:lnTo>
                        <a:pt x="8" y="4"/>
                      </a:lnTo>
                      <a:lnTo>
                        <a:pt x="6" y="6"/>
                      </a:lnTo>
                      <a:lnTo>
                        <a:pt x="5" y="7"/>
                      </a:lnTo>
                      <a:lnTo>
                        <a:pt x="3" y="7"/>
                      </a:lnTo>
                      <a:lnTo>
                        <a:pt x="2" y="9"/>
                      </a:lnTo>
                      <a:lnTo>
                        <a:pt x="2" y="7"/>
                      </a:lnTo>
                      <a:lnTo>
                        <a:pt x="0" y="7"/>
                      </a:lnTo>
                      <a:lnTo>
                        <a:pt x="0" y="6"/>
                      </a:lnTo>
                      <a:lnTo>
                        <a:pt x="0" y="4"/>
                      </a:lnTo>
                      <a:lnTo>
                        <a:pt x="0" y="3"/>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24" name="Freeform 372"/>
                <p:cNvSpPr>
                  <a:spLocks/>
                </p:cNvSpPr>
                <p:nvPr/>
              </p:nvSpPr>
              <p:spPr bwMode="auto">
                <a:xfrm>
                  <a:off x="874" y="1694"/>
                  <a:ext cx="8" cy="10"/>
                </a:xfrm>
                <a:custGeom>
                  <a:avLst/>
                  <a:gdLst>
                    <a:gd name="T0" fmla="*/ 2 w 8"/>
                    <a:gd name="T1" fmla="*/ 2 h 9"/>
                    <a:gd name="T2" fmla="*/ 2 w 8"/>
                    <a:gd name="T3" fmla="*/ 2 h 9"/>
                    <a:gd name="T4" fmla="*/ 3 w 8"/>
                    <a:gd name="T5" fmla="*/ 0 h 9"/>
                    <a:gd name="T6" fmla="*/ 5 w 8"/>
                    <a:gd name="T7" fmla="*/ 0 h 9"/>
                    <a:gd name="T8" fmla="*/ 6 w 8"/>
                    <a:gd name="T9" fmla="*/ 0 h 9"/>
                    <a:gd name="T10" fmla="*/ 8 w 8"/>
                    <a:gd name="T11" fmla="*/ 2 h 9"/>
                    <a:gd name="T12" fmla="*/ 8 w 8"/>
                    <a:gd name="T13" fmla="*/ 2 h 9"/>
                    <a:gd name="T14" fmla="*/ 8 w 8"/>
                    <a:gd name="T15" fmla="*/ 3 h 9"/>
                    <a:gd name="T16" fmla="*/ 8 w 8"/>
                    <a:gd name="T17" fmla="*/ 24 h 9"/>
                    <a:gd name="T18" fmla="*/ 8 w 8"/>
                    <a:gd name="T19" fmla="*/ 27 h 9"/>
                    <a:gd name="T20" fmla="*/ 6 w 8"/>
                    <a:gd name="T21" fmla="*/ 33 h 9"/>
                    <a:gd name="T22" fmla="*/ 5 w 8"/>
                    <a:gd name="T23" fmla="*/ 33 h 9"/>
                    <a:gd name="T24" fmla="*/ 5 w 8"/>
                    <a:gd name="T25" fmla="*/ 33 h 9"/>
                    <a:gd name="T26" fmla="*/ 3 w 8"/>
                    <a:gd name="T27" fmla="*/ 37 h 9"/>
                    <a:gd name="T28" fmla="*/ 2 w 8"/>
                    <a:gd name="T29" fmla="*/ 37 h 9"/>
                    <a:gd name="T30" fmla="*/ 2 w 8"/>
                    <a:gd name="T31" fmla="*/ 33 h 9"/>
                    <a:gd name="T32" fmla="*/ 0 w 8"/>
                    <a:gd name="T33" fmla="*/ 33 h 9"/>
                    <a:gd name="T34" fmla="*/ 0 w 8"/>
                    <a:gd name="T35" fmla="*/ 33 h 9"/>
                    <a:gd name="T36" fmla="*/ 0 w 8"/>
                    <a:gd name="T37" fmla="*/ 27 h 9"/>
                    <a:gd name="T38" fmla="*/ 0 w 8"/>
                    <a:gd name="T39" fmla="*/ 24 h 9"/>
                    <a:gd name="T40" fmla="*/ 0 w 8"/>
                    <a:gd name="T41" fmla="*/ 3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0"/>
                      </a:lnTo>
                      <a:lnTo>
                        <a:pt x="5" y="0"/>
                      </a:lnTo>
                      <a:lnTo>
                        <a:pt x="6" y="0"/>
                      </a:lnTo>
                      <a:lnTo>
                        <a:pt x="8" y="2"/>
                      </a:lnTo>
                      <a:lnTo>
                        <a:pt x="8" y="3"/>
                      </a:lnTo>
                      <a:lnTo>
                        <a:pt x="8" y="5"/>
                      </a:lnTo>
                      <a:lnTo>
                        <a:pt x="8" y="6"/>
                      </a:lnTo>
                      <a:lnTo>
                        <a:pt x="6" y="8"/>
                      </a:lnTo>
                      <a:lnTo>
                        <a:pt x="5" y="8"/>
                      </a:lnTo>
                      <a:lnTo>
                        <a:pt x="3" y="9"/>
                      </a:lnTo>
                      <a:lnTo>
                        <a:pt x="2" y="9"/>
                      </a:lnTo>
                      <a:lnTo>
                        <a:pt x="2" y="8"/>
                      </a:lnTo>
                      <a:lnTo>
                        <a:pt x="0" y="8"/>
                      </a:lnTo>
                      <a:lnTo>
                        <a:pt x="0" y="6"/>
                      </a:lnTo>
                      <a:lnTo>
                        <a:pt x="0" y="5"/>
                      </a:lnTo>
                      <a:lnTo>
                        <a:pt x="0" y="3"/>
                      </a:lnTo>
                      <a:lnTo>
                        <a:pt x="2"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25" name="Freeform 373"/>
                <p:cNvSpPr>
                  <a:spLocks/>
                </p:cNvSpPr>
                <p:nvPr/>
              </p:nvSpPr>
              <p:spPr bwMode="auto">
                <a:xfrm>
                  <a:off x="874" y="1694"/>
                  <a:ext cx="8" cy="10"/>
                </a:xfrm>
                <a:custGeom>
                  <a:avLst/>
                  <a:gdLst>
                    <a:gd name="T0" fmla="*/ 2 w 8"/>
                    <a:gd name="T1" fmla="*/ 2 h 9"/>
                    <a:gd name="T2" fmla="*/ 2 w 8"/>
                    <a:gd name="T3" fmla="*/ 2 h 9"/>
                    <a:gd name="T4" fmla="*/ 3 w 8"/>
                    <a:gd name="T5" fmla="*/ 0 h 9"/>
                    <a:gd name="T6" fmla="*/ 5 w 8"/>
                    <a:gd name="T7" fmla="*/ 0 h 9"/>
                    <a:gd name="T8" fmla="*/ 6 w 8"/>
                    <a:gd name="T9" fmla="*/ 0 h 9"/>
                    <a:gd name="T10" fmla="*/ 8 w 8"/>
                    <a:gd name="T11" fmla="*/ 2 h 9"/>
                    <a:gd name="T12" fmla="*/ 8 w 8"/>
                    <a:gd name="T13" fmla="*/ 2 h 9"/>
                    <a:gd name="T14" fmla="*/ 8 w 8"/>
                    <a:gd name="T15" fmla="*/ 3 h 9"/>
                    <a:gd name="T16" fmla="*/ 8 w 8"/>
                    <a:gd name="T17" fmla="*/ 24 h 9"/>
                    <a:gd name="T18" fmla="*/ 8 w 8"/>
                    <a:gd name="T19" fmla="*/ 27 h 9"/>
                    <a:gd name="T20" fmla="*/ 6 w 8"/>
                    <a:gd name="T21" fmla="*/ 33 h 9"/>
                    <a:gd name="T22" fmla="*/ 5 w 8"/>
                    <a:gd name="T23" fmla="*/ 33 h 9"/>
                    <a:gd name="T24" fmla="*/ 5 w 8"/>
                    <a:gd name="T25" fmla="*/ 33 h 9"/>
                    <a:gd name="T26" fmla="*/ 3 w 8"/>
                    <a:gd name="T27" fmla="*/ 37 h 9"/>
                    <a:gd name="T28" fmla="*/ 2 w 8"/>
                    <a:gd name="T29" fmla="*/ 37 h 9"/>
                    <a:gd name="T30" fmla="*/ 2 w 8"/>
                    <a:gd name="T31" fmla="*/ 33 h 9"/>
                    <a:gd name="T32" fmla="*/ 0 w 8"/>
                    <a:gd name="T33" fmla="*/ 33 h 9"/>
                    <a:gd name="T34" fmla="*/ 0 w 8"/>
                    <a:gd name="T35" fmla="*/ 33 h 9"/>
                    <a:gd name="T36" fmla="*/ 0 w 8"/>
                    <a:gd name="T37" fmla="*/ 27 h 9"/>
                    <a:gd name="T38" fmla="*/ 0 w 8"/>
                    <a:gd name="T39" fmla="*/ 24 h 9"/>
                    <a:gd name="T40" fmla="*/ 0 w 8"/>
                    <a:gd name="T41" fmla="*/ 3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0"/>
                      </a:lnTo>
                      <a:lnTo>
                        <a:pt x="5" y="0"/>
                      </a:lnTo>
                      <a:lnTo>
                        <a:pt x="6" y="0"/>
                      </a:lnTo>
                      <a:lnTo>
                        <a:pt x="8" y="2"/>
                      </a:lnTo>
                      <a:lnTo>
                        <a:pt x="8" y="3"/>
                      </a:lnTo>
                      <a:lnTo>
                        <a:pt x="8" y="5"/>
                      </a:lnTo>
                      <a:lnTo>
                        <a:pt x="8" y="6"/>
                      </a:lnTo>
                      <a:lnTo>
                        <a:pt x="6" y="8"/>
                      </a:lnTo>
                      <a:lnTo>
                        <a:pt x="5" y="8"/>
                      </a:lnTo>
                      <a:lnTo>
                        <a:pt x="3" y="9"/>
                      </a:lnTo>
                      <a:lnTo>
                        <a:pt x="2" y="9"/>
                      </a:lnTo>
                      <a:lnTo>
                        <a:pt x="2" y="8"/>
                      </a:lnTo>
                      <a:lnTo>
                        <a:pt x="0" y="8"/>
                      </a:lnTo>
                      <a:lnTo>
                        <a:pt x="0" y="6"/>
                      </a:lnTo>
                      <a:lnTo>
                        <a:pt x="0" y="5"/>
                      </a:lnTo>
                      <a:lnTo>
                        <a:pt x="0" y="3"/>
                      </a:lnTo>
                      <a:lnTo>
                        <a:pt x="2"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26" name="Freeform 374"/>
                <p:cNvSpPr>
                  <a:spLocks/>
                </p:cNvSpPr>
                <p:nvPr/>
              </p:nvSpPr>
              <p:spPr bwMode="auto">
                <a:xfrm>
                  <a:off x="1088" y="1463"/>
                  <a:ext cx="60" cy="31"/>
                </a:xfrm>
                <a:custGeom>
                  <a:avLst/>
                  <a:gdLst>
                    <a:gd name="T0" fmla="*/ 0 w 60"/>
                    <a:gd name="T1" fmla="*/ 31 h 31"/>
                    <a:gd name="T2" fmla="*/ 0 w 60"/>
                    <a:gd name="T3" fmla="*/ 31 h 31"/>
                    <a:gd name="T4" fmla="*/ 0 w 60"/>
                    <a:gd name="T5" fmla="*/ 30 h 31"/>
                    <a:gd name="T6" fmla="*/ 3 w 60"/>
                    <a:gd name="T7" fmla="*/ 28 h 31"/>
                    <a:gd name="T8" fmla="*/ 5 w 60"/>
                    <a:gd name="T9" fmla="*/ 27 h 31"/>
                    <a:gd name="T10" fmla="*/ 8 w 60"/>
                    <a:gd name="T11" fmla="*/ 24 h 31"/>
                    <a:gd name="T12" fmla="*/ 9 w 60"/>
                    <a:gd name="T13" fmla="*/ 21 h 31"/>
                    <a:gd name="T14" fmla="*/ 12 w 60"/>
                    <a:gd name="T15" fmla="*/ 19 h 31"/>
                    <a:gd name="T16" fmla="*/ 15 w 60"/>
                    <a:gd name="T17" fmla="*/ 16 h 31"/>
                    <a:gd name="T18" fmla="*/ 19 w 60"/>
                    <a:gd name="T19" fmla="*/ 15 h 31"/>
                    <a:gd name="T20" fmla="*/ 22 w 60"/>
                    <a:gd name="T21" fmla="*/ 12 h 31"/>
                    <a:gd name="T22" fmla="*/ 22 w 60"/>
                    <a:gd name="T23" fmla="*/ 12 h 31"/>
                    <a:gd name="T24" fmla="*/ 25 w 60"/>
                    <a:gd name="T25" fmla="*/ 10 h 31"/>
                    <a:gd name="T26" fmla="*/ 30 w 60"/>
                    <a:gd name="T27" fmla="*/ 9 h 31"/>
                    <a:gd name="T28" fmla="*/ 34 w 60"/>
                    <a:gd name="T29" fmla="*/ 6 h 31"/>
                    <a:gd name="T30" fmla="*/ 39 w 60"/>
                    <a:gd name="T31" fmla="*/ 4 h 31"/>
                    <a:gd name="T32" fmla="*/ 45 w 60"/>
                    <a:gd name="T33" fmla="*/ 3 h 31"/>
                    <a:gd name="T34" fmla="*/ 49 w 60"/>
                    <a:gd name="T35" fmla="*/ 1 h 31"/>
                    <a:gd name="T36" fmla="*/ 54 w 60"/>
                    <a:gd name="T37" fmla="*/ 1 h 31"/>
                    <a:gd name="T38" fmla="*/ 57 w 60"/>
                    <a:gd name="T39" fmla="*/ 1 h 31"/>
                    <a:gd name="T40" fmla="*/ 58 w 60"/>
                    <a:gd name="T41" fmla="*/ 0 h 31"/>
                    <a:gd name="T42" fmla="*/ 60 w 60"/>
                    <a:gd name="T43" fmla="*/ 0 h 31"/>
                    <a:gd name="T44" fmla="*/ 60 w 60"/>
                    <a:gd name="T45" fmla="*/ 0 h 31"/>
                    <a:gd name="T46" fmla="*/ 60 w 60"/>
                    <a:gd name="T47" fmla="*/ 0 h 31"/>
                    <a:gd name="T48" fmla="*/ 58 w 60"/>
                    <a:gd name="T49" fmla="*/ 0 h 31"/>
                    <a:gd name="T50" fmla="*/ 55 w 60"/>
                    <a:gd name="T51" fmla="*/ 0 h 31"/>
                    <a:gd name="T52" fmla="*/ 54 w 60"/>
                    <a:gd name="T53" fmla="*/ 0 h 31"/>
                    <a:gd name="T54" fmla="*/ 49 w 60"/>
                    <a:gd name="T55" fmla="*/ 0 h 31"/>
                    <a:gd name="T56" fmla="*/ 45 w 60"/>
                    <a:gd name="T57" fmla="*/ 1 h 31"/>
                    <a:gd name="T58" fmla="*/ 40 w 60"/>
                    <a:gd name="T59" fmla="*/ 1 h 31"/>
                    <a:gd name="T60" fmla="*/ 34 w 60"/>
                    <a:gd name="T61" fmla="*/ 3 h 31"/>
                    <a:gd name="T62" fmla="*/ 28 w 60"/>
                    <a:gd name="T63" fmla="*/ 4 h 31"/>
                    <a:gd name="T64" fmla="*/ 22 w 60"/>
                    <a:gd name="T65" fmla="*/ 7 h 31"/>
                    <a:gd name="T66" fmla="*/ 22 w 60"/>
                    <a:gd name="T67" fmla="*/ 7 h 31"/>
                    <a:gd name="T68" fmla="*/ 15 w 60"/>
                    <a:gd name="T69" fmla="*/ 10 h 31"/>
                    <a:gd name="T70" fmla="*/ 11 w 60"/>
                    <a:gd name="T71" fmla="*/ 12 h 31"/>
                    <a:gd name="T72" fmla="*/ 6 w 60"/>
                    <a:gd name="T73" fmla="*/ 16 h 31"/>
                    <a:gd name="T74" fmla="*/ 5 w 60"/>
                    <a:gd name="T75" fmla="*/ 19 h 31"/>
                    <a:gd name="T76" fmla="*/ 2 w 60"/>
                    <a:gd name="T77" fmla="*/ 22 h 31"/>
                    <a:gd name="T78" fmla="*/ 0 w 60"/>
                    <a:gd name="T79" fmla="*/ 25 h 31"/>
                    <a:gd name="T80" fmla="*/ 0 w 60"/>
                    <a:gd name="T81" fmla="*/ 27 h 31"/>
                    <a:gd name="T82" fmla="*/ 0 w 60"/>
                    <a:gd name="T83" fmla="*/ 30 h 31"/>
                    <a:gd name="T84" fmla="*/ 0 w 60"/>
                    <a:gd name="T85" fmla="*/ 31 h 31"/>
                    <a:gd name="T86" fmla="*/ 0 w 60"/>
                    <a:gd name="T87" fmla="*/ 31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31"/>
                    <a:gd name="T134" fmla="*/ 60 w 60"/>
                    <a:gd name="T135" fmla="*/ 31 h 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31">
                      <a:moveTo>
                        <a:pt x="0" y="31"/>
                      </a:moveTo>
                      <a:lnTo>
                        <a:pt x="0" y="31"/>
                      </a:lnTo>
                      <a:lnTo>
                        <a:pt x="0" y="30"/>
                      </a:lnTo>
                      <a:lnTo>
                        <a:pt x="3" y="28"/>
                      </a:lnTo>
                      <a:lnTo>
                        <a:pt x="5" y="27"/>
                      </a:lnTo>
                      <a:lnTo>
                        <a:pt x="8" y="24"/>
                      </a:lnTo>
                      <a:lnTo>
                        <a:pt x="9" y="21"/>
                      </a:lnTo>
                      <a:lnTo>
                        <a:pt x="12" y="19"/>
                      </a:lnTo>
                      <a:lnTo>
                        <a:pt x="15" y="16"/>
                      </a:lnTo>
                      <a:lnTo>
                        <a:pt x="19" y="15"/>
                      </a:lnTo>
                      <a:lnTo>
                        <a:pt x="22" y="12"/>
                      </a:lnTo>
                      <a:lnTo>
                        <a:pt x="25" y="10"/>
                      </a:lnTo>
                      <a:lnTo>
                        <a:pt x="30" y="9"/>
                      </a:lnTo>
                      <a:lnTo>
                        <a:pt x="34" y="6"/>
                      </a:lnTo>
                      <a:lnTo>
                        <a:pt x="39" y="4"/>
                      </a:lnTo>
                      <a:lnTo>
                        <a:pt x="45" y="3"/>
                      </a:lnTo>
                      <a:lnTo>
                        <a:pt x="49" y="1"/>
                      </a:lnTo>
                      <a:lnTo>
                        <a:pt x="54" y="1"/>
                      </a:lnTo>
                      <a:lnTo>
                        <a:pt x="57" y="1"/>
                      </a:lnTo>
                      <a:lnTo>
                        <a:pt x="58" y="0"/>
                      </a:lnTo>
                      <a:lnTo>
                        <a:pt x="60" y="0"/>
                      </a:lnTo>
                      <a:lnTo>
                        <a:pt x="58" y="0"/>
                      </a:lnTo>
                      <a:lnTo>
                        <a:pt x="55" y="0"/>
                      </a:lnTo>
                      <a:lnTo>
                        <a:pt x="54" y="0"/>
                      </a:lnTo>
                      <a:lnTo>
                        <a:pt x="49" y="0"/>
                      </a:lnTo>
                      <a:lnTo>
                        <a:pt x="45" y="1"/>
                      </a:lnTo>
                      <a:lnTo>
                        <a:pt x="40" y="1"/>
                      </a:lnTo>
                      <a:lnTo>
                        <a:pt x="34" y="3"/>
                      </a:lnTo>
                      <a:lnTo>
                        <a:pt x="28" y="4"/>
                      </a:lnTo>
                      <a:lnTo>
                        <a:pt x="22" y="7"/>
                      </a:lnTo>
                      <a:lnTo>
                        <a:pt x="15" y="10"/>
                      </a:lnTo>
                      <a:lnTo>
                        <a:pt x="11" y="12"/>
                      </a:lnTo>
                      <a:lnTo>
                        <a:pt x="6" y="16"/>
                      </a:lnTo>
                      <a:lnTo>
                        <a:pt x="5" y="19"/>
                      </a:lnTo>
                      <a:lnTo>
                        <a:pt x="2" y="22"/>
                      </a:lnTo>
                      <a:lnTo>
                        <a:pt x="0" y="25"/>
                      </a:lnTo>
                      <a:lnTo>
                        <a:pt x="0" y="27"/>
                      </a:lnTo>
                      <a:lnTo>
                        <a:pt x="0" y="30"/>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827" name="Freeform 375"/>
                <p:cNvSpPr>
                  <a:spLocks/>
                </p:cNvSpPr>
                <p:nvPr/>
              </p:nvSpPr>
              <p:spPr bwMode="auto">
                <a:xfrm>
                  <a:off x="1045" y="1428"/>
                  <a:ext cx="116" cy="45"/>
                </a:xfrm>
                <a:custGeom>
                  <a:avLst/>
                  <a:gdLst>
                    <a:gd name="T0" fmla="*/ 0 w 116"/>
                    <a:gd name="T1" fmla="*/ 45 h 45"/>
                    <a:gd name="T2" fmla="*/ 3 w 116"/>
                    <a:gd name="T3" fmla="*/ 42 h 45"/>
                    <a:gd name="T4" fmla="*/ 6 w 116"/>
                    <a:gd name="T5" fmla="*/ 38 h 45"/>
                    <a:gd name="T6" fmla="*/ 10 w 116"/>
                    <a:gd name="T7" fmla="*/ 33 h 45"/>
                    <a:gd name="T8" fmla="*/ 15 w 116"/>
                    <a:gd name="T9" fmla="*/ 27 h 45"/>
                    <a:gd name="T10" fmla="*/ 16 w 116"/>
                    <a:gd name="T11" fmla="*/ 26 h 45"/>
                    <a:gd name="T12" fmla="*/ 21 w 116"/>
                    <a:gd name="T13" fmla="*/ 21 h 45"/>
                    <a:gd name="T14" fmla="*/ 24 w 116"/>
                    <a:gd name="T15" fmla="*/ 17 h 45"/>
                    <a:gd name="T16" fmla="*/ 30 w 116"/>
                    <a:gd name="T17" fmla="*/ 15 h 45"/>
                    <a:gd name="T18" fmla="*/ 36 w 116"/>
                    <a:gd name="T19" fmla="*/ 12 h 45"/>
                    <a:gd name="T20" fmla="*/ 43 w 116"/>
                    <a:gd name="T21" fmla="*/ 11 h 45"/>
                    <a:gd name="T22" fmla="*/ 48 w 116"/>
                    <a:gd name="T23" fmla="*/ 9 h 45"/>
                    <a:gd name="T24" fmla="*/ 62 w 116"/>
                    <a:gd name="T25" fmla="*/ 8 h 45"/>
                    <a:gd name="T26" fmla="*/ 83 w 116"/>
                    <a:gd name="T27" fmla="*/ 5 h 45"/>
                    <a:gd name="T28" fmla="*/ 103 w 116"/>
                    <a:gd name="T29" fmla="*/ 2 h 45"/>
                    <a:gd name="T30" fmla="*/ 115 w 116"/>
                    <a:gd name="T31" fmla="*/ 0 h 45"/>
                    <a:gd name="T32" fmla="*/ 116 w 116"/>
                    <a:gd name="T33" fmla="*/ 0 h 45"/>
                    <a:gd name="T34" fmla="*/ 115 w 116"/>
                    <a:gd name="T35" fmla="*/ 0 h 45"/>
                    <a:gd name="T36" fmla="*/ 110 w 116"/>
                    <a:gd name="T37" fmla="*/ 0 h 45"/>
                    <a:gd name="T38" fmla="*/ 103 w 116"/>
                    <a:gd name="T39" fmla="*/ 0 h 45"/>
                    <a:gd name="T40" fmla="*/ 97 w 116"/>
                    <a:gd name="T41" fmla="*/ 0 h 45"/>
                    <a:gd name="T42" fmla="*/ 91 w 116"/>
                    <a:gd name="T43" fmla="*/ 0 h 45"/>
                    <a:gd name="T44" fmla="*/ 88 w 116"/>
                    <a:gd name="T45" fmla="*/ 2 h 45"/>
                    <a:gd name="T46" fmla="*/ 77 w 116"/>
                    <a:gd name="T47" fmla="*/ 2 h 45"/>
                    <a:gd name="T48" fmla="*/ 62 w 116"/>
                    <a:gd name="T49" fmla="*/ 3 h 45"/>
                    <a:gd name="T50" fmla="*/ 49 w 116"/>
                    <a:gd name="T51" fmla="*/ 5 h 45"/>
                    <a:gd name="T52" fmla="*/ 39 w 116"/>
                    <a:gd name="T53" fmla="*/ 6 h 45"/>
                    <a:gd name="T54" fmla="*/ 36 w 116"/>
                    <a:gd name="T55" fmla="*/ 6 h 45"/>
                    <a:gd name="T56" fmla="*/ 30 w 116"/>
                    <a:gd name="T57" fmla="*/ 9 h 45"/>
                    <a:gd name="T58" fmla="*/ 24 w 116"/>
                    <a:gd name="T59" fmla="*/ 14 h 45"/>
                    <a:gd name="T60" fmla="*/ 18 w 116"/>
                    <a:gd name="T61" fmla="*/ 18 h 45"/>
                    <a:gd name="T62" fmla="*/ 12 w 116"/>
                    <a:gd name="T63" fmla="*/ 23 h 45"/>
                    <a:gd name="T64" fmla="*/ 9 w 116"/>
                    <a:gd name="T65" fmla="*/ 26 h 45"/>
                    <a:gd name="T66" fmla="*/ 9 w 116"/>
                    <a:gd name="T67" fmla="*/ 29 h 45"/>
                    <a:gd name="T68" fmla="*/ 6 w 116"/>
                    <a:gd name="T69" fmla="*/ 33 h 45"/>
                    <a:gd name="T70" fmla="*/ 4 w 116"/>
                    <a:gd name="T71" fmla="*/ 38 h 45"/>
                    <a:gd name="T72" fmla="*/ 1 w 116"/>
                    <a:gd name="T73" fmla="*/ 42 h 45"/>
                    <a:gd name="T74" fmla="*/ 0 w 116"/>
                    <a:gd name="T75" fmla="*/ 45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45"/>
                    <a:gd name="T116" fmla="*/ 116 w 116"/>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45">
                      <a:moveTo>
                        <a:pt x="0" y="45"/>
                      </a:moveTo>
                      <a:lnTo>
                        <a:pt x="0" y="45"/>
                      </a:lnTo>
                      <a:lnTo>
                        <a:pt x="1" y="44"/>
                      </a:lnTo>
                      <a:lnTo>
                        <a:pt x="3" y="42"/>
                      </a:lnTo>
                      <a:lnTo>
                        <a:pt x="4" y="41"/>
                      </a:lnTo>
                      <a:lnTo>
                        <a:pt x="6" y="38"/>
                      </a:lnTo>
                      <a:lnTo>
                        <a:pt x="9" y="35"/>
                      </a:lnTo>
                      <a:lnTo>
                        <a:pt x="10" y="33"/>
                      </a:lnTo>
                      <a:lnTo>
                        <a:pt x="13" y="29"/>
                      </a:lnTo>
                      <a:lnTo>
                        <a:pt x="15" y="27"/>
                      </a:lnTo>
                      <a:lnTo>
                        <a:pt x="16" y="26"/>
                      </a:lnTo>
                      <a:lnTo>
                        <a:pt x="18" y="23"/>
                      </a:lnTo>
                      <a:lnTo>
                        <a:pt x="21" y="21"/>
                      </a:lnTo>
                      <a:lnTo>
                        <a:pt x="22" y="20"/>
                      </a:lnTo>
                      <a:lnTo>
                        <a:pt x="24" y="17"/>
                      </a:lnTo>
                      <a:lnTo>
                        <a:pt x="28" y="17"/>
                      </a:lnTo>
                      <a:lnTo>
                        <a:pt x="30" y="15"/>
                      </a:lnTo>
                      <a:lnTo>
                        <a:pt x="33" y="14"/>
                      </a:lnTo>
                      <a:lnTo>
                        <a:pt x="36" y="12"/>
                      </a:lnTo>
                      <a:lnTo>
                        <a:pt x="39" y="12"/>
                      </a:lnTo>
                      <a:lnTo>
                        <a:pt x="43" y="11"/>
                      </a:lnTo>
                      <a:lnTo>
                        <a:pt x="48" y="9"/>
                      </a:lnTo>
                      <a:lnTo>
                        <a:pt x="55" y="9"/>
                      </a:lnTo>
                      <a:lnTo>
                        <a:pt x="62" y="8"/>
                      </a:lnTo>
                      <a:lnTo>
                        <a:pt x="73" y="6"/>
                      </a:lnTo>
                      <a:lnTo>
                        <a:pt x="83" y="5"/>
                      </a:lnTo>
                      <a:lnTo>
                        <a:pt x="94" y="3"/>
                      </a:lnTo>
                      <a:lnTo>
                        <a:pt x="103" y="2"/>
                      </a:lnTo>
                      <a:lnTo>
                        <a:pt x="110" y="2"/>
                      </a:lnTo>
                      <a:lnTo>
                        <a:pt x="115" y="0"/>
                      </a:lnTo>
                      <a:lnTo>
                        <a:pt x="116" y="0"/>
                      </a:lnTo>
                      <a:lnTo>
                        <a:pt x="115" y="0"/>
                      </a:lnTo>
                      <a:lnTo>
                        <a:pt x="113" y="0"/>
                      </a:lnTo>
                      <a:lnTo>
                        <a:pt x="110" y="0"/>
                      </a:lnTo>
                      <a:lnTo>
                        <a:pt x="107" y="0"/>
                      </a:lnTo>
                      <a:lnTo>
                        <a:pt x="103" y="0"/>
                      </a:lnTo>
                      <a:lnTo>
                        <a:pt x="100" y="0"/>
                      </a:lnTo>
                      <a:lnTo>
                        <a:pt x="97" y="0"/>
                      </a:lnTo>
                      <a:lnTo>
                        <a:pt x="94" y="0"/>
                      </a:lnTo>
                      <a:lnTo>
                        <a:pt x="91" y="0"/>
                      </a:lnTo>
                      <a:lnTo>
                        <a:pt x="88" y="2"/>
                      </a:lnTo>
                      <a:lnTo>
                        <a:pt x="82" y="2"/>
                      </a:lnTo>
                      <a:lnTo>
                        <a:pt x="77" y="2"/>
                      </a:lnTo>
                      <a:lnTo>
                        <a:pt x="70" y="2"/>
                      </a:lnTo>
                      <a:lnTo>
                        <a:pt x="62" y="3"/>
                      </a:lnTo>
                      <a:lnTo>
                        <a:pt x="55" y="3"/>
                      </a:lnTo>
                      <a:lnTo>
                        <a:pt x="49" y="5"/>
                      </a:lnTo>
                      <a:lnTo>
                        <a:pt x="43" y="6"/>
                      </a:lnTo>
                      <a:lnTo>
                        <a:pt x="39" y="6"/>
                      </a:lnTo>
                      <a:lnTo>
                        <a:pt x="36" y="6"/>
                      </a:lnTo>
                      <a:lnTo>
                        <a:pt x="33" y="8"/>
                      </a:lnTo>
                      <a:lnTo>
                        <a:pt x="30" y="9"/>
                      </a:lnTo>
                      <a:lnTo>
                        <a:pt x="27" y="12"/>
                      </a:lnTo>
                      <a:lnTo>
                        <a:pt x="24" y="14"/>
                      </a:lnTo>
                      <a:lnTo>
                        <a:pt x="21" y="17"/>
                      </a:lnTo>
                      <a:lnTo>
                        <a:pt x="18" y="18"/>
                      </a:lnTo>
                      <a:lnTo>
                        <a:pt x="15" y="21"/>
                      </a:lnTo>
                      <a:lnTo>
                        <a:pt x="12" y="23"/>
                      </a:lnTo>
                      <a:lnTo>
                        <a:pt x="10" y="24"/>
                      </a:lnTo>
                      <a:lnTo>
                        <a:pt x="9" y="26"/>
                      </a:lnTo>
                      <a:lnTo>
                        <a:pt x="9" y="29"/>
                      </a:lnTo>
                      <a:lnTo>
                        <a:pt x="7" y="30"/>
                      </a:lnTo>
                      <a:lnTo>
                        <a:pt x="6" y="33"/>
                      </a:lnTo>
                      <a:lnTo>
                        <a:pt x="4" y="35"/>
                      </a:lnTo>
                      <a:lnTo>
                        <a:pt x="4" y="38"/>
                      </a:lnTo>
                      <a:lnTo>
                        <a:pt x="3" y="41"/>
                      </a:lnTo>
                      <a:lnTo>
                        <a:pt x="1" y="42"/>
                      </a:lnTo>
                      <a:lnTo>
                        <a:pt x="1" y="44"/>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828" name="Freeform 376"/>
                <p:cNvSpPr>
                  <a:spLocks/>
                </p:cNvSpPr>
                <p:nvPr/>
              </p:nvSpPr>
              <p:spPr bwMode="auto">
                <a:xfrm>
                  <a:off x="1959" y="1562"/>
                  <a:ext cx="9" cy="9"/>
                </a:xfrm>
                <a:custGeom>
                  <a:avLst/>
                  <a:gdLst>
                    <a:gd name="T0" fmla="*/ 3 w 9"/>
                    <a:gd name="T1" fmla="*/ 1 h 9"/>
                    <a:gd name="T2" fmla="*/ 3 w 9"/>
                    <a:gd name="T3" fmla="*/ 1 h 9"/>
                    <a:gd name="T4" fmla="*/ 5 w 9"/>
                    <a:gd name="T5" fmla="*/ 1 h 9"/>
                    <a:gd name="T6" fmla="*/ 6 w 9"/>
                    <a:gd name="T7" fmla="*/ 0 h 9"/>
                    <a:gd name="T8" fmla="*/ 8 w 9"/>
                    <a:gd name="T9" fmla="*/ 0 h 9"/>
                    <a:gd name="T10" fmla="*/ 8 w 9"/>
                    <a:gd name="T11" fmla="*/ 1 h 9"/>
                    <a:gd name="T12" fmla="*/ 9 w 9"/>
                    <a:gd name="T13" fmla="*/ 1 h 9"/>
                    <a:gd name="T14" fmla="*/ 9 w 9"/>
                    <a:gd name="T15" fmla="*/ 3 h 9"/>
                    <a:gd name="T16" fmla="*/ 8 w 9"/>
                    <a:gd name="T17" fmla="*/ 4 h 9"/>
                    <a:gd name="T18" fmla="*/ 8 w 9"/>
                    <a:gd name="T19" fmla="*/ 4 h 9"/>
                    <a:gd name="T20" fmla="*/ 8 w 9"/>
                    <a:gd name="T21" fmla="*/ 6 h 9"/>
                    <a:gd name="T22" fmla="*/ 6 w 9"/>
                    <a:gd name="T23" fmla="*/ 7 h 9"/>
                    <a:gd name="T24" fmla="*/ 6 w 9"/>
                    <a:gd name="T25" fmla="*/ 7 h 9"/>
                    <a:gd name="T26" fmla="*/ 5 w 9"/>
                    <a:gd name="T27" fmla="*/ 9 h 9"/>
                    <a:gd name="T28" fmla="*/ 3 w 9"/>
                    <a:gd name="T29" fmla="*/ 9 h 9"/>
                    <a:gd name="T30" fmla="*/ 2 w 9"/>
                    <a:gd name="T31" fmla="*/ 7 h 9"/>
                    <a:gd name="T32" fmla="*/ 2 w 9"/>
                    <a:gd name="T33" fmla="*/ 7 h 9"/>
                    <a:gd name="T34" fmla="*/ 2 w 9"/>
                    <a:gd name="T35" fmla="*/ 6 h 9"/>
                    <a:gd name="T36" fmla="*/ 0 w 9"/>
                    <a:gd name="T37" fmla="*/ 4 h 9"/>
                    <a:gd name="T38" fmla="*/ 2 w 9"/>
                    <a:gd name="T39" fmla="*/ 4 h 9"/>
                    <a:gd name="T40" fmla="*/ 2 w 9"/>
                    <a:gd name="T41" fmla="*/ 3 h 9"/>
                    <a:gd name="T42" fmla="*/ 2 w 9"/>
                    <a:gd name="T43" fmla="*/ 1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5" y="1"/>
                      </a:lnTo>
                      <a:lnTo>
                        <a:pt x="6" y="0"/>
                      </a:lnTo>
                      <a:lnTo>
                        <a:pt x="8" y="0"/>
                      </a:lnTo>
                      <a:lnTo>
                        <a:pt x="8" y="1"/>
                      </a:lnTo>
                      <a:lnTo>
                        <a:pt x="9" y="1"/>
                      </a:lnTo>
                      <a:lnTo>
                        <a:pt x="9" y="3"/>
                      </a:lnTo>
                      <a:lnTo>
                        <a:pt x="8" y="4"/>
                      </a:lnTo>
                      <a:lnTo>
                        <a:pt x="8" y="6"/>
                      </a:lnTo>
                      <a:lnTo>
                        <a:pt x="6" y="7"/>
                      </a:lnTo>
                      <a:lnTo>
                        <a:pt x="5" y="9"/>
                      </a:lnTo>
                      <a:lnTo>
                        <a:pt x="3" y="9"/>
                      </a:lnTo>
                      <a:lnTo>
                        <a:pt x="2" y="7"/>
                      </a:lnTo>
                      <a:lnTo>
                        <a:pt x="2" y="6"/>
                      </a:lnTo>
                      <a:lnTo>
                        <a:pt x="0" y="4"/>
                      </a:lnTo>
                      <a:lnTo>
                        <a:pt x="2" y="4"/>
                      </a:lnTo>
                      <a:lnTo>
                        <a:pt x="2" y="3"/>
                      </a:lnTo>
                      <a:lnTo>
                        <a:pt x="2"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29" name="Freeform 377"/>
                <p:cNvSpPr>
                  <a:spLocks/>
                </p:cNvSpPr>
                <p:nvPr/>
              </p:nvSpPr>
              <p:spPr bwMode="auto">
                <a:xfrm>
                  <a:off x="1959" y="1562"/>
                  <a:ext cx="9" cy="9"/>
                </a:xfrm>
                <a:custGeom>
                  <a:avLst/>
                  <a:gdLst>
                    <a:gd name="T0" fmla="*/ 3 w 9"/>
                    <a:gd name="T1" fmla="*/ 1 h 9"/>
                    <a:gd name="T2" fmla="*/ 3 w 9"/>
                    <a:gd name="T3" fmla="*/ 1 h 9"/>
                    <a:gd name="T4" fmla="*/ 5 w 9"/>
                    <a:gd name="T5" fmla="*/ 1 h 9"/>
                    <a:gd name="T6" fmla="*/ 6 w 9"/>
                    <a:gd name="T7" fmla="*/ 0 h 9"/>
                    <a:gd name="T8" fmla="*/ 8 w 9"/>
                    <a:gd name="T9" fmla="*/ 0 h 9"/>
                    <a:gd name="T10" fmla="*/ 8 w 9"/>
                    <a:gd name="T11" fmla="*/ 1 h 9"/>
                    <a:gd name="T12" fmla="*/ 9 w 9"/>
                    <a:gd name="T13" fmla="*/ 1 h 9"/>
                    <a:gd name="T14" fmla="*/ 9 w 9"/>
                    <a:gd name="T15" fmla="*/ 3 h 9"/>
                    <a:gd name="T16" fmla="*/ 8 w 9"/>
                    <a:gd name="T17" fmla="*/ 4 h 9"/>
                    <a:gd name="T18" fmla="*/ 8 w 9"/>
                    <a:gd name="T19" fmla="*/ 4 h 9"/>
                    <a:gd name="T20" fmla="*/ 8 w 9"/>
                    <a:gd name="T21" fmla="*/ 6 h 9"/>
                    <a:gd name="T22" fmla="*/ 6 w 9"/>
                    <a:gd name="T23" fmla="*/ 7 h 9"/>
                    <a:gd name="T24" fmla="*/ 6 w 9"/>
                    <a:gd name="T25" fmla="*/ 7 h 9"/>
                    <a:gd name="T26" fmla="*/ 5 w 9"/>
                    <a:gd name="T27" fmla="*/ 9 h 9"/>
                    <a:gd name="T28" fmla="*/ 3 w 9"/>
                    <a:gd name="T29" fmla="*/ 9 h 9"/>
                    <a:gd name="T30" fmla="*/ 2 w 9"/>
                    <a:gd name="T31" fmla="*/ 7 h 9"/>
                    <a:gd name="T32" fmla="*/ 2 w 9"/>
                    <a:gd name="T33" fmla="*/ 7 h 9"/>
                    <a:gd name="T34" fmla="*/ 2 w 9"/>
                    <a:gd name="T35" fmla="*/ 6 h 9"/>
                    <a:gd name="T36" fmla="*/ 0 w 9"/>
                    <a:gd name="T37" fmla="*/ 4 h 9"/>
                    <a:gd name="T38" fmla="*/ 2 w 9"/>
                    <a:gd name="T39" fmla="*/ 4 h 9"/>
                    <a:gd name="T40" fmla="*/ 2 w 9"/>
                    <a:gd name="T41" fmla="*/ 3 h 9"/>
                    <a:gd name="T42" fmla="*/ 2 w 9"/>
                    <a:gd name="T43" fmla="*/ 1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5" y="1"/>
                      </a:lnTo>
                      <a:lnTo>
                        <a:pt x="6" y="0"/>
                      </a:lnTo>
                      <a:lnTo>
                        <a:pt x="8" y="0"/>
                      </a:lnTo>
                      <a:lnTo>
                        <a:pt x="8" y="1"/>
                      </a:lnTo>
                      <a:lnTo>
                        <a:pt x="9" y="1"/>
                      </a:lnTo>
                      <a:lnTo>
                        <a:pt x="9" y="3"/>
                      </a:lnTo>
                      <a:lnTo>
                        <a:pt x="8" y="4"/>
                      </a:lnTo>
                      <a:lnTo>
                        <a:pt x="8" y="6"/>
                      </a:lnTo>
                      <a:lnTo>
                        <a:pt x="6" y="7"/>
                      </a:lnTo>
                      <a:lnTo>
                        <a:pt x="5" y="9"/>
                      </a:lnTo>
                      <a:lnTo>
                        <a:pt x="3" y="9"/>
                      </a:lnTo>
                      <a:lnTo>
                        <a:pt x="2" y="7"/>
                      </a:lnTo>
                      <a:lnTo>
                        <a:pt x="2" y="6"/>
                      </a:lnTo>
                      <a:lnTo>
                        <a:pt x="0" y="4"/>
                      </a:lnTo>
                      <a:lnTo>
                        <a:pt x="2" y="4"/>
                      </a:lnTo>
                      <a:lnTo>
                        <a:pt x="2" y="3"/>
                      </a:lnTo>
                      <a:lnTo>
                        <a:pt x="2"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30" name="Freeform 378"/>
                <p:cNvSpPr>
                  <a:spLocks/>
                </p:cNvSpPr>
                <p:nvPr/>
              </p:nvSpPr>
              <p:spPr bwMode="auto">
                <a:xfrm>
                  <a:off x="2067" y="1575"/>
                  <a:ext cx="7" cy="9"/>
                </a:xfrm>
                <a:custGeom>
                  <a:avLst/>
                  <a:gdLst>
                    <a:gd name="T0" fmla="*/ 3 w 7"/>
                    <a:gd name="T1" fmla="*/ 1 h 9"/>
                    <a:gd name="T2" fmla="*/ 3 w 7"/>
                    <a:gd name="T3" fmla="*/ 1 h 9"/>
                    <a:gd name="T4" fmla="*/ 4 w 7"/>
                    <a:gd name="T5" fmla="*/ 1 h 9"/>
                    <a:gd name="T6" fmla="*/ 6 w 7"/>
                    <a:gd name="T7" fmla="*/ 0 h 9"/>
                    <a:gd name="T8" fmla="*/ 7 w 7"/>
                    <a:gd name="T9" fmla="*/ 1 h 9"/>
                    <a:gd name="T10" fmla="*/ 7 w 7"/>
                    <a:gd name="T11" fmla="*/ 1 h 9"/>
                    <a:gd name="T12" fmla="*/ 7 w 7"/>
                    <a:gd name="T13" fmla="*/ 3 h 9"/>
                    <a:gd name="T14" fmla="*/ 7 w 7"/>
                    <a:gd name="T15" fmla="*/ 3 h 9"/>
                    <a:gd name="T16" fmla="*/ 7 w 7"/>
                    <a:gd name="T17" fmla="*/ 4 h 9"/>
                    <a:gd name="T18" fmla="*/ 7 w 7"/>
                    <a:gd name="T19" fmla="*/ 6 h 9"/>
                    <a:gd name="T20" fmla="*/ 7 w 7"/>
                    <a:gd name="T21" fmla="*/ 7 h 9"/>
                    <a:gd name="T22" fmla="*/ 6 w 7"/>
                    <a:gd name="T23" fmla="*/ 7 h 9"/>
                    <a:gd name="T24" fmla="*/ 6 w 7"/>
                    <a:gd name="T25" fmla="*/ 7 h 9"/>
                    <a:gd name="T26" fmla="*/ 3 w 7"/>
                    <a:gd name="T27" fmla="*/ 9 h 9"/>
                    <a:gd name="T28" fmla="*/ 3 w 7"/>
                    <a:gd name="T29" fmla="*/ 9 h 9"/>
                    <a:gd name="T30" fmla="*/ 1 w 7"/>
                    <a:gd name="T31" fmla="*/ 9 h 9"/>
                    <a:gd name="T32" fmla="*/ 1 w 7"/>
                    <a:gd name="T33" fmla="*/ 7 h 9"/>
                    <a:gd name="T34" fmla="*/ 0 w 7"/>
                    <a:gd name="T35" fmla="*/ 7 h 9"/>
                    <a:gd name="T36" fmla="*/ 0 w 7"/>
                    <a:gd name="T37" fmla="*/ 6 h 9"/>
                    <a:gd name="T38" fmla="*/ 0 w 7"/>
                    <a:gd name="T39" fmla="*/ 4 h 9"/>
                    <a:gd name="T40" fmla="*/ 1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1"/>
                      </a:lnTo>
                      <a:lnTo>
                        <a:pt x="6" y="0"/>
                      </a:lnTo>
                      <a:lnTo>
                        <a:pt x="7" y="1"/>
                      </a:lnTo>
                      <a:lnTo>
                        <a:pt x="7" y="3"/>
                      </a:lnTo>
                      <a:lnTo>
                        <a:pt x="7" y="4"/>
                      </a:lnTo>
                      <a:lnTo>
                        <a:pt x="7" y="6"/>
                      </a:lnTo>
                      <a:lnTo>
                        <a:pt x="7" y="7"/>
                      </a:lnTo>
                      <a:lnTo>
                        <a:pt x="6" y="7"/>
                      </a:lnTo>
                      <a:lnTo>
                        <a:pt x="3" y="9"/>
                      </a:lnTo>
                      <a:lnTo>
                        <a:pt x="1" y="9"/>
                      </a:lnTo>
                      <a:lnTo>
                        <a:pt x="1" y="7"/>
                      </a:lnTo>
                      <a:lnTo>
                        <a:pt x="0" y="7"/>
                      </a:lnTo>
                      <a:lnTo>
                        <a:pt x="0" y="6"/>
                      </a:lnTo>
                      <a:lnTo>
                        <a:pt x="0" y="4"/>
                      </a:lnTo>
                      <a:lnTo>
                        <a:pt x="1"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31" name="Freeform 379"/>
                <p:cNvSpPr>
                  <a:spLocks/>
                </p:cNvSpPr>
                <p:nvPr/>
              </p:nvSpPr>
              <p:spPr bwMode="auto">
                <a:xfrm>
                  <a:off x="2067" y="1575"/>
                  <a:ext cx="7" cy="9"/>
                </a:xfrm>
                <a:custGeom>
                  <a:avLst/>
                  <a:gdLst>
                    <a:gd name="T0" fmla="*/ 3 w 7"/>
                    <a:gd name="T1" fmla="*/ 1 h 9"/>
                    <a:gd name="T2" fmla="*/ 3 w 7"/>
                    <a:gd name="T3" fmla="*/ 1 h 9"/>
                    <a:gd name="T4" fmla="*/ 4 w 7"/>
                    <a:gd name="T5" fmla="*/ 1 h 9"/>
                    <a:gd name="T6" fmla="*/ 6 w 7"/>
                    <a:gd name="T7" fmla="*/ 0 h 9"/>
                    <a:gd name="T8" fmla="*/ 7 w 7"/>
                    <a:gd name="T9" fmla="*/ 1 h 9"/>
                    <a:gd name="T10" fmla="*/ 7 w 7"/>
                    <a:gd name="T11" fmla="*/ 1 h 9"/>
                    <a:gd name="T12" fmla="*/ 7 w 7"/>
                    <a:gd name="T13" fmla="*/ 3 h 9"/>
                    <a:gd name="T14" fmla="*/ 7 w 7"/>
                    <a:gd name="T15" fmla="*/ 3 h 9"/>
                    <a:gd name="T16" fmla="*/ 7 w 7"/>
                    <a:gd name="T17" fmla="*/ 4 h 9"/>
                    <a:gd name="T18" fmla="*/ 7 w 7"/>
                    <a:gd name="T19" fmla="*/ 6 h 9"/>
                    <a:gd name="T20" fmla="*/ 7 w 7"/>
                    <a:gd name="T21" fmla="*/ 7 h 9"/>
                    <a:gd name="T22" fmla="*/ 6 w 7"/>
                    <a:gd name="T23" fmla="*/ 7 h 9"/>
                    <a:gd name="T24" fmla="*/ 6 w 7"/>
                    <a:gd name="T25" fmla="*/ 7 h 9"/>
                    <a:gd name="T26" fmla="*/ 3 w 7"/>
                    <a:gd name="T27" fmla="*/ 9 h 9"/>
                    <a:gd name="T28" fmla="*/ 3 w 7"/>
                    <a:gd name="T29" fmla="*/ 9 h 9"/>
                    <a:gd name="T30" fmla="*/ 1 w 7"/>
                    <a:gd name="T31" fmla="*/ 9 h 9"/>
                    <a:gd name="T32" fmla="*/ 1 w 7"/>
                    <a:gd name="T33" fmla="*/ 7 h 9"/>
                    <a:gd name="T34" fmla="*/ 0 w 7"/>
                    <a:gd name="T35" fmla="*/ 7 h 9"/>
                    <a:gd name="T36" fmla="*/ 0 w 7"/>
                    <a:gd name="T37" fmla="*/ 6 h 9"/>
                    <a:gd name="T38" fmla="*/ 0 w 7"/>
                    <a:gd name="T39" fmla="*/ 4 h 9"/>
                    <a:gd name="T40" fmla="*/ 1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1"/>
                      </a:lnTo>
                      <a:lnTo>
                        <a:pt x="6" y="0"/>
                      </a:lnTo>
                      <a:lnTo>
                        <a:pt x="7" y="1"/>
                      </a:lnTo>
                      <a:lnTo>
                        <a:pt x="7" y="3"/>
                      </a:lnTo>
                      <a:lnTo>
                        <a:pt x="7" y="4"/>
                      </a:lnTo>
                      <a:lnTo>
                        <a:pt x="7" y="6"/>
                      </a:lnTo>
                      <a:lnTo>
                        <a:pt x="7" y="7"/>
                      </a:lnTo>
                      <a:lnTo>
                        <a:pt x="6" y="7"/>
                      </a:lnTo>
                      <a:lnTo>
                        <a:pt x="3" y="9"/>
                      </a:lnTo>
                      <a:lnTo>
                        <a:pt x="1" y="9"/>
                      </a:lnTo>
                      <a:lnTo>
                        <a:pt x="1" y="7"/>
                      </a:lnTo>
                      <a:lnTo>
                        <a:pt x="0" y="7"/>
                      </a:lnTo>
                      <a:lnTo>
                        <a:pt x="0" y="6"/>
                      </a:lnTo>
                      <a:lnTo>
                        <a:pt x="0" y="4"/>
                      </a:lnTo>
                      <a:lnTo>
                        <a:pt x="1"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32" name="Freeform 380"/>
                <p:cNvSpPr>
                  <a:spLocks/>
                </p:cNvSpPr>
                <p:nvPr/>
              </p:nvSpPr>
              <p:spPr bwMode="auto">
                <a:xfrm>
                  <a:off x="2089" y="1636"/>
                  <a:ext cx="9" cy="8"/>
                </a:xfrm>
                <a:custGeom>
                  <a:avLst/>
                  <a:gdLst>
                    <a:gd name="T0" fmla="*/ 3 w 9"/>
                    <a:gd name="T1" fmla="*/ 2 h 8"/>
                    <a:gd name="T2" fmla="*/ 3 w 9"/>
                    <a:gd name="T3" fmla="*/ 2 h 8"/>
                    <a:gd name="T4" fmla="*/ 5 w 9"/>
                    <a:gd name="T5" fmla="*/ 0 h 8"/>
                    <a:gd name="T6" fmla="*/ 6 w 9"/>
                    <a:gd name="T7" fmla="*/ 0 h 8"/>
                    <a:gd name="T8" fmla="*/ 8 w 9"/>
                    <a:gd name="T9" fmla="*/ 0 h 8"/>
                    <a:gd name="T10" fmla="*/ 8 w 9"/>
                    <a:gd name="T11" fmla="*/ 0 h 8"/>
                    <a:gd name="T12" fmla="*/ 9 w 9"/>
                    <a:gd name="T13" fmla="*/ 2 h 8"/>
                    <a:gd name="T14" fmla="*/ 9 w 9"/>
                    <a:gd name="T15" fmla="*/ 3 h 8"/>
                    <a:gd name="T16" fmla="*/ 9 w 9"/>
                    <a:gd name="T17" fmla="*/ 5 h 8"/>
                    <a:gd name="T18" fmla="*/ 8 w 9"/>
                    <a:gd name="T19" fmla="*/ 5 h 8"/>
                    <a:gd name="T20" fmla="*/ 8 w 9"/>
                    <a:gd name="T21" fmla="*/ 6 h 8"/>
                    <a:gd name="T22" fmla="*/ 6 w 9"/>
                    <a:gd name="T23" fmla="*/ 8 h 8"/>
                    <a:gd name="T24" fmla="*/ 6 w 9"/>
                    <a:gd name="T25" fmla="*/ 8 h 8"/>
                    <a:gd name="T26" fmla="*/ 5 w 9"/>
                    <a:gd name="T27" fmla="*/ 8 h 8"/>
                    <a:gd name="T28" fmla="*/ 3 w 9"/>
                    <a:gd name="T29" fmla="*/ 8 h 8"/>
                    <a:gd name="T30" fmla="*/ 2 w 9"/>
                    <a:gd name="T31" fmla="*/ 8 h 8"/>
                    <a:gd name="T32" fmla="*/ 2 w 9"/>
                    <a:gd name="T33" fmla="*/ 8 h 8"/>
                    <a:gd name="T34" fmla="*/ 0 w 9"/>
                    <a:gd name="T35" fmla="*/ 6 h 8"/>
                    <a:gd name="T36" fmla="*/ 0 w 9"/>
                    <a:gd name="T37" fmla="*/ 5 h 8"/>
                    <a:gd name="T38" fmla="*/ 0 w 9"/>
                    <a:gd name="T39" fmla="*/ 5 h 8"/>
                    <a:gd name="T40" fmla="*/ 2 w 9"/>
                    <a:gd name="T41" fmla="*/ 3 h 8"/>
                    <a:gd name="T42" fmla="*/ 2 w 9"/>
                    <a:gd name="T43" fmla="*/ 2 h 8"/>
                    <a:gd name="T44" fmla="*/ 3 w 9"/>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2"/>
                      </a:moveTo>
                      <a:lnTo>
                        <a:pt x="3" y="2"/>
                      </a:lnTo>
                      <a:lnTo>
                        <a:pt x="5" y="0"/>
                      </a:lnTo>
                      <a:lnTo>
                        <a:pt x="6" y="0"/>
                      </a:lnTo>
                      <a:lnTo>
                        <a:pt x="8" y="0"/>
                      </a:lnTo>
                      <a:lnTo>
                        <a:pt x="9" y="2"/>
                      </a:lnTo>
                      <a:lnTo>
                        <a:pt x="9" y="3"/>
                      </a:lnTo>
                      <a:lnTo>
                        <a:pt x="9" y="5"/>
                      </a:lnTo>
                      <a:lnTo>
                        <a:pt x="8" y="5"/>
                      </a:lnTo>
                      <a:lnTo>
                        <a:pt x="8" y="6"/>
                      </a:lnTo>
                      <a:lnTo>
                        <a:pt x="6" y="8"/>
                      </a:lnTo>
                      <a:lnTo>
                        <a:pt x="5" y="8"/>
                      </a:lnTo>
                      <a:lnTo>
                        <a:pt x="3" y="8"/>
                      </a:lnTo>
                      <a:lnTo>
                        <a:pt x="2" y="8"/>
                      </a:lnTo>
                      <a:lnTo>
                        <a:pt x="0" y="6"/>
                      </a:lnTo>
                      <a:lnTo>
                        <a:pt x="0" y="5"/>
                      </a:lnTo>
                      <a:lnTo>
                        <a:pt x="2" y="3"/>
                      </a:lnTo>
                      <a:lnTo>
                        <a:pt x="2"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33" name="Freeform 381"/>
                <p:cNvSpPr>
                  <a:spLocks/>
                </p:cNvSpPr>
                <p:nvPr/>
              </p:nvSpPr>
              <p:spPr bwMode="auto">
                <a:xfrm>
                  <a:off x="2089" y="1636"/>
                  <a:ext cx="9" cy="8"/>
                </a:xfrm>
                <a:custGeom>
                  <a:avLst/>
                  <a:gdLst>
                    <a:gd name="T0" fmla="*/ 3 w 9"/>
                    <a:gd name="T1" fmla="*/ 2 h 8"/>
                    <a:gd name="T2" fmla="*/ 3 w 9"/>
                    <a:gd name="T3" fmla="*/ 2 h 8"/>
                    <a:gd name="T4" fmla="*/ 5 w 9"/>
                    <a:gd name="T5" fmla="*/ 0 h 8"/>
                    <a:gd name="T6" fmla="*/ 6 w 9"/>
                    <a:gd name="T7" fmla="*/ 0 h 8"/>
                    <a:gd name="T8" fmla="*/ 8 w 9"/>
                    <a:gd name="T9" fmla="*/ 0 h 8"/>
                    <a:gd name="T10" fmla="*/ 8 w 9"/>
                    <a:gd name="T11" fmla="*/ 0 h 8"/>
                    <a:gd name="T12" fmla="*/ 9 w 9"/>
                    <a:gd name="T13" fmla="*/ 2 h 8"/>
                    <a:gd name="T14" fmla="*/ 9 w 9"/>
                    <a:gd name="T15" fmla="*/ 3 h 8"/>
                    <a:gd name="T16" fmla="*/ 9 w 9"/>
                    <a:gd name="T17" fmla="*/ 5 h 8"/>
                    <a:gd name="T18" fmla="*/ 8 w 9"/>
                    <a:gd name="T19" fmla="*/ 5 h 8"/>
                    <a:gd name="T20" fmla="*/ 8 w 9"/>
                    <a:gd name="T21" fmla="*/ 6 h 8"/>
                    <a:gd name="T22" fmla="*/ 6 w 9"/>
                    <a:gd name="T23" fmla="*/ 8 h 8"/>
                    <a:gd name="T24" fmla="*/ 6 w 9"/>
                    <a:gd name="T25" fmla="*/ 8 h 8"/>
                    <a:gd name="T26" fmla="*/ 5 w 9"/>
                    <a:gd name="T27" fmla="*/ 8 h 8"/>
                    <a:gd name="T28" fmla="*/ 3 w 9"/>
                    <a:gd name="T29" fmla="*/ 8 h 8"/>
                    <a:gd name="T30" fmla="*/ 2 w 9"/>
                    <a:gd name="T31" fmla="*/ 8 h 8"/>
                    <a:gd name="T32" fmla="*/ 2 w 9"/>
                    <a:gd name="T33" fmla="*/ 8 h 8"/>
                    <a:gd name="T34" fmla="*/ 0 w 9"/>
                    <a:gd name="T35" fmla="*/ 6 h 8"/>
                    <a:gd name="T36" fmla="*/ 0 w 9"/>
                    <a:gd name="T37" fmla="*/ 5 h 8"/>
                    <a:gd name="T38" fmla="*/ 0 w 9"/>
                    <a:gd name="T39" fmla="*/ 5 h 8"/>
                    <a:gd name="T40" fmla="*/ 2 w 9"/>
                    <a:gd name="T41" fmla="*/ 3 h 8"/>
                    <a:gd name="T42" fmla="*/ 2 w 9"/>
                    <a:gd name="T43" fmla="*/ 2 h 8"/>
                    <a:gd name="T44" fmla="*/ 3 w 9"/>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2"/>
                      </a:moveTo>
                      <a:lnTo>
                        <a:pt x="3" y="2"/>
                      </a:lnTo>
                      <a:lnTo>
                        <a:pt x="5" y="0"/>
                      </a:lnTo>
                      <a:lnTo>
                        <a:pt x="6" y="0"/>
                      </a:lnTo>
                      <a:lnTo>
                        <a:pt x="8" y="0"/>
                      </a:lnTo>
                      <a:lnTo>
                        <a:pt x="9" y="2"/>
                      </a:lnTo>
                      <a:lnTo>
                        <a:pt x="9" y="3"/>
                      </a:lnTo>
                      <a:lnTo>
                        <a:pt x="9" y="5"/>
                      </a:lnTo>
                      <a:lnTo>
                        <a:pt x="8" y="5"/>
                      </a:lnTo>
                      <a:lnTo>
                        <a:pt x="8" y="6"/>
                      </a:lnTo>
                      <a:lnTo>
                        <a:pt x="6" y="8"/>
                      </a:lnTo>
                      <a:lnTo>
                        <a:pt x="5" y="8"/>
                      </a:lnTo>
                      <a:lnTo>
                        <a:pt x="3" y="8"/>
                      </a:lnTo>
                      <a:lnTo>
                        <a:pt x="2" y="8"/>
                      </a:lnTo>
                      <a:lnTo>
                        <a:pt x="0" y="6"/>
                      </a:lnTo>
                      <a:lnTo>
                        <a:pt x="0" y="5"/>
                      </a:lnTo>
                      <a:lnTo>
                        <a:pt x="2" y="3"/>
                      </a:lnTo>
                      <a:lnTo>
                        <a:pt x="2"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34" name="Freeform 382"/>
                <p:cNvSpPr>
                  <a:spLocks/>
                </p:cNvSpPr>
                <p:nvPr/>
              </p:nvSpPr>
              <p:spPr bwMode="auto">
                <a:xfrm>
                  <a:off x="2210" y="1579"/>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8 w 8"/>
                    <a:gd name="T11" fmla="*/ 0 h 8"/>
                    <a:gd name="T12" fmla="*/ 8 w 8"/>
                    <a:gd name="T13" fmla="*/ 2 h 8"/>
                    <a:gd name="T14" fmla="*/ 8 w 8"/>
                    <a:gd name="T15" fmla="*/ 3 h 8"/>
                    <a:gd name="T16" fmla="*/ 8 w 8"/>
                    <a:gd name="T17" fmla="*/ 3 h 8"/>
                    <a:gd name="T18" fmla="*/ 6 w 8"/>
                    <a:gd name="T19" fmla="*/ 5 h 8"/>
                    <a:gd name="T20" fmla="*/ 6 w 8"/>
                    <a:gd name="T21" fmla="*/ 6 h 8"/>
                    <a:gd name="T22" fmla="*/ 5 w 8"/>
                    <a:gd name="T23" fmla="*/ 6 h 8"/>
                    <a:gd name="T24" fmla="*/ 5 w 8"/>
                    <a:gd name="T25" fmla="*/ 6 h 8"/>
                    <a:gd name="T26" fmla="*/ 3 w 8"/>
                    <a:gd name="T27" fmla="*/ 8 h 8"/>
                    <a:gd name="T28" fmla="*/ 2 w 8"/>
                    <a:gd name="T29" fmla="*/ 8 h 8"/>
                    <a:gd name="T30" fmla="*/ 0 w 8"/>
                    <a:gd name="T31" fmla="*/ 8 h 8"/>
                    <a:gd name="T32" fmla="*/ 0 w 8"/>
                    <a:gd name="T33" fmla="*/ 6 h 8"/>
                    <a:gd name="T34" fmla="*/ 0 w 8"/>
                    <a:gd name="T35" fmla="*/ 6 h 8"/>
                    <a:gd name="T36" fmla="*/ 0 w 8"/>
                    <a:gd name="T37" fmla="*/ 5 h 8"/>
                    <a:gd name="T38" fmla="*/ 0 w 8"/>
                    <a:gd name="T39" fmla="*/ 3 h 8"/>
                    <a:gd name="T40" fmla="*/ 0 w 8"/>
                    <a:gd name="T41" fmla="*/ 3 h 8"/>
                    <a:gd name="T42" fmla="*/ 0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0"/>
                      </a:lnTo>
                      <a:lnTo>
                        <a:pt x="8" y="2"/>
                      </a:lnTo>
                      <a:lnTo>
                        <a:pt x="8" y="3"/>
                      </a:lnTo>
                      <a:lnTo>
                        <a:pt x="6" y="5"/>
                      </a:lnTo>
                      <a:lnTo>
                        <a:pt x="6" y="6"/>
                      </a:lnTo>
                      <a:lnTo>
                        <a:pt x="5" y="6"/>
                      </a:lnTo>
                      <a:lnTo>
                        <a:pt x="3" y="8"/>
                      </a:lnTo>
                      <a:lnTo>
                        <a:pt x="2" y="8"/>
                      </a:lnTo>
                      <a:lnTo>
                        <a:pt x="0" y="8"/>
                      </a:lnTo>
                      <a:lnTo>
                        <a:pt x="0" y="6"/>
                      </a:lnTo>
                      <a:lnTo>
                        <a:pt x="0" y="5"/>
                      </a:lnTo>
                      <a:lnTo>
                        <a:pt x="0" y="3"/>
                      </a:lnTo>
                      <a:lnTo>
                        <a:pt x="0" y="2"/>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35" name="Freeform 383"/>
                <p:cNvSpPr>
                  <a:spLocks/>
                </p:cNvSpPr>
                <p:nvPr/>
              </p:nvSpPr>
              <p:spPr bwMode="auto">
                <a:xfrm>
                  <a:off x="2210" y="1579"/>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8 w 8"/>
                    <a:gd name="T11" fmla="*/ 0 h 8"/>
                    <a:gd name="T12" fmla="*/ 8 w 8"/>
                    <a:gd name="T13" fmla="*/ 2 h 8"/>
                    <a:gd name="T14" fmla="*/ 8 w 8"/>
                    <a:gd name="T15" fmla="*/ 3 h 8"/>
                    <a:gd name="T16" fmla="*/ 8 w 8"/>
                    <a:gd name="T17" fmla="*/ 3 h 8"/>
                    <a:gd name="T18" fmla="*/ 6 w 8"/>
                    <a:gd name="T19" fmla="*/ 5 h 8"/>
                    <a:gd name="T20" fmla="*/ 6 w 8"/>
                    <a:gd name="T21" fmla="*/ 6 h 8"/>
                    <a:gd name="T22" fmla="*/ 5 w 8"/>
                    <a:gd name="T23" fmla="*/ 6 h 8"/>
                    <a:gd name="T24" fmla="*/ 5 w 8"/>
                    <a:gd name="T25" fmla="*/ 6 h 8"/>
                    <a:gd name="T26" fmla="*/ 3 w 8"/>
                    <a:gd name="T27" fmla="*/ 8 h 8"/>
                    <a:gd name="T28" fmla="*/ 2 w 8"/>
                    <a:gd name="T29" fmla="*/ 8 h 8"/>
                    <a:gd name="T30" fmla="*/ 0 w 8"/>
                    <a:gd name="T31" fmla="*/ 8 h 8"/>
                    <a:gd name="T32" fmla="*/ 0 w 8"/>
                    <a:gd name="T33" fmla="*/ 6 h 8"/>
                    <a:gd name="T34" fmla="*/ 0 w 8"/>
                    <a:gd name="T35" fmla="*/ 6 h 8"/>
                    <a:gd name="T36" fmla="*/ 0 w 8"/>
                    <a:gd name="T37" fmla="*/ 5 h 8"/>
                    <a:gd name="T38" fmla="*/ 0 w 8"/>
                    <a:gd name="T39" fmla="*/ 3 h 8"/>
                    <a:gd name="T40" fmla="*/ 0 w 8"/>
                    <a:gd name="T41" fmla="*/ 3 h 8"/>
                    <a:gd name="T42" fmla="*/ 0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0"/>
                      </a:lnTo>
                      <a:lnTo>
                        <a:pt x="8" y="2"/>
                      </a:lnTo>
                      <a:lnTo>
                        <a:pt x="8" y="3"/>
                      </a:lnTo>
                      <a:lnTo>
                        <a:pt x="6" y="5"/>
                      </a:lnTo>
                      <a:lnTo>
                        <a:pt x="6" y="6"/>
                      </a:lnTo>
                      <a:lnTo>
                        <a:pt x="5" y="6"/>
                      </a:lnTo>
                      <a:lnTo>
                        <a:pt x="3" y="8"/>
                      </a:lnTo>
                      <a:lnTo>
                        <a:pt x="2" y="8"/>
                      </a:lnTo>
                      <a:lnTo>
                        <a:pt x="0" y="8"/>
                      </a:lnTo>
                      <a:lnTo>
                        <a:pt x="0" y="6"/>
                      </a:lnTo>
                      <a:lnTo>
                        <a:pt x="0" y="5"/>
                      </a:lnTo>
                      <a:lnTo>
                        <a:pt x="0" y="3"/>
                      </a:lnTo>
                      <a:lnTo>
                        <a:pt x="0" y="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36" name="Freeform 384"/>
                <p:cNvSpPr>
                  <a:spLocks/>
                </p:cNvSpPr>
                <p:nvPr/>
              </p:nvSpPr>
              <p:spPr bwMode="auto">
                <a:xfrm>
                  <a:off x="2312" y="1579"/>
                  <a:ext cx="8" cy="8"/>
                </a:xfrm>
                <a:custGeom>
                  <a:avLst/>
                  <a:gdLst>
                    <a:gd name="T0" fmla="*/ 3 w 8"/>
                    <a:gd name="T1" fmla="*/ 0 h 8"/>
                    <a:gd name="T2" fmla="*/ 3 w 8"/>
                    <a:gd name="T3" fmla="*/ 0 h 8"/>
                    <a:gd name="T4" fmla="*/ 5 w 8"/>
                    <a:gd name="T5" fmla="*/ 0 h 8"/>
                    <a:gd name="T6" fmla="*/ 6 w 8"/>
                    <a:gd name="T7" fmla="*/ 0 h 8"/>
                    <a:gd name="T8" fmla="*/ 6 w 8"/>
                    <a:gd name="T9" fmla="*/ 0 h 8"/>
                    <a:gd name="T10" fmla="*/ 8 w 8"/>
                    <a:gd name="T11" fmla="*/ 0 h 8"/>
                    <a:gd name="T12" fmla="*/ 8 w 8"/>
                    <a:gd name="T13" fmla="*/ 2 h 8"/>
                    <a:gd name="T14" fmla="*/ 8 w 8"/>
                    <a:gd name="T15" fmla="*/ 3 h 8"/>
                    <a:gd name="T16" fmla="*/ 8 w 8"/>
                    <a:gd name="T17" fmla="*/ 3 h 8"/>
                    <a:gd name="T18" fmla="*/ 8 w 8"/>
                    <a:gd name="T19" fmla="*/ 5 h 8"/>
                    <a:gd name="T20" fmla="*/ 6 w 8"/>
                    <a:gd name="T21" fmla="*/ 6 h 8"/>
                    <a:gd name="T22" fmla="*/ 5 w 8"/>
                    <a:gd name="T23" fmla="*/ 6 h 8"/>
                    <a:gd name="T24" fmla="*/ 5 w 8"/>
                    <a:gd name="T25" fmla="*/ 6 h 8"/>
                    <a:gd name="T26" fmla="*/ 3 w 8"/>
                    <a:gd name="T27" fmla="*/ 8 h 8"/>
                    <a:gd name="T28" fmla="*/ 3 w 8"/>
                    <a:gd name="T29" fmla="*/ 8 h 8"/>
                    <a:gd name="T30" fmla="*/ 2 w 8"/>
                    <a:gd name="T31" fmla="*/ 8 h 8"/>
                    <a:gd name="T32" fmla="*/ 0 w 8"/>
                    <a:gd name="T33" fmla="*/ 6 h 8"/>
                    <a:gd name="T34" fmla="*/ 0 w 8"/>
                    <a:gd name="T35" fmla="*/ 6 h 8"/>
                    <a:gd name="T36" fmla="*/ 0 w 8"/>
                    <a:gd name="T37" fmla="*/ 5 h 8"/>
                    <a:gd name="T38" fmla="*/ 0 w 8"/>
                    <a:gd name="T39" fmla="*/ 3 h 8"/>
                    <a:gd name="T40" fmla="*/ 0 w 8"/>
                    <a:gd name="T41" fmla="*/ 3 h 8"/>
                    <a:gd name="T42" fmla="*/ 2 w 8"/>
                    <a:gd name="T43" fmla="*/ 2 h 8"/>
                    <a:gd name="T44" fmla="*/ 3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0"/>
                      </a:moveTo>
                      <a:lnTo>
                        <a:pt x="3" y="0"/>
                      </a:lnTo>
                      <a:lnTo>
                        <a:pt x="5" y="0"/>
                      </a:lnTo>
                      <a:lnTo>
                        <a:pt x="6" y="0"/>
                      </a:lnTo>
                      <a:lnTo>
                        <a:pt x="8" y="0"/>
                      </a:lnTo>
                      <a:lnTo>
                        <a:pt x="8" y="2"/>
                      </a:lnTo>
                      <a:lnTo>
                        <a:pt x="8" y="3"/>
                      </a:lnTo>
                      <a:lnTo>
                        <a:pt x="8" y="5"/>
                      </a:lnTo>
                      <a:lnTo>
                        <a:pt x="6" y="6"/>
                      </a:lnTo>
                      <a:lnTo>
                        <a:pt x="5" y="6"/>
                      </a:lnTo>
                      <a:lnTo>
                        <a:pt x="3" y="8"/>
                      </a:lnTo>
                      <a:lnTo>
                        <a:pt x="2" y="8"/>
                      </a:lnTo>
                      <a:lnTo>
                        <a:pt x="0" y="6"/>
                      </a:lnTo>
                      <a:lnTo>
                        <a:pt x="0" y="5"/>
                      </a:lnTo>
                      <a:lnTo>
                        <a:pt x="0" y="3"/>
                      </a:lnTo>
                      <a:lnTo>
                        <a:pt x="2"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37" name="Freeform 385"/>
                <p:cNvSpPr>
                  <a:spLocks/>
                </p:cNvSpPr>
                <p:nvPr/>
              </p:nvSpPr>
              <p:spPr bwMode="auto">
                <a:xfrm>
                  <a:off x="2312" y="1579"/>
                  <a:ext cx="8" cy="8"/>
                </a:xfrm>
                <a:custGeom>
                  <a:avLst/>
                  <a:gdLst>
                    <a:gd name="T0" fmla="*/ 3 w 8"/>
                    <a:gd name="T1" fmla="*/ 0 h 8"/>
                    <a:gd name="T2" fmla="*/ 3 w 8"/>
                    <a:gd name="T3" fmla="*/ 0 h 8"/>
                    <a:gd name="T4" fmla="*/ 5 w 8"/>
                    <a:gd name="T5" fmla="*/ 0 h 8"/>
                    <a:gd name="T6" fmla="*/ 6 w 8"/>
                    <a:gd name="T7" fmla="*/ 0 h 8"/>
                    <a:gd name="T8" fmla="*/ 6 w 8"/>
                    <a:gd name="T9" fmla="*/ 0 h 8"/>
                    <a:gd name="T10" fmla="*/ 8 w 8"/>
                    <a:gd name="T11" fmla="*/ 0 h 8"/>
                    <a:gd name="T12" fmla="*/ 8 w 8"/>
                    <a:gd name="T13" fmla="*/ 2 h 8"/>
                    <a:gd name="T14" fmla="*/ 8 w 8"/>
                    <a:gd name="T15" fmla="*/ 3 h 8"/>
                    <a:gd name="T16" fmla="*/ 8 w 8"/>
                    <a:gd name="T17" fmla="*/ 3 h 8"/>
                    <a:gd name="T18" fmla="*/ 8 w 8"/>
                    <a:gd name="T19" fmla="*/ 5 h 8"/>
                    <a:gd name="T20" fmla="*/ 6 w 8"/>
                    <a:gd name="T21" fmla="*/ 6 h 8"/>
                    <a:gd name="T22" fmla="*/ 5 w 8"/>
                    <a:gd name="T23" fmla="*/ 6 h 8"/>
                    <a:gd name="T24" fmla="*/ 5 w 8"/>
                    <a:gd name="T25" fmla="*/ 6 h 8"/>
                    <a:gd name="T26" fmla="*/ 3 w 8"/>
                    <a:gd name="T27" fmla="*/ 8 h 8"/>
                    <a:gd name="T28" fmla="*/ 3 w 8"/>
                    <a:gd name="T29" fmla="*/ 8 h 8"/>
                    <a:gd name="T30" fmla="*/ 2 w 8"/>
                    <a:gd name="T31" fmla="*/ 8 h 8"/>
                    <a:gd name="T32" fmla="*/ 0 w 8"/>
                    <a:gd name="T33" fmla="*/ 6 h 8"/>
                    <a:gd name="T34" fmla="*/ 0 w 8"/>
                    <a:gd name="T35" fmla="*/ 6 h 8"/>
                    <a:gd name="T36" fmla="*/ 0 w 8"/>
                    <a:gd name="T37" fmla="*/ 5 h 8"/>
                    <a:gd name="T38" fmla="*/ 0 w 8"/>
                    <a:gd name="T39" fmla="*/ 3 h 8"/>
                    <a:gd name="T40" fmla="*/ 0 w 8"/>
                    <a:gd name="T41" fmla="*/ 3 h 8"/>
                    <a:gd name="T42" fmla="*/ 2 w 8"/>
                    <a:gd name="T43" fmla="*/ 2 h 8"/>
                    <a:gd name="T44" fmla="*/ 3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0"/>
                      </a:moveTo>
                      <a:lnTo>
                        <a:pt x="3" y="0"/>
                      </a:lnTo>
                      <a:lnTo>
                        <a:pt x="5" y="0"/>
                      </a:lnTo>
                      <a:lnTo>
                        <a:pt x="6" y="0"/>
                      </a:lnTo>
                      <a:lnTo>
                        <a:pt x="8" y="0"/>
                      </a:lnTo>
                      <a:lnTo>
                        <a:pt x="8" y="2"/>
                      </a:lnTo>
                      <a:lnTo>
                        <a:pt x="8" y="3"/>
                      </a:lnTo>
                      <a:lnTo>
                        <a:pt x="8" y="5"/>
                      </a:lnTo>
                      <a:lnTo>
                        <a:pt x="6" y="6"/>
                      </a:lnTo>
                      <a:lnTo>
                        <a:pt x="5" y="6"/>
                      </a:lnTo>
                      <a:lnTo>
                        <a:pt x="3" y="8"/>
                      </a:lnTo>
                      <a:lnTo>
                        <a:pt x="2" y="8"/>
                      </a:lnTo>
                      <a:lnTo>
                        <a:pt x="0" y="6"/>
                      </a:lnTo>
                      <a:lnTo>
                        <a:pt x="0" y="5"/>
                      </a:lnTo>
                      <a:lnTo>
                        <a:pt x="0" y="3"/>
                      </a:lnTo>
                      <a:lnTo>
                        <a:pt x="2"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38" name="Freeform 386"/>
                <p:cNvSpPr>
                  <a:spLocks/>
                </p:cNvSpPr>
                <p:nvPr/>
              </p:nvSpPr>
              <p:spPr bwMode="auto">
                <a:xfrm>
                  <a:off x="2227" y="1603"/>
                  <a:ext cx="7" cy="8"/>
                </a:xfrm>
                <a:custGeom>
                  <a:avLst/>
                  <a:gdLst>
                    <a:gd name="T0" fmla="*/ 3 w 7"/>
                    <a:gd name="T1" fmla="*/ 2 h 8"/>
                    <a:gd name="T2" fmla="*/ 3 w 7"/>
                    <a:gd name="T3" fmla="*/ 2 h 8"/>
                    <a:gd name="T4" fmla="*/ 4 w 7"/>
                    <a:gd name="T5" fmla="*/ 0 h 8"/>
                    <a:gd name="T6" fmla="*/ 6 w 7"/>
                    <a:gd name="T7" fmla="*/ 0 h 8"/>
                    <a:gd name="T8" fmla="*/ 6 w 7"/>
                    <a:gd name="T9" fmla="*/ 0 h 8"/>
                    <a:gd name="T10" fmla="*/ 7 w 7"/>
                    <a:gd name="T11" fmla="*/ 2 h 8"/>
                    <a:gd name="T12" fmla="*/ 7 w 7"/>
                    <a:gd name="T13" fmla="*/ 2 h 8"/>
                    <a:gd name="T14" fmla="*/ 7 w 7"/>
                    <a:gd name="T15" fmla="*/ 3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3 w 7"/>
                    <a:gd name="T29" fmla="*/ 8 h 8"/>
                    <a:gd name="T30" fmla="*/ 1 w 7"/>
                    <a:gd name="T31" fmla="*/ 8 h 8"/>
                    <a:gd name="T32" fmla="*/ 1 w 7"/>
                    <a:gd name="T33" fmla="*/ 8 h 8"/>
                    <a:gd name="T34" fmla="*/ 0 w 7"/>
                    <a:gd name="T35" fmla="*/ 6 h 8"/>
                    <a:gd name="T36" fmla="*/ 0 w 7"/>
                    <a:gd name="T37" fmla="*/ 6 h 8"/>
                    <a:gd name="T38" fmla="*/ 0 w 7"/>
                    <a:gd name="T39" fmla="*/ 5 h 8"/>
                    <a:gd name="T40" fmla="*/ 1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4" y="0"/>
                      </a:lnTo>
                      <a:lnTo>
                        <a:pt x="6" y="0"/>
                      </a:lnTo>
                      <a:lnTo>
                        <a:pt x="7" y="2"/>
                      </a:lnTo>
                      <a:lnTo>
                        <a:pt x="7" y="3"/>
                      </a:lnTo>
                      <a:lnTo>
                        <a:pt x="7" y="5"/>
                      </a:lnTo>
                      <a:lnTo>
                        <a:pt x="6" y="6"/>
                      </a:lnTo>
                      <a:lnTo>
                        <a:pt x="4" y="8"/>
                      </a:lnTo>
                      <a:lnTo>
                        <a:pt x="3" y="8"/>
                      </a:lnTo>
                      <a:lnTo>
                        <a:pt x="1" y="8"/>
                      </a:lnTo>
                      <a:lnTo>
                        <a:pt x="0" y="6"/>
                      </a:lnTo>
                      <a:lnTo>
                        <a:pt x="0" y="5"/>
                      </a:lnTo>
                      <a:lnTo>
                        <a:pt x="1" y="3"/>
                      </a:lnTo>
                      <a:lnTo>
                        <a:pt x="1"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39" name="Freeform 387"/>
                <p:cNvSpPr>
                  <a:spLocks/>
                </p:cNvSpPr>
                <p:nvPr/>
              </p:nvSpPr>
              <p:spPr bwMode="auto">
                <a:xfrm>
                  <a:off x="2227" y="1603"/>
                  <a:ext cx="7" cy="8"/>
                </a:xfrm>
                <a:custGeom>
                  <a:avLst/>
                  <a:gdLst>
                    <a:gd name="T0" fmla="*/ 3 w 7"/>
                    <a:gd name="T1" fmla="*/ 2 h 8"/>
                    <a:gd name="T2" fmla="*/ 3 w 7"/>
                    <a:gd name="T3" fmla="*/ 2 h 8"/>
                    <a:gd name="T4" fmla="*/ 4 w 7"/>
                    <a:gd name="T5" fmla="*/ 0 h 8"/>
                    <a:gd name="T6" fmla="*/ 6 w 7"/>
                    <a:gd name="T7" fmla="*/ 0 h 8"/>
                    <a:gd name="T8" fmla="*/ 6 w 7"/>
                    <a:gd name="T9" fmla="*/ 0 h 8"/>
                    <a:gd name="T10" fmla="*/ 7 w 7"/>
                    <a:gd name="T11" fmla="*/ 2 h 8"/>
                    <a:gd name="T12" fmla="*/ 7 w 7"/>
                    <a:gd name="T13" fmla="*/ 2 h 8"/>
                    <a:gd name="T14" fmla="*/ 7 w 7"/>
                    <a:gd name="T15" fmla="*/ 3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3 w 7"/>
                    <a:gd name="T29" fmla="*/ 8 h 8"/>
                    <a:gd name="T30" fmla="*/ 1 w 7"/>
                    <a:gd name="T31" fmla="*/ 8 h 8"/>
                    <a:gd name="T32" fmla="*/ 1 w 7"/>
                    <a:gd name="T33" fmla="*/ 8 h 8"/>
                    <a:gd name="T34" fmla="*/ 0 w 7"/>
                    <a:gd name="T35" fmla="*/ 6 h 8"/>
                    <a:gd name="T36" fmla="*/ 0 w 7"/>
                    <a:gd name="T37" fmla="*/ 6 h 8"/>
                    <a:gd name="T38" fmla="*/ 0 w 7"/>
                    <a:gd name="T39" fmla="*/ 5 h 8"/>
                    <a:gd name="T40" fmla="*/ 1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4" y="0"/>
                      </a:lnTo>
                      <a:lnTo>
                        <a:pt x="6" y="0"/>
                      </a:lnTo>
                      <a:lnTo>
                        <a:pt x="7" y="2"/>
                      </a:lnTo>
                      <a:lnTo>
                        <a:pt x="7" y="3"/>
                      </a:lnTo>
                      <a:lnTo>
                        <a:pt x="7" y="5"/>
                      </a:lnTo>
                      <a:lnTo>
                        <a:pt x="6" y="6"/>
                      </a:lnTo>
                      <a:lnTo>
                        <a:pt x="4" y="8"/>
                      </a:lnTo>
                      <a:lnTo>
                        <a:pt x="3" y="8"/>
                      </a:lnTo>
                      <a:lnTo>
                        <a:pt x="1" y="8"/>
                      </a:lnTo>
                      <a:lnTo>
                        <a:pt x="0" y="6"/>
                      </a:lnTo>
                      <a:lnTo>
                        <a:pt x="0" y="5"/>
                      </a:lnTo>
                      <a:lnTo>
                        <a:pt x="1" y="3"/>
                      </a:lnTo>
                      <a:lnTo>
                        <a:pt x="1"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40" name="Freeform 388"/>
                <p:cNvSpPr>
                  <a:spLocks/>
                </p:cNvSpPr>
                <p:nvPr/>
              </p:nvSpPr>
              <p:spPr bwMode="auto">
                <a:xfrm>
                  <a:off x="2148" y="1571"/>
                  <a:ext cx="7" cy="7"/>
                </a:xfrm>
                <a:custGeom>
                  <a:avLst/>
                  <a:gdLst>
                    <a:gd name="T0" fmla="*/ 3 w 7"/>
                    <a:gd name="T1" fmla="*/ 0 h 7"/>
                    <a:gd name="T2" fmla="*/ 3 w 7"/>
                    <a:gd name="T3" fmla="*/ 0 h 7"/>
                    <a:gd name="T4" fmla="*/ 4 w 7"/>
                    <a:gd name="T5" fmla="*/ 0 h 7"/>
                    <a:gd name="T6" fmla="*/ 6 w 7"/>
                    <a:gd name="T7" fmla="*/ 0 h 7"/>
                    <a:gd name="T8" fmla="*/ 7 w 7"/>
                    <a:gd name="T9" fmla="*/ 0 h 7"/>
                    <a:gd name="T10" fmla="*/ 7 w 7"/>
                    <a:gd name="T11" fmla="*/ 0 h 7"/>
                    <a:gd name="T12" fmla="*/ 7 w 7"/>
                    <a:gd name="T13" fmla="*/ 0 h 7"/>
                    <a:gd name="T14" fmla="*/ 7 w 7"/>
                    <a:gd name="T15" fmla="*/ 1 h 7"/>
                    <a:gd name="T16" fmla="*/ 7 w 7"/>
                    <a:gd name="T17" fmla="*/ 2 h 7"/>
                    <a:gd name="T18" fmla="*/ 7 w 7"/>
                    <a:gd name="T19" fmla="*/ 2 h 7"/>
                    <a:gd name="T20" fmla="*/ 7 w 7"/>
                    <a:gd name="T21" fmla="*/ 4 h 7"/>
                    <a:gd name="T22" fmla="*/ 4 w 7"/>
                    <a:gd name="T23" fmla="*/ 5 h 7"/>
                    <a:gd name="T24" fmla="*/ 4 w 7"/>
                    <a:gd name="T25" fmla="*/ 5 h 7"/>
                    <a:gd name="T26" fmla="*/ 4 w 7"/>
                    <a:gd name="T27" fmla="*/ 7 h 7"/>
                    <a:gd name="T28" fmla="*/ 3 w 7"/>
                    <a:gd name="T29" fmla="*/ 7 h 7"/>
                    <a:gd name="T30" fmla="*/ 1 w 7"/>
                    <a:gd name="T31" fmla="*/ 7 h 7"/>
                    <a:gd name="T32" fmla="*/ 1 w 7"/>
                    <a:gd name="T33" fmla="*/ 5 h 7"/>
                    <a:gd name="T34" fmla="*/ 0 w 7"/>
                    <a:gd name="T35" fmla="*/ 4 h 7"/>
                    <a:gd name="T36" fmla="*/ 0 w 7"/>
                    <a:gd name="T37" fmla="*/ 4 h 7"/>
                    <a:gd name="T38" fmla="*/ 0 w 7"/>
                    <a:gd name="T39" fmla="*/ 2 h 7"/>
                    <a:gd name="T40" fmla="*/ 1 w 7"/>
                    <a:gd name="T41" fmla="*/ 1 h 7"/>
                    <a:gd name="T42" fmla="*/ 1 w 7"/>
                    <a:gd name="T43" fmla="*/ 0 h 7"/>
                    <a:gd name="T44" fmla="*/ 3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0"/>
                      </a:moveTo>
                      <a:lnTo>
                        <a:pt x="3" y="0"/>
                      </a:lnTo>
                      <a:lnTo>
                        <a:pt x="4" y="0"/>
                      </a:lnTo>
                      <a:lnTo>
                        <a:pt x="6" y="0"/>
                      </a:lnTo>
                      <a:lnTo>
                        <a:pt x="7" y="0"/>
                      </a:lnTo>
                      <a:lnTo>
                        <a:pt x="7" y="1"/>
                      </a:lnTo>
                      <a:lnTo>
                        <a:pt x="7" y="2"/>
                      </a:lnTo>
                      <a:lnTo>
                        <a:pt x="7" y="4"/>
                      </a:lnTo>
                      <a:lnTo>
                        <a:pt x="4" y="5"/>
                      </a:lnTo>
                      <a:lnTo>
                        <a:pt x="4" y="7"/>
                      </a:lnTo>
                      <a:lnTo>
                        <a:pt x="3" y="7"/>
                      </a:lnTo>
                      <a:lnTo>
                        <a:pt x="1" y="7"/>
                      </a:lnTo>
                      <a:lnTo>
                        <a:pt x="1" y="5"/>
                      </a:lnTo>
                      <a:lnTo>
                        <a:pt x="0" y="4"/>
                      </a:lnTo>
                      <a:lnTo>
                        <a:pt x="0" y="2"/>
                      </a:lnTo>
                      <a:lnTo>
                        <a:pt x="1" y="1"/>
                      </a:lnTo>
                      <a:lnTo>
                        <a:pt x="1" y="0"/>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41" name="Freeform 389"/>
                <p:cNvSpPr>
                  <a:spLocks/>
                </p:cNvSpPr>
                <p:nvPr/>
              </p:nvSpPr>
              <p:spPr bwMode="auto">
                <a:xfrm>
                  <a:off x="2148" y="1571"/>
                  <a:ext cx="7" cy="7"/>
                </a:xfrm>
                <a:custGeom>
                  <a:avLst/>
                  <a:gdLst>
                    <a:gd name="T0" fmla="*/ 3 w 7"/>
                    <a:gd name="T1" fmla="*/ 0 h 7"/>
                    <a:gd name="T2" fmla="*/ 3 w 7"/>
                    <a:gd name="T3" fmla="*/ 0 h 7"/>
                    <a:gd name="T4" fmla="*/ 4 w 7"/>
                    <a:gd name="T5" fmla="*/ 0 h 7"/>
                    <a:gd name="T6" fmla="*/ 6 w 7"/>
                    <a:gd name="T7" fmla="*/ 0 h 7"/>
                    <a:gd name="T8" fmla="*/ 7 w 7"/>
                    <a:gd name="T9" fmla="*/ 0 h 7"/>
                    <a:gd name="T10" fmla="*/ 7 w 7"/>
                    <a:gd name="T11" fmla="*/ 0 h 7"/>
                    <a:gd name="T12" fmla="*/ 7 w 7"/>
                    <a:gd name="T13" fmla="*/ 0 h 7"/>
                    <a:gd name="T14" fmla="*/ 7 w 7"/>
                    <a:gd name="T15" fmla="*/ 1 h 7"/>
                    <a:gd name="T16" fmla="*/ 7 w 7"/>
                    <a:gd name="T17" fmla="*/ 2 h 7"/>
                    <a:gd name="T18" fmla="*/ 7 w 7"/>
                    <a:gd name="T19" fmla="*/ 2 h 7"/>
                    <a:gd name="T20" fmla="*/ 7 w 7"/>
                    <a:gd name="T21" fmla="*/ 4 h 7"/>
                    <a:gd name="T22" fmla="*/ 4 w 7"/>
                    <a:gd name="T23" fmla="*/ 5 h 7"/>
                    <a:gd name="T24" fmla="*/ 4 w 7"/>
                    <a:gd name="T25" fmla="*/ 5 h 7"/>
                    <a:gd name="T26" fmla="*/ 4 w 7"/>
                    <a:gd name="T27" fmla="*/ 7 h 7"/>
                    <a:gd name="T28" fmla="*/ 3 w 7"/>
                    <a:gd name="T29" fmla="*/ 7 h 7"/>
                    <a:gd name="T30" fmla="*/ 1 w 7"/>
                    <a:gd name="T31" fmla="*/ 7 h 7"/>
                    <a:gd name="T32" fmla="*/ 1 w 7"/>
                    <a:gd name="T33" fmla="*/ 5 h 7"/>
                    <a:gd name="T34" fmla="*/ 0 w 7"/>
                    <a:gd name="T35" fmla="*/ 4 h 7"/>
                    <a:gd name="T36" fmla="*/ 0 w 7"/>
                    <a:gd name="T37" fmla="*/ 4 h 7"/>
                    <a:gd name="T38" fmla="*/ 0 w 7"/>
                    <a:gd name="T39" fmla="*/ 2 h 7"/>
                    <a:gd name="T40" fmla="*/ 1 w 7"/>
                    <a:gd name="T41" fmla="*/ 1 h 7"/>
                    <a:gd name="T42" fmla="*/ 1 w 7"/>
                    <a:gd name="T43" fmla="*/ 0 h 7"/>
                    <a:gd name="T44" fmla="*/ 3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0"/>
                      </a:moveTo>
                      <a:lnTo>
                        <a:pt x="3" y="0"/>
                      </a:lnTo>
                      <a:lnTo>
                        <a:pt x="4" y="0"/>
                      </a:lnTo>
                      <a:lnTo>
                        <a:pt x="6" y="0"/>
                      </a:lnTo>
                      <a:lnTo>
                        <a:pt x="7" y="0"/>
                      </a:lnTo>
                      <a:lnTo>
                        <a:pt x="7" y="1"/>
                      </a:lnTo>
                      <a:lnTo>
                        <a:pt x="7" y="2"/>
                      </a:lnTo>
                      <a:lnTo>
                        <a:pt x="7" y="4"/>
                      </a:lnTo>
                      <a:lnTo>
                        <a:pt x="4" y="5"/>
                      </a:lnTo>
                      <a:lnTo>
                        <a:pt x="4" y="7"/>
                      </a:lnTo>
                      <a:lnTo>
                        <a:pt x="3" y="7"/>
                      </a:lnTo>
                      <a:lnTo>
                        <a:pt x="1" y="7"/>
                      </a:lnTo>
                      <a:lnTo>
                        <a:pt x="1" y="5"/>
                      </a:lnTo>
                      <a:lnTo>
                        <a:pt x="0" y="4"/>
                      </a:lnTo>
                      <a:lnTo>
                        <a:pt x="0" y="2"/>
                      </a:lnTo>
                      <a:lnTo>
                        <a:pt x="1" y="1"/>
                      </a:lnTo>
                      <a:lnTo>
                        <a:pt x="1" y="0"/>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42" name="Freeform 390"/>
                <p:cNvSpPr>
                  <a:spLocks/>
                </p:cNvSpPr>
                <p:nvPr/>
              </p:nvSpPr>
              <p:spPr bwMode="auto">
                <a:xfrm>
                  <a:off x="2155" y="1635"/>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6 w 8"/>
                    <a:gd name="T11" fmla="*/ 1 h 7"/>
                    <a:gd name="T12" fmla="*/ 8 w 8"/>
                    <a:gd name="T13" fmla="*/ 1 h 7"/>
                    <a:gd name="T14" fmla="*/ 8 w 8"/>
                    <a:gd name="T15" fmla="*/ 1 h 7"/>
                    <a:gd name="T16" fmla="*/ 8 w 8"/>
                    <a:gd name="T17" fmla="*/ 3 h 7"/>
                    <a:gd name="T18" fmla="*/ 6 w 8"/>
                    <a:gd name="T19" fmla="*/ 4 h 7"/>
                    <a:gd name="T20" fmla="*/ 5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7 h 7"/>
                    <a:gd name="T34" fmla="*/ 0 w 8"/>
                    <a:gd name="T35" fmla="*/ 6 h 7"/>
                    <a:gd name="T36" fmla="*/ 0 w 8"/>
                    <a:gd name="T37" fmla="*/ 4 h 7"/>
                    <a:gd name="T38" fmla="*/ 0 w 8"/>
                    <a:gd name="T39" fmla="*/ 4 h 7"/>
                    <a:gd name="T40" fmla="*/ 0 w 8"/>
                    <a:gd name="T41" fmla="*/ 3 h 7"/>
                    <a:gd name="T42" fmla="*/ 0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6" y="1"/>
                      </a:lnTo>
                      <a:lnTo>
                        <a:pt x="8" y="1"/>
                      </a:lnTo>
                      <a:lnTo>
                        <a:pt x="8" y="3"/>
                      </a:lnTo>
                      <a:lnTo>
                        <a:pt x="6" y="4"/>
                      </a:lnTo>
                      <a:lnTo>
                        <a:pt x="5" y="6"/>
                      </a:lnTo>
                      <a:lnTo>
                        <a:pt x="5" y="7"/>
                      </a:lnTo>
                      <a:lnTo>
                        <a:pt x="3" y="7"/>
                      </a:lnTo>
                      <a:lnTo>
                        <a:pt x="2" y="7"/>
                      </a:lnTo>
                      <a:lnTo>
                        <a:pt x="0" y="7"/>
                      </a:lnTo>
                      <a:lnTo>
                        <a:pt x="0" y="6"/>
                      </a:lnTo>
                      <a:lnTo>
                        <a:pt x="0" y="4"/>
                      </a:lnTo>
                      <a:lnTo>
                        <a:pt x="0" y="3"/>
                      </a:lnTo>
                      <a:lnTo>
                        <a:pt x="0" y="1"/>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43" name="Freeform 391"/>
                <p:cNvSpPr>
                  <a:spLocks/>
                </p:cNvSpPr>
                <p:nvPr/>
              </p:nvSpPr>
              <p:spPr bwMode="auto">
                <a:xfrm>
                  <a:off x="2155" y="1635"/>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6 w 8"/>
                    <a:gd name="T11" fmla="*/ 1 h 7"/>
                    <a:gd name="T12" fmla="*/ 8 w 8"/>
                    <a:gd name="T13" fmla="*/ 1 h 7"/>
                    <a:gd name="T14" fmla="*/ 8 w 8"/>
                    <a:gd name="T15" fmla="*/ 1 h 7"/>
                    <a:gd name="T16" fmla="*/ 8 w 8"/>
                    <a:gd name="T17" fmla="*/ 3 h 7"/>
                    <a:gd name="T18" fmla="*/ 6 w 8"/>
                    <a:gd name="T19" fmla="*/ 4 h 7"/>
                    <a:gd name="T20" fmla="*/ 5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7 h 7"/>
                    <a:gd name="T34" fmla="*/ 0 w 8"/>
                    <a:gd name="T35" fmla="*/ 6 h 7"/>
                    <a:gd name="T36" fmla="*/ 0 w 8"/>
                    <a:gd name="T37" fmla="*/ 4 h 7"/>
                    <a:gd name="T38" fmla="*/ 0 w 8"/>
                    <a:gd name="T39" fmla="*/ 4 h 7"/>
                    <a:gd name="T40" fmla="*/ 0 w 8"/>
                    <a:gd name="T41" fmla="*/ 3 h 7"/>
                    <a:gd name="T42" fmla="*/ 0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6" y="1"/>
                      </a:lnTo>
                      <a:lnTo>
                        <a:pt x="8" y="1"/>
                      </a:lnTo>
                      <a:lnTo>
                        <a:pt x="8" y="3"/>
                      </a:lnTo>
                      <a:lnTo>
                        <a:pt x="6" y="4"/>
                      </a:lnTo>
                      <a:lnTo>
                        <a:pt x="5" y="6"/>
                      </a:lnTo>
                      <a:lnTo>
                        <a:pt x="5" y="7"/>
                      </a:lnTo>
                      <a:lnTo>
                        <a:pt x="3" y="7"/>
                      </a:lnTo>
                      <a:lnTo>
                        <a:pt x="2" y="7"/>
                      </a:lnTo>
                      <a:lnTo>
                        <a:pt x="0" y="7"/>
                      </a:lnTo>
                      <a:lnTo>
                        <a:pt x="0" y="6"/>
                      </a:lnTo>
                      <a:lnTo>
                        <a:pt x="0" y="4"/>
                      </a:lnTo>
                      <a:lnTo>
                        <a:pt x="0" y="3"/>
                      </a:lnTo>
                      <a:lnTo>
                        <a:pt x="0" y="1"/>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44" name="Freeform 392"/>
                <p:cNvSpPr>
                  <a:spLocks/>
                </p:cNvSpPr>
                <p:nvPr/>
              </p:nvSpPr>
              <p:spPr bwMode="auto">
                <a:xfrm>
                  <a:off x="2118" y="1603"/>
                  <a:ext cx="7" cy="8"/>
                </a:xfrm>
                <a:custGeom>
                  <a:avLst/>
                  <a:gdLst>
                    <a:gd name="T0" fmla="*/ 3 w 7"/>
                    <a:gd name="T1" fmla="*/ 2 h 8"/>
                    <a:gd name="T2" fmla="*/ 3 w 7"/>
                    <a:gd name="T3" fmla="*/ 2 h 8"/>
                    <a:gd name="T4" fmla="*/ 3 w 7"/>
                    <a:gd name="T5" fmla="*/ 0 h 8"/>
                    <a:gd name="T6" fmla="*/ 6 w 7"/>
                    <a:gd name="T7" fmla="*/ 0 h 8"/>
                    <a:gd name="T8" fmla="*/ 6 w 7"/>
                    <a:gd name="T9" fmla="*/ 0 h 8"/>
                    <a:gd name="T10" fmla="*/ 7 w 7"/>
                    <a:gd name="T11" fmla="*/ 2 h 8"/>
                    <a:gd name="T12" fmla="*/ 7 w 7"/>
                    <a:gd name="T13" fmla="*/ 2 h 8"/>
                    <a:gd name="T14" fmla="*/ 7 w 7"/>
                    <a:gd name="T15" fmla="*/ 3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3 w 7"/>
                    <a:gd name="T29" fmla="*/ 8 h 8"/>
                    <a:gd name="T30" fmla="*/ 1 w 7"/>
                    <a:gd name="T31" fmla="*/ 8 h 8"/>
                    <a:gd name="T32" fmla="*/ 0 w 7"/>
                    <a:gd name="T33" fmla="*/ 8 h 8"/>
                    <a:gd name="T34" fmla="*/ 0 w 7"/>
                    <a:gd name="T35" fmla="*/ 6 h 8"/>
                    <a:gd name="T36" fmla="*/ 0 w 7"/>
                    <a:gd name="T37" fmla="*/ 6 h 8"/>
                    <a:gd name="T38" fmla="*/ 0 w 7"/>
                    <a:gd name="T39" fmla="*/ 5 h 8"/>
                    <a:gd name="T40" fmla="*/ 0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3" y="0"/>
                      </a:lnTo>
                      <a:lnTo>
                        <a:pt x="6" y="0"/>
                      </a:lnTo>
                      <a:lnTo>
                        <a:pt x="7" y="2"/>
                      </a:lnTo>
                      <a:lnTo>
                        <a:pt x="7" y="3"/>
                      </a:lnTo>
                      <a:lnTo>
                        <a:pt x="7" y="5"/>
                      </a:lnTo>
                      <a:lnTo>
                        <a:pt x="6" y="6"/>
                      </a:lnTo>
                      <a:lnTo>
                        <a:pt x="4" y="8"/>
                      </a:lnTo>
                      <a:lnTo>
                        <a:pt x="3" y="8"/>
                      </a:lnTo>
                      <a:lnTo>
                        <a:pt x="1" y="8"/>
                      </a:lnTo>
                      <a:lnTo>
                        <a:pt x="0" y="8"/>
                      </a:lnTo>
                      <a:lnTo>
                        <a:pt x="0" y="6"/>
                      </a:lnTo>
                      <a:lnTo>
                        <a:pt x="0" y="5"/>
                      </a:lnTo>
                      <a:lnTo>
                        <a:pt x="0" y="3"/>
                      </a:lnTo>
                      <a:lnTo>
                        <a:pt x="1"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45" name="Freeform 393"/>
                <p:cNvSpPr>
                  <a:spLocks/>
                </p:cNvSpPr>
                <p:nvPr/>
              </p:nvSpPr>
              <p:spPr bwMode="auto">
                <a:xfrm>
                  <a:off x="2118" y="1603"/>
                  <a:ext cx="7" cy="8"/>
                </a:xfrm>
                <a:custGeom>
                  <a:avLst/>
                  <a:gdLst>
                    <a:gd name="T0" fmla="*/ 3 w 7"/>
                    <a:gd name="T1" fmla="*/ 2 h 8"/>
                    <a:gd name="T2" fmla="*/ 3 w 7"/>
                    <a:gd name="T3" fmla="*/ 2 h 8"/>
                    <a:gd name="T4" fmla="*/ 3 w 7"/>
                    <a:gd name="T5" fmla="*/ 0 h 8"/>
                    <a:gd name="T6" fmla="*/ 6 w 7"/>
                    <a:gd name="T7" fmla="*/ 0 h 8"/>
                    <a:gd name="T8" fmla="*/ 6 w 7"/>
                    <a:gd name="T9" fmla="*/ 0 h 8"/>
                    <a:gd name="T10" fmla="*/ 7 w 7"/>
                    <a:gd name="T11" fmla="*/ 2 h 8"/>
                    <a:gd name="T12" fmla="*/ 7 w 7"/>
                    <a:gd name="T13" fmla="*/ 2 h 8"/>
                    <a:gd name="T14" fmla="*/ 7 w 7"/>
                    <a:gd name="T15" fmla="*/ 3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3 w 7"/>
                    <a:gd name="T29" fmla="*/ 8 h 8"/>
                    <a:gd name="T30" fmla="*/ 1 w 7"/>
                    <a:gd name="T31" fmla="*/ 8 h 8"/>
                    <a:gd name="T32" fmla="*/ 0 w 7"/>
                    <a:gd name="T33" fmla="*/ 8 h 8"/>
                    <a:gd name="T34" fmla="*/ 0 w 7"/>
                    <a:gd name="T35" fmla="*/ 6 h 8"/>
                    <a:gd name="T36" fmla="*/ 0 w 7"/>
                    <a:gd name="T37" fmla="*/ 6 h 8"/>
                    <a:gd name="T38" fmla="*/ 0 w 7"/>
                    <a:gd name="T39" fmla="*/ 5 h 8"/>
                    <a:gd name="T40" fmla="*/ 0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3" y="0"/>
                      </a:lnTo>
                      <a:lnTo>
                        <a:pt x="6" y="0"/>
                      </a:lnTo>
                      <a:lnTo>
                        <a:pt x="7" y="2"/>
                      </a:lnTo>
                      <a:lnTo>
                        <a:pt x="7" y="3"/>
                      </a:lnTo>
                      <a:lnTo>
                        <a:pt x="7" y="5"/>
                      </a:lnTo>
                      <a:lnTo>
                        <a:pt x="6" y="6"/>
                      </a:lnTo>
                      <a:lnTo>
                        <a:pt x="4" y="8"/>
                      </a:lnTo>
                      <a:lnTo>
                        <a:pt x="3" y="8"/>
                      </a:lnTo>
                      <a:lnTo>
                        <a:pt x="1" y="8"/>
                      </a:lnTo>
                      <a:lnTo>
                        <a:pt x="0" y="8"/>
                      </a:lnTo>
                      <a:lnTo>
                        <a:pt x="0" y="6"/>
                      </a:lnTo>
                      <a:lnTo>
                        <a:pt x="0" y="5"/>
                      </a:lnTo>
                      <a:lnTo>
                        <a:pt x="0" y="3"/>
                      </a:lnTo>
                      <a:lnTo>
                        <a:pt x="1"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46" name="Freeform 394"/>
                <p:cNvSpPr>
                  <a:spLocks/>
                </p:cNvSpPr>
                <p:nvPr/>
              </p:nvSpPr>
              <p:spPr bwMode="auto">
                <a:xfrm>
                  <a:off x="2239" y="1638"/>
                  <a:ext cx="9" cy="9"/>
                </a:xfrm>
                <a:custGeom>
                  <a:avLst/>
                  <a:gdLst>
                    <a:gd name="T0" fmla="*/ 3 w 9"/>
                    <a:gd name="T1" fmla="*/ 1 h 9"/>
                    <a:gd name="T2" fmla="*/ 3 w 9"/>
                    <a:gd name="T3" fmla="*/ 1 h 9"/>
                    <a:gd name="T4" fmla="*/ 4 w 9"/>
                    <a:gd name="T5" fmla="*/ 0 h 9"/>
                    <a:gd name="T6" fmla="*/ 6 w 9"/>
                    <a:gd name="T7" fmla="*/ 0 h 9"/>
                    <a:gd name="T8" fmla="*/ 6 w 9"/>
                    <a:gd name="T9" fmla="*/ 0 h 9"/>
                    <a:gd name="T10" fmla="*/ 7 w 9"/>
                    <a:gd name="T11" fmla="*/ 1 h 9"/>
                    <a:gd name="T12" fmla="*/ 7 w 9"/>
                    <a:gd name="T13" fmla="*/ 1 h 9"/>
                    <a:gd name="T14" fmla="*/ 9 w 9"/>
                    <a:gd name="T15" fmla="*/ 3 h 9"/>
                    <a:gd name="T16" fmla="*/ 7 w 9"/>
                    <a:gd name="T17" fmla="*/ 4 h 9"/>
                    <a:gd name="T18" fmla="*/ 7 w 9"/>
                    <a:gd name="T19" fmla="*/ 6 h 9"/>
                    <a:gd name="T20" fmla="*/ 6 w 9"/>
                    <a:gd name="T21" fmla="*/ 6 h 9"/>
                    <a:gd name="T22" fmla="*/ 6 w 9"/>
                    <a:gd name="T23" fmla="*/ 7 h 9"/>
                    <a:gd name="T24" fmla="*/ 6 w 9"/>
                    <a:gd name="T25" fmla="*/ 7 h 9"/>
                    <a:gd name="T26" fmla="*/ 3 w 9"/>
                    <a:gd name="T27" fmla="*/ 9 h 9"/>
                    <a:gd name="T28" fmla="*/ 3 w 9"/>
                    <a:gd name="T29" fmla="*/ 9 h 9"/>
                    <a:gd name="T30" fmla="*/ 1 w 9"/>
                    <a:gd name="T31" fmla="*/ 7 h 9"/>
                    <a:gd name="T32" fmla="*/ 1 w 9"/>
                    <a:gd name="T33" fmla="*/ 7 h 9"/>
                    <a:gd name="T34" fmla="*/ 1 w 9"/>
                    <a:gd name="T35" fmla="*/ 6 h 9"/>
                    <a:gd name="T36" fmla="*/ 0 w 9"/>
                    <a:gd name="T37" fmla="*/ 6 h 9"/>
                    <a:gd name="T38" fmla="*/ 1 w 9"/>
                    <a:gd name="T39" fmla="*/ 4 h 9"/>
                    <a:gd name="T40" fmla="*/ 1 w 9"/>
                    <a:gd name="T41" fmla="*/ 3 h 9"/>
                    <a:gd name="T42" fmla="*/ 1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4" y="0"/>
                      </a:lnTo>
                      <a:lnTo>
                        <a:pt x="6" y="0"/>
                      </a:lnTo>
                      <a:lnTo>
                        <a:pt x="7" y="1"/>
                      </a:lnTo>
                      <a:lnTo>
                        <a:pt x="9" y="3"/>
                      </a:lnTo>
                      <a:lnTo>
                        <a:pt x="7" y="4"/>
                      </a:lnTo>
                      <a:lnTo>
                        <a:pt x="7" y="6"/>
                      </a:lnTo>
                      <a:lnTo>
                        <a:pt x="6" y="6"/>
                      </a:lnTo>
                      <a:lnTo>
                        <a:pt x="6" y="7"/>
                      </a:lnTo>
                      <a:lnTo>
                        <a:pt x="3" y="9"/>
                      </a:lnTo>
                      <a:lnTo>
                        <a:pt x="1" y="7"/>
                      </a:lnTo>
                      <a:lnTo>
                        <a:pt x="1" y="6"/>
                      </a:lnTo>
                      <a:lnTo>
                        <a:pt x="0" y="6"/>
                      </a:lnTo>
                      <a:lnTo>
                        <a:pt x="1" y="4"/>
                      </a:lnTo>
                      <a:lnTo>
                        <a:pt x="1"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47" name="Freeform 395"/>
                <p:cNvSpPr>
                  <a:spLocks/>
                </p:cNvSpPr>
                <p:nvPr/>
              </p:nvSpPr>
              <p:spPr bwMode="auto">
                <a:xfrm>
                  <a:off x="2239" y="1638"/>
                  <a:ext cx="9" cy="9"/>
                </a:xfrm>
                <a:custGeom>
                  <a:avLst/>
                  <a:gdLst>
                    <a:gd name="T0" fmla="*/ 3 w 9"/>
                    <a:gd name="T1" fmla="*/ 1 h 9"/>
                    <a:gd name="T2" fmla="*/ 3 w 9"/>
                    <a:gd name="T3" fmla="*/ 1 h 9"/>
                    <a:gd name="T4" fmla="*/ 4 w 9"/>
                    <a:gd name="T5" fmla="*/ 0 h 9"/>
                    <a:gd name="T6" fmla="*/ 6 w 9"/>
                    <a:gd name="T7" fmla="*/ 0 h 9"/>
                    <a:gd name="T8" fmla="*/ 6 w 9"/>
                    <a:gd name="T9" fmla="*/ 0 h 9"/>
                    <a:gd name="T10" fmla="*/ 7 w 9"/>
                    <a:gd name="T11" fmla="*/ 1 h 9"/>
                    <a:gd name="T12" fmla="*/ 7 w 9"/>
                    <a:gd name="T13" fmla="*/ 1 h 9"/>
                    <a:gd name="T14" fmla="*/ 9 w 9"/>
                    <a:gd name="T15" fmla="*/ 3 h 9"/>
                    <a:gd name="T16" fmla="*/ 7 w 9"/>
                    <a:gd name="T17" fmla="*/ 4 h 9"/>
                    <a:gd name="T18" fmla="*/ 7 w 9"/>
                    <a:gd name="T19" fmla="*/ 6 h 9"/>
                    <a:gd name="T20" fmla="*/ 6 w 9"/>
                    <a:gd name="T21" fmla="*/ 6 h 9"/>
                    <a:gd name="T22" fmla="*/ 6 w 9"/>
                    <a:gd name="T23" fmla="*/ 7 h 9"/>
                    <a:gd name="T24" fmla="*/ 6 w 9"/>
                    <a:gd name="T25" fmla="*/ 7 h 9"/>
                    <a:gd name="T26" fmla="*/ 3 w 9"/>
                    <a:gd name="T27" fmla="*/ 9 h 9"/>
                    <a:gd name="T28" fmla="*/ 3 w 9"/>
                    <a:gd name="T29" fmla="*/ 9 h 9"/>
                    <a:gd name="T30" fmla="*/ 1 w 9"/>
                    <a:gd name="T31" fmla="*/ 7 h 9"/>
                    <a:gd name="T32" fmla="*/ 1 w 9"/>
                    <a:gd name="T33" fmla="*/ 7 h 9"/>
                    <a:gd name="T34" fmla="*/ 1 w 9"/>
                    <a:gd name="T35" fmla="*/ 6 h 9"/>
                    <a:gd name="T36" fmla="*/ 0 w 9"/>
                    <a:gd name="T37" fmla="*/ 6 h 9"/>
                    <a:gd name="T38" fmla="*/ 1 w 9"/>
                    <a:gd name="T39" fmla="*/ 4 h 9"/>
                    <a:gd name="T40" fmla="*/ 1 w 9"/>
                    <a:gd name="T41" fmla="*/ 3 h 9"/>
                    <a:gd name="T42" fmla="*/ 1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4" y="0"/>
                      </a:lnTo>
                      <a:lnTo>
                        <a:pt x="6" y="0"/>
                      </a:lnTo>
                      <a:lnTo>
                        <a:pt x="7" y="1"/>
                      </a:lnTo>
                      <a:lnTo>
                        <a:pt x="9" y="3"/>
                      </a:lnTo>
                      <a:lnTo>
                        <a:pt x="7" y="4"/>
                      </a:lnTo>
                      <a:lnTo>
                        <a:pt x="7" y="6"/>
                      </a:lnTo>
                      <a:lnTo>
                        <a:pt x="6" y="6"/>
                      </a:lnTo>
                      <a:lnTo>
                        <a:pt x="6" y="7"/>
                      </a:lnTo>
                      <a:lnTo>
                        <a:pt x="3" y="9"/>
                      </a:lnTo>
                      <a:lnTo>
                        <a:pt x="1" y="7"/>
                      </a:lnTo>
                      <a:lnTo>
                        <a:pt x="1" y="6"/>
                      </a:lnTo>
                      <a:lnTo>
                        <a:pt x="0" y="6"/>
                      </a:lnTo>
                      <a:lnTo>
                        <a:pt x="1" y="4"/>
                      </a:lnTo>
                      <a:lnTo>
                        <a:pt x="1"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48" name="Freeform 396"/>
                <p:cNvSpPr>
                  <a:spLocks/>
                </p:cNvSpPr>
                <p:nvPr/>
              </p:nvSpPr>
              <p:spPr bwMode="auto">
                <a:xfrm>
                  <a:off x="2272" y="1609"/>
                  <a:ext cx="7" cy="8"/>
                </a:xfrm>
                <a:custGeom>
                  <a:avLst/>
                  <a:gdLst>
                    <a:gd name="T0" fmla="*/ 3 w 7"/>
                    <a:gd name="T1" fmla="*/ 0 h 8"/>
                    <a:gd name="T2" fmla="*/ 3 w 7"/>
                    <a:gd name="T3" fmla="*/ 0 h 8"/>
                    <a:gd name="T4" fmla="*/ 4 w 7"/>
                    <a:gd name="T5" fmla="*/ 0 h 8"/>
                    <a:gd name="T6" fmla="*/ 6 w 7"/>
                    <a:gd name="T7" fmla="*/ 0 h 8"/>
                    <a:gd name="T8" fmla="*/ 7 w 7"/>
                    <a:gd name="T9" fmla="*/ 0 h 8"/>
                    <a:gd name="T10" fmla="*/ 7 w 7"/>
                    <a:gd name="T11" fmla="*/ 0 h 8"/>
                    <a:gd name="T12" fmla="*/ 7 w 7"/>
                    <a:gd name="T13" fmla="*/ 0 h 8"/>
                    <a:gd name="T14" fmla="*/ 7 w 7"/>
                    <a:gd name="T15" fmla="*/ 2 h 8"/>
                    <a:gd name="T16" fmla="*/ 7 w 7"/>
                    <a:gd name="T17" fmla="*/ 3 h 8"/>
                    <a:gd name="T18" fmla="*/ 7 w 7"/>
                    <a:gd name="T19" fmla="*/ 5 h 8"/>
                    <a:gd name="T20" fmla="*/ 7 w 7"/>
                    <a:gd name="T21" fmla="*/ 6 h 8"/>
                    <a:gd name="T22" fmla="*/ 4 w 7"/>
                    <a:gd name="T23" fmla="*/ 6 h 8"/>
                    <a:gd name="T24" fmla="*/ 4 w 7"/>
                    <a:gd name="T25" fmla="*/ 6 h 8"/>
                    <a:gd name="T26" fmla="*/ 4 w 7"/>
                    <a:gd name="T27" fmla="*/ 8 h 8"/>
                    <a:gd name="T28" fmla="*/ 3 w 7"/>
                    <a:gd name="T29" fmla="*/ 8 h 8"/>
                    <a:gd name="T30" fmla="*/ 1 w 7"/>
                    <a:gd name="T31" fmla="*/ 8 h 8"/>
                    <a:gd name="T32" fmla="*/ 1 w 7"/>
                    <a:gd name="T33" fmla="*/ 6 h 8"/>
                    <a:gd name="T34" fmla="*/ 0 w 7"/>
                    <a:gd name="T35" fmla="*/ 6 h 8"/>
                    <a:gd name="T36" fmla="*/ 0 w 7"/>
                    <a:gd name="T37" fmla="*/ 5 h 8"/>
                    <a:gd name="T38" fmla="*/ 0 w 7"/>
                    <a:gd name="T39" fmla="*/ 3 h 8"/>
                    <a:gd name="T40" fmla="*/ 1 w 7"/>
                    <a:gd name="T41" fmla="*/ 2 h 8"/>
                    <a:gd name="T42" fmla="*/ 1 w 7"/>
                    <a:gd name="T43" fmla="*/ 2 h 8"/>
                    <a:gd name="T44" fmla="*/ 3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0"/>
                      </a:moveTo>
                      <a:lnTo>
                        <a:pt x="3" y="0"/>
                      </a:lnTo>
                      <a:lnTo>
                        <a:pt x="4" y="0"/>
                      </a:lnTo>
                      <a:lnTo>
                        <a:pt x="6" y="0"/>
                      </a:lnTo>
                      <a:lnTo>
                        <a:pt x="7" y="0"/>
                      </a:lnTo>
                      <a:lnTo>
                        <a:pt x="7" y="2"/>
                      </a:lnTo>
                      <a:lnTo>
                        <a:pt x="7" y="3"/>
                      </a:lnTo>
                      <a:lnTo>
                        <a:pt x="7" y="5"/>
                      </a:lnTo>
                      <a:lnTo>
                        <a:pt x="7" y="6"/>
                      </a:lnTo>
                      <a:lnTo>
                        <a:pt x="4" y="6"/>
                      </a:lnTo>
                      <a:lnTo>
                        <a:pt x="4" y="8"/>
                      </a:lnTo>
                      <a:lnTo>
                        <a:pt x="3" y="8"/>
                      </a:lnTo>
                      <a:lnTo>
                        <a:pt x="1" y="8"/>
                      </a:lnTo>
                      <a:lnTo>
                        <a:pt x="1" y="6"/>
                      </a:lnTo>
                      <a:lnTo>
                        <a:pt x="0" y="6"/>
                      </a:lnTo>
                      <a:lnTo>
                        <a:pt x="0" y="5"/>
                      </a:lnTo>
                      <a:lnTo>
                        <a:pt x="0" y="3"/>
                      </a:lnTo>
                      <a:lnTo>
                        <a:pt x="1"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49" name="Freeform 397"/>
                <p:cNvSpPr>
                  <a:spLocks/>
                </p:cNvSpPr>
                <p:nvPr/>
              </p:nvSpPr>
              <p:spPr bwMode="auto">
                <a:xfrm>
                  <a:off x="2272" y="1609"/>
                  <a:ext cx="7" cy="8"/>
                </a:xfrm>
                <a:custGeom>
                  <a:avLst/>
                  <a:gdLst>
                    <a:gd name="T0" fmla="*/ 3 w 7"/>
                    <a:gd name="T1" fmla="*/ 0 h 8"/>
                    <a:gd name="T2" fmla="*/ 3 w 7"/>
                    <a:gd name="T3" fmla="*/ 0 h 8"/>
                    <a:gd name="T4" fmla="*/ 4 w 7"/>
                    <a:gd name="T5" fmla="*/ 0 h 8"/>
                    <a:gd name="T6" fmla="*/ 6 w 7"/>
                    <a:gd name="T7" fmla="*/ 0 h 8"/>
                    <a:gd name="T8" fmla="*/ 7 w 7"/>
                    <a:gd name="T9" fmla="*/ 0 h 8"/>
                    <a:gd name="T10" fmla="*/ 7 w 7"/>
                    <a:gd name="T11" fmla="*/ 0 h 8"/>
                    <a:gd name="T12" fmla="*/ 7 w 7"/>
                    <a:gd name="T13" fmla="*/ 0 h 8"/>
                    <a:gd name="T14" fmla="*/ 7 w 7"/>
                    <a:gd name="T15" fmla="*/ 2 h 8"/>
                    <a:gd name="T16" fmla="*/ 7 w 7"/>
                    <a:gd name="T17" fmla="*/ 3 h 8"/>
                    <a:gd name="T18" fmla="*/ 7 w 7"/>
                    <a:gd name="T19" fmla="*/ 5 h 8"/>
                    <a:gd name="T20" fmla="*/ 7 w 7"/>
                    <a:gd name="T21" fmla="*/ 6 h 8"/>
                    <a:gd name="T22" fmla="*/ 4 w 7"/>
                    <a:gd name="T23" fmla="*/ 6 h 8"/>
                    <a:gd name="T24" fmla="*/ 4 w 7"/>
                    <a:gd name="T25" fmla="*/ 6 h 8"/>
                    <a:gd name="T26" fmla="*/ 4 w 7"/>
                    <a:gd name="T27" fmla="*/ 8 h 8"/>
                    <a:gd name="T28" fmla="*/ 3 w 7"/>
                    <a:gd name="T29" fmla="*/ 8 h 8"/>
                    <a:gd name="T30" fmla="*/ 1 w 7"/>
                    <a:gd name="T31" fmla="*/ 8 h 8"/>
                    <a:gd name="T32" fmla="*/ 1 w 7"/>
                    <a:gd name="T33" fmla="*/ 6 h 8"/>
                    <a:gd name="T34" fmla="*/ 0 w 7"/>
                    <a:gd name="T35" fmla="*/ 6 h 8"/>
                    <a:gd name="T36" fmla="*/ 0 w 7"/>
                    <a:gd name="T37" fmla="*/ 5 h 8"/>
                    <a:gd name="T38" fmla="*/ 0 w 7"/>
                    <a:gd name="T39" fmla="*/ 3 h 8"/>
                    <a:gd name="T40" fmla="*/ 1 w 7"/>
                    <a:gd name="T41" fmla="*/ 2 h 8"/>
                    <a:gd name="T42" fmla="*/ 1 w 7"/>
                    <a:gd name="T43" fmla="*/ 2 h 8"/>
                    <a:gd name="T44" fmla="*/ 3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0"/>
                      </a:moveTo>
                      <a:lnTo>
                        <a:pt x="3" y="0"/>
                      </a:lnTo>
                      <a:lnTo>
                        <a:pt x="4" y="0"/>
                      </a:lnTo>
                      <a:lnTo>
                        <a:pt x="6" y="0"/>
                      </a:lnTo>
                      <a:lnTo>
                        <a:pt x="7" y="0"/>
                      </a:lnTo>
                      <a:lnTo>
                        <a:pt x="7" y="2"/>
                      </a:lnTo>
                      <a:lnTo>
                        <a:pt x="7" y="3"/>
                      </a:lnTo>
                      <a:lnTo>
                        <a:pt x="7" y="5"/>
                      </a:lnTo>
                      <a:lnTo>
                        <a:pt x="7" y="6"/>
                      </a:lnTo>
                      <a:lnTo>
                        <a:pt x="4" y="6"/>
                      </a:lnTo>
                      <a:lnTo>
                        <a:pt x="4" y="8"/>
                      </a:lnTo>
                      <a:lnTo>
                        <a:pt x="3" y="8"/>
                      </a:lnTo>
                      <a:lnTo>
                        <a:pt x="1" y="8"/>
                      </a:lnTo>
                      <a:lnTo>
                        <a:pt x="1" y="6"/>
                      </a:lnTo>
                      <a:lnTo>
                        <a:pt x="0" y="6"/>
                      </a:lnTo>
                      <a:lnTo>
                        <a:pt x="0" y="5"/>
                      </a:lnTo>
                      <a:lnTo>
                        <a:pt x="0" y="3"/>
                      </a:lnTo>
                      <a:lnTo>
                        <a:pt x="1"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50" name="Freeform 398"/>
                <p:cNvSpPr>
                  <a:spLocks/>
                </p:cNvSpPr>
                <p:nvPr/>
              </p:nvSpPr>
              <p:spPr bwMode="auto">
                <a:xfrm>
                  <a:off x="2403" y="1638"/>
                  <a:ext cx="9" cy="9"/>
                </a:xfrm>
                <a:custGeom>
                  <a:avLst/>
                  <a:gdLst>
                    <a:gd name="T0" fmla="*/ 3 w 9"/>
                    <a:gd name="T1" fmla="*/ 1 h 9"/>
                    <a:gd name="T2" fmla="*/ 3 w 9"/>
                    <a:gd name="T3" fmla="*/ 1 h 9"/>
                    <a:gd name="T4" fmla="*/ 5 w 9"/>
                    <a:gd name="T5" fmla="*/ 0 h 9"/>
                    <a:gd name="T6" fmla="*/ 6 w 9"/>
                    <a:gd name="T7" fmla="*/ 0 h 9"/>
                    <a:gd name="T8" fmla="*/ 8 w 9"/>
                    <a:gd name="T9" fmla="*/ 0 h 9"/>
                    <a:gd name="T10" fmla="*/ 8 w 9"/>
                    <a:gd name="T11" fmla="*/ 1 h 9"/>
                    <a:gd name="T12" fmla="*/ 8 w 9"/>
                    <a:gd name="T13" fmla="*/ 1 h 9"/>
                    <a:gd name="T14" fmla="*/ 9 w 9"/>
                    <a:gd name="T15" fmla="*/ 3 h 9"/>
                    <a:gd name="T16" fmla="*/ 8 w 9"/>
                    <a:gd name="T17" fmla="*/ 4 h 9"/>
                    <a:gd name="T18" fmla="*/ 8 w 9"/>
                    <a:gd name="T19" fmla="*/ 6 h 9"/>
                    <a:gd name="T20" fmla="*/ 8 w 9"/>
                    <a:gd name="T21" fmla="*/ 6 h 9"/>
                    <a:gd name="T22" fmla="*/ 6 w 9"/>
                    <a:gd name="T23" fmla="*/ 7 h 9"/>
                    <a:gd name="T24" fmla="*/ 6 w 9"/>
                    <a:gd name="T25" fmla="*/ 7 h 9"/>
                    <a:gd name="T26" fmla="*/ 5 w 9"/>
                    <a:gd name="T27" fmla="*/ 9 h 9"/>
                    <a:gd name="T28" fmla="*/ 3 w 9"/>
                    <a:gd name="T29" fmla="*/ 9 h 9"/>
                    <a:gd name="T30" fmla="*/ 2 w 9"/>
                    <a:gd name="T31" fmla="*/ 7 h 9"/>
                    <a:gd name="T32" fmla="*/ 2 w 9"/>
                    <a:gd name="T33" fmla="*/ 7 h 9"/>
                    <a:gd name="T34" fmla="*/ 2 w 9"/>
                    <a:gd name="T35" fmla="*/ 6 h 9"/>
                    <a:gd name="T36" fmla="*/ 0 w 9"/>
                    <a:gd name="T37" fmla="*/ 6 h 9"/>
                    <a:gd name="T38" fmla="*/ 2 w 9"/>
                    <a:gd name="T39" fmla="*/ 4 h 9"/>
                    <a:gd name="T40" fmla="*/ 2 w 9"/>
                    <a:gd name="T41" fmla="*/ 3 h 9"/>
                    <a:gd name="T42" fmla="*/ 2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5" y="0"/>
                      </a:lnTo>
                      <a:lnTo>
                        <a:pt x="6" y="0"/>
                      </a:lnTo>
                      <a:lnTo>
                        <a:pt x="8" y="0"/>
                      </a:lnTo>
                      <a:lnTo>
                        <a:pt x="8" y="1"/>
                      </a:lnTo>
                      <a:lnTo>
                        <a:pt x="9" y="3"/>
                      </a:lnTo>
                      <a:lnTo>
                        <a:pt x="8" y="4"/>
                      </a:lnTo>
                      <a:lnTo>
                        <a:pt x="8" y="6"/>
                      </a:lnTo>
                      <a:lnTo>
                        <a:pt x="6" y="7"/>
                      </a:lnTo>
                      <a:lnTo>
                        <a:pt x="5" y="9"/>
                      </a:lnTo>
                      <a:lnTo>
                        <a:pt x="3" y="9"/>
                      </a:lnTo>
                      <a:lnTo>
                        <a:pt x="2" y="7"/>
                      </a:lnTo>
                      <a:lnTo>
                        <a:pt x="2" y="6"/>
                      </a:lnTo>
                      <a:lnTo>
                        <a:pt x="0" y="6"/>
                      </a:lnTo>
                      <a:lnTo>
                        <a:pt x="2" y="4"/>
                      </a:lnTo>
                      <a:lnTo>
                        <a:pt x="2"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51" name="Freeform 399"/>
                <p:cNvSpPr>
                  <a:spLocks/>
                </p:cNvSpPr>
                <p:nvPr/>
              </p:nvSpPr>
              <p:spPr bwMode="auto">
                <a:xfrm>
                  <a:off x="2403" y="1638"/>
                  <a:ext cx="9" cy="9"/>
                </a:xfrm>
                <a:custGeom>
                  <a:avLst/>
                  <a:gdLst>
                    <a:gd name="T0" fmla="*/ 3 w 9"/>
                    <a:gd name="T1" fmla="*/ 1 h 9"/>
                    <a:gd name="T2" fmla="*/ 3 w 9"/>
                    <a:gd name="T3" fmla="*/ 1 h 9"/>
                    <a:gd name="T4" fmla="*/ 5 w 9"/>
                    <a:gd name="T5" fmla="*/ 0 h 9"/>
                    <a:gd name="T6" fmla="*/ 6 w 9"/>
                    <a:gd name="T7" fmla="*/ 0 h 9"/>
                    <a:gd name="T8" fmla="*/ 8 w 9"/>
                    <a:gd name="T9" fmla="*/ 0 h 9"/>
                    <a:gd name="T10" fmla="*/ 8 w 9"/>
                    <a:gd name="T11" fmla="*/ 1 h 9"/>
                    <a:gd name="T12" fmla="*/ 8 w 9"/>
                    <a:gd name="T13" fmla="*/ 1 h 9"/>
                    <a:gd name="T14" fmla="*/ 9 w 9"/>
                    <a:gd name="T15" fmla="*/ 3 h 9"/>
                    <a:gd name="T16" fmla="*/ 8 w 9"/>
                    <a:gd name="T17" fmla="*/ 4 h 9"/>
                    <a:gd name="T18" fmla="*/ 8 w 9"/>
                    <a:gd name="T19" fmla="*/ 6 h 9"/>
                    <a:gd name="T20" fmla="*/ 8 w 9"/>
                    <a:gd name="T21" fmla="*/ 6 h 9"/>
                    <a:gd name="T22" fmla="*/ 6 w 9"/>
                    <a:gd name="T23" fmla="*/ 7 h 9"/>
                    <a:gd name="T24" fmla="*/ 6 w 9"/>
                    <a:gd name="T25" fmla="*/ 7 h 9"/>
                    <a:gd name="T26" fmla="*/ 5 w 9"/>
                    <a:gd name="T27" fmla="*/ 9 h 9"/>
                    <a:gd name="T28" fmla="*/ 3 w 9"/>
                    <a:gd name="T29" fmla="*/ 9 h 9"/>
                    <a:gd name="T30" fmla="*/ 2 w 9"/>
                    <a:gd name="T31" fmla="*/ 7 h 9"/>
                    <a:gd name="T32" fmla="*/ 2 w 9"/>
                    <a:gd name="T33" fmla="*/ 7 h 9"/>
                    <a:gd name="T34" fmla="*/ 2 w 9"/>
                    <a:gd name="T35" fmla="*/ 6 h 9"/>
                    <a:gd name="T36" fmla="*/ 0 w 9"/>
                    <a:gd name="T37" fmla="*/ 6 h 9"/>
                    <a:gd name="T38" fmla="*/ 2 w 9"/>
                    <a:gd name="T39" fmla="*/ 4 h 9"/>
                    <a:gd name="T40" fmla="*/ 2 w 9"/>
                    <a:gd name="T41" fmla="*/ 3 h 9"/>
                    <a:gd name="T42" fmla="*/ 2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5" y="0"/>
                      </a:lnTo>
                      <a:lnTo>
                        <a:pt x="6" y="0"/>
                      </a:lnTo>
                      <a:lnTo>
                        <a:pt x="8" y="0"/>
                      </a:lnTo>
                      <a:lnTo>
                        <a:pt x="8" y="1"/>
                      </a:lnTo>
                      <a:lnTo>
                        <a:pt x="9" y="3"/>
                      </a:lnTo>
                      <a:lnTo>
                        <a:pt x="8" y="4"/>
                      </a:lnTo>
                      <a:lnTo>
                        <a:pt x="8" y="6"/>
                      </a:lnTo>
                      <a:lnTo>
                        <a:pt x="6" y="7"/>
                      </a:lnTo>
                      <a:lnTo>
                        <a:pt x="5" y="9"/>
                      </a:lnTo>
                      <a:lnTo>
                        <a:pt x="3" y="9"/>
                      </a:lnTo>
                      <a:lnTo>
                        <a:pt x="2" y="7"/>
                      </a:lnTo>
                      <a:lnTo>
                        <a:pt x="2" y="6"/>
                      </a:lnTo>
                      <a:lnTo>
                        <a:pt x="0" y="6"/>
                      </a:lnTo>
                      <a:lnTo>
                        <a:pt x="2" y="4"/>
                      </a:lnTo>
                      <a:lnTo>
                        <a:pt x="2"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52" name="Freeform 400"/>
                <p:cNvSpPr>
                  <a:spLocks/>
                </p:cNvSpPr>
                <p:nvPr/>
              </p:nvSpPr>
              <p:spPr bwMode="auto">
                <a:xfrm>
                  <a:off x="2435" y="1563"/>
                  <a:ext cx="9" cy="9"/>
                </a:xfrm>
                <a:custGeom>
                  <a:avLst/>
                  <a:gdLst>
                    <a:gd name="T0" fmla="*/ 3 w 9"/>
                    <a:gd name="T1" fmla="*/ 2 h 9"/>
                    <a:gd name="T2" fmla="*/ 3 w 9"/>
                    <a:gd name="T3" fmla="*/ 2 h 9"/>
                    <a:gd name="T4" fmla="*/ 4 w 9"/>
                    <a:gd name="T5" fmla="*/ 0 h 9"/>
                    <a:gd name="T6" fmla="*/ 6 w 9"/>
                    <a:gd name="T7" fmla="*/ 0 h 9"/>
                    <a:gd name="T8" fmla="*/ 7 w 9"/>
                    <a:gd name="T9" fmla="*/ 0 h 9"/>
                    <a:gd name="T10" fmla="*/ 7 w 9"/>
                    <a:gd name="T11" fmla="*/ 2 h 9"/>
                    <a:gd name="T12" fmla="*/ 7 w 9"/>
                    <a:gd name="T13" fmla="*/ 2 h 9"/>
                    <a:gd name="T14" fmla="*/ 9 w 9"/>
                    <a:gd name="T15" fmla="*/ 3 h 9"/>
                    <a:gd name="T16" fmla="*/ 7 w 9"/>
                    <a:gd name="T17" fmla="*/ 5 h 9"/>
                    <a:gd name="T18" fmla="*/ 7 w 9"/>
                    <a:gd name="T19" fmla="*/ 6 h 9"/>
                    <a:gd name="T20" fmla="*/ 7 w 9"/>
                    <a:gd name="T21" fmla="*/ 8 h 9"/>
                    <a:gd name="T22" fmla="*/ 6 w 9"/>
                    <a:gd name="T23" fmla="*/ 8 h 9"/>
                    <a:gd name="T24" fmla="*/ 6 w 9"/>
                    <a:gd name="T25" fmla="*/ 8 h 9"/>
                    <a:gd name="T26" fmla="*/ 3 w 9"/>
                    <a:gd name="T27" fmla="*/ 8 h 9"/>
                    <a:gd name="T28" fmla="*/ 3 w 9"/>
                    <a:gd name="T29" fmla="*/ 9 h 9"/>
                    <a:gd name="T30" fmla="*/ 1 w 9"/>
                    <a:gd name="T31" fmla="*/ 8 h 9"/>
                    <a:gd name="T32" fmla="*/ 1 w 9"/>
                    <a:gd name="T33" fmla="*/ 8 h 9"/>
                    <a:gd name="T34" fmla="*/ 0 w 9"/>
                    <a:gd name="T35" fmla="*/ 8 h 9"/>
                    <a:gd name="T36" fmla="*/ 0 w 9"/>
                    <a:gd name="T37" fmla="*/ 6 h 9"/>
                    <a:gd name="T38" fmla="*/ 0 w 9"/>
                    <a:gd name="T39" fmla="*/ 5 h 9"/>
                    <a:gd name="T40" fmla="*/ 1 w 9"/>
                    <a:gd name="T41" fmla="*/ 3 h 9"/>
                    <a:gd name="T42" fmla="*/ 1 w 9"/>
                    <a:gd name="T43" fmla="*/ 3 h 9"/>
                    <a:gd name="T44" fmla="*/ 3 w 9"/>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2"/>
                      </a:moveTo>
                      <a:lnTo>
                        <a:pt x="3" y="2"/>
                      </a:lnTo>
                      <a:lnTo>
                        <a:pt x="4" y="0"/>
                      </a:lnTo>
                      <a:lnTo>
                        <a:pt x="6" y="0"/>
                      </a:lnTo>
                      <a:lnTo>
                        <a:pt x="7" y="0"/>
                      </a:lnTo>
                      <a:lnTo>
                        <a:pt x="7" y="2"/>
                      </a:lnTo>
                      <a:lnTo>
                        <a:pt x="9" y="3"/>
                      </a:lnTo>
                      <a:lnTo>
                        <a:pt x="7" y="5"/>
                      </a:lnTo>
                      <a:lnTo>
                        <a:pt x="7" y="6"/>
                      </a:lnTo>
                      <a:lnTo>
                        <a:pt x="7" y="8"/>
                      </a:lnTo>
                      <a:lnTo>
                        <a:pt x="6" y="8"/>
                      </a:lnTo>
                      <a:lnTo>
                        <a:pt x="3" y="8"/>
                      </a:lnTo>
                      <a:lnTo>
                        <a:pt x="3" y="9"/>
                      </a:lnTo>
                      <a:lnTo>
                        <a:pt x="1" y="8"/>
                      </a:lnTo>
                      <a:lnTo>
                        <a:pt x="0" y="8"/>
                      </a:lnTo>
                      <a:lnTo>
                        <a:pt x="0" y="6"/>
                      </a:lnTo>
                      <a:lnTo>
                        <a:pt x="0" y="5"/>
                      </a:lnTo>
                      <a:lnTo>
                        <a:pt x="1" y="3"/>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53" name="Freeform 401"/>
                <p:cNvSpPr>
                  <a:spLocks/>
                </p:cNvSpPr>
                <p:nvPr/>
              </p:nvSpPr>
              <p:spPr bwMode="auto">
                <a:xfrm>
                  <a:off x="2435" y="1563"/>
                  <a:ext cx="9" cy="9"/>
                </a:xfrm>
                <a:custGeom>
                  <a:avLst/>
                  <a:gdLst>
                    <a:gd name="T0" fmla="*/ 3 w 9"/>
                    <a:gd name="T1" fmla="*/ 2 h 9"/>
                    <a:gd name="T2" fmla="*/ 3 w 9"/>
                    <a:gd name="T3" fmla="*/ 2 h 9"/>
                    <a:gd name="T4" fmla="*/ 4 w 9"/>
                    <a:gd name="T5" fmla="*/ 0 h 9"/>
                    <a:gd name="T6" fmla="*/ 6 w 9"/>
                    <a:gd name="T7" fmla="*/ 0 h 9"/>
                    <a:gd name="T8" fmla="*/ 7 w 9"/>
                    <a:gd name="T9" fmla="*/ 0 h 9"/>
                    <a:gd name="T10" fmla="*/ 7 w 9"/>
                    <a:gd name="T11" fmla="*/ 2 h 9"/>
                    <a:gd name="T12" fmla="*/ 7 w 9"/>
                    <a:gd name="T13" fmla="*/ 2 h 9"/>
                    <a:gd name="T14" fmla="*/ 9 w 9"/>
                    <a:gd name="T15" fmla="*/ 3 h 9"/>
                    <a:gd name="T16" fmla="*/ 7 w 9"/>
                    <a:gd name="T17" fmla="*/ 5 h 9"/>
                    <a:gd name="T18" fmla="*/ 7 w 9"/>
                    <a:gd name="T19" fmla="*/ 6 h 9"/>
                    <a:gd name="T20" fmla="*/ 7 w 9"/>
                    <a:gd name="T21" fmla="*/ 8 h 9"/>
                    <a:gd name="T22" fmla="*/ 6 w 9"/>
                    <a:gd name="T23" fmla="*/ 8 h 9"/>
                    <a:gd name="T24" fmla="*/ 6 w 9"/>
                    <a:gd name="T25" fmla="*/ 8 h 9"/>
                    <a:gd name="T26" fmla="*/ 3 w 9"/>
                    <a:gd name="T27" fmla="*/ 8 h 9"/>
                    <a:gd name="T28" fmla="*/ 3 w 9"/>
                    <a:gd name="T29" fmla="*/ 9 h 9"/>
                    <a:gd name="T30" fmla="*/ 1 w 9"/>
                    <a:gd name="T31" fmla="*/ 8 h 9"/>
                    <a:gd name="T32" fmla="*/ 1 w 9"/>
                    <a:gd name="T33" fmla="*/ 8 h 9"/>
                    <a:gd name="T34" fmla="*/ 0 w 9"/>
                    <a:gd name="T35" fmla="*/ 8 h 9"/>
                    <a:gd name="T36" fmla="*/ 0 w 9"/>
                    <a:gd name="T37" fmla="*/ 6 h 9"/>
                    <a:gd name="T38" fmla="*/ 0 w 9"/>
                    <a:gd name="T39" fmla="*/ 5 h 9"/>
                    <a:gd name="T40" fmla="*/ 1 w 9"/>
                    <a:gd name="T41" fmla="*/ 3 h 9"/>
                    <a:gd name="T42" fmla="*/ 1 w 9"/>
                    <a:gd name="T43" fmla="*/ 3 h 9"/>
                    <a:gd name="T44" fmla="*/ 3 w 9"/>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2"/>
                      </a:moveTo>
                      <a:lnTo>
                        <a:pt x="3" y="2"/>
                      </a:lnTo>
                      <a:lnTo>
                        <a:pt x="4" y="0"/>
                      </a:lnTo>
                      <a:lnTo>
                        <a:pt x="6" y="0"/>
                      </a:lnTo>
                      <a:lnTo>
                        <a:pt x="7" y="0"/>
                      </a:lnTo>
                      <a:lnTo>
                        <a:pt x="7" y="2"/>
                      </a:lnTo>
                      <a:lnTo>
                        <a:pt x="9" y="3"/>
                      </a:lnTo>
                      <a:lnTo>
                        <a:pt x="7" y="5"/>
                      </a:lnTo>
                      <a:lnTo>
                        <a:pt x="7" y="6"/>
                      </a:lnTo>
                      <a:lnTo>
                        <a:pt x="7" y="8"/>
                      </a:lnTo>
                      <a:lnTo>
                        <a:pt x="6" y="8"/>
                      </a:lnTo>
                      <a:lnTo>
                        <a:pt x="3" y="8"/>
                      </a:lnTo>
                      <a:lnTo>
                        <a:pt x="3" y="9"/>
                      </a:lnTo>
                      <a:lnTo>
                        <a:pt x="1" y="8"/>
                      </a:lnTo>
                      <a:lnTo>
                        <a:pt x="0" y="8"/>
                      </a:lnTo>
                      <a:lnTo>
                        <a:pt x="0" y="6"/>
                      </a:lnTo>
                      <a:lnTo>
                        <a:pt x="0" y="5"/>
                      </a:lnTo>
                      <a:lnTo>
                        <a:pt x="1" y="3"/>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54" name="Freeform 402"/>
                <p:cNvSpPr>
                  <a:spLocks/>
                </p:cNvSpPr>
                <p:nvPr/>
              </p:nvSpPr>
              <p:spPr bwMode="auto">
                <a:xfrm>
                  <a:off x="2352" y="1612"/>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8 w 8"/>
                    <a:gd name="T11" fmla="*/ 0 h 8"/>
                    <a:gd name="T12" fmla="*/ 8 w 8"/>
                    <a:gd name="T13" fmla="*/ 2 h 8"/>
                    <a:gd name="T14" fmla="*/ 8 w 8"/>
                    <a:gd name="T15" fmla="*/ 2 h 8"/>
                    <a:gd name="T16" fmla="*/ 8 w 8"/>
                    <a:gd name="T17" fmla="*/ 3 h 8"/>
                    <a:gd name="T18" fmla="*/ 6 w 8"/>
                    <a:gd name="T19" fmla="*/ 5 h 8"/>
                    <a:gd name="T20" fmla="*/ 6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8 h 8"/>
                    <a:gd name="T34" fmla="*/ 0 w 8"/>
                    <a:gd name="T35" fmla="*/ 6 h 8"/>
                    <a:gd name="T36" fmla="*/ 0 w 8"/>
                    <a:gd name="T37" fmla="*/ 5 h 8"/>
                    <a:gd name="T38" fmla="*/ 0 w 8"/>
                    <a:gd name="T39" fmla="*/ 5 h 8"/>
                    <a:gd name="T40" fmla="*/ 0 w 8"/>
                    <a:gd name="T41" fmla="*/ 3 h 8"/>
                    <a:gd name="T42" fmla="*/ 0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0"/>
                      </a:lnTo>
                      <a:lnTo>
                        <a:pt x="8" y="2"/>
                      </a:lnTo>
                      <a:lnTo>
                        <a:pt x="8" y="3"/>
                      </a:lnTo>
                      <a:lnTo>
                        <a:pt x="6" y="5"/>
                      </a:lnTo>
                      <a:lnTo>
                        <a:pt x="6" y="6"/>
                      </a:lnTo>
                      <a:lnTo>
                        <a:pt x="5" y="8"/>
                      </a:lnTo>
                      <a:lnTo>
                        <a:pt x="3" y="8"/>
                      </a:lnTo>
                      <a:lnTo>
                        <a:pt x="2" y="8"/>
                      </a:lnTo>
                      <a:lnTo>
                        <a:pt x="0" y="8"/>
                      </a:lnTo>
                      <a:lnTo>
                        <a:pt x="0" y="6"/>
                      </a:lnTo>
                      <a:lnTo>
                        <a:pt x="0" y="5"/>
                      </a:lnTo>
                      <a:lnTo>
                        <a:pt x="0" y="3"/>
                      </a:lnTo>
                      <a:lnTo>
                        <a:pt x="0" y="2"/>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55" name="Freeform 403"/>
                <p:cNvSpPr>
                  <a:spLocks/>
                </p:cNvSpPr>
                <p:nvPr/>
              </p:nvSpPr>
              <p:spPr bwMode="auto">
                <a:xfrm>
                  <a:off x="2352" y="1612"/>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8 w 8"/>
                    <a:gd name="T11" fmla="*/ 0 h 8"/>
                    <a:gd name="T12" fmla="*/ 8 w 8"/>
                    <a:gd name="T13" fmla="*/ 2 h 8"/>
                    <a:gd name="T14" fmla="*/ 8 w 8"/>
                    <a:gd name="T15" fmla="*/ 2 h 8"/>
                    <a:gd name="T16" fmla="*/ 8 w 8"/>
                    <a:gd name="T17" fmla="*/ 3 h 8"/>
                    <a:gd name="T18" fmla="*/ 6 w 8"/>
                    <a:gd name="T19" fmla="*/ 5 h 8"/>
                    <a:gd name="T20" fmla="*/ 6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8 h 8"/>
                    <a:gd name="T34" fmla="*/ 0 w 8"/>
                    <a:gd name="T35" fmla="*/ 6 h 8"/>
                    <a:gd name="T36" fmla="*/ 0 w 8"/>
                    <a:gd name="T37" fmla="*/ 5 h 8"/>
                    <a:gd name="T38" fmla="*/ 0 w 8"/>
                    <a:gd name="T39" fmla="*/ 5 h 8"/>
                    <a:gd name="T40" fmla="*/ 0 w 8"/>
                    <a:gd name="T41" fmla="*/ 3 h 8"/>
                    <a:gd name="T42" fmla="*/ 0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0"/>
                      </a:lnTo>
                      <a:lnTo>
                        <a:pt x="8" y="2"/>
                      </a:lnTo>
                      <a:lnTo>
                        <a:pt x="8" y="3"/>
                      </a:lnTo>
                      <a:lnTo>
                        <a:pt x="6" y="5"/>
                      </a:lnTo>
                      <a:lnTo>
                        <a:pt x="6" y="6"/>
                      </a:lnTo>
                      <a:lnTo>
                        <a:pt x="5" y="8"/>
                      </a:lnTo>
                      <a:lnTo>
                        <a:pt x="3" y="8"/>
                      </a:lnTo>
                      <a:lnTo>
                        <a:pt x="2" y="8"/>
                      </a:lnTo>
                      <a:lnTo>
                        <a:pt x="0" y="8"/>
                      </a:lnTo>
                      <a:lnTo>
                        <a:pt x="0" y="6"/>
                      </a:lnTo>
                      <a:lnTo>
                        <a:pt x="0" y="5"/>
                      </a:lnTo>
                      <a:lnTo>
                        <a:pt x="0" y="3"/>
                      </a:lnTo>
                      <a:lnTo>
                        <a:pt x="0" y="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56" name="Freeform 404"/>
                <p:cNvSpPr>
                  <a:spLocks/>
                </p:cNvSpPr>
                <p:nvPr/>
              </p:nvSpPr>
              <p:spPr bwMode="auto">
                <a:xfrm>
                  <a:off x="2505" y="1563"/>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8 h 9"/>
                    <a:gd name="T28" fmla="*/ 1 w 7"/>
                    <a:gd name="T29" fmla="*/ 9 h 9"/>
                    <a:gd name="T30" fmla="*/ 1 w 7"/>
                    <a:gd name="T31" fmla="*/ 8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7" y="2"/>
                      </a:lnTo>
                      <a:lnTo>
                        <a:pt x="7" y="3"/>
                      </a:lnTo>
                      <a:lnTo>
                        <a:pt x="7" y="5"/>
                      </a:lnTo>
                      <a:lnTo>
                        <a:pt x="7" y="6"/>
                      </a:lnTo>
                      <a:lnTo>
                        <a:pt x="6" y="8"/>
                      </a:lnTo>
                      <a:lnTo>
                        <a:pt x="4" y="8"/>
                      </a:lnTo>
                      <a:lnTo>
                        <a:pt x="3" y="8"/>
                      </a:lnTo>
                      <a:lnTo>
                        <a:pt x="1" y="9"/>
                      </a:lnTo>
                      <a:lnTo>
                        <a:pt x="1" y="8"/>
                      </a:lnTo>
                      <a:lnTo>
                        <a:pt x="0" y="8"/>
                      </a:lnTo>
                      <a:lnTo>
                        <a:pt x="0" y="6"/>
                      </a:lnTo>
                      <a:lnTo>
                        <a:pt x="0" y="5"/>
                      </a:lnTo>
                      <a:lnTo>
                        <a:pt x="0" y="3"/>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57" name="Freeform 405"/>
                <p:cNvSpPr>
                  <a:spLocks/>
                </p:cNvSpPr>
                <p:nvPr/>
              </p:nvSpPr>
              <p:spPr bwMode="auto">
                <a:xfrm>
                  <a:off x="2505" y="1563"/>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8 h 9"/>
                    <a:gd name="T28" fmla="*/ 1 w 7"/>
                    <a:gd name="T29" fmla="*/ 9 h 9"/>
                    <a:gd name="T30" fmla="*/ 1 w 7"/>
                    <a:gd name="T31" fmla="*/ 8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7" y="2"/>
                      </a:lnTo>
                      <a:lnTo>
                        <a:pt x="7" y="3"/>
                      </a:lnTo>
                      <a:lnTo>
                        <a:pt x="7" y="5"/>
                      </a:lnTo>
                      <a:lnTo>
                        <a:pt x="7" y="6"/>
                      </a:lnTo>
                      <a:lnTo>
                        <a:pt x="6" y="8"/>
                      </a:lnTo>
                      <a:lnTo>
                        <a:pt x="4" y="8"/>
                      </a:lnTo>
                      <a:lnTo>
                        <a:pt x="3" y="8"/>
                      </a:lnTo>
                      <a:lnTo>
                        <a:pt x="1" y="9"/>
                      </a:lnTo>
                      <a:lnTo>
                        <a:pt x="1" y="8"/>
                      </a:lnTo>
                      <a:lnTo>
                        <a:pt x="0" y="8"/>
                      </a:lnTo>
                      <a:lnTo>
                        <a:pt x="0" y="6"/>
                      </a:lnTo>
                      <a:lnTo>
                        <a:pt x="0" y="5"/>
                      </a:lnTo>
                      <a:lnTo>
                        <a:pt x="0" y="3"/>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58" name="Freeform 406"/>
                <p:cNvSpPr>
                  <a:spLocks/>
                </p:cNvSpPr>
                <p:nvPr/>
              </p:nvSpPr>
              <p:spPr bwMode="auto">
                <a:xfrm>
                  <a:off x="1825" y="1572"/>
                  <a:ext cx="7" cy="9"/>
                </a:xfrm>
                <a:custGeom>
                  <a:avLst/>
                  <a:gdLst>
                    <a:gd name="T0" fmla="*/ 1 w 7"/>
                    <a:gd name="T1" fmla="*/ 1 h 9"/>
                    <a:gd name="T2" fmla="*/ 1 w 7"/>
                    <a:gd name="T3" fmla="*/ 1 h 9"/>
                    <a:gd name="T4" fmla="*/ 3 w 7"/>
                    <a:gd name="T5" fmla="*/ 0 h 9"/>
                    <a:gd name="T6" fmla="*/ 6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4 h 9"/>
                    <a:gd name="T20" fmla="*/ 6 w 7"/>
                    <a:gd name="T21" fmla="*/ 6 h 9"/>
                    <a:gd name="T22" fmla="*/ 4 w 7"/>
                    <a:gd name="T23" fmla="*/ 7 h 9"/>
                    <a:gd name="T24" fmla="*/ 4 w 7"/>
                    <a:gd name="T25" fmla="*/ 7 h 9"/>
                    <a:gd name="T26" fmla="*/ 3 w 7"/>
                    <a:gd name="T27" fmla="*/ 7 h 9"/>
                    <a:gd name="T28" fmla="*/ 1 w 7"/>
                    <a:gd name="T29" fmla="*/ 9 h 9"/>
                    <a:gd name="T30" fmla="*/ 1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0"/>
                      </a:lnTo>
                      <a:lnTo>
                        <a:pt x="6" y="0"/>
                      </a:lnTo>
                      <a:lnTo>
                        <a:pt x="7" y="1"/>
                      </a:lnTo>
                      <a:lnTo>
                        <a:pt x="7" y="3"/>
                      </a:lnTo>
                      <a:lnTo>
                        <a:pt x="7" y="4"/>
                      </a:lnTo>
                      <a:lnTo>
                        <a:pt x="6" y="6"/>
                      </a:lnTo>
                      <a:lnTo>
                        <a:pt x="4" y="7"/>
                      </a:lnTo>
                      <a:lnTo>
                        <a:pt x="3" y="7"/>
                      </a:lnTo>
                      <a:lnTo>
                        <a:pt x="1" y="9"/>
                      </a:lnTo>
                      <a:lnTo>
                        <a:pt x="1" y="7"/>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59" name="Freeform 407"/>
                <p:cNvSpPr>
                  <a:spLocks/>
                </p:cNvSpPr>
                <p:nvPr/>
              </p:nvSpPr>
              <p:spPr bwMode="auto">
                <a:xfrm>
                  <a:off x="1825" y="1572"/>
                  <a:ext cx="7" cy="9"/>
                </a:xfrm>
                <a:custGeom>
                  <a:avLst/>
                  <a:gdLst>
                    <a:gd name="T0" fmla="*/ 1 w 7"/>
                    <a:gd name="T1" fmla="*/ 1 h 9"/>
                    <a:gd name="T2" fmla="*/ 1 w 7"/>
                    <a:gd name="T3" fmla="*/ 1 h 9"/>
                    <a:gd name="T4" fmla="*/ 3 w 7"/>
                    <a:gd name="T5" fmla="*/ 0 h 9"/>
                    <a:gd name="T6" fmla="*/ 6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4 h 9"/>
                    <a:gd name="T20" fmla="*/ 6 w 7"/>
                    <a:gd name="T21" fmla="*/ 6 h 9"/>
                    <a:gd name="T22" fmla="*/ 4 w 7"/>
                    <a:gd name="T23" fmla="*/ 7 h 9"/>
                    <a:gd name="T24" fmla="*/ 4 w 7"/>
                    <a:gd name="T25" fmla="*/ 7 h 9"/>
                    <a:gd name="T26" fmla="*/ 3 w 7"/>
                    <a:gd name="T27" fmla="*/ 7 h 9"/>
                    <a:gd name="T28" fmla="*/ 1 w 7"/>
                    <a:gd name="T29" fmla="*/ 9 h 9"/>
                    <a:gd name="T30" fmla="*/ 1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0"/>
                      </a:lnTo>
                      <a:lnTo>
                        <a:pt x="6" y="0"/>
                      </a:lnTo>
                      <a:lnTo>
                        <a:pt x="7" y="1"/>
                      </a:lnTo>
                      <a:lnTo>
                        <a:pt x="7" y="3"/>
                      </a:lnTo>
                      <a:lnTo>
                        <a:pt x="7" y="4"/>
                      </a:lnTo>
                      <a:lnTo>
                        <a:pt x="6" y="6"/>
                      </a:lnTo>
                      <a:lnTo>
                        <a:pt x="4" y="7"/>
                      </a:lnTo>
                      <a:lnTo>
                        <a:pt x="3" y="7"/>
                      </a:lnTo>
                      <a:lnTo>
                        <a:pt x="1" y="9"/>
                      </a:lnTo>
                      <a:lnTo>
                        <a:pt x="1" y="7"/>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60" name="Freeform 408"/>
                <p:cNvSpPr>
                  <a:spLocks/>
                </p:cNvSpPr>
                <p:nvPr/>
              </p:nvSpPr>
              <p:spPr bwMode="auto">
                <a:xfrm>
                  <a:off x="1657" y="1562"/>
                  <a:ext cx="8" cy="9"/>
                </a:xfrm>
                <a:custGeom>
                  <a:avLst/>
                  <a:gdLst>
                    <a:gd name="T0" fmla="*/ 2 w 8"/>
                    <a:gd name="T1" fmla="*/ 1 h 9"/>
                    <a:gd name="T2" fmla="*/ 2 w 8"/>
                    <a:gd name="T3" fmla="*/ 1 h 9"/>
                    <a:gd name="T4" fmla="*/ 3 w 8"/>
                    <a:gd name="T5" fmla="*/ 1 h 9"/>
                    <a:gd name="T6" fmla="*/ 5 w 8"/>
                    <a:gd name="T7" fmla="*/ 0 h 9"/>
                    <a:gd name="T8" fmla="*/ 6 w 8"/>
                    <a:gd name="T9" fmla="*/ 0 h 9"/>
                    <a:gd name="T10" fmla="*/ 6 w 8"/>
                    <a:gd name="T11" fmla="*/ 1 h 9"/>
                    <a:gd name="T12" fmla="*/ 8 w 8"/>
                    <a:gd name="T13" fmla="*/ 1 h 9"/>
                    <a:gd name="T14" fmla="*/ 8 w 8"/>
                    <a:gd name="T15" fmla="*/ 3 h 9"/>
                    <a:gd name="T16" fmla="*/ 8 w 8"/>
                    <a:gd name="T17" fmla="*/ 4 h 9"/>
                    <a:gd name="T18" fmla="*/ 6 w 8"/>
                    <a:gd name="T19" fmla="*/ 4 h 9"/>
                    <a:gd name="T20" fmla="*/ 5 w 8"/>
                    <a:gd name="T21" fmla="*/ 6 h 9"/>
                    <a:gd name="T22" fmla="*/ 3 w 8"/>
                    <a:gd name="T23" fmla="*/ 7 h 9"/>
                    <a:gd name="T24" fmla="*/ 3 w 8"/>
                    <a:gd name="T25" fmla="*/ 7 h 9"/>
                    <a:gd name="T26" fmla="*/ 3 w 8"/>
                    <a:gd name="T27" fmla="*/ 9 h 9"/>
                    <a:gd name="T28" fmla="*/ 2 w 8"/>
                    <a:gd name="T29" fmla="*/ 9 h 9"/>
                    <a:gd name="T30" fmla="*/ 0 w 8"/>
                    <a:gd name="T31" fmla="*/ 7 h 9"/>
                    <a:gd name="T32" fmla="*/ 0 w 8"/>
                    <a:gd name="T33" fmla="*/ 7 h 9"/>
                    <a:gd name="T34" fmla="*/ 0 w 8"/>
                    <a:gd name="T35" fmla="*/ 6 h 9"/>
                    <a:gd name="T36" fmla="*/ 0 w 8"/>
                    <a:gd name="T37" fmla="*/ 4 h 9"/>
                    <a:gd name="T38" fmla="*/ 0 w 8"/>
                    <a:gd name="T39" fmla="*/ 4 h 9"/>
                    <a:gd name="T40" fmla="*/ 0 w 8"/>
                    <a:gd name="T41" fmla="*/ 3 h 9"/>
                    <a:gd name="T42" fmla="*/ 0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0"/>
                      </a:lnTo>
                      <a:lnTo>
                        <a:pt x="6" y="1"/>
                      </a:lnTo>
                      <a:lnTo>
                        <a:pt x="8" y="1"/>
                      </a:lnTo>
                      <a:lnTo>
                        <a:pt x="8" y="3"/>
                      </a:lnTo>
                      <a:lnTo>
                        <a:pt x="8" y="4"/>
                      </a:lnTo>
                      <a:lnTo>
                        <a:pt x="6" y="4"/>
                      </a:lnTo>
                      <a:lnTo>
                        <a:pt x="5" y="6"/>
                      </a:lnTo>
                      <a:lnTo>
                        <a:pt x="3" y="7"/>
                      </a:lnTo>
                      <a:lnTo>
                        <a:pt x="3" y="9"/>
                      </a:lnTo>
                      <a:lnTo>
                        <a:pt x="2" y="9"/>
                      </a:lnTo>
                      <a:lnTo>
                        <a:pt x="0" y="7"/>
                      </a:lnTo>
                      <a:lnTo>
                        <a:pt x="0" y="6"/>
                      </a:lnTo>
                      <a:lnTo>
                        <a:pt x="0" y="4"/>
                      </a:lnTo>
                      <a:lnTo>
                        <a:pt x="0" y="3"/>
                      </a:lnTo>
                      <a:lnTo>
                        <a:pt x="0" y="1"/>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61" name="Freeform 409"/>
                <p:cNvSpPr>
                  <a:spLocks/>
                </p:cNvSpPr>
                <p:nvPr/>
              </p:nvSpPr>
              <p:spPr bwMode="auto">
                <a:xfrm>
                  <a:off x="1657" y="1562"/>
                  <a:ext cx="8" cy="9"/>
                </a:xfrm>
                <a:custGeom>
                  <a:avLst/>
                  <a:gdLst>
                    <a:gd name="T0" fmla="*/ 2 w 8"/>
                    <a:gd name="T1" fmla="*/ 1 h 9"/>
                    <a:gd name="T2" fmla="*/ 2 w 8"/>
                    <a:gd name="T3" fmla="*/ 1 h 9"/>
                    <a:gd name="T4" fmla="*/ 3 w 8"/>
                    <a:gd name="T5" fmla="*/ 1 h 9"/>
                    <a:gd name="T6" fmla="*/ 5 w 8"/>
                    <a:gd name="T7" fmla="*/ 0 h 9"/>
                    <a:gd name="T8" fmla="*/ 6 w 8"/>
                    <a:gd name="T9" fmla="*/ 0 h 9"/>
                    <a:gd name="T10" fmla="*/ 6 w 8"/>
                    <a:gd name="T11" fmla="*/ 1 h 9"/>
                    <a:gd name="T12" fmla="*/ 8 w 8"/>
                    <a:gd name="T13" fmla="*/ 1 h 9"/>
                    <a:gd name="T14" fmla="*/ 8 w 8"/>
                    <a:gd name="T15" fmla="*/ 3 h 9"/>
                    <a:gd name="T16" fmla="*/ 8 w 8"/>
                    <a:gd name="T17" fmla="*/ 4 h 9"/>
                    <a:gd name="T18" fmla="*/ 6 w 8"/>
                    <a:gd name="T19" fmla="*/ 4 h 9"/>
                    <a:gd name="T20" fmla="*/ 5 w 8"/>
                    <a:gd name="T21" fmla="*/ 6 h 9"/>
                    <a:gd name="T22" fmla="*/ 3 w 8"/>
                    <a:gd name="T23" fmla="*/ 7 h 9"/>
                    <a:gd name="T24" fmla="*/ 3 w 8"/>
                    <a:gd name="T25" fmla="*/ 7 h 9"/>
                    <a:gd name="T26" fmla="*/ 3 w 8"/>
                    <a:gd name="T27" fmla="*/ 9 h 9"/>
                    <a:gd name="T28" fmla="*/ 2 w 8"/>
                    <a:gd name="T29" fmla="*/ 9 h 9"/>
                    <a:gd name="T30" fmla="*/ 0 w 8"/>
                    <a:gd name="T31" fmla="*/ 7 h 9"/>
                    <a:gd name="T32" fmla="*/ 0 w 8"/>
                    <a:gd name="T33" fmla="*/ 7 h 9"/>
                    <a:gd name="T34" fmla="*/ 0 w 8"/>
                    <a:gd name="T35" fmla="*/ 6 h 9"/>
                    <a:gd name="T36" fmla="*/ 0 w 8"/>
                    <a:gd name="T37" fmla="*/ 4 h 9"/>
                    <a:gd name="T38" fmla="*/ 0 w 8"/>
                    <a:gd name="T39" fmla="*/ 4 h 9"/>
                    <a:gd name="T40" fmla="*/ 0 w 8"/>
                    <a:gd name="T41" fmla="*/ 3 h 9"/>
                    <a:gd name="T42" fmla="*/ 0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0"/>
                      </a:lnTo>
                      <a:lnTo>
                        <a:pt x="6" y="1"/>
                      </a:lnTo>
                      <a:lnTo>
                        <a:pt x="8" y="1"/>
                      </a:lnTo>
                      <a:lnTo>
                        <a:pt x="8" y="3"/>
                      </a:lnTo>
                      <a:lnTo>
                        <a:pt x="8" y="4"/>
                      </a:lnTo>
                      <a:lnTo>
                        <a:pt x="6" y="4"/>
                      </a:lnTo>
                      <a:lnTo>
                        <a:pt x="5" y="6"/>
                      </a:lnTo>
                      <a:lnTo>
                        <a:pt x="3" y="7"/>
                      </a:lnTo>
                      <a:lnTo>
                        <a:pt x="3" y="9"/>
                      </a:lnTo>
                      <a:lnTo>
                        <a:pt x="2" y="9"/>
                      </a:lnTo>
                      <a:lnTo>
                        <a:pt x="0" y="7"/>
                      </a:lnTo>
                      <a:lnTo>
                        <a:pt x="0" y="6"/>
                      </a:lnTo>
                      <a:lnTo>
                        <a:pt x="0" y="4"/>
                      </a:lnTo>
                      <a:lnTo>
                        <a:pt x="0" y="3"/>
                      </a:lnTo>
                      <a:lnTo>
                        <a:pt x="0" y="1"/>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62" name="Freeform 410"/>
                <p:cNvSpPr>
                  <a:spLocks/>
                </p:cNvSpPr>
                <p:nvPr/>
              </p:nvSpPr>
              <p:spPr bwMode="auto">
                <a:xfrm>
                  <a:off x="1704" y="1559"/>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7" y="4"/>
                      </a:lnTo>
                      <a:lnTo>
                        <a:pt x="6" y="6"/>
                      </a:lnTo>
                      <a:lnTo>
                        <a:pt x="4" y="7"/>
                      </a:lnTo>
                      <a:lnTo>
                        <a:pt x="3" y="7"/>
                      </a:lnTo>
                      <a:lnTo>
                        <a:pt x="1" y="7"/>
                      </a:lnTo>
                      <a:lnTo>
                        <a:pt x="0" y="7"/>
                      </a:lnTo>
                      <a:lnTo>
                        <a:pt x="0" y="6"/>
                      </a:lnTo>
                      <a:lnTo>
                        <a:pt x="0" y="4"/>
                      </a:lnTo>
                      <a:lnTo>
                        <a:pt x="0" y="3"/>
                      </a:lnTo>
                      <a:lnTo>
                        <a:pt x="0"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63" name="Freeform 411"/>
                <p:cNvSpPr>
                  <a:spLocks/>
                </p:cNvSpPr>
                <p:nvPr/>
              </p:nvSpPr>
              <p:spPr bwMode="auto">
                <a:xfrm>
                  <a:off x="1704" y="1559"/>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7" y="4"/>
                      </a:lnTo>
                      <a:lnTo>
                        <a:pt x="6" y="6"/>
                      </a:lnTo>
                      <a:lnTo>
                        <a:pt x="4" y="7"/>
                      </a:lnTo>
                      <a:lnTo>
                        <a:pt x="3" y="7"/>
                      </a:lnTo>
                      <a:lnTo>
                        <a:pt x="1" y="7"/>
                      </a:lnTo>
                      <a:lnTo>
                        <a:pt x="0" y="7"/>
                      </a:lnTo>
                      <a:lnTo>
                        <a:pt x="0" y="6"/>
                      </a:lnTo>
                      <a:lnTo>
                        <a:pt x="0" y="4"/>
                      </a:lnTo>
                      <a:lnTo>
                        <a:pt x="0" y="3"/>
                      </a:lnTo>
                      <a:lnTo>
                        <a:pt x="0"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64" name="Freeform 412"/>
                <p:cNvSpPr>
                  <a:spLocks/>
                </p:cNvSpPr>
                <p:nvPr/>
              </p:nvSpPr>
              <p:spPr bwMode="auto">
                <a:xfrm>
                  <a:off x="1900" y="1566"/>
                  <a:ext cx="7" cy="7"/>
                </a:xfrm>
                <a:custGeom>
                  <a:avLst/>
                  <a:gdLst>
                    <a:gd name="T0" fmla="*/ 1 w 7"/>
                    <a:gd name="T1" fmla="*/ 0 h 7"/>
                    <a:gd name="T2" fmla="*/ 1 w 7"/>
                    <a:gd name="T3" fmla="*/ 0 h 7"/>
                    <a:gd name="T4" fmla="*/ 4 w 7"/>
                    <a:gd name="T5" fmla="*/ 0 h 7"/>
                    <a:gd name="T6" fmla="*/ 4 w 7"/>
                    <a:gd name="T7" fmla="*/ 0 h 7"/>
                    <a:gd name="T8" fmla="*/ 6 w 7"/>
                    <a:gd name="T9" fmla="*/ 0 h 7"/>
                    <a:gd name="T10" fmla="*/ 7 w 7"/>
                    <a:gd name="T11" fmla="*/ 0 h 7"/>
                    <a:gd name="T12" fmla="*/ 7 w 7"/>
                    <a:gd name="T13" fmla="*/ 0 h 7"/>
                    <a:gd name="T14" fmla="*/ 7 w 7"/>
                    <a:gd name="T15" fmla="*/ 2 h 7"/>
                    <a:gd name="T16" fmla="*/ 7 w 7"/>
                    <a:gd name="T17" fmla="*/ 3 h 7"/>
                    <a:gd name="T18" fmla="*/ 7 w 7"/>
                    <a:gd name="T19" fmla="*/ 5 h 7"/>
                    <a:gd name="T20" fmla="*/ 6 w 7"/>
                    <a:gd name="T21" fmla="*/ 5 h 7"/>
                    <a:gd name="T22" fmla="*/ 4 w 7"/>
                    <a:gd name="T23" fmla="*/ 6 h 7"/>
                    <a:gd name="T24" fmla="*/ 4 w 7"/>
                    <a:gd name="T25" fmla="*/ 6 h 7"/>
                    <a:gd name="T26" fmla="*/ 3 w 7"/>
                    <a:gd name="T27" fmla="*/ 7 h 7"/>
                    <a:gd name="T28" fmla="*/ 1 w 7"/>
                    <a:gd name="T29" fmla="*/ 7 h 7"/>
                    <a:gd name="T30" fmla="*/ 1 w 7"/>
                    <a:gd name="T31" fmla="*/ 7 h 7"/>
                    <a:gd name="T32" fmla="*/ 0 w 7"/>
                    <a:gd name="T33" fmla="*/ 6 h 7"/>
                    <a:gd name="T34" fmla="*/ 0 w 7"/>
                    <a:gd name="T35" fmla="*/ 5 h 7"/>
                    <a:gd name="T36" fmla="*/ 0 w 7"/>
                    <a:gd name="T37" fmla="*/ 5 h 7"/>
                    <a:gd name="T38" fmla="*/ 0 w 7"/>
                    <a:gd name="T39" fmla="*/ 3 h 7"/>
                    <a:gd name="T40" fmla="*/ 0 w 7"/>
                    <a:gd name="T41" fmla="*/ 2 h 7"/>
                    <a:gd name="T42" fmla="*/ 1 w 7"/>
                    <a:gd name="T43" fmla="*/ 2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4" y="0"/>
                      </a:lnTo>
                      <a:lnTo>
                        <a:pt x="6" y="0"/>
                      </a:lnTo>
                      <a:lnTo>
                        <a:pt x="7" y="0"/>
                      </a:lnTo>
                      <a:lnTo>
                        <a:pt x="7" y="2"/>
                      </a:lnTo>
                      <a:lnTo>
                        <a:pt x="7" y="3"/>
                      </a:lnTo>
                      <a:lnTo>
                        <a:pt x="7" y="5"/>
                      </a:lnTo>
                      <a:lnTo>
                        <a:pt x="6" y="5"/>
                      </a:lnTo>
                      <a:lnTo>
                        <a:pt x="4" y="6"/>
                      </a:lnTo>
                      <a:lnTo>
                        <a:pt x="3" y="7"/>
                      </a:lnTo>
                      <a:lnTo>
                        <a:pt x="1" y="7"/>
                      </a:lnTo>
                      <a:lnTo>
                        <a:pt x="0" y="6"/>
                      </a:lnTo>
                      <a:lnTo>
                        <a:pt x="0" y="5"/>
                      </a:lnTo>
                      <a:lnTo>
                        <a:pt x="0" y="3"/>
                      </a:lnTo>
                      <a:lnTo>
                        <a:pt x="0" y="2"/>
                      </a:lnTo>
                      <a:lnTo>
                        <a:pt x="1"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65" name="Freeform 413"/>
                <p:cNvSpPr>
                  <a:spLocks/>
                </p:cNvSpPr>
                <p:nvPr/>
              </p:nvSpPr>
              <p:spPr bwMode="auto">
                <a:xfrm>
                  <a:off x="1900" y="1566"/>
                  <a:ext cx="7" cy="7"/>
                </a:xfrm>
                <a:custGeom>
                  <a:avLst/>
                  <a:gdLst>
                    <a:gd name="T0" fmla="*/ 1 w 7"/>
                    <a:gd name="T1" fmla="*/ 0 h 7"/>
                    <a:gd name="T2" fmla="*/ 1 w 7"/>
                    <a:gd name="T3" fmla="*/ 0 h 7"/>
                    <a:gd name="T4" fmla="*/ 4 w 7"/>
                    <a:gd name="T5" fmla="*/ 0 h 7"/>
                    <a:gd name="T6" fmla="*/ 4 w 7"/>
                    <a:gd name="T7" fmla="*/ 0 h 7"/>
                    <a:gd name="T8" fmla="*/ 6 w 7"/>
                    <a:gd name="T9" fmla="*/ 0 h 7"/>
                    <a:gd name="T10" fmla="*/ 7 w 7"/>
                    <a:gd name="T11" fmla="*/ 0 h 7"/>
                    <a:gd name="T12" fmla="*/ 7 w 7"/>
                    <a:gd name="T13" fmla="*/ 0 h 7"/>
                    <a:gd name="T14" fmla="*/ 7 w 7"/>
                    <a:gd name="T15" fmla="*/ 2 h 7"/>
                    <a:gd name="T16" fmla="*/ 7 w 7"/>
                    <a:gd name="T17" fmla="*/ 3 h 7"/>
                    <a:gd name="T18" fmla="*/ 7 w 7"/>
                    <a:gd name="T19" fmla="*/ 5 h 7"/>
                    <a:gd name="T20" fmla="*/ 6 w 7"/>
                    <a:gd name="T21" fmla="*/ 5 h 7"/>
                    <a:gd name="T22" fmla="*/ 4 w 7"/>
                    <a:gd name="T23" fmla="*/ 6 h 7"/>
                    <a:gd name="T24" fmla="*/ 4 w 7"/>
                    <a:gd name="T25" fmla="*/ 6 h 7"/>
                    <a:gd name="T26" fmla="*/ 3 w 7"/>
                    <a:gd name="T27" fmla="*/ 7 h 7"/>
                    <a:gd name="T28" fmla="*/ 1 w 7"/>
                    <a:gd name="T29" fmla="*/ 7 h 7"/>
                    <a:gd name="T30" fmla="*/ 1 w 7"/>
                    <a:gd name="T31" fmla="*/ 7 h 7"/>
                    <a:gd name="T32" fmla="*/ 0 w 7"/>
                    <a:gd name="T33" fmla="*/ 6 h 7"/>
                    <a:gd name="T34" fmla="*/ 0 w 7"/>
                    <a:gd name="T35" fmla="*/ 5 h 7"/>
                    <a:gd name="T36" fmla="*/ 0 w 7"/>
                    <a:gd name="T37" fmla="*/ 5 h 7"/>
                    <a:gd name="T38" fmla="*/ 0 w 7"/>
                    <a:gd name="T39" fmla="*/ 3 h 7"/>
                    <a:gd name="T40" fmla="*/ 0 w 7"/>
                    <a:gd name="T41" fmla="*/ 2 h 7"/>
                    <a:gd name="T42" fmla="*/ 1 w 7"/>
                    <a:gd name="T43" fmla="*/ 2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4" y="0"/>
                      </a:lnTo>
                      <a:lnTo>
                        <a:pt x="6" y="0"/>
                      </a:lnTo>
                      <a:lnTo>
                        <a:pt x="7" y="0"/>
                      </a:lnTo>
                      <a:lnTo>
                        <a:pt x="7" y="2"/>
                      </a:lnTo>
                      <a:lnTo>
                        <a:pt x="7" y="3"/>
                      </a:lnTo>
                      <a:lnTo>
                        <a:pt x="7" y="5"/>
                      </a:lnTo>
                      <a:lnTo>
                        <a:pt x="6" y="5"/>
                      </a:lnTo>
                      <a:lnTo>
                        <a:pt x="4" y="6"/>
                      </a:lnTo>
                      <a:lnTo>
                        <a:pt x="3" y="7"/>
                      </a:lnTo>
                      <a:lnTo>
                        <a:pt x="1" y="7"/>
                      </a:lnTo>
                      <a:lnTo>
                        <a:pt x="0" y="6"/>
                      </a:lnTo>
                      <a:lnTo>
                        <a:pt x="0" y="5"/>
                      </a:lnTo>
                      <a:lnTo>
                        <a:pt x="0" y="3"/>
                      </a:lnTo>
                      <a:lnTo>
                        <a:pt x="0" y="2"/>
                      </a:lnTo>
                      <a:lnTo>
                        <a:pt x="1"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66" name="Freeform 414"/>
                <p:cNvSpPr>
                  <a:spLocks/>
                </p:cNvSpPr>
                <p:nvPr/>
              </p:nvSpPr>
              <p:spPr bwMode="auto">
                <a:xfrm>
                  <a:off x="2450" y="1582"/>
                  <a:ext cx="31" cy="33"/>
                </a:xfrm>
                <a:custGeom>
                  <a:avLst/>
                  <a:gdLst>
                    <a:gd name="T0" fmla="*/ 10 w 31"/>
                    <a:gd name="T1" fmla="*/ 8 h 33"/>
                    <a:gd name="T2" fmla="*/ 10 w 31"/>
                    <a:gd name="T3" fmla="*/ 8 h 33"/>
                    <a:gd name="T4" fmla="*/ 12 w 31"/>
                    <a:gd name="T5" fmla="*/ 5 h 33"/>
                    <a:gd name="T6" fmla="*/ 13 w 31"/>
                    <a:gd name="T7" fmla="*/ 3 h 33"/>
                    <a:gd name="T8" fmla="*/ 15 w 31"/>
                    <a:gd name="T9" fmla="*/ 2 h 33"/>
                    <a:gd name="T10" fmla="*/ 18 w 31"/>
                    <a:gd name="T11" fmla="*/ 2 h 33"/>
                    <a:gd name="T12" fmla="*/ 19 w 31"/>
                    <a:gd name="T13" fmla="*/ 0 h 33"/>
                    <a:gd name="T14" fmla="*/ 21 w 31"/>
                    <a:gd name="T15" fmla="*/ 0 h 33"/>
                    <a:gd name="T16" fmla="*/ 22 w 31"/>
                    <a:gd name="T17" fmla="*/ 0 h 33"/>
                    <a:gd name="T18" fmla="*/ 23 w 31"/>
                    <a:gd name="T19" fmla="*/ 0 h 33"/>
                    <a:gd name="T20" fmla="*/ 26 w 31"/>
                    <a:gd name="T21" fmla="*/ 2 h 33"/>
                    <a:gd name="T22" fmla="*/ 28 w 31"/>
                    <a:gd name="T23" fmla="*/ 3 h 33"/>
                    <a:gd name="T24" fmla="*/ 28 w 31"/>
                    <a:gd name="T25" fmla="*/ 3 h 33"/>
                    <a:gd name="T26" fmla="*/ 29 w 31"/>
                    <a:gd name="T27" fmla="*/ 5 h 33"/>
                    <a:gd name="T28" fmla="*/ 31 w 31"/>
                    <a:gd name="T29" fmla="*/ 8 h 33"/>
                    <a:gd name="T30" fmla="*/ 31 w 31"/>
                    <a:gd name="T31" fmla="*/ 9 h 33"/>
                    <a:gd name="T32" fmla="*/ 31 w 31"/>
                    <a:gd name="T33" fmla="*/ 11 h 33"/>
                    <a:gd name="T34" fmla="*/ 31 w 31"/>
                    <a:gd name="T35" fmla="*/ 14 h 33"/>
                    <a:gd name="T36" fmla="*/ 29 w 31"/>
                    <a:gd name="T37" fmla="*/ 15 h 33"/>
                    <a:gd name="T38" fmla="*/ 28 w 31"/>
                    <a:gd name="T39" fmla="*/ 18 h 33"/>
                    <a:gd name="T40" fmla="*/ 26 w 31"/>
                    <a:gd name="T41" fmla="*/ 20 h 33"/>
                    <a:gd name="T42" fmla="*/ 23 w 31"/>
                    <a:gd name="T43" fmla="*/ 23 h 33"/>
                    <a:gd name="T44" fmla="*/ 22 w 31"/>
                    <a:gd name="T45" fmla="*/ 24 h 33"/>
                    <a:gd name="T46" fmla="*/ 22 w 31"/>
                    <a:gd name="T47" fmla="*/ 24 h 33"/>
                    <a:gd name="T48" fmla="*/ 19 w 31"/>
                    <a:gd name="T49" fmla="*/ 27 h 33"/>
                    <a:gd name="T50" fmla="*/ 18 w 31"/>
                    <a:gd name="T51" fmla="*/ 29 h 33"/>
                    <a:gd name="T52" fmla="*/ 16 w 31"/>
                    <a:gd name="T53" fmla="*/ 30 h 33"/>
                    <a:gd name="T54" fmla="*/ 15 w 31"/>
                    <a:gd name="T55" fmla="*/ 32 h 33"/>
                    <a:gd name="T56" fmla="*/ 12 w 31"/>
                    <a:gd name="T57" fmla="*/ 33 h 33"/>
                    <a:gd name="T58" fmla="*/ 10 w 31"/>
                    <a:gd name="T59" fmla="*/ 33 h 33"/>
                    <a:gd name="T60" fmla="*/ 9 w 31"/>
                    <a:gd name="T61" fmla="*/ 33 h 33"/>
                    <a:gd name="T62" fmla="*/ 7 w 31"/>
                    <a:gd name="T63" fmla="*/ 33 h 33"/>
                    <a:gd name="T64" fmla="*/ 4 w 31"/>
                    <a:gd name="T65" fmla="*/ 32 h 33"/>
                    <a:gd name="T66" fmla="*/ 1 w 31"/>
                    <a:gd name="T67" fmla="*/ 30 h 33"/>
                    <a:gd name="T68" fmla="*/ 1 w 31"/>
                    <a:gd name="T69" fmla="*/ 30 h 33"/>
                    <a:gd name="T70" fmla="*/ 0 w 31"/>
                    <a:gd name="T71" fmla="*/ 27 h 33"/>
                    <a:gd name="T72" fmla="*/ 0 w 31"/>
                    <a:gd name="T73" fmla="*/ 24 h 33"/>
                    <a:gd name="T74" fmla="*/ 0 w 31"/>
                    <a:gd name="T75" fmla="*/ 21 h 33"/>
                    <a:gd name="T76" fmla="*/ 0 w 31"/>
                    <a:gd name="T77" fmla="*/ 18 h 33"/>
                    <a:gd name="T78" fmla="*/ 3 w 31"/>
                    <a:gd name="T79" fmla="*/ 15 h 33"/>
                    <a:gd name="T80" fmla="*/ 4 w 31"/>
                    <a:gd name="T81" fmla="*/ 12 h 33"/>
                    <a:gd name="T82" fmla="*/ 7 w 31"/>
                    <a:gd name="T83" fmla="*/ 11 h 33"/>
                    <a:gd name="T84" fmla="*/ 9 w 31"/>
                    <a:gd name="T85" fmla="*/ 9 h 33"/>
                    <a:gd name="T86" fmla="*/ 10 w 31"/>
                    <a:gd name="T87" fmla="*/ 8 h 33"/>
                    <a:gd name="T88" fmla="*/ 10 w 31"/>
                    <a:gd name="T89" fmla="*/ 8 h 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
                    <a:gd name="T136" fmla="*/ 0 h 33"/>
                    <a:gd name="T137" fmla="*/ 31 w 31"/>
                    <a:gd name="T138" fmla="*/ 33 h 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 h="33">
                      <a:moveTo>
                        <a:pt x="10" y="8"/>
                      </a:moveTo>
                      <a:lnTo>
                        <a:pt x="10" y="8"/>
                      </a:lnTo>
                      <a:lnTo>
                        <a:pt x="12" y="5"/>
                      </a:lnTo>
                      <a:lnTo>
                        <a:pt x="13" y="3"/>
                      </a:lnTo>
                      <a:lnTo>
                        <a:pt x="15" y="2"/>
                      </a:lnTo>
                      <a:lnTo>
                        <a:pt x="18" y="2"/>
                      </a:lnTo>
                      <a:lnTo>
                        <a:pt x="19" y="0"/>
                      </a:lnTo>
                      <a:lnTo>
                        <a:pt x="21" y="0"/>
                      </a:lnTo>
                      <a:lnTo>
                        <a:pt x="22" y="0"/>
                      </a:lnTo>
                      <a:lnTo>
                        <a:pt x="23" y="0"/>
                      </a:lnTo>
                      <a:lnTo>
                        <a:pt x="26" y="2"/>
                      </a:lnTo>
                      <a:lnTo>
                        <a:pt x="28" y="3"/>
                      </a:lnTo>
                      <a:lnTo>
                        <a:pt x="29" y="5"/>
                      </a:lnTo>
                      <a:lnTo>
                        <a:pt x="31" y="8"/>
                      </a:lnTo>
                      <a:lnTo>
                        <a:pt x="31" y="9"/>
                      </a:lnTo>
                      <a:lnTo>
                        <a:pt x="31" y="11"/>
                      </a:lnTo>
                      <a:lnTo>
                        <a:pt x="31" y="14"/>
                      </a:lnTo>
                      <a:lnTo>
                        <a:pt x="29" y="15"/>
                      </a:lnTo>
                      <a:lnTo>
                        <a:pt x="28" y="18"/>
                      </a:lnTo>
                      <a:lnTo>
                        <a:pt x="26" y="20"/>
                      </a:lnTo>
                      <a:lnTo>
                        <a:pt x="23" y="23"/>
                      </a:lnTo>
                      <a:lnTo>
                        <a:pt x="22" y="24"/>
                      </a:lnTo>
                      <a:lnTo>
                        <a:pt x="19" y="27"/>
                      </a:lnTo>
                      <a:lnTo>
                        <a:pt x="18" y="29"/>
                      </a:lnTo>
                      <a:lnTo>
                        <a:pt x="16" y="30"/>
                      </a:lnTo>
                      <a:lnTo>
                        <a:pt x="15" y="32"/>
                      </a:lnTo>
                      <a:lnTo>
                        <a:pt x="12" y="33"/>
                      </a:lnTo>
                      <a:lnTo>
                        <a:pt x="10" y="33"/>
                      </a:lnTo>
                      <a:lnTo>
                        <a:pt x="9" y="33"/>
                      </a:lnTo>
                      <a:lnTo>
                        <a:pt x="7" y="33"/>
                      </a:lnTo>
                      <a:lnTo>
                        <a:pt x="4" y="32"/>
                      </a:lnTo>
                      <a:lnTo>
                        <a:pt x="1" y="30"/>
                      </a:lnTo>
                      <a:lnTo>
                        <a:pt x="0" y="27"/>
                      </a:lnTo>
                      <a:lnTo>
                        <a:pt x="0" y="24"/>
                      </a:lnTo>
                      <a:lnTo>
                        <a:pt x="0" y="21"/>
                      </a:lnTo>
                      <a:lnTo>
                        <a:pt x="0" y="18"/>
                      </a:lnTo>
                      <a:lnTo>
                        <a:pt x="3" y="15"/>
                      </a:lnTo>
                      <a:lnTo>
                        <a:pt x="4" y="12"/>
                      </a:lnTo>
                      <a:lnTo>
                        <a:pt x="7" y="11"/>
                      </a:lnTo>
                      <a:lnTo>
                        <a:pt x="9" y="9"/>
                      </a:lnTo>
                      <a:lnTo>
                        <a:pt x="10" y="8"/>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67" name="Freeform 415"/>
                <p:cNvSpPr>
                  <a:spLocks/>
                </p:cNvSpPr>
                <p:nvPr/>
              </p:nvSpPr>
              <p:spPr bwMode="auto">
                <a:xfrm>
                  <a:off x="2450" y="1582"/>
                  <a:ext cx="31" cy="33"/>
                </a:xfrm>
                <a:custGeom>
                  <a:avLst/>
                  <a:gdLst>
                    <a:gd name="T0" fmla="*/ 10 w 31"/>
                    <a:gd name="T1" fmla="*/ 8 h 33"/>
                    <a:gd name="T2" fmla="*/ 10 w 31"/>
                    <a:gd name="T3" fmla="*/ 8 h 33"/>
                    <a:gd name="T4" fmla="*/ 12 w 31"/>
                    <a:gd name="T5" fmla="*/ 5 h 33"/>
                    <a:gd name="T6" fmla="*/ 13 w 31"/>
                    <a:gd name="T7" fmla="*/ 3 h 33"/>
                    <a:gd name="T8" fmla="*/ 15 w 31"/>
                    <a:gd name="T9" fmla="*/ 2 h 33"/>
                    <a:gd name="T10" fmla="*/ 18 w 31"/>
                    <a:gd name="T11" fmla="*/ 2 h 33"/>
                    <a:gd name="T12" fmla="*/ 19 w 31"/>
                    <a:gd name="T13" fmla="*/ 0 h 33"/>
                    <a:gd name="T14" fmla="*/ 21 w 31"/>
                    <a:gd name="T15" fmla="*/ 0 h 33"/>
                    <a:gd name="T16" fmla="*/ 22 w 31"/>
                    <a:gd name="T17" fmla="*/ 0 h 33"/>
                    <a:gd name="T18" fmla="*/ 23 w 31"/>
                    <a:gd name="T19" fmla="*/ 0 h 33"/>
                    <a:gd name="T20" fmla="*/ 26 w 31"/>
                    <a:gd name="T21" fmla="*/ 2 h 33"/>
                    <a:gd name="T22" fmla="*/ 28 w 31"/>
                    <a:gd name="T23" fmla="*/ 3 h 33"/>
                    <a:gd name="T24" fmla="*/ 28 w 31"/>
                    <a:gd name="T25" fmla="*/ 3 h 33"/>
                    <a:gd name="T26" fmla="*/ 29 w 31"/>
                    <a:gd name="T27" fmla="*/ 5 h 33"/>
                    <a:gd name="T28" fmla="*/ 31 w 31"/>
                    <a:gd name="T29" fmla="*/ 8 h 33"/>
                    <a:gd name="T30" fmla="*/ 31 w 31"/>
                    <a:gd name="T31" fmla="*/ 9 h 33"/>
                    <a:gd name="T32" fmla="*/ 31 w 31"/>
                    <a:gd name="T33" fmla="*/ 11 h 33"/>
                    <a:gd name="T34" fmla="*/ 31 w 31"/>
                    <a:gd name="T35" fmla="*/ 14 h 33"/>
                    <a:gd name="T36" fmla="*/ 29 w 31"/>
                    <a:gd name="T37" fmla="*/ 15 h 33"/>
                    <a:gd name="T38" fmla="*/ 28 w 31"/>
                    <a:gd name="T39" fmla="*/ 18 h 33"/>
                    <a:gd name="T40" fmla="*/ 26 w 31"/>
                    <a:gd name="T41" fmla="*/ 20 h 33"/>
                    <a:gd name="T42" fmla="*/ 23 w 31"/>
                    <a:gd name="T43" fmla="*/ 23 h 33"/>
                    <a:gd name="T44" fmla="*/ 22 w 31"/>
                    <a:gd name="T45" fmla="*/ 24 h 33"/>
                    <a:gd name="T46" fmla="*/ 22 w 31"/>
                    <a:gd name="T47" fmla="*/ 24 h 33"/>
                    <a:gd name="T48" fmla="*/ 19 w 31"/>
                    <a:gd name="T49" fmla="*/ 27 h 33"/>
                    <a:gd name="T50" fmla="*/ 18 w 31"/>
                    <a:gd name="T51" fmla="*/ 29 h 33"/>
                    <a:gd name="T52" fmla="*/ 16 w 31"/>
                    <a:gd name="T53" fmla="*/ 30 h 33"/>
                    <a:gd name="T54" fmla="*/ 15 w 31"/>
                    <a:gd name="T55" fmla="*/ 32 h 33"/>
                    <a:gd name="T56" fmla="*/ 12 w 31"/>
                    <a:gd name="T57" fmla="*/ 33 h 33"/>
                    <a:gd name="T58" fmla="*/ 10 w 31"/>
                    <a:gd name="T59" fmla="*/ 33 h 33"/>
                    <a:gd name="T60" fmla="*/ 9 w 31"/>
                    <a:gd name="T61" fmla="*/ 33 h 33"/>
                    <a:gd name="T62" fmla="*/ 7 w 31"/>
                    <a:gd name="T63" fmla="*/ 33 h 33"/>
                    <a:gd name="T64" fmla="*/ 4 w 31"/>
                    <a:gd name="T65" fmla="*/ 32 h 33"/>
                    <a:gd name="T66" fmla="*/ 1 w 31"/>
                    <a:gd name="T67" fmla="*/ 30 h 33"/>
                    <a:gd name="T68" fmla="*/ 1 w 31"/>
                    <a:gd name="T69" fmla="*/ 30 h 33"/>
                    <a:gd name="T70" fmla="*/ 0 w 31"/>
                    <a:gd name="T71" fmla="*/ 27 h 33"/>
                    <a:gd name="T72" fmla="*/ 0 w 31"/>
                    <a:gd name="T73" fmla="*/ 24 h 33"/>
                    <a:gd name="T74" fmla="*/ 0 w 31"/>
                    <a:gd name="T75" fmla="*/ 21 h 33"/>
                    <a:gd name="T76" fmla="*/ 0 w 31"/>
                    <a:gd name="T77" fmla="*/ 18 h 33"/>
                    <a:gd name="T78" fmla="*/ 3 w 31"/>
                    <a:gd name="T79" fmla="*/ 15 h 33"/>
                    <a:gd name="T80" fmla="*/ 4 w 31"/>
                    <a:gd name="T81" fmla="*/ 12 h 33"/>
                    <a:gd name="T82" fmla="*/ 7 w 31"/>
                    <a:gd name="T83" fmla="*/ 11 h 33"/>
                    <a:gd name="T84" fmla="*/ 9 w 31"/>
                    <a:gd name="T85" fmla="*/ 9 h 33"/>
                    <a:gd name="T86" fmla="*/ 10 w 31"/>
                    <a:gd name="T87" fmla="*/ 8 h 33"/>
                    <a:gd name="T88" fmla="*/ 10 w 31"/>
                    <a:gd name="T89" fmla="*/ 8 h 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
                    <a:gd name="T136" fmla="*/ 0 h 33"/>
                    <a:gd name="T137" fmla="*/ 31 w 31"/>
                    <a:gd name="T138" fmla="*/ 33 h 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 h="33">
                      <a:moveTo>
                        <a:pt x="10" y="8"/>
                      </a:moveTo>
                      <a:lnTo>
                        <a:pt x="10" y="8"/>
                      </a:lnTo>
                      <a:lnTo>
                        <a:pt x="12" y="5"/>
                      </a:lnTo>
                      <a:lnTo>
                        <a:pt x="13" y="3"/>
                      </a:lnTo>
                      <a:lnTo>
                        <a:pt x="15" y="2"/>
                      </a:lnTo>
                      <a:lnTo>
                        <a:pt x="18" y="2"/>
                      </a:lnTo>
                      <a:lnTo>
                        <a:pt x="19" y="0"/>
                      </a:lnTo>
                      <a:lnTo>
                        <a:pt x="21" y="0"/>
                      </a:lnTo>
                      <a:lnTo>
                        <a:pt x="22" y="0"/>
                      </a:lnTo>
                      <a:lnTo>
                        <a:pt x="23" y="0"/>
                      </a:lnTo>
                      <a:lnTo>
                        <a:pt x="26" y="2"/>
                      </a:lnTo>
                      <a:lnTo>
                        <a:pt x="28" y="3"/>
                      </a:lnTo>
                      <a:lnTo>
                        <a:pt x="29" y="5"/>
                      </a:lnTo>
                      <a:lnTo>
                        <a:pt x="31" y="8"/>
                      </a:lnTo>
                      <a:lnTo>
                        <a:pt x="31" y="9"/>
                      </a:lnTo>
                      <a:lnTo>
                        <a:pt x="31" y="11"/>
                      </a:lnTo>
                      <a:lnTo>
                        <a:pt x="31" y="14"/>
                      </a:lnTo>
                      <a:lnTo>
                        <a:pt x="29" y="15"/>
                      </a:lnTo>
                      <a:lnTo>
                        <a:pt x="28" y="18"/>
                      </a:lnTo>
                      <a:lnTo>
                        <a:pt x="26" y="20"/>
                      </a:lnTo>
                      <a:lnTo>
                        <a:pt x="23" y="23"/>
                      </a:lnTo>
                      <a:lnTo>
                        <a:pt x="22" y="24"/>
                      </a:lnTo>
                      <a:lnTo>
                        <a:pt x="19" y="27"/>
                      </a:lnTo>
                      <a:lnTo>
                        <a:pt x="18" y="29"/>
                      </a:lnTo>
                      <a:lnTo>
                        <a:pt x="16" y="30"/>
                      </a:lnTo>
                      <a:lnTo>
                        <a:pt x="15" y="32"/>
                      </a:lnTo>
                      <a:lnTo>
                        <a:pt x="12" y="33"/>
                      </a:lnTo>
                      <a:lnTo>
                        <a:pt x="10" y="33"/>
                      </a:lnTo>
                      <a:lnTo>
                        <a:pt x="9" y="33"/>
                      </a:lnTo>
                      <a:lnTo>
                        <a:pt x="7" y="33"/>
                      </a:lnTo>
                      <a:lnTo>
                        <a:pt x="4" y="32"/>
                      </a:lnTo>
                      <a:lnTo>
                        <a:pt x="1" y="30"/>
                      </a:lnTo>
                      <a:lnTo>
                        <a:pt x="0" y="27"/>
                      </a:lnTo>
                      <a:lnTo>
                        <a:pt x="0" y="24"/>
                      </a:lnTo>
                      <a:lnTo>
                        <a:pt x="0" y="21"/>
                      </a:lnTo>
                      <a:lnTo>
                        <a:pt x="0" y="18"/>
                      </a:lnTo>
                      <a:lnTo>
                        <a:pt x="3" y="15"/>
                      </a:lnTo>
                      <a:lnTo>
                        <a:pt x="4" y="12"/>
                      </a:lnTo>
                      <a:lnTo>
                        <a:pt x="7" y="11"/>
                      </a:lnTo>
                      <a:lnTo>
                        <a:pt x="9" y="9"/>
                      </a:lnTo>
                      <a:lnTo>
                        <a:pt x="10"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68" name="Line 416"/>
                <p:cNvSpPr>
                  <a:spLocks noChangeShapeType="1"/>
                </p:cNvSpPr>
                <p:nvPr/>
              </p:nvSpPr>
              <p:spPr bwMode="auto">
                <a:xfrm flipH="1" flipV="1">
                  <a:off x="2465" y="1585"/>
                  <a:ext cx="1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69" name="Line 417"/>
                <p:cNvSpPr>
                  <a:spLocks noChangeShapeType="1"/>
                </p:cNvSpPr>
                <p:nvPr/>
              </p:nvSpPr>
              <p:spPr bwMode="auto">
                <a:xfrm>
                  <a:off x="2465" y="1597"/>
                  <a:ext cx="1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70" name="Line 418"/>
                <p:cNvSpPr>
                  <a:spLocks noChangeShapeType="1"/>
                </p:cNvSpPr>
                <p:nvPr/>
              </p:nvSpPr>
              <p:spPr bwMode="auto">
                <a:xfrm>
                  <a:off x="2451" y="1599"/>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71" name="Freeform 419"/>
                <p:cNvSpPr>
                  <a:spLocks/>
                </p:cNvSpPr>
                <p:nvPr/>
              </p:nvSpPr>
              <p:spPr bwMode="auto">
                <a:xfrm>
                  <a:off x="2370" y="1572"/>
                  <a:ext cx="38" cy="25"/>
                </a:xfrm>
                <a:custGeom>
                  <a:avLst/>
                  <a:gdLst>
                    <a:gd name="T0" fmla="*/ 26 w 38"/>
                    <a:gd name="T1" fmla="*/ 4 h 25"/>
                    <a:gd name="T2" fmla="*/ 26 w 38"/>
                    <a:gd name="T3" fmla="*/ 4 h 25"/>
                    <a:gd name="T4" fmla="*/ 29 w 38"/>
                    <a:gd name="T5" fmla="*/ 4 h 25"/>
                    <a:gd name="T6" fmla="*/ 30 w 38"/>
                    <a:gd name="T7" fmla="*/ 6 h 25"/>
                    <a:gd name="T8" fmla="*/ 33 w 38"/>
                    <a:gd name="T9" fmla="*/ 6 h 25"/>
                    <a:gd name="T10" fmla="*/ 35 w 38"/>
                    <a:gd name="T11" fmla="*/ 7 h 25"/>
                    <a:gd name="T12" fmla="*/ 36 w 38"/>
                    <a:gd name="T13" fmla="*/ 9 h 25"/>
                    <a:gd name="T14" fmla="*/ 36 w 38"/>
                    <a:gd name="T15" fmla="*/ 10 h 25"/>
                    <a:gd name="T16" fmla="*/ 38 w 38"/>
                    <a:gd name="T17" fmla="*/ 12 h 25"/>
                    <a:gd name="T18" fmla="*/ 38 w 38"/>
                    <a:gd name="T19" fmla="*/ 13 h 25"/>
                    <a:gd name="T20" fmla="*/ 38 w 38"/>
                    <a:gd name="T21" fmla="*/ 16 h 25"/>
                    <a:gd name="T22" fmla="*/ 36 w 38"/>
                    <a:gd name="T23" fmla="*/ 18 h 25"/>
                    <a:gd name="T24" fmla="*/ 36 w 38"/>
                    <a:gd name="T25" fmla="*/ 18 h 25"/>
                    <a:gd name="T26" fmla="*/ 36 w 38"/>
                    <a:gd name="T27" fmla="*/ 21 h 25"/>
                    <a:gd name="T28" fmla="*/ 33 w 38"/>
                    <a:gd name="T29" fmla="*/ 22 h 25"/>
                    <a:gd name="T30" fmla="*/ 33 w 38"/>
                    <a:gd name="T31" fmla="*/ 24 h 25"/>
                    <a:gd name="T32" fmla="*/ 30 w 38"/>
                    <a:gd name="T33" fmla="*/ 25 h 25"/>
                    <a:gd name="T34" fmla="*/ 29 w 38"/>
                    <a:gd name="T35" fmla="*/ 25 h 25"/>
                    <a:gd name="T36" fmla="*/ 26 w 38"/>
                    <a:gd name="T37" fmla="*/ 25 h 25"/>
                    <a:gd name="T38" fmla="*/ 24 w 38"/>
                    <a:gd name="T39" fmla="*/ 24 h 25"/>
                    <a:gd name="T40" fmla="*/ 21 w 38"/>
                    <a:gd name="T41" fmla="*/ 24 h 25"/>
                    <a:gd name="T42" fmla="*/ 18 w 38"/>
                    <a:gd name="T43" fmla="*/ 22 h 25"/>
                    <a:gd name="T44" fmla="*/ 15 w 38"/>
                    <a:gd name="T45" fmla="*/ 22 h 25"/>
                    <a:gd name="T46" fmla="*/ 15 w 38"/>
                    <a:gd name="T47" fmla="*/ 22 h 25"/>
                    <a:gd name="T48" fmla="*/ 12 w 38"/>
                    <a:gd name="T49" fmla="*/ 21 h 25"/>
                    <a:gd name="T50" fmla="*/ 9 w 38"/>
                    <a:gd name="T51" fmla="*/ 21 h 25"/>
                    <a:gd name="T52" fmla="*/ 6 w 38"/>
                    <a:gd name="T53" fmla="*/ 19 h 25"/>
                    <a:gd name="T54" fmla="*/ 5 w 38"/>
                    <a:gd name="T55" fmla="*/ 18 h 25"/>
                    <a:gd name="T56" fmla="*/ 3 w 38"/>
                    <a:gd name="T57" fmla="*/ 16 h 25"/>
                    <a:gd name="T58" fmla="*/ 2 w 38"/>
                    <a:gd name="T59" fmla="*/ 15 h 25"/>
                    <a:gd name="T60" fmla="*/ 2 w 38"/>
                    <a:gd name="T61" fmla="*/ 13 h 25"/>
                    <a:gd name="T62" fmla="*/ 0 w 38"/>
                    <a:gd name="T63" fmla="*/ 10 h 25"/>
                    <a:gd name="T64" fmla="*/ 2 w 38"/>
                    <a:gd name="T65" fmla="*/ 9 h 25"/>
                    <a:gd name="T66" fmla="*/ 2 w 38"/>
                    <a:gd name="T67" fmla="*/ 6 h 25"/>
                    <a:gd name="T68" fmla="*/ 2 w 38"/>
                    <a:gd name="T69" fmla="*/ 6 h 25"/>
                    <a:gd name="T70" fmla="*/ 3 w 38"/>
                    <a:gd name="T71" fmla="*/ 1 h 25"/>
                    <a:gd name="T72" fmla="*/ 6 w 38"/>
                    <a:gd name="T73" fmla="*/ 0 h 25"/>
                    <a:gd name="T74" fmla="*/ 9 w 38"/>
                    <a:gd name="T75" fmla="*/ 0 h 25"/>
                    <a:gd name="T76" fmla="*/ 12 w 38"/>
                    <a:gd name="T77" fmla="*/ 0 h 25"/>
                    <a:gd name="T78" fmla="*/ 15 w 38"/>
                    <a:gd name="T79" fmla="*/ 0 h 25"/>
                    <a:gd name="T80" fmla="*/ 18 w 38"/>
                    <a:gd name="T81" fmla="*/ 1 h 25"/>
                    <a:gd name="T82" fmla="*/ 21 w 38"/>
                    <a:gd name="T83" fmla="*/ 1 h 25"/>
                    <a:gd name="T84" fmla="*/ 24 w 38"/>
                    <a:gd name="T85" fmla="*/ 3 h 25"/>
                    <a:gd name="T86" fmla="*/ 26 w 38"/>
                    <a:gd name="T87" fmla="*/ 4 h 25"/>
                    <a:gd name="T88" fmla="*/ 26 w 38"/>
                    <a:gd name="T89" fmla="*/ 4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
                    <a:gd name="T136" fmla="*/ 0 h 25"/>
                    <a:gd name="T137" fmla="*/ 38 w 38"/>
                    <a:gd name="T138" fmla="*/ 25 h 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 h="25">
                      <a:moveTo>
                        <a:pt x="26" y="4"/>
                      </a:moveTo>
                      <a:lnTo>
                        <a:pt x="26" y="4"/>
                      </a:lnTo>
                      <a:lnTo>
                        <a:pt x="29" y="4"/>
                      </a:lnTo>
                      <a:lnTo>
                        <a:pt x="30" y="6"/>
                      </a:lnTo>
                      <a:lnTo>
                        <a:pt x="33" y="6"/>
                      </a:lnTo>
                      <a:lnTo>
                        <a:pt x="35" y="7"/>
                      </a:lnTo>
                      <a:lnTo>
                        <a:pt x="36" y="9"/>
                      </a:lnTo>
                      <a:lnTo>
                        <a:pt x="36" y="10"/>
                      </a:lnTo>
                      <a:lnTo>
                        <a:pt x="38" y="12"/>
                      </a:lnTo>
                      <a:lnTo>
                        <a:pt x="38" y="13"/>
                      </a:lnTo>
                      <a:lnTo>
                        <a:pt x="38" y="16"/>
                      </a:lnTo>
                      <a:lnTo>
                        <a:pt x="36" y="18"/>
                      </a:lnTo>
                      <a:lnTo>
                        <a:pt x="36" y="21"/>
                      </a:lnTo>
                      <a:lnTo>
                        <a:pt x="33" y="22"/>
                      </a:lnTo>
                      <a:lnTo>
                        <a:pt x="33" y="24"/>
                      </a:lnTo>
                      <a:lnTo>
                        <a:pt x="30" y="25"/>
                      </a:lnTo>
                      <a:lnTo>
                        <a:pt x="29" y="25"/>
                      </a:lnTo>
                      <a:lnTo>
                        <a:pt x="26" y="25"/>
                      </a:lnTo>
                      <a:lnTo>
                        <a:pt x="24" y="24"/>
                      </a:lnTo>
                      <a:lnTo>
                        <a:pt x="21" y="24"/>
                      </a:lnTo>
                      <a:lnTo>
                        <a:pt x="18" y="22"/>
                      </a:lnTo>
                      <a:lnTo>
                        <a:pt x="15" y="22"/>
                      </a:lnTo>
                      <a:lnTo>
                        <a:pt x="12" y="21"/>
                      </a:lnTo>
                      <a:lnTo>
                        <a:pt x="9" y="21"/>
                      </a:lnTo>
                      <a:lnTo>
                        <a:pt x="6" y="19"/>
                      </a:lnTo>
                      <a:lnTo>
                        <a:pt x="5" y="18"/>
                      </a:lnTo>
                      <a:lnTo>
                        <a:pt x="3" y="16"/>
                      </a:lnTo>
                      <a:lnTo>
                        <a:pt x="2" y="15"/>
                      </a:lnTo>
                      <a:lnTo>
                        <a:pt x="2" y="13"/>
                      </a:lnTo>
                      <a:lnTo>
                        <a:pt x="0" y="10"/>
                      </a:lnTo>
                      <a:lnTo>
                        <a:pt x="2" y="9"/>
                      </a:lnTo>
                      <a:lnTo>
                        <a:pt x="2" y="6"/>
                      </a:lnTo>
                      <a:lnTo>
                        <a:pt x="3" y="1"/>
                      </a:lnTo>
                      <a:lnTo>
                        <a:pt x="6" y="0"/>
                      </a:lnTo>
                      <a:lnTo>
                        <a:pt x="9" y="0"/>
                      </a:lnTo>
                      <a:lnTo>
                        <a:pt x="12" y="0"/>
                      </a:lnTo>
                      <a:lnTo>
                        <a:pt x="15" y="0"/>
                      </a:lnTo>
                      <a:lnTo>
                        <a:pt x="18" y="1"/>
                      </a:lnTo>
                      <a:lnTo>
                        <a:pt x="21" y="1"/>
                      </a:lnTo>
                      <a:lnTo>
                        <a:pt x="24" y="3"/>
                      </a:lnTo>
                      <a:lnTo>
                        <a:pt x="26" y="4"/>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72" name="Freeform 420"/>
                <p:cNvSpPr>
                  <a:spLocks/>
                </p:cNvSpPr>
                <p:nvPr/>
              </p:nvSpPr>
              <p:spPr bwMode="auto">
                <a:xfrm>
                  <a:off x="2370" y="1572"/>
                  <a:ext cx="38" cy="25"/>
                </a:xfrm>
                <a:custGeom>
                  <a:avLst/>
                  <a:gdLst>
                    <a:gd name="T0" fmla="*/ 26 w 38"/>
                    <a:gd name="T1" fmla="*/ 4 h 25"/>
                    <a:gd name="T2" fmla="*/ 26 w 38"/>
                    <a:gd name="T3" fmla="*/ 4 h 25"/>
                    <a:gd name="T4" fmla="*/ 29 w 38"/>
                    <a:gd name="T5" fmla="*/ 4 h 25"/>
                    <a:gd name="T6" fmla="*/ 30 w 38"/>
                    <a:gd name="T7" fmla="*/ 6 h 25"/>
                    <a:gd name="T8" fmla="*/ 33 w 38"/>
                    <a:gd name="T9" fmla="*/ 6 h 25"/>
                    <a:gd name="T10" fmla="*/ 35 w 38"/>
                    <a:gd name="T11" fmla="*/ 7 h 25"/>
                    <a:gd name="T12" fmla="*/ 36 w 38"/>
                    <a:gd name="T13" fmla="*/ 9 h 25"/>
                    <a:gd name="T14" fmla="*/ 36 w 38"/>
                    <a:gd name="T15" fmla="*/ 10 h 25"/>
                    <a:gd name="T16" fmla="*/ 38 w 38"/>
                    <a:gd name="T17" fmla="*/ 12 h 25"/>
                    <a:gd name="T18" fmla="*/ 38 w 38"/>
                    <a:gd name="T19" fmla="*/ 13 h 25"/>
                    <a:gd name="T20" fmla="*/ 38 w 38"/>
                    <a:gd name="T21" fmla="*/ 16 h 25"/>
                    <a:gd name="T22" fmla="*/ 36 w 38"/>
                    <a:gd name="T23" fmla="*/ 18 h 25"/>
                    <a:gd name="T24" fmla="*/ 36 w 38"/>
                    <a:gd name="T25" fmla="*/ 18 h 25"/>
                    <a:gd name="T26" fmla="*/ 36 w 38"/>
                    <a:gd name="T27" fmla="*/ 21 h 25"/>
                    <a:gd name="T28" fmla="*/ 33 w 38"/>
                    <a:gd name="T29" fmla="*/ 22 h 25"/>
                    <a:gd name="T30" fmla="*/ 33 w 38"/>
                    <a:gd name="T31" fmla="*/ 24 h 25"/>
                    <a:gd name="T32" fmla="*/ 30 w 38"/>
                    <a:gd name="T33" fmla="*/ 25 h 25"/>
                    <a:gd name="T34" fmla="*/ 29 w 38"/>
                    <a:gd name="T35" fmla="*/ 25 h 25"/>
                    <a:gd name="T36" fmla="*/ 26 w 38"/>
                    <a:gd name="T37" fmla="*/ 25 h 25"/>
                    <a:gd name="T38" fmla="*/ 24 w 38"/>
                    <a:gd name="T39" fmla="*/ 24 h 25"/>
                    <a:gd name="T40" fmla="*/ 21 w 38"/>
                    <a:gd name="T41" fmla="*/ 24 h 25"/>
                    <a:gd name="T42" fmla="*/ 18 w 38"/>
                    <a:gd name="T43" fmla="*/ 22 h 25"/>
                    <a:gd name="T44" fmla="*/ 15 w 38"/>
                    <a:gd name="T45" fmla="*/ 22 h 25"/>
                    <a:gd name="T46" fmla="*/ 15 w 38"/>
                    <a:gd name="T47" fmla="*/ 22 h 25"/>
                    <a:gd name="T48" fmla="*/ 12 w 38"/>
                    <a:gd name="T49" fmla="*/ 21 h 25"/>
                    <a:gd name="T50" fmla="*/ 9 w 38"/>
                    <a:gd name="T51" fmla="*/ 21 h 25"/>
                    <a:gd name="T52" fmla="*/ 6 w 38"/>
                    <a:gd name="T53" fmla="*/ 19 h 25"/>
                    <a:gd name="T54" fmla="*/ 5 w 38"/>
                    <a:gd name="T55" fmla="*/ 18 h 25"/>
                    <a:gd name="T56" fmla="*/ 3 w 38"/>
                    <a:gd name="T57" fmla="*/ 16 h 25"/>
                    <a:gd name="T58" fmla="*/ 2 w 38"/>
                    <a:gd name="T59" fmla="*/ 15 h 25"/>
                    <a:gd name="T60" fmla="*/ 2 w 38"/>
                    <a:gd name="T61" fmla="*/ 13 h 25"/>
                    <a:gd name="T62" fmla="*/ 0 w 38"/>
                    <a:gd name="T63" fmla="*/ 10 h 25"/>
                    <a:gd name="T64" fmla="*/ 2 w 38"/>
                    <a:gd name="T65" fmla="*/ 9 h 25"/>
                    <a:gd name="T66" fmla="*/ 2 w 38"/>
                    <a:gd name="T67" fmla="*/ 6 h 25"/>
                    <a:gd name="T68" fmla="*/ 2 w 38"/>
                    <a:gd name="T69" fmla="*/ 6 h 25"/>
                    <a:gd name="T70" fmla="*/ 3 w 38"/>
                    <a:gd name="T71" fmla="*/ 1 h 25"/>
                    <a:gd name="T72" fmla="*/ 6 w 38"/>
                    <a:gd name="T73" fmla="*/ 0 h 25"/>
                    <a:gd name="T74" fmla="*/ 9 w 38"/>
                    <a:gd name="T75" fmla="*/ 0 h 25"/>
                    <a:gd name="T76" fmla="*/ 12 w 38"/>
                    <a:gd name="T77" fmla="*/ 0 h 25"/>
                    <a:gd name="T78" fmla="*/ 15 w 38"/>
                    <a:gd name="T79" fmla="*/ 0 h 25"/>
                    <a:gd name="T80" fmla="*/ 18 w 38"/>
                    <a:gd name="T81" fmla="*/ 1 h 25"/>
                    <a:gd name="T82" fmla="*/ 21 w 38"/>
                    <a:gd name="T83" fmla="*/ 1 h 25"/>
                    <a:gd name="T84" fmla="*/ 24 w 38"/>
                    <a:gd name="T85" fmla="*/ 3 h 25"/>
                    <a:gd name="T86" fmla="*/ 26 w 38"/>
                    <a:gd name="T87" fmla="*/ 4 h 25"/>
                    <a:gd name="T88" fmla="*/ 26 w 38"/>
                    <a:gd name="T89" fmla="*/ 4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
                    <a:gd name="T136" fmla="*/ 0 h 25"/>
                    <a:gd name="T137" fmla="*/ 38 w 38"/>
                    <a:gd name="T138" fmla="*/ 25 h 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 h="25">
                      <a:moveTo>
                        <a:pt x="26" y="4"/>
                      </a:moveTo>
                      <a:lnTo>
                        <a:pt x="26" y="4"/>
                      </a:lnTo>
                      <a:lnTo>
                        <a:pt x="29" y="4"/>
                      </a:lnTo>
                      <a:lnTo>
                        <a:pt x="30" y="6"/>
                      </a:lnTo>
                      <a:lnTo>
                        <a:pt x="33" y="6"/>
                      </a:lnTo>
                      <a:lnTo>
                        <a:pt x="35" y="7"/>
                      </a:lnTo>
                      <a:lnTo>
                        <a:pt x="36" y="9"/>
                      </a:lnTo>
                      <a:lnTo>
                        <a:pt x="36" y="10"/>
                      </a:lnTo>
                      <a:lnTo>
                        <a:pt x="38" y="12"/>
                      </a:lnTo>
                      <a:lnTo>
                        <a:pt x="38" y="13"/>
                      </a:lnTo>
                      <a:lnTo>
                        <a:pt x="38" y="16"/>
                      </a:lnTo>
                      <a:lnTo>
                        <a:pt x="36" y="18"/>
                      </a:lnTo>
                      <a:lnTo>
                        <a:pt x="36" y="21"/>
                      </a:lnTo>
                      <a:lnTo>
                        <a:pt x="33" y="22"/>
                      </a:lnTo>
                      <a:lnTo>
                        <a:pt x="33" y="24"/>
                      </a:lnTo>
                      <a:lnTo>
                        <a:pt x="30" y="25"/>
                      </a:lnTo>
                      <a:lnTo>
                        <a:pt x="29" y="25"/>
                      </a:lnTo>
                      <a:lnTo>
                        <a:pt x="26" y="25"/>
                      </a:lnTo>
                      <a:lnTo>
                        <a:pt x="24" y="24"/>
                      </a:lnTo>
                      <a:lnTo>
                        <a:pt x="21" y="24"/>
                      </a:lnTo>
                      <a:lnTo>
                        <a:pt x="18" y="22"/>
                      </a:lnTo>
                      <a:lnTo>
                        <a:pt x="15" y="22"/>
                      </a:lnTo>
                      <a:lnTo>
                        <a:pt x="12" y="21"/>
                      </a:lnTo>
                      <a:lnTo>
                        <a:pt x="9" y="21"/>
                      </a:lnTo>
                      <a:lnTo>
                        <a:pt x="6" y="19"/>
                      </a:lnTo>
                      <a:lnTo>
                        <a:pt x="5" y="18"/>
                      </a:lnTo>
                      <a:lnTo>
                        <a:pt x="3" y="16"/>
                      </a:lnTo>
                      <a:lnTo>
                        <a:pt x="2" y="15"/>
                      </a:lnTo>
                      <a:lnTo>
                        <a:pt x="2" y="13"/>
                      </a:lnTo>
                      <a:lnTo>
                        <a:pt x="0" y="10"/>
                      </a:lnTo>
                      <a:lnTo>
                        <a:pt x="2" y="9"/>
                      </a:lnTo>
                      <a:lnTo>
                        <a:pt x="2" y="6"/>
                      </a:lnTo>
                      <a:lnTo>
                        <a:pt x="3" y="1"/>
                      </a:lnTo>
                      <a:lnTo>
                        <a:pt x="6" y="0"/>
                      </a:lnTo>
                      <a:lnTo>
                        <a:pt x="9" y="0"/>
                      </a:lnTo>
                      <a:lnTo>
                        <a:pt x="12" y="0"/>
                      </a:lnTo>
                      <a:lnTo>
                        <a:pt x="15" y="0"/>
                      </a:lnTo>
                      <a:lnTo>
                        <a:pt x="18" y="1"/>
                      </a:lnTo>
                      <a:lnTo>
                        <a:pt x="21" y="1"/>
                      </a:lnTo>
                      <a:lnTo>
                        <a:pt x="24" y="3"/>
                      </a:lnTo>
                      <a:lnTo>
                        <a:pt x="26"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73" name="Line 421"/>
                <p:cNvSpPr>
                  <a:spLocks noChangeShapeType="1"/>
                </p:cNvSpPr>
                <p:nvPr/>
              </p:nvSpPr>
              <p:spPr bwMode="auto">
                <a:xfrm flipV="1">
                  <a:off x="2399" y="1578"/>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74" name="Line 422"/>
                <p:cNvSpPr>
                  <a:spLocks noChangeShapeType="1"/>
                </p:cNvSpPr>
                <p:nvPr/>
              </p:nvSpPr>
              <p:spPr bwMode="auto">
                <a:xfrm flipH="1">
                  <a:off x="2388" y="1582"/>
                  <a:ext cx="3"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75" name="Line 423"/>
                <p:cNvSpPr>
                  <a:spLocks noChangeShapeType="1"/>
                </p:cNvSpPr>
                <p:nvPr/>
              </p:nvSpPr>
              <p:spPr bwMode="auto">
                <a:xfrm flipH="1">
                  <a:off x="2382" y="1572"/>
                  <a:ext cx="2"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76" name="Freeform 424"/>
                <p:cNvSpPr>
                  <a:spLocks/>
                </p:cNvSpPr>
                <p:nvPr/>
              </p:nvSpPr>
              <p:spPr bwMode="auto">
                <a:xfrm>
                  <a:off x="2299" y="1614"/>
                  <a:ext cx="36" cy="28"/>
                </a:xfrm>
                <a:custGeom>
                  <a:avLst/>
                  <a:gdLst>
                    <a:gd name="T0" fmla="*/ 16 w 36"/>
                    <a:gd name="T1" fmla="*/ 3 h 28"/>
                    <a:gd name="T2" fmla="*/ 16 w 36"/>
                    <a:gd name="T3" fmla="*/ 3 h 28"/>
                    <a:gd name="T4" fmla="*/ 19 w 36"/>
                    <a:gd name="T5" fmla="*/ 3 h 28"/>
                    <a:gd name="T6" fmla="*/ 22 w 36"/>
                    <a:gd name="T7" fmla="*/ 1 h 28"/>
                    <a:gd name="T8" fmla="*/ 24 w 36"/>
                    <a:gd name="T9" fmla="*/ 0 h 28"/>
                    <a:gd name="T10" fmla="*/ 25 w 36"/>
                    <a:gd name="T11" fmla="*/ 0 h 28"/>
                    <a:gd name="T12" fmla="*/ 27 w 36"/>
                    <a:gd name="T13" fmla="*/ 0 h 28"/>
                    <a:gd name="T14" fmla="*/ 30 w 36"/>
                    <a:gd name="T15" fmla="*/ 0 h 28"/>
                    <a:gd name="T16" fmla="*/ 31 w 36"/>
                    <a:gd name="T17" fmla="*/ 1 h 28"/>
                    <a:gd name="T18" fmla="*/ 31 w 36"/>
                    <a:gd name="T19" fmla="*/ 3 h 28"/>
                    <a:gd name="T20" fmla="*/ 33 w 36"/>
                    <a:gd name="T21" fmla="*/ 4 h 28"/>
                    <a:gd name="T22" fmla="*/ 34 w 36"/>
                    <a:gd name="T23" fmla="*/ 6 h 28"/>
                    <a:gd name="T24" fmla="*/ 34 w 36"/>
                    <a:gd name="T25" fmla="*/ 6 h 28"/>
                    <a:gd name="T26" fmla="*/ 36 w 36"/>
                    <a:gd name="T27" fmla="*/ 9 h 28"/>
                    <a:gd name="T28" fmla="*/ 36 w 36"/>
                    <a:gd name="T29" fmla="*/ 10 h 28"/>
                    <a:gd name="T30" fmla="*/ 36 w 36"/>
                    <a:gd name="T31" fmla="*/ 13 h 28"/>
                    <a:gd name="T32" fmla="*/ 34 w 36"/>
                    <a:gd name="T33" fmla="*/ 15 h 28"/>
                    <a:gd name="T34" fmla="*/ 33 w 36"/>
                    <a:gd name="T35" fmla="*/ 16 h 28"/>
                    <a:gd name="T36" fmla="*/ 31 w 36"/>
                    <a:gd name="T37" fmla="*/ 18 h 28"/>
                    <a:gd name="T38" fmla="*/ 30 w 36"/>
                    <a:gd name="T39" fmla="*/ 19 h 28"/>
                    <a:gd name="T40" fmla="*/ 27 w 36"/>
                    <a:gd name="T41" fmla="*/ 21 h 28"/>
                    <a:gd name="T42" fmla="*/ 24 w 36"/>
                    <a:gd name="T43" fmla="*/ 22 h 28"/>
                    <a:gd name="T44" fmla="*/ 21 w 36"/>
                    <a:gd name="T45" fmla="*/ 24 h 28"/>
                    <a:gd name="T46" fmla="*/ 21 w 36"/>
                    <a:gd name="T47" fmla="*/ 24 h 28"/>
                    <a:gd name="T48" fmla="*/ 19 w 36"/>
                    <a:gd name="T49" fmla="*/ 25 h 28"/>
                    <a:gd name="T50" fmla="*/ 16 w 36"/>
                    <a:gd name="T51" fmla="*/ 27 h 28"/>
                    <a:gd name="T52" fmla="*/ 13 w 36"/>
                    <a:gd name="T53" fmla="*/ 27 h 28"/>
                    <a:gd name="T54" fmla="*/ 12 w 36"/>
                    <a:gd name="T55" fmla="*/ 28 h 28"/>
                    <a:gd name="T56" fmla="*/ 9 w 36"/>
                    <a:gd name="T57" fmla="*/ 28 h 28"/>
                    <a:gd name="T58" fmla="*/ 7 w 36"/>
                    <a:gd name="T59" fmla="*/ 28 h 28"/>
                    <a:gd name="T60" fmla="*/ 6 w 36"/>
                    <a:gd name="T61" fmla="*/ 27 h 28"/>
                    <a:gd name="T62" fmla="*/ 4 w 36"/>
                    <a:gd name="T63" fmla="*/ 25 h 28"/>
                    <a:gd name="T64" fmla="*/ 3 w 36"/>
                    <a:gd name="T65" fmla="*/ 24 h 28"/>
                    <a:gd name="T66" fmla="*/ 0 w 36"/>
                    <a:gd name="T67" fmla="*/ 21 h 28"/>
                    <a:gd name="T68" fmla="*/ 0 w 36"/>
                    <a:gd name="T69" fmla="*/ 21 h 28"/>
                    <a:gd name="T70" fmla="*/ 0 w 36"/>
                    <a:gd name="T71" fmla="*/ 18 h 28"/>
                    <a:gd name="T72" fmla="*/ 0 w 36"/>
                    <a:gd name="T73" fmla="*/ 15 h 28"/>
                    <a:gd name="T74" fmla="*/ 1 w 36"/>
                    <a:gd name="T75" fmla="*/ 12 h 28"/>
                    <a:gd name="T76" fmla="*/ 4 w 36"/>
                    <a:gd name="T77" fmla="*/ 10 h 28"/>
                    <a:gd name="T78" fmla="*/ 7 w 36"/>
                    <a:gd name="T79" fmla="*/ 7 h 28"/>
                    <a:gd name="T80" fmla="*/ 9 w 36"/>
                    <a:gd name="T81" fmla="*/ 6 h 28"/>
                    <a:gd name="T82" fmla="*/ 12 w 36"/>
                    <a:gd name="T83" fmla="*/ 4 h 28"/>
                    <a:gd name="T84" fmla="*/ 15 w 36"/>
                    <a:gd name="T85" fmla="*/ 4 h 28"/>
                    <a:gd name="T86" fmla="*/ 16 w 36"/>
                    <a:gd name="T87" fmla="*/ 3 h 28"/>
                    <a:gd name="T88" fmla="*/ 16 w 36"/>
                    <a:gd name="T89" fmla="*/ 3 h 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28"/>
                    <a:gd name="T137" fmla="*/ 36 w 36"/>
                    <a:gd name="T138" fmla="*/ 28 h 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28">
                      <a:moveTo>
                        <a:pt x="16" y="3"/>
                      </a:moveTo>
                      <a:lnTo>
                        <a:pt x="16" y="3"/>
                      </a:lnTo>
                      <a:lnTo>
                        <a:pt x="19" y="3"/>
                      </a:lnTo>
                      <a:lnTo>
                        <a:pt x="22" y="1"/>
                      </a:lnTo>
                      <a:lnTo>
                        <a:pt x="24" y="0"/>
                      </a:lnTo>
                      <a:lnTo>
                        <a:pt x="25" y="0"/>
                      </a:lnTo>
                      <a:lnTo>
                        <a:pt x="27" y="0"/>
                      </a:lnTo>
                      <a:lnTo>
                        <a:pt x="30" y="0"/>
                      </a:lnTo>
                      <a:lnTo>
                        <a:pt x="31" y="1"/>
                      </a:lnTo>
                      <a:lnTo>
                        <a:pt x="31" y="3"/>
                      </a:lnTo>
                      <a:lnTo>
                        <a:pt x="33" y="4"/>
                      </a:lnTo>
                      <a:lnTo>
                        <a:pt x="34" y="6"/>
                      </a:lnTo>
                      <a:lnTo>
                        <a:pt x="36" y="9"/>
                      </a:lnTo>
                      <a:lnTo>
                        <a:pt x="36" y="10"/>
                      </a:lnTo>
                      <a:lnTo>
                        <a:pt x="36" y="13"/>
                      </a:lnTo>
                      <a:lnTo>
                        <a:pt x="34" y="15"/>
                      </a:lnTo>
                      <a:lnTo>
                        <a:pt x="33" y="16"/>
                      </a:lnTo>
                      <a:lnTo>
                        <a:pt x="31" y="18"/>
                      </a:lnTo>
                      <a:lnTo>
                        <a:pt x="30" y="19"/>
                      </a:lnTo>
                      <a:lnTo>
                        <a:pt x="27" y="21"/>
                      </a:lnTo>
                      <a:lnTo>
                        <a:pt x="24" y="22"/>
                      </a:lnTo>
                      <a:lnTo>
                        <a:pt x="21" y="24"/>
                      </a:lnTo>
                      <a:lnTo>
                        <a:pt x="19" y="25"/>
                      </a:lnTo>
                      <a:lnTo>
                        <a:pt x="16" y="27"/>
                      </a:lnTo>
                      <a:lnTo>
                        <a:pt x="13" y="27"/>
                      </a:lnTo>
                      <a:lnTo>
                        <a:pt x="12" y="28"/>
                      </a:lnTo>
                      <a:lnTo>
                        <a:pt x="9" y="28"/>
                      </a:lnTo>
                      <a:lnTo>
                        <a:pt x="7" y="28"/>
                      </a:lnTo>
                      <a:lnTo>
                        <a:pt x="6" y="27"/>
                      </a:lnTo>
                      <a:lnTo>
                        <a:pt x="4" y="25"/>
                      </a:lnTo>
                      <a:lnTo>
                        <a:pt x="3" y="24"/>
                      </a:lnTo>
                      <a:lnTo>
                        <a:pt x="0" y="21"/>
                      </a:lnTo>
                      <a:lnTo>
                        <a:pt x="0" y="18"/>
                      </a:lnTo>
                      <a:lnTo>
                        <a:pt x="0" y="15"/>
                      </a:lnTo>
                      <a:lnTo>
                        <a:pt x="1" y="12"/>
                      </a:lnTo>
                      <a:lnTo>
                        <a:pt x="4" y="10"/>
                      </a:lnTo>
                      <a:lnTo>
                        <a:pt x="7" y="7"/>
                      </a:lnTo>
                      <a:lnTo>
                        <a:pt x="9" y="6"/>
                      </a:lnTo>
                      <a:lnTo>
                        <a:pt x="12" y="4"/>
                      </a:lnTo>
                      <a:lnTo>
                        <a:pt x="15" y="4"/>
                      </a:lnTo>
                      <a:lnTo>
                        <a:pt x="16" y="3"/>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77" name="Freeform 425"/>
                <p:cNvSpPr>
                  <a:spLocks/>
                </p:cNvSpPr>
                <p:nvPr/>
              </p:nvSpPr>
              <p:spPr bwMode="auto">
                <a:xfrm>
                  <a:off x="2299" y="1614"/>
                  <a:ext cx="36" cy="28"/>
                </a:xfrm>
                <a:custGeom>
                  <a:avLst/>
                  <a:gdLst>
                    <a:gd name="T0" fmla="*/ 16 w 36"/>
                    <a:gd name="T1" fmla="*/ 3 h 28"/>
                    <a:gd name="T2" fmla="*/ 16 w 36"/>
                    <a:gd name="T3" fmla="*/ 3 h 28"/>
                    <a:gd name="T4" fmla="*/ 19 w 36"/>
                    <a:gd name="T5" fmla="*/ 3 h 28"/>
                    <a:gd name="T6" fmla="*/ 22 w 36"/>
                    <a:gd name="T7" fmla="*/ 1 h 28"/>
                    <a:gd name="T8" fmla="*/ 24 w 36"/>
                    <a:gd name="T9" fmla="*/ 0 h 28"/>
                    <a:gd name="T10" fmla="*/ 25 w 36"/>
                    <a:gd name="T11" fmla="*/ 0 h 28"/>
                    <a:gd name="T12" fmla="*/ 27 w 36"/>
                    <a:gd name="T13" fmla="*/ 0 h 28"/>
                    <a:gd name="T14" fmla="*/ 30 w 36"/>
                    <a:gd name="T15" fmla="*/ 0 h 28"/>
                    <a:gd name="T16" fmla="*/ 31 w 36"/>
                    <a:gd name="T17" fmla="*/ 1 h 28"/>
                    <a:gd name="T18" fmla="*/ 31 w 36"/>
                    <a:gd name="T19" fmla="*/ 3 h 28"/>
                    <a:gd name="T20" fmla="*/ 33 w 36"/>
                    <a:gd name="T21" fmla="*/ 4 h 28"/>
                    <a:gd name="T22" fmla="*/ 34 w 36"/>
                    <a:gd name="T23" fmla="*/ 6 h 28"/>
                    <a:gd name="T24" fmla="*/ 34 w 36"/>
                    <a:gd name="T25" fmla="*/ 6 h 28"/>
                    <a:gd name="T26" fmla="*/ 36 w 36"/>
                    <a:gd name="T27" fmla="*/ 9 h 28"/>
                    <a:gd name="T28" fmla="*/ 36 w 36"/>
                    <a:gd name="T29" fmla="*/ 10 h 28"/>
                    <a:gd name="T30" fmla="*/ 36 w 36"/>
                    <a:gd name="T31" fmla="*/ 13 h 28"/>
                    <a:gd name="T32" fmla="*/ 34 w 36"/>
                    <a:gd name="T33" fmla="*/ 15 h 28"/>
                    <a:gd name="T34" fmla="*/ 33 w 36"/>
                    <a:gd name="T35" fmla="*/ 16 h 28"/>
                    <a:gd name="T36" fmla="*/ 31 w 36"/>
                    <a:gd name="T37" fmla="*/ 18 h 28"/>
                    <a:gd name="T38" fmla="*/ 30 w 36"/>
                    <a:gd name="T39" fmla="*/ 19 h 28"/>
                    <a:gd name="T40" fmla="*/ 27 w 36"/>
                    <a:gd name="T41" fmla="*/ 21 h 28"/>
                    <a:gd name="T42" fmla="*/ 24 w 36"/>
                    <a:gd name="T43" fmla="*/ 22 h 28"/>
                    <a:gd name="T44" fmla="*/ 21 w 36"/>
                    <a:gd name="T45" fmla="*/ 24 h 28"/>
                    <a:gd name="T46" fmla="*/ 21 w 36"/>
                    <a:gd name="T47" fmla="*/ 24 h 28"/>
                    <a:gd name="T48" fmla="*/ 19 w 36"/>
                    <a:gd name="T49" fmla="*/ 25 h 28"/>
                    <a:gd name="T50" fmla="*/ 16 w 36"/>
                    <a:gd name="T51" fmla="*/ 27 h 28"/>
                    <a:gd name="T52" fmla="*/ 13 w 36"/>
                    <a:gd name="T53" fmla="*/ 27 h 28"/>
                    <a:gd name="T54" fmla="*/ 12 w 36"/>
                    <a:gd name="T55" fmla="*/ 28 h 28"/>
                    <a:gd name="T56" fmla="*/ 9 w 36"/>
                    <a:gd name="T57" fmla="*/ 28 h 28"/>
                    <a:gd name="T58" fmla="*/ 7 w 36"/>
                    <a:gd name="T59" fmla="*/ 28 h 28"/>
                    <a:gd name="T60" fmla="*/ 6 w 36"/>
                    <a:gd name="T61" fmla="*/ 27 h 28"/>
                    <a:gd name="T62" fmla="*/ 4 w 36"/>
                    <a:gd name="T63" fmla="*/ 25 h 28"/>
                    <a:gd name="T64" fmla="*/ 3 w 36"/>
                    <a:gd name="T65" fmla="*/ 24 h 28"/>
                    <a:gd name="T66" fmla="*/ 0 w 36"/>
                    <a:gd name="T67" fmla="*/ 21 h 28"/>
                    <a:gd name="T68" fmla="*/ 0 w 36"/>
                    <a:gd name="T69" fmla="*/ 21 h 28"/>
                    <a:gd name="T70" fmla="*/ 0 w 36"/>
                    <a:gd name="T71" fmla="*/ 18 h 28"/>
                    <a:gd name="T72" fmla="*/ 0 w 36"/>
                    <a:gd name="T73" fmla="*/ 15 h 28"/>
                    <a:gd name="T74" fmla="*/ 1 w 36"/>
                    <a:gd name="T75" fmla="*/ 12 h 28"/>
                    <a:gd name="T76" fmla="*/ 4 w 36"/>
                    <a:gd name="T77" fmla="*/ 10 h 28"/>
                    <a:gd name="T78" fmla="*/ 7 w 36"/>
                    <a:gd name="T79" fmla="*/ 7 h 28"/>
                    <a:gd name="T80" fmla="*/ 9 w 36"/>
                    <a:gd name="T81" fmla="*/ 6 h 28"/>
                    <a:gd name="T82" fmla="*/ 12 w 36"/>
                    <a:gd name="T83" fmla="*/ 4 h 28"/>
                    <a:gd name="T84" fmla="*/ 15 w 36"/>
                    <a:gd name="T85" fmla="*/ 4 h 28"/>
                    <a:gd name="T86" fmla="*/ 16 w 36"/>
                    <a:gd name="T87" fmla="*/ 3 h 28"/>
                    <a:gd name="T88" fmla="*/ 16 w 36"/>
                    <a:gd name="T89" fmla="*/ 3 h 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28"/>
                    <a:gd name="T137" fmla="*/ 36 w 36"/>
                    <a:gd name="T138" fmla="*/ 28 h 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28">
                      <a:moveTo>
                        <a:pt x="16" y="3"/>
                      </a:moveTo>
                      <a:lnTo>
                        <a:pt x="16" y="3"/>
                      </a:lnTo>
                      <a:lnTo>
                        <a:pt x="19" y="3"/>
                      </a:lnTo>
                      <a:lnTo>
                        <a:pt x="22" y="1"/>
                      </a:lnTo>
                      <a:lnTo>
                        <a:pt x="24" y="0"/>
                      </a:lnTo>
                      <a:lnTo>
                        <a:pt x="25" y="0"/>
                      </a:lnTo>
                      <a:lnTo>
                        <a:pt x="27" y="0"/>
                      </a:lnTo>
                      <a:lnTo>
                        <a:pt x="30" y="0"/>
                      </a:lnTo>
                      <a:lnTo>
                        <a:pt x="31" y="1"/>
                      </a:lnTo>
                      <a:lnTo>
                        <a:pt x="31" y="3"/>
                      </a:lnTo>
                      <a:lnTo>
                        <a:pt x="33" y="4"/>
                      </a:lnTo>
                      <a:lnTo>
                        <a:pt x="34" y="6"/>
                      </a:lnTo>
                      <a:lnTo>
                        <a:pt x="36" y="9"/>
                      </a:lnTo>
                      <a:lnTo>
                        <a:pt x="36" y="10"/>
                      </a:lnTo>
                      <a:lnTo>
                        <a:pt x="36" y="13"/>
                      </a:lnTo>
                      <a:lnTo>
                        <a:pt x="34" y="15"/>
                      </a:lnTo>
                      <a:lnTo>
                        <a:pt x="33" y="16"/>
                      </a:lnTo>
                      <a:lnTo>
                        <a:pt x="31" y="18"/>
                      </a:lnTo>
                      <a:lnTo>
                        <a:pt x="30" y="19"/>
                      </a:lnTo>
                      <a:lnTo>
                        <a:pt x="27" y="21"/>
                      </a:lnTo>
                      <a:lnTo>
                        <a:pt x="24" y="22"/>
                      </a:lnTo>
                      <a:lnTo>
                        <a:pt x="21" y="24"/>
                      </a:lnTo>
                      <a:lnTo>
                        <a:pt x="19" y="25"/>
                      </a:lnTo>
                      <a:lnTo>
                        <a:pt x="16" y="27"/>
                      </a:lnTo>
                      <a:lnTo>
                        <a:pt x="13" y="27"/>
                      </a:lnTo>
                      <a:lnTo>
                        <a:pt x="12" y="28"/>
                      </a:lnTo>
                      <a:lnTo>
                        <a:pt x="9" y="28"/>
                      </a:lnTo>
                      <a:lnTo>
                        <a:pt x="7" y="28"/>
                      </a:lnTo>
                      <a:lnTo>
                        <a:pt x="6" y="27"/>
                      </a:lnTo>
                      <a:lnTo>
                        <a:pt x="4" y="25"/>
                      </a:lnTo>
                      <a:lnTo>
                        <a:pt x="3" y="24"/>
                      </a:lnTo>
                      <a:lnTo>
                        <a:pt x="0" y="21"/>
                      </a:lnTo>
                      <a:lnTo>
                        <a:pt x="0" y="18"/>
                      </a:lnTo>
                      <a:lnTo>
                        <a:pt x="0" y="15"/>
                      </a:lnTo>
                      <a:lnTo>
                        <a:pt x="1" y="12"/>
                      </a:lnTo>
                      <a:lnTo>
                        <a:pt x="4" y="10"/>
                      </a:lnTo>
                      <a:lnTo>
                        <a:pt x="7" y="7"/>
                      </a:lnTo>
                      <a:lnTo>
                        <a:pt x="9" y="6"/>
                      </a:lnTo>
                      <a:lnTo>
                        <a:pt x="12" y="4"/>
                      </a:lnTo>
                      <a:lnTo>
                        <a:pt x="15" y="4"/>
                      </a:lnTo>
                      <a:lnTo>
                        <a:pt x="16"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78" name="Line 426"/>
                <p:cNvSpPr>
                  <a:spLocks noChangeShapeType="1"/>
                </p:cNvSpPr>
                <p:nvPr/>
              </p:nvSpPr>
              <p:spPr bwMode="auto">
                <a:xfrm flipH="1" flipV="1">
                  <a:off x="2321" y="1615"/>
                  <a:ext cx="6"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79" name="Line 427"/>
                <p:cNvSpPr>
                  <a:spLocks noChangeShapeType="1"/>
                </p:cNvSpPr>
                <p:nvPr/>
              </p:nvSpPr>
              <p:spPr bwMode="auto">
                <a:xfrm>
                  <a:off x="2317" y="1626"/>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80" name="Line 428"/>
                <p:cNvSpPr>
                  <a:spLocks noChangeShapeType="1"/>
                </p:cNvSpPr>
                <p:nvPr/>
              </p:nvSpPr>
              <p:spPr bwMode="auto">
                <a:xfrm>
                  <a:off x="2303" y="1621"/>
                  <a:ext cx="8"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81" name="Freeform 429"/>
                <p:cNvSpPr>
                  <a:spLocks/>
                </p:cNvSpPr>
                <p:nvPr/>
              </p:nvSpPr>
              <p:spPr bwMode="auto">
                <a:xfrm>
                  <a:off x="1734" y="1568"/>
                  <a:ext cx="37" cy="23"/>
                </a:xfrm>
                <a:custGeom>
                  <a:avLst/>
                  <a:gdLst>
                    <a:gd name="T0" fmla="*/ 12 w 37"/>
                    <a:gd name="T1" fmla="*/ 20 h 23"/>
                    <a:gd name="T2" fmla="*/ 12 w 37"/>
                    <a:gd name="T3" fmla="*/ 20 h 23"/>
                    <a:gd name="T4" fmla="*/ 10 w 37"/>
                    <a:gd name="T5" fmla="*/ 19 h 23"/>
                    <a:gd name="T6" fmla="*/ 7 w 37"/>
                    <a:gd name="T7" fmla="*/ 17 h 23"/>
                    <a:gd name="T8" fmla="*/ 6 w 37"/>
                    <a:gd name="T9" fmla="*/ 17 h 23"/>
                    <a:gd name="T10" fmla="*/ 4 w 37"/>
                    <a:gd name="T11" fmla="*/ 16 h 23"/>
                    <a:gd name="T12" fmla="*/ 3 w 37"/>
                    <a:gd name="T13" fmla="*/ 14 h 23"/>
                    <a:gd name="T14" fmla="*/ 1 w 37"/>
                    <a:gd name="T15" fmla="*/ 14 h 23"/>
                    <a:gd name="T16" fmla="*/ 0 w 37"/>
                    <a:gd name="T17" fmla="*/ 13 h 23"/>
                    <a:gd name="T18" fmla="*/ 0 w 37"/>
                    <a:gd name="T19" fmla="*/ 10 h 23"/>
                    <a:gd name="T20" fmla="*/ 0 w 37"/>
                    <a:gd name="T21" fmla="*/ 8 h 23"/>
                    <a:gd name="T22" fmla="*/ 1 w 37"/>
                    <a:gd name="T23" fmla="*/ 5 h 23"/>
                    <a:gd name="T24" fmla="*/ 1 w 37"/>
                    <a:gd name="T25" fmla="*/ 5 h 23"/>
                    <a:gd name="T26" fmla="*/ 1 w 37"/>
                    <a:gd name="T27" fmla="*/ 3 h 23"/>
                    <a:gd name="T28" fmla="*/ 3 w 37"/>
                    <a:gd name="T29" fmla="*/ 1 h 23"/>
                    <a:gd name="T30" fmla="*/ 4 w 37"/>
                    <a:gd name="T31" fmla="*/ 0 h 23"/>
                    <a:gd name="T32" fmla="*/ 6 w 37"/>
                    <a:gd name="T33" fmla="*/ 0 h 23"/>
                    <a:gd name="T34" fmla="*/ 9 w 37"/>
                    <a:gd name="T35" fmla="*/ 0 h 23"/>
                    <a:gd name="T36" fmla="*/ 10 w 37"/>
                    <a:gd name="T37" fmla="*/ 0 h 23"/>
                    <a:gd name="T38" fmla="*/ 13 w 37"/>
                    <a:gd name="T39" fmla="*/ 0 h 23"/>
                    <a:gd name="T40" fmla="*/ 16 w 37"/>
                    <a:gd name="T41" fmla="*/ 0 h 23"/>
                    <a:gd name="T42" fmla="*/ 19 w 37"/>
                    <a:gd name="T43" fmla="*/ 1 h 23"/>
                    <a:gd name="T44" fmla="*/ 22 w 37"/>
                    <a:gd name="T45" fmla="*/ 1 h 23"/>
                    <a:gd name="T46" fmla="*/ 22 w 37"/>
                    <a:gd name="T47" fmla="*/ 1 h 23"/>
                    <a:gd name="T48" fmla="*/ 25 w 37"/>
                    <a:gd name="T49" fmla="*/ 3 h 23"/>
                    <a:gd name="T50" fmla="*/ 28 w 37"/>
                    <a:gd name="T51" fmla="*/ 3 h 23"/>
                    <a:gd name="T52" fmla="*/ 31 w 37"/>
                    <a:gd name="T53" fmla="*/ 4 h 23"/>
                    <a:gd name="T54" fmla="*/ 33 w 37"/>
                    <a:gd name="T55" fmla="*/ 5 h 23"/>
                    <a:gd name="T56" fmla="*/ 34 w 37"/>
                    <a:gd name="T57" fmla="*/ 5 h 23"/>
                    <a:gd name="T58" fmla="*/ 36 w 37"/>
                    <a:gd name="T59" fmla="*/ 7 h 23"/>
                    <a:gd name="T60" fmla="*/ 36 w 37"/>
                    <a:gd name="T61" fmla="*/ 10 h 23"/>
                    <a:gd name="T62" fmla="*/ 37 w 37"/>
                    <a:gd name="T63" fmla="*/ 11 h 23"/>
                    <a:gd name="T64" fmla="*/ 36 w 37"/>
                    <a:gd name="T65" fmla="*/ 14 h 23"/>
                    <a:gd name="T66" fmla="*/ 36 w 37"/>
                    <a:gd name="T67" fmla="*/ 17 h 23"/>
                    <a:gd name="T68" fmla="*/ 36 w 37"/>
                    <a:gd name="T69" fmla="*/ 17 h 23"/>
                    <a:gd name="T70" fmla="*/ 34 w 37"/>
                    <a:gd name="T71" fmla="*/ 20 h 23"/>
                    <a:gd name="T72" fmla="*/ 31 w 37"/>
                    <a:gd name="T73" fmla="*/ 22 h 23"/>
                    <a:gd name="T74" fmla="*/ 30 w 37"/>
                    <a:gd name="T75" fmla="*/ 23 h 23"/>
                    <a:gd name="T76" fmla="*/ 27 w 37"/>
                    <a:gd name="T77" fmla="*/ 23 h 23"/>
                    <a:gd name="T78" fmla="*/ 24 w 37"/>
                    <a:gd name="T79" fmla="*/ 23 h 23"/>
                    <a:gd name="T80" fmla="*/ 19 w 37"/>
                    <a:gd name="T81" fmla="*/ 22 h 23"/>
                    <a:gd name="T82" fmla="*/ 16 w 37"/>
                    <a:gd name="T83" fmla="*/ 22 h 23"/>
                    <a:gd name="T84" fmla="*/ 15 w 37"/>
                    <a:gd name="T85" fmla="*/ 20 h 23"/>
                    <a:gd name="T86" fmla="*/ 13 w 37"/>
                    <a:gd name="T87" fmla="*/ 20 h 23"/>
                    <a:gd name="T88" fmla="*/ 12 w 37"/>
                    <a:gd name="T89" fmla="*/ 20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
                    <a:gd name="T136" fmla="*/ 0 h 23"/>
                    <a:gd name="T137" fmla="*/ 37 w 37"/>
                    <a:gd name="T138" fmla="*/ 23 h 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 h="23">
                      <a:moveTo>
                        <a:pt x="12" y="20"/>
                      </a:moveTo>
                      <a:lnTo>
                        <a:pt x="12" y="20"/>
                      </a:lnTo>
                      <a:lnTo>
                        <a:pt x="10" y="19"/>
                      </a:lnTo>
                      <a:lnTo>
                        <a:pt x="7" y="17"/>
                      </a:lnTo>
                      <a:lnTo>
                        <a:pt x="6" y="17"/>
                      </a:lnTo>
                      <a:lnTo>
                        <a:pt x="4" y="16"/>
                      </a:lnTo>
                      <a:lnTo>
                        <a:pt x="3" y="14"/>
                      </a:lnTo>
                      <a:lnTo>
                        <a:pt x="1" y="14"/>
                      </a:lnTo>
                      <a:lnTo>
                        <a:pt x="0" y="13"/>
                      </a:lnTo>
                      <a:lnTo>
                        <a:pt x="0" y="10"/>
                      </a:lnTo>
                      <a:lnTo>
                        <a:pt x="0" y="8"/>
                      </a:lnTo>
                      <a:lnTo>
                        <a:pt x="1" y="5"/>
                      </a:lnTo>
                      <a:lnTo>
                        <a:pt x="1" y="3"/>
                      </a:lnTo>
                      <a:lnTo>
                        <a:pt x="3" y="1"/>
                      </a:lnTo>
                      <a:lnTo>
                        <a:pt x="4" y="0"/>
                      </a:lnTo>
                      <a:lnTo>
                        <a:pt x="6" y="0"/>
                      </a:lnTo>
                      <a:lnTo>
                        <a:pt x="9" y="0"/>
                      </a:lnTo>
                      <a:lnTo>
                        <a:pt x="10" y="0"/>
                      </a:lnTo>
                      <a:lnTo>
                        <a:pt x="13" y="0"/>
                      </a:lnTo>
                      <a:lnTo>
                        <a:pt x="16" y="0"/>
                      </a:lnTo>
                      <a:lnTo>
                        <a:pt x="19" y="1"/>
                      </a:lnTo>
                      <a:lnTo>
                        <a:pt x="22" y="1"/>
                      </a:lnTo>
                      <a:lnTo>
                        <a:pt x="25" y="3"/>
                      </a:lnTo>
                      <a:lnTo>
                        <a:pt x="28" y="3"/>
                      </a:lnTo>
                      <a:lnTo>
                        <a:pt x="31" y="4"/>
                      </a:lnTo>
                      <a:lnTo>
                        <a:pt x="33" y="5"/>
                      </a:lnTo>
                      <a:lnTo>
                        <a:pt x="34" y="5"/>
                      </a:lnTo>
                      <a:lnTo>
                        <a:pt x="36" y="7"/>
                      </a:lnTo>
                      <a:lnTo>
                        <a:pt x="36" y="10"/>
                      </a:lnTo>
                      <a:lnTo>
                        <a:pt x="37" y="11"/>
                      </a:lnTo>
                      <a:lnTo>
                        <a:pt x="36" y="14"/>
                      </a:lnTo>
                      <a:lnTo>
                        <a:pt x="36" y="17"/>
                      </a:lnTo>
                      <a:lnTo>
                        <a:pt x="34" y="20"/>
                      </a:lnTo>
                      <a:lnTo>
                        <a:pt x="31" y="22"/>
                      </a:lnTo>
                      <a:lnTo>
                        <a:pt x="30" y="23"/>
                      </a:lnTo>
                      <a:lnTo>
                        <a:pt x="27" y="23"/>
                      </a:lnTo>
                      <a:lnTo>
                        <a:pt x="24" y="23"/>
                      </a:lnTo>
                      <a:lnTo>
                        <a:pt x="19" y="22"/>
                      </a:lnTo>
                      <a:lnTo>
                        <a:pt x="16" y="22"/>
                      </a:lnTo>
                      <a:lnTo>
                        <a:pt x="15" y="20"/>
                      </a:lnTo>
                      <a:lnTo>
                        <a:pt x="13" y="20"/>
                      </a:lnTo>
                      <a:lnTo>
                        <a:pt x="12" y="2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82" name="Freeform 430"/>
                <p:cNvSpPr>
                  <a:spLocks/>
                </p:cNvSpPr>
                <p:nvPr/>
              </p:nvSpPr>
              <p:spPr bwMode="auto">
                <a:xfrm>
                  <a:off x="1734" y="1568"/>
                  <a:ext cx="37" cy="23"/>
                </a:xfrm>
                <a:custGeom>
                  <a:avLst/>
                  <a:gdLst>
                    <a:gd name="T0" fmla="*/ 12 w 37"/>
                    <a:gd name="T1" fmla="*/ 20 h 23"/>
                    <a:gd name="T2" fmla="*/ 12 w 37"/>
                    <a:gd name="T3" fmla="*/ 20 h 23"/>
                    <a:gd name="T4" fmla="*/ 10 w 37"/>
                    <a:gd name="T5" fmla="*/ 19 h 23"/>
                    <a:gd name="T6" fmla="*/ 7 w 37"/>
                    <a:gd name="T7" fmla="*/ 17 h 23"/>
                    <a:gd name="T8" fmla="*/ 6 w 37"/>
                    <a:gd name="T9" fmla="*/ 17 h 23"/>
                    <a:gd name="T10" fmla="*/ 4 w 37"/>
                    <a:gd name="T11" fmla="*/ 16 h 23"/>
                    <a:gd name="T12" fmla="*/ 3 w 37"/>
                    <a:gd name="T13" fmla="*/ 14 h 23"/>
                    <a:gd name="T14" fmla="*/ 1 w 37"/>
                    <a:gd name="T15" fmla="*/ 14 h 23"/>
                    <a:gd name="T16" fmla="*/ 0 w 37"/>
                    <a:gd name="T17" fmla="*/ 13 h 23"/>
                    <a:gd name="T18" fmla="*/ 0 w 37"/>
                    <a:gd name="T19" fmla="*/ 10 h 23"/>
                    <a:gd name="T20" fmla="*/ 0 w 37"/>
                    <a:gd name="T21" fmla="*/ 8 h 23"/>
                    <a:gd name="T22" fmla="*/ 1 w 37"/>
                    <a:gd name="T23" fmla="*/ 5 h 23"/>
                    <a:gd name="T24" fmla="*/ 1 w 37"/>
                    <a:gd name="T25" fmla="*/ 5 h 23"/>
                    <a:gd name="T26" fmla="*/ 1 w 37"/>
                    <a:gd name="T27" fmla="*/ 3 h 23"/>
                    <a:gd name="T28" fmla="*/ 3 w 37"/>
                    <a:gd name="T29" fmla="*/ 1 h 23"/>
                    <a:gd name="T30" fmla="*/ 4 w 37"/>
                    <a:gd name="T31" fmla="*/ 0 h 23"/>
                    <a:gd name="T32" fmla="*/ 6 w 37"/>
                    <a:gd name="T33" fmla="*/ 0 h 23"/>
                    <a:gd name="T34" fmla="*/ 9 w 37"/>
                    <a:gd name="T35" fmla="*/ 0 h 23"/>
                    <a:gd name="T36" fmla="*/ 10 w 37"/>
                    <a:gd name="T37" fmla="*/ 0 h 23"/>
                    <a:gd name="T38" fmla="*/ 13 w 37"/>
                    <a:gd name="T39" fmla="*/ 0 h 23"/>
                    <a:gd name="T40" fmla="*/ 16 w 37"/>
                    <a:gd name="T41" fmla="*/ 0 h 23"/>
                    <a:gd name="T42" fmla="*/ 19 w 37"/>
                    <a:gd name="T43" fmla="*/ 1 h 23"/>
                    <a:gd name="T44" fmla="*/ 22 w 37"/>
                    <a:gd name="T45" fmla="*/ 1 h 23"/>
                    <a:gd name="T46" fmla="*/ 22 w 37"/>
                    <a:gd name="T47" fmla="*/ 1 h 23"/>
                    <a:gd name="T48" fmla="*/ 25 w 37"/>
                    <a:gd name="T49" fmla="*/ 3 h 23"/>
                    <a:gd name="T50" fmla="*/ 28 w 37"/>
                    <a:gd name="T51" fmla="*/ 3 h 23"/>
                    <a:gd name="T52" fmla="*/ 31 w 37"/>
                    <a:gd name="T53" fmla="*/ 4 h 23"/>
                    <a:gd name="T54" fmla="*/ 33 w 37"/>
                    <a:gd name="T55" fmla="*/ 5 h 23"/>
                    <a:gd name="T56" fmla="*/ 34 w 37"/>
                    <a:gd name="T57" fmla="*/ 5 h 23"/>
                    <a:gd name="T58" fmla="*/ 36 w 37"/>
                    <a:gd name="T59" fmla="*/ 7 h 23"/>
                    <a:gd name="T60" fmla="*/ 36 w 37"/>
                    <a:gd name="T61" fmla="*/ 10 h 23"/>
                    <a:gd name="T62" fmla="*/ 37 w 37"/>
                    <a:gd name="T63" fmla="*/ 11 h 23"/>
                    <a:gd name="T64" fmla="*/ 36 w 37"/>
                    <a:gd name="T65" fmla="*/ 14 h 23"/>
                    <a:gd name="T66" fmla="*/ 36 w 37"/>
                    <a:gd name="T67" fmla="*/ 17 h 23"/>
                    <a:gd name="T68" fmla="*/ 36 w 37"/>
                    <a:gd name="T69" fmla="*/ 17 h 23"/>
                    <a:gd name="T70" fmla="*/ 34 w 37"/>
                    <a:gd name="T71" fmla="*/ 20 h 23"/>
                    <a:gd name="T72" fmla="*/ 31 w 37"/>
                    <a:gd name="T73" fmla="*/ 22 h 23"/>
                    <a:gd name="T74" fmla="*/ 30 w 37"/>
                    <a:gd name="T75" fmla="*/ 23 h 23"/>
                    <a:gd name="T76" fmla="*/ 27 w 37"/>
                    <a:gd name="T77" fmla="*/ 23 h 23"/>
                    <a:gd name="T78" fmla="*/ 24 w 37"/>
                    <a:gd name="T79" fmla="*/ 23 h 23"/>
                    <a:gd name="T80" fmla="*/ 19 w 37"/>
                    <a:gd name="T81" fmla="*/ 22 h 23"/>
                    <a:gd name="T82" fmla="*/ 16 w 37"/>
                    <a:gd name="T83" fmla="*/ 22 h 23"/>
                    <a:gd name="T84" fmla="*/ 15 w 37"/>
                    <a:gd name="T85" fmla="*/ 20 h 23"/>
                    <a:gd name="T86" fmla="*/ 13 w 37"/>
                    <a:gd name="T87" fmla="*/ 20 h 23"/>
                    <a:gd name="T88" fmla="*/ 12 w 37"/>
                    <a:gd name="T89" fmla="*/ 20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
                    <a:gd name="T136" fmla="*/ 0 h 23"/>
                    <a:gd name="T137" fmla="*/ 37 w 37"/>
                    <a:gd name="T138" fmla="*/ 23 h 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 h="23">
                      <a:moveTo>
                        <a:pt x="12" y="20"/>
                      </a:moveTo>
                      <a:lnTo>
                        <a:pt x="12" y="20"/>
                      </a:lnTo>
                      <a:lnTo>
                        <a:pt x="10" y="19"/>
                      </a:lnTo>
                      <a:lnTo>
                        <a:pt x="7" y="17"/>
                      </a:lnTo>
                      <a:lnTo>
                        <a:pt x="6" y="17"/>
                      </a:lnTo>
                      <a:lnTo>
                        <a:pt x="4" y="16"/>
                      </a:lnTo>
                      <a:lnTo>
                        <a:pt x="3" y="14"/>
                      </a:lnTo>
                      <a:lnTo>
                        <a:pt x="1" y="14"/>
                      </a:lnTo>
                      <a:lnTo>
                        <a:pt x="0" y="13"/>
                      </a:lnTo>
                      <a:lnTo>
                        <a:pt x="0" y="10"/>
                      </a:lnTo>
                      <a:lnTo>
                        <a:pt x="0" y="8"/>
                      </a:lnTo>
                      <a:lnTo>
                        <a:pt x="1" y="5"/>
                      </a:lnTo>
                      <a:lnTo>
                        <a:pt x="1" y="3"/>
                      </a:lnTo>
                      <a:lnTo>
                        <a:pt x="3" y="1"/>
                      </a:lnTo>
                      <a:lnTo>
                        <a:pt x="4" y="0"/>
                      </a:lnTo>
                      <a:lnTo>
                        <a:pt x="6" y="0"/>
                      </a:lnTo>
                      <a:lnTo>
                        <a:pt x="9" y="0"/>
                      </a:lnTo>
                      <a:lnTo>
                        <a:pt x="10" y="0"/>
                      </a:lnTo>
                      <a:lnTo>
                        <a:pt x="13" y="0"/>
                      </a:lnTo>
                      <a:lnTo>
                        <a:pt x="16" y="0"/>
                      </a:lnTo>
                      <a:lnTo>
                        <a:pt x="19" y="1"/>
                      </a:lnTo>
                      <a:lnTo>
                        <a:pt x="22" y="1"/>
                      </a:lnTo>
                      <a:lnTo>
                        <a:pt x="25" y="3"/>
                      </a:lnTo>
                      <a:lnTo>
                        <a:pt x="28" y="3"/>
                      </a:lnTo>
                      <a:lnTo>
                        <a:pt x="31" y="4"/>
                      </a:lnTo>
                      <a:lnTo>
                        <a:pt x="33" y="5"/>
                      </a:lnTo>
                      <a:lnTo>
                        <a:pt x="34" y="5"/>
                      </a:lnTo>
                      <a:lnTo>
                        <a:pt x="36" y="7"/>
                      </a:lnTo>
                      <a:lnTo>
                        <a:pt x="36" y="10"/>
                      </a:lnTo>
                      <a:lnTo>
                        <a:pt x="37" y="11"/>
                      </a:lnTo>
                      <a:lnTo>
                        <a:pt x="36" y="14"/>
                      </a:lnTo>
                      <a:lnTo>
                        <a:pt x="36" y="17"/>
                      </a:lnTo>
                      <a:lnTo>
                        <a:pt x="34" y="20"/>
                      </a:lnTo>
                      <a:lnTo>
                        <a:pt x="31" y="22"/>
                      </a:lnTo>
                      <a:lnTo>
                        <a:pt x="30" y="23"/>
                      </a:lnTo>
                      <a:lnTo>
                        <a:pt x="27" y="23"/>
                      </a:lnTo>
                      <a:lnTo>
                        <a:pt x="24" y="23"/>
                      </a:lnTo>
                      <a:lnTo>
                        <a:pt x="19" y="22"/>
                      </a:lnTo>
                      <a:lnTo>
                        <a:pt x="16" y="22"/>
                      </a:lnTo>
                      <a:lnTo>
                        <a:pt x="15" y="20"/>
                      </a:lnTo>
                      <a:lnTo>
                        <a:pt x="13" y="20"/>
                      </a:lnTo>
                      <a:lnTo>
                        <a:pt x="12"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83" name="Line 431"/>
                <p:cNvSpPr>
                  <a:spLocks noChangeShapeType="1"/>
                </p:cNvSpPr>
                <p:nvPr/>
              </p:nvSpPr>
              <p:spPr bwMode="auto">
                <a:xfrm flipH="1">
                  <a:off x="1741" y="1573"/>
                  <a:ext cx="2"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84" name="Line 432"/>
                <p:cNvSpPr>
                  <a:spLocks noChangeShapeType="1"/>
                </p:cNvSpPr>
                <p:nvPr/>
              </p:nvSpPr>
              <p:spPr bwMode="auto">
                <a:xfrm flipV="1">
                  <a:off x="1750" y="1568"/>
                  <a:ext cx="3"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85" name="Line 433"/>
                <p:cNvSpPr>
                  <a:spLocks noChangeShapeType="1"/>
                </p:cNvSpPr>
                <p:nvPr/>
              </p:nvSpPr>
              <p:spPr bwMode="auto">
                <a:xfrm flipV="1">
                  <a:off x="1758" y="1579"/>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86" name="Freeform 434"/>
                <p:cNvSpPr>
                  <a:spLocks/>
                </p:cNvSpPr>
                <p:nvPr/>
              </p:nvSpPr>
              <p:spPr bwMode="auto">
                <a:xfrm>
                  <a:off x="1855" y="1554"/>
                  <a:ext cx="34" cy="28"/>
                </a:xfrm>
                <a:custGeom>
                  <a:avLst/>
                  <a:gdLst>
                    <a:gd name="T0" fmla="*/ 9 w 34"/>
                    <a:gd name="T1" fmla="*/ 19 h 28"/>
                    <a:gd name="T2" fmla="*/ 9 w 34"/>
                    <a:gd name="T3" fmla="*/ 19 h 28"/>
                    <a:gd name="T4" fmla="*/ 7 w 34"/>
                    <a:gd name="T5" fmla="*/ 19 h 28"/>
                    <a:gd name="T6" fmla="*/ 4 w 34"/>
                    <a:gd name="T7" fmla="*/ 18 h 28"/>
                    <a:gd name="T8" fmla="*/ 3 w 34"/>
                    <a:gd name="T9" fmla="*/ 17 h 28"/>
                    <a:gd name="T10" fmla="*/ 1 w 34"/>
                    <a:gd name="T11" fmla="*/ 15 h 28"/>
                    <a:gd name="T12" fmla="*/ 0 w 34"/>
                    <a:gd name="T13" fmla="*/ 14 h 28"/>
                    <a:gd name="T14" fmla="*/ 0 w 34"/>
                    <a:gd name="T15" fmla="*/ 12 h 28"/>
                    <a:gd name="T16" fmla="*/ 0 w 34"/>
                    <a:gd name="T17" fmla="*/ 11 h 28"/>
                    <a:gd name="T18" fmla="*/ 0 w 34"/>
                    <a:gd name="T19" fmla="*/ 9 h 28"/>
                    <a:gd name="T20" fmla="*/ 0 w 34"/>
                    <a:gd name="T21" fmla="*/ 6 h 28"/>
                    <a:gd name="T22" fmla="*/ 1 w 34"/>
                    <a:gd name="T23" fmla="*/ 5 h 28"/>
                    <a:gd name="T24" fmla="*/ 1 w 34"/>
                    <a:gd name="T25" fmla="*/ 5 h 28"/>
                    <a:gd name="T26" fmla="*/ 3 w 34"/>
                    <a:gd name="T27" fmla="*/ 2 h 28"/>
                    <a:gd name="T28" fmla="*/ 4 w 34"/>
                    <a:gd name="T29" fmla="*/ 0 h 28"/>
                    <a:gd name="T30" fmla="*/ 6 w 34"/>
                    <a:gd name="T31" fmla="*/ 0 h 28"/>
                    <a:gd name="T32" fmla="*/ 7 w 34"/>
                    <a:gd name="T33" fmla="*/ 0 h 28"/>
                    <a:gd name="T34" fmla="*/ 10 w 34"/>
                    <a:gd name="T35" fmla="*/ 0 h 28"/>
                    <a:gd name="T36" fmla="*/ 12 w 34"/>
                    <a:gd name="T37" fmla="*/ 0 h 28"/>
                    <a:gd name="T38" fmla="*/ 15 w 34"/>
                    <a:gd name="T39" fmla="*/ 0 h 28"/>
                    <a:gd name="T40" fmla="*/ 18 w 34"/>
                    <a:gd name="T41" fmla="*/ 2 h 28"/>
                    <a:gd name="T42" fmla="*/ 21 w 34"/>
                    <a:gd name="T43" fmla="*/ 3 h 28"/>
                    <a:gd name="T44" fmla="*/ 22 w 34"/>
                    <a:gd name="T45" fmla="*/ 5 h 28"/>
                    <a:gd name="T46" fmla="*/ 22 w 34"/>
                    <a:gd name="T47" fmla="*/ 5 h 28"/>
                    <a:gd name="T48" fmla="*/ 25 w 34"/>
                    <a:gd name="T49" fmla="*/ 6 h 28"/>
                    <a:gd name="T50" fmla="*/ 28 w 34"/>
                    <a:gd name="T51" fmla="*/ 8 h 28"/>
                    <a:gd name="T52" fmla="*/ 30 w 34"/>
                    <a:gd name="T53" fmla="*/ 9 h 28"/>
                    <a:gd name="T54" fmla="*/ 33 w 34"/>
                    <a:gd name="T55" fmla="*/ 11 h 28"/>
                    <a:gd name="T56" fmla="*/ 34 w 34"/>
                    <a:gd name="T57" fmla="*/ 12 h 28"/>
                    <a:gd name="T58" fmla="*/ 34 w 34"/>
                    <a:gd name="T59" fmla="*/ 14 h 28"/>
                    <a:gd name="T60" fmla="*/ 34 w 34"/>
                    <a:gd name="T61" fmla="*/ 17 h 28"/>
                    <a:gd name="T62" fmla="*/ 34 w 34"/>
                    <a:gd name="T63" fmla="*/ 18 h 28"/>
                    <a:gd name="T64" fmla="*/ 34 w 34"/>
                    <a:gd name="T65" fmla="*/ 21 h 28"/>
                    <a:gd name="T66" fmla="*/ 33 w 34"/>
                    <a:gd name="T67" fmla="*/ 24 h 28"/>
                    <a:gd name="T68" fmla="*/ 33 w 34"/>
                    <a:gd name="T69" fmla="*/ 24 h 28"/>
                    <a:gd name="T70" fmla="*/ 30 w 34"/>
                    <a:gd name="T71" fmla="*/ 27 h 28"/>
                    <a:gd name="T72" fmla="*/ 27 w 34"/>
                    <a:gd name="T73" fmla="*/ 28 h 28"/>
                    <a:gd name="T74" fmla="*/ 25 w 34"/>
                    <a:gd name="T75" fmla="*/ 28 h 28"/>
                    <a:gd name="T76" fmla="*/ 22 w 34"/>
                    <a:gd name="T77" fmla="*/ 27 h 28"/>
                    <a:gd name="T78" fmla="*/ 18 w 34"/>
                    <a:gd name="T79" fmla="*/ 27 h 28"/>
                    <a:gd name="T80" fmla="*/ 15 w 34"/>
                    <a:gd name="T81" fmla="*/ 24 h 28"/>
                    <a:gd name="T82" fmla="*/ 13 w 34"/>
                    <a:gd name="T83" fmla="*/ 24 h 28"/>
                    <a:gd name="T84" fmla="*/ 10 w 34"/>
                    <a:gd name="T85" fmla="*/ 22 h 28"/>
                    <a:gd name="T86" fmla="*/ 9 w 34"/>
                    <a:gd name="T87" fmla="*/ 21 h 28"/>
                    <a:gd name="T88" fmla="*/ 9 w 34"/>
                    <a:gd name="T89" fmla="*/ 19 h 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28"/>
                    <a:gd name="T137" fmla="*/ 34 w 34"/>
                    <a:gd name="T138" fmla="*/ 28 h 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28">
                      <a:moveTo>
                        <a:pt x="9" y="19"/>
                      </a:moveTo>
                      <a:lnTo>
                        <a:pt x="9" y="19"/>
                      </a:lnTo>
                      <a:lnTo>
                        <a:pt x="7" y="19"/>
                      </a:lnTo>
                      <a:lnTo>
                        <a:pt x="4" y="18"/>
                      </a:lnTo>
                      <a:lnTo>
                        <a:pt x="3" y="17"/>
                      </a:lnTo>
                      <a:lnTo>
                        <a:pt x="1" y="15"/>
                      </a:lnTo>
                      <a:lnTo>
                        <a:pt x="0" y="14"/>
                      </a:lnTo>
                      <a:lnTo>
                        <a:pt x="0" y="12"/>
                      </a:lnTo>
                      <a:lnTo>
                        <a:pt x="0" y="11"/>
                      </a:lnTo>
                      <a:lnTo>
                        <a:pt x="0" y="9"/>
                      </a:lnTo>
                      <a:lnTo>
                        <a:pt x="0" y="6"/>
                      </a:lnTo>
                      <a:lnTo>
                        <a:pt x="1" y="5"/>
                      </a:lnTo>
                      <a:lnTo>
                        <a:pt x="3" y="2"/>
                      </a:lnTo>
                      <a:lnTo>
                        <a:pt x="4" y="0"/>
                      </a:lnTo>
                      <a:lnTo>
                        <a:pt x="6" y="0"/>
                      </a:lnTo>
                      <a:lnTo>
                        <a:pt x="7" y="0"/>
                      </a:lnTo>
                      <a:lnTo>
                        <a:pt x="10" y="0"/>
                      </a:lnTo>
                      <a:lnTo>
                        <a:pt x="12" y="0"/>
                      </a:lnTo>
                      <a:lnTo>
                        <a:pt x="15" y="0"/>
                      </a:lnTo>
                      <a:lnTo>
                        <a:pt x="18" y="2"/>
                      </a:lnTo>
                      <a:lnTo>
                        <a:pt x="21" y="3"/>
                      </a:lnTo>
                      <a:lnTo>
                        <a:pt x="22" y="5"/>
                      </a:lnTo>
                      <a:lnTo>
                        <a:pt x="25" y="6"/>
                      </a:lnTo>
                      <a:lnTo>
                        <a:pt x="28" y="8"/>
                      </a:lnTo>
                      <a:lnTo>
                        <a:pt x="30" y="9"/>
                      </a:lnTo>
                      <a:lnTo>
                        <a:pt x="33" y="11"/>
                      </a:lnTo>
                      <a:lnTo>
                        <a:pt x="34" y="12"/>
                      </a:lnTo>
                      <a:lnTo>
                        <a:pt x="34" y="14"/>
                      </a:lnTo>
                      <a:lnTo>
                        <a:pt x="34" y="17"/>
                      </a:lnTo>
                      <a:lnTo>
                        <a:pt x="34" y="18"/>
                      </a:lnTo>
                      <a:lnTo>
                        <a:pt x="34" y="21"/>
                      </a:lnTo>
                      <a:lnTo>
                        <a:pt x="33" y="24"/>
                      </a:lnTo>
                      <a:lnTo>
                        <a:pt x="30" y="27"/>
                      </a:lnTo>
                      <a:lnTo>
                        <a:pt x="27" y="28"/>
                      </a:lnTo>
                      <a:lnTo>
                        <a:pt x="25" y="28"/>
                      </a:lnTo>
                      <a:lnTo>
                        <a:pt x="22" y="27"/>
                      </a:lnTo>
                      <a:lnTo>
                        <a:pt x="18" y="27"/>
                      </a:lnTo>
                      <a:lnTo>
                        <a:pt x="15" y="24"/>
                      </a:lnTo>
                      <a:lnTo>
                        <a:pt x="13" y="24"/>
                      </a:lnTo>
                      <a:lnTo>
                        <a:pt x="10" y="22"/>
                      </a:lnTo>
                      <a:lnTo>
                        <a:pt x="9" y="21"/>
                      </a:lnTo>
                      <a:lnTo>
                        <a:pt x="9" y="19"/>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887" name="Freeform 435"/>
                <p:cNvSpPr>
                  <a:spLocks/>
                </p:cNvSpPr>
                <p:nvPr/>
              </p:nvSpPr>
              <p:spPr bwMode="auto">
                <a:xfrm>
                  <a:off x="1855" y="1554"/>
                  <a:ext cx="34" cy="28"/>
                </a:xfrm>
                <a:custGeom>
                  <a:avLst/>
                  <a:gdLst>
                    <a:gd name="T0" fmla="*/ 9 w 34"/>
                    <a:gd name="T1" fmla="*/ 19 h 28"/>
                    <a:gd name="T2" fmla="*/ 9 w 34"/>
                    <a:gd name="T3" fmla="*/ 19 h 28"/>
                    <a:gd name="T4" fmla="*/ 7 w 34"/>
                    <a:gd name="T5" fmla="*/ 19 h 28"/>
                    <a:gd name="T6" fmla="*/ 4 w 34"/>
                    <a:gd name="T7" fmla="*/ 18 h 28"/>
                    <a:gd name="T8" fmla="*/ 3 w 34"/>
                    <a:gd name="T9" fmla="*/ 17 h 28"/>
                    <a:gd name="T10" fmla="*/ 1 w 34"/>
                    <a:gd name="T11" fmla="*/ 15 h 28"/>
                    <a:gd name="T12" fmla="*/ 0 w 34"/>
                    <a:gd name="T13" fmla="*/ 14 h 28"/>
                    <a:gd name="T14" fmla="*/ 0 w 34"/>
                    <a:gd name="T15" fmla="*/ 12 h 28"/>
                    <a:gd name="T16" fmla="*/ 0 w 34"/>
                    <a:gd name="T17" fmla="*/ 11 h 28"/>
                    <a:gd name="T18" fmla="*/ 0 w 34"/>
                    <a:gd name="T19" fmla="*/ 9 h 28"/>
                    <a:gd name="T20" fmla="*/ 0 w 34"/>
                    <a:gd name="T21" fmla="*/ 6 h 28"/>
                    <a:gd name="T22" fmla="*/ 1 w 34"/>
                    <a:gd name="T23" fmla="*/ 5 h 28"/>
                    <a:gd name="T24" fmla="*/ 1 w 34"/>
                    <a:gd name="T25" fmla="*/ 5 h 28"/>
                    <a:gd name="T26" fmla="*/ 3 w 34"/>
                    <a:gd name="T27" fmla="*/ 2 h 28"/>
                    <a:gd name="T28" fmla="*/ 4 w 34"/>
                    <a:gd name="T29" fmla="*/ 0 h 28"/>
                    <a:gd name="T30" fmla="*/ 6 w 34"/>
                    <a:gd name="T31" fmla="*/ 0 h 28"/>
                    <a:gd name="T32" fmla="*/ 7 w 34"/>
                    <a:gd name="T33" fmla="*/ 0 h 28"/>
                    <a:gd name="T34" fmla="*/ 10 w 34"/>
                    <a:gd name="T35" fmla="*/ 0 h 28"/>
                    <a:gd name="T36" fmla="*/ 12 w 34"/>
                    <a:gd name="T37" fmla="*/ 0 h 28"/>
                    <a:gd name="T38" fmla="*/ 15 w 34"/>
                    <a:gd name="T39" fmla="*/ 0 h 28"/>
                    <a:gd name="T40" fmla="*/ 18 w 34"/>
                    <a:gd name="T41" fmla="*/ 2 h 28"/>
                    <a:gd name="T42" fmla="*/ 21 w 34"/>
                    <a:gd name="T43" fmla="*/ 3 h 28"/>
                    <a:gd name="T44" fmla="*/ 22 w 34"/>
                    <a:gd name="T45" fmla="*/ 5 h 28"/>
                    <a:gd name="T46" fmla="*/ 22 w 34"/>
                    <a:gd name="T47" fmla="*/ 5 h 28"/>
                    <a:gd name="T48" fmla="*/ 25 w 34"/>
                    <a:gd name="T49" fmla="*/ 6 h 28"/>
                    <a:gd name="T50" fmla="*/ 28 w 34"/>
                    <a:gd name="T51" fmla="*/ 8 h 28"/>
                    <a:gd name="T52" fmla="*/ 30 w 34"/>
                    <a:gd name="T53" fmla="*/ 9 h 28"/>
                    <a:gd name="T54" fmla="*/ 33 w 34"/>
                    <a:gd name="T55" fmla="*/ 11 h 28"/>
                    <a:gd name="T56" fmla="*/ 34 w 34"/>
                    <a:gd name="T57" fmla="*/ 12 h 28"/>
                    <a:gd name="T58" fmla="*/ 34 w 34"/>
                    <a:gd name="T59" fmla="*/ 14 h 28"/>
                    <a:gd name="T60" fmla="*/ 34 w 34"/>
                    <a:gd name="T61" fmla="*/ 17 h 28"/>
                    <a:gd name="T62" fmla="*/ 34 w 34"/>
                    <a:gd name="T63" fmla="*/ 18 h 28"/>
                    <a:gd name="T64" fmla="*/ 34 w 34"/>
                    <a:gd name="T65" fmla="*/ 21 h 28"/>
                    <a:gd name="T66" fmla="*/ 33 w 34"/>
                    <a:gd name="T67" fmla="*/ 24 h 28"/>
                    <a:gd name="T68" fmla="*/ 33 w 34"/>
                    <a:gd name="T69" fmla="*/ 24 h 28"/>
                    <a:gd name="T70" fmla="*/ 30 w 34"/>
                    <a:gd name="T71" fmla="*/ 27 h 28"/>
                    <a:gd name="T72" fmla="*/ 27 w 34"/>
                    <a:gd name="T73" fmla="*/ 28 h 28"/>
                    <a:gd name="T74" fmla="*/ 25 w 34"/>
                    <a:gd name="T75" fmla="*/ 28 h 28"/>
                    <a:gd name="T76" fmla="*/ 22 w 34"/>
                    <a:gd name="T77" fmla="*/ 27 h 28"/>
                    <a:gd name="T78" fmla="*/ 18 w 34"/>
                    <a:gd name="T79" fmla="*/ 27 h 28"/>
                    <a:gd name="T80" fmla="*/ 15 w 34"/>
                    <a:gd name="T81" fmla="*/ 24 h 28"/>
                    <a:gd name="T82" fmla="*/ 13 w 34"/>
                    <a:gd name="T83" fmla="*/ 24 h 28"/>
                    <a:gd name="T84" fmla="*/ 10 w 34"/>
                    <a:gd name="T85" fmla="*/ 22 h 28"/>
                    <a:gd name="T86" fmla="*/ 9 w 34"/>
                    <a:gd name="T87" fmla="*/ 21 h 28"/>
                    <a:gd name="T88" fmla="*/ 9 w 34"/>
                    <a:gd name="T89" fmla="*/ 19 h 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28"/>
                    <a:gd name="T137" fmla="*/ 34 w 34"/>
                    <a:gd name="T138" fmla="*/ 28 h 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28">
                      <a:moveTo>
                        <a:pt x="9" y="19"/>
                      </a:moveTo>
                      <a:lnTo>
                        <a:pt x="9" y="19"/>
                      </a:lnTo>
                      <a:lnTo>
                        <a:pt x="7" y="19"/>
                      </a:lnTo>
                      <a:lnTo>
                        <a:pt x="4" y="18"/>
                      </a:lnTo>
                      <a:lnTo>
                        <a:pt x="3" y="17"/>
                      </a:lnTo>
                      <a:lnTo>
                        <a:pt x="1" y="15"/>
                      </a:lnTo>
                      <a:lnTo>
                        <a:pt x="0" y="14"/>
                      </a:lnTo>
                      <a:lnTo>
                        <a:pt x="0" y="12"/>
                      </a:lnTo>
                      <a:lnTo>
                        <a:pt x="0" y="11"/>
                      </a:lnTo>
                      <a:lnTo>
                        <a:pt x="0" y="9"/>
                      </a:lnTo>
                      <a:lnTo>
                        <a:pt x="0" y="6"/>
                      </a:lnTo>
                      <a:lnTo>
                        <a:pt x="1" y="5"/>
                      </a:lnTo>
                      <a:lnTo>
                        <a:pt x="3" y="2"/>
                      </a:lnTo>
                      <a:lnTo>
                        <a:pt x="4" y="0"/>
                      </a:lnTo>
                      <a:lnTo>
                        <a:pt x="6" y="0"/>
                      </a:lnTo>
                      <a:lnTo>
                        <a:pt x="7" y="0"/>
                      </a:lnTo>
                      <a:lnTo>
                        <a:pt x="10" y="0"/>
                      </a:lnTo>
                      <a:lnTo>
                        <a:pt x="12" y="0"/>
                      </a:lnTo>
                      <a:lnTo>
                        <a:pt x="15" y="0"/>
                      </a:lnTo>
                      <a:lnTo>
                        <a:pt x="18" y="2"/>
                      </a:lnTo>
                      <a:lnTo>
                        <a:pt x="21" y="3"/>
                      </a:lnTo>
                      <a:lnTo>
                        <a:pt x="22" y="5"/>
                      </a:lnTo>
                      <a:lnTo>
                        <a:pt x="25" y="6"/>
                      </a:lnTo>
                      <a:lnTo>
                        <a:pt x="28" y="8"/>
                      </a:lnTo>
                      <a:lnTo>
                        <a:pt x="30" y="9"/>
                      </a:lnTo>
                      <a:lnTo>
                        <a:pt x="33" y="11"/>
                      </a:lnTo>
                      <a:lnTo>
                        <a:pt x="34" y="12"/>
                      </a:lnTo>
                      <a:lnTo>
                        <a:pt x="34" y="14"/>
                      </a:lnTo>
                      <a:lnTo>
                        <a:pt x="34" y="17"/>
                      </a:lnTo>
                      <a:lnTo>
                        <a:pt x="34" y="18"/>
                      </a:lnTo>
                      <a:lnTo>
                        <a:pt x="34" y="21"/>
                      </a:lnTo>
                      <a:lnTo>
                        <a:pt x="33" y="24"/>
                      </a:lnTo>
                      <a:lnTo>
                        <a:pt x="30" y="27"/>
                      </a:lnTo>
                      <a:lnTo>
                        <a:pt x="27" y="28"/>
                      </a:lnTo>
                      <a:lnTo>
                        <a:pt x="25" y="28"/>
                      </a:lnTo>
                      <a:lnTo>
                        <a:pt x="22" y="27"/>
                      </a:lnTo>
                      <a:lnTo>
                        <a:pt x="18" y="27"/>
                      </a:lnTo>
                      <a:lnTo>
                        <a:pt x="15" y="24"/>
                      </a:lnTo>
                      <a:lnTo>
                        <a:pt x="13" y="24"/>
                      </a:lnTo>
                      <a:lnTo>
                        <a:pt x="10" y="22"/>
                      </a:lnTo>
                      <a:lnTo>
                        <a:pt x="9" y="21"/>
                      </a:lnTo>
                      <a:lnTo>
                        <a:pt x="9"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88" name="Line 436"/>
                <p:cNvSpPr>
                  <a:spLocks noChangeShapeType="1"/>
                </p:cNvSpPr>
                <p:nvPr/>
              </p:nvSpPr>
              <p:spPr bwMode="auto">
                <a:xfrm flipH="1">
                  <a:off x="1859" y="1560"/>
                  <a:ext cx="5"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89" name="Line 437"/>
                <p:cNvSpPr>
                  <a:spLocks noChangeShapeType="1"/>
                </p:cNvSpPr>
                <p:nvPr/>
              </p:nvSpPr>
              <p:spPr bwMode="auto">
                <a:xfrm flipV="1">
                  <a:off x="1870" y="1557"/>
                  <a:ext cx="4"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90" name="Line 438"/>
                <p:cNvSpPr>
                  <a:spLocks noChangeShapeType="1"/>
                </p:cNvSpPr>
                <p:nvPr/>
              </p:nvSpPr>
              <p:spPr bwMode="auto">
                <a:xfrm flipV="1">
                  <a:off x="1874" y="1571"/>
                  <a:ext cx="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891" name="Freeform 439"/>
                <p:cNvSpPr>
                  <a:spLocks/>
                </p:cNvSpPr>
                <p:nvPr/>
              </p:nvSpPr>
              <p:spPr bwMode="auto">
                <a:xfrm>
                  <a:off x="1598" y="1142"/>
                  <a:ext cx="1400" cy="753"/>
                </a:xfrm>
                <a:custGeom>
                  <a:avLst/>
                  <a:gdLst>
                    <a:gd name="T0" fmla="*/ 160 w 1400"/>
                    <a:gd name="T1" fmla="*/ 569 h 753"/>
                    <a:gd name="T2" fmla="*/ 225 w 1400"/>
                    <a:gd name="T3" fmla="*/ 548 h 753"/>
                    <a:gd name="T4" fmla="*/ 255 w 1400"/>
                    <a:gd name="T5" fmla="*/ 569 h 753"/>
                    <a:gd name="T6" fmla="*/ 266 w 1400"/>
                    <a:gd name="T7" fmla="*/ 565 h 753"/>
                    <a:gd name="T8" fmla="*/ 293 w 1400"/>
                    <a:gd name="T9" fmla="*/ 591 h 753"/>
                    <a:gd name="T10" fmla="*/ 324 w 1400"/>
                    <a:gd name="T11" fmla="*/ 517 h 753"/>
                    <a:gd name="T12" fmla="*/ 333 w 1400"/>
                    <a:gd name="T13" fmla="*/ 618 h 753"/>
                    <a:gd name="T14" fmla="*/ 360 w 1400"/>
                    <a:gd name="T15" fmla="*/ 550 h 753"/>
                    <a:gd name="T16" fmla="*/ 384 w 1400"/>
                    <a:gd name="T17" fmla="*/ 545 h 753"/>
                    <a:gd name="T18" fmla="*/ 396 w 1400"/>
                    <a:gd name="T19" fmla="*/ 608 h 753"/>
                    <a:gd name="T20" fmla="*/ 430 w 1400"/>
                    <a:gd name="T21" fmla="*/ 641 h 753"/>
                    <a:gd name="T22" fmla="*/ 432 w 1400"/>
                    <a:gd name="T23" fmla="*/ 514 h 753"/>
                    <a:gd name="T24" fmla="*/ 450 w 1400"/>
                    <a:gd name="T25" fmla="*/ 615 h 753"/>
                    <a:gd name="T26" fmla="*/ 485 w 1400"/>
                    <a:gd name="T27" fmla="*/ 566 h 753"/>
                    <a:gd name="T28" fmla="*/ 490 w 1400"/>
                    <a:gd name="T29" fmla="*/ 672 h 753"/>
                    <a:gd name="T30" fmla="*/ 521 w 1400"/>
                    <a:gd name="T31" fmla="*/ 627 h 753"/>
                    <a:gd name="T32" fmla="*/ 544 w 1400"/>
                    <a:gd name="T33" fmla="*/ 660 h 753"/>
                    <a:gd name="T34" fmla="*/ 575 w 1400"/>
                    <a:gd name="T35" fmla="*/ 536 h 753"/>
                    <a:gd name="T36" fmla="*/ 563 w 1400"/>
                    <a:gd name="T37" fmla="*/ 635 h 753"/>
                    <a:gd name="T38" fmla="*/ 574 w 1400"/>
                    <a:gd name="T39" fmla="*/ 665 h 753"/>
                    <a:gd name="T40" fmla="*/ 596 w 1400"/>
                    <a:gd name="T41" fmla="*/ 724 h 753"/>
                    <a:gd name="T42" fmla="*/ 593 w 1400"/>
                    <a:gd name="T43" fmla="*/ 608 h 753"/>
                    <a:gd name="T44" fmla="*/ 641 w 1400"/>
                    <a:gd name="T45" fmla="*/ 620 h 753"/>
                    <a:gd name="T46" fmla="*/ 659 w 1400"/>
                    <a:gd name="T47" fmla="*/ 651 h 753"/>
                    <a:gd name="T48" fmla="*/ 674 w 1400"/>
                    <a:gd name="T49" fmla="*/ 720 h 753"/>
                    <a:gd name="T50" fmla="*/ 708 w 1400"/>
                    <a:gd name="T51" fmla="*/ 624 h 753"/>
                    <a:gd name="T52" fmla="*/ 741 w 1400"/>
                    <a:gd name="T53" fmla="*/ 708 h 753"/>
                    <a:gd name="T54" fmla="*/ 753 w 1400"/>
                    <a:gd name="T55" fmla="*/ 614 h 753"/>
                    <a:gd name="T56" fmla="*/ 759 w 1400"/>
                    <a:gd name="T57" fmla="*/ 672 h 753"/>
                    <a:gd name="T58" fmla="*/ 771 w 1400"/>
                    <a:gd name="T59" fmla="*/ 710 h 753"/>
                    <a:gd name="T60" fmla="*/ 795 w 1400"/>
                    <a:gd name="T61" fmla="*/ 693 h 753"/>
                    <a:gd name="T62" fmla="*/ 817 w 1400"/>
                    <a:gd name="T63" fmla="*/ 612 h 753"/>
                    <a:gd name="T64" fmla="*/ 820 w 1400"/>
                    <a:gd name="T65" fmla="*/ 751 h 753"/>
                    <a:gd name="T66" fmla="*/ 846 w 1400"/>
                    <a:gd name="T67" fmla="*/ 656 h 753"/>
                    <a:gd name="T68" fmla="*/ 871 w 1400"/>
                    <a:gd name="T69" fmla="*/ 713 h 753"/>
                    <a:gd name="T70" fmla="*/ 913 w 1400"/>
                    <a:gd name="T71" fmla="*/ 711 h 753"/>
                    <a:gd name="T72" fmla="*/ 926 w 1400"/>
                    <a:gd name="T73" fmla="*/ 618 h 753"/>
                    <a:gd name="T74" fmla="*/ 953 w 1400"/>
                    <a:gd name="T75" fmla="*/ 620 h 753"/>
                    <a:gd name="T76" fmla="*/ 968 w 1400"/>
                    <a:gd name="T77" fmla="*/ 683 h 753"/>
                    <a:gd name="T78" fmla="*/ 976 w 1400"/>
                    <a:gd name="T79" fmla="*/ 596 h 753"/>
                    <a:gd name="T80" fmla="*/ 1009 w 1400"/>
                    <a:gd name="T81" fmla="*/ 612 h 753"/>
                    <a:gd name="T82" fmla="*/ 1031 w 1400"/>
                    <a:gd name="T83" fmla="*/ 593 h 753"/>
                    <a:gd name="T84" fmla="*/ 1089 w 1400"/>
                    <a:gd name="T85" fmla="*/ 588 h 753"/>
                    <a:gd name="T86" fmla="*/ 1100 w 1400"/>
                    <a:gd name="T87" fmla="*/ 554 h 753"/>
                    <a:gd name="T88" fmla="*/ 1113 w 1400"/>
                    <a:gd name="T89" fmla="*/ 530 h 753"/>
                    <a:gd name="T90" fmla="*/ 1110 w 1400"/>
                    <a:gd name="T91" fmla="*/ 493 h 753"/>
                    <a:gd name="T92" fmla="*/ 1139 w 1400"/>
                    <a:gd name="T93" fmla="*/ 502 h 753"/>
                    <a:gd name="T94" fmla="*/ 1158 w 1400"/>
                    <a:gd name="T95" fmla="*/ 475 h 753"/>
                    <a:gd name="T96" fmla="*/ 1204 w 1400"/>
                    <a:gd name="T97" fmla="*/ 494 h 753"/>
                    <a:gd name="T98" fmla="*/ 1273 w 1400"/>
                    <a:gd name="T99" fmla="*/ 509 h 753"/>
                    <a:gd name="T100" fmla="*/ 1387 w 1400"/>
                    <a:gd name="T101" fmla="*/ 417 h 753"/>
                    <a:gd name="T102" fmla="*/ 1364 w 1400"/>
                    <a:gd name="T103" fmla="*/ 304 h 753"/>
                    <a:gd name="T104" fmla="*/ 1257 w 1400"/>
                    <a:gd name="T105" fmla="*/ 252 h 753"/>
                    <a:gd name="T106" fmla="*/ 1149 w 1400"/>
                    <a:gd name="T107" fmla="*/ 171 h 753"/>
                    <a:gd name="T108" fmla="*/ 1014 w 1400"/>
                    <a:gd name="T109" fmla="*/ 83 h 753"/>
                    <a:gd name="T110" fmla="*/ 946 w 1400"/>
                    <a:gd name="T111" fmla="*/ 43 h 753"/>
                    <a:gd name="T112" fmla="*/ 729 w 1400"/>
                    <a:gd name="T113" fmla="*/ 14 h 753"/>
                    <a:gd name="T114" fmla="*/ 538 w 1400"/>
                    <a:gd name="T115" fmla="*/ 34 h 753"/>
                    <a:gd name="T116" fmla="*/ 414 w 1400"/>
                    <a:gd name="T117" fmla="*/ 94 h 753"/>
                    <a:gd name="T118" fmla="*/ 260 w 1400"/>
                    <a:gd name="T119" fmla="*/ 170 h 753"/>
                    <a:gd name="T120" fmla="*/ 197 w 1400"/>
                    <a:gd name="T121" fmla="*/ 276 h 753"/>
                    <a:gd name="T122" fmla="*/ 106 w 1400"/>
                    <a:gd name="T123" fmla="*/ 333 h 753"/>
                    <a:gd name="T124" fmla="*/ 1 w 1400"/>
                    <a:gd name="T125" fmla="*/ 472 h 7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00"/>
                    <a:gd name="T190" fmla="*/ 0 h 753"/>
                    <a:gd name="T191" fmla="*/ 1400 w 1400"/>
                    <a:gd name="T192" fmla="*/ 753 h 7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00" h="753">
                      <a:moveTo>
                        <a:pt x="21" y="511"/>
                      </a:moveTo>
                      <a:lnTo>
                        <a:pt x="25" y="515"/>
                      </a:lnTo>
                      <a:lnTo>
                        <a:pt x="28" y="520"/>
                      </a:lnTo>
                      <a:lnTo>
                        <a:pt x="33" y="523"/>
                      </a:lnTo>
                      <a:lnTo>
                        <a:pt x="37" y="527"/>
                      </a:lnTo>
                      <a:lnTo>
                        <a:pt x="42" y="532"/>
                      </a:lnTo>
                      <a:lnTo>
                        <a:pt x="46" y="535"/>
                      </a:lnTo>
                      <a:lnTo>
                        <a:pt x="52" y="539"/>
                      </a:lnTo>
                      <a:lnTo>
                        <a:pt x="56" y="542"/>
                      </a:lnTo>
                      <a:lnTo>
                        <a:pt x="62" y="545"/>
                      </a:lnTo>
                      <a:lnTo>
                        <a:pt x="70" y="548"/>
                      </a:lnTo>
                      <a:lnTo>
                        <a:pt x="76" y="551"/>
                      </a:lnTo>
                      <a:lnTo>
                        <a:pt x="85" y="554"/>
                      </a:lnTo>
                      <a:lnTo>
                        <a:pt x="92" y="557"/>
                      </a:lnTo>
                      <a:lnTo>
                        <a:pt x="101" y="560"/>
                      </a:lnTo>
                      <a:lnTo>
                        <a:pt x="110" y="563"/>
                      </a:lnTo>
                      <a:lnTo>
                        <a:pt x="119" y="565"/>
                      </a:lnTo>
                      <a:lnTo>
                        <a:pt x="128" y="568"/>
                      </a:lnTo>
                      <a:lnTo>
                        <a:pt x="136" y="569"/>
                      </a:lnTo>
                      <a:lnTo>
                        <a:pt x="142" y="571"/>
                      </a:lnTo>
                      <a:lnTo>
                        <a:pt x="148" y="572"/>
                      </a:lnTo>
                      <a:lnTo>
                        <a:pt x="154" y="571"/>
                      </a:lnTo>
                      <a:lnTo>
                        <a:pt x="160" y="569"/>
                      </a:lnTo>
                      <a:lnTo>
                        <a:pt x="166" y="566"/>
                      </a:lnTo>
                      <a:lnTo>
                        <a:pt x="173" y="563"/>
                      </a:lnTo>
                      <a:lnTo>
                        <a:pt x="179" y="559"/>
                      </a:lnTo>
                      <a:lnTo>
                        <a:pt x="187" y="554"/>
                      </a:lnTo>
                      <a:lnTo>
                        <a:pt x="192" y="548"/>
                      </a:lnTo>
                      <a:lnTo>
                        <a:pt x="200" y="544"/>
                      </a:lnTo>
                      <a:lnTo>
                        <a:pt x="206" y="539"/>
                      </a:lnTo>
                      <a:lnTo>
                        <a:pt x="210" y="535"/>
                      </a:lnTo>
                      <a:lnTo>
                        <a:pt x="215" y="530"/>
                      </a:lnTo>
                      <a:lnTo>
                        <a:pt x="218" y="529"/>
                      </a:lnTo>
                      <a:lnTo>
                        <a:pt x="221" y="527"/>
                      </a:lnTo>
                      <a:lnTo>
                        <a:pt x="224" y="526"/>
                      </a:lnTo>
                      <a:lnTo>
                        <a:pt x="227" y="526"/>
                      </a:lnTo>
                      <a:lnTo>
                        <a:pt x="228" y="527"/>
                      </a:lnTo>
                      <a:lnTo>
                        <a:pt x="228" y="529"/>
                      </a:lnTo>
                      <a:lnTo>
                        <a:pt x="230" y="530"/>
                      </a:lnTo>
                      <a:lnTo>
                        <a:pt x="230" y="533"/>
                      </a:lnTo>
                      <a:lnTo>
                        <a:pt x="230" y="536"/>
                      </a:lnTo>
                      <a:lnTo>
                        <a:pt x="230" y="538"/>
                      </a:lnTo>
                      <a:lnTo>
                        <a:pt x="228" y="541"/>
                      </a:lnTo>
                      <a:lnTo>
                        <a:pt x="228" y="544"/>
                      </a:lnTo>
                      <a:lnTo>
                        <a:pt x="227" y="545"/>
                      </a:lnTo>
                      <a:lnTo>
                        <a:pt x="225" y="548"/>
                      </a:lnTo>
                      <a:lnTo>
                        <a:pt x="224" y="551"/>
                      </a:lnTo>
                      <a:lnTo>
                        <a:pt x="222" y="554"/>
                      </a:lnTo>
                      <a:lnTo>
                        <a:pt x="221" y="559"/>
                      </a:lnTo>
                      <a:lnTo>
                        <a:pt x="219" y="563"/>
                      </a:lnTo>
                      <a:lnTo>
                        <a:pt x="218" y="568"/>
                      </a:lnTo>
                      <a:lnTo>
                        <a:pt x="216" y="573"/>
                      </a:lnTo>
                      <a:lnTo>
                        <a:pt x="215" y="578"/>
                      </a:lnTo>
                      <a:lnTo>
                        <a:pt x="216" y="584"/>
                      </a:lnTo>
                      <a:lnTo>
                        <a:pt x="218" y="587"/>
                      </a:lnTo>
                      <a:lnTo>
                        <a:pt x="219" y="591"/>
                      </a:lnTo>
                      <a:lnTo>
                        <a:pt x="221" y="594"/>
                      </a:lnTo>
                      <a:lnTo>
                        <a:pt x="224" y="597"/>
                      </a:lnTo>
                      <a:lnTo>
                        <a:pt x="228" y="599"/>
                      </a:lnTo>
                      <a:lnTo>
                        <a:pt x="231" y="600"/>
                      </a:lnTo>
                      <a:lnTo>
                        <a:pt x="236" y="602"/>
                      </a:lnTo>
                      <a:lnTo>
                        <a:pt x="240" y="600"/>
                      </a:lnTo>
                      <a:lnTo>
                        <a:pt x="245" y="599"/>
                      </a:lnTo>
                      <a:lnTo>
                        <a:pt x="248" y="596"/>
                      </a:lnTo>
                      <a:lnTo>
                        <a:pt x="249" y="591"/>
                      </a:lnTo>
                      <a:lnTo>
                        <a:pt x="252" y="587"/>
                      </a:lnTo>
                      <a:lnTo>
                        <a:pt x="254" y="581"/>
                      </a:lnTo>
                      <a:lnTo>
                        <a:pt x="254" y="575"/>
                      </a:lnTo>
                      <a:lnTo>
                        <a:pt x="255" y="569"/>
                      </a:lnTo>
                      <a:lnTo>
                        <a:pt x="254" y="563"/>
                      </a:lnTo>
                      <a:lnTo>
                        <a:pt x="252" y="557"/>
                      </a:lnTo>
                      <a:lnTo>
                        <a:pt x="252" y="550"/>
                      </a:lnTo>
                      <a:lnTo>
                        <a:pt x="251" y="545"/>
                      </a:lnTo>
                      <a:lnTo>
                        <a:pt x="251" y="539"/>
                      </a:lnTo>
                      <a:lnTo>
                        <a:pt x="252" y="533"/>
                      </a:lnTo>
                      <a:lnTo>
                        <a:pt x="252" y="529"/>
                      </a:lnTo>
                      <a:lnTo>
                        <a:pt x="254" y="526"/>
                      </a:lnTo>
                      <a:lnTo>
                        <a:pt x="257" y="521"/>
                      </a:lnTo>
                      <a:lnTo>
                        <a:pt x="260" y="520"/>
                      </a:lnTo>
                      <a:lnTo>
                        <a:pt x="264" y="517"/>
                      </a:lnTo>
                      <a:lnTo>
                        <a:pt x="267" y="515"/>
                      </a:lnTo>
                      <a:lnTo>
                        <a:pt x="272" y="515"/>
                      </a:lnTo>
                      <a:lnTo>
                        <a:pt x="275" y="518"/>
                      </a:lnTo>
                      <a:lnTo>
                        <a:pt x="276" y="521"/>
                      </a:lnTo>
                      <a:lnTo>
                        <a:pt x="276" y="526"/>
                      </a:lnTo>
                      <a:lnTo>
                        <a:pt x="275" y="530"/>
                      </a:lnTo>
                      <a:lnTo>
                        <a:pt x="273" y="538"/>
                      </a:lnTo>
                      <a:lnTo>
                        <a:pt x="272" y="544"/>
                      </a:lnTo>
                      <a:lnTo>
                        <a:pt x="269" y="551"/>
                      </a:lnTo>
                      <a:lnTo>
                        <a:pt x="267" y="557"/>
                      </a:lnTo>
                      <a:lnTo>
                        <a:pt x="266" y="565"/>
                      </a:lnTo>
                      <a:lnTo>
                        <a:pt x="266" y="571"/>
                      </a:lnTo>
                      <a:lnTo>
                        <a:pt x="266" y="576"/>
                      </a:lnTo>
                      <a:lnTo>
                        <a:pt x="266" y="579"/>
                      </a:lnTo>
                      <a:lnTo>
                        <a:pt x="267" y="582"/>
                      </a:lnTo>
                      <a:lnTo>
                        <a:pt x="270" y="584"/>
                      </a:lnTo>
                      <a:lnTo>
                        <a:pt x="272" y="584"/>
                      </a:lnTo>
                      <a:lnTo>
                        <a:pt x="275" y="581"/>
                      </a:lnTo>
                      <a:lnTo>
                        <a:pt x="278" y="578"/>
                      </a:lnTo>
                      <a:lnTo>
                        <a:pt x="281" y="572"/>
                      </a:lnTo>
                      <a:lnTo>
                        <a:pt x="284" y="563"/>
                      </a:lnTo>
                      <a:lnTo>
                        <a:pt x="288" y="556"/>
                      </a:lnTo>
                      <a:lnTo>
                        <a:pt x="291" y="550"/>
                      </a:lnTo>
                      <a:lnTo>
                        <a:pt x="293" y="548"/>
                      </a:lnTo>
                      <a:lnTo>
                        <a:pt x="294" y="547"/>
                      </a:lnTo>
                      <a:lnTo>
                        <a:pt x="296" y="548"/>
                      </a:lnTo>
                      <a:lnTo>
                        <a:pt x="297" y="551"/>
                      </a:lnTo>
                      <a:lnTo>
                        <a:pt x="299" y="556"/>
                      </a:lnTo>
                      <a:lnTo>
                        <a:pt x="297" y="560"/>
                      </a:lnTo>
                      <a:lnTo>
                        <a:pt x="297" y="565"/>
                      </a:lnTo>
                      <a:lnTo>
                        <a:pt x="296" y="572"/>
                      </a:lnTo>
                      <a:lnTo>
                        <a:pt x="294" y="578"/>
                      </a:lnTo>
                      <a:lnTo>
                        <a:pt x="294" y="584"/>
                      </a:lnTo>
                      <a:lnTo>
                        <a:pt x="293" y="591"/>
                      </a:lnTo>
                      <a:lnTo>
                        <a:pt x="293" y="597"/>
                      </a:lnTo>
                      <a:lnTo>
                        <a:pt x="293" y="603"/>
                      </a:lnTo>
                      <a:lnTo>
                        <a:pt x="294" y="609"/>
                      </a:lnTo>
                      <a:lnTo>
                        <a:pt x="294" y="615"/>
                      </a:lnTo>
                      <a:lnTo>
                        <a:pt x="296" y="618"/>
                      </a:lnTo>
                      <a:lnTo>
                        <a:pt x="299" y="620"/>
                      </a:lnTo>
                      <a:lnTo>
                        <a:pt x="302" y="621"/>
                      </a:lnTo>
                      <a:lnTo>
                        <a:pt x="305" y="620"/>
                      </a:lnTo>
                      <a:lnTo>
                        <a:pt x="308" y="615"/>
                      </a:lnTo>
                      <a:lnTo>
                        <a:pt x="309" y="609"/>
                      </a:lnTo>
                      <a:lnTo>
                        <a:pt x="311" y="603"/>
                      </a:lnTo>
                      <a:lnTo>
                        <a:pt x="312" y="594"/>
                      </a:lnTo>
                      <a:lnTo>
                        <a:pt x="314" y="585"/>
                      </a:lnTo>
                      <a:lnTo>
                        <a:pt x="314" y="576"/>
                      </a:lnTo>
                      <a:lnTo>
                        <a:pt x="314" y="568"/>
                      </a:lnTo>
                      <a:lnTo>
                        <a:pt x="314" y="559"/>
                      </a:lnTo>
                      <a:lnTo>
                        <a:pt x="314" y="551"/>
                      </a:lnTo>
                      <a:lnTo>
                        <a:pt x="315" y="544"/>
                      </a:lnTo>
                      <a:lnTo>
                        <a:pt x="317" y="538"/>
                      </a:lnTo>
                      <a:lnTo>
                        <a:pt x="318" y="530"/>
                      </a:lnTo>
                      <a:lnTo>
                        <a:pt x="320" y="526"/>
                      </a:lnTo>
                      <a:lnTo>
                        <a:pt x="321" y="521"/>
                      </a:lnTo>
                      <a:lnTo>
                        <a:pt x="324" y="517"/>
                      </a:lnTo>
                      <a:lnTo>
                        <a:pt x="327" y="512"/>
                      </a:lnTo>
                      <a:lnTo>
                        <a:pt x="330" y="509"/>
                      </a:lnTo>
                      <a:lnTo>
                        <a:pt x="333" y="506"/>
                      </a:lnTo>
                      <a:lnTo>
                        <a:pt x="337" y="506"/>
                      </a:lnTo>
                      <a:lnTo>
                        <a:pt x="340" y="505"/>
                      </a:lnTo>
                      <a:lnTo>
                        <a:pt x="345" y="508"/>
                      </a:lnTo>
                      <a:lnTo>
                        <a:pt x="346" y="512"/>
                      </a:lnTo>
                      <a:lnTo>
                        <a:pt x="348" y="518"/>
                      </a:lnTo>
                      <a:lnTo>
                        <a:pt x="348" y="524"/>
                      </a:lnTo>
                      <a:lnTo>
                        <a:pt x="348" y="532"/>
                      </a:lnTo>
                      <a:lnTo>
                        <a:pt x="346" y="539"/>
                      </a:lnTo>
                      <a:lnTo>
                        <a:pt x="345" y="547"/>
                      </a:lnTo>
                      <a:lnTo>
                        <a:pt x="345" y="553"/>
                      </a:lnTo>
                      <a:lnTo>
                        <a:pt x="342" y="559"/>
                      </a:lnTo>
                      <a:lnTo>
                        <a:pt x="340" y="565"/>
                      </a:lnTo>
                      <a:lnTo>
                        <a:pt x="339" y="569"/>
                      </a:lnTo>
                      <a:lnTo>
                        <a:pt x="337" y="576"/>
                      </a:lnTo>
                      <a:lnTo>
                        <a:pt x="336" y="584"/>
                      </a:lnTo>
                      <a:lnTo>
                        <a:pt x="334" y="590"/>
                      </a:lnTo>
                      <a:lnTo>
                        <a:pt x="333" y="597"/>
                      </a:lnTo>
                      <a:lnTo>
                        <a:pt x="333" y="605"/>
                      </a:lnTo>
                      <a:lnTo>
                        <a:pt x="333" y="612"/>
                      </a:lnTo>
                      <a:lnTo>
                        <a:pt x="333" y="618"/>
                      </a:lnTo>
                      <a:lnTo>
                        <a:pt x="333" y="626"/>
                      </a:lnTo>
                      <a:lnTo>
                        <a:pt x="333" y="630"/>
                      </a:lnTo>
                      <a:lnTo>
                        <a:pt x="336" y="635"/>
                      </a:lnTo>
                      <a:lnTo>
                        <a:pt x="337" y="636"/>
                      </a:lnTo>
                      <a:lnTo>
                        <a:pt x="340" y="638"/>
                      </a:lnTo>
                      <a:lnTo>
                        <a:pt x="343" y="638"/>
                      </a:lnTo>
                      <a:lnTo>
                        <a:pt x="345" y="636"/>
                      </a:lnTo>
                      <a:lnTo>
                        <a:pt x="348" y="633"/>
                      </a:lnTo>
                      <a:lnTo>
                        <a:pt x="349" y="630"/>
                      </a:lnTo>
                      <a:lnTo>
                        <a:pt x="349" y="627"/>
                      </a:lnTo>
                      <a:lnTo>
                        <a:pt x="349" y="623"/>
                      </a:lnTo>
                      <a:lnTo>
                        <a:pt x="348" y="618"/>
                      </a:lnTo>
                      <a:lnTo>
                        <a:pt x="348" y="615"/>
                      </a:lnTo>
                      <a:lnTo>
                        <a:pt x="348" y="609"/>
                      </a:lnTo>
                      <a:lnTo>
                        <a:pt x="348" y="603"/>
                      </a:lnTo>
                      <a:lnTo>
                        <a:pt x="349" y="597"/>
                      </a:lnTo>
                      <a:lnTo>
                        <a:pt x="351" y="591"/>
                      </a:lnTo>
                      <a:lnTo>
                        <a:pt x="352" y="584"/>
                      </a:lnTo>
                      <a:lnTo>
                        <a:pt x="354" y="576"/>
                      </a:lnTo>
                      <a:lnTo>
                        <a:pt x="357" y="568"/>
                      </a:lnTo>
                      <a:lnTo>
                        <a:pt x="358" y="559"/>
                      </a:lnTo>
                      <a:lnTo>
                        <a:pt x="360" y="550"/>
                      </a:lnTo>
                      <a:lnTo>
                        <a:pt x="363" y="541"/>
                      </a:lnTo>
                      <a:lnTo>
                        <a:pt x="364" y="533"/>
                      </a:lnTo>
                      <a:lnTo>
                        <a:pt x="366" y="526"/>
                      </a:lnTo>
                      <a:lnTo>
                        <a:pt x="367" y="520"/>
                      </a:lnTo>
                      <a:lnTo>
                        <a:pt x="369" y="515"/>
                      </a:lnTo>
                      <a:lnTo>
                        <a:pt x="372" y="511"/>
                      </a:lnTo>
                      <a:lnTo>
                        <a:pt x="373" y="508"/>
                      </a:lnTo>
                      <a:lnTo>
                        <a:pt x="376" y="505"/>
                      </a:lnTo>
                      <a:lnTo>
                        <a:pt x="379" y="505"/>
                      </a:lnTo>
                      <a:lnTo>
                        <a:pt x="382" y="505"/>
                      </a:lnTo>
                      <a:lnTo>
                        <a:pt x="385" y="505"/>
                      </a:lnTo>
                      <a:lnTo>
                        <a:pt x="387" y="506"/>
                      </a:lnTo>
                      <a:lnTo>
                        <a:pt x="388" y="508"/>
                      </a:lnTo>
                      <a:lnTo>
                        <a:pt x="390" y="509"/>
                      </a:lnTo>
                      <a:lnTo>
                        <a:pt x="391" y="514"/>
                      </a:lnTo>
                      <a:lnTo>
                        <a:pt x="391" y="517"/>
                      </a:lnTo>
                      <a:lnTo>
                        <a:pt x="391" y="520"/>
                      </a:lnTo>
                      <a:lnTo>
                        <a:pt x="391" y="524"/>
                      </a:lnTo>
                      <a:lnTo>
                        <a:pt x="391" y="529"/>
                      </a:lnTo>
                      <a:lnTo>
                        <a:pt x="390" y="535"/>
                      </a:lnTo>
                      <a:lnTo>
                        <a:pt x="388" y="538"/>
                      </a:lnTo>
                      <a:lnTo>
                        <a:pt x="387" y="542"/>
                      </a:lnTo>
                      <a:lnTo>
                        <a:pt x="384" y="545"/>
                      </a:lnTo>
                      <a:lnTo>
                        <a:pt x="381" y="550"/>
                      </a:lnTo>
                      <a:lnTo>
                        <a:pt x="378" y="553"/>
                      </a:lnTo>
                      <a:lnTo>
                        <a:pt x="375" y="559"/>
                      </a:lnTo>
                      <a:lnTo>
                        <a:pt x="372" y="565"/>
                      </a:lnTo>
                      <a:lnTo>
                        <a:pt x="370" y="571"/>
                      </a:lnTo>
                      <a:lnTo>
                        <a:pt x="369" y="579"/>
                      </a:lnTo>
                      <a:lnTo>
                        <a:pt x="369" y="588"/>
                      </a:lnTo>
                      <a:lnTo>
                        <a:pt x="367" y="597"/>
                      </a:lnTo>
                      <a:lnTo>
                        <a:pt x="367" y="608"/>
                      </a:lnTo>
                      <a:lnTo>
                        <a:pt x="369" y="615"/>
                      </a:lnTo>
                      <a:lnTo>
                        <a:pt x="369" y="623"/>
                      </a:lnTo>
                      <a:lnTo>
                        <a:pt x="372" y="629"/>
                      </a:lnTo>
                      <a:lnTo>
                        <a:pt x="373" y="635"/>
                      </a:lnTo>
                      <a:lnTo>
                        <a:pt x="376" y="639"/>
                      </a:lnTo>
                      <a:lnTo>
                        <a:pt x="381" y="641"/>
                      </a:lnTo>
                      <a:lnTo>
                        <a:pt x="387" y="642"/>
                      </a:lnTo>
                      <a:lnTo>
                        <a:pt x="391" y="641"/>
                      </a:lnTo>
                      <a:lnTo>
                        <a:pt x="394" y="638"/>
                      </a:lnTo>
                      <a:lnTo>
                        <a:pt x="396" y="633"/>
                      </a:lnTo>
                      <a:lnTo>
                        <a:pt x="396" y="627"/>
                      </a:lnTo>
                      <a:lnTo>
                        <a:pt x="396" y="621"/>
                      </a:lnTo>
                      <a:lnTo>
                        <a:pt x="396" y="614"/>
                      </a:lnTo>
                      <a:lnTo>
                        <a:pt x="396" y="608"/>
                      </a:lnTo>
                      <a:lnTo>
                        <a:pt x="396" y="602"/>
                      </a:lnTo>
                      <a:lnTo>
                        <a:pt x="397" y="597"/>
                      </a:lnTo>
                      <a:lnTo>
                        <a:pt x="400" y="594"/>
                      </a:lnTo>
                      <a:lnTo>
                        <a:pt x="403" y="593"/>
                      </a:lnTo>
                      <a:lnTo>
                        <a:pt x="405" y="593"/>
                      </a:lnTo>
                      <a:lnTo>
                        <a:pt x="406" y="594"/>
                      </a:lnTo>
                      <a:lnTo>
                        <a:pt x="408" y="596"/>
                      </a:lnTo>
                      <a:lnTo>
                        <a:pt x="408" y="599"/>
                      </a:lnTo>
                      <a:lnTo>
                        <a:pt x="409" y="603"/>
                      </a:lnTo>
                      <a:lnTo>
                        <a:pt x="409" y="609"/>
                      </a:lnTo>
                      <a:lnTo>
                        <a:pt x="411" y="615"/>
                      </a:lnTo>
                      <a:lnTo>
                        <a:pt x="411" y="623"/>
                      </a:lnTo>
                      <a:lnTo>
                        <a:pt x="411" y="629"/>
                      </a:lnTo>
                      <a:lnTo>
                        <a:pt x="412" y="636"/>
                      </a:lnTo>
                      <a:lnTo>
                        <a:pt x="415" y="641"/>
                      </a:lnTo>
                      <a:lnTo>
                        <a:pt x="417" y="644"/>
                      </a:lnTo>
                      <a:lnTo>
                        <a:pt x="418" y="647"/>
                      </a:lnTo>
                      <a:lnTo>
                        <a:pt x="421" y="648"/>
                      </a:lnTo>
                      <a:lnTo>
                        <a:pt x="424" y="648"/>
                      </a:lnTo>
                      <a:lnTo>
                        <a:pt x="426" y="647"/>
                      </a:lnTo>
                      <a:lnTo>
                        <a:pt x="427" y="647"/>
                      </a:lnTo>
                      <a:lnTo>
                        <a:pt x="429" y="644"/>
                      </a:lnTo>
                      <a:lnTo>
                        <a:pt x="430" y="641"/>
                      </a:lnTo>
                      <a:lnTo>
                        <a:pt x="430" y="636"/>
                      </a:lnTo>
                      <a:lnTo>
                        <a:pt x="430" y="632"/>
                      </a:lnTo>
                      <a:lnTo>
                        <a:pt x="430" y="626"/>
                      </a:lnTo>
                      <a:lnTo>
                        <a:pt x="429" y="618"/>
                      </a:lnTo>
                      <a:lnTo>
                        <a:pt x="427" y="612"/>
                      </a:lnTo>
                      <a:lnTo>
                        <a:pt x="426" y="605"/>
                      </a:lnTo>
                      <a:lnTo>
                        <a:pt x="423" y="599"/>
                      </a:lnTo>
                      <a:lnTo>
                        <a:pt x="420" y="593"/>
                      </a:lnTo>
                      <a:lnTo>
                        <a:pt x="418" y="588"/>
                      </a:lnTo>
                      <a:lnTo>
                        <a:pt x="415" y="584"/>
                      </a:lnTo>
                      <a:lnTo>
                        <a:pt x="412" y="581"/>
                      </a:lnTo>
                      <a:lnTo>
                        <a:pt x="411" y="576"/>
                      </a:lnTo>
                      <a:lnTo>
                        <a:pt x="411" y="572"/>
                      </a:lnTo>
                      <a:lnTo>
                        <a:pt x="411" y="566"/>
                      </a:lnTo>
                      <a:lnTo>
                        <a:pt x="412" y="560"/>
                      </a:lnTo>
                      <a:lnTo>
                        <a:pt x="414" y="554"/>
                      </a:lnTo>
                      <a:lnTo>
                        <a:pt x="417" y="548"/>
                      </a:lnTo>
                      <a:lnTo>
                        <a:pt x="418" y="541"/>
                      </a:lnTo>
                      <a:lnTo>
                        <a:pt x="423" y="533"/>
                      </a:lnTo>
                      <a:lnTo>
                        <a:pt x="426" y="526"/>
                      </a:lnTo>
                      <a:lnTo>
                        <a:pt x="429" y="520"/>
                      </a:lnTo>
                      <a:lnTo>
                        <a:pt x="432" y="514"/>
                      </a:lnTo>
                      <a:lnTo>
                        <a:pt x="435" y="511"/>
                      </a:lnTo>
                      <a:lnTo>
                        <a:pt x="438" y="509"/>
                      </a:lnTo>
                      <a:lnTo>
                        <a:pt x="439" y="509"/>
                      </a:lnTo>
                      <a:lnTo>
                        <a:pt x="442" y="511"/>
                      </a:lnTo>
                      <a:lnTo>
                        <a:pt x="444" y="512"/>
                      </a:lnTo>
                      <a:lnTo>
                        <a:pt x="445" y="517"/>
                      </a:lnTo>
                      <a:lnTo>
                        <a:pt x="445" y="520"/>
                      </a:lnTo>
                      <a:lnTo>
                        <a:pt x="447" y="526"/>
                      </a:lnTo>
                      <a:lnTo>
                        <a:pt x="447" y="530"/>
                      </a:lnTo>
                      <a:lnTo>
                        <a:pt x="448" y="535"/>
                      </a:lnTo>
                      <a:lnTo>
                        <a:pt x="450" y="538"/>
                      </a:lnTo>
                      <a:lnTo>
                        <a:pt x="451" y="542"/>
                      </a:lnTo>
                      <a:lnTo>
                        <a:pt x="453" y="547"/>
                      </a:lnTo>
                      <a:lnTo>
                        <a:pt x="453" y="551"/>
                      </a:lnTo>
                      <a:lnTo>
                        <a:pt x="454" y="557"/>
                      </a:lnTo>
                      <a:lnTo>
                        <a:pt x="454" y="563"/>
                      </a:lnTo>
                      <a:lnTo>
                        <a:pt x="454" y="571"/>
                      </a:lnTo>
                      <a:lnTo>
                        <a:pt x="453" y="579"/>
                      </a:lnTo>
                      <a:lnTo>
                        <a:pt x="451" y="588"/>
                      </a:lnTo>
                      <a:lnTo>
                        <a:pt x="450" y="597"/>
                      </a:lnTo>
                      <a:lnTo>
                        <a:pt x="450" y="603"/>
                      </a:lnTo>
                      <a:lnTo>
                        <a:pt x="448" y="611"/>
                      </a:lnTo>
                      <a:lnTo>
                        <a:pt x="450" y="615"/>
                      </a:lnTo>
                      <a:lnTo>
                        <a:pt x="450" y="620"/>
                      </a:lnTo>
                      <a:lnTo>
                        <a:pt x="451" y="623"/>
                      </a:lnTo>
                      <a:lnTo>
                        <a:pt x="453" y="626"/>
                      </a:lnTo>
                      <a:lnTo>
                        <a:pt x="454" y="627"/>
                      </a:lnTo>
                      <a:lnTo>
                        <a:pt x="457" y="627"/>
                      </a:lnTo>
                      <a:lnTo>
                        <a:pt x="460" y="627"/>
                      </a:lnTo>
                      <a:lnTo>
                        <a:pt x="462" y="627"/>
                      </a:lnTo>
                      <a:lnTo>
                        <a:pt x="464" y="627"/>
                      </a:lnTo>
                      <a:lnTo>
                        <a:pt x="466" y="626"/>
                      </a:lnTo>
                      <a:lnTo>
                        <a:pt x="469" y="624"/>
                      </a:lnTo>
                      <a:lnTo>
                        <a:pt x="470" y="623"/>
                      </a:lnTo>
                      <a:lnTo>
                        <a:pt x="472" y="620"/>
                      </a:lnTo>
                      <a:lnTo>
                        <a:pt x="472" y="615"/>
                      </a:lnTo>
                      <a:lnTo>
                        <a:pt x="472" y="611"/>
                      </a:lnTo>
                      <a:lnTo>
                        <a:pt x="472" y="606"/>
                      </a:lnTo>
                      <a:lnTo>
                        <a:pt x="472" y="600"/>
                      </a:lnTo>
                      <a:lnTo>
                        <a:pt x="473" y="594"/>
                      </a:lnTo>
                      <a:lnTo>
                        <a:pt x="473" y="590"/>
                      </a:lnTo>
                      <a:lnTo>
                        <a:pt x="475" y="584"/>
                      </a:lnTo>
                      <a:lnTo>
                        <a:pt x="476" y="579"/>
                      </a:lnTo>
                      <a:lnTo>
                        <a:pt x="479" y="575"/>
                      </a:lnTo>
                      <a:lnTo>
                        <a:pt x="482" y="571"/>
                      </a:lnTo>
                      <a:lnTo>
                        <a:pt x="485" y="566"/>
                      </a:lnTo>
                      <a:lnTo>
                        <a:pt x="488" y="563"/>
                      </a:lnTo>
                      <a:lnTo>
                        <a:pt x="493" y="559"/>
                      </a:lnTo>
                      <a:lnTo>
                        <a:pt x="496" y="557"/>
                      </a:lnTo>
                      <a:lnTo>
                        <a:pt x="500" y="557"/>
                      </a:lnTo>
                      <a:lnTo>
                        <a:pt x="502" y="559"/>
                      </a:lnTo>
                      <a:lnTo>
                        <a:pt x="503" y="563"/>
                      </a:lnTo>
                      <a:lnTo>
                        <a:pt x="505" y="568"/>
                      </a:lnTo>
                      <a:lnTo>
                        <a:pt x="506" y="573"/>
                      </a:lnTo>
                      <a:lnTo>
                        <a:pt x="505" y="579"/>
                      </a:lnTo>
                      <a:lnTo>
                        <a:pt x="505" y="587"/>
                      </a:lnTo>
                      <a:lnTo>
                        <a:pt x="503" y="593"/>
                      </a:lnTo>
                      <a:lnTo>
                        <a:pt x="500" y="597"/>
                      </a:lnTo>
                      <a:lnTo>
                        <a:pt x="497" y="603"/>
                      </a:lnTo>
                      <a:lnTo>
                        <a:pt x="496" y="609"/>
                      </a:lnTo>
                      <a:lnTo>
                        <a:pt x="493" y="617"/>
                      </a:lnTo>
                      <a:lnTo>
                        <a:pt x="491" y="626"/>
                      </a:lnTo>
                      <a:lnTo>
                        <a:pt x="490" y="635"/>
                      </a:lnTo>
                      <a:lnTo>
                        <a:pt x="488" y="644"/>
                      </a:lnTo>
                      <a:lnTo>
                        <a:pt x="488" y="651"/>
                      </a:lnTo>
                      <a:lnTo>
                        <a:pt x="488" y="660"/>
                      </a:lnTo>
                      <a:lnTo>
                        <a:pt x="488" y="666"/>
                      </a:lnTo>
                      <a:lnTo>
                        <a:pt x="490" y="672"/>
                      </a:lnTo>
                      <a:lnTo>
                        <a:pt x="491" y="677"/>
                      </a:lnTo>
                      <a:lnTo>
                        <a:pt x="493" y="678"/>
                      </a:lnTo>
                      <a:lnTo>
                        <a:pt x="496" y="680"/>
                      </a:lnTo>
                      <a:lnTo>
                        <a:pt x="497" y="680"/>
                      </a:lnTo>
                      <a:lnTo>
                        <a:pt x="499" y="680"/>
                      </a:lnTo>
                      <a:lnTo>
                        <a:pt x="500" y="677"/>
                      </a:lnTo>
                      <a:lnTo>
                        <a:pt x="502" y="675"/>
                      </a:lnTo>
                      <a:lnTo>
                        <a:pt x="503" y="672"/>
                      </a:lnTo>
                      <a:lnTo>
                        <a:pt x="503" y="668"/>
                      </a:lnTo>
                      <a:lnTo>
                        <a:pt x="503" y="665"/>
                      </a:lnTo>
                      <a:lnTo>
                        <a:pt x="503" y="659"/>
                      </a:lnTo>
                      <a:lnTo>
                        <a:pt x="503" y="654"/>
                      </a:lnTo>
                      <a:lnTo>
                        <a:pt x="503" y="650"/>
                      </a:lnTo>
                      <a:lnTo>
                        <a:pt x="505" y="644"/>
                      </a:lnTo>
                      <a:lnTo>
                        <a:pt x="506" y="639"/>
                      </a:lnTo>
                      <a:lnTo>
                        <a:pt x="508" y="635"/>
                      </a:lnTo>
                      <a:lnTo>
                        <a:pt x="511" y="630"/>
                      </a:lnTo>
                      <a:lnTo>
                        <a:pt x="512" y="626"/>
                      </a:lnTo>
                      <a:lnTo>
                        <a:pt x="515" y="623"/>
                      </a:lnTo>
                      <a:lnTo>
                        <a:pt x="517" y="621"/>
                      </a:lnTo>
                      <a:lnTo>
                        <a:pt x="518" y="621"/>
                      </a:lnTo>
                      <a:lnTo>
                        <a:pt x="520" y="623"/>
                      </a:lnTo>
                      <a:lnTo>
                        <a:pt x="521" y="627"/>
                      </a:lnTo>
                      <a:lnTo>
                        <a:pt x="521" y="632"/>
                      </a:lnTo>
                      <a:lnTo>
                        <a:pt x="521" y="638"/>
                      </a:lnTo>
                      <a:lnTo>
                        <a:pt x="521" y="645"/>
                      </a:lnTo>
                      <a:lnTo>
                        <a:pt x="521" y="654"/>
                      </a:lnTo>
                      <a:lnTo>
                        <a:pt x="521" y="662"/>
                      </a:lnTo>
                      <a:lnTo>
                        <a:pt x="521" y="671"/>
                      </a:lnTo>
                      <a:lnTo>
                        <a:pt x="521" y="680"/>
                      </a:lnTo>
                      <a:lnTo>
                        <a:pt x="523" y="687"/>
                      </a:lnTo>
                      <a:lnTo>
                        <a:pt x="523" y="693"/>
                      </a:lnTo>
                      <a:lnTo>
                        <a:pt x="524" y="698"/>
                      </a:lnTo>
                      <a:lnTo>
                        <a:pt x="526" y="701"/>
                      </a:lnTo>
                      <a:lnTo>
                        <a:pt x="527" y="704"/>
                      </a:lnTo>
                      <a:lnTo>
                        <a:pt x="530" y="705"/>
                      </a:lnTo>
                      <a:lnTo>
                        <a:pt x="532" y="705"/>
                      </a:lnTo>
                      <a:lnTo>
                        <a:pt x="535" y="705"/>
                      </a:lnTo>
                      <a:lnTo>
                        <a:pt x="538" y="704"/>
                      </a:lnTo>
                      <a:lnTo>
                        <a:pt x="539" y="701"/>
                      </a:lnTo>
                      <a:lnTo>
                        <a:pt x="542" y="698"/>
                      </a:lnTo>
                      <a:lnTo>
                        <a:pt x="544" y="693"/>
                      </a:lnTo>
                      <a:lnTo>
                        <a:pt x="545" y="686"/>
                      </a:lnTo>
                      <a:lnTo>
                        <a:pt x="545" y="678"/>
                      </a:lnTo>
                      <a:lnTo>
                        <a:pt x="545" y="669"/>
                      </a:lnTo>
                      <a:lnTo>
                        <a:pt x="544" y="660"/>
                      </a:lnTo>
                      <a:lnTo>
                        <a:pt x="542" y="651"/>
                      </a:lnTo>
                      <a:lnTo>
                        <a:pt x="542" y="642"/>
                      </a:lnTo>
                      <a:lnTo>
                        <a:pt x="539" y="633"/>
                      </a:lnTo>
                      <a:lnTo>
                        <a:pt x="538" y="624"/>
                      </a:lnTo>
                      <a:lnTo>
                        <a:pt x="536" y="617"/>
                      </a:lnTo>
                      <a:lnTo>
                        <a:pt x="535" y="611"/>
                      </a:lnTo>
                      <a:lnTo>
                        <a:pt x="535" y="603"/>
                      </a:lnTo>
                      <a:lnTo>
                        <a:pt x="535" y="597"/>
                      </a:lnTo>
                      <a:lnTo>
                        <a:pt x="536" y="591"/>
                      </a:lnTo>
                      <a:lnTo>
                        <a:pt x="538" y="585"/>
                      </a:lnTo>
                      <a:lnTo>
                        <a:pt x="541" y="579"/>
                      </a:lnTo>
                      <a:lnTo>
                        <a:pt x="542" y="573"/>
                      </a:lnTo>
                      <a:lnTo>
                        <a:pt x="547" y="566"/>
                      </a:lnTo>
                      <a:lnTo>
                        <a:pt x="550" y="559"/>
                      </a:lnTo>
                      <a:lnTo>
                        <a:pt x="553" y="551"/>
                      </a:lnTo>
                      <a:lnTo>
                        <a:pt x="556" y="545"/>
                      </a:lnTo>
                      <a:lnTo>
                        <a:pt x="559" y="541"/>
                      </a:lnTo>
                      <a:lnTo>
                        <a:pt x="562" y="538"/>
                      </a:lnTo>
                      <a:lnTo>
                        <a:pt x="565" y="535"/>
                      </a:lnTo>
                      <a:lnTo>
                        <a:pt x="568" y="535"/>
                      </a:lnTo>
                      <a:lnTo>
                        <a:pt x="571" y="533"/>
                      </a:lnTo>
                      <a:lnTo>
                        <a:pt x="574" y="535"/>
                      </a:lnTo>
                      <a:lnTo>
                        <a:pt x="575" y="536"/>
                      </a:lnTo>
                      <a:lnTo>
                        <a:pt x="578" y="539"/>
                      </a:lnTo>
                      <a:lnTo>
                        <a:pt x="580" y="542"/>
                      </a:lnTo>
                      <a:lnTo>
                        <a:pt x="581" y="545"/>
                      </a:lnTo>
                      <a:lnTo>
                        <a:pt x="581" y="548"/>
                      </a:lnTo>
                      <a:lnTo>
                        <a:pt x="580" y="553"/>
                      </a:lnTo>
                      <a:lnTo>
                        <a:pt x="577" y="557"/>
                      </a:lnTo>
                      <a:lnTo>
                        <a:pt x="575" y="562"/>
                      </a:lnTo>
                      <a:lnTo>
                        <a:pt x="572" y="566"/>
                      </a:lnTo>
                      <a:lnTo>
                        <a:pt x="569" y="571"/>
                      </a:lnTo>
                      <a:lnTo>
                        <a:pt x="566" y="576"/>
                      </a:lnTo>
                      <a:lnTo>
                        <a:pt x="563" y="581"/>
                      </a:lnTo>
                      <a:lnTo>
                        <a:pt x="560" y="587"/>
                      </a:lnTo>
                      <a:lnTo>
                        <a:pt x="559" y="593"/>
                      </a:lnTo>
                      <a:lnTo>
                        <a:pt x="559" y="597"/>
                      </a:lnTo>
                      <a:lnTo>
                        <a:pt x="559" y="603"/>
                      </a:lnTo>
                      <a:lnTo>
                        <a:pt x="559" y="608"/>
                      </a:lnTo>
                      <a:lnTo>
                        <a:pt x="560" y="612"/>
                      </a:lnTo>
                      <a:lnTo>
                        <a:pt x="560" y="617"/>
                      </a:lnTo>
                      <a:lnTo>
                        <a:pt x="562" y="621"/>
                      </a:lnTo>
                      <a:lnTo>
                        <a:pt x="562" y="626"/>
                      </a:lnTo>
                      <a:lnTo>
                        <a:pt x="563" y="630"/>
                      </a:lnTo>
                      <a:lnTo>
                        <a:pt x="563" y="635"/>
                      </a:lnTo>
                      <a:lnTo>
                        <a:pt x="563" y="642"/>
                      </a:lnTo>
                      <a:lnTo>
                        <a:pt x="562" y="650"/>
                      </a:lnTo>
                      <a:lnTo>
                        <a:pt x="562" y="657"/>
                      </a:lnTo>
                      <a:lnTo>
                        <a:pt x="562" y="668"/>
                      </a:lnTo>
                      <a:lnTo>
                        <a:pt x="560" y="677"/>
                      </a:lnTo>
                      <a:lnTo>
                        <a:pt x="560" y="686"/>
                      </a:lnTo>
                      <a:lnTo>
                        <a:pt x="560" y="693"/>
                      </a:lnTo>
                      <a:lnTo>
                        <a:pt x="560" y="702"/>
                      </a:lnTo>
                      <a:lnTo>
                        <a:pt x="562" y="708"/>
                      </a:lnTo>
                      <a:lnTo>
                        <a:pt x="562" y="713"/>
                      </a:lnTo>
                      <a:lnTo>
                        <a:pt x="565" y="715"/>
                      </a:lnTo>
                      <a:lnTo>
                        <a:pt x="566" y="715"/>
                      </a:lnTo>
                      <a:lnTo>
                        <a:pt x="568" y="715"/>
                      </a:lnTo>
                      <a:lnTo>
                        <a:pt x="571" y="714"/>
                      </a:lnTo>
                      <a:lnTo>
                        <a:pt x="572" y="711"/>
                      </a:lnTo>
                      <a:lnTo>
                        <a:pt x="574" y="707"/>
                      </a:lnTo>
                      <a:lnTo>
                        <a:pt x="575" y="702"/>
                      </a:lnTo>
                      <a:lnTo>
                        <a:pt x="577" y="696"/>
                      </a:lnTo>
                      <a:lnTo>
                        <a:pt x="577" y="690"/>
                      </a:lnTo>
                      <a:lnTo>
                        <a:pt x="575" y="686"/>
                      </a:lnTo>
                      <a:lnTo>
                        <a:pt x="575" y="678"/>
                      </a:lnTo>
                      <a:lnTo>
                        <a:pt x="574" y="672"/>
                      </a:lnTo>
                      <a:lnTo>
                        <a:pt x="574" y="665"/>
                      </a:lnTo>
                      <a:lnTo>
                        <a:pt x="575" y="657"/>
                      </a:lnTo>
                      <a:lnTo>
                        <a:pt x="575" y="651"/>
                      </a:lnTo>
                      <a:lnTo>
                        <a:pt x="577" y="645"/>
                      </a:lnTo>
                      <a:lnTo>
                        <a:pt x="577" y="639"/>
                      </a:lnTo>
                      <a:lnTo>
                        <a:pt x="578" y="635"/>
                      </a:lnTo>
                      <a:lnTo>
                        <a:pt x="581" y="630"/>
                      </a:lnTo>
                      <a:lnTo>
                        <a:pt x="583" y="627"/>
                      </a:lnTo>
                      <a:lnTo>
                        <a:pt x="584" y="627"/>
                      </a:lnTo>
                      <a:lnTo>
                        <a:pt x="586" y="630"/>
                      </a:lnTo>
                      <a:lnTo>
                        <a:pt x="587" y="633"/>
                      </a:lnTo>
                      <a:lnTo>
                        <a:pt x="589" y="638"/>
                      </a:lnTo>
                      <a:lnTo>
                        <a:pt x="590" y="644"/>
                      </a:lnTo>
                      <a:lnTo>
                        <a:pt x="590" y="651"/>
                      </a:lnTo>
                      <a:lnTo>
                        <a:pt x="592" y="657"/>
                      </a:lnTo>
                      <a:lnTo>
                        <a:pt x="592" y="665"/>
                      </a:lnTo>
                      <a:lnTo>
                        <a:pt x="592" y="672"/>
                      </a:lnTo>
                      <a:lnTo>
                        <a:pt x="590" y="680"/>
                      </a:lnTo>
                      <a:lnTo>
                        <a:pt x="590" y="687"/>
                      </a:lnTo>
                      <a:lnTo>
                        <a:pt x="592" y="696"/>
                      </a:lnTo>
                      <a:lnTo>
                        <a:pt x="592" y="704"/>
                      </a:lnTo>
                      <a:lnTo>
                        <a:pt x="593" y="711"/>
                      </a:lnTo>
                      <a:lnTo>
                        <a:pt x="595" y="718"/>
                      </a:lnTo>
                      <a:lnTo>
                        <a:pt x="596" y="724"/>
                      </a:lnTo>
                      <a:lnTo>
                        <a:pt x="599" y="727"/>
                      </a:lnTo>
                      <a:lnTo>
                        <a:pt x="603" y="730"/>
                      </a:lnTo>
                      <a:lnTo>
                        <a:pt x="606" y="730"/>
                      </a:lnTo>
                      <a:lnTo>
                        <a:pt x="611" y="729"/>
                      </a:lnTo>
                      <a:lnTo>
                        <a:pt x="614" y="727"/>
                      </a:lnTo>
                      <a:lnTo>
                        <a:pt x="615" y="724"/>
                      </a:lnTo>
                      <a:lnTo>
                        <a:pt x="617" y="720"/>
                      </a:lnTo>
                      <a:lnTo>
                        <a:pt x="617" y="715"/>
                      </a:lnTo>
                      <a:lnTo>
                        <a:pt x="617" y="711"/>
                      </a:lnTo>
                      <a:lnTo>
                        <a:pt x="615" y="705"/>
                      </a:lnTo>
                      <a:lnTo>
                        <a:pt x="615" y="696"/>
                      </a:lnTo>
                      <a:lnTo>
                        <a:pt x="615" y="687"/>
                      </a:lnTo>
                      <a:lnTo>
                        <a:pt x="614" y="675"/>
                      </a:lnTo>
                      <a:lnTo>
                        <a:pt x="612" y="665"/>
                      </a:lnTo>
                      <a:lnTo>
                        <a:pt x="611" y="657"/>
                      </a:lnTo>
                      <a:lnTo>
                        <a:pt x="608" y="650"/>
                      </a:lnTo>
                      <a:lnTo>
                        <a:pt x="606" y="644"/>
                      </a:lnTo>
                      <a:lnTo>
                        <a:pt x="603" y="639"/>
                      </a:lnTo>
                      <a:lnTo>
                        <a:pt x="600" y="635"/>
                      </a:lnTo>
                      <a:lnTo>
                        <a:pt x="598" y="630"/>
                      </a:lnTo>
                      <a:lnTo>
                        <a:pt x="596" y="624"/>
                      </a:lnTo>
                      <a:lnTo>
                        <a:pt x="595" y="617"/>
                      </a:lnTo>
                      <a:lnTo>
                        <a:pt x="593" y="608"/>
                      </a:lnTo>
                      <a:lnTo>
                        <a:pt x="593" y="599"/>
                      </a:lnTo>
                      <a:lnTo>
                        <a:pt x="596" y="593"/>
                      </a:lnTo>
                      <a:lnTo>
                        <a:pt x="598" y="590"/>
                      </a:lnTo>
                      <a:lnTo>
                        <a:pt x="602" y="588"/>
                      </a:lnTo>
                      <a:lnTo>
                        <a:pt x="606" y="587"/>
                      </a:lnTo>
                      <a:lnTo>
                        <a:pt x="611" y="588"/>
                      </a:lnTo>
                      <a:lnTo>
                        <a:pt x="614" y="591"/>
                      </a:lnTo>
                      <a:lnTo>
                        <a:pt x="618" y="596"/>
                      </a:lnTo>
                      <a:lnTo>
                        <a:pt x="621" y="600"/>
                      </a:lnTo>
                      <a:lnTo>
                        <a:pt x="623" y="606"/>
                      </a:lnTo>
                      <a:lnTo>
                        <a:pt x="624" y="612"/>
                      </a:lnTo>
                      <a:lnTo>
                        <a:pt x="626" y="617"/>
                      </a:lnTo>
                      <a:lnTo>
                        <a:pt x="627" y="621"/>
                      </a:lnTo>
                      <a:lnTo>
                        <a:pt x="629" y="624"/>
                      </a:lnTo>
                      <a:lnTo>
                        <a:pt x="630" y="627"/>
                      </a:lnTo>
                      <a:lnTo>
                        <a:pt x="632" y="629"/>
                      </a:lnTo>
                      <a:lnTo>
                        <a:pt x="633" y="630"/>
                      </a:lnTo>
                      <a:lnTo>
                        <a:pt x="635" y="630"/>
                      </a:lnTo>
                      <a:lnTo>
                        <a:pt x="636" y="629"/>
                      </a:lnTo>
                      <a:lnTo>
                        <a:pt x="638" y="626"/>
                      </a:lnTo>
                      <a:lnTo>
                        <a:pt x="639" y="623"/>
                      </a:lnTo>
                      <a:lnTo>
                        <a:pt x="641" y="620"/>
                      </a:lnTo>
                      <a:lnTo>
                        <a:pt x="641" y="617"/>
                      </a:lnTo>
                      <a:lnTo>
                        <a:pt x="642" y="614"/>
                      </a:lnTo>
                      <a:lnTo>
                        <a:pt x="642" y="611"/>
                      </a:lnTo>
                      <a:lnTo>
                        <a:pt x="644" y="608"/>
                      </a:lnTo>
                      <a:lnTo>
                        <a:pt x="644" y="606"/>
                      </a:lnTo>
                      <a:lnTo>
                        <a:pt x="647" y="603"/>
                      </a:lnTo>
                      <a:lnTo>
                        <a:pt x="648" y="600"/>
                      </a:lnTo>
                      <a:lnTo>
                        <a:pt x="651" y="597"/>
                      </a:lnTo>
                      <a:lnTo>
                        <a:pt x="656" y="596"/>
                      </a:lnTo>
                      <a:lnTo>
                        <a:pt x="659" y="594"/>
                      </a:lnTo>
                      <a:lnTo>
                        <a:pt x="662" y="593"/>
                      </a:lnTo>
                      <a:lnTo>
                        <a:pt x="663" y="594"/>
                      </a:lnTo>
                      <a:lnTo>
                        <a:pt x="665" y="594"/>
                      </a:lnTo>
                      <a:lnTo>
                        <a:pt x="666" y="596"/>
                      </a:lnTo>
                      <a:lnTo>
                        <a:pt x="666" y="599"/>
                      </a:lnTo>
                      <a:lnTo>
                        <a:pt x="668" y="603"/>
                      </a:lnTo>
                      <a:lnTo>
                        <a:pt x="668" y="608"/>
                      </a:lnTo>
                      <a:lnTo>
                        <a:pt x="668" y="611"/>
                      </a:lnTo>
                      <a:lnTo>
                        <a:pt x="668" y="618"/>
                      </a:lnTo>
                      <a:lnTo>
                        <a:pt x="666" y="624"/>
                      </a:lnTo>
                      <a:lnTo>
                        <a:pt x="665" y="633"/>
                      </a:lnTo>
                      <a:lnTo>
                        <a:pt x="662" y="642"/>
                      </a:lnTo>
                      <a:lnTo>
                        <a:pt x="659" y="651"/>
                      </a:lnTo>
                      <a:lnTo>
                        <a:pt x="654" y="662"/>
                      </a:lnTo>
                      <a:lnTo>
                        <a:pt x="651" y="671"/>
                      </a:lnTo>
                      <a:lnTo>
                        <a:pt x="648" y="680"/>
                      </a:lnTo>
                      <a:lnTo>
                        <a:pt x="645" y="689"/>
                      </a:lnTo>
                      <a:lnTo>
                        <a:pt x="642" y="696"/>
                      </a:lnTo>
                      <a:lnTo>
                        <a:pt x="641" y="702"/>
                      </a:lnTo>
                      <a:lnTo>
                        <a:pt x="639" y="710"/>
                      </a:lnTo>
                      <a:lnTo>
                        <a:pt x="639" y="717"/>
                      </a:lnTo>
                      <a:lnTo>
                        <a:pt x="641" y="724"/>
                      </a:lnTo>
                      <a:lnTo>
                        <a:pt x="642" y="732"/>
                      </a:lnTo>
                      <a:lnTo>
                        <a:pt x="644" y="738"/>
                      </a:lnTo>
                      <a:lnTo>
                        <a:pt x="648" y="744"/>
                      </a:lnTo>
                      <a:lnTo>
                        <a:pt x="651" y="747"/>
                      </a:lnTo>
                      <a:lnTo>
                        <a:pt x="657" y="750"/>
                      </a:lnTo>
                      <a:lnTo>
                        <a:pt x="662" y="751"/>
                      </a:lnTo>
                      <a:lnTo>
                        <a:pt x="668" y="750"/>
                      </a:lnTo>
                      <a:lnTo>
                        <a:pt x="672" y="748"/>
                      </a:lnTo>
                      <a:lnTo>
                        <a:pt x="674" y="747"/>
                      </a:lnTo>
                      <a:lnTo>
                        <a:pt x="677" y="742"/>
                      </a:lnTo>
                      <a:lnTo>
                        <a:pt x="677" y="738"/>
                      </a:lnTo>
                      <a:lnTo>
                        <a:pt x="677" y="733"/>
                      </a:lnTo>
                      <a:lnTo>
                        <a:pt x="675" y="727"/>
                      </a:lnTo>
                      <a:lnTo>
                        <a:pt x="674" y="720"/>
                      </a:lnTo>
                      <a:lnTo>
                        <a:pt x="672" y="713"/>
                      </a:lnTo>
                      <a:lnTo>
                        <a:pt x="671" y="705"/>
                      </a:lnTo>
                      <a:lnTo>
                        <a:pt x="669" y="698"/>
                      </a:lnTo>
                      <a:lnTo>
                        <a:pt x="669" y="692"/>
                      </a:lnTo>
                      <a:lnTo>
                        <a:pt x="669" y="686"/>
                      </a:lnTo>
                      <a:lnTo>
                        <a:pt x="669" y="683"/>
                      </a:lnTo>
                      <a:lnTo>
                        <a:pt x="671" y="680"/>
                      </a:lnTo>
                      <a:lnTo>
                        <a:pt x="672" y="677"/>
                      </a:lnTo>
                      <a:lnTo>
                        <a:pt x="675" y="674"/>
                      </a:lnTo>
                      <a:lnTo>
                        <a:pt x="678" y="672"/>
                      </a:lnTo>
                      <a:lnTo>
                        <a:pt x="681" y="669"/>
                      </a:lnTo>
                      <a:lnTo>
                        <a:pt x="684" y="666"/>
                      </a:lnTo>
                      <a:lnTo>
                        <a:pt x="689" y="662"/>
                      </a:lnTo>
                      <a:lnTo>
                        <a:pt x="690" y="656"/>
                      </a:lnTo>
                      <a:lnTo>
                        <a:pt x="693" y="650"/>
                      </a:lnTo>
                      <a:lnTo>
                        <a:pt x="695" y="645"/>
                      </a:lnTo>
                      <a:lnTo>
                        <a:pt x="698" y="639"/>
                      </a:lnTo>
                      <a:lnTo>
                        <a:pt x="699" y="635"/>
                      </a:lnTo>
                      <a:lnTo>
                        <a:pt x="701" y="630"/>
                      </a:lnTo>
                      <a:lnTo>
                        <a:pt x="702" y="627"/>
                      </a:lnTo>
                      <a:lnTo>
                        <a:pt x="705" y="624"/>
                      </a:lnTo>
                      <a:lnTo>
                        <a:pt x="708" y="624"/>
                      </a:lnTo>
                      <a:lnTo>
                        <a:pt x="710" y="627"/>
                      </a:lnTo>
                      <a:lnTo>
                        <a:pt x="713" y="630"/>
                      </a:lnTo>
                      <a:lnTo>
                        <a:pt x="714" y="636"/>
                      </a:lnTo>
                      <a:lnTo>
                        <a:pt x="714" y="642"/>
                      </a:lnTo>
                      <a:lnTo>
                        <a:pt x="716" y="651"/>
                      </a:lnTo>
                      <a:lnTo>
                        <a:pt x="716" y="660"/>
                      </a:lnTo>
                      <a:lnTo>
                        <a:pt x="716" y="669"/>
                      </a:lnTo>
                      <a:lnTo>
                        <a:pt x="716" y="680"/>
                      </a:lnTo>
                      <a:lnTo>
                        <a:pt x="716" y="689"/>
                      </a:lnTo>
                      <a:lnTo>
                        <a:pt x="716" y="698"/>
                      </a:lnTo>
                      <a:lnTo>
                        <a:pt x="717" y="705"/>
                      </a:lnTo>
                      <a:lnTo>
                        <a:pt x="717" y="713"/>
                      </a:lnTo>
                      <a:lnTo>
                        <a:pt x="719" y="718"/>
                      </a:lnTo>
                      <a:lnTo>
                        <a:pt x="720" y="723"/>
                      </a:lnTo>
                      <a:lnTo>
                        <a:pt x="722" y="727"/>
                      </a:lnTo>
                      <a:lnTo>
                        <a:pt x="725" y="729"/>
                      </a:lnTo>
                      <a:lnTo>
                        <a:pt x="726" y="730"/>
                      </a:lnTo>
                      <a:lnTo>
                        <a:pt x="729" y="730"/>
                      </a:lnTo>
                      <a:lnTo>
                        <a:pt x="732" y="729"/>
                      </a:lnTo>
                      <a:lnTo>
                        <a:pt x="737" y="727"/>
                      </a:lnTo>
                      <a:lnTo>
                        <a:pt x="739" y="724"/>
                      </a:lnTo>
                      <a:lnTo>
                        <a:pt x="741" y="717"/>
                      </a:lnTo>
                      <a:lnTo>
                        <a:pt x="741" y="708"/>
                      </a:lnTo>
                      <a:lnTo>
                        <a:pt x="739" y="698"/>
                      </a:lnTo>
                      <a:lnTo>
                        <a:pt x="738" y="686"/>
                      </a:lnTo>
                      <a:lnTo>
                        <a:pt x="737" y="674"/>
                      </a:lnTo>
                      <a:lnTo>
                        <a:pt x="734" y="662"/>
                      </a:lnTo>
                      <a:lnTo>
                        <a:pt x="732" y="651"/>
                      </a:lnTo>
                      <a:lnTo>
                        <a:pt x="731" y="642"/>
                      </a:lnTo>
                      <a:lnTo>
                        <a:pt x="728" y="635"/>
                      </a:lnTo>
                      <a:lnTo>
                        <a:pt x="728" y="627"/>
                      </a:lnTo>
                      <a:lnTo>
                        <a:pt x="728" y="623"/>
                      </a:lnTo>
                      <a:lnTo>
                        <a:pt x="728" y="618"/>
                      </a:lnTo>
                      <a:lnTo>
                        <a:pt x="729" y="615"/>
                      </a:lnTo>
                      <a:lnTo>
                        <a:pt x="732" y="611"/>
                      </a:lnTo>
                      <a:lnTo>
                        <a:pt x="734" y="608"/>
                      </a:lnTo>
                      <a:lnTo>
                        <a:pt x="737" y="606"/>
                      </a:lnTo>
                      <a:lnTo>
                        <a:pt x="739" y="603"/>
                      </a:lnTo>
                      <a:lnTo>
                        <a:pt x="742" y="600"/>
                      </a:lnTo>
                      <a:lnTo>
                        <a:pt x="745" y="597"/>
                      </a:lnTo>
                      <a:lnTo>
                        <a:pt x="748" y="596"/>
                      </a:lnTo>
                      <a:lnTo>
                        <a:pt x="751" y="596"/>
                      </a:lnTo>
                      <a:lnTo>
                        <a:pt x="753" y="599"/>
                      </a:lnTo>
                      <a:lnTo>
                        <a:pt x="753" y="603"/>
                      </a:lnTo>
                      <a:lnTo>
                        <a:pt x="754" y="608"/>
                      </a:lnTo>
                      <a:lnTo>
                        <a:pt x="753" y="614"/>
                      </a:lnTo>
                      <a:lnTo>
                        <a:pt x="753" y="620"/>
                      </a:lnTo>
                      <a:lnTo>
                        <a:pt x="751" y="627"/>
                      </a:lnTo>
                      <a:lnTo>
                        <a:pt x="751" y="632"/>
                      </a:lnTo>
                      <a:lnTo>
                        <a:pt x="750" y="638"/>
                      </a:lnTo>
                      <a:lnTo>
                        <a:pt x="750" y="642"/>
                      </a:lnTo>
                      <a:lnTo>
                        <a:pt x="748" y="650"/>
                      </a:lnTo>
                      <a:lnTo>
                        <a:pt x="748" y="657"/>
                      </a:lnTo>
                      <a:lnTo>
                        <a:pt x="747" y="666"/>
                      </a:lnTo>
                      <a:lnTo>
                        <a:pt x="747" y="677"/>
                      </a:lnTo>
                      <a:lnTo>
                        <a:pt x="748" y="686"/>
                      </a:lnTo>
                      <a:lnTo>
                        <a:pt x="748" y="693"/>
                      </a:lnTo>
                      <a:lnTo>
                        <a:pt x="750" y="701"/>
                      </a:lnTo>
                      <a:lnTo>
                        <a:pt x="751" y="705"/>
                      </a:lnTo>
                      <a:lnTo>
                        <a:pt x="754" y="710"/>
                      </a:lnTo>
                      <a:lnTo>
                        <a:pt x="756" y="711"/>
                      </a:lnTo>
                      <a:lnTo>
                        <a:pt x="757" y="710"/>
                      </a:lnTo>
                      <a:lnTo>
                        <a:pt x="757" y="707"/>
                      </a:lnTo>
                      <a:lnTo>
                        <a:pt x="759" y="702"/>
                      </a:lnTo>
                      <a:lnTo>
                        <a:pt x="759" y="696"/>
                      </a:lnTo>
                      <a:lnTo>
                        <a:pt x="759" y="690"/>
                      </a:lnTo>
                      <a:lnTo>
                        <a:pt x="757" y="684"/>
                      </a:lnTo>
                      <a:lnTo>
                        <a:pt x="757" y="677"/>
                      </a:lnTo>
                      <a:lnTo>
                        <a:pt x="759" y="672"/>
                      </a:lnTo>
                      <a:lnTo>
                        <a:pt x="759" y="668"/>
                      </a:lnTo>
                      <a:lnTo>
                        <a:pt x="759" y="663"/>
                      </a:lnTo>
                      <a:lnTo>
                        <a:pt x="760" y="659"/>
                      </a:lnTo>
                      <a:lnTo>
                        <a:pt x="763" y="653"/>
                      </a:lnTo>
                      <a:lnTo>
                        <a:pt x="765" y="648"/>
                      </a:lnTo>
                      <a:lnTo>
                        <a:pt x="766" y="642"/>
                      </a:lnTo>
                      <a:lnTo>
                        <a:pt x="769" y="638"/>
                      </a:lnTo>
                      <a:lnTo>
                        <a:pt x="771" y="633"/>
                      </a:lnTo>
                      <a:lnTo>
                        <a:pt x="774" y="629"/>
                      </a:lnTo>
                      <a:lnTo>
                        <a:pt x="775" y="627"/>
                      </a:lnTo>
                      <a:lnTo>
                        <a:pt x="778" y="626"/>
                      </a:lnTo>
                      <a:lnTo>
                        <a:pt x="780" y="627"/>
                      </a:lnTo>
                      <a:lnTo>
                        <a:pt x="781" y="632"/>
                      </a:lnTo>
                      <a:lnTo>
                        <a:pt x="781" y="638"/>
                      </a:lnTo>
                      <a:lnTo>
                        <a:pt x="781" y="647"/>
                      </a:lnTo>
                      <a:lnTo>
                        <a:pt x="780" y="657"/>
                      </a:lnTo>
                      <a:lnTo>
                        <a:pt x="778" y="668"/>
                      </a:lnTo>
                      <a:lnTo>
                        <a:pt x="778" y="678"/>
                      </a:lnTo>
                      <a:lnTo>
                        <a:pt x="775" y="689"/>
                      </a:lnTo>
                      <a:lnTo>
                        <a:pt x="774" y="696"/>
                      </a:lnTo>
                      <a:lnTo>
                        <a:pt x="772" y="704"/>
                      </a:lnTo>
                      <a:lnTo>
                        <a:pt x="771" y="710"/>
                      </a:lnTo>
                      <a:lnTo>
                        <a:pt x="771" y="715"/>
                      </a:lnTo>
                      <a:lnTo>
                        <a:pt x="769" y="720"/>
                      </a:lnTo>
                      <a:lnTo>
                        <a:pt x="769" y="726"/>
                      </a:lnTo>
                      <a:lnTo>
                        <a:pt x="771" y="730"/>
                      </a:lnTo>
                      <a:lnTo>
                        <a:pt x="771" y="735"/>
                      </a:lnTo>
                      <a:lnTo>
                        <a:pt x="772" y="739"/>
                      </a:lnTo>
                      <a:lnTo>
                        <a:pt x="775" y="742"/>
                      </a:lnTo>
                      <a:lnTo>
                        <a:pt x="778" y="744"/>
                      </a:lnTo>
                      <a:lnTo>
                        <a:pt x="780" y="745"/>
                      </a:lnTo>
                      <a:lnTo>
                        <a:pt x="783" y="745"/>
                      </a:lnTo>
                      <a:lnTo>
                        <a:pt x="786" y="744"/>
                      </a:lnTo>
                      <a:lnTo>
                        <a:pt x="787" y="742"/>
                      </a:lnTo>
                      <a:lnTo>
                        <a:pt x="789" y="739"/>
                      </a:lnTo>
                      <a:lnTo>
                        <a:pt x="789" y="735"/>
                      </a:lnTo>
                      <a:lnTo>
                        <a:pt x="790" y="732"/>
                      </a:lnTo>
                      <a:lnTo>
                        <a:pt x="790" y="726"/>
                      </a:lnTo>
                      <a:lnTo>
                        <a:pt x="790" y="721"/>
                      </a:lnTo>
                      <a:lnTo>
                        <a:pt x="790" y="715"/>
                      </a:lnTo>
                      <a:lnTo>
                        <a:pt x="790" y="711"/>
                      </a:lnTo>
                      <a:lnTo>
                        <a:pt x="792" y="705"/>
                      </a:lnTo>
                      <a:lnTo>
                        <a:pt x="792" y="701"/>
                      </a:lnTo>
                      <a:lnTo>
                        <a:pt x="793" y="698"/>
                      </a:lnTo>
                      <a:lnTo>
                        <a:pt x="795" y="693"/>
                      </a:lnTo>
                      <a:lnTo>
                        <a:pt x="796" y="692"/>
                      </a:lnTo>
                      <a:lnTo>
                        <a:pt x="796" y="689"/>
                      </a:lnTo>
                      <a:lnTo>
                        <a:pt x="798" y="686"/>
                      </a:lnTo>
                      <a:lnTo>
                        <a:pt x="798" y="683"/>
                      </a:lnTo>
                      <a:lnTo>
                        <a:pt x="796" y="680"/>
                      </a:lnTo>
                      <a:lnTo>
                        <a:pt x="795" y="677"/>
                      </a:lnTo>
                      <a:lnTo>
                        <a:pt x="793" y="672"/>
                      </a:lnTo>
                      <a:lnTo>
                        <a:pt x="793" y="666"/>
                      </a:lnTo>
                      <a:lnTo>
                        <a:pt x="793" y="659"/>
                      </a:lnTo>
                      <a:lnTo>
                        <a:pt x="792" y="650"/>
                      </a:lnTo>
                      <a:lnTo>
                        <a:pt x="793" y="642"/>
                      </a:lnTo>
                      <a:lnTo>
                        <a:pt x="793" y="633"/>
                      </a:lnTo>
                      <a:lnTo>
                        <a:pt x="795" y="626"/>
                      </a:lnTo>
                      <a:lnTo>
                        <a:pt x="798" y="618"/>
                      </a:lnTo>
                      <a:lnTo>
                        <a:pt x="799" y="614"/>
                      </a:lnTo>
                      <a:lnTo>
                        <a:pt x="802" y="611"/>
                      </a:lnTo>
                      <a:lnTo>
                        <a:pt x="805" y="609"/>
                      </a:lnTo>
                      <a:lnTo>
                        <a:pt x="808" y="608"/>
                      </a:lnTo>
                      <a:lnTo>
                        <a:pt x="810" y="608"/>
                      </a:lnTo>
                      <a:lnTo>
                        <a:pt x="813" y="608"/>
                      </a:lnTo>
                      <a:lnTo>
                        <a:pt x="814" y="609"/>
                      </a:lnTo>
                      <a:lnTo>
                        <a:pt x="816" y="611"/>
                      </a:lnTo>
                      <a:lnTo>
                        <a:pt x="817" y="612"/>
                      </a:lnTo>
                      <a:lnTo>
                        <a:pt x="819" y="615"/>
                      </a:lnTo>
                      <a:lnTo>
                        <a:pt x="820" y="618"/>
                      </a:lnTo>
                      <a:lnTo>
                        <a:pt x="820" y="621"/>
                      </a:lnTo>
                      <a:lnTo>
                        <a:pt x="822" y="626"/>
                      </a:lnTo>
                      <a:lnTo>
                        <a:pt x="823" y="630"/>
                      </a:lnTo>
                      <a:lnTo>
                        <a:pt x="825" y="636"/>
                      </a:lnTo>
                      <a:lnTo>
                        <a:pt x="826" y="644"/>
                      </a:lnTo>
                      <a:lnTo>
                        <a:pt x="828" y="651"/>
                      </a:lnTo>
                      <a:lnTo>
                        <a:pt x="828" y="659"/>
                      </a:lnTo>
                      <a:lnTo>
                        <a:pt x="828" y="666"/>
                      </a:lnTo>
                      <a:lnTo>
                        <a:pt x="828" y="674"/>
                      </a:lnTo>
                      <a:lnTo>
                        <a:pt x="826" y="681"/>
                      </a:lnTo>
                      <a:lnTo>
                        <a:pt x="823" y="689"/>
                      </a:lnTo>
                      <a:lnTo>
                        <a:pt x="820" y="695"/>
                      </a:lnTo>
                      <a:lnTo>
                        <a:pt x="817" y="702"/>
                      </a:lnTo>
                      <a:lnTo>
                        <a:pt x="814" y="710"/>
                      </a:lnTo>
                      <a:lnTo>
                        <a:pt x="813" y="718"/>
                      </a:lnTo>
                      <a:lnTo>
                        <a:pt x="811" y="726"/>
                      </a:lnTo>
                      <a:lnTo>
                        <a:pt x="811" y="732"/>
                      </a:lnTo>
                      <a:lnTo>
                        <a:pt x="811" y="739"/>
                      </a:lnTo>
                      <a:lnTo>
                        <a:pt x="813" y="745"/>
                      </a:lnTo>
                      <a:lnTo>
                        <a:pt x="817" y="750"/>
                      </a:lnTo>
                      <a:lnTo>
                        <a:pt x="820" y="751"/>
                      </a:lnTo>
                      <a:lnTo>
                        <a:pt x="825" y="753"/>
                      </a:lnTo>
                      <a:lnTo>
                        <a:pt x="829" y="753"/>
                      </a:lnTo>
                      <a:lnTo>
                        <a:pt x="832" y="751"/>
                      </a:lnTo>
                      <a:lnTo>
                        <a:pt x="834" y="747"/>
                      </a:lnTo>
                      <a:lnTo>
                        <a:pt x="835" y="742"/>
                      </a:lnTo>
                      <a:lnTo>
                        <a:pt x="837" y="738"/>
                      </a:lnTo>
                      <a:lnTo>
                        <a:pt x="837" y="732"/>
                      </a:lnTo>
                      <a:lnTo>
                        <a:pt x="838" y="726"/>
                      </a:lnTo>
                      <a:lnTo>
                        <a:pt x="840" y="720"/>
                      </a:lnTo>
                      <a:lnTo>
                        <a:pt x="841" y="713"/>
                      </a:lnTo>
                      <a:lnTo>
                        <a:pt x="844" y="708"/>
                      </a:lnTo>
                      <a:lnTo>
                        <a:pt x="846" y="704"/>
                      </a:lnTo>
                      <a:lnTo>
                        <a:pt x="847" y="699"/>
                      </a:lnTo>
                      <a:lnTo>
                        <a:pt x="849" y="696"/>
                      </a:lnTo>
                      <a:lnTo>
                        <a:pt x="849" y="695"/>
                      </a:lnTo>
                      <a:lnTo>
                        <a:pt x="850" y="692"/>
                      </a:lnTo>
                      <a:lnTo>
                        <a:pt x="850" y="689"/>
                      </a:lnTo>
                      <a:lnTo>
                        <a:pt x="849" y="684"/>
                      </a:lnTo>
                      <a:lnTo>
                        <a:pt x="849" y="678"/>
                      </a:lnTo>
                      <a:lnTo>
                        <a:pt x="847" y="671"/>
                      </a:lnTo>
                      <a:lnTo>
                        <a:pt x="846" y="663"/>
                      </a:lnTo>
                      <a:lnTo>
                        <a:pt x="846" y="656"/>
                      </a:lnTo>
                      <a:lnTo>
                        <a:pt x="847" y="648"/>
                      </a:lnTo>
                      <a:lnTo>
                        <a:pt x="849" y="642"/>
                      </a:lnTo>
                      <a:lnTo>
                        <a:pt x="853" y="638"/>
                      </a:lnTo>
                      <a:lnTo>
                        <a:pt x="856" y="632"/>
                      </a:lnTo>
                      <a:lnTo>
                        <a:pt x="861" y="629"/>
                      </a:lnTo>
                      <a:lnTo>
                        <a:pt x="865" y="626"/>
                      </a:lnTo>
                      <a:lnTo>
                        <a:pt x="868" y="624"/>
                      </a:lnTo>
                      <a:lnTo>
                        <a:pt x="871" y="624"/>
                      </a:lnTo>
                      <a:lnTo>
                        <a:pt x="874" y="627"/>
                      </a:lnTo>
                      <a:lnTo>
                        <a:pt x="875" y="630"/>
                      </a:lnTo>
                      <a:lnTo>
                        <a:pt x="877" y="636"/>
                      </a:lnTo>
                      <a:lnTo>
                        <a:pt x="878" y="644"/>
                      </a:lnTo>
                      <a:lnTo>
                        <a:pt x="878" y="653"/>
                      </a:lnTo>
                      <a:lnTo>
                        <a:pt x="877" y="662"/>
                      </a:lnTo>
                      <a:lnTo>
                        <a:pt x="875" y="669"/>
                      </a:lnTo>
                      <a:lnTo>
                        <a:pt x="875" y="677"/>
                      </a:lnTo>
                      <a:lnTo>
                        <a:pt x="874" y="684"/>
                      </a:lnTo>
                      <a:lnTo>
                        <a:pt x="871" y="689"/>
                      </a:lnTo>
                      <a:lnTo>
                        <a:pt x="871" y="695"/>
                      </a:lnTo>
                      <a:lnTo>
                        <a:pt x="870" y="699"/>
                      </a:lnTo>
                      <a:lnTo>
                        <a:pt x="870" y="704"/>
                      </a:lnTo>
                      <a:lnTo>
                        <a:pt x="871" y="708"/>
                      </a:lnTo>
                      <a:lnTo>
                        <a:pt x="871" y="713"/>
                      </a:lnTo>
                      <a:lnTo>
                        <a:pt x="874" y="715"/>
                      </a:lnTo>
                      <a:lnTo>
                        <a:pt x="875" y="718"/>
                      </a:lnTo>
                      <a:lnTo>
                        <a:pt x="878" y="720"/>
                      </a:lnTo>
                      <a:lnTo>
                        <a:pt x="880" y="720"/>
                      </a:lnTo>
                      <a:lnTo>
                        <a:pt x="883" y="720"/>
                      </a:lnTo>
                      <a:lnTo>
                        <a:pt x="886" y="720"/>
                      </a:lnTo>
                      <a:lnTo>
                        <a:pt x="887" y="717"/>
                      </a:lnTo>
                      <a:lnTo>
                        <a:pt x="889" y="713"/>
                      </a:lnTo>
                      <a:lnTo>
                        <a:pt x="889" y="708"/>
                      </a:lnTo>
                      <a:lnTo>
                        <a:pt x="890" y="704"/>
                      </a:lnTo>
                      <a:lnTo>
                        <a:pt x="890" y="699"/>
                      </a:lnTo>
                      <a:lnTo>
                        <a:pt x="892" y="695"/>
                      </a:lnTo>
                      <a:lnTo>
                        <a:pt x="892" y="692"/>
                      </a:lnTo>
                      <a:lnTo>
                        <a:pt x="895" y="689"/>
                      </a:lnTo>
                      <a:lnTo>
                        <a:pt x="896" y="687"/>
                      </a:lnTo>
                      <a:lnTo>
                        <a:pt x="898" y="689"/>
                      </a:lnTo>
                      <a:lnTo>
                        <a:pt x="901" y="690"/>
                      </a:lnTo>
                      <a:lnTo>
                        <a:pt x="902" y="693"/>
                      </a:lnTo>
                      <a:lnTo>
                        <a:pt x="905" y="698"/>
                      </a:lnTo>
                      <a:lnTo>
                        <a:pt x="907" y="701"/>
                      </a:lnTo>
                      <a:lnTo>
                        <a:pt x="908" y="705"/>
                      </a:lnTo>
                      <a:lnTo>
                        <a:pt x="910" y="708"/>
                      </a:lnTo>
                      <a:lnTo>
                        <a:pt x="913" y="711"/>
                      </a:lnTo>
                      <a:lnTo>
                        <a:pt x="914" y="711"/>
                      </a:lnTo>
                      <a:lnTo>
                        <a:pt x="917" y="710"/>
                      </a:lnTo>
                      <a:lnTo>
                        <a:pt x="919" y="705"/>
                      </a:lnTo>
                      <a:lnTo>
                        <a:pt x="919" y="701"/>
                      </a:lnTo>
                      <a:lnTo>
                        <a:pt x="919" y="693"/>
                      </a:lnTo>
                      <a:lnTo>
                        <a:pt x="917" y="684"/>
                      </a:lnTo>
                      <a:lnTo>
                        <a:pt x="916" y="675"/>
                      </a:lnTo>
                      <a:lnTo>
                        <a:pt x="913" y="666"/>
                      </a:lnTo>
                      <a:lnTo>
                        <a:pt x="910" y="656"/>
                      </a:lnTo>
                      <a:lnTo>
                        <a:pt x="907" y="645"/>
                      </a:lnTo>
                      <a:lnTo>
                        <a:pt x="904" y="635"/>
                      </a:lnTo>
                      <a:lnTo>
                        <a:pt x="902" y="627"/>
                      </a:lnTo>
                      <a:lnTo>
                        <a:pt x="901" y="620"/>
                      </a:lnTo>
                      <a:lnTo>
                        <a:pt x="901" y="614"/>
                      </a:lnTo>
                      <a:lnTo>
                        <a:pt x="902" y="611"/>
                      </a:lnTo>
                      <a:lnTo>
                        <a:pt x="905" y="608"/>
                      </a:lnTo>
                      <a:lnTo>
                        <a:pt x="910" y="608"/>
                      </a:lnTo>
                      <a:lnTo>
                        <a:pt x="914" y="608"/>
                      </a:lnTo>
                      <a:lnTo>
                        <a:pt x="917" y="609"/>
                      </a:lnTo>
                      <a:lnTo>
                        <a:pt x="922" y="612"/>
                      </a:lnTo>
                      <a:lnTo>
                        <a:pt x="925" y="615"/>
                      </a:lnTo>
                      <a:lnTo>
                        <a:pt x="926" y="618"/>
                      </a:lnTo>
                      <a:lnTo>
                        <a:pt x="928" y="621"/>
                      </a:lnTo>
                      <a:lnTo>
                        <a:pt x="928" y="623"/>
                      </a:lnTo>
                      <a:lnTo>
                        <a:pt x="929" y="627"/>
                      </a:lnTo>
                      <a:lnTo>
                        <a:pt x="929" y="629"/>
                      </a:lnTo>
                      <a:lnTo>
                        <a:pt x="931" y="632"/>
                      </a:lnTo>
                      <a:lnTo>
                        <a:pt x="932" y="633"/>
                      </a:lnTo>
                      <a:lnTo>
                        <a:pt x="932" y="635"/>
                      </a:lnTo>
                      <a:lnTo>
                        <a:pt x="935" y="636"/>
                      </a:lnTo>
                      <a:lnTo>
                        <a:pt x="937" y="636"/>
                      </a:lnTo>
                      <a:lnTo>
                        <a:pt x="938" y="636"/>
                      </a:lnTo>
                      <a:lnTo>
                        <a:pt x="941" y="635"/>
                      </a:lnTo>
                      <a:lnTo>
                        <a:pt x="943" y="635"/>
                      </a:lnTo>
                      <a:lnTo>
                        <a:pt x="943" y="633"/>
                      </a:lnTo>
                      <a:lnTo>
                        <a:pt x="943" y="632"/>
                      </a:lnTo>
                      <a:lnTo>
                        <a:pt x="943" y="630"/>
                      </a:lnTo>
                      <a:lnTo>
                        <a:pt x="944" y="627"/>
                      </a:lnTo>
                      <a:lnTo>
                        <a:pt x="944" y="626"/>
                      </a:lnTo>
                      <a:lnTo>
                        <a:pt x="944" y="623"/>
                      </a:lnTo>
                      <a:lnTo>
                        <a:pt x="944" y="620"/>
                      </a:lnTo>
                      <a:lnTo>
                        <a:pt x="947" y="618"/>
                      </a:lnTo>
                      <a:lnTo>
                        <a:pt x="949" y="615"/>
                      </a:lnTo>
                      <a:lnTo>
                        <a:pt x="952" y="617"/>
                      </a:lnTo>
                      <a:lnTo>
                        <a:pt x="953" y="620"/>
                      </a:lnTo>
                      <a:lnTo>
                        <a:pt x="956" y="626"/>
                      </a:lnTo>
                      <a:lnTo>
                        <a:pt x="958" y="632"/>
                      </a:lnTo>
                      <a:lnTo>
                        <a:pt x="959" y="638"/>
                      </a:lnTo>
                      <a:lnTo>
                        <a:pt x="961" y="645"/>
                      </a:lnTo>
                      <a:lnTo>
                        <a:pt x="961" y="651"/>
                      </a:lnTo>
                      <a:lnTo>
                        <a:pt x="961" y="657"/>
                      </a:lnTo>
                      <a:lnTo>
                        <a:pt x="959" y="660"/>
                      </a:lnTo>
                      <a:lnTo>
                        <a:pt x="956" y="665"/>
                      </a:lnTo>
                      <a:lnTo>
                        <a:pt x="956" y="668"/>
                      </a:lnTo>
                      <a:lnTo>
                        <a:pt x="955" y="672"/>
                      </a:lnTo>
                      <a:lnTo>
                        <a:pt x="955" y="675"/>
                      </a:lnTo>
                      <a:lnTo>
                        <a:pt x="955" y="680"/>
                      </a:lnTo>
                      <a:lnTo>
                        <a:pt x="955" y="683"/>
                      </a:lnTo>
                      <a:lnTo>
                        <a:pt x="956" y="686"/>
                      </a:lnTo>
                      <a:lnTo>
                        <a:pt x="958" y="689"/>
                      </a:lnTo>
                      <a:lnTo>
                        <a:pt x="959" y="690"/>
                      </a:lnTo>
                      <a:lnTo>
                        <a:pt x="961" y="690"/>
                      </a:lnTo>
                      <a:lnTo>
                        <a:pt x="962" y="690"/>
                      </a:lnTo>
                      <a:lnTo>
                        <a:pt x="964" y="689"/>
                      </a:lnTo>
                      <a:lnTo>
                        <a:pt x="965" y="689"/>
                      </a:lnTo>
                      <a:lnTo>
                        <a:pt x="967" y="687"/>
                      </a:lnTo>
                      <a:lnTo>
                        <a:pt x="968" y="686"/>
                      </a:lnTo>
                      <a:lnTo>
                        <a:pt x="968" y="683"/>
                      </a:lnTo>
                      <a:lnTo>
                        <a:pt x="970" y="681"/>
                      </a:lnTo>
                      <a:lnTo>
                        <a:pt x="971" y="680"/>
                      </a:lnTo>
                      <a:lnTo>
                        <a:pt x="973" y="678"/>
                      </a:lnTo>
                      <a:lnTo>
                        <a:pt x="976" y="677"/>
                      </a:lnTo>
                      <a:lnTo>
                        <a:pt x="977" y="675"/>
                      </a:lnTo>
                      <a:lnTo>
                        <a:pt x="980" y="674"/>
                      </a:lnTo>
                      <a:lnTo>
                        <a:pt x="982" y="669"/>
                      </a:lnTo>
                      <a:lnTo>
                        <a:pt x="983" y="665"/>
                      </a:lnTo>
                      <a:lnTo>
                        <a:pt x="986" y="660"/>
                      </a:lnTo>
                      <a:lnTo>
                        <a:pt x="988" y="654"/>
                      </a:lnTo>
                      <a:lnTo>
                        <a:pt x="989" y="648"/>
                      </a:lnTo>
                      <a:lnTo>
                        <a:pt x="989" y="642"/>
                      </a:lnTo>
                      <a:lnTo>
                        <a:pt x="991" y="636"/>
                      </a:lnTo>
                      <a:lnTo>
                        <a:pt x="991" y="632"/>
                      </a:lnTo>
                      <a:lnTo>
                        <a:pt x="989" y="627"/>
                      </a:lnTo>
                      <a:lnTo>
                        <a:pt x="988" y="623"/>
                      </a:lnTo>
                      <a:lnTo>
                        <a:pt x="988" y="618"/>
                      </a:lnTo>
                      <a:lnTo>
                        <a:pt x="985" y="614"/>
                      </a:lnTo>
                      <a:lnTo>
                        <a:pt x="983" y="611"/>
                      </a:lnTo>
                      <a:lnTo>
                        <a:pt x="982" y="606"/>
                      </a:lnTo>
                      <a:lnTo>
                        <a:pt x="980" y="603"/>
                      </a:lnTo>
                      <a:lnTo>
                        <a:pt x="977" y="599"/>
                      </a:lnTo>
                      <a:lnTo>
                        <a:pt x="976" y="596"/>
                      </a:lnTo>
                      <a:lnTo>
                        <a:pt x="976" y="591"/>
                      </a:lnTo>
                      <a:lnTo>
                        <a:pt x="974" y="587"/>
                      </a:lnTo>
                      <a:lnTo>
                        <a:pt x="974" y="584"/>
                      </a:lnTo>
                      <a:lnTo>
                        <a:pt x="976" y="579"/>
                      </a:lnTo>
                      <a:lnTo>
                        <a:pt x="977" y="576"/>
                      </a:lnTo>
                      <a:lnTo>
                        <a:pt x="979" y="575"/>
                      </a:lnTo>
                      <a:lnTo>
                        <a:pt x="980" y="572"/>
                      </a:lnTo>
                      <a:lnTo>
                        <a:pt x="983" y="571"/>
                      </a:lnTo>
                      <a:lnTo>
                        <a:pt x="986" y="568"/>
                      </a:lnTo>
                      <a:lnTo>
                        <a:pt x="989" y="566"/>
                      </a:lnTo>
                      <a:lnTo>
                        <a:pt x="992" y="563"/>
                      </a:lnTo>
                      <a:lnTo>
                        <a:pt x="995" y="562"/>
                      </a:lnTo>
                      <a:lnTo>
                        <a:pt x="997" y="563"/>
                      </a:lnTo>
                      <a:lnTo>
                        <a:pt x="1000" y="566"/>
                      </a:lnTo>
                      <a:lnTo>
                        <a:pt x="1001" y="572"/>
                      </a:lnTo>
                      <a:lnTo>
                        <a:pt x="1003" y="576"/>
                      </a:lnTo>
                      <a:lnTo>
                        <a:pt x="1004" y="584"/>
                      </a:lnTo>
                      <a:lnTo>
                        <a:pt x="1006" y="590"/>
                      </a:lnTo>
                      <a:lnTo>
                        <a:pt x="1007" y="597"/>
                      </a:lnTo>
                      <a:lnTo>
                        <a:pt x="1007" y="603"/>
                      </a:lnTo>
                      <a:lnTo>
                        <a:pt x="1009" y="608"/>
                      </a:lnTo>
                      <a:lnTo>
                        <a:pt x="1009" y="612"/>
                      </a:lnTo>
                      <a:lnTo>
                        <a:pt x="1009" y="617"/>
                      </a:lnTo>
                      <a:lnTo>
                        <a:pt x="1010" y="621"/>
                      </a:lnTo>
                      <a:lnTo>
                        <a:pt x="1010" y="626"/>
                      </a:lnTo>
                      <a:lnTo>
                        <a:pt x="1011" y="629"/>
                      </a:lnTo>
                      <a:lnTo>
                        <a:pt x="1013" y="632"/>
                      </a:lnTo>
                      <a:lnTo>
                        <a:pt x="1016" y="635"/>
                      </a:lnTo>
                      <a:lnTo>
                        <a:pt x="1017" y="636"/>
                      </a:lnTo>
                      <a:lnTo>
                        <a:pt x="1022" y="638"/>
                      </a:lnTo>
                      <a:lnTo>
                        <a:pt x="1026" y="639"/>
                      </a:lnTo>
                      <a:lnTo>
                        <a:pt x="1029" y="639"/>
                      </a:lnTo>
                      <a:lnTo>
                        <a:pt x="1032" y="638"/>
                      </a:lnTo>
                      <a:lnTo>
                        <a:pt x="1035" y="638"/>
                      </a:lnTo>
                      <a:lnTo>
                        <a:pt x="1037" y="635"/>
                      </a:lnTo>
                      <a:lnTo>
                        <a:pt x="1038" y="630"/>
                      </a:lnTo>
                      <a:lnTo>
                        <a:pt x="1038" y="627"/>
                      </a:lnTo>
                      <a:lnTo>
                        <a:pt x="1038" y="623"/>
                      </a:lnTo>
                      <a:lnTo>
                        <a:pt x="1038" y="618"/>
                      </a:lnTo>
                      <a:lnTo>
                        <a:pt x="1038" y="615"/>
                      </a:lnTo>
                      <a:lnTo>
                        <a:pt x="1037" y="611"/>
                      </a:lnTo>
                      <a:lnTo>
                        <a:pt x="1035" y="606"/>
                      </a:lnTo>
                      <a:lnTo>
                        <a:pt x="1034" y="602"/>
                      </a:lnTo>
                      <a:lnTo>
                        <a:pt x="1034" y="597"/>
                      </a:lnTo>
                      <a:lnTo>
                        <a:pt x="1031" y="593"/>
                      </a:lnTo>
                      <a:lnTo>
                        <a:pt x="1031" y="588"/>
                      </a:lnTo>
                      <a:lnTo>
                        <a:pt x="1029" y="584"/>
                      </a:lnTo>
                      <a:lnTo>
                        <a:pt x="1029" y="579"/>
                      </a:lnTo>
                      <a:lnTo>
                        <a:pt x="1029" y="575"/>
                      </a:lnTo>
                      <a:lnTo>
                        <a:pt x="1031" y="571"/>
                      </a:lnTo>
                      <a:lnTo>
                        <a:pt x="1032" y="566"/>
                      </a:lnTo>
                      <a:lnTo>
                        <a:pt x="1035" y="565"/>
                      </a:lnTo>
                      <a:lnTo>
                        <a:pt x="1038" y="565"/>
                      </a:lnTo>
                      <a:lnTo>
                        <a:pt x="1041" y="566"/>
                      </a:lnTo>
                      <a:lnTo>
                        <a:pt x="1044" y="569"/>
                      </a:lnTo>
                      <a:lnTo>
                        <a:pt x="1047" y="573"/>
                      </a:lnTo>
                      <a:lnTo>
                        <a:pt x="1050" y="579"/>
                      </a:lnTo>
                      <a:lnTo>
                        <a:pt x="1055" y="585"/>
                      </a:lnTo>
                      <a:lnTo>
                        <a:pt x="1058" y="591"/>
                      </a:lnTo>
                      <a:lnTo>
                        <a:pt x="1061" y="596"/>
                      </a:lnTo>
                      <a:lnTo>
                        <a:pt x="1064" y="602"/>
                      </a:lnTo>
                      <a:lnTo>
                        <a:pt x="1067" y="605"/>
                      </a:lnTo>
                      <a:lnTo>
                        <a:pt x="1071" y="605"/>
                      </a:lnTo>
                      <a:lnTo>
                        <a:pt x="1076" y="605"/>
                      </a:lnTo>
                      <a:lnTo>
                        <a:pt x="1080" y="602"/>
                      </a:lnTo>
                      <a:lnTo>
                        <a:pt x="1083" y="599"/>
                      </a:lnTo>
                      <a:lnTo>
                        <a:pt x="1088" y="594"/>
                      </a:lnTo>
                      <a:lnTo>
                        <a:pt x="1089" y="588"/>
                      </a:lnTo>
                      <a:lnTo>
                        <a:pt x="1092" y="584"/>
                      </a:lnTo>
                      <a:lnTo>
                        <a:pt x="1092" y="581"/>
                      </a:lnTo>
                      <a:lnTo>
                        <a:pt x="1091" y="578"/>
                      </a:lnTo>
                      <a:lnTo>
                        <a:pt x="1088" y="576"/>
                      </a:lnTo>
                      <a:lnTo>
                        <a:pt x="1085" y="573"/>
                      </a:lnTo>
                      <a:lnTo>
                        <a:pt x="1083" y="571"/>
                      </a:lnTo>
                      <a:lnTo>
                        <a:pt x="1080" y="568"/>
                      </a:lnTo>
                      <a:lnTo>
                        <a:pt x="1079" y="565"/>
                      </a:lnTo>
                      <a:lnTo>
                        <a:pt x="1077" y="560"/>
                      </a:lnTo>
                      <a:lnTo>
                        <a:pt x="1076" y="557"/>
                      </a:lnTo>
                      <a:lnTo>
                        <a:pt x="1076" y="553"/>
                      </a:lnTo>
                      <a:lnTo>
                        <a:pt x="1077" y="550"/>
                      </a:lnTo>
                      <a:lnTo>
                        <a:pt x="1079" y="545"/>
                      </a:lnTo>
                      <a:lnTo>
                        <a:pt x="1080" y="542"/>
                      </a:lnTo>
                      <a:lnTo>
                        <a:pt x="1083" y="541"/>
                      </a:lnTo>
                      <a:lnTo>
                        <a:pt x="1085" y="541"/>
                      </a:lnTo>
                      <a:lnTo>
                        <a:pt x="1088" y="539"/>
                      </a:lnTo>
                      <a:lnTo>
                        <a:pt x="1091" y="541"/>
                      </a:lnTo>
                      <a:lnTo>
                        <a:pt x="1092" y="542"/>
                      </a:lnTo>
                      <a:lnTo>
                        <a:pt x="1095" y="544"/>
                      </a:lnTo>
                      <a:lnTo>
                        <a:pt x="1097" y="547"/>
                      </a:lnTo>
                      <a:lnTo>
                        <a:pt x="1098" y="550"/>
                      </a:lnTo>
                      <a:lnTo>
                        <a:pt x="1100" y="554"/>
                      </a:lnTo>
                      <a:lnTo>
                        <a:pt x="1101" y="557"/>
                      </a:lnTo>
                      <a:lnTo>
                        <a:pt x="1106" y="562"/>
                      </a:lnTo>
                      <a:lnTo>
                        <a:pt x="1109" y="565"/>
                      </a:lnTo>
                      <a:lnTo>
                        <a:pt x="1115" y="566"/>
                      </a:lnTo>
                      <a:lnTo>
                        <a:pt x="1119" y="568"/>
                      </a:lnTo>
                      <a:lnTo>
                        <a:pt x="1125" y="568"/>
                      </a:lnTo>
                      <a:lnTo>
                        <a:pt x="1130" y="568"/>
                      </a:lnTo>
                      <a:lnTo>
                        <a:pt x="1134" y="568"/>
                      </a:lnTo>
                      <a:lnTo>
                        <a:pt x="1139" y="566"/>
                      </a:lnTo>
                      <a:lnTo>
                        <a:pt x="1142" y="563"/>
                      </a:lnTo>
                      <a:lnTo>
                        <a:pt x="1143" y="560"/>
                      </a:lnTo>
                      <a:lnTo>
                        <a:pt x="1143" y="559"/>
                      </a:lnTo>
                      <a:lnTo>
                        <a:pt x="1143" y="557"/>
                      </a:lnTo>
                      <a:lnTo>
                        <a:pt x="1143" y="554"/>
                      </a:lnTo>
                      <a:lnTo>
                        <a:pt x="1142" y="553"/>
                      </a:lnTo>
                      <a:lnTo>
                        <a:pt x="1140" y="551"/>
                      </a:lnTo>
                      <a:lnTo>
                        <a:pt x="1137" y="548"/>
                      </a:lnTo>
                      <a:lnTo>
                        <a:pt x="1133" y="545"/>
                      </a:lnTo>
                      <a:lnTo>
                        <a:pt x="1128" y="542"/>
                      </a:lnTo>
                      <a:lnTo>
                        <a:pt x="1124" y="539"/>
                      </a:lnTo>
                      <a:lnTo>
                        <a:pt x="1119" y="535"/>
                      </a:lnTo>
                      <a:lnTo>
                        <a:pt x="1113" y="530"/>
                      </a:lnTo>
                      <a:lnTo>
                        <a:pt x="1107" y="527"/>
                      </a:lnTo>
                      <a:lnTo>
                        <a:pt x="1103" y="523"/>
                      </a:lnTo>
                      <a:lnTo>
                        <a:pt x="1098" y="518"/>
                      </a:lnTo>
                      <a:lnTo>
                        <a:pt x="1094" y="514"/>
                      </a:lnTo>
                      <a:lnTo>
                        <a:pt x="1089" y="509"/>
                      </a:lnTo>
                      <a:lnTo>
                        <a:pt x="1086" y="505"/>
                      </a:lnTo>
                      <a:lnTo>
                        <a:pt x="1083" y="499"/>
                      </a:lnTo>
                      <a:lnTo>
                        <a:pt x="1082" y="493"/>
                      </a:lnTo>
                      <a:lnTo>
                        <a:pt x="1082" y="487"/>
                      </a:lnTo>
                      <a:lnTo>
                        <a:pt x="1082" y="482"/>
                      </a:lnTo>
                      <a:lnTo>
                        <a:pt x="1083" y="479"/>
                      </a:lnTo>
                      <a:lnTo>
                        <a:pt x="1085" y="476"/>
                      </a:lnTo>
                      <a:lnTo>
                        <a:pt x="1088" y="476"/>
                      </a:lnTo>
                      <a:lnTo>
                        <a:pt x="1091" y="475"/>
                      </a:lnTo>
                      <a:lnTo>
                        <a:pt x="1092" y="476"/>
                      </a:lnTo>
                      <a:lnTo>
                        <a:pt x="1095" y="478"/>
                      </a:lnTo>
                      <a:lnTo>
                        <a:pt x="1098" y="479"/>
                      </a:lnTo>
                      <a:lnTo>
                        <a:pt x="1101" y="481"/>
                      </a:lnTo>
                      <a:lnTo>
                        <a:pt x="1103" y="482"/>
                      </a:lnTo>
                      <a:lnTo>
                        <a:pt x="1104" y="485"/>
                      </a:lnTo>
                      <a:lnTo>
                        <a:pt x="1107" y="488"/>
                      </a:lnTo>
                      <a:lnTo>
                        <a:pt x="1109" y="490"/>
                      </a:lnTo>
                      <a:lnTo>
                        <a:pt x="1110" y="493"/>
                      </a:lnTo>
                      <a:lnTo>
                        <a:pt x="1112" y="494"/>
                      </a:lnTo>
                      <a:lnTo>
                        <a:pt x="1113" y="497"/>
                      </a:lnTo>
                      <a:lnTo>
                        <a:pt x="1115" y="497"/>
                      </a:lnTo>
                      <a:lnTo>
                        <a:pt x="1116" y="499"/>
                      </a:lnTo>
                      <a:lnTo>
                        <a:pt x="1118" y="497"/>
                      </a:lnTo>
                      <a:lnTo>
                        <a:pt x="1119" y="496"/>
                      </a:lnTo>
                      <a:lnTo>
                        <a:pt x="1121" y="494"/>
                      </a:lnTo>
                      <a:lnTo>
                        <a:pt x="1121" y="491"/>
                      </a:lnTo>
                      <a:lnTo>
                        <a:pt x="1121" y="490"/>
                      </a:lnTo>
                      <a:lnTo>
                        <a:pt x="1122" y="487"/>
                      </a:lnTo>
                      <a:lnTo>
                        <a:pt x="1122" y="484"/>
                      </a:lnTo>
                      <a:lnTo>
                        <a:pt x="1122" y="481"/>
                      </a:lnTo>
                      <a:lnTo>
                        <a:pt x="1122" y="479"/>
                      </a:lnTo>
                      <a:lnTo>
                        <a:pt x="1124" y="478"/>
                      </a:lnTo>
                      <a:lnTo>
                        <a:pt x="1127" y="476"/>
                      </a:lnTo>
                      <a:lnTo>
                        <a:pt x="1128" y="476"/>
                      </a:lnTo>
                      <a:lnTo>
                        <a:pt x="1130" y="478"/>
                      </a:lnTo>
                      <a:lnTo>
                        <a:pt x="1133" y="479"/>
                      </a:lnTo>
                      <a:lnTo>
                        <a:pt x="1134" y="482"/>
                      </a:lnTo>
                      <a:lnTo>
                        <a:pt x="1134" y="487"/>
                      </a:lnTo>
                      <a:lnTo>
                        <a:pt x="1136" y="491"/>
                      </a:lnTo>
                      <a:lnTo>
                        <a:pt x="1137" y="497"/>
                      </a:lnTo>
                      <a:lnTo>
                        <a:pt x="1139" y="502"/>
                      </a:lnTo>
                      <a:lnTo>
                        <a:pt x="1140" y="509"/>
                      </a:lnTo>
                      <a:lnTo>
                        <a:pt x="1142" y="514"/>
                      </a:lnTo>
                      <a:lnTo>
                        <a:pt x="1146" y="529"/>
                      </a:lnTo>
                      <a:lnTo>
                        <a:pt x="1150" y="538"/>
                      </a:lnTo>
                      <a:lnTo>
                        <a:pt x="1155" y="542"/>
                      </a:lnTo>
                      <a:lnTo>
                        <a:pt x="1158" y="542"/>
                      </a:lnTo>
                      <a:lnTo>
                        <a:pt x="1162" y="539"/>
                      </a:lnTo>
                      <a:lnTo>
                        <a:pt x="1165" y="535"/>
                      </a:lnTo>
                      <a:lnTo>
                        <a:pt x="1168" y="529"/>
                      </a:lnTo>
                      <a:lnTo>
                        <a:pt x="1170" y="521"/>
                      </a:lnTo>
                      <a:lnTo>
                        <a:pt x="1171" y="517"/>
                      </a:lnTo>
                      <a:lnTo>
                        <a:pt x="1171" y="514"/>
                      </a:lnTo>
                      <a:lnTo>
                        <a:pt x="1170" y="508"/>
                      </a:lnTo>
                      <a:lnTo>
                        <a:pt x="1168" y="505"/>
                      </a:lnTo>
                      <a:lnTo>
                        <a:pt x="1168" y="502"/>
                      </a:lnTo>
                      <a:lnTo>
                        <a:pt x="1167" y="497"/>
                      </a:lnTo>
                      <a:lnTo>
                        <a:pt x="1165" y="494"/>
                      </a:lnTo>
                      <a:lnTo>
                        <a:pt x="1164" y="491"/>
                      </a:lnTo>
                      <a:lnTo>
                        <a:pt x="1161" y="488"/>
                      </a:lnTo>
                      <a:lnTo>
                        <a:pt x="1159" y="484"/>
                      </a:lnTo>
                      <a:lnTo>
                        <a:pt x="1158" y="479"/>
                      </a:lnTo>
                      <a:lnTo>
                        <a:pt x="1158" y="475"/>
                      </a:lnTo>
                      <a:lnTo>
                        <a:pt x="1156" y="470"/>
                      </a:lnTo>
                      <a:lnTo>
                        <a:pt x="1158" y="467"/>
                      </a:lnTo>
                      <a:lnTo>
                        <a:pt x="1158" y="463"/>
                      </a:lnTo>
                      <a:lnTo>
                        <a:pt x="1159" y="460"/>
                      </a:lnTo>
                      <a:lnTo>
                        <a:pt x="1161" y="458"/>
                      </a:lnTo>
                      <a:lnTo>
                        <a:pt x="1164" y="458"/>
                      </a:lnTo>
                      <a:lnTo>
                        <a:pt x="1165" y="457"/>
                      </a:lnTo>
                      <a:lnTo>
                        <a:pt x="1168" y="457"/>
                      </a:lnTo>
                      <a:lnTo>
                        <a:pt x="1171" y="458"/>
                      </a:lnTo>
                      <a:lnTo>
                        <a:pt x="1173" y="460"/>
                      </a:lnTo>
                      <a:lnTo>
                        <a:pt x="1176" y="460"/>
                      </a:lnTo>
                      <a:lnTo>
                        <a:pt x="1177" y="463"/>
                      </a:lnTo>
                      <a:lnTo>
                        <a:pt x="1180" y="464"/>
                      </a:lnTo>
                      <a:lnTo>
                        <a:pt x="1182" y="467"/>
                      </a:lnTo>
                      <a:lnTo>
                        <a:pt x="1185" y="469"/>
                      </a:lnTo>
                      <a:lnTo>
                        <a:pt x="1186" y="472"/>
                      </a:lnTo>
                      <a:lnTo>
                        <a:pt x="1188" y="475"/>
                      </a:lnTo>
                      <a:lnTo>
                        <a:pt x="1191" y="479"/>
                      </a:lnTo>
                      <a:lnTo>
                        <a:pt x="1192" y="482"/>
                      </a:lnTo>
                      <a:lnTo>
                        <a:pt x="1195" y="485"/>
                      </a:lnTo>
                      <a:lnTo>
                        <a:pt x="1198" y="490"/>
                      </a:lnTo>
                      <a:lnTo>
                        <a:pt x="1201" y="493"/>
                      </a:lnTo>
                      <a:lnTo>
                        <a:pt x="1204" y="494"/>
                      </a:lnTo>
                      <a:lnTo>
                        <a:pt x="1209" y="496"/>
                      </a:lnTo>
                      <a:lnTo>
                        <a:pt x="1212" y="497"/>
                      </a:lnTo>
                      <a:lnTo>
                        <a:pt x="1216" y="499"/>
                      </a:lnTo>
                      <a:lnTo>
                        <a:pt x="1219" y="497"/>
                      </a:lnTo>
                      <a:lnTo>
                        <a:pt x="1221" y="497"/>
                      </a:lnTo>
                      <a:lnTo>
                        <a:pt x="1224" y="494"/>
                      </a:lnTo>
                      <a:lnTo>
                        <a:pt x="1224" y="493"/>
                      </a:lnTo>
                      <a:lnTo>
                        <a:pt x="1224" y="485"/>
                      </a:lnTo>
                      <a:lnTo>
                        <a:pt x="1225" y="481"/>
                      </a:lnTo>
                      <a:lnTo>
                        <a:pt x="1228" y="478"/>
                      </a:lnTo>
                      <a:lnTo>
                        <a:pt x="1233" y="476"/>
                      </a:lnTo>
                      <a:lnTo>
                        <a:pt x="1236" y="476"/>
                      </a:lnTo>
                      <a:lnTo>
                        <a:pt x="1240" y="479"/>
                      </a:lnTo>
                      <a:lnTo>
                        <a:pt x="1246" y="481"/>
                      </a:lnTo>
                      <a:lnTo>
                        <a:pt x="1251" y="485"/>
                      </a:lnTo>
                      <a:lnTo>
                        <a:pt x="1254" y="488"/>
                      </a:lnTo>
                      <a:lnTo>
                        <a:pt x="1258" y="493"/>
                      </a:lnTo>
                      <a:lnTo>
                        <a:pt x="1261" y="497"/>
                      </a:lnTo>
                      <a:lnTo>
                        <a:pt x="1264" y="500"/>
                      </a:lnTo>
                      <a:lnTo>
                        <a:pt x="1266" y="505"/>
                      </a:lnTo>
                      <a:lnTo>
                        <a:pt x="1269" y="506"/>
                      </a:lnTo>
                      <a:lnTo>
                        <a:pt x="1270" y="509"/>
                      </a:lnTo>
                      <a:lnTo>
                        <a:pt x="1273" y="509"/>
                      </a:lnTo>
                      <a:lnTo>
                        <a:pt x="1275" y="509"/>
                      </a:lnTo>
                      <a:lnTo>
                        <a:pt x="1278" y="508"/>
                      </a:lnTo>
                      <a:lnTo>
                        <a:pt x="1281" y="505"/>
                      </a:lnTo>
                      <a:lnTo>
                        <a:pt x="1284" y="499"/>
                      </a:lnTo>
                      <a:lnTo>
                        <a:pt x="1288" y="494"/>
                      </a:lnTo>
                      <a:lnTo>
                        <a:pt x="1292" y="487"/>
                      </a:lnTo>
                      <a:lnTo>
                        <a:pt x="1298" y="482"/>
                      </a:lnTo>
                      <a:lnTo>
                        <a:pt x="1304" y="476"/>
                      </a:lnTo>
                      <a:lnTo>
                        <a:pt x="1312" y="472"/>
                      </a:lnTo>
                      <a:lnTo>
                        <a:pt x="1319" y="467"/>
                      </a:lnTo>
                      <a:lnTo>
                        <a:pt x="1325" y="463"/>
                      </a:lnTo>
                      <a:lnTo>
                        <a:pt x="1331" y="460"/>
                      </a:lnTo>
                      <a:lnTo>
                        <a:pt x="1339" y="457"/>
                      </a:lnTo>
                      <a:lnTo>
                        <a:pt x="1343" y="455"/>
                      </a:lnTo>
                      <a:lnTo>
                        <a:pt x="1355" y="451"/>
                      </a:lnTo>
                      <a:lnTo>
                        <a:pt x="1363" y="448"/>
                      </a:lnTo>
                      <a:lnTo>
                        <a:pt x="1369" y="443"/>
                      </a:lnTo>
                      <a:lnTo>
                        <a:pt x="1373" y="440"/>
                      </a:lnTo>
                      <a:lnTo>
                        <a:pt x="1376" y="436"/>
                      </a:lnTo>
                      <a:lnTo>
                        <a:pt x="1379" y="431"/>
                      </a:lnTo>
                      <a:lnTo>
                        <a:pt x="1382" y="426"/>
                      </a:lnTo>
                      <a:lnTo>
                        <a:pt x="1384" y="421"/>
                      </a:lnTo>
                      <a:lnTo>
                        <a:pt x="1387" y="417"/>
                      </a:lnTo>
                      <a:lnTo>
                        <a:pt x="1390" y="412"/>
                      </a:lnTo>
                      <a:lnTo>
                        <a:pt x="1393" y="406"/>
                      </a:lnTo>
                      <a:lnTo>
                        <a:pt x="1397" y="402"/>
                      </a:lnTo>
                      <a:lnTo>
                        <a:pt x="1399" y="397"/>
                      </a:lnTo>
                      <a:lnTo>
                        <a:pt x="1400" y="391"/>
                      </a:lnTo>
                      <a:lnTo>
                        <a:pt x="1400" y="387"/>
                      </a:lnTo>
                      <a:lnTo>
                        <a:pt x="1400" y="381"/>
                      </a:lnTo>
                      <a:lnTo>
                        <a:pt x="1397" y="376"/>
                      </a:lnTo>
                      <a:lnTo>
                        <a:pt x="1396" y="370"/>
                      </a:lnTo>
                      <a:lnTo>
                        <a:pt x="1393" y="364"/>
                      </a:lnTo>
                      <a:lnTo>
                        <a:pt x="1388" y="358"/>
                      </a:lnTo>
                      <a:lnTo>
                        <a:pt x="1384" y="352"/>
                      </a:lnTo>
                      <a:lnTo>
                        <a:pt x="1379" y="346"/>
                      </a:lnTo>
                      <a:lnTo>
                        <a:pt x="1376" y="342"/>
                      </a:lnTo>
                      <a:lnTo>
                        <a:pt x="1375" y="339"/>
                      </a:lnTo>
                      <a:lnTo>
                        <a:pt x="1373" y="334"/>
                      </a:lnTo>
                      <a:lnTo>
                        <a:pt x="1372" y="330"/>
                      </a:lnTo>
                      <a:lnTo>
                        <a:pt x="1370" y="325"/>
                      </a:lnTo>
                      <a:lnTo>
                        <a:pt x="1369" y="321"/>
                      </a:lnTo>
                      <a:lnTo>
                        <a:pt x="1367" y="315"/>
                      </a:lnTo>
                      <a:lnTo>
                        <a:pt x="1366" y="310"/>
                      </a:lnTo>
                      <a:lnTo>
                        <a:pt x="1364" y="304"/>
                      </a:lnTo>
                      <a:lnTo>
                        <a:pt x="1361" y="300"/>
                      </a:lnTo>
                      <a:lnTo>
                        <a:pt x="1358" y="297"/>
                      </a:lnTo>
                      <a:lnTo>
                        <a:pt x="1352" y="295"/>
                      </a:lnTo>
                      <a:lnTo>
                        <a:pt x="1346" y="294"/>
                      </a:lnTo>
                      <a:lnTo>
                        <a:pt x="1340" y="294"/>
                      </a:lnTo>
                      <a:lnTo>
                        <a:pt x="1333" y="292"/>
                      </a:lnTo>
                      <a:lnTo>
                        <a:pt x="1327" y="292"/>
                      </a:lnTo>
                      <a:lnTo>
                        <a:pt x="1319" y="292"/>
                      </a:lnTo>
                      <a:lnTo>
                        <a:pt x="1312" y="291"/>
                      </a:lnTo>
                      <a:lnTo>
                        <a:pt x="1304" y="289"/>
                      </a:lnTo>
                      <a:lnTo>
                        <a:pt x="1300" y="288"/>
                      </a:lnTo>
                      <a:lnTo>
                        <a:pt x="1295" y="284"/>
                      </a:lnTo>
                      <a:lnTo>
                        <a:pt x="1292" y="281"/>
                      </a:lnTo>
                      <a:lnTo>
                        <a:pt x="1291" y="278"/>
                      </a:lnTo>
                      <a:lnTo>
                        <a:pt x="1288" y="275"/>
                      </a:lnTo>
                      <a:lnTo>
                        <a:pt x="1286" y="272"/>
                      </a:lnTo>
                      <a:lnTo>
                        <a:pt x="1284" y="269"/>
                      </a:lnTo>
                      <a:lnTo>
                        <a:pt x="1281" y="266"/>
                      </a:lnTo>
                      <a:lnTo>
                        <a:pt x="1276" y="264"/>
                      </a:lnTo>
                      <a:lnTo>
                        <a:pt x="1272" y="261"/>
                      </a:lnTo>
                      <a:lnTo>
                        <a:pt x="1266" y="258"/>
                      </a:lnTo>
                      <a:lnTo>
                        <a:pt x="1261" y="255"/>
                      </a:lnTo>
                      <a:lnTo>
                        <a:pt x="1257" y="252"/>
                      </a:lnTo>
                      <a:lnTo>
                        <a:pt x="1251" y="248"/>
                      </a:lnTo>
                      <a:lnTo>
                        <a:pt x="1246" y="243"/>
                      </a:lnTo>
                      <a:lnTo>
                        <a:pt x="1240" y="239"/>
                      </a:lnTo>
                      <a:lnTo>
                        <a:pt x="1234" y="234"/>
                      </a:lnTo>
                      <a:lnTo>
                        <a:pt x="1228" y="228"/>
                      </a:lnTo>
                      <a:lnTo>
                        <a:pt x="1224" y="222"/>
                      </a:lnTo>
                      <a:lnTo>
                        <a:pt x="1218" y="216"/>
                      </a:lnTo>
                      <a:lnTo>
                        <a:pt x="1213" y="210"/>
                      </a:lnTo>
                      <a:lnTo>
                        <a:pt x="1207" y="206"/>
                      </a:lnTo>
                      <a:lnTo>
                        <a:pt x="1203" y="201"/>
                      </a:lnTo>
                      <a:lnTo>
                        <a:pt x="1198" y="197"/>
                      </a:lnTo>
                      <a:lnTo>
                        <a:pt x="1194" y="194"/>
                      </a:lnTo>
                      <a:lnTo>
                        <a:pt x="1188" y="191"/>
                      </a:lnTo>
                      <a:lnTo>
                        <a:pt x="1183" y="189"/>
                      </a:lnTo>
                      <a:lnTo>
                        <a:pt x="1177" y="188"/>
                      </a:lnTo>
                      <a:lnTo>
                        <a:pt x="1170" y="186"/>
                      </a:lnTo>
                      <a:lnTo>
                        <a:pt x="1164" y="186"/>
                      </a:lnTo>
                      <a:lnTo>
                        <a:pt x="1159" y="185"/>
                      </a:lnTo>
                      <a:lnTo>
                        <a:pt x="1155" y="183"/>
                      </a:lnTo>
                      <a:lnTo>
                        <a:pt x="1152" y="180"/>
                      </a:lnTo>
                      <a:lnTo>
                        <a:pt x="1150" y="179"/>
                      </a:lnTo>
                      <a:lnTo>
                        <a:pt x="1149" y="174"/>
                      </a:lnTo>
                      <a:lnTo>
                        <a:pt x="1149" y="171"/>
                      </a:lnTo>
                      <a:lnTo>
                        <a:pt x="1149" y="168"/>
                      </a:lnTo>
                      <a:lnTo>
                        <a:pt x="1149" y="164"/>
                      </a:lnTo>
                      <a:lnTo>
                        <a:pt x="1149" y="159"/>
                      </a:lnTo>
                      <a:lnTo>
                        <a:pt x="1149" y="155"/>
                      </a:lnTo>
                      <a:lnTo>
                        <a:pt x="1149" y="150"/>
                      </a:lnTo>
                      <a:lnTo>
                        <a:pt x="1148" y="146"/>
                      </a:lnTo>
                      <a:lnTo>
                        <a:pt x="1146" y="142"/>
                      </a:lnTo>
                      <a:lnTo>
                        <a:pt x="1143" y="139"/>
                      </a:lnTo>
                      <a:lnTo>
                        <a:pt x="1139" y="134"/>
                      </a:lnTo>
                      <a:lnTo>
                        <a:pt x="1134" y="130"/>
                      </a:lnTo>
                      <a:lnTo>
                        <a:pt x="1130" y="125"/>
                      </a:lnTo>
                      <a:lnTo>
                        <a:pt x="1124" y="121"/>
                      </a:lnTo>
                      <a:lnTo>
                        <a:pt x="1118" y="115"/>
                      </a:lnTo>
                      <a:lnTo>
                        <a:pt x="1109" y="110"/>
                      </a:lnTo>
                      <a:lnTo>
                        <a:pt x="1100" y="106"/>
                      </a:lnTo>
                      <a:lnTo>
                        <a:pt x="1088" y="101"/>
                      </a:lnTo>
                      <a:lnTo>
                        <a:pt x="1076" y="98"/>
                      </a:lnTo>
                      <a:lnTo>
                        <a:pt x="1064" y="95"/>
                      </a:lnTo>
                      <a:lnTo>
                        <a:pt x="1052" y="94"/>
                      </a:lnTo>
                      <a:lnTo>
                        <a:pt x="1041" y="91"/>
                      </a:lnTo>
                      <a:lnTo>
                        <a:pt x="1031" y="88"/>
                      </a:lnTo>
                      <a:lnTo>
                        <a:pt x="1022" y="86"/>
                      </a:lnTo>
                      <a:lnTo>
                        <a:pt x="1014" y="83"/>
                      </a:lnTo>
                      <a:lnTo>
                        <a:pt x="1010" y="80"/>
                      </a:lnTo>
                      <a:lnTo>
                        <a:pt x="1006" y="76"/>
                      </a:lnTo>
                      <a:lnTo>
                        <a:pt x="1003" y="71"/>
                      </a:lnTo>
                      <a:lnTo>
                        <a:pt x="1000" y="67"/>
                      </a:lnTo>
                      <a:lnTo>
                        <a:pt x="997" y="62"/>
                      </a:lnTo>
                      <a:lnTo>
                        <a:pt x="994" y="58"/>
                      </a:lnTo>
                      <a:lnTo>
                        <a:pt x="991" y="53"/>
                      </a:lnTo>
                      <a:lnTo>
                        <a:pt x="988" y="47"/>
                      </a:lnTo>
                      <a:lnTo>
                        <a:pt x="983" y="43"/>
                      </a:lnTo>
                      <a:lnTo>
                        <a:pt x="979" y="38"/>
                      </a:lnTo>
                      <a:lnTo>
                        <a:pt x="973" y="35"/>
                      </a:lnTo>
                      <a:lnTo>
                        <a:pt x="968" y="34"/>
                      </a:lnTo>
                      <a:lnTo>
                        <a:pt x="965" y="32"/>
                      </a:lnTo>
                      <a:lnTo>
                        <a:pt x="962" y="32"/>
                      </a:lnTo>
                      <a:lnTo>
                        <a:pt x="961" y="34"/>
                      </a:lnTo>
                      <a:lnTo>
                        <a:pt x="958" y="35"/>
                      </a:lnTo>
                      <a:lnTo>
                        <a:pt x="956" y="38"/>
                      </a:lnTo>
                      <a:lnTo>
                        <a:pt x="955" y="40"/>
                      </a:lnTo>
                      <a:lnTo>
                        <a:pt x="952" y="41"/>
                      </a:lnTo>
                      <a:lnTo>
                        <a:pt x="950" y="43"/>
                      </a:lnTo>
                      <a:lnTo>
                        <a:pt x="949" y="44"/>
                      </a:lnTo>
                      <a:lnTo>
                        <a:pt x="946" y="43"/>
                      </a:lnTo>
                      <a:lnTo>
                        <a:pt x="944" y="43"/>
                      </a:lnTo>
                      <a:lnTo>
                        <a:pt x="941" y="40"/>
                      </a:lnTo>
                      <a:lnTo>
                        <a:pt x="938" y="37"/>
                      </a:lnTo>
                      <a:lnTo>
                        <a:pt x="935" y="34"/>
                      </a:lnTo>
                      <a:lnTo>
                        <a:pt x="932" y="29"/>
                      </a:lnTo>
                      <a:lnTo>
                        <a:pt x="929" y="25"/>
                      </a:lnTo>
                      <a:lnTo>
                        <a:pt x="926" y="22"/>
                      </a:lnTo>
                      <a:lnTo>
                        <a:pt x="922" y="17"/>
                      </a:lnTo>
                      <a:lnTo>
                        <a:pt x="919" y="14"/>
                      </a:lnTo>
                      <a:lnTo>
                        <a:pt x="914" y="11"/>
                      </a:lnTo>
                      <a:lnTo>
                        <a:pt x="910" y="8"/>
                      </a:lnTo>
                      <a:lnTo>
                        <a:pt x="904" y="7"/>
                      </a:lnTo>
                      <a:lnTo>
                        <a:pt x="896" y="4"/>
                      </a:lnTo>
                      <a:lnTo>
                        <a:pt x="886" y="2"/>
                      </a:lnTo>
                      <a:lnTo>
                        <a:pt x="874" y="1"/>
                      </a:lnTo>
                      <a:lnTo>
                        <a:pt x="859" y="0"/>
                      </a:lnTo>
                      <a:lnTo>
                        <a:pt x="843" y="0"/>
                      </a:lnTo>
                      <a:lnTo>
                        <a:pt x="820" y="0"/>
                      </a:lnTo>
                      <a:lnTo>
                        <a:pt x="799" y="0"/>
                      </a:lnTo>
                      <a:lnTo>
                        <a:pt x="778" y="2"/>
                      </a:lnTo>
                      <a:lnTo>
                        <a:pt x="760" y="5"/>
                      </a:lnTo>
                      <a:lnTo>
                        <a:pt x="744" y="10"/>
                      </a:lnTo>
                      <a:lnTo>
                        <a:pt x="729" y="14"/>
                      </a:lnTo>
                      <a:lnTo>
                        <a:pt x="716" y="19"/>
                      </a:lnTo>
                      <a:lnTo>
                        <a:pt x="705" y="23"/>
                      </a:lnTo>
                      <a:lnTo>
                        <a:pt x="693" y="28"/>
                      </a:lnTo>
                      <a:lnTo>
                        <a:pt x="686" y="31"/>
                      </a:lnTo>
                      <a:lnTo>
                        <a:pt x="678" y="31"/>
                      </a:lnTo>
                      <a:lnTo>
                        <a:pt x="671" y="32"/>
                      </a:lnTo>
                      <a:lnTo>
                        <a:pt x="665" y="32"/>
                      </a:lnTo>
                      <a:lnTo>
                        <a:pt x="657" y="31"/>
                      </a:lnTo>
                      <a:lnTo>
                        <a:pt x="651" y="31"/>
                      </a:lnTo>
                      <a:lnTo>
                        <a:pt x="644" y="31"/>
                      </a:lnTo>
                      <a:lnTo>
                        <a:pt x="636" y="29"/>
                      </a:lnTo>
                      <a:lnTo>
                        <a:pt x="629" y="28"/>
                      </a:lnTo>
                      <a:lnTo>
                        <a:pt x="620" y="26"/>
                      </a:lnTo>
                      <a:lnTo>
                        <a:pt x="611" y="26"/>
                      </a:lnTo>
                      <a:lnTo>
                        <a:pt x="600" y="25"/>
                      </a:lnTo>
                      <a:lnTo>
                        <a:pt x="592" y="25"/>
                      </a:lnTo>
                      <a:lnTo>
                        <a:pt x="583" y="25"/>
                      </a:lnTo>
                      <a:lnTo>
                        <a:pt x="575" y="26"/>
                      </a:lnTo>
                      <a:lnTo>
                        <a:pt x="568" y="26"/>
                      </a:lnTo>
                      <a:lnTo>
                        <a:pt x="562" y="29"/>
                      </a:lnTo>
                      <a:lnTo>
                        <a:pt x="554" y="31"/>
                      </a:lnTo>
                      <a:lnTo>
                        <a:pt x="547" y="32"/>
                      </a:lnTo>
                      <a:lnTo>
                        <a:pt x="538" y="34"/>
                      </a:lnTo>
                      <a:lnTo>
                        <a:pt x="527" y="35"/>
                      </a:lnTo>
                      <a:lnTo>
                        <a:pt x="515" y="37"/>
                      </a:lnTo>
                      <a:lnTo>
                        <a:pt x="503" y="38"/>
                      </a:lnTo>
                      <a:lnTo>
                        <a:pt x="494" y="40"/>
                      </a:lnTo>
                      <a:lnTo>
                        <a:pt x="485" y="43"/>
                      </a:lnTo>
                      <a:lnTo>
                        <a:pt x="478" y="47"/>
                      </a:lnTo>
                      <a:lnTo>
                        <a:pt x="472" y="50"/>
                      </a:lnTo>
                      <a:lnTo>
                        <a:pt x="466" y="55"/>
                      </a:lnTo>
                      <a:lnTo>
                        <a:pt x="463" y="59"/>
                      </a:lnTo>
                      <a:lnTo>
                        <a:pt x="460" y="65"/>
                      </a:lnTo>
                      <a:lnTo>
                        <a:pt x="457" y="70"/>
                      </a:lnTo>
                      <a:lnTo>
                        <a:pt x="456" y="74"/>
                      </a:lnTo>
                      <a:lnTo>
                        <a:pt x="454" y="77"/>
                      </a:lnTo>
                      <a:lnTo>
                        <a:pt x="451" y="80"/>
                      </a:lnTo>
                      <a:lnTo>
                        <a:pt x="448" y="83"/>
                      </a:lnTo>
                      <a:lnTo>
                        <a:pt x="444" y="85"/>
                      </a:lnTo>
                      <a:lnTo>
                        <a:pt x="441" y="86"/>
                      </a:lnTo>
                      <a:lnTo>
                        <a:pt x="435" y="88"/>
                      </a:lnTo>
                      <a:lnTo>
                        <a:pt x="430" y="89"/>
                      </a:lnTo>
                      <a:lnTo>
                        <a:pt x="426" y="91"/>
                      </a:lnTo>
                      <a:lnTo>
                        <a:pt x="420" y="92"/>
                      </a:lnTo>
                      <a:lnTo>
                        <a:pt x="414" y="94"/>
                      </a:lnTo>
                      <a:lnTo>
                        <a:pt x="409" y="97"/>
                      </a:lnTo>
                      <a:lnTo>
                        <a:pt x="406" y="97"/>
                      </a:lnTo>
                      <a:lnTo>
                        <a:pt x="403" y="97"/>
                      </a:lnTo>
                      <a:lnTo>
                        <a:pt x="400" y="95"/>
                      </a:lnTo>
                      <a:lnTo>
                        <a:pt x="399" y="94"/>
                      </a:lnTo>
                      <a:lnTo>
                        <a:pt x="396" y="94"/>
                      </a:lnTo>
                      <a:lnTo>
                        <a:pt x="393" y="92"/>
                      </a:lnTo>
                      <a:lnTo>
                        <a:pt x="388" y="92"/>
                      </a:lnTo>
                      <a:lnTo>
                        <a:pt x="382" y="94"/>
                      </a:lnTo>
                      <a:lnTo>
                        <a:pt x="375" y="94"/>
                      </a:lnTo>
                      <a:lnTo>
                        <a:pt x="364" y="97"/>
                      </a:lnTo>
                      <a:lnTo>
                        <a:pt x="355" y="100"/>
                      </a:lnTo>
                      <a:lnTo>
                        <a:pt x="345" y="103"/>
                      </a:lnTo>
                      <a:lnTo>
                        <a:pt x="334" y="106"/>
                      </a:lnTo>
                      <a:lnTo>
                        <a:pt x="324" y="110"/>
                      </a:lnTo>
                      <a:lnTo>
                        <a:pt x="314" y="116"/>
                      </a:lnTo>
                      <a:lnTo>
                        <a:pt x="303" y="121"/>
                      </a:lnTo>
                      <a:lnTo>
                        <a:pt x="294" y="128"/>
                      </a:lnTo>
                      <a:lnTo>
                        <a:pt x="285" y="136"/>
                      </a:lnTo>
                      <a:lnTo>
                        <a:pt x="278" y="144"/>
                      </a:lnTo>
                      <a:lnTo>
                        <a:pt x="272" y="155"/>
                      </a:lnTo>
                      <a:lnTo>
                        <a:pt x="266" y="162"/>
                      </a:lnTo>
                      <a:lnTo>
                        <a:pt x="260" y="170"/>
                      </a:lnTo>
                      <a:lnTo>
                        <a:pt x="257" y="177"/>
                      </a:lnTo>
                      <a:lnTo>
                        <a:pt x="252" y="183"/>
                      </a:lnTo>
                      <a:lnTo>
                        <a:pt x="248" y="189"/>
                      </a:lnTo>
                      <a:lnTo>
                        <a:pt x="245" y="194"/>
                      </a:lnTo>
                      <a:lnTo>
                        <a:pt x="240" y="198"/>
                      </a:lnTo>
                      <a:lnTo>
                        <a:pt x="237" y="203"/>
                      </a:lnTo>
                      <a:lnTo>
                        <a:pt x="233" y="206"/>
                      </a:lnTo>
                      <a:lnTo>
                        <a:pt x="228" y="209"/>
                      </a:lnTo>
                      <a:lnTo>
                        <a:pt x="225" y="212"/>
                      </a:lnTo>
                      <a:lnTo>
                        <a:pt x="221" y="215"/>
                      </a:lnTo>
                      <a:lnTo>
                        <a:pt x="218" y="218"/>
                      </a:lnTo>
                      <a:lnTo>
                        <a:pt x="213" y="222"/>
                      </a:lnTo>
                      <a:lnTo>
                        <a:pt x="210" y="227"/>
                      </a:lnTo>
                      <a:lnTo>
                        <a:pt x="209" y="231"/>
                      </a:lnTo>
                      <a:lnTo>
                        <a:pt x="206" y="236"/>
                      </a:lnTo>
                      <a:lnTo>
                        <a:pt x="206" y="242"/>
                      </a:lnTo>
                      <a:lnTo>
                        <a:pt x="206" y="249"/>
                      </a:lnTo>
                      <a:lnTo>
                        <a:pt x="206" y="257"/>
                      </a:lnTo>
                      <a:lnTo>
                        <a:pt x="206" y="263"/>
                      </a:lnTo>
                      <a:lnTo>
                        <a:pt x="204" y="269"/>
                      </a:lnTo>
                      <a:lnTo>
                        <a:pt x="201" y="272"/>
                      </a:lnTo>
                      <a:lnTo>
                        <a:pt x="200" y="275"/>
                      </a:lnTo>
                      <a:lnTo>
                        <a:pt x="197" y="276"/>
                      </a:lnTo>
                      <a:lnTo>
                        <a:pt x="194" y="278"/>
                      </a:lnTo>
                      <a:lnTo>
                        <a:pt x="189" y="278"/>
                      </a:lnTo>
                      <a:lnTo>
                        <a:pt x="187" y="276"/>
                      </a:lnTo>
                      <a:lnTo>
                        <a:pt x="182" y="273"/>
                      </a:lnTo>
                      <a:lnTo>
                        <a:pt x="179" y="269"/>
                      </a:lnTo>
                      <a:lnTo>
                        <a:pt x="176" y="267"/>
                      </a:lnTo>
                      <a:lnTo>
                        <a:pt x="173" y="264"/>
                      </a:lnTo>
                      <a:lnTo>
                        <a:pt x="170" y="264"/>
                      </a:lnTo>
                      <a:lnTo>
                        <a:pt x="167" y="264"/>
                      </a:lnTo>
                      <a:lnTo>
                        <a:pt x="164" y="264"/>
                      </a:lnTo>
                      <a:lnTo>
                        <a:pt x="163" y="267"/>
                      </a:lnTo>
                      <a:lnTo>
                        <a:pt x="160" y="270"/>
                      </a:lnTo>
                      <a:lnTo>
                        <a:pt x="155" y="275"/>
                      </a:lnTo>
                      <a:lnTo>
                        <a:pt x="152" y="281"/>
                      </a:lnTo>
                      <a:lnTo>
                        <a:pt x="149" y="285"/>
                      </a:lnTo>
                      <a:lnTo>
                        <a:pt x="146" y="292"/>
                      </a:lnTo>
                      <a:lnTo>
                        <a:pt x="142" y="297"/>
                      </a:lnTo>
                      <a:lnTo>
                        <a:pt x="137" y="303"/>
                      </a:lnTo>
                      <a:lnTo>
                        <a:pt x="133" y="309"/>
                      </a:lnTo>
                      <a:lnTo>
                        <a:pt x="127" y="315"/>
                      </a:lnTo>
                      <a:lnTo>
                        <a:pt x="121" y="321"/>
                      </a:lnTo>
                      <a:lnTo>
                        <a:pt x="115" y="327"/>
                      </a:lnTo>
                      <a:lnTo>
                        <a:pt x="106" y="333"/>
                      </a:lnTo>
                      <a:lnTo>
                        <a:pt x="97" y="340"/>
                      </a:lnTo>
                      <a:lnTo>
                        <a:pt x="86" y="346"/>
                      </a:lnTo>
                      <a:lnTo>
                        <a:pt x="77" y="352"/>
                      </a:lnTo>
                      <a:lnTo>
                        <a:pt x="67" y="358"/>
                      </a:lnTo>
                      <a:lnTo>
                        <a:pt x="58" y="364"/>
                      </a:lnTo>
                      <a:lnTo>
                        <a:pt x="48" y="370"/>
                      </a:lnTo>
                      <a:lnTo>
                        <a:pt x="40" y="376"/>
                      </a:lnTo>
                      <a:lnTo>
                        <a:pt x="31" y="382"/>
                      </a:lnTo>
                      <a:lnTo>
                        <a:pt x="25" y="390"/>
                      </a:lnTo>
                      <a:lnTo>
                        <a:pt x="21" y="397"/>
                      </a:lnTo>
                      <a:lnTo>
                        <a:pt x="16" y="408"/>
                      </a:lnTo>
                      <a:lnTo>
                        <a:pt x="13" y="415"/>
                      </a:lnTo>
                      <a:lnTo>
                        <a:pt x="12" y="421"/>
                      </a:lnTo>
                      <a:lnTo>
                        <a:pt x="9" y="426"/>
                      </a:lnTo>
                      <a:lnTo>
                        <a:pt x="7" y="430"/>
                      </a:lnTo>
                      <a:lnTo>
                        <a:pt x="4" y="433"/>
                      </a:lnTo>
                      <a:lnTo>
                        <a:pt x="3" y="436"/>
                      </a:lnTo>
                      <a:lnTo>
                        <a:pt x="1" y="440"/>
                      </a:lnTo>
                      <a:lnTo>
                        <a:pt x="1" y="445"/>
                      </a:lnTo>
                      <a:lnTo>
                        <a:pt x="1" y="452"/>
                      </a:lnTo>
                      <a:lnTo>
                        <a:pt x="0" y="463"/>
                      </a:lnTo>
                      <a:lnTo>
                        <a:pt x="1" y="472"/>
                      </a:lnTo>
                      <a:lnTo>
                        <a:pt x="1" y="481"/>
                      </a:lnTo>
                      <a:lnTo>
                        <a:pt x="3" y="487"/>
                      </a:lnTo>
                      <a:lnTo>
                        <a:pt x="4" y="491"/>
                      </a:lnTo>
                      <a:lnTo>
                        <a:pt x="6" y="496"/>
                      </a:lnTo>
                      <a:lnTo>
                        <a:pt x="9" y="499"/>
                      </a:lnTo>
                      <a:lnTo>
                        <a:pt x="10" y="502"/>
                      </a:lnTo>
                      <a:lnTo>
                        <a:pt x="13" y="505"/>
                      </a:lnTo>
                      <a:lnTo>
                        <a:pt x="18" y="508"/>
                      </a:lnTo>
                      <a:lnTo>
                        <a:pt x="21" y="511"/>
                      </a:lnTo>
                      <a:close/>
                    </a:path>
                  </a:pathLst>
                </a:custGeom>
                <a:solidFill>
                  <a:srgbClr val="FF8E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7892" name="Freeform 440"/>
                <p:cNvSpPr>
                  <a:spLocks/>
                </p:cNvSpPr>
                <p:nvPr/>
              </p:nvSpPr>
              <p:spPr bwMode="auto">
                <a:xfrm>
                  <a:off x="2577" y="1406"/>
                  <a:ext cx="140" cy="118"/>
                </a:xfrm>
                <a:custGeom>
                  <a:avLst/>
                  <a:gdLst>
                    <a:gd name="T0" fmla="*/ 9 w 140"/>
                    <a:gd name="T1" fmla="*/ 27 h 118"/>
                    <a:gd name="T2" fmla="*/ 9 w 140"/>
                    <a:gd name="T3" fmla="*/ 27 h 118"/>
                    <a:gd name="T4" fmla="*/ 16 w 140"/>
                    <a:gd name="T5" fmla="*/ 17 h 118"/>
                    <a:gd name="T6" fmla="*/ 28 w 140"/>
                    <a:gd name="T7" fmla="*/ 9 h 118"/>
                    <a:gd name="T8" fmla="*/ 38 w 140"/>
                    <a:gd name="T9" fmla="*/ 5 h 118"/>
                    <a:gd name="T10" fmla="*/ 50 w 140"/>
                    <a:gd name="T11" fmla="*/ 2 h 118"/>
                    <a:gd name="T12" fmla="*/ 64 w 140"/>
                    <a:gd name="T13" fmla="*/ 0 h 118"/>
                    <a:gd name="T14" fmla="*/ 76 w 140"/>
                    <a:gd name="T15" fmla="*/ 2 h 118"/>
                    <a:gd name="T16" fmla="*/ 86 w 140"/>
                    <a:gd name="T17" fmla="*/ 3 h 118"/>
                    <a:gd name="T18" fmla="*/ 95 w 140"/>
                    <a:gd name="T19" fmla="*/ 5 h 118"/>
                    <a:gd name="T20" fmla="*/ 103 w 140"/>
                    <a:gd name="T21" fmla="*/ 9 h 118"/>
                    <a:gd name="T22" fmla="*/ 109 w 140"/>
                    <a:gd name="T23" fmla="*/ 11 h 118"/>
                    <a:gd name="T24" fmla="*/ 109 w 140"/>
                    <a:gd name="T25" fmla="*/ 11 h 118"/>
                    <a:gd name="T26" fmla="*/ 113 w 140"/>
                    <a:gd name="T27" fmla="*/ 15 h 118"/>
                    <a:gd name="T28" fmla="*/ 116 w 140"/>
                    <a:gd name="T29" fmla="*/ 20 h 118"/>
                    <a:gd name="T30" fmla="*/ 122 w 140"/>
                    <a:gd name="T31" fmla="*/ 25 h 118"/>
                    <a:gd name="T32" fmla="*/ 127 w 140"/>
                    <a:gd name="T33" fmla="*/ 31 h 118"/>
                    <a:gd name="T34" fmla="*/ 131 w 140"/>
                    <a:gd name="T35" fmla="*/ 40 h 118"/>
                    <a:gd name="T36" fmla="*/ 136 w 140"/>
                    <a:gd name="T37" fmla="*/ 48 h 118"/>
                    <a:gd name="T38" fmla="*/ 137 w 140"/>
                    <a:gd name="T39" fmla="*/ 58 h 118"/>
                    <a:gd name="T40" fmla="*/ 140 w 140"/>
                    <a:gd name="T41" fmla="*/ 67 h 118"/>
                    <a:gd name="T42" fmla="*/ 140 w 140"/>
                    <a:gd name="T43" fmla="*/ 78 h 118"/>
                    <a:gd name="T44" fmla="*/ 139 w 140"/>
                    <a:gd name="T45" fmla="*/ 87 h 118"/>
                    <a:gd name="T46" fmla="*/ 139 w 140"/>
                    <a:gd name="T47" fmla="*/ 87 h 118"/>
                    <a:gd name="T48" fmla="*/ 134 w 140"/>
                    <a:gd name="T49" fmla="*/ 97 h 118"/>
                    <a:gd name="T50" fmla="*/ 128 w 140"/>
                    <a:gd name="T51" fmla="*/ 105 h 118"/>
                    <a:gd name="T52" fmla="*/ 119 w 140"/>
                    <a:gd name="T53" fmla="*/ 109 h 118"/>
                    <a:gd name="T54" fmla="*/ 109 w 140"/>
                    <a:gd name="T55" fmla="*/ 114 h 118"/>
                    <a:gd name="T56" fmla="*/ 98 w 140"/>
                    <a:gd name="T57" fmla="*/ 117 h 118"/>
                    <a:gd name="T58" fmla="*/ 86 w 140"/>
                    <a:gd name="T59" fmla="*/ 118 h 118"/>
                    <a:gd name="T60" fmla="*/ 73 w 140"/>
                    <a:gd name="T61" fmla="*/ 118 h 118"/>
                    <a:gd name="T62" fmla="*/ 59 w 140"/>
                    <a:gd name="T63" fmla="*/ 117 h 118"/>
                    <a:gd name="T64" fmla="*/ 47 w 140"/>
                    <a:gd name="T65" fmla="*/ 114 h 118"/>
                    <a:gd name="T66" fmla="*/ 34 w 140"/>
                    <a:gd name="T67" fmla="*/ 108 h 118"/>
                    <a:gd name="T68" fmla="*/ 34 w 140"/>
                    <a:gd name="T69" fmla="*/ 108 h 118"/>
                    <a:gd name="T70" fmla="*/ 24 w 140"/>
                    <a:gd name="T71" fmla="*/ 102 h 118"/>
                    <a:gd name="T72" fmla="*/ 15 w 140"/>
                    <a:gd name="T73" fmla="*/ 94 h 118"/>
                    <a:gd name="T74" fmla="*/ 9 w 140"/>
                    <a:gd name="T75" fmla="*/ 85 h 118"/>
                    <a:gd name="T76" fmla="*/ 4 w 140"/>
                    <a:gd name="T77" fmla="*/ 76 h 118"/>
                    <a:gd name="T78" fmla="*/ 1 w 140"/>
                    <a:gd name="T79" fmla="*/ 67 h 118"/>
                    <a:gd name="T80" fmla="*/ 0 w 140"/>
                    <a:gd name="T81" fmla="*/ 57 h 118"/>
                    <a:gd name="T82" fmla="*/ 1 w 140"/>
                    <a:gd name="T83" fmla="*/ 48 h 118"/>
                    <a:gd name="T84" fmla="*/ 3 w 140"/>
                    <a:gd name="T85" fmla="*/ 39 h 118"/>
                    <a:gd name="T86" fmla="*/ 4 w 140"/>
                    <a:gd name="T87" fmla="*/ 33 h 118"/>
                    <a:gd name="T88" fmla="*/ 9 w 140"/>
                    <a:gd name="T89" fmla="*/ 27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0"/>
                    <a:gd name="T136" fmla="*/ 0 h 118"/>
                    <a:gd name="T137" fmla="*/ 140 w 140"/>
                    <a:gd name="T138" fmla="*/ 118 h 1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0" h="118">
                      <a:moveTo>
                        <a:pt x="9" y="27"/>
                      </a:moveTo>
                      <a:lnTo>
                        <a:pt x="9" y="27"/>
                      </a:lnTo>
                      <a:lnTo>
                        <a:pt x="16" y="17"/>
                      </a:lnTo>
                      <a:lnTo>
                        <a:pt x="28" y="9"/>
                      </a:lnTo>
                      <a:lnTo>
                        <a:pt x="38" y="5"/>
                      </a:lnTo>
                      <a:lnTo>
                        <a:pt x="50" y="2"/>
                      </a:lnTo>
                      <a:lnTo>
                        <a:pt x="64" y="0"/>
                      </a:lnTo>
                      <a:lnTo>
                        <a:pt x="76" y="2"/>
                      </a:lnTo>
                      <a:lnTo>
                        <a:pt x="86" y="3"/>
                      </a:lnTo>
                      <a:lnTo>
                        <a:pt x="95" y="5"/>
                      </a:lnTo>
                      <a:lnTo>
                        <a:pt x="103" y="9"/>
                      </a:lnTo>
                      <a:lnTo>
                        <a:pt x="109" y="11"/>
                      </a:lnTo>
                      <a:lnTo>
                        <a:pt x="113" y="15"/>
                      </a:lnTo>
                      <a:lnTo>
                        <a:pt x="116" y="20"/>
                      </a:lnTo>
                      <a:lnTo>
                        <a:pt x="122" y="25"/>
                      </a:lnTo>
                      <a:lnTo>
                        <a:pt x="127" y="31"/>
                      </a:lnTo>
                      <a:lnTo>
                        <a:pt x="131" y="40"/>
                      </a:lnTo>
                      <a:lnTo>
                        <a:pt x="136" y="48"/>
                      </a:lnTo>
                      <a:lnTo>
                        <a:pt x="137" y="58"/>
                      </a:lnTo>
                      <a:lnTo>
                        <a:pt x="140" y="67"/>
                      </a:lnTo>
                      <a:lnTo>
                        <a:pt x="140" y="78"/>
                      </a:lnTo>
                      <a:lnTo>
                        <a:pt x="139" y="87"/>
                      </a:lnTo>
                      <a:lnTo>
                        <a:pt x="134" y="97"/>
                      </a:lnTo>
                      <a:lnTo>
                        <a:pt x="128" y="105"/>
                      </a:lnTo>
                      <a:lnTo>
                        <a:pt x="119" y="109"/>
                      </a:lnTo>
                      <a:lnTo>
                        <a:pt x="109" y="114"/>
                      </a:lnTo>
                      <a:lnTo>
                        <a:pt x="98" y="117"/>
                      </a:lnTo>
                      <a:lnTo>
                        <a:pt x="86" y="118"/>
                      </a:lnTo>
                      <a:lnTo>
                        <a:pt x="73" y="118"/>
                      </a:lnTo>
                      <a:lnTo>
                        <a:pt x="59" y="117"/>
                      </a:lnTo>
                      <a:lnTo>
                        <a:pt x="47" y="114"/>
                      </a:lnTo>
                      <a:lnTo>
                        <a:pt x="34" y="108"/>
                      </a:lnTo>
                      <a:lnTo>
                        <a:pt x="24" y="102"/>
                      </a:lnTo>
                      <a:lnTo>
                        <a:pt x="15" y="94"/>
                      </a:lnTo>
                      <a:lnTo>
                        <a:pt x="9" y="85"/>
                      </a:lnTo>
                      <a:lnTo>
                        <a:pt x="4" y="76"/>
                      </a:lnTo>
                      <a:lnTo>
                        <a:pt x="1" y="67"/>
                      </a:lnTo>
                      <a:lnTo>
                        <a:pt x="0" y="57"/>
                      </a:lnTo>
                      <a:lnTo>
                        <a:pt x="1" y="48"/>
                      </a:lnTo>
                      <a:lnTo>
                        <a:pt x="3" y="39"/>
                      </a:lnTo>
                      <a:lnTo>
                        <a:pt x="4" y="33"/>
                      </a:lnTo>
                      <a:lnTo>
                        <a:pt x="9" y="27"/>
                      </a:lnTo>
                      <a:close/>
                    </a:path>
                  </a:pathLst>
                </a:custGeom>
                <a:solidFill>
                  <a:srgbClr val="A019FF"/>
                </a:solidFill>
                <a:ln w="0">
                  <a:solidFill>
                    <a:srgbClr val="000000"/>
                  </a:solidFill>
                  <a:prstDash val="solid"/>
                  <a:round/>
                  <a:headEnd/>
                  <a:tailEnd/>
                </a:ln>
              </p:spPr>
              <p:txBody>
                <a:bodyPr lIns="108000" tIns="108000" rIns="108000" bIns="108000"/>
                <a:lstStyle/>
                <a:p>
                  <a:endParaRPr lang="hr-HR"/>
                </a:p>
              </p:txBody>
            </p:sp>
            <p:sp>
              <p:nvSpPr>
                <p:cNvPr id="17893" name="Freeform 441"/>
                <p:cNvSpPr>
                  <a:spLocks/>
                </p:cNvSpPr>
                <p:nvPr/>
              </p:nvSpPr>
              <p:spPr bwMode="auto">
                <a:xfrm>
                  <a:off x="2577" y="1406"/>
                  <a:ext cx="140" cy="118"/>
                </a:xfrm>
                <a:custGeom>
                  <a:avLst/>
                  <a:gdLst>
                    <a:gd name="T0" fmla="*/ 9 w 140"/>
                    <a:gd name="T1" fmla="*/ 27 h 118"/>
                    <a:gd name="T2" fmla="*/ 9 w 140"/>
                    <a:gd name="T3" fmla="*/ 27 h 118"/>
                    <a:gd name="T4" fmla="*/ 16 w 140"/>
                    <a:gd name="T5" fmla="*/ 17 h 118"/>
                    <a:gd name="T6" fmla="*/ 28 w 140"/>
                    <a:gd name="T7" fmla="*/ 9 h 118"/>
                    <a:gd name="T8" fmla="*/ 38 w 140"/>
                    <a:gd name="T9" fmla="*/ 5 h 118"/>
                    <a:gd name="T10" fmla="*/ 50 w 140"/>
                    <a:gd name="T11" fmla="*/ 2 h 118"/>
                    <a:gd name="T12" fmla="*/ 64 w 140"/>
                    <a:gd name="T13" fmla="*/ 0 h 118"/>
                    <a:gd name="T14" fmla="*/ 76 w 140"/>
                    <a:gd name="T15" fmla="*/ 2 h 118"/>
                    <a:gd name="T16" fmla="*/ 86 w 140"/>
                    <a:gd name="T17" fmla="*/ 3 h 118"/>
                    <a:gd name="T18" fmla="*/ 95 w 140"/>
                    <a:gd name="T19" fmla="*/ 5 h 118"/>
                    <a:gd name="T20" fmla="*/ 103 w 140"/>
                    <a:gd name="T21" fmla="*/ 9 h 118"/>
                    <a:gd name="T22" fmla="*/ 109 w 140"/>
                    <a:gd name="T23" fmla="*/ 11 h 118"/>
                    <a:gd name="T24" fmla="*/ 109 w 140"/>
                    <a:gd name="T25" fmla="*/ 11 h 118"/>
                    <a:gd name="T26" fmla="*/ 113 w 140"/>
                    <a:gd name="T27" fmla="*/ 15 h 118"/>
                    <a:gd name="T28" fmla="*/ 116 w 140"/>
                    <a:gd name="T29" fmla="*/ 20 h 118"/>
                    <a:gd name="T30" fmla="*/ 122 w 140"/>
                    <a:gd name="T31" fmla="*/ 25 h 118"/>
                    <a:gd name="T32" fmla="*/ 127 w 140"/>
                    <a:gd name="T33" fmla="*/ 31 h 118"/>
                    <a:gd name="T34" fmla="*/ 131 w 140"/>
                    <a:gd name="T35" fmla="*/ 40 h 118"/>
                    <a:gd name="T36" fmla="*/ 136 w 140"/>
                    <a:gd name="T37" fmla="*/ 48 h 118"/>
                    <a:gd name="T38" fmla="*/ 137 w 140"/>
                    <a:gd name="T39" fmla="*/ 58 h 118"/>
                    <a:gd name="T40" fmla="*/ 140 w 140"/>
                    <a:gd name="T41" fmla="*/ 67 h 118"/>
                    <a:gd name="T42" fmla="*/ 140 w 140"/>
                    <a:gd name="T43" fmla="*/ 78 h 118"/>
                    <a:gd name="T44" fmla="*/ 139 w 140"/>
                    <a:gd name="T45" fmla="*/ 87 h 118"/>
                    <a:gd name="T46" fmla="*/ 139 w 140"/>
                    <a:gd name="T47" fmla="*/ 87 h 118"/>
                    <a:gd name="T48" fmla="*/ 134 w 140"/>
                    <a:gd name="T49" fmla="*/ 97 h 118"/>
                    <a:gd name="T50" fmla="*/ 128 w 140"/>
                    <a:gd name="T51" fmla="*/ 105 h 118"/>
                    <a:gd name="T52" fmla="*/ 119 w 140"/>
                    <a:gd name="T53" fmla="*/ 109 h 118"/>
                    <a:gd name="T54" fmla="*/ 109 w 140"/>
                    <a:gd name="T55" fmla="*/ 114 h 118"/>
                    <a:gd name="T56" fmla="*/ 98 w 140"/>
                    <a:gd name="T57" fmla="*/ 117 h 118"/>
                    <a:gd name="T58" fmla="*/ 86 w 140"/>
                    <a:gd name="T59" fmla="*/ 118 h 118"/>
                    <a:gd name="T60" fmla="*/ 73 w 140"/>
                    <a:gd name="T61" fmla="*/ 118 h 118"/>
                    <a:gd name="T62" fmla="*/ 59 w 140"/>
                    <a:gd name="T63" fmla="*/ 117 h 118"/>
                    <a:gd name="T64" fmla="*/ 47 w 140"/>
                    <a:gd name="T65" fmla="*/ 114 h 118"/>
                    <a:gd name="T66" fmla="*/ 34 w 140"/>
                    <a:gd name="T67" fmla="*/ 108 h 118"/>
                    <a:gd name="T68" fmla="*/ 34 w 140"/>
                    <a:gd name="T69" fmla="*/ 108 h 118"/>
                    <a:gd name="T70" fmla="*/ 24 w 140"/>
                    <a:gd name="T71" fmla="*/ 102 h 118"/>
                    <a:gd name="T72" fmla="*/ 15 w 140"/>
                    <a:gd name="T73" fmla="*/ 94 h 118"/>
                    <a:gd name="T74" fmla="*/ 9 w 140"/>
                    <a:gd name="T75" fmla="*/ 85 h 118"/>
                    <a:gd name="T76" fmla="*/ 4 w 140"/>
                    <a:gd name="T77" fmla="*/ 76 h 118"/>
                    <a:gd name="T78" fmla="*/ 1 w 140"/>
                    <a:gd name="T79" fmla="*/ 67 h 118"/>
                    <a:gd name="T80" fmla="*/ 0 w 140"/>
                    <a:gd name="T81" fmla="*/ 57 h 118"/>
                    <a:gd name="T82" fmla="*/ 1 w 140"/>
                    <a:gd name="T83" fmla="*/ 48 h 118"/>
                    <a:gd name="T84" fmla="*/ 3 w 140"/>
                    <a:gd name="T85" fmla="*/ 39 h 118"/>
                    <a:gd name="T86" fmla="*/ 4 w 140"/>
                    <a:gd name="T87" fmla="*/ 33 h 118"/>
                    <a:gd name="T88" fmla="*/ 9 w 140"/>
                    <a:gd name="T89" fmla="*/ 27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0"/>
                    <a:gd name="T136" fmla="*/ 0 h 118"/>
                    <a:gd name="T137" fmla="*/ 140 w 140"/>
                    <a:gd name="T138" fmla="*/ 118 h 1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0" h="118">
                      <a:moveTo>
                        <a:pt x="9" y="27"/>
                      </a:moveTo>
                      <a:lnTo>
                        <a:pt x="9" y="27"/>
                      </a:lnTo>
                      <a:lnTo>
                        <a:pt x="16" y="17"/>
                      </a:lnTo>
                      <a:lnTo>
                        <a:pt x="28" y="9"/>
                      </a:lnTo>
                      <a:lnTo>
                        <a:pt x="38" y="5"/>
                      </a:lnTo>
                      <a:lnTo>
                        <a:pt x="50" y="2"/>
                      </a:lnTo>
                      <a:lnTo>
                        <a:pt x="64" y="0"/>
                      </a:lnTo>
                      <a:lnTo>
                        <a:pt x="76" y="2"/>
                      </a:lnTo>
                      <a:lnTo>
                        <a:pt x="86" y="3"/>
                      </a:lnTo>
                      <a:lnTo>
                        <a:pt x="95" y="5"/>
                      </a:lnTo>
                      <a:lnTo>
                        <a:pt x="103" y="9"/>
                      </a:lnTo>
                      <a:lnTo>
                        <a:pt x="109" y="11"/>
                      </a:lnTo>
                      <a:lnTo>
                        <a:pt x="113" y="15"/>
                      </a:lnTo>
                      <a:lnTo>
                        <a:pt x="116" y="20"/>
                      </a:lnTo>
                      <a:lnTo>
                        <a:pt x="122" y="25"/>
                      </a:lnTo>
                      <a:lnTo>
                        <a:pt x="127" y="31"/>
                      </a:lnTo>
                      <a:lnTo>
                        <a:pt x="131" y="40"/>
                      </a:lnTo>
                      <a:lnTo>
                        <a:pt x="136" y="48"/>
                      </a:lnTo>
                      <a:lnTo>
                        <a:pt x="137" y="58"/>
                      </a:lnTo>
                      <a:lnTo>
                        <a:pt x="140" y="67"/>
                      </a:lnTo>
                      <a:lnTo>
                        <a:pt x="140" y="78"/>
                      </a:lnTo>
                      <a:lnTo>
                        <a:pt x="139" y="87"/>
                      </a:lnTo>
                      <a:lnTo>
                        <a:pt x="134" y="97"/>
                      </a:lnTo>
                      <a:lnTo>
                        <a:pt x="128" y="105"/>
                      </a:lnTo>
                      <a:lnTo>
                        <a:pt x="119" y="109"/>
                      </a:lnTo>
                      <a:lnTo>
                        <a:pt x="109" y="114"/>
                      </a:lnTo>
                      <a:lnTo>
                        <a:pt x="98" y="117"/>
                      </a:lnTo>
                      <a:lnTo>
                        <a:pt x="86" y="118"/>
                      </a:lnTo>
                      <a:lnTo>
                        <a:pt x="73" y="118"/>
                      </a:lnTo>
                      <a:lnTo>
                        <a:pt x="59" y="117"/>
                      </a:lnTo>
                      <a:lnTo>
                        <a:pt x="47" y="114"/>
                      </a:lnTo>
                      <a:lnTo>
                        <a:pt x="34" y="108"/>
                      </a:lnTo>
                      <a:lnTo>
                        <a:pt x="24" y="102"/>
                      </a:lnTo>
                      <a:lnTo>
                        <a:pt x="15" y="94"/>
                      </a:lnTo>
                      <a:lnTo>
                        <a:pt x="9" y="85"/>
                      </a:lnTo>
                      <a:lnTo>
                        <a:pt x="4" y="76"/>
                      </a:lnTo>
                      <a:lnTo>
                        <a:pt x="1" y="67"/>
                      </a:lnTo>
                      <a:lnTo>
                        <a:pt x="0" y="57"/>
                      </a:lnTo>
                      <a:lnTo>
                        <a:pt x="1" y="48"/>
                      </a:lnTo>
                      <a:lnTo>
                        <a:pt x="3" y="39"/>
                      </a:lnTo>
                      <a:lnTo>
                        <a:pt x="4" y="33"/>
                      </a:lnTo>
                      <a:lnTo>
                        <a:pt x="9" y="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94" name="Freeform 442"/>
                <p:cNvSpPr>
                  <a:spLocks/>
                </p:cNvSpPr>
                <p:nvPr/>
              </p:nvSpPr>
              <p:spPr bwMode="auto">
                <a:xfrm>
                  <a:off x="2609" y="1434"/>
                  <a:ext cx="41" cy="36"/>
                </a:xfrm>
                <a:custGeom>
                  <a:avLst/>
                  <a:gdLst>
                    <a:gd name="T0" fmla="*/ 30 w 41"/>
                    <a:gd name="T1" fmla="*/ 30 h 36"/>
                    <a:gd name="T2" fmla="*/ 30 w 41"/>
                    <a:gd name="T3" fmla="*/ 30 h 36"/>
                    <a:gd name="T4" fmla="*/ 27 w 41"/>
                    <a:gd name="T5" fmla="*/ 33 h 36"/>
                    <a:gd name="T6" fmla="*/ 24 w 41"/>
                    <a:gd name="T7" fmla="*/ 35 h 36"/>
                    <a:gd name="T8" fmla="*/ 21 w 41"/>
                    <a:gd name="T9" fmla="*/ 35 h 36"/>
                    <a:gd name="T10" fmla="*/ 18 w 41"/>
                    <a:gd name="T11" fmla="*/ 36 h 36"/>
                    <a:gd name="T12" fmla="*/ 15 w 41"/>
                    <a:gd name="T13" fmla="*/ 36 h 36"/>
                    <a:gd name="T14" fmla="*/ 12 w 41"/>
                    <a:gd name="T15" fmla="*/ 36 h 36"/>
                    <a:gd name="T16" fmla="*/ 11 w 41"/>
                    <a:gd name="T17" fmla="*/ 36 h 36"/>
                    <a:gd name="T18" fmla="*/ 8 w 41"/>
                    <a:gd name="T19" fmla="*/ 35 h 36"/>
                    <a:gd name="T20" fmla="*/ 6 w 41"/>
                    <a:gd name="T21" fmla="*/ 33 h 36"/>
                    <a:gd name="T22" fmla="*/ 3 w 41"/>
                    <a:gd name="T23" fmla="*/ 32 h 36"/>
                    <a:gd name="T24" fmla="*/ 3 w 41"/>
                    <a:gd name="T25" fmla="*/ 32 h 36"/>
                    <a:gd name="T26" fmla="*/ 2 w 41"/>
                    <a:gd name="T27" fmla="*/ 29 h 36"/>
                    <a:gd name="T28" fmla="*/ 0 w 41"/>
                    <a:gd name="T29" fmla="*/ 27 h 36"/>
                    <a:gd name="T30" fmla="*/ 0 w 41"/>
                    <a:gd name="T31" fmla="*/ 23 h 36"/>
                    <a:gd name="T32" fmla="*/ 0 w 41"/>
                    <a:gd name="T33" fmla="*/ 21 h 36"/>
                    <a:gd name="T34" fmla="*/ 2 w 41"/>
                    <a:gd name="T35" fmla="*/ 18 h 36"/>
                    <a:gd name="T36" fmla="*/ 3 w 41"/>
                    <a:gd name="T37" fmla="*/ 15 h 36"/>
                    <a:gd name="T38" fmla="*/ 5 w 41"/>
                    <a:gd name="T39" fmla="*/ 12 h 36"/>
                    <a:gd name="T40" fmla="*/ 6 w 41"/>
                    <a:gd name="T41" fmla="*/ 11 h 36"/>
                    <a:gd name="T42" fmla="*/ 8 w 41"/>
                    <a:gd name="T43" fmla="*/ 8 h 36"/>
                    <a:gd name="T44" fmla="*/ 11 w 41"/>
                    <a:gd name="T45" fmla="*/ 6 h 36"/>
                    <a:gd name="T46" fmla="*/ 11 w 41"/>
                    <a:gd name="T47" fmla="*/ 6 h 36"/>
                    <a:gd name="T48" fmla="*/ 14 w 41"/>
                    <a:gd name="T49" fmla="*/ 5 h 36"/>
                    <a:gd name="T50" fmla="*/ 17 w 41"/>
                    <a:gd name="T51" fmla="*/ 3 h 36"/>
                    <a:gd name="T52" fmla="*/ 20 w 41"/>
                    <a:gd name="T53" fmla="*/ 2 h 36"/>
                    <a:gd name="T54" fmla="*/ 23 w 41"/>
                    <a:gd name="T55" fmla="*/ 0 h 36"/>
                    <a:gd name="T56" fmla="*/ 26 w 41"/>
                    <a:gd name="T57" fmla="*/ 0 h 36"/>
                    <a:gd name="T58" fmla="*/ 29 w 41"/>
                    <a:gd name="T59" fmla="*/ 0 h 36"/>
                    <a:gd name="T60" fmla="*/ 30 w 41"/>
                    <a:gd name="T61" fmla="*/ 0 h 36"/>
                    <a:gd name="T62" fmla="*/ 33 w 41"/>
                    <a:gd name="T63" fmla="*/ 2 h 36"/>
                    <a:gd name="T64" fmla="*/ 36 w 41"/>
                    <a:gd name="T65" fmla="*/ 3 h 36"/>
                    <a:gd name="T66" fmla="*/ 38 w 41"/>
                    <a:gd name="T67" fmla="*/ 5 h 36"/>
                    <a:gd name="T68" fmla="*/ 38 w 41"/>
                    <a:gd name="T69" fmla="*/ 5 h 36"/>
                    <a:gd name="T70" fmla="*/ 39 w 41"/>
                    <a:gd name="T71" fmla="*/ 8 h 36"/>
                    <a:gd name="T72" fmla="*/ 41 w 41"/>
                    <a:gd name="T73" fmla="*/ 11 h 36"/>
                    <a:gd name="T74" fmla="*/ 41 w 41"/>
                    <a:gd name="T75" fmla="*/ 14 h 36"/>
                    <a:gd name="T76" fmla="*/ 41 w 41"/>
                    <a:gd name="T77" fmla="*/ 15 h 36"/>
                    <a:gd name="T78" fmla="*/ 39 w 41"/>
                    <a:gd name="T79" fmla="*/ 20 h 36"/>
                    <a:gd name="T80" fmla="*/ 38 w 41"/>
                    <a:gd name="T81" fmla="*/ 21 h 36"/>
                    <a:gd name="T82" fmla="*/ 36 w 41"/>
                    <a:gd name="T83" fmla="*/ 24 h 36"/>
                    <a:gd name="T84" fmla="*/ 35 w 41"/>
                    <a:gd name="T85" fmla="*/ 27 h 36"/>
                    <a:gd name="T86" fmla="*/ 33 w 41"/>
                    <a:gd name="T87" fmla="*/ 29 h 36"/>
                    <a:gd name="T88" fmla="*/ 30 w 41"/>
                    <a:gd name="T89" fmla="*/ 30 h 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36"/>
                    <a:gd name="T137" fmla="*/ 41 w 41"/>
                    <a:gd name="T138" fmla="*/ 36 h 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36">
                      <a:moveTo>
                        <a:pt x="30" y="30"/>
                      </a:moveTo>
                      <a:lnTo>
                        <a:pt x="30" y="30"/>
                      </a:lnTo>
                      <a:lnTo>
                        <a:pt x="27" y="33"/>
                      </a:lnTo>
                      <a:lnTo>
                        <a:pt x="24" y="35"/>
                      </a:lnTo>
                      <a:lnTo>
                        <a:pt x="21" y="35"/>
                      </a:lnTo>
                      <a:lnTo>
                        <a:pt x="18" y="36"/>
                      </a:lnTo>
                      <a:lnTo>
                        <a:pt x="15" y="36"/>
                      </a:lnTo>
                      <a:lnTo>
                        <a:pt x="12" y="36"/>
                      </a:lnTo>
                      <a:lnTo>
                        <a:pt x="11" y="36"/>
                      </a:lnTo>
                      <a:lnTo>
                        <a:pt x="8" y="35"/>
                      </a:lnTo>
                      <a:lnTo>
                        <a:pt x="6" y="33"/>
                      </a:lnTo>
                      <a:lnTo>
                        <a:pt x="3" y="32"/>
                      </a:lnTo>
                      <a:lnTo>
                        <a:pt x="2" y="29"/>
                      </a:lnTo>
                      <a:lnTo>
                        <a:pt x="0" y="27"/>
                      </a:lnTo>
                      <a:lnTo>
                        <a:pt x="0" y="23"/>
                      </a:lnTo>
                      <a:lnTo>
                        <a:pt x="0" y="21"/>
                      </a:lnTo>
                      <a:lnTo>
                        <a:pt x="2" y="18"/>
                      </a:lnTo>
                      <a:lnTo>
                        <a:pt x="3" y="15"/>
                      </a:lnTo>
                      <a:lnTo>
                        <a:pt x="5" y="12"/>
                      </a:lnTo>
                      <a:lnTo>
                        <a:pt x="6" y="11"/>
                      </a:lnTo>
                      <a:lnTo>
                        <a:pt x="8" y="8"/>
                      </a:lnTo>
                      <a:lnTo>
                        <a:pt x="11" y="6"/>
                      </a:lnTo>
                      <a:lnTo>
                        <a:pt x="14" y="5"/>
                      </a:lnTo>
                      <a:lnTo>
                        <a:pt x="17" y="3"/>
                      </a:lnTo>
                      <a:lnTo>
                        <a:pt x="20" y="2"/>
                      </a:lnTo>
                      <a:lnTo>
                        <a:pt x="23" y="0"/>
                      </a:lnTo>
                      <a:lnTo>
                        <a:pt x="26" y="0"/>
                      </a:lnTo>
                      <a:lnTo>
                        <a:pt x="29" y="0"/>
                      </a:lnTo>
                      <a:lnTo>
                        <a:pt x="30" y="0"/>
                      </a:lnTo>
                      <a:lnTo>
                        <a:pt x="33" y="2"/>
                      </a:lnTo>
                      <a:lnTo>
                        <a:pt x="36" y="3"/>
                      </a:lnTo>
                      <a:lnTo>
                        <a:pt x="38" y="5"/>
                      </a:lnTo>
                      <a:lnTo>
                        <a:pt x="39" y="8"/>
                      </a:lnTo>
                      <a:lnTo>
                        <a:pt x="41" y="11"/>
                      </a:lnTo>
                      <a:lnTo>
                        <a:pt x="41" y="14"/>
                      </a:lnTo>
                      <a:lnTo>
                        <a:pt x="41" y="15"/>
                      </a:lnTo>
                      <a:lnTo>
                        <a:pt x="39" y="20"/>
                      </a:lnTo>
                      <a:lnTo>
                        <a:pt x="38" y="21"/>
                      </a:lnTo>
                      <a:lnTo>
                        <a:pt x="36" y="24"/>
                      </a:lnTo>
                      <a:lnTo>
                        <a:pt x="35" y="27"/>
                      </a:lnTo>
                      <a:lnTo>
                        <a:pt x="33" y="29"/>
                      </a:lnTo>
                      <a:lnTo>
                        <a:pt x="30" y="30"/>
                      </a:lnTo>
                      <a:close/>
                    </a:path>
                  </a:pathLst>
                </a:custGeom>
                <a:solidFill>
                  <a:srgbClr val="4719FF"/>
                </a:solidFill>
                <a:ln w="0">
                  <a:solidFill>
                    <a:srgbClr val="000000"/>
                  </a:solidFill>
                  <a:prstDash val="solid"/>
                  <a:round/>
                  <a:headEnd/>
                  <a:tailEnd/>
                </a:ln>
              </p:spPr>
              <p:txBody>
                <a:bodyPr lIns="108000" tIns="108000" rIns="108000" bIns="108000"/>
                <a:lstStyle/>
                <a:p>
                  <a:endParaRPr lang="hr-HR"/>
                </a:p>
              </p:txBody>
            </p:sp>
            <p:sp>
              <p:nvSpPr>
                <p:cNvPr id="17895" name="Freeform 443"/>
                <p:cNvSpPr>
                  <a:spLocks/>
                </p:cNvSpPr>
                <p:nvPr/>
              </p:nvSpPr>
              <p:spPr bwMode="auto">
                <a:xfrm>
                  <a:off x="2609" y="1434"/>
                  <a:ext cx="41" cy="36"/>
                </a:xfrm>
                <a:custGeom>
                  <a:avLst/>
                  <a:gdLst>
                    <a:gd name="T0" fmla="*/ 30 w 41"/>
                    <a:gd name="T1" fmla="*/ 30 h 36"/>
                    <a:gd name="T2" fmla="*/ 30 w 41"/>
                    <a:gd name="T3" fmla="*/ 30 h 36"/>
                    <a:gd name="T4" fmla="*/ 27 w 41"/>
                    <a:gd name="T5" fmla="*/ 33 h 36"/>
                    <a:gd name="T6" fmla="*/ 24 w 41"/>
                    <a:gd name="T7" fmla="*/ 35 h 36"/>
                    <a:gd name="T8" fmla="*/ 21 w 41"/>
                    <a:gd name="T9" fmla="*/ 35 h 36"/>
                    <a:gd name="T10" fmla="*/ 18 w 41"/>
                    <a:gd name="T11" fmla="*/ 36 h 36"/>
                    <a:gd name="T12" fmla="*/ 15 w 41"/>
                    <a:gd name="T13" fmla="*/ 36 h 36"/>
                    <a:gd name="T14" fmla="*/ 12 w 41"/>
                    <a:gd name="T15" fmla="*/ 36 h 36"/>
                    <a:gd name="T16" fmla="*/ 11 w 41"/>
                    <a:gd name="T17" fmla="*/ 36 h 36"/>
                    <a:gd name="T18" fmla="*/ 8 w 41"/>
                    <a:gd name="T19" fmla="*/ 35 h 36"/>
                    <a:gd name="T20" fmla="*/ 6 w 41"/>
                    <a:gd name="T21" fmla="*/ 33 h 36"/>
                    <a:gd name="T22" fmla="*/ 3 w 41"/>
                    <a:gd name="T23" fmla="*/ 32 h 36"/>
                    <a:gd name="T24" fmla="*/ 3 w 41"/>
                    <a:gd name="T25" fmla="*/ 32 h 36"/>
                    <a:gd name="T26" fmla="*/ 2 w 41"/>
                    <a:gd name="T27" fmla="*/ 29 h 36"/>
                    <a:gd name="T28" fmla="*/ 0 w 41"/>
                    <a:gd name="T29" fmla="*/ 27 h 36"/>
                    <a:gd name="T30" fmla="*/ 0 w 41"/>
                    <a:gd name="T31" fmla="*/ 23 h 36"/>
                    <a:gd name="T32" fmla="*/ 0 w 41"/>
                    <a:gd name="T33" fmla="*/ 21 h 36"/>
                    <a:gd name="T34" fmla="*/ 2 w 41"/>
                    <a:gd name="T35" fmla="*/ 18 h 36"/>
                    <a:gd name="T36" fmla="*/ 3 w 41"/>
                    <a:gd name="T37" fmla="*/ 15 h 36"/>
                    <a:gd name="T38" fmla="*/ 5 w 41"/>
                    <a:gd name="T39" fmla="*/ 12 h 36"/>
                    <a:gd name="T40" fmla="*/ 6 w 41"/>
                    <a:gd name="T41" fmla="*/ 11 h 36"/>
                    <a:gd name="T42" fmla="*/ 8 w 41"/>
                    <a:gd name="T43" fmla="*/ 8 h 36"/>
                    <a:gd name="T44" fmla="*/ 11 w 41"/>
                    <a:gd name="T45" fmla="*/ 6 h 36"/>
                    <a:gd name="T46" fmla="*/ 11 w 41"/>
                    <a:gd name="T47" fmla="*/ 6 h 36"/>
                    <a:gd name="T48" fmla="*/ 14 w 41"/>
                    <a:gd name="T49" fmla="*/ 5 h 36"/>
                    <a:gd name="T50" fmla="*/ 17 w 41"/>
                    <a:gd name="T51" fmla="*/ 3 h 36"/>
                    <a:gd name="T52" fmla="*/ 20 w 41"/>
                    <a:gd name="T53" fmla="*/ 2 h 36"/>
                    <a:gd name="T54" fmla="*/ 23 w 41"/>
                    <a:gd name="T55" fmla="*/ 0 h 36"/>
                    <a:gd name="T56" fmla="*/ 26 w 41"/>
                    <a:gd name="T57" fmla="*/ 0 h 36"/>
                    <a:gd name="T58" fmla="*/ 29 w 41"/>
                    <a:gd name="T59" fmla="*/ 0 h 36"/>
                    <a:gd name="T60" fmla="*/ 30 w 41"/>
                    <a:gd name="T61" fmla="*/ 0 h 36"/>
                    <a:gd name="T62" fmla="*/ 33 w 41"/>
                    <a:gd name="T63" fmla="*/ 2 h 36"/>
                    <a:gd name="T64" fmla="*/ 36 w 41"/>
                    <a:gd name="T65" fmla="*/ 3 h 36"/>
                    <a:gd name="T66" fmla="*/ 38 w 41"/>
                    <a:gd name="T67" fmla="*/ 5 h 36"/>
                    <a:gd name="T68" fmla="*/ 38 w 41"/>
                    <a:gd name="T69" fmla="*/ 5 h 36"/>
                    <a:gd name="T70" fmla="*/ 39 w 41"/>
                    <a:gd name="T71" fmla="*/ 8 h 36"/>
                    <a:gd name="T72" fmla="*/ 41 w 41"/>
                    <a:gd name="T73" fmla="*/ 11 h 36"/>
                    <a:gd name="T74" fmla="*/ 41 w 41"/>
                    <a:gd name="T75" fmla="*/ 14 h 36"/>
                    <a:gd name="T76" fmla="*/ 41 w 41"/>
                    <a:gd name="T77" fmla="*/ 15 h 36"/>
                    <a:gd name="T78" fmla="*/ 39 w 41"/>
                    <a:gd name="T79" fmla="*/ 20 h 36"/>
                    <a:gd name="T80" fmla="*/ 38 w 41"/>
                    <a:gd name="T81" fmla="*/ 21 h 36"/>
                    <a:gd name="T82" fmla="*/ 36 w 41"/>
                    <a:gd name="T83" fmla="*/ 24 h 36"/>
                    <a:gd name="T84" fmla="*/ 35 w 41"/>
                    <a:gd name="T85" fmla="*/ 27 h 36"/>
                    <a:gd name="T86" fmla="*/ 33 w 41"/>
                    <a:gd name="T87" fmla="*/ 29 h 36"/>
                    <a:gd name="T88" fmla="*/ 30 w 41"/>
                    <a:gd name="T89" fmla="*/ 30 h 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36"/>
                    <a:gd name="T137" fmla="*/ 41 w 41"/>
                    <a:gd name="T138" fmla="*/ 36 h 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36">
                      <a:moveTo>
                        <a:pt x="30" y="30"/>
                      </a:moveTo>
                      <a:lnTo>
                        <a:pt x="30" y="30"/>
                      </a:lnTo>
                      <a:lnTo>
                        <a:pt x="27" y="33"/>
                      </a:lnTo>
                      <a:lnTo>
                        <a:pt x="24" y="35"/>
                      </a:lnTo>
                      <a:lnTo>
                        <a:pt x="21" y="35"/>
                      </a:lnTo>
                      <a:lnTo>
                        <a:pt x="18" y="36"/>
                      </a:lnTo>
                      <a:lnTo>
                        <a:pt x="15" y="36"/>
                      </a:lnTo>
                      <a:lnTo>
                        <a:pt x="12" y="36"/>
                      </a:lnTo>
                      <a:lnTo>
                        <a:pt x="11" y="36"/>
                      </a:lnTo>
                      <a:lnTo>
                        <a:pt x="8" y="35"/>
                      </a:lnTo>
                      <a:lnTo>
                        <a:pt x="6" y="33"/>
                      </a:lnTo>
                      <a:lnTo>
                        <a:pt x="3" y="32"/>
                      </a:lnTo>
                      <a:lnTo>
                        <a:pt x="2" y="29"/>
                      </a:lnTo>
                      <a:lnTo>
                        <a:pt x="0" y="27"/>
                      </a:lnTo>
                      <a:lnTo>
                        <a:pt x="0" y="23"/>
                      </a:lnTo>
                      <a:lnTo>
                        <a:pt x="0" y="21"/>
                      </a:lnTo>
                      <a:lnTo>
                        <a:pt x="2" y="18"/>
                      </a:lnTo>
                      <a:lnTo>
                        <a:pt x="3" y="15"/>
                      </a:lnTo>
                      <a:lnTo>
                        <a:pt x="5" y="12"/>
                      </a:lnTo>
                      <a:lnTo>
                        <a:pt x="6" y="11"/>
                      </a:lnTo>
                      <a:lnTo>
                        <a:pt x="8" y="8"/>
                      </a:lnTo>
                      <a:lnTo>
                        <a:pt x="11" y="6"/>
                      </a:lnTo>
                      <a:lnTo>
                        <a:pt x="14" y="5"/>
                      </a:lnTo>
                      <a:lnTo>
                        <a:pt x="17" y="3"/>
                      </a:lnTo>
                      <a:lnTo>
                        <a:pt x="20" y="2"/>
                      </a:lnTo>
                      <a:lnTo>
                        <a:pt x="23" y="0"/>
                      </a:lnTo>
                      <a:lnTo>
                        <a:pt x="26" y="0"/>
                      </a:lnTo>
                      <a:lnTo>
                        <a:pt x="29" y="0"/>
                      </a:lnTo>
                      <a:lnTo>
                        <a:pt x="30" y="0"/>
                      </a:lnTo>
                      <a:lnTo>
                        <a:pt x="33" y="2"/>
                      </a:lnTo>
                      <a:lnTo>
                        <a:pt x="36" y="3"/>
                      </a:lnTo>
                      <a:lnTo>
                        <a:pt x="38" y="5"/>
                      </a:lnTo>
                      <a:lnTo>
                        <a:pt x="39" y="8"/>
                      </a:lnTo>
                      <a:lnTo>
                        <a:pt x="41" y="11"/>
                      </a:lnTo>
                      <a:lnTo>
                        <a:pt x="41" y="14"/>
                      </a:lnTo>
                      <a:lnTo>
                        <a:pt x="41" y="15"/>
                      </a:lnTo>
                      <a:lnTo>
                        <a:pt x="39" y="20"/>
                      </a:lnTo>
                      <a:lnTo>
                        <a:pt x="38" y="21"/>
                      </a:lnTo>
                      <a:lnTo>
                        <a:pt x="36" y="24"/>
                      </a:lnTo>
                      <a:lnTo>
                        <a:pt x="35" y="27"/>
                      </a:lnTo>
                      <a:lnTo>
                        <a:pt x="33" y="29"/>
                      </a:lnTo>
                      <a:lnTo>
                        <a:pt x="30"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96" name="Freeform 444"/>
                <p:cNvSpPr>
                  <a:spLocks/>
                </p:cNvSpPr>
                <p:nvPr/>
              </p:nvSpPr>
              <p:spPr bwMode="auto">
                <a:xfrm>
                  <a:off x="2133" y="1307"/>
                  <a:ext cx="130" cy="148"/>
                </a:xfrm>
                <a:custGeom>
                  <a:avLst/>
                  <a:gdLst>
                    <a:gd name="T0" fmla="*/ 92 w 130"/>
                    <a:gd name="T1" fmla="*/ 145 h 148"/>
                    <a:gd name="T2" fmla="*/ 92 w 130"/>
                    <a:gd name="T3" fmla="*/ 145 h 148"/>
                    <a:gd name="T4" fmla="*/ 80 w 130"/>
                    <a:gd name="T5" fmla="*/ 148 h 148"/>
                    <a:gd name="T6" fmla="*/ 68 w 130"/>
                    <a:gd name="T7" fmla="*/ 148 h 148"/>
                    <a:gd name="T8" fmla="*/ 58 w 130"/>
                    <a:gd name="T9" fmla="*/ 147 h 148"/>
                    <a:gd name="T10" fmla="*/ 48 w 130"/>
                    <a:gd name="T11" fmla="*/ 144 h 148"/>
                    <a:gd name="T12" fmla="*/ 39 w 130"/>
                    <a:gd name="T13" fmla="*/ 139 h 148"/>
                    <a:gd name="T14" fmla="*/ 31 w 130"/>
                    <a:gd name="T15" fmla="*/ 132 h 148"/>
                    <a:gd name="T16" fmla="*/ 25 w 130"/>
                    <a:gd name="T17" fmla="*/ 124 h 148"/>
                    <a:gd name="T18" fmla="*/ 19 w 130"/>
                    <a:gd name="T19" fmla="*/ 116 h 148"/>
                    <a:gd name="T20" fmla="*/ 15 w 130"/>
                    <a:gd name="T21" fmla="*/ 105 h 148"/>
                    <a:gd name="T22" fmla="*/ 10 w 130"/>
                    <a:gd name="T23" fmla="*/ 95 h 148"/>
                    <a:gd name="T24" fmla="*/ 10 w 130"/>
                    <a:gd name="T25" fmla="*/ 95 h 148"/>
                    <a:gd name="T26" fmla="*/ 6 w 130"/>
                    <a:gd name="T27" fmla="*/ 84 h 148"/>
                    <a:gd name="T28" fmla="*/ 3 w 130"/>
                    <a:gd name="T29" fmla="*/ 74 h 148"/>
                    <a:gd name="T30" fmla="*/ 1 w 130"/>
                    <a:gd name="T31" fmla="*/ 63 h 148"/>
                    <a:gd name="T32" fmla="*/ 0 w 130"/>
                    <a:gd name="T33" fmla="*/ 54 h 148"/>
                    <a:gd name="T34" fmla="*/ 0 w 130"/>
                    <a:gd name="T35" fmla="*/ 45 h 148"/>
                    <a:gd name="T36" fmla="*/ 1 w 130"/>
                    <a:gd name="T37" fmla="*/ 36 h 148"/>
                    <a:gd name="T38" fmla="*/ 3 w 130"/>
                    <a:gd name="T39" fmla="*/ 27 h 148"/>
                    <a:gd name="T40" fmla="*/ 7 w 130"/>
                    <a:gd name="T41" fmla="*/ 20 h 148"/>
                    <a:gd name="T42" fmla="*/ 13 w 130"/>
                    <a:gd name="T43" fmla="*/ 12 h 148"/>
                    <a:gd name="T44" fmla="*/ 19 w 130"/>
                    <a:gd name="T45" fmla="*/ 6 h 148"/>
                    <a:gd name="T46" fmla="*/ 19 w 130"/>
                    <a:gd name="T47" fmla="*/ 6 h 148"/>
                    <a:gd name="T48" fmla="*/ 30 w 130"/>
                    <a:gd name="T49" fmla="*/ 2 h 148"/>
                    <a:gd name="T50" fmla="*/ 39 w 130"/>
                    <a:gd name="T51" fmla="*/ 0 h 148"/>
                    <a:gd name="T52" fmla="*/ 51 w 130"/>
                    <a:gd name="T53" fmla="*/ 2 h 148"/>
                    <a:gd name="T54" fmla="*/ 63 w 130"/>
                    <a:gd name="T55" fmla="*/ 6 h 148"/>
                    <a:gd name="T56" fmla="*/ 74 w 130"/>
                    <a:gd name="T57" fmla="*/ 12 h 148"/>
                    <a:gd name="T58" fmla="*/ 86 w 130"/>
                    <a:gd name="T59" fmla="*/ 20 h 148"/>
                    <a:gd name="T60" fmla="*/ 97 w 130"/>
                    <a:gd name="T61" fmla="*/ 30 h 148"/>
                    <a:gd name="T62" fmla="*/ 107 w 130"/>
                    <a:gd name="T63" fmla="*/ 41 h 148"/>
                    <a:gd name="T64" fmla="*/ 116 w 130"/>
                    <a:gd name="T65" fmla="*/ 53 h 148"/>
                    <a:gd name="T66" fmla="*/ 124 w 130"/>
                    <a:gd name="T67" fmla="*/ 65 h 148"/>
                    <a:gd name="T68" fmla="*/ 124 w 130"/>
                    <a:gd name="T69" fmla="*/ 65 h 148"/>
                    <a:gd name="T70" fmla="*/ 128 w 130"/>
                    <a:gd name="T71" fmla="*/ 77 h 148"/>
                    <a:gd name="T72" fmla="*/ 130 w 130"/>
                    <a:gd name="T73" fmla="*/ 89 h 148"/>
                    <a:gd name="T74" fmla="*/ 130 w 130"/>
                    <a:gd name="T75" fmla="*/ 99 h 148"/>
                    <a:gd name="T76" fmla="*/ 127 w 130"/>
                    <a:gd name="T77" fmla="*/ 108 h 148"/>
                    <a:gd name="T78" fmla="*/ 124 w 130"/>
                    <a:gd name="T79" fmla="*/ 117 h 148"/>
                    <a:gd name="T80" fmla="*/ 118 w 130"/>
                    <a:gd name="T81" fmla="*/ 126 h 148"/>
                    <a:gd name="T82" fmla="*/ 112 w 130"/>
                    <a:gd name="T83" fmla="*/ 132 h 148"/>
                    <a:gd name="T84" fmla="*/ 106 w 130"/>
                    <a:gd name="T85" fmla="*/ 138 h 148"/>
                    <a:gd name="T86" fmla="*/ 100 w 130"/>
                    <a:gd name="T87" fmla="*/ 142 h 148"/>
                    <a:gd name="T88" fmla="*/ 92 w 130"/>
                    <a:gd name="T89" fmla="*/ 145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48"/>
                    <a:gd name="T137" fmla="*/ 130 w 130"/>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48">
                      <a:moveTo>
                        <a:pt x="92" y="145"/>
                      </a:moveTo>
                      <a:lnTo>
                        <a:pt x="92" y="145"/>
                      </a:lnTo>
                      <a:lnTo>
                        <a:pt x="80" y="148"/>
                      </a:lnTo>
                      <a:lnTo>
                        <a:pt x="68" y="148"/>
                      </a:lnTo>
                      <a:lnTo>
                        <a:pt x="58" y="147"/>
                      </a:lnTo>
                      <a:lnTo>
                        <a:pt x="48" y="144"/>
                      </a:lnTo>
                      <a:lnTo>
                        <a:pt x="39" y="139"/>
                      </a:lnTo>
                      <a:lnTo>
                        <a:pt x="31" y="132"/>
                      </a:lnTo>
                      <a:lnTo>
                        <a:pt x="25" y="124"/>
                      </a:lnTo>
                      <a:lnTo>
                        <a:pt x="19" y="116"/>
                      </a:lnTo>
                      <a:lnTo>
                        <a:pt x="15" y="105"/>
                      </a:lnTo>
                      <a:lnTo>
                        <a:pt x="10" y="95"/>
                      </a:lnTo>
                      <a:lnTo>
                        <a:pt x="6" y="84"/>
                      </a:lnTo>
                      <a:lnTo>
                        <a:pt x="3" y="74"/>
                      </a:lnTo>
                      <a:lnTo>
                        <a:pt x="1" y="63"/>
                      </a:lnTo>
                      <a:lnTo>
                        <a:pt x="0" y="54"/>
                      </a:lnTo>
                      <a:lnTo>
                        <a:pt x="0" y="45"/>
                      </a:lnTo>
                      <a:lnTo>
                        <a:pt x="1" y="36"/>
                      </a:lnTo>
                      <a:lnTo>
                        <a:pt x="3" y="27"/>
                      </a:lnTo>
                      <a:lnTo>
                        <a:pt x="7" y="20"/>
                      </a:lnTo>
                      <a:lnTo>
                        <a:pt x="13" y="12"/>
                      </a:lnTo>
                      <a:lnTo>
                        <a:pt x="19" y="6"/>
                      </a:lnTo>
                      <a:lnTo>
                        <a:pt x="30" y="2"/>
                      </a:lnTo>
                      <a:lnTo>
                        <a:pt x="39" y="0"/>
                      </a:lnTo>
                      <a:lnTo>
                        <a:pt x="51" y="2"/>
                      </a:lnTo>
                      <a:lnTo>
                        <a:pt x="63" y="6"/>
                      </a:lnTo>
                      <a:lnTo>
                        <a:pt x="74" y="12"/>
                      </a:lnTo>
                      <a:lnTo>
                        <a:pt x="86" y="20"/>
                      </a:lnTo>
                      <a:lnTo>
                        <a:pt x="97" y="30"/>
                      </a:lnTo>
                      <a:lnTo>
                        <a:pt x="107" y="41"/>
                      </a:lnTo>
                      <a:lnTo>
                        <a:pt x="116" y="53"/>
                      </a:lnTo>
                      <a:lnTo>
                        <a:pt x="124" y="65"/>
                      </a:lnTo>
                      <a:lnTo>
                        <a:pt x="128" y="77"/>
                      </a:lnTo>
                      <a:lnTo>
                        <a:pt x="130" y="89"/>
                      </a:lnTo>
                      <a:lnTo>
                        <a:pt x="130" y="99"/>
                      </a:lnTo>
                      <a:lnTo>
                        <a:pt x="127" y="108"/>
                      </a:lnTo>
                      <a:lnTo>
                        <a:pt x="124" y="117"/>
                      </a:lnTo>
                      <a:lnTo>
                        <a:pt x="118" y="126"/>
                      </a:lnTo>
                      <a:lnTo>
                        <a:pt x="112" y="132"/>
                      </a:lnTo>
                      <a:lnTo>
                        <a:pt x="106" y="138"/>
                      </a:lnTo>
                      <a:lnTo>
                        <a:pt x="100" y="142"/>
                      </a:lnTo>
                      <a:lnTo>
                        <a:pt x="92" y="145"/>
                      </a:lnTo>
                      <a:close/>
                    </a:path>
                  </a:pathLst>
                </a:custGeom>
                <a:solidFill>
                  <a:srgbClr val="A019FF"/>
                </a:solidFill>
                <a:ln w="0">
                  <a:solidFill>
                    <a:srgbClr val="000000"/>
                  </a:solidFill>
                  <a:prstDash val="solid"/>
                  <a:round/>
                  <a:headEnd/>
                  <a:tailEnd/>
                </a:ln>
              </p:spPr>
              <p:txBody>
                <a:bodyPr lIns="108000" tIns="108000" rIns="108000" bIns="108000"/>
                <a:lstStyle/>
                <a:p>
                  <a:endParaRPr lang="hr-HR"/>
                </a:p>
              </p:txBody>
            </p:sp>
            <p:sp>
              <p:nvSpPr>
                <p:cNvPr id="17897" name="Freeform 445"/>
                <p:cNvSpPr>
                  <a:spLocks/>
                </p:cNvSpPr>
                <p:nvPr/>
              </p:nvSpPr>
              <p:spPr bwMode="auto">
                <a:xfrm>
                  <a:off x="2133" y="1307"/>
                  <a:ext cx="130" cy="148"/>
                </a:xfrm>
                <a:custGeom>
                  <a:avLst/>
                  <a:gdLst>
                    <a:gd name="T0" fmla="*/ 92 w 130"/>
                    <a:gd name="T1" fmla="*/ 145 h 148"/>
                    <a:gd name="T2" fmla="*/ 92 w 130"/>
                    <a:gd name="T3" fmla="*/ 145 h 148"/>
                    <a:gd name="T4" fmla="*/ 80 w 130"/>
                    <a:gd name="T5" fmla="*/ 148 h 148"/>
                    <a:gd name="T6" fmla="*/ 68 w 130"/>
                    <a:gd name="T7" fmla="*/ 148 h 148"/>
                    <a:gd name="T8" fmla="*/ 58 w 130"/>
                    <a:gd name="T9" fmla="*/ 147 h 148"/>
                    <a:gd name="T10" fmla="*/ 48 w 130"/>
                    <a:gd name="T11" fmla="*/ 144 h 148"/>
                    <a:gd name="T12" fmla="*/ 39 w 130"/>
                    <a:gd name="T13" fmla="*/ 139 h 148"/>
                    <a:gd name="T14" fmla="*/ 31 w 130"/>
                    <a:gd name="T15" fmla="*/ 132 h 148"/>
                    <a:gd name="T16" fmla="*/ 25 w 130"/>
                    <a:gd name="T17" fmla="*/ 124 h 148"/>
                    <a:gd name="T18" fmla="*/ 19 w 130"/>
                    <a:gd name="T19" fmla="*/ 116 h 148"/>
                    <a:gd name="T20" fmla="*/ 15 w 130"/>
                    <a:gd name="T21" fmla="*/ 105 h 148"/>
                    <a:gd name="T22" fmla="*/ 10 w 130"/>
                    <a:gd name="T23" fmla="*/ 95 h 148"/>
                    <a:gd name="T24" fmla="*/ 10 w 130"/>
                    <a:gd name="T25" fmla="*/ 95 h 148"/>
                    <a:gd name="T26" fmla="*/ 6 w 130"/>
                    <a:gd name="T27" fmla="*/ 84 h 148"/>
                    <a:gd name="T28" fmla="*/ 3 w 130"/>
                    <a:gd name="T29" fmla="*/ 74 h 148"/>
                    <a:gd name="T30" fmla="*/ 1 w 130"/>
                    <a:gd name="T31" fmla="*/ 63 h 148"/>
                    <a:gd name="T32" fmla="*/ 0 w 130"/>
                    <a:gd name="T33" fmla="*/ 54 h 148"/>
                    <a:gd name="T34" fmla="*/ 0 w 130"/>
                    <a:gd name="T35" fmla="*/ 45 h 148"/>
                    <a:gd name="T36" fmla="*/ 1 w 130"/>
                    <a:gd name="T37" fmla="*/ 36 h 148"/>
                    <a:gd name="T38" fmla="*/ 3 w 130"/>
                    <a:gd name="T39" fmla="*/ 27 h 148"/>
                    <a:gd name="T40" fmla="*/ 7 w 130"/>
                    <a:gd name="T41" fmla="*/ 20 h 148"/>
                    <a:gd name="T42" fmla="*/ 13 w 130"/>
                    <a:gd name="T43" fmla="*/ 12 h 148"/>
                    <a:gd name="T44" fmla="*/ 19 w 130"/>
                    <a:gd name="T45" fmla="*/ 6 h 148"/>
                    <a:gd name="T46" fmla="*/ 19 w 130"/>
                    <a:gd name="T47" fmla="*/ 6 h 148"/>
                    <a:gd name="T48" fmla="*/ 30 w 130"/>
                    <a:gd name="T49" fmla="*/ 2 h 148"/>
                    <a:gd name="T50" fmla="*/ 39 w 130"/>
                    <a:gd name="T51" fmla="*/ 0 h 148"/>
                    <a:gd name="T52" fmla="*/ 51 w 130"/>
                    <a:gd name="T53" fmla="*/ 2 h 148"/>
                    <a:gd name="T54" fmla="*/ 63 w 130"/>
                    <a:gd name="T55" fmla="*/ 6 h 148"/>
                    <a:gd name="T56" fmla="*/ 74 w 130"/>
                    <a:gd name="T57" fmla="*/ 12 h 148"/>
                    <a:gd name="T58" fmla="*/ 86 w 130"/>
                    <a:gd name="T59" fmla="*/ 20 h 148"/>
                    <a:gd name="T60" fmla="*/ 97 w 130"/>
                    <a:gd name="T61" fmla="*/ 30 h 148"/>
                    <a:gd name="T62" fmla="*/ 107 w 130"/>
                    <a:gd name="T63" fmla="*/ 41 h 148"/>
                    <a:gd name="T64" fmla="*/ 116 w 130"/>
                    <a:gd name="T65" fmla="*/ 53 h 148"/>
                    <a:gd name="T66" fmla="*/ 124 w 130"/>
                    <a:gd name="T67" fmla="*/ 65 h 148"/>
                    <a:gd name="T68" fmla="*/ 124 w 130"/>
                    <a:gd name="T69" fmla="*/ 65 h 148"/>
                    <a:gd name="T70" fmla="*/ 128 w 130"/>
                    <a:gd name="T71" fmla="*/ 77 h 148"/>
                    <a:gd name="T72" fmla="*/ 130 w 130"/>
                    <a:gd name="T73" fmla="*/ 89 h 148"/>
                    <a:gd name="T74" fmla="*/ 130 w 130"/>
                    <a:gd name="T75" fmla="*/ 99 h 148"/>
                    <a:gd name="T76" fmla="*/ 127 w 130"/>
                    <a:gd name="T77" fmla="*/ 108 h 148"/>
                    <a:gd name="T78" fmla="*/ 124 w 130"/>
                    <a:gd name="T79" fmla="*/ 117 h 148"/>
                    <a:gd name="T80" fmla="*/ 118 w 130"/>
                    <a:gd name="T81" fmla="*/ 126 h 148"/>
                    <a:gd name="T82" fmla="*/ 112 w 130"/>
                    <a:gd name="T83" fmla="*/ 132 h 148"/>
                    <a:gd name="T84" fmla="*/ 106 w 130"/>
                    <a:gd name="T85" fmla="*/ 138 h 148"/>
                    <a:gd name="T86" fmla="*/ 100 w 130"/>
                    <a:gd name="T87" fmla="*/ 142 h 148"/>
                    <a:gd name="T88" fmla="*/ 92 w 130"/>
                    <a:gd name="T89" fmla="*/ 145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48"/>
                    <a:gd name="T137" fmla="*/ 130 w 130"/>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48">
                      <a:moveTo>
                        <a:pt x="92" y="145"/>
                      </a:moveTo>
                      <a:lnTo>
                        <a:pt x="92" y="145"/>
                      </a:lnTo>
                      <a:lnTo>
                        <a:pt x="80" y="148"/>
                      </a:lnTo>
                      <a:lnTo>
                        <a:pt x="68" y="148"/>
                      </a:lnTo>
                      <a:lnTo>
                        <a:pt x="58" y="147"/>
                      </a:lnTo>
                      <a:lnTo>
                        <a:pt x="48" y="144"/>
                      </a:lnTo>
                      <a:lnTo>
                        <a:pt x="39" y="139"/>
                      </a:lnTo>
                      <a:lnTo>
                        <a:pt x="31" y="132"/>
                      </a:lnTo>
                      <a:lnTo>
                        <a:pt x="25" y="124"/>
                      </a:lnTo>
                      <a:lnTo>
                        <a:pt x="19" y="116"/>
                      </a:lnTo>
                      <a:lnTo>
                        <a:pt x="15" y="105"/>
                      </a:lnTo>
                      <a:lnTo>
                        <a:pt x="10" y="95"/>
                      </a:lnTo>
                      <a:lnTo>
                        <a:pt x="6" y="84"/>
                      </a:lnTo>
                      <a:lnTo>
                        <a:pt x="3" y="74"/>
                      </a:lnTo>
                      <a:lnTo>
                        <a:pt x="1" y="63"/>
                      </a:lnTo>
                      <a:lnTo>
                        <a:pt x="0" y="54"/>
                      </a:lnTo>
                      <a:lnTo>
                        <a:pt x="0" y="45"/>
                      </a:lnTo>
                      <a:lnTo>
                        <a:pt x="1" y="36"/>
                      </a:lnTo>
                      <a:lnTo>
                        <a:pt x="3" y="27"/>
                      </a:lnTo>
                      <a:lnTo>
                        <a:pt x="7" y="20"/>
                      </a:lnTo>
                      <a:lnTo>
                        <a:pt x="13" y="12"/>
                      </a:lnTo>
                      <a:lnTo>
                        <a:pt x="19" y="6"/>
                      </a:lnTo>
                      <a:lnTo>
                        <a:pt x="30" y="2"/>
                      </a:lnTo>
                      <a:lnTo>
                        <a:pt x="39" y="0"/>
                      </a:lnTo>
                      <a:lnTo>
                        <a:pt x="51" y="2"/>
                      </a:lnTo>
                      <a:lnTo>
                        <a:pt x="63" y="6"/>
                      </a:lnTo>
                      <a:lnTo>
                        <a:pt x="74" y="12"/>
                      </a:lnTo>
                      <a:lnTo>
                        <a:pt x="86" y="20"/>
                      </a:lnTo>
                      <a:lnTo>
                        <a:pt x="97" y="30"/>
                      </a:lnTo>
                      <a:lnTo>
                        <a:pt x="107" y="41"/>
                      </a:lnTo>
                      <a:lnTo>
                        <a:pt x="116" y="53"/>
                      </a:lnTo>
                      <a:lnTo>
                        <a:pt x="124" y="65"/>
                      </a:lnTo>
                      <a:lnTo>
                        <a:pt x="128" y="77"/>
                      </a:lnTo>
                      <a:lnTo>
                        <a:pt x="130" y="89"/>
                      </a:lnTo>
                      <a:lnTo>
                        <a:pt x="130" y="99"/>
                      </a:lnTo>
                      <a:lnTo>
                        <a:pt x="127" y="108"/>
                      </a:lnTo>
                      <a:lnTo>
                        <a:pt x="124" y="117"/>
                      </a:lnTo>
                      <a:lnTo>
                        <a:pt x="118" y="126"/>
                      </a:lnTo>
                      <a:lnTo>
                        <a:pt x="112" y="132"/>
                      </a:lnTo>
                      <a:lnTo>
                        <a:pt x="106" y="138"/>
                      </a:lnTo>
                      <a:lnTo>
                        <a:pt x="100" y="142"/>
                      </a:lnTo>
                      <a:lnTo>
                        <a:pt x="92" y="14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898" name="Freeform 446"/>
                <p:cNvSpPr>
                  <a:spLocks/>
                </p:cNvSpPr>
                <p:nvPr/>
              </p:nvSpPr>
              <p:spPr bwMode="auto">
                <a:xfrm>
                  <a:off x="2194" y="1373"/>
                  <a:ext cx="33" cy="44"/>
                </a:xfrm>
                <a:custGeom>
                  <a:avLst/>
                  <a:gdLst>
                    <a:gd name="T0" fmla="*/ 31 w 33"/>
                    <a:gd name="T1" fmla="*/ 26 h 44"/>
                    <a:gd name="T2" fmla="*/ 31 w 33"/>
                    <a:gd name="T3" fmla="*/ 26 h 44"/>
                    <a:gd name="T4" fmla="*/ 31 w 33"/>
                    <a:gd name="T5" fmla="*/ 29 h 44"/>
                    <a:gd name="T6" fmla="*/ 30 w 33"/>
                    <a:gd name="T7" fmla="*/ 32 h 44"/>
                    <a:gd name="T8" fmla="*/ 28 w 33"/>
                    <a:gd name="T9" fmla="*/ 33 h 44"/>
                    <a:gd name="T10" fmla="*/ 27 w 33"/>
                    <a:gd name="T11" fmla="*/ 36 h 44"/>
                    <a:gd name="T12" fmla="*/ 25 w 33"/>
                    <a:gd name="T13" fmla="*/ 39 h 44"/>
                    <a:gd name="T14" fmla="*/ 24 w 33"/>
                    <a:gd name="T15" fmla="*/ 41 h 44"/>
                    <a:gd name="T16" fmla="*/ 21 w 33"/>
                    <a:gd name="T17" fmla="*/ 42 h 44"/>
                    <a:gd name="T18" fmla="*/ 18 w 33"/>
                    <a:gd name="T19" fmla="*/ 44 h 44"/>
                    <a:gd name="T20" fmla="*/ 16 w 33"/>
                    <a:gd name="T21" fmla="*/ 44 h 44"/>
                    <a:gd name="T22" fmla="*/ 12 w 33"/>
                    <a:gd name="T23" fmla="*/ 44 h 44"/>
                    <a:gd name="T24" fmla="*/ 12 w 33"/>
                    <a:gd name="T25" fmla="*/ 44 h 44"/>
                    <a:gd name="T26" fmla="*/ 10 w 33"/>
                    <a:gd name="T27" fmla="*/ 42 h 44"/>
                    <a:gd name="T28" fmla="*/ 7 w 33"/>
                    <a:gd name="T29" fmla="*/ 41 h 44"/>
                    <a:gd name="T30" fmla="*/ 4 w 33"/>
                    <a:gd name="T31" fmla="*/ 39 h 44"/>
                    <a:gd name="T32" fmla="*/ 4 w 33"/>
                    <a:gd name="T33" fmla="*/ 38 h 44"/>
                    <a:gd name="T34" fmla="*/ 2 w 33"/>
                    <a:gd name="T35" fmla="*/ 35 h 44"/>
                    <a:gd name="T36" fmla="*/ 2 w 33"/>
                    <a:gd name="T37" fmla="*/ 32 h 44"/>
                    <a:gd name="T38" fmla="*/ 0 w 33"/>
                    <a:gd name="T39" fmla="*/ 29 h 44"/>
                    <a:gd name="T40" fmla="*/ 0 w 33"/>
                    <a:gd name="T41" fmla="*/ 26 h 44"/>
                    <a:gd name="T42" fmla="*/ 0 w 33"/>
                    <a:gd name="T43" fmla="*/ 23 h 44"/>
                    <a:gd name="T44" fmla="*/ 2 w 33"/>
                    <a:gd name="T45" fmla="*/ 20 h 44"/>
                    <a:gd name="T46" fmla="*/ 2 w 33"/>
                    <a:gd name="T47" fmla="*/ 20 h 44"/>
                    <a:gd name="T48" fmla="*/ 2 w 33"/>
                    <a:gd name="T49" fmla="*/ 17 h 44"/>
                    <a:gd name="T50" fmla="*/ 3 w 33"/>
                    <a:gd name="T51" fmla="*/ 14 h 44"/>
                    <a:gd name="T52" fmla="*/ 4 w 33"/>
                    <a:gd name="T53" fmla="*/ 11 h 44"/>
                    <a:gd name="T54" fmla="*/ 6 w 33"/>
                    <a:gd name="T55" fmla="*/ 8 h 44"/>
                    <a:gd name="T56" fmla="*/ 7 w 33"/>
                    <a:gd name="T57" fmla="*/ 5 h 44"/>
                    <a:gd name="T58" fmla="*/ 9 w 33"/>
                    <a:gd name="T59" fmla="*/ 3 h 44"/>
                    <a:gd name="T60" fmla="*/ 12 w 33"/>
                    <a:gd name="T61" fmla="*/ 2 h 44"/>
                    <a:gd name="T62" fmla="*/ 15 w 33"/>
                    <a:gd name="T63" fmla="*/ 0 h 44"/>
                    <a:gd name="T64" fmla="*/ 16 w 33"/>
                    <a:gd name="T65" fmla="*/ 0 h 44"/>
                    <a:gd name="T66" fmla="*/ 19 w 33"/>
                    <a:gd name="T67" fmla="*/ 0 h 44"/>
                    <a:gd name="T68" fmla="*/ 19 w 33"/>
                    <a:gd name="T69" fmla="*/ 0 h 44"/>
                    <a:gd name="T70" fmla="*/ 22 w 33"/>
                    <a:gd name="T71" fmla="*/ 2 h 44"/>
                    <a:gd name="T72" fmla="*/ 25 w 33"/>
                    <a:gd name="T73" fmla="*/ 3 h 44"/>
                    <a:gd name="T74" fmla="*/ 27 w 33"/>
                    <a:gd name="T75" fmla="*/ 5 h 44"/>
                    <a:gd name="T76" fmla="*/ 30 w 33"/>
                    <a:gd name="T77" fmla="*/ 6 h 44"/>
                    <a:gd name="T78" fmla="*/ 31 w 33"/>
                    <a:gd name="T79" fmla="*/ 9 h 44"/>
                    <a:gd name="T80" fmla="*/ 31 w 33"/>
                    <a:gd name="T81" fmla="*/ 12 h 44"/>
                    <a:gd name="T82" fmla="*/ 31 w 33"/>
                    <a:gd name="T83" fmla="*/ 15 h 44"/>
                    <a:gd name="T84" fmla="*/ 33 w 33"/>
                    <a:gd name="T85" fmla="*/ 18 h 44"/>
                    <a:gd name="T86" fmla="*/ 31 w 33"/>
                    <a:gd name="T87" fmla="*/ 23 h 44"/>
                    <a:gd name="T88" fmla="*/ 31 w 33"/>
                    <a:gd name="T89" fmla="*/ 26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
                    <a:gd name="T136" fmla="*/ 0 h 44"/>
                    <a:gd name="T137" fmla="*/ 33 w 33"/>
                    <a:gd name="T138" fmla="*/ 44 h 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 h="44">
                      <a:moveTo>
                        <a:pt x="31" y="26"/>
                      </a:moveTo>
                      <a:lnTo>
                        <a:pt x="31" y="26"/>
                      </a:lnTo>
                      <a:lnTo>
                        <a:pt x="31" y="29"/>
                      </a:lnTo>
                      <a:lnTo>
                        <a:pt x="30" y="32"/>
                      </a:lnTo>
                      <a:lnTo>
                        <a:pt x="28" y="33"/>
                      </a:lnTo>
                      <a:lnTo>
                        <a:pt x="27" y="36"/>
                      </a:lnTo>
                      <a:lnTo>
                        <a:pt x="25" y="39"/>
                      </a:lnTo>
                      <a:lnTo>
                        <a:pt x="24" y="41"/>
                      </a:lnTo>
                      <a:lnTo>
                        <a:pt x="21" y="42"/>
                      </a:lnTo>
                      <a:lnTo>
                        <a:pt x="18" y="44"/>
                      </a:lnTo>
                      <a:lnTo>
                        <a:pt x="16" y="44"/>
                      </a:lnTo>
                      <a:lnTo>
                        <a:pt x="12" y="44"/>
                      </a:lnTo>
                      <a:lnTo>
                        <a:pt x="10" y="42"/>
                      </a:lnTo>
                      <a:lnTo>
                        <a:pt x="7" y="41"/>
                      </a:lnTo>
                      <a:lnTo>
                        <a:pt x="4" y="39"/>
                      </a:lnTo>
                      <a:lnTo>
                        <a:pt x="4" y="38"/>
                      </a:lnTo>
                      <a:lnTo>
                        <a:pt x="2" y="35"/>
                      </a:lnTo>
                      <a:lnTo>
                        <a:pt x="2" y="32"/>
                      </a:lnTo>
                      <a:lnTo>
                        <a:pt x="0" y="29"/>
                      </a:lnTo>
                      <a:lnTo>
                        <a:pt x="0" y="26"/>
                      </a:lnTo>
                      <a:lnTo>
                        <a:pt x="0" y="23"/>
                      </a:lnTo>
                      <a:lnTo>
                        <a:pt x="2" y="20"/>
                      </a:lnTo>
                      <a:lnTo>
                        <a:pt x="2" y="17"/>
                      </a:lnTo>
                      <a:lnTo>
                        <a:pt x="3" y="14"/>
                      </a:lnTo>
                      <a:lnTo>
                        <a:pt x="4" y="11"/>
                      </a:lnTo>
                      <a:lnTo>
                        <a:pt x="6" y="8"/>
                      </a:lnTo>
                      <a:lnTo>
                        <a:pt x="7" y="5"/>
                      </a:lnTo>
                      <a:lnTo>
                        <a:pt x="9" y="3"/>
                      </a:lnTo>
                      <a:lnTo>
                        <a:pt x="12" y="2"/>
                      </a:lnTo>
                      <a:lnTo>
                        <a:pt x="15" y="0"/>
                      </a:lnTo>
                      <a:lnTo>
                        <a:pt x="16" y="0"/>
                      </a:lnTo>
                      <a:lnTo>
                        <a:pt x="19" y="0"/>
                      </a:lnTo>
                      <a:lnTo>
                        <a:pt x="22" y="2"/>
                      </a:lnTo>
                      <a:lnTo>
                        <a:pt x="25" y="3"/>
                      </a:lnTo>
                      <a:lnTo>
                        <a:pt x="27" y="5"/>
                      </a:lnTo>
                      <a:lnTo>
                        <a:pt x="30" y="6"/>
                      </a:lnTo>
                      <a:lnTo>
                        <a:pt x="31" y="9"/>
                      </a:lnTo>
                      <a:lnTo>
                        <a:pt x="31" y="12"/>
                      </a:lnTo>
                      <a:lnTo>
                        <a:pt x="31" y="15"/>
                      </a:lnTo>
                      <a:lnTo>
                        <a:pt x="33" y="18"/>
                      </a:lnTo>
                      <a:lnTo>
                        <a:pt x="31" y="23"/>
                      </a:lnTo>
                      <a:lnTo>
                        <a:pt x="31" y="26"/>
                      </a:lnTo>
                      <a:close/>
                    </a:path>
                  </a:pathLst>
                </a:custGeom>
                <a:solidFill>
                  <a:srgbClr val="4719FF"/>
                </a:solidFill>
                <a:ln w="0">
                  <a:solidFill>
                    <a:srgbClr val="000000"/>
                  </a:solidFill>
                  <a:prstDash val="solid"/>
                  <a:round/>
                  <a:headEnd/>
                  <a:tailEnd/>
                </a:ln>
              </p:spPr>
              <p:txBody>
                <a:bodyPr lIns="108000" tIns="108000" rIns="108000" bIns="108000"/>
                <a:lstStyle/>
                <a:p>
                  <a:endParaRPr lang="hr-HR"/>
                </a:p>
              </p:txBody>
            </p:sp>
            <p:sp>
              <p:nvSpPr>
                <p:cNvPr id="17899" name="Freeform 447"/>
                <p:cNvSpPr>
                  <a:spLocks/>
                </p:cNvSpPr>
                <p:nvPr/>
              </p:nvSpPr>
              <p:spPr bwMode="auto">
                <a:xfrm>
                  <a:off x="2194" y="1373"/>
                  <a:ext cx="33" cy="44"/>
                </a:xfrm>
                <a:custGeom>
                  <a:avLst/>
                  <a:gdLst>
                    <a:gd name="T0" fmla="*/ 31 w 33"/>
                    <a:gd name="T1" fmla="*/ 26 h 44"/>
                    <a:gd name="T2" fmla="*/ 31 w 33"/>
                    <a:gd name="T3" fmla="*/ 26 h 44"/>
                    <a:gd name="T4" fmla="*/ 31 w 33"/>
                    <a:gd name="T5" fmla="*/ 29 h 44"/>
                    <a:gd name="T6" fmla="*/ 30 w 33"/>
                    <a:gd name="T7" fmla="*/ 32 h 44"/>
                    <a:gd name="T8" fmla="*/ 28 w 33"/>
                    <a:gd name="T9" fmla="*/ 33 h 44"/>
                    <a:gd name="T10" fmla="*/ 27 w 33"/>
                    <a:gd name="T11" fmla="*/ 36 h 44"/>
                    <a:gd name="T12" fmla="*/ 25 w 33"/>
                    <a:gd name="T13" fmla="*/ 39 h 44"/>
                    <a:gd name="T14" fmla="*/ 24 w 33"/>
                    <a:gd name="T15" fmla="*/ 41 h 44"/>
                    <a:gd name="T16" fmla="*/ 21 w 33"/>
                    <a:gd name="T17" fmla="*/ 42 h 44"/>
                    <a:gd name="T18" fmla="*/ 18 w 33"/>
                    <a:gd name="T19" fmla="*/ 44 h 44"/>
                    <a:gd name="T20" fmla="*/ 16 w 33"/>
                    <a:gd name="T21" fmla="*/ 44 h 44"/>
                    <a:gd name="T22" fmla="*/ 12 w 33"/>
                    <a:gd name="T23" fmla="*/ 44 h 44"/>
                    <a:gd name="T24" fmla="*/ 12 w 33"/>
                    <a:gd name="T25" fmla="*/ 44 h 44"/>
                    <a:gd name="T26" fmla="*/ 10 w 33"/>
                    <a:gd name="T27" fmla="*/ 42 h 44"/>
                    <a:gd name="T28" fmla="*/ 7 w 33"/>
                    <a:gd name="T29" fmla="*/ 41 h 44"/>
                    <a:gd name="T30" fmla="*/ 4 w 33"/>
                    <a:gd name="T31" fmla="*/ 39 h 44"/>
                    <a:gd name="T32" fmla="*/ 4 w 33"/>
                    <a:gd name="T33" fmla="*/ 38 h 44"/>
                    <a:gd name="T34" fmla="*/ 2 w 33"/>
                    <a:gd name="T35" fmla="*/ 35 h 44"/>
                    <a:gd name="T36" fmla="*/ 2 w 33"/>
                    <a:gd name="T37" fmla="*/ 32 h 44"/>
                    <a:gd name="T38" fmla="*/ 0 w 33"/>
                    <a:gd name="T39" fmla="*/ 29 h 44"/>
                    <a:gd name="T40" fmla="*/ 0 w 33"/>
                    <a:gd name="T41" fmla="*/ 26 h 44"/>
                    <a:gd name="T42" fmla="*/ 0 w 33"/>
                    <a:gd name="T43" fmla="*/ 23 h 44"/>
                    <a:gd name="T44" fmla="*/ 2 w 33"/>
                    <a:gd name="T45" fmla="*/ 20 h 44"/>
                    <a:gd name="T46" fmla="*/ 2 w 33"/>
                    <a:gd name="T47" fmla="*/ 20 h 44"/>
                    <a:gd name="T48" fmla="*/ 2 w 33"/>
                    <a:gd name="T49" fmla="*/ 17 h 44"/>
                    <a:gd name="T50" fmla="*/ 3 w 33"/>
                    <a:gd name="T51" fmla="*/ 14 h 44"/>
                    <a:gd name="T52" fmla="*/ 4 w 33"/>
                    <a:gd name="T53" fmla="*/ 11 h 44"/>
                    <a:gd name="T54" fmla="*/ 6 w 33"/>
                    <a:gd name="T55" fmla="*/ 8 h 44"/>
                    <a:gd name="T56" fmla="*/ 7 w 33"/>
                    <a:gd name="T57" fmla="*/ 5 h 44"/>
                    <a:gd name="T58" fmla="*/ 9 w 33"/>
                    <a:gd name="T59" fmla="*/ 3 h 44"/>
                    <a:gd name="T60" fmla="*/ 12 w 33"/>
                    <a:gd name="T61" fmla="*/ 2 h 44"/>
                    <a:gd name="T62" fmla="*/ 15 w 33"/>
                    <a:gd name="T63" fmla="*/ 0 h 44"/>
                    <a:gd name="T64" fmla="*/ 16 w 33"/>
                    <a:gd name="T65" fmla="*/ 0 h 44"/>
                    <a:gd name="T66" fmla="*/ 19 w 33"/>
                    <a:gd name="T67" fmla="*/ 0 h 44"/>
                    <a:gd name="T68" fmla="*/ 19 w 33"/>
                    <a:gd name="T69" fmla="*/ 0 h 44"/>
                    <a:gd name="T70" fmla="*/ 22 w 33"/>
                    <a:gd name="T71" fmla="*/ 2 h 44"/>
                    <a:gd name="T72" fmla="*/ 25 w 33"/>
                    <a:gd name="T73" fmla="*/ 3 h 44"/>
                    <a:gd name="T74" fmla="*/ 27 w 33"/>
                    <a:gd name="T75" fmla="*/ 5 h 44"/>
                    <a:gd name="T76" fmla="*/ 30 w 33"/>
                    <a:gd name="T77" fmla="*/ 6 h 44"/>
                    <a:gd name="T78" fmla="*/ 31 w 33"/>
                    <a:gd name="T79" fmla="*/ 9 h 44"/>
                    <a:gd name="T80" fmla="*/ 31 w 33"/>
                    <a:gd name="T81" fmla="*/ 12 h 44"/>
                    <a:gd name="T82" fmla="*/ 31 w 33"/>
                    <a:gd name="T83" fmla="*/ 15 h 44"/>
                    <a:gd name="T84" fmla="*/ 33 w 33"/>
                    <a:gd name="T85" fmla="*/ 18 h 44"/>
                    <a:gd name="T86" fmla="*/ 31 w 33"/>
                    <a:gd name="T87" fmla="*/ 23 h 44"/>
                    <a:gd name="T88" fmla="*/ 31 w 33"/>
                    <a:gd name="T89" fmla="*/ 26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
                    <a:gd name="T136" fmla="*/ 0 h 44"/>
                    <a:gd name="T137" fmla="*/ 33 w 33"/>
                    <a:gd name="T138" fmla="*/ 44 h 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 h="44">
                      <a:moveTo>
                        <a:pt x="31" y="26"/>
                      </a:moveTo>
                      <a:lnTo>
                        <a:pt x="31" y="26"/>
                      </a:lnTo>
                      <a:lnTo>
                        <a:pt x="31" y="29"/>
                      </a:lnTo>
                      <a:lnTo>
                        <a:pt x="30" y="32"/>
                      </a:lnTo>
                      <a:lnTo>
                        <a:pt x="28" y="33"/>
                      </a:lnTo>
                      <a:lnTo>
                        <a:pt x="27" y="36"/>
                      </a:lnTo>
                      <a:lnTo>
                        <a:pt x="25" y="39"/>
                      </a:lnTo>
                      <a:lnTo>
                        <a:pt x="24" y="41"/>
                      </a:lnTo>
                      <a:lnTo>
                        <a:pt x="21" y="42"/>
                      </a:lnTo>
                      <a:lnTo>
                        <a:pt x="18" y="44"/>
                      </a:lnTo>
                      <a:lnTo>
                        <a:pt x="16" y="44"/>
                      </a:lnTo>
                      <a:lnTo>
                        <a:pt x="12" y="44"/>
                      </a:lnTo>
                      <a:lnTo>
                        <a:pt x="10" y="42"/>
                      </a:lnTo>
                      <a:lnTo>
                        <a:pt x="7" y="41"/>
                      </a:lnTo>
                      <a:lnTo>
                        <a:pt x="4" y="39"/>
                      </a:lnTo>
                      <a:lnTo>
                        <a:pt x="4" y="38"/>
                      </a:lnTo>
                      <a:lnTo>
                        <a:pt x="2" y="35"/>
                      </a:lnTo>
                      <a:lnTo>
                        <a:pt x="2" y="32"/>
                      </a:lnTo>
                      <a:lnTo>
                        <a:pt x="0" y="29"/>
                      </a:lnTo>
                      <a:lnTo>
                        <a:pt x="0" y="26"/>
                      </a:lnTo>
                      <a:lnTo>
                        <a:pt x="0" y="23"/>
                      </a:lnTo>
                      <a:lnTo>
                        <a:pt x="2" y="20"/>
                      </a:lnTo>
                      <a:lnTo>
                        <a:pt x="2" y="17"/>
                      </a:lnTo>
                      <a:lnTo>
                        <a:pt x="3" y="14"/>
                      </a:lnTo>
                      <a:lnTo>
                        <a:pt x="4" y="11"/>
                      </a:lnTo>
                      <a:lnTo>
                        <a:pt x="6" y="8"/>
                      </a:lnTo>
                      <a:lnTo>
                        <a:pt x="7" y="5"/>
                      </a:lnTo>
                      <a:lnTo>
                        <a:pt x="9" y="3"/>
                      </a:lnTo>
                      <a:lnTo>
                        <a:pt x="12" y="2"/>
                      </a:lnTo>
                      <a:lnTo>
                        <a:pt x="15" y="0"/>
                      </a:lnTo>
                      <a:lnTo>
                        <a:pt x="16" y="0"/>
                      </a:lnTo>
                      <a:lnTo>
                        <a:pt x="19" y="0"/>
                      </a:lnTo>
                      <a:lnTo>
                        <a:pt x="22" y="2"/>
                      </a:lnTo>
                      <a:lnTo>
                        <a:pt x="25" y="3"/>
                      </a:lnTo>
                      <a:lnTo>
                        <a:pt x="27" y="5"/>
                      </a:lnTo>
                      <a:lnTo>
                        <a:pt x="30" y="6"/>
                      </a:lnTo>
                      <a:lnTo>
                        <a:pt x="31" y="9"/>
                      </a:lnTo>
                      <a:lnTo>
                        <a:pt x="31" y="12"/>
                      </a:lnTo>
                      <a:lnTo>
                        <a:pt x="31" y="15"/>
                      </a:lnTo>
                      <a:lnTo>
                        <a:pt x="33" y="18"/>
                      </a:lnTo>
                      <a:lnTo>
                        <a:pt x="31" y="23"/>
                      </a:lnTo>
                      <a:lnTo>
                        <a:pt x="31" y="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00" name="Freeform 448"/>
                <p:cNvSpPr>
                  <a:spLocks/>
                </p:cNvSpPr>
                <p:nvPr/>
              </p:nvSpPr>
              <p:spPr bwMode="auto">
                <a:xfrm>
                  <a:off x="2381" y="1212"/>
                  <a:ext cx="131" cy="125"/>
                </a:xfrm>
                <a:custGeom>
                  <a:avLst/>
                  <a:gdLst>
                    <a:gd name="T0" fmla="*/ 94 w 131"/>
                    <a:gd name="T1" fmla="*/ 15 h 125"/>
                    <a:gd name="T2" fmla="*/ 94 w 131"/>
                    <a:gd name="T3" fmla="*/ 15 h 125"/>
                    <a:gd name="T4" fmla="*/ 98 w 131"/>
                    <a:gd name="T5" fmla="*/ 18 h 125"/>
                    <a:gd name="T6" fmla="*/ 103 w 131"/>
                    <a:gd name="T7" fmla="*/ 24 h 125"/>
                    <a:gd name="T8" fmla="*/ 109 w 131"/>
                    <a:gd name="T9" fmla="*/ 28 h 125"/>
                    <a:gd name="T10" fmla="*/ 113 w 131"/>
                    <a:gd name="T11" fmla="*/ 34 h 125"/>
                    <a:gd name="T12" fmla="*/ 118 w 131"/>
                    <a:gd name="T13" fmla="*/ 42 h 125"/>
                    <a:gd name="T14" fmla="*/ 122 w 131"/>
                    <a:gd name="T15" fmla="*/ 48 h 125"/>
                    <a:gd name="T16" fmla="*/ 125 w 131"/>
                    <a:gd name="T17" fmla="*/ 55 h 125"/>
                    <a:gd name="T18" fmla="*/ 128 w 131"/>
                    <a:gd name="T19" fmla="*/ 63 h 125"/>
                    <a:gd name="T20" fmla="*/ 131 w 131"/>
                    <a:gd name="T21" fmla="*/ 69 h 125"/>
                    <a:gd name="T22" fmla="*/ 131 w 131"/>
                    <a:gd name="T23" fmla="*/ 74 h 125"/>
                    <a:gd name="T24" fmla="*/ 131 w 131"/>
                    <a:gd name="T25" fmla="*/ 74 h 125"/>
                    <a:gd name="T26" fmla="*/ 131 w 131"/>
                    <a:gd name="T27" fmla="*/ 82 h 125"/>
                    <a:gd name="T28" fmla="*/ 130 w 131"/>
                    <a:gd name="T29" fmla="*/ 88 h 125"/>
                    <a:gd name="T30" fmla="*/ 127 w 131"/>
                    <a:gd name="T31" fmla="*/ 94 h 125"/>
                    <a:gd name="T32" fmla="*/ 125 w 131"/>
                    <a:gd name="T33" fmla="*/ 101 h 125"/>
                    <a:gd name="T34" fmla="*/ 122 w 131"/>
                    <a:gd name="T35" fmla="*/ 106 h 125"/>
                    <a:gd name="T36" fmla="*/ 118 w 131"/>
                    <a:gd name="T37" fmla="*/ 112 h 125"/>
                    <a:gd name="T38" fmla="*/ 112 w 131"/>
                    <a:gd name="T39" fmla="*/ 116 h 125"/>
                    <a:gd name="T40" fmla="*/ 107 w 131"/>
                    <a:gd name="T41" fmla="*/ 121 h 125"/>
                    <a:gd name="T42" fmla="*/ 100 w 131"/>
                    <a:gd name="T43" fmla="*/ 124 h 125"/>
                    <a:gd name="T44" fmla="*/ 92 w 131"/>
                    <a:gd name="T45" fmla="*/ 125 h 125"/>
                    <a:gd name="T46" fmla="*/ 92 w 131"/>
                    <a:gd name="T47" fmla="*/ 125 h 125"/>
                    <a:gd name="T48" fmla="*/ 85 w 131"/>
                    <a:gd name="T49" fmla="*/ 125 h 125"/>
                    <a:gd name="T50" fmla="*/ 76 w 131"/>
                    <a:gd name="T51" fmla="*/ 125 h 125"/>
                    <a:gd name="T52" fmla="*/ 67 w 131"/>
                    <a:gd name="T53" fmla="*/ 124 h 125"/>
                    <a:gd name="T54" fmla="*/ 58 w 131"/>
                    <a:gd name="T55" fmla="*/ 121 h 125"/>
                    <a:gd name="T56" fmla="*/ 49 w 131"/>
                    <a:gd name="T57" fmla="*/ 118 h 125"/>
                    <a:gd name="T58" fmla="*/ 42 w 131"/>
                    <a:gd name="T59" fmla="*/ 115 h 125"/>
                    <a:gd name="T60" fmla="*/ 33 w 131"/>
                    <a:gd name="T61" fmla="*/ 109 h 125"/>
                    <a:gd name="T62" fmla="*/ 24 w 131"/>
                    <a:gd name="T63" fmla="*/ 103 h 125"/>
                    <a:gd name="T64" fmla="*/ 15 w 131"/>
                    <a:gd name="T65" fmla="*/ 97 h 125"/>
                    <a:gd name="T66" fmla="*/ 7 w 131"/>
                    <a:gd name="T67" fmla="*/ 89 h 125"/>
                    <a:gd name="T68" fmla="*/ 7 w 131"/>
                    <a:gd name="T69" fmla="*/ 89 h 125"/>
                    <a:gd name="T70" fmla="*/ 3 w 131"/>
                    <a:gd name="T71" fmla="*/ 80 h 125"/>
                    <a:gd name="T72" fmla="*/ 0 w 131"/>
                    <a:gd name="T73" fmla="*/ 70 h 125"/>
                    <a:gd name="T74" fmla="*/ 0 w 131"/>
                    <a:gd name="T75" fmla="*/ 61 h 125"/>
                    <a:gd name="T76" fmla="*/ 1 w 131"/>
                    <a:gd name="T77" fmla="*/ 51 h 125"/>
                    <a:gd name="T78" fmla="*/ 4 w 131"/>
                    <a:gd name="T79" fmla="*/ 42 h 125"/>
                    <a:gd name="T80" fmla="*/ 10 w 131"/>
                    <a:gd name="T81" fmla="*/ 33 h 125"/>
                    <a:gd name="T82" fmla="*/ 16 w 131"/>
                    <a:gd name="T83" fmla="*/ 24 h 125"/>
                    <a:gd name="T84" fmla="*/ 22 w 131"/>
                    <a:gd name="T85" fmla="*/ 16 h 125"/>
                    <a:gd name="T86" fmla="*/ 30 w 131"/>
                    <a:gd name="T87" fmla="*/ 12 h 125"/>
                    <a:gd name="T88" fmla="*/ 36 w 131"/>
                    <a:gd name="T89" fmla="*/ 7 h 125"/>
                    <a:gd name="T90" fmla="*/ 36 w 131"/>
                    <a:gd name="T91" fmla="*/ 7 h 125"/>
                    <a:gd name="T92" fmla="*/ 42 w 131"/>
                    <a:gd name="T93" fmla="*/ 4 h 125"/>
                    <a:gd name="T94" fmla="*/ 48 w 131"/>
                    <a:gd name="T95" fmla="*/ 3 h 125"/>
                    <a:gd name="T96" fmla="*/ 54 w 131"/>
                    <a:gd name="T97" fmla="*/ 1 h 125"/>
                    <a:gd name="T98" fmla="*/ 61 w 131"/>
                    <a:gd name="T99" fmla="*/ 0 h 125"/>
                    <a:gd name="T100" fmla="*/ 66 w 131"/>
                    <a:gd name="T101" fmla="*/ 1 h 125"/>
                    <a:gd name="T102" fmla="*/ 73 w 131"/>
                    <a:gd name="T103" fmla="*/ 1 h 125"/>
                    <a:gd name="T104" fmla="*/ 78 w 131"/>
                    <a:gd name="T105" fmla="*/ 4 h 125"/>
                    <a:gd name="T106" fmla="*/ 84 w 131"/>
                    <a:gd name="T107" fmla="*/ 6 h 125"/>
                    <a:gd name="T108" fmla="*/ 90 w 131"/>
                    <a:gd name="T109" fmla="*/ 10 h 125"/>
                    <a:gd name="T110" fmla="*/ 94 w 131"/>
                    <a:gd name="T111" fmla="*/ 15 h 1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1"/>
                    <a:gd name="T169" fmla="*/ 0 h 125"/>
                    <a:gd name="T170" fmla="*/ 131 w 131"/>
                    <a:gd name="T171" fmla="*/ 125 h 1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1" h="125">
                      <a:moveTo>
                        <a:pt x="94" y="15"/>
                      </a:moveTo>
                      <a:lnTo>
                        <a:pt x="94" y="15"/>
                      </a:lnTo>
                      <a:lnTo>
                        <a:pt x="98" y="18"/>
                      </a:lnTo>
                      <a:lnTo>
                        <a:pt x="103" y="24"/>
                      </a:lnTo>
                      <a:lnTo>
                        <a:pt x="109" y="28"/>
                      </a:lnTo>
                      <a:lnTo>
                        <a:pt x="113" y="34"/>
                      </a:lnTo>
                      <a:lnTo>
                        <a:pt x="118" y="42"/>
                      </a:lnTo>
                      <a:lnTo>
                        <a:pt x="122" y="48"/>
                      </a:lnTo>
                      <a:lnTo>
                        <a:pt x="125" y="55"/>
                      </a:lnTo>
                      <a:lnTo>
                        <a:pt x="128" y="63"/>
                      </a:lnTo>
                      <a:lnTo>
                        <a:pt x="131" y="69"/>
                      </a:lnTo>
                      <a:lnTo>
                        <a:pt x="131" y="74"/>
                      </a:lnTo>
                      <a:lnTo>
                        <a:pt x="131" y="82"/>
                      </a:lnTo>
                      <a:lnTo>
                        <a:pt x="130" y="88"/>
                      </a:lnTo>
                      <a:lnTo>
                        <a:pt x="127" y="94"/>
                      </a:lnTo>
                      <a:lnTo>
                        <a:pt x="125" y="101"/>
                      </a:lnTo>
                      <a:lnTo>
                        <a:pt x="122" y="106"/>
                      </a:lnTo>
                      <a:lnTo>
                        <a:pt x="118" y="112"/>
                      </a:lnTo>
                      <a:lnTo>
                        <a:pt x="112" y="116"/>
                      </a:lnTo>
                      <a:lnTo>
                        <a:pt x="107" y="121"/>
                      </a:lnTo>
                      <a:lnTo>
                        <a:pt x="100" y="124"/>
                      </a:lnTo>
                      <a:lnTo>
                        <a:pt x="92" y="125"/>
                      </a:lnTo>
                      <a:lnTo>
                        <a:pt x="85" y="125"/>
                      </a:lnTo>
                      <a:lnTo>
                        <a:pt x="76" y="125"/>
                      </a:lnTo>
                      <a:lnTo>
                        <a:pt x="67" y="124"/>
                      </a:lnTo>
                      <a:lnTo>
                        <a:pt x="58" y="121"/>
                      </a:lnTo>
                      <a:lnTo>
                        <a:pt x="49" y="118"/>
                      </a:lnTo>
                      <a:lnTo>
                        <a:pt x="42" y="115"/>
                      </a:lnTo>
                      <a:lnTo>
                        <a:pt x="33" y="109"/>
                      </a:lnTo>
                      <a:lnTo>
                        <a:pt x="24" y="103"/>
                      </a:lnTo>
                      <a:lnTo>
                        <a:pt x="15" y="97"/>
                      </a:lnTo>
                      <a:lnTo>
                        <a:pt x="7" y="89"/>
                      </a:lnTo>
                      <a:lnTo>
                        <a:pt x="3" y="80"/>
                      </a:lnTo>
                      <a:lnTo>
                        <a:pt x="0" y="70"/>
                      </a:lnTo>
                      <a:lnTo>
                        <a:pt x="0" y="61"/>
                      </a:lnTo>
                      <a:lnTo>
                        <a:pt x="1" y="51"/>
                      </a:lnTo>
                      <a:lnTo>
                        <a:pt x="4" y="42"/>
                      </a:lnTo>
                      <a:lnTo>
                        <a:pt x="10" y="33"/>
                      </a:lnTo>
                      <a:lnTo>
                        <a:pt x="16" y="24"/>
                      </a:lnTo>
                      <a:lnTo>
                        <a:pt x="22" y="16"/>
                      </a:lnTo>
                      <a:lnTo>
                        <a:pt x="30" y="12"/>
                      </a:lnTo>
                      <a:lnTo>
                        <a:pt x="36" y="7"/>
                      </a:lnTo>
                      <a:lnTo>
                        <a:pt x="42" y="4"/>
                      </a:lnTo>
                      <a:lnTo>
                        <a:pt x="48" y="3"/>
                      </a:lnTo>
                      <a:lnTo>
                        <a:pt x="54" y="1"/>
                      </a:lnTo>
                      <a:lnTo>
                        <a:pt x="61" y="0"/>
                      </a:lnTo>
                      <a:lnTo>
                        <a:pt x="66" y="1"/>
                      </a:lnTo>
                      <a:lnTo>
                        <a:pt x="73" y="1"/>
                      </a:lnTo>
                      <a:lnTo>
                        <a:pt x="78" y="4"/>
                      </a:lnTo>
                      <a:lnTo>
                        <a:pt x="84" y="6"/>
                      </a:lnTo>
                      <a:lnTo>
                        <a:pt x="90" y="10"/>
                      </a:lnTo>
                      <a:lnTo>
                        <a:pt x="94" y="15"/>
                      </a:lnTo>
                      <a:close/>
                    </a:path>
                  </a:pathLst>
                </a:custGeom>
                <a:solidFill>
                  <a:srgbClr val="A019FF"/>
                </a:solidFill>
                <a:ln w="0">
                  <a:solidFill>
                    <a:srgbClr val="000000"/>
                  </a:solidFill>
                  <a:prstDash val="solid"/>
                  <a:round/>
                  <a:headEnd/>
                  <a:tailEnd/>
                </a:ln>
              </p:spPr>
              <p:txBody>
                <a:bodyPr lIns="108000" tIns="108000" rIns="108000" bIns="108000"/>
                <a:lstStyle/>
                <a:p>
                  <a:endParaRPr lang="hr-HR"/>
                </a:p>
              </p:txBody>
            </p:sp>
            <p:sp>
              <p:nvSpPr>
                <p:cNvPr id="17901" name="Freeform 449"/>
                <p:cNvSpPr>
                  <a:spLocks/>
                </p:cNvSpPr>
                <p:nvPr/>
              </p:nvSpPr>
              <p:spPr bwMode="auto">
                <a:xfrm>
                  <a:off x="2381" y="1212"/>
                  <a:ext cx="131" cy="125"/>
                </a:xfrm>
                <a:custGeom>
                  <a:avLst/>
                  <a:gdLst>
                    <a:gd name="T0" fmla="*/ 94 w 131"/>
                    <a:gd name="T1" fmla="*/ 15 h 125"/>
                    <a:gd name="T2" fmla="*/ 94 w 131"/>
                    <a:gd name="T3" fmla="*/ 15 h 125"/>
                    <a:gd name="T4" fmla="*/ 98 w 131"/>
                    <a:gd name="T5" fmla="*/ 18 h 125"/>
                    <a:gd name="T6" fmla="*/ 103 w 131"/>
                    <a:gd name="T7" fmla="*/ 24 h 125"/>
                    <a:gd name="T8" fmla="*/ 109 w 131"/>
                    <a:gd name="T9" fmla="*/ 28 h 125"/>
                    <a:gd name="T10" fmla="*/ 113 w 131"/>
                    <a:gd name="T11" fmla="*/ 34 h 125"/>
                    <a:gd name="T12" fmla="*/ 118 w 131"/>
                    <a:gd name="T13" fmla="*/ 42 h 125"/>
                    <a:gd name="T14" fmla="*/ 122 w 131"/>
                    <a:gd name="T15" fmla="*/ 48 h 125"/>
                    <a:gd name="T16" fmla="*/ 125 w 131"/>
                    <a:gd name="T17" fmla="*/ 55 h 125"/>
                    <a:gd name="T18" fmla="*/ 128 w 131"/>
                    <a:gd name="T19" fmla="*/ 63 h 125"/>
                    <a:gd name="T20" fmla="*/ 131 w 131"/>
                    <a:gd name="T21" fmla="*/ 69 h 125"/>
                    <a:gd name="T22" fmla="*/ 131 w 131"/>
                    <a:gd name="T23" fmla="*/ 74 h 125"/>
                    <a:gd name="T24" fmla="*/ 131 w 131"/>
                    <a:gd name="T25" fmla="*/ 74 h 125"/>
                    <a:gd name="T26" fmla="*/ 131 w 131"/>
                    <a:gd name="T27" fmla="*/ 82 h 125"/>
                    <a:gd name="T28" fmla="*/ 130 w 131"/>
                    <a:gd name="T29" fmla="*/ 88 h 125"/>
                    <a:gd name="T30" fmla="*/ 127 w 131"/>
                    <a:gd name="T31" fmla="*/ 94 h 125"/>
                    <a:gd name="T32" fmla="*/ 125 w 131"/>
                    <a:gd name="T33" fmla="*/ 101 h 125"/>
                    <a:gd name="T34" fmla="*/ 122 w 131"/>
                    <a:gd name="T35" fmla="*/ 106 h 125"/>
                    <a:gd name="T36" fmla="*/ 118 w 131"/>
                    <a:gd name="T37" fmla="*/ 112 h 125"/>
                    <a:gd name="T38" fmla="*/ 112 w 131"/>
                    <a:gd name="T39" fmla="*/ 116 h 125"/>
                    <a:gd name="T40" fmla="*/ 107 w 131"/>
                    <a:gd name="T41" fmla="*/ 121 h 125"/>
                    <a:gd name="T42" fmla="*/ 100 w 131"/>
                    <a:gd name="T43" fmla="*/ 124 h 125"/>
                    <a:gd name="T44" fmla="*/ 92 w 131"/>
                    <a:gd name="T45" fmla="*/ 125 h 125"/>
                    <a:gd name="T46" fmla="*/ 92 w 131"/>
                    <a:gd name="T47" fmla="*/ 125 h 125"/>
                    <a:gd name="T48" fmla="*/ 85 w 131"/>
                    <a:gd name="T49" fmla="*/ 125 h 125"/>
                    <a:gd name="T50" fmla="*/ 76 w 131"/>
                    <a:gd name="T51" fmla="*/ 125 h 125"/>
                    <a:gd name="T52" fmla="*/ 67 w 131"/>
                    <a:gd name="T53" fmla="*/ 124 h 125"/>
                    <a:gd name="T54" fmla="*/ 58 w 131"/>
                    <a:gd name="T55" fmla="*/ 121 h 125"/>
                    <a:gd name="T56" fmla="*/ 49 w 131"/>
                    <a:gd name="T57" fmla="*/ 118 h 125"/>
                    <a:gd name="T58" fmla="*/ 42 w 131"/>
                    <a:gd name="T59" fmla="*/ 115 h 125"/>
                    <a:gd name="T60" fmla="*/ 33 w 131"/>
                    <a:gd name="T61" fmla="*/ 109 h 125"/>
                    <a:gd name="T62" fmla="*/ 24 w 131"/>
                    <a:gd name="T63" fmla="*/ 103 h 125"/>
                    <a:gd name="T64" fmla="*/ 15 w 131"/>
                    <a:gd name="T65" fmla="*/ 97 h 125"/>
                    <a:gd name="T66" fmla="*/ 7 w 131"/>
                    <a:gd name="T67" fmla="*/ 89 h 125"/>
                    <a:gd name="T68" fmla="*/ 7 w 131"/>
                    <a:gd name="T69" fmla="*/ 89 h 125"/>
                    <a:gd name="T70" fmla="*/ 3 w 131"/>
                    <a:gd name="T71" fmla="*/ 80 h 125"/>
                    <a:gd name="T72" fmla="*/ 0 w 131"/>
                    <a:gd name="T73" fmla="*/ 70 h 125"/>
                    <a:gd name="T74" fmla="*/ 0 w 131"/>
                    <a:gd name="T75" fmla="*/ 61 h 125"/>
                    <a:gd name="T76" fmla="*/ 1 w 131"/>
                    <a:gd name="T77" fmla="*/ 51 h 125"/>
                    <a:gd name="T78" fmla="*/ 4 w 131"/>
                    <a:gd name="T79" fmla="*/ 42 h 125"/>
                    <a:gd name="T80" fmla="*/ 10 w 131"/>
                    <a:gd name="T81" fmla="*/ 33 h 125"/>
                    <a:gd name="T82" fmla="*/ 16 w 131"/>
                    <a:gd name="T83" fmla="*/ 24 h 125"/>
                    <a:gd name="T84" fmla="*/ 22 w 131"/>
                    <a:gd name="T85" fmla="*/ 16 h 125"/>
                    <a:gd name="T86" fmla="*/ 30 w 131"/>
                    <a:gd name="T87" fmla="*/ 12 h 125"/>
                    <a:gd name="T88" fmla="*/ 36 w 131"/>
                    <a:gd name="T89" fmla="*/ 7 h 125"/>
                    <a:gd name="T90" fmla="*/ 36 w 131"/>
                    <a:gd name="T91" fmla="*/ 7 h 125"/>
                    <a:gd name="T92" fmla="*/ 42 w 131"/>
                    <a:gd name="T93" fmla="*/ 4 h 125"/>
                    <a:gd name="T94" fmla="*/ 48 w 131"/>
                    <a:gd name="T95" fmla="*/ 3 h 125"/>
                    <a:gd name="T96" fmla="*/ 54 w 131"/>
                    <a:gd name="T97" fmla="*/ 1 h 125"/>
                    <a:gd name="T98" fmla="*/ 61 w 131"/>
                    <a:gd name="T99" fmla="*/ 0 h 125"/>
                    <a:gd name="T100" fmla="*/ 66 w 131"/>
                    <a:gd name="T101" fmla="*/ 1 h 125"/>
                    <a:gd name="T102" fmla="*/ 73 w 131"/>
                    <a:gd name="T103" fmla="*/ 1 h 125"/>
                    <a:gd name="T104" fmla="*/ 78 w 131"/>
                    <a:gd name="T105" fmla="*/ 4 h 125"/>
                    <a:gd name="T106" fmla="*/ 84 w 131"/>
                    <a:gd name="T107" fmla="*/ 6 h 125"/>
                    <a:gd name="T108" fmla="*/ 90 w 131"/>
                    <a:gd name="T109" fmla="*/ 10 h 125"/>
                    <a:gd name="T110" fmla="*/ 94 w 131"/>
                    <a:gd name="T111" fmla="*/ 15 h 1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1"/>
                    <a:gd name="T169" fmla="*/ 0 h 125"/>
                    <a:gd name="T170" fmla="*/ 131 w 131"/>
                    <a:gd name="T171" fmla="*/ 125 h 1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1" h="125">
                      <a:moveTo>
                        <a:pt x="94" y="15"/>
                      </a:moveTo>
                      <a:lnTo>
                        <a:pt x="94" y="15"/>
                      </a:lnTo>
                      <a:lnTo>
                        <a:pt x="98" y="18"/>
                      </a:lnTo>
                      <a:lnTo>
                        <a:pt x="103" y="24"/>
                      </a:lnTo>
                      <a:lnTo>
                        <a:pt x="109" y="28"/>
                      </a:lnTo>
                      <a:lnTo>
                        <a:pt x="113" y="34"/>
                      </a:lnTo>
                      <a:lnTo>
                        <a:pt x="118" y="42"/>
                      </a:lnTo>
                      <a:lnTo>
                        <a:pt x="122" y="48"/>
                      </a:lnTo>
                      <a:lnTo>
                        <a:pt x="125" y="55"/>
                      </a:lnTo>
                      <a:lnTo>
                        <a:pt x="128" y="63"/>
                      </a:lnTo>
                      <a:lnTo>
                        <a:pt x="131" y="69"/>
                      </a:lnTo>
                      <a:lnTo>
                        <a:pt x="131" y="74"/>
                      </a:lnTo>
                      <a:lnTo>
                        <a:pt x="131" y="82"/>
                      </a:lnTo>
                      <a:lnTo>
                        <a:pt x="130" y="88"/>
                      </a:lnTo>
                      <a:lnTo>
                        <a:pt x="127" y="94"/>
                      </a:lnTo>
                      <a:lnTo>
                        <a:pt x="125" y="101"/>
                      </a:lnTo>
                      <a:lnTo>
                        <a:pt x="122" y="106"/>
                      </a:lnTo>
                      <a:lnTo>
                        <a:pt x="118" y="112"/>
                      </a:lnTo>
                      <a:lnTo>
                        <a:pt x="112" y="116"/>
                      </a:lnTo>
                      <a:lnTo>
                        <a:pt x="107" y="121"/>
                      </a:lnTo>
                      <a:lnTo>
                        <a:pt x="100" y="124"/>
                      </a:lnTo>
                      <a:lnTo>
                        <a:pt x="92" y="125"/>
                      </a:lnTo>
                      <a:lnTo>
                        <a:pt x="85" y="125"/>
                      </a:lnTo>
                      <a:lnTo>
                        <a:pt x="76" y="125"/>
                      </a:lnTo>
                      <a:lnTo>
                        <a:pt x="67" y="124"/>
                      </a:lnTo>
                      <a:lnTo>
                        <a:pt x="58" y="121"/>
                      </a:lnTo>
                      <a:lnTo>
                        <a:pt x="49" y="118"/>
                      </a:lnTo>
                      <a:lnTo>
                        <a:pt x="42" y="115"/>
                      </a:lnTo>
                      <a:lnTo>
                        <a:pt x="33" y="109"/>
                      </a:lnTo>
                      <a:lnTo>
                        <a:pt x="24" y="103"/>
                      </a:lnTo>
                      <a:lnTo>
                        <a:pt x="15" y="97"/>
                      </a:lnTo>
                      <a:lnTo>
                        <a:pt x="7" y="89"/>
                      </a:lnTo>
                      <a:lnTo>
                        <a:pt x="3" y="80"/>
                      </a:lnTo>
                      <a:lnTo>
                        <a:pt x="0" y="70"/>
                      </a:lnTo>
                      <a:lnTo>
                        <a:pt x="0" y="61"/>
                      </a:lnTo>
                      <a:lnTo>
                        <a:pt x="1" y="51"/>
                      </a:lnTo>
                      <a:lnTo>
                        <a:pt x="4" y="42"/>
                      </a:lnTo>
                      <a:lnTo>
                        <a:pt x="10" y="33"/>
                      </a:lnTo>
                      <a:lnTo>
                        <a:pt x="16" y="24"/>
                      </a:lnTo>
                      <a:lnTo>
                        <a:pt x="22" y="16"/>
                      </a:lnTo>
                      <a:lnTo>
                        <a:pt x="30" y="12"/>
                      </a:lnTo>
                      <a:lnTo>
                        <a:pt x="36" y="7"/>
                      </a:lnTo>
                      <a:lnTo>
                        <a:pt x="42" y="4"/>
                      </a:lnTo>
                      <a:lnTo>
                        <a:pt x="48" y="3"/>
                      </a:lnTo>
                      <a:lnTo>
                        <a:pt x="54" y="1"/>
                      </a:lnTo>
                      <a:lnTo>
                        <a:pt x="61" y="0"/>
                      </a:lnTo>
                      <a:lnTo>
                        <a:pt x="66" y="1"/>
                      </a:lnTo>
                      <a:lnTo>
                        <a:pt x="73" y="1"/>
                      </a:lnTo>
                      <a:lnTo>
                        <a:pt x="78" y="4"/>
                      </a:lnTo>
                      <a:lnTo>
                        <a:pt x="84" y="6"/>
                      </a:lnTo>
                      <a:lnTo>
                        <a:pt x="90" y="10"/>
                      </a:lnTo>
                      <a:lnTo>
                        <a:pt x="94"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02" name="Freeform 450"/>
                <p:cNvSpPr>
                  <a:spLocks/>
                </p:cNvSpPr>
                <p:nvPr/>
              </p:nvSpPr>
              <p:spPr bwMode="auto">
                <a:xfrm>
                  <a:off x="2009" y="1354"/>
                  <a:ext cx="145" cy="124"/>
                </a:xfrm>
                <a:custGeom>
                  <a:avLst/>
                  <a:gdLst>
                    <a:gd name="T0" fmla="*/ 125 w 145"/>
                    <a:gd name="T1" fmla="*/ 22 h 124"/>
                    <a:gd name="T2" fmla="*/ 125 w 145"/>
                    <a:gd name="T3" fmla="*/ 22 h 124"/>
                    <a:gd name="T4" fmla="*/ 130 w 145"/>
                    <a:gd name="T5" fmla="*/ 30 h 124"/>
                    <a:gd name="T6" fmla="*/ 134 w 145"/>
                    <a:gd name="T7" fmla="*/ 37 h 124"/>
                    <a:gd name="T8" fmla="*/ 137 w 145"/>
                    <a:gd name="T9" fmla="*/ 45 h 124"/>
                    <a:gd name="T10" fmla="*/ 140 w 145"/>
                    <a:gd name="T11" fmla="*/ 52 h 124"/>
                    <a:gd name="T12" fmla="*/ 143 w 145"/>
                    <a:gd name="T13" fmla="*/ 61 h 124"/>
                    <a:gd name="T14" fmla="*/ 145 w 145"/>
                    <a:gd name="T15" fmla="*/ 69 h 124"/>
                    <a:gd name="T16" fmla="*/ 143 w 145"/>
                    <a:gd name="T17" fmla="*/ 76 h 124"/>
                    <a:gd name="T18" fmla="*/ 142 w 145"/>
                    <a:gd name="T19" fmla="*/ 83 h 124"/>
                    <a:gd name="T20" fmla="*/ 139 w 145"/>
                    <a:gd name="T21" fmla="*/ 92 h 124"/>
                    <a:gd name="T22" fmla="*/ 131 w 145"/>
                    <a:gd name="T23" fmla="*/ 101 h 124"/>
                    <a:gd name="T24" fmla="*/ 131 w 145"/>
                    <a:gd name="T25" fmla="*/ 101 h 124"/>
                    <a:gd name="T26" fmla="*/ 124 w 145"/>
                    <a:gd name="T27" fmla="*/ 109 h 124"/>
                    <a:gd name="T28" fmla="*/ 116 w 145"/>
                    <a:gd name="T29" fmla="*/ 115 h 124"/>
                    <a:gd name="T30" fmla="*/ 109 w 145"/>
                    <a:gd name="T31" fmla="*/ 119 h 124"/>
                    <a:gd name="T32" fmla="*/ 100 w 145"/>
                    <a:gd name="T33" fmla="*/ 122 h 124"/>
                    <a:gd name="T34" fmla="*/ 89 w 145"/>
                    <a:gd name="T35" fmla="*/ 124 h 124"/>
                    <a:gd name="T36" fmla="*/ 80 w 145"/>
                    <a:gd name="T37" fmla="*/ 124 h 124"/>
                    <a:gd name="T38" fmla="*/ 70 w 145"/>
                    <a:gd name="T39" fmla="*/ 124 h 124"/>
                    <a:gd name="T40" fmla="*/ 59 w 145"/>
                    <a:gd name="T41" fmla="*/ 121 h 124"/>
                    <a:gd name="T42" fmla="*/ 49 w 145"/>
                    <a:gd name="T43" fmla="*/ 118 h 124"/>
                    <a:gd name="T44" fmla="*/ 39 w 145"/>
                    <a:gd name="T45" fmla="*/ 113 h 124"/>
                    <a:gd name="T46" fmla="*/ 39 w 145"/>
                    <a:gd name="T47" fmla="*/ 113 h 124"/>
                    <a:gd name="T48" fmla="*/ 28 w 145"/>
                    <a:gd name="T49" fmla="*/ 107 h 124"/>
                    <a:gd name="T50" fmla="*/ 19 w 145"/>
                    <a:gd name="T51" fmla="*/ 101 h 124"/>
                    <a:gd name="T52" fmla="*/ 13 w 145"/>
                    <a:gd name="T53" fmla="*/ 95 h 124"/>
                    <a:gd name="T54" fmla="*/ 7 w 145"/>
                    <a:gd name="T55" fmla="*/ 88 h 124"/>
                    <a:gd name="T56" fmla="*/ 4 w 145"/>
                    <a:gd name="T57" fmla="*/ 79 h 124"/>
                    <a:gd name="T58" fmla="*/ 1 w 145"/>
                    <a:gd name="T59" fmla="*/ 72 h 124"/>
                    <a:gd name="T60" fmla="*/ 0 w 145"/>
                    <a:gd name="T61" fmla="*/ 63 h 124"/>
                    <a:gd name="T62" fmla="*/ 0 w 145"/>
                    <a:gd name="T63" fmla="*/ 55 h 124"/>
                    <a:gd name="T64" fmla="*/ 0 w 145"/>
                    <a:gd name="T65" fmla="*/ 48 h 124"/>
                    <a:gd name="T66" fmla="*/ 1 w 145"/>
                    <a:gd name="T67" fmla="*/ 40 h 124"/>
                    <a:gd name="T68" fmla="*/ 1 w 145"/>
                    <a:gd name="T69" fmla="*/ 40 h 124"/>
                    <a:gd name="T70" fmla="*/ 4 w 145"/>
                    <a:gd name="T71" fmla="*/ 34 h 124"/>
                    <a:gd name="T72" fmla="*/ 10 w 145"/>
                    <a:gd name="T73" fmla="*/ 28 h 124"/>
                    <a:gd name="T74" fmla="*/ 15 w 145"/>
                    <a:gd name="T75" fmla="*/ 22 h 124"/>
                    <a:gd name="T76" fmla="*/ 24 w 145"/>
                    <a:gd name="T77" fmla="*/ 18 h 124"/>
                    <a:gd name="T78" fmla="*/ 31 w 145"/>
                    <a:gd name="T79" fmla="*/ 13 h 124"/>
                    <a:gd name="T80" fmla="*/ 40 w 145"/>
                    <a:gd name="T81" fmla="*/ 10 h 124"/>
                    <a:gd name="T82" fmla="*/ 49 w 145"/>
                    <a:gd name="T83" fmla="*/ 6 h 124"/>
                    <a:gd name="T84" fmla="*/ 58 w 145"/>
                    <a:gd name="T85" fmla="*/ 4 h 124"/>
                    <a:gd name="T86" fmla="*/ 68 w 145"/>
                    <a:gd name="T87" fmla="*/ 3 h 124"/>
                    <a:gd name="T88" fmla="*/ 76 w 145"/>
                    <a:gd name="T89" fmla="*/ 0 h 124"/>
                    <a:gd name="T90" fmla="*/ 76 w 145"/>
                    <a:gd name="T91" fmla="*/ 0 h 124"/>
                    <a:gd name="T92" fmla="*/ 85 w 145"/>
                    <a:gd name="T93" fmla="*/ 0 h 124"/>
                    <a:gd name="T94" fmla="*/ 92 w 145"/>
                    <a:gd name="T95" fmla="*/ 1 h 124"/>
                    <a:gd name="T96" fmla="*/ 100 w 145"/>
                    <a:gd name="T97" fmla="*/ 3 h 124"/>
                    <a:gd name="T98" fmla="*/ 106 w 145"/>
                    <a:gd name="T99" fmla="*/ 6 h 124"/>
                    <a:gd name="T100" fmla="*/ 112 w 145"/>
                    <a:gd name="T101" fmla="*/ 10 h 124"/>
                    <a:gd name="T102" fmla="*/ 116 w 145"/>
                    <a:gd name="T103" fmla="*/ 13 h 124"/>
                    <a:gd name="T104" fmla="*/ 119 w 145"/>
                    <a:gd name="T105" fmla="*/ 16 h 124"/>
                    <a:gd name="T106" fmla="*/ 122 w 145"/>
                    <a:gd name="T107" fmla="*/ 19 h 124"/>
                    <a:gd name="T108" fmla="*/ 124 w 145"/>
                    <a:gd name="T109" fmla="*/ 21 h 124"/>
                    <a:gd name="T110" fmla="*/ 125 w 145"/>
                    <a:gd name="T111" fmla="*/ 22 h 1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5"/>
                    <a:gd name="T169" fmla="*/ 0 h 124"/>
                    <a:gd name="T170" fmla="*/ 145 w 145"/>
                    <a:gd name="T171" fmla="*/ 124 h 1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5" h="124">
                      <a:moveTo>
                        <a:pt x="125" y="22"/>
                      </a:moveTo>
                      <a:lnTo>
                        <a:pt x="125" y="22"/>
                      </a:lnTo>
                      <a:lnTo>
                        <a:pt x="130" y="30"/>
                      </a:lnTo>
                      <a:lnTo>
                        <a:pt x="134" y="37"/>
                      </a:lnTo>
                      <a:lnTo>
                        <a:pt x="137" y="45"/>
                      </a:lnTo>
                      <a:lnTo>
                        <a:pt x="140" y="52"/>
                      </a:lnTo>
                      <a:lnTo>
                        <a:pt x="143" y="61"/>
                      </a:lnTo>
                      <a:lnTo>
                        <a:pt x="145" y="69"/>
                      </a:lnTo>
                      <a:lnTo>
                        <a:pt x="143" y="76"/>
                      </a:lnTo>
                      <a:lnTo>
                        <a:pt x="142" y="83"/>
                      </a:lnTo>
                      <a:lnTo>
                        <a:pt x="139" y="92"/>
                      </a:lnTo>
                      <a:lnTo>
                        <a:pt x="131" y="101"/>
                      </a:lnTo>
                      <a:lnTo>
                        <a:pt x="124" y="109"/>
                      </a:lnTo>
                      <a:lnTo>
                        <a:pt x="116" y="115"/>
                      </a:lnTo>
                      <a:lnTo>
                        <a:pt x="109" y="119"/>
                      </a:lnTo>
                      <a:lnTo>
                        <a:pt x="100" y="122"/>
                      </a:lnTo>
                      <a:lnTo>
                        <a:pt x="89" y="124"/>
                      </a:lnTo>
                      <a:lnTo>
                        <a:pt x="80" y="124"/>
                      </a:lnTo>
                      <a:lnTo>
                        <a:pt x="70" y="124"/>
                      </a:lnTo>
                      <a:lnTo>
                        <a:pt x="59" y="121"/>
                      </a:lnTo>
                      <a:lnTo>
                        <a:pt x="49" y="118"/>
                      </a:lnTo>
                      <a:lnTo>
                        <a:pt x="39" y="113"/>
                      </a:lnTo>
                      <a:lnTo>
                        <a:pt x="28" y="107"/>
                      </a:lnTo>
                      <a:lnTo>
                        <a:pt x="19" y="101"/>
                      </a:lnTo>
                      <a:lnTo>
                        <a:pt x="13" y="95"/>
                      </a:lnTo>
                      <a:lnTo>
                        <a:pt x="7" y="88"/>
                      </a:lnTo>
                      <a:lnTo>
                        <a:pt x="4" y="79"/>
                      </a:lnTo>
                      <a:lnTo>
                        <a:pt x="1" y="72"/>
                      </a:lnTo>
                      <a:lnTo>
                        <a:pt x="0" y="63"/>
                      </a:lnTo>
                      <a:lnTo>
                        <a:pt x="0" y="55"/>
                      </a:lnTo>
                      <a:lnTo>
                        <a:pt x="0" y="48"/>
                      </a:lnTo>
                      <a:lnTo>
                        <a:pt x="1" y="40"/>
                      </a:lnTo>
                      <a:lnTo>
                        <a:pt x="4" y="34"/>
                      </a:lnTo>
                      <a:lnTo>
                        <a:pt x="10" y="28"/>
                      </a:lnTo>
                      <a:lnTo>
                        <a:pt x="15" y="22"/>
                      </a:lnTo>
                      <a:lnTo>
                        <a:pt x="24" y="18"/>
                      </a:lnTo>
                      <a:lnTo>
                        <a:pt x="31" y="13"/>
                      </a:lnTo>
                      <a:lnTo>
                        <a:pt x="40" y="10"/>
                      </a:lnTo>
                      <a:lnTo>
                        <a:pt x="49" y="6"/>
                      </a:lnTo>
                      <a:lnTo>
                        <a:pt x="58" y="4"/>
                      </a:lnTo>
                      <a:lnTo>
                        <a:pt x="68" y="3"/>
                      </a:lnTo>
                      <a:lnTo>
                        <a:pt x="76" y="0"/>
                      </a:lnTo>
                      <a:lnTo>
                        <a:pt x="85" y="0"/>
                      </a:lnTo>
                      <a:lnTo>
                        <a:pt x="92" y="1"/>
                      </a:lnTo>
                      <a:lnTo>
                        <a:pt x="100" y="3"/>
                      </a:lnTo>
                      <a:lnTo>
                        <a:pt x="106" y="6"/>
                      </a:lnTo>
                      <a:lnTo>
                        <a:pt x="112" y="10"/>
                      </a:lnTo>
                      <a:lnTo>
                        <a:pt x="116" y="13"/>
                      </a:lnTo>
                      <a:lnTo>
                        <a:pt x="119" y="16"/>
                      </a:lnTo>
                      <a:lnTo>
                        <a:pt x="122" y="19"/>
                      </a:lnTo>
                      <a:lnTo>
                        <a:pt x="124" y="21"/>
                      </a:lnTo>
                      <a:lnTo>
                        <a:pt x="125" y="22"/>
                      </a:lnTo>
                      <a:close/>
                    </a:path>
                  </a:pathLst>
                </a:custGeom>
                <a:solidFill>
                  <a:srgbClr val="A019FF"/>
                </a:solidFill>
                <a:ln w="0">
                  <a:solidFill>
                    <a:srgbClr val="000000"/>
                  </a:solidFill>
                  <a:prstDash val="solid"/>
                  <a:round/>
                  <a:headEnd/>
                  <a:tailEnd/>
                </a:ln>
              </p:spPr>
              <p:txBody>
                <a:bodyPr lIns="108000" tIns="108000" rIns="108000" bIns="108000"/>
                <a:lstStyle/>
                <a:p>
                  <a:endParaRPr lang="hr-HR"/>
                </a:p>
              </p:txBody>
            </p:sp>
            <p:sp>
              <p:nvSpPr>
                <p:cNvPr id="17903" name="Freeform 451"/>
                <p:cNvSpPr>
                  <a:spLocks/>
                </p:cNvSpPr>
                <p:nvPr/>
              </p:nvSpPr>
              <p:spPr bwMode="auto">
                <a:xfrm>
                  <a:off x="2009" y="1354"/>
                  <a:ext cx="145" cy="124"/>
                </a:xfrm>
                <a:custGeom>
                  <a:avLst/>
                  <a:gdLst>
                    <a:gd name="T0" fmla="*/ 125 w 145"/>
                    <a:gd name="T1" fmla="*/ 22 h 124"/>
                    <a:gd name="T2" fmla="*/ 125 w 145"/>
                    <a:gd name="T3" fmla="*/ 22 h 124"/>
                    <a:gd name="T4" fmla="*/ 130 w 145"/>
                    <a:gd name="T5" fmla="*/ 30 h 124"/>
                    <a:gd name="T6" fmla="*/ 134 w 145"/>
                    <a:gd name="T7" fmla="*/ 37 h 124"/>
                    <a:gd name="T8" fmla="*/ 137 w 145"/>
                    <a:gd name="T9" fmla="*/ 45 h 124"/>
                    <a:gd name="T10" fmla="*/ 140 w 145"/>
                    <a:gd name="T11" fmla="*/ 52 h 124"/>
                    <a:gd name="T12" fmla="*/ 143 w 145"/>
                    <a:gd name="T13" fmla="*/ 61 h 124"/>
                    <a:gd name="T14" fmla="*/ 145 w 145"/>
                    <a:gd name="T15" fmla="*/ 69 h 124"/>
                    <a:gd name="T16" fmla="*/ 143 w 145"/>
                    <a:gd name="T17" fmla="*/ 76 h 124"/>
                    <a:gd name="T18" fmla="*/ 142 w 145"/>
                    <a:gd name="T19" fmla="*/ 83 h 124"/>
                    <a:gd name="T20" fmla="*/ 139 w 145"/>
                    <a:gd name="T21" fmla="*/ 92 h 124"/>
                    <a:gd name="T22" fmla="*/ 131 w 145"/>
                    <a:gd name="T23" fmla="*/ 101 h 124"/>
                    <a:gd name="T24" fmla="*/ 131 w 145"/>
                    <a:gd name="T25" fmla="*/ 101 h 124"/>
                    <a:gd name="T26" fmla="*/ 124 w 145"/>
                    <a:gd name="T27" fmla="*/ 109 h 124"/>
                    <a:gd name="T28" fmla="*/ 116 w 145"/>
                    <a:gd name="T29" fmla="*/ 115 h 124"/>
                    <a:gd name="T30" fmla="*/ 109 w 145"/>
                    <a:gd name="T31" fmla="*/ 119 h 124"/>
                    <a:gd name="T32" fmla="*/ 100 w 145"/>
                    <a:gd name="T33" fmla="*/ 122 h 124"/>
                    <a:gd name="T34" fmla="*/ 89 w 145"/>
                    <a:gd name="T35" fmla="*/ 124 h 124"/>
                    <a:gd name="T36" fmla="*/ 80 w 145"/>
                    <a:gd name="T37" fmla="*/ 124 h 124"/>
                    <a:gd name="T38" fmla="*/ 70 w 145"/>
                    <a:gd name="T39" fmla="*/ 124 h 124"/>
                    <a:gd name="T40" fmla="*/ 59 w 145"/>
                    <a:gd name="T41" fmla="*/ 121 h 124"/>
                    <a:gd name="T42" fmla="*/ 49 w 145"/>
                    <a:gd name="T43" fmla="*/ 118 h 124"/>
                    <a:gd name="T44" fmla="*/ 39 w 145"/>
                    <a:gd name="T45" fmla="*/ 113 h 124"/>
                    <a:gd name="T46" fmla="*/ 39 w 145"/>
                    <a:gd name="T47" fmla="*/ 113 h 124"/>
                    <a:gd name="T48" fmla="*/ 28 w 145"/>
                    <a:gd name="T49" fmla="*/ 107 h 124"/>
                    <a:gd name="T50" fmla="*/ 19 w 145"/>
                    <a:gd name="T51" fmla="*/ 101 h 124"/>
                    <a:gd name="T52" fmla="*/ 13 w 145"/>
                    <a:gd name="T53" fmla="*/ 95 h 124"/>
                    <a:gd name="T54" fmla="*/ 7 w 145"/>
                    <a:gd name="T55" fmla="*/ 88 h 124"/>
                    <a:gd name="T56" fmla="*/ 4 w 145"/>
                    <a:gd name="T57" fmla="*/ 79 h 124"/>
                    <a:gd name="T58" fmla="*/ 1 w 145"/>
                    <a:gd name="T59" fmla="*/ 72 h 124"/>
                    <a:gd name="T60" fmla="*/ 0 w 145"/>
                    <a:gd name="T61" fmla="*/ 63 h 124"/>
                    <a:gd name="T62" fmla="*/ 0 w 145"/>
                    <a:gd name="T63" fmla="*/ 55 h 124"/>
                    <a:gd name="T64" fmla="*/ 0 w 145"/>
                    <a:gd name="T65" fmla="*/ 48 h 124"/>
                    <a:gd name="T66" fmla="*/ 1 w 145"/>
                    <a:gd name="T67" fmla="*/ 40 h 124"/>
                    <a:gd name="T68" fmla="*/ 1 w 145"/>
                    <a:gd name="T69" fmla="*/ 40 h 124"/>
                    <a:gd name="T70" fmla="*/ 4 w 145"/>
                    <a:gd name="T71" fmla="*/ 34 h 124"/>
                    <a:gd name="T72" fmla="*/ 10 w 145"/>
                    <a:gd name="T73" fmla="*/ 28 h 124"/>
                    <a:gd name="T74" fmla="*/ 15 w 145"/>
                    <a:gd name="T75" fmla="*/ 22 h 124"/>
                    <a:gd name="T76" fmla="*/ 24 w 145"/>
                    <a:gd name="T77" fmla="*/ 18 h 124"/>
                    <a:gd name="T78" fmla="*/ 31 w 145"/>
                    <a:gd name="T79" fmla="*/ 13 h 124"/>
                    <a:gd name="T80" fmla="*/ 40 w 145"/>
                    <a:gd name="T81" fmla="*/ 10 h 124"/>
                    <a:gd name="T82" fmla="*/ 49 w 145"/>
                    <a:gd name="T83" fmla="*/ 6 h 124"/>
                    <a:gd name="T84" fmla="*/ 58 w 145"/>
                    <a:gd name="T85" fmla="*/ 4 h 124"/>
                    <a:gd name="T86" fmla="*/ 68 w 145"/>
                    <a:gd name="T87" fmla="*/ 3 h 124"/>
                    <a:gd name="T88" fmla="*/ 76 w 145"/>
                    <a:gd name="T89" fmla="*/ 0 h 124"/>
                    <a:gd name="T90" fmla="*/ 76 w 145"/>
                    <a:gd name="T91" fmla="*/ 0 h 124"/>
                    <a:gd name="T92" fmla="*/ 85 w 145"/>
                    <a:gd name="T93" fmla="*/ 0 h 124"/>
                    <a:gd name="T94" fmla="*/ 92 w 145"/>
                    <a:gd name="T95" fmla="*/ 1 h 124"/>
                    <a:gd name="T96" fmla="*/ 100 w 145"/>
                    <a:gd name="T97" fmla="*/ 3 h 124"/>
                    <a:gd name="T98" fmla="*/ 106 w 145"/>
                    <a:gd name="T99" fmla="*/ 6 h 124"/>
                    <a:gd name="T100" fmla="*/ 112 w 145"/>
                    <a:gd name="T101" fmla="*/ 10 h 124"/>
                    <a:gd name="T102" fmla="*/ 116 w 145"/>
                    <a:gd name="T103" fmla="*/ 13 h 124"/>
                    <a:gd name="T104" fmla="*/ 119 w 145"/>
                    <a:gd name="T105" fmla="*/ 16 h 124"/>
                    <a:gd name="T106" fmla="*/ 122 w 145"/>
                    <a:gd name="T107" fmla="*/ 19 h 124"/>
                    <a:gd name="T108" fmla="*/ 124 w 145"/>
                    <a:gd name="T109" fmla="*/ 21 h 124"/>
                    <a:gd name="T110" fmla="*/ 125 w 145"/>
                    <a:gd name="T111" fmla="*/ 22 h 1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5"/>
                    <a:gd name="T169" fmla="*/ 0 h 124"/>
                    <a:gd name="T170" fmla="*/ 145 w 145"/>
                    <a:gd name="T171" fmla="*/ 124 h 1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5" h="124">
                      <a:moveTo>
                        <a:pt x="125" y="22"/>
                      </a:moveTo>
                      <a:lnTo>
                        <a:pt x="125" y="22"/>
                      </a:lnTo>
                      <a:lnTo>
                        <a:pt x="130" y="30"/>
                      </a:lnTo>
                      <a:lnTo>
                        <a:pt x="134" y="37"/>
                      </a:lnTo>
                      <a:lnTo>
                        <a:pt x="137" y="45"/>
                      </a:lnTo>
                      <a:lnTo>
                        <a:pt x="140" y="52"/>
                      </a:lnTo>
                      <a:lnTo>
                        <a:pt x="143" y="61"/>
                      </a:lnTo>
                      <a:lnTo>
                        <a:pt x="145" y="69"/>
                      </a:lnTo>
                      <a:lnTo>
                        <a:pt x="143" y="76"/>
                      </a:lnTo>
                      <a:lnTo>
                        <a:pt x="142" y="83"/>
                      </a:lnTo>
                      <a:lnTo>
                        <a:pt x="139" y="92"/>
                      </a:lnTo>
                      <a:lnTo>
                        <a:pt x="131" y="101"/>
                      </a:lnTo>
                      <a:lnTo>
                        <a:pt x="124" y="109"/>
                      </a:lnTo>
                      <a:lnTo>
                        <a:pt x="116" y="115"/>
                      </a:lnTo>
                      <a:lnTo>
                        <a:pt x="109" y="119"/>
                      </a:lnTo>
                      <a:lnTo>
                        <a:pt x="100" y="122"/>
                      </a:lnTo>
                      <a:lnTo>
                        <a:pt x="89" y="124"/>
                      </a:lnTo>
                      <a:lnTo>
                        <a:pt x="80" y="124"/>
                      </a:lnTo>
                      <a:lnTo>
                        <a:pt x="70" y="124"/>
                      </a:lnTo>
                      <a:lnTo>
                        <a:pt x="59" y="121"/>
                      </a:lnTo>
                      <a:lnTo>
                        <a:pt x="49" y="118"/>
                      </a:lnTo>
                      <a:lnTo>
                        <a:pt x="39" y="113"/>
                      </a:lnTo>
                      <a:lnTo>
                        <a:pt x="28" y="107"/>
                      </a:lnTo>
                      <a:lnTo>
                        <a:pt x="19" y="101"/>
                      </a:lnTo>
                      <a:lnTo>
                        <a:pt x="13" y="95"/>
                      </a:lnTo>
                      <a:lnTo>
                        <a:pt x="7" y="88"/>
                      </a:lnTo>
                      <a:lnTo>
                        <a:pt x="4" y="79"/>
                      </a:lnTo>
                      <a:lnTo>
                        <a:pt x="1" y="72"/>
                      </a:lnTo>
                      <a:lnTo>
                        <a:pt x="0" y="63"/>
                      </a:lnTo>
                      <a:lnTo>
                        <a:pt x="0" y="55"/>
                      </a:lnTo>
                      <a:lnTo>
                        <a:pt x="0" y="48"/>
                      </a:lnTo>
                      <a:lnTo>
                        <a:pt x="1" y="40"/>
                      </a:lnTo>
                      <a:lnTo>
                        <a:pt x="4" y="34"/>
                      </a:lnTo>
                      <a:lnTo>
                        <a:pt x="10" y="28"/>
                      </a:lnTo>
                      <a:lnTo>
                        <a:pt x="15" y="22"/>
                      </a:lnTo>
                      <a:lnTo>
                        <a:pt x="24" y="18"/>
                      </a:lnTo>
                      <a:lnTo>
                        <a:pt x="31" y="13"/>
                      </a:lnTo>
                      <a:lnTo>
                        <a:pt x="40" y="10"/>
                      </a:lnTo>
                      <a:lnTo>
                        <a:pt x="49" y="6"/>
                      </a:lnTo>
                      <a:lnTo>
                        <a:pt x="58" y="4"/>
                      </a:lnTo>
                      <a:lnTo>
                        <a:pt x="68" y="3"/>
                      </a:lnTo>
                      <a:lnTo>
                        <a:pt x="76" y="0"/>
                      </a:lnTo>
                      <a:lnTo>
                        <a:pt x="85" y="0"/>
                      </a:lnTo>
                      <a:lnTo>
                        <a:pt x="92" y="1"/>
                      </a:lnTo>
                      <a:lnTo>
                        <a:pt x="100" y="3"/>
                      </a:lnTo>
                      <a:lnTo>
                        <a:pt x="106" y="6"/>
                      </a:lnTo>
                      <a:lnTo>
                        <a:pt x="112" y="10"/>
                      </a:lnTo>
                      <a:lnTo>
                        <a:pt x="116" y="13"/>
                      </a:lnTo>
                      <a:lnTo>
                        <a:pt x="119" y="16"/>
                      </a:lnTo>
                      <a:lnTo>
                        <a:pt x="122" y="19"/>
                      </a:lnTo>
                      <a:lnTo>
                        <a:pt x="124" y="21"/>
                      </a:lnTo>
                      <a:lnTo>
                        <a:pt x="125" y="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04" name="Freeform 452"/>
                <p:cNvSpPr>
                  <a:spLocks/>
                </p:cNvSpPr>
                <p:nvPr/>
              </p:nvSpPr>
              <p:spPr bwMode="auto">
                <a:xfrm>
                  <a:off x="1789" y="1411"/>
                  <a:ext cx="135" cy="134"/>
                </a:xfrm>
                <a:custGeom>
                  <a:avLst/>
                  <a:gdLst>
                    <a:gd name="T0" fmla="*/ 127 w 135"/>
                    <a:gd name="T1" fmla="*/ 53 h 134"/>
                    <a:gd name="T2" fmla="*/ 132 w 135"/>
                    <a:gd name="T3" fmla="*/ 43 h 134"/>
                    <a:gd name="T4" fmla="*/ 135 w 135"/>
                    <a:gd name="T5" fmla="*/ 32 h 134"/>
                    <a:gd name="T6" fmla="*/ 135 w 135"/>
                    <a:gd name="T7" fmla="*/ 25 h 134"/>
                    <a:gd name="T8" fmla="*/ 133 w 135"/>
                    <a:gd name="T9" fmla="*/ 19 h 134"/>
                    <a:gd name="T10" fmla="*/ 129 w 135"/>
                    <a:gd name="T11" fmla="*/ 13 h 134"/>
                    <a:gd name="T12" fmla="*/ 126 w 135"/>
                    <a:gd name="T13" fmla="*/ 10 h 134"/>
                    <a:gd name="T14" fmla="*/ 120 w 135"/>
                    <a:gd name="T15" fmla="*/ 6 h 134"/>
                    <a:gd name="T16" fmla="*/ 112 w 135"/>
                    <a:gd name="T17" fmla="*/ 3 h 134"/>
                    <a:gd name="T18" fmla="*/ 103 w 135"/>
                    <a:gd name="T19" fmla="*/ 0 h 134"/>
                    <a:gd name="T20" fmla="*/ 91 w 135"/>
                    <a:gd name="T21" fmla="*/ 0 h 134"/>
                    <a:gd name="T22" fmla="*/ 84 w 135"/>
                    <a:gd name="T23" fmla="*/ 0 h 134"/>
                    <a:gd name="T24" fmla="*/ 72 w 135"/>
                    <a:gd name="T25" fmla="*/ 0 h 134"/>
                    <a:gd name="T26" fmla="*/ 60 w 135"/>
                    <a:gd name="T27" fmla="*/ 4 h 134"/>
                    <a:gd name="T28" fmla="*/ 46 w 135"/>
                    <a:gd name="T29" fmla="*/ 12 h 134"/>
                    <a:gd name="T30" fmla="*/ 30 w 135"/>
                    <a:gd name="T31" fmla="*/ 25 h 134"/>
                    <a:gd name="T32" fmla="*/ 12 w 135"/>
                    <a:gd name="T33" fmla="*/ 46 h 134"/>
                    <a:gd name="T34" fmla="*/ 4 w 135"/>
                    <a:gd name="T35" fmla="*/ 58 h 134"/>
                    <a:gd name="T36" fmla="*/ 1 w 135"/>
                    <a:gd name="T37" fmla="*/ 83 h 134"/>
                    <a:gd name="T38" fmla="*/ 10 w 135"/>
                    <a:gd name="T39" fmla="*/ 104 h 134"/>
                    <a:gd name="T40" fmla="*/ 28 w 135"/>
                    <a:gd name="T41" fmla="*/ 122 h 134"/>
                    <a:gd name="T42" fmla="*/ 48 w 135"/>
                    <a:gd name="T43" fmla="*/ 133 h 134"/>
                    <a:gd name="T44" fmla="*/ 55 w 135"/>
                    <a:gd name="T45" fmla="*/ 134 h 134"/>
                    <a:gd name="T46" fmla="*/ 72 w 135"/>
                    <a:gd name="T47" fmla="*/ 133 h 134"/>
                    <a:gd name="T48" fmla="*/ 88 w 135"/>
                    <a:gd name="T49" fmla="*/ 127 h 134"/>
                    <a:gd name="T50" fmla="*/ 103 w 135"/>
                    <a:gd name="T51" fmla="*/ 118 h 134"/>
                    <a:gd name="T52" fmla="*/ 114 w 135"/>
                    <a:gd name="T53" fmla="*/ 107 h 134"/>
                    <a:gd name="T54" fmla="*/ 118 w 135"/>
                    <a:gd name="T55" fmla="*/ 98 h 134"/>
                    <a:gd name="T56" fmla="*/ 118 w 135"/>
                    <a:gd name="T57" fmla="*/ 94 h 134"/>
                    <a:gd name="T58" fmla="*/ 118 w 135"/>
                    <a:gd name="T59" fmla="*/ 85 h 134"/>
                    <a:gd name="T60" fmla="*/ 118 w 135"/>
                    <a:gd name="T61" fmla="*/ 76 h 134"/>
                    <a:gd name="T62" fmla="*/ 120 w 135"/>
                    <a:gd name="T63" fmla="*/ 67 h 134"/>
                    <a:gd name="T64" fmla="*/ 124 w 135"/>
                    <a:gd name="T65" fmla="*/ 58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134"/>
                    <a:gd name="T101" fmla="*/ 135 w 135"/>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134">
                      <a:moveTo>
                        <a:pt x="127" y="53"/>
                      </a:moveTo>
                      <a:lnTo>
                        <a:pt x="127" y="53"/>
                      </a:lnTo>
                      <a:lnTo>
                        <a:pt x="130" y="47"/>
                      </a:lnTo>
                      <a:lnTo>
                        <a:pt x="132" y="43"/>
                      </a:lnTo>
                      <a:lnTo>
                        <a:pt x="135" y="37"/>
                      </a:lnTo>
                      <a:lnTo>
                        <a:pt x="135" y="32"/>
                      </a:lnTo>
                      <a:lnTo>
                        <a:pt x="135" y="29"/>
                      </a:lnTo>
                      <a:lnTo>
                        <a:pt x="135" y="25"/>
                      </a:lnTo>
                      <a:lnTo>
                        <a:pt x="135" y="22"/>
                      </a:lnTo>
                      <a:lnTo>
                        <a:pt x="133" y="19"/>
                      </a:lnTo>
                      <a:lnTo>
                        <a:pt x="132" y="16"/>
                      </a:lnTo>
                      <a:lnTo>
                        <a:pt x="129" y="13"/>
                      </a:lnTo>
                      <a:lnTo>
                        <a:pt x="126" y="10"/>
                      </a:lnTo>
                      <a:lnTo>
                        <a:pt x="123" y="9"/>
                      </a:lnTo>
                      <a:lnTo>
                        <a:pt x="120" y="6"/>
                      </a:lnTo>
                      <a:lnTo>
                        <a:pt x="115" y="4"/>
                      </a:lnTo>
                      <a:lnTo>
                        <a:pt x="112" y="3"/>
                      </a:lnTo>
                      <a:lnTo>
                        <a:pt x="108" y="1"/>
                      </a:lnTo>
                      <a:lnTo>
                        <a:pt x="103" y="0"/>
                      </a:lnTo>
                      <a:lnTo>
                        <a:pt x="97" y="0"/>
                      </a:lnTo>
                      <a:lnTo>
                        <a:pt x="91" y="0"/>
                      </a:lnTo>
                      <a:lnTo>
                        <a:pt x="84" y="0"/>
                      </a:lnTo>
                      <a:lnTo>
                        <a:pt x="78" y="0"/>
                      </a:lnTo>
                      <a:lnTo>
                        <a:pt x="72" y="0"/>
                      </a:lnTo>
                      <a:lnTo>
                        <a:pt x="66" y="1"/>
                      </a:lnTo>
                      <a:lnTo>
                        <a:pt x="60" y="4"/>
                      </a:lnTo>
                      <a:lnTo>
                        <a:pt x="54" y="7"/>
                      </a:lnTo>
                      <a:lnTo>
                        <a:pt x="46" y="12"/>
                      </a:lnTo>
                      <a:lnTo>
                        <a:pt x="39" y="17"/>
                      </a:lnTo>
                      <a:lnTo>
                        <a:pt x="30" y="25"/>
                      </a:lnTo>
                      <a:lnTo>
                        <a:pt x="22" y="34"/>
                      </a:lnTo>
                      <a:lnTo>
                        <a:pt x="12" y="46"/>
                      </a:lnTo>
                      <a:lnTo>
                        <a:pt x="4" y="58"/>
                      </a:lnTo>
                      <a:lnTo>
                        <a:pt x="0" y="71"/>
                      </a:lnTo>
                      <a:lnTo>
                        <a:pt x="1" y="83"/>
                      </a:lnTo>
                      <a:lnTo>
                        <a:pt x="4" y="95"/>
                      </a:lnTo>
                      <a:lnTo>
                        <a:pt x="10" y="104"/>
                      </a:lnTo>
                      <a:lnTo>
                        <a:pt x="19" y="115"/>
                      </a:lnTo>
                      <a:lnTo>
                        <a:pt x="28" y="122"/>
                      </a:lnTo>
                      <a:lnTo>
                        <a:pt x="37" y="128"/>
                      </a:lnTo>
                      <a:lnTo>
                        <a:pt x="48" y="133"/>
                      </a:lnTo>
                      <a:lnTo>
                        <a:pt x="55" y="134"/>
                      </a:lnTo>
                      <a:lnTo>
                        <a:pt x="63" y="134"/>
                      </a:lnTo>
                      <a:lnTo>
                        <a:pt x="72" y="133"/>
                      </a:lnTo>
                      <a:lnTo>
                        <a:pt x="79" y="130"/>
                      </a:lnTo>
                      <a:lnTo>
                        <a:pt x="88" y="127"/>
                      </a:lnTo>
                      <a:lnTo>
                        <a:pt x="96" y="122"/>
                      </a:lnTo>
                      <a:lnTo>
                        <a:pt x="103" y="118"/>
                      </a:lnTo>
                      <a:lnTo>
                        <a:pt x="109" y="112"/>
                      </a:lnTo>
                      <a:lnTo>
                        <a:pt x="114" y="107"/>
                      </a:lnTo>
                      <a:lnTo>
                        <a:pt x="117" y="103"/>
                      </a:lnTo>
                      <a:lnTo>
                        <a:pt x="118" y="98"/>
                      </a:lnTo>
                      <a:lnTo>
                        <a:pt x="118" y="94"/>
                      </a:lnTo>
                      <a:lnTo>
                        <a:pt x="118" y="89"/>
                      </a:lnTo>
                      <a:lnTo>
                        <a:pt x="118" y="85"/>
                      </a:lnTo>
                      <a:lnTo>
                        <a:pt x="118" y="80"/>
                      </a:lnTo>
                      <a:lnTo>
                        <a:pt x="118" y="76"/>
                      </a:lnTo>
                      <a:lnTo>
                        <a:pt x="120" y="71"/>
                      </a:lnTo>
                      <a:lnTo>
                        <a:pt x="120" y="67"/>
                      </a:lnTo>
                      <a:lnTo>
                        <a:pt x="123" y="62"/>
                      </a:lnTo>
                      <a:lnTo>
                        <a:pt x="124" y="58"/>
                      </a:lnTo>
                      <a:lnTo>
                        <a:pt x="127" y="53"/>
                      </a:lnTo>
                      <a:close/>
                    </a:path>
                  </a:pathLst>
                </a:custGeom>
                <a:solidFill>
                  <a:srgbClr val="A019FF"/>
                </a:solidFill>
                <a:ln w="0">
                  <a:solidFill>
                    <a:srgbClr val="000000"/>
                  </a:solidFill>
                  <a:prstDash val="solid"/>
                  <a:round/>
                  <a:headEnd/>
                  <a:tailEnd/>
                </a:ln>
              </p:spPr>
              <p:txBody>
                <a:bodyPr lIns="108000" tIns="108000" rIns="108000" bIns="108000"/>
                <a:lstStyle/>
                <a:p>
                  <a:endParaRPr lang="hr-HR"/>
                </a:p>
              </p:txBody>
            </p:sp>
            <p:sp>
              <p:nvSpPr>
                <p:cNvPr id="17905" name="Freeform 453"/>
                <p:cNvSpPr>
                  <a:spLocks/>
                </p:cNvSpPr>
                <p:nvPr/>
              </p:nvSpPr>
              <p:spPr bwMode="auto">
                <a:xfrm>
                  <a:off x="1789" y="1411"/>
                  <a:ext cx="135" cy="134"/>
                </a:xfrm>
                <a:custGeom>
                  <a:avLst/>
                  <a:gdLst>
                    <a:gd name="T0" fmla="*/ 127 w 135"/>
                    <a:gd name="T1" fmla="*/ 53 h 134"/>
                    <a:gd name="T2" fmla="*/ 132 w 135"/>
                    <a:gd name="T3" fmla="*/ 43 h 134"/>
                    <a:gd name="T4" fmla="*/ 135 w 135"/>
                    <a:gd name="T5" fmla="*/ 32 h 134"/>
                    <a:gd name="T6" fmla="*/ 135 w 135"/>
                    <a:gd name="T7" fmla="*/ 25 h 134"/>
                    <a:gd name="T8" fmla="*/ 133 w 135"/>
                    <a:gd name="T9" fmla="*/ 19 h 134"/>
                    <a:gd name="T10" fmla="*/ 129 w 135"/>
                    <a:gd name="T11" fmla="*/ 13 h 134"/>
                    <a:gd name="T12" fmla="*/ 126 w 135"/>
                    <a:gd name="T13" fmla="*/ 10 h 134"/>
                    <a:gd name="T14" fmla="*/ 120 w 135"/>
                    <a:gd name="T15" fmla="*/ 6 h 134"/>
                    <a:gd name="T16" fmla="*/ 112 w 135"/>
                    <a:gd name="T17" fmla="*/ 3 h 134"/>
                    <a:gd name="T18" fmla="*/ 103 w 135"/>
                    <a:gd name="T19" fmla="*/ 0 h 134"/>
                    <a:gd name="T20" fmla="*/ 91 w 135"/>
                    <a:gd name="T21" fmla="*/ 0 h 134"/>
                    <a:gd name="T22" fmla="*/ 84 w 135"/>
                    <a:gd name="T23" fmla="*/ 0 h 134"/>
                    <a:gd name="T24" fmla="*/ 72 w 135"/>
                    <a:gd name="T25" fmla="*/ 0 h 134"/>
                    <a:gd name="T26" fmla="*/ 60 w 135"/>
                    <a:gd name="T27" fmla="*/ 4 h 134"/>
                    <a:gd name="T28" fmla="*/ 46 w 135"/>
                    <a:gd name="T29" fmla="*/ 12 h 134"/>
                    <a:gd name="T30" fmla="*/ 30 w 135"/>
                    <a:gd name="T31" fmla="*/ 25 h 134"/>
                    <a:gd name="T32" fmla="*/ 12 w 135"/>
                    <a:gd name="T33" fmla="*/ 46 h 134"/>
                    <a:gd name="T34" fmla="*/ 4 w 135"/>
                    <a:gd name="T35" fmla="*/ 58 h 134"/>
                    <a:gd name="T36" fmla="*/ 1 w 135"/>
                    <a:gd name="T37" fmla="*/ 83 h 134"/>
                    <a:gd name="T38" fmla="*/ 10 w 135"/>
                    <a:gd name="T39" fmla="*/ 104 h 134"/>
                    <a:gd name="T40" fmla="*/ 28 w 135"/>
                    <a:gd name="T41" fmla="*/ 122 h 134"/>
                    <a:gd name="T42" fmla="*/ 48 w 135"/>
                    <a:gd name="T43" fmla="*/ 133 h 134"/>
                    <a:gd name="T44" fmla="*/ 55 w 135"/>
                    <a:gd name="T45" fmla="*/ 134 h 134"/>
                    <a:gd name="T46" fmla="*/ 72 w 135"/>
                    <a:gd name="T47" fmla="*/ 133 h 134"/>
                    <a:gd name="T48" fmla="*/ 88 w 135"/>
                    <a:gd name="T49" fmla="*/ 127 h 134"/>
                    <a:gd name="T50" fmla="*/ 103 w 135"/>
                    <a:gd name="T51" fmla="*/ 118 h 134"/>
                    <a:gd name="T52" fmla="*/ 114 w 135"/>
                    <a:gd name="T53" fmla="*/ 107 h 134"/>
                    <a:gd name="T54" fmla="*/ 118 w 135"/>
                    <a:gd name="T55" fmla="*/ 98 h 134"/>
                    <a:gd name="T56" fmla="*/ 118 w 135"/>
                    <a:gd name="T57" fmla="*/ 94 h 134"/>
                    <a:gd name="T58" fmla="*/ 118 w 135"/>
                    <a:gd name="T59" fmla="*/ 85 h 134"/>
                    <a:gd name="T60" fmla="*/ 118 w 135"/>
                    <a:gd name="T61" fmla="*/ 76 h 134"/>
                    <a:gd name="T62" fmla="*/ 120 w 135"/>
                    <a:gd name="T63" fmla="*/ 67 h 134"/>
                    <a:gd name="T64" fmla="*/ 124 w 135"/>
                    <a:gd name="T65" fmla="*/ 58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134"/>
                    <a:gd name="T101" fmla="*/ 135 w 135"/>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134">
                      <a:moveTo>
                        <a:pt x="127" y="53"/>
                      </a:moveTo>
                      <a:lnTo>
                        <a:pt x="127" y="53"/>
                      </a:lnTo>
                      <a:lnTo>
                        <a:pt x="130" y="47"/>
                      </a:lnTo>
                      <a:lnTo>
                        <a:pt x="132" y="43"/>
                      </a:lnTo>
                      <a:lnTo>
                        <a:pt x="135" y="37"/>
                      </a:lnTo>
                      <a:lnTo>
                        <a:pt x="135" y="32"/>
                      </a:lnTo>
                      <a:lnTo>
                        <a:pt x="135" y="29"/>
                      </a:lnTo>
                      <a:lnTo>
                        <a:pt x="135" y="25"/>
                      </a:lnTo>
                      <a:lnTo>
                        <a:pt x="135" y="22"/>
                      </a:lnTo>
                      <a:lnTo>
                        <a:pt x="133" y="19"/>
                      </a:lnTo>
                      <a:lnTo>
                        <a:pt x="132" y="16"/>
                      </a:lnTo>
                      <a:lnTo>
                        <a:pt x="129" y="13"/>
                      </a:lnTo>
                      <a:lnTo>
                        <a:pt x="126" y="10"/>
                      </a:lnTo>
                      <a:lnTo>
                        <a:pt x="123" y="9"/>
                      </a:lnTo>
                      <a:lnTo>
                        <a:pt x="120" y="6"/>
                      </a:lnTo>
                      <a:lnTo>
                        <a:pt x="115" y="4"/>
                      </a:lnTo>
                      <a:lnTo>
                        <a:pt x="112" y="3"/>
                      </a:lnTo>
                      <a:lnTo>
                        <a:pt x="108" y="1"/>
                      </a:lnTo>
                      <a:lnTo>
                        <a:pt x="103" y="0"/>
                      </a:lnTo>
                      <a:lnTo>
                        <a:pt x="97" y="0"/>
                      </a:lnTo>
                      <a:lnTo>
                        <a:pt x="91" y="0"/>
                      </a:lnTo>
                      <a:lnTo>
                        <a:pt x="84" y="0"/>
                      </a:lnTo>
                      <a:lnTo>
                        <a:pt x="78" y="0"/>
                      </a:lnTo>
                      <a:lnTo>
                        <a:pt x="72" y="0"/>
                      </a:lnTo>
                      <a:lnTo>
                        <a:pt x="66" y="1"/>
                      </a:lnTo>
                      <a:lnTo>
                        <a:pt x="60" y="4"/>
                      </a:lnTo>
                      <a:lnTo>
                        <a:pt x="54" y="7"/>
                      </a:lnTo>
                      <a:lnTo>
                        <a:pt x="46" y="12"/>
                      </a:lnTo>
                      <a:lnTo>
                        <a:pt x="39" y="17"/>
                      </a:lnTo>
                      <a:lnTo>
                        <a:pt x="30" y="25"/>
                      </a:lnTo>
                      <a:lnTo>
                        <a:pt x="22" y="34"/>
                      </a:lnTo>
                      <a:lnTo>
                        <a:pt x="12" y="46"/>
                      </a:lnTo>
                      <a:lnTo>
                        <a:pt x="4" y="58"/>
                      </a:lnTo>
                      <a:lnTo>
                        <a:pt x="0" y="71"/>
                      </a:lnTo>
                      <a:lnTo>
                        <a:pt x="1" y="83"/>
                      </a:lnTo>
                      <a:lnTo>
                        <a:pt x="4" y="95"/>
                      </a:lnTo>
                      <a:lnTo>
                        <a:pt x="10" y="104"/>
                      </a:lnTo>
                      <a:lnTo>
                        <a:pt x="19" y="115"/>
                      </a:lnTo>
                      <a:lnTo>
                        <a:pt x="28" y="122"/>
                      </a:lnTo>
                      <a:lnTo>
                        <a:pt x="37" y="128"/>
                      </a:lnTo>
                      <a:lnTo>
                        <a:pt x="48" y="133"/>
                      </a:lnTo>
                      <a:lnTo>
                        <a:pt x="55" y="134"/>
                      </a:lnTo>
                      <a:lnTo>
                        <a:pt x="63" y="134"/>
                      </a:lnTo>
                      <a:lnTo>
                        <a:pt x="72" y="133"/>
                      </a:lnTo>
                      <a:lnTo>
                        <a:pt x="79" y="130"/>
                      </a:lnTo>
                      <a:lnTo>
                        <a:pt x="88" y="127"/>
                      </a:lnTo>
                      <a:lnTo>
                        <a:pt x="96" y="122"/>
                      </a:lnTo>
                      <a:lnTo>
                        <a:pt x="103" y="118"/>
                      </a:lnTo>
                      <a:lnTo>
                        <a:pt x="109" y="112"/>
                      </a:lnTo>
                      <a:lnTo>
                        <a:pt x="114" y="107"/>
                      </a:lnTo>
                      <a:lnTo>
                        <a:pt x="117" y="103"/>
                      </a:lnTo>
                      <a:lnTo>
                        <a:pt x="118" y="98"/>
                      </a:lnTo>
                      <a:lnTo>
                        <a:pt x="118" y="94"/>
                      </a:lnTo>
                      <a:lnTo>
                        <a:pt x="118" y="89"/>
                      </a:lnTo>
                      <a:lnTo>
                        <a:pt x="118" y="85"/>
                      </a:lnTo>
                      <a:lnTo>
                        <a:pt x="118" y="80"/>
                      </a:lnTo>
                      <a:lnTo>
                        <a:pt x="118" y="76"/>
                      </a:lnTo>
                      <a:lnTo>
                        <a:pt x="120" y="71"/>
                      </a:lnTo>
                      <a:lnTo>
                        <a:pt x="120" y="67"/>
                      </a:lnTo>
                      <a:lnTo>
                        <a:pt x="123" y="62"/>
                      </a:lnTo>
                      <a:lnTo>
                        <a:pt x="124" y="58"/>
                      </a:lnTo>
                      <a:lnTo>
                        <a:pt x="127"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06" name="Freeform 454"/>
                <p:cNvSpPr>
                  <a:spLocks/>
                </p:cNvSpPr>
                <p:nvPr/>
              </p:nvSpPr>
              <p:spPr bwMode="auto">
                <a:xfrm>
                  <a:off x="2055" y="1408"/>
                  <a:ext cx="43" cy="31"/>
                </a:xfrm>
                <a:custGeom>
                  <a:avLst/>
                  <a:gdLst>
                    <a:gd name="T0" fmla="*/ 19 w 43"/>
                    <a:gd name="T1" fmla="*/ 31 h 31"/>
                    <a:gd name="T2" fmla="*/ 19 w 43"/>
                    <a:gd name="T3" fmla="*/ 31 h 31"/>
                    <a:gd name="T4" fmla="*/ 16 w 43"/>
                    <a:gd name="T5" fmla="*/ 31 h 31"/>
                    <a:gd name="T6" fmla="*/ 13 w 43"/>
                    <a:gd name="T7" fmla="*/ 29 h 31"/>
                    <a:gd name="T8" fmla="*/ 10 w 43"/>
                    <a:gd name="T9" fmla="*/ 29 h 31"/>
                    <a:gd name="T10" fmla="*/ 7 w 43"/>
                    <a:gd name="T11" fmla="*/ 28 h 31"/>
                    <a:gd name="T12" fmla="*/ 6 w 43"/>
                    <a:gd name="T13" fmla="*/ 26 h 31"/>
                    <a:gd name="T14" fmla="*/ 3 w 43"/>
                    <a:gd name="T15" fmla="*/ 25 h 31"/>
                    <a:gd name="T16" fmla="*/ 2 w 43"/>
                    <a:gd name="T17" fmla="*/ 22 h 31"/>
                    <a:gd name="T18" fmla="*/ 0 w 43"/>
                    <a:gd name="T19" fmla="*/ 20 h 31"/>
                    <a:gd name="T20" fmla="*/ 0 w 43"/>
                    <a:gd name="T21" fmla="*/ 18 h 31"/>
                    <a:gd name="T22" fmla="*/ 0 w 43"/>
                    <a:gd name="T23" fmla="*/ 15 h 31"/>
                    <a:gd name="T24" fmla="*/ 0 w 43"/>
                    <a:gd name="T25" fmla="*/ 15 h 31"/>
                    <a:gd name="T26" fmla="*/ 0 w 43"/>
                    <a:gd name="T27" fmla="*/ 12 h 31"/>
                    <a:gd name="T28" fmla="*/ 0 w 43"/>
                    <a:gd name="T29" fmla="*/ 10 h 31"/>
                    <a:gd name="T30" fmla="*/ 2 w 43"/>
                    <a:gd name="T31" fmla="*/ 7 h 31"/>
                    <a:gd name="T32" fmla="*/ 5 w 43"/>
                    <a:gd name="T33" fmla="*/ 6 h 31"/>
                    <a:gd name="T34" fmla="*/ 6 w 43"/>
                    <a:gd name="T35" fmla="*/ 3 h 31"/>
                    <a:gd name="T36" fmla="*/ 9 w 43"/>
                    <a:gd name="T37" fmla="*/ 3 h 31"/>
                    <a:gd name="T38" fmla="*/ 12 w 43"/>
                    <a:gd name="T39" fmla="*/ 1 h 31"/>
                    <a:gd name="T40" fmla="*/ 15 w 43"/>
                    <a:gd name="T41" fmla="*/ 0 h 31"/>
                    <a:gd name="T42" fmla="*/ 18 w 43"/>
                    <a:gd name="T43" fmla="*/ 0 h 31"/>
                    <a:gd name="T44" fmla="*/ 21 w 43"/>
                    <a:gd name="T45" fmla="*/ 0 h 31"/>
                    <a:gd name="T46" fmla="*/ 21 w 43"/>
                    <a:gd name="T47" fmla="*/ 0 h 31"/>
                    <a:gd name="T48" fmla="*/ 24 w 43"/>
                    <a:gd name="T49" fmla="*/ 0 h 31"/>
                    <a:gd name="T50" fmla="*/ 27 w 43"/>
                    <a:gd name="T51" fmla="*/ 1 h 31"/>
                    <a:gd name="T52" fmla="*/ 31 w 43"/>
                    <a:gd name="T53" fmla="*/ 1 h 31"/>
                    <a:gd name="T54" fmla="*/ 33 w 43"/>
                    <a:gd name="T55" fmla="*/ 3 h 31"/>
                    <a:gd name="T56" fmla="*/ 36 w 43"/>
                    <a:gd name="T57" fmla="*/ 4 h 31"/>
                    <a:gd name="T58" fmla="*/ 39 w 43"/>
                    <a:gd name="T59" fmla="*/ 6 h 31"/>
                    <a:gd name="T60" fmla="*/ 40 w 43"/>
                    <a:gd name="T61" fmla="*/ 7 h 31"/>
                    <a:gd name="T62" fmla="*/ 42 w 43"/>
                    <a:gd name="T63" fmla="*/ 10 h 31"/>
                    <a:gd name="T64" fmla="*/ 43 w 43"/>
                    <a:gd name="T65" fmla="*/ 13 h 31"/>
                    <a:gd name="T66" fmla="*/ 43 w 43"/>
                    <a:gd name="T67" fmla="*/ 16 h 31"/>
                    <a:gd name="T68" fmla="*/ 43 w 43"/>
                    <a:gd name="T69" fmla="*/ 16 h 31"/>
                    <a:gd name="T70" fmla="*/ 42 w 43"/>
                    <a:gd name="T71" fmla="*/ 18 h 31"/>
                    <a:gd name="T72" fmla="*/ 42 w 43"/>
                    <a:gd name="T73" fmla="*/ 22 h 31"/>
                    <a:gd name="T74" fmla="*/ 39 w 43"/>
                    <a:gd name="T75" fmla="*/ 23 h 31"/>
                    <a:gd name="T76" fmla="*/ 37 w 43"/>
                    <a:gd name="T77" fmla="*/ 26 h 31"/>
                    <a:gd name="T78" fmla="*/ 36 w 43"/>
                    <a:gd name="T79" fmla="*/ 28 h 31"/>
                    <a:gd name="T80" fmla="*/ 33 w 43"/>
                    <a:gd name="T81" fmla="*/ 29 h 31"/>
                    <a:gd name="T82" fmla="*/ 30 w 43"/>
                    <a:gd name="T83" fmla="*/ 29 h 31"/>
                    <a:gd name="T84" fmla="*/ 27 w 43"/>
                    <a:gd name="T85" fmla="*/ 31 h 31"/>
                    <a:gd name="T86" fmla="*/ 24 w 43"/>
                    <a:gd name="T87" fmla="*/ 31 h 31"/>
                    <a:gd name="T88" fmla="*/ 19 w 43"/>
                    <a:gd name="T89" fmla="*/ 3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
                    <a:gd name="T136" fmla="*/ 0 h 31"/>
                    <a:gd name="T137" fmla="*/ 43 w 43"/>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 h="31">
                      <a:moveTo>
                        <a:pt x="19" y="31"/>
                      </a:moveTo>
                      <a:lnTo>
                        <a:pt x="19" y="31"/>
                      </a:lnTo>
                      <a:lnTo>
                        <a:pt x="16" y="31"/>
                      </a:lnTo>
                      <a:lnTo>
                        <a:pt x="13" y="29"/>
                      </a:lnTo>
                      <a:lnTo>
                        <a:pt x="10" y="29"/>
                      </a:lnTo>
                      <a:lnTo>
                        <a:pt x="7" y="28"/>
                      </a:lnTo>
                      <a:lnTo>
                        <a:pt x="6" y="26"/>
                      </a:lnTo>
                      <a:lnTo>
                        <a:pt x="3" y="25"/>
                      </a:lnTo>
                      <a:lnTo>
                        <a:pt x="2" y="22"/>
                      </a:lnTo>
                      <a:lnTo>
                        <a:pt x="0" y="20"/>
                      </a:lnTo>
                      <a:lnTo>
                        <a:pt x="0" y="18"/>
                      </a:lnTo>
                      <a:lnTo>
                        <a:pt x="0" y="15"/>
                      </a:lnTo>
                      <a:lnTo>
                        <a:pt x="0" y="12"/>
                      </a:lnTo>
                      <a:lnTo>
                        <a:pt x="0" y="10"/>
                      </a:lnTo>
                      <a:lnTo>
                        <a:pt x="2" y="7"/>
                      </a:lnTo>
                      <a:lnTo>
                        <a:pt x="5" y="6"/>
                      </a:lnTo>
                      <a:lnTo>
                        <a:pt x="6" y="3"/>
                      </a:lnTo>
                      <a:lnTo>
                        <a:pt x="9" y="3"/>
                      </a:lnTo>
                      <a:lnTo>
                        <a:pt x="12" y="1"/>
                      </a:lnTo>
                      <a:lnTo>
                        <a:pt x="15" y="0"/>
                      </a:lnTo>
                      <a:lnTo>
                        <a:pt x="18" y="0"/>
                      </a:lnTo>
                      <a:lnTo>
                        <a:pt x="21" y="0"/>
                      </a:lnTo>
                      <a:lnTo>
                        <a:pt x="24" y="0"/>
                      </a:lnTo>
                      <a:lnTo>
                        <a:pt x="27" y="1"/>
                      </a:lnTo>
                      <a:lnTo>
                        <a:pt x="31" y="1"/>
                      </a:lnTo>
                      <a:lnTo>
                        <a:pt x="33" y="3"/>
                      </a:lnTo>
                      <a:lnTo>
                        <a:pt x="36" y="4"/>
                      </a:lnTo>
                      <a:lnTo>
                        <a:pt x="39" y="6"/>
                      </a:lnTo>
                      <a:lnTo>
                        <a:pt x="40" y="7"/>
                      </a:lnTo>
                      <a:lnTo>
                        <a:pt x="42" y="10"/>
                      </a:lnTo>
                      <a:lnTo>
                        <a:pt x="43" y="13"/>
                      </a:lnTo>
                      <a:lnTo>
                        <a:pt x="43" y="16"/>
                      </a:lnTo>
                      <a:lnTo>
                        <a:pt x="42" y="18"/>
                      </a:lnTo>
                      <a:lnTo>
                        <a:pt x="42" y="22"/>
                      </a:lnTo>
                      <a:lnTo>
                        <a:pt x="39" y="23"/>
                      </a:lnTo>
                      <a:lnTo>
                        <a:pt x="37" y="26"/>
                      </a:lnTo>
                      <a:lnTo>
                        <a:pt x="36" y="28"/>
                      </a:lnTo>
                      <a:lnTo>
                        <a:pt x="33" y="29"/>
                      </a:lnTo>
                      <a:lnTo>
                        <a:pt x="30" y="29"/>
                      </a:lnTo>
                      <a:lnTo>
                        <a:pt x="27" y="31"/>
                      </a:lnTo>
                      <a:lnTo>
                        <a:pt x="24" y="31"/>
                      </a:lnTo>
                      <a:lnTo>
                        <a:pt x="19" y="31"/>
                      </a:lnTo>
                      <a:close/>
                    </a:path>
                  </a:pathLst>
                </a:custGeom>
                <a:solidFill>
                  <a:srgbClr val="4719FF"/>
                </a:solidFill>
                <a:ln w="0">
                  <a:solidFill>
                    <a:srgbClr val="000000"/>
                  </a:solidFill>
                  <a:prstDash val="solid"/>
                  <a:round/>
                  <a:headEnd/>
                  <a:tailEnd/>
                </a:ln>
              </p:spPr>
              <p:txBody>
                <a:bodyPr lIns="108000" tIns="108000" rIns="108000" bIns="108000"/>
                <a:lstStyle/>
                <a:p>
                  <a:endParaRPr lang="hr-HR"/>
                </a:p>
              </p:txBody>
            </p:sp>
            <p:sp>
              <p:nvSpPr>
                <p:cNvPr id="17907" name="Freeform 455"/>
                <p:cNvSpPr>
                  <a:spLocks/>
                </p:cNvSpPr>
                <p:nvPr/>
              </p:nvSpPr>
              <p:spPr bwMode="auto">
                <a:xfrm>
                  <a:off x="2055" y="1408"/>
                  <a:ext cx="43" cy="31"/>
                </a:xfrm>
                <a:custGeom>
                  <a:avLst/>
                  <a:gdLst>
                    <a:gd name="T0" fmla="*/ 19 w 43"/>
                    <a:gd name="T1" fmla="*/ 31 h 31"/>
                    <a:gd name="T2" fmla="*/ 19 w 43"/>
                    <a:gd name="T3" fmla="*/ 31 h 31"/>
                    <a:gd name="T4" fmla="*/ 16 w 43"/>
                    <a:gd name="T5" fmla="*/ 31 h 31"/>
                    <a:gd name="T6" fmla="*/ 13 w 43"/>
                    <a:gd name="T7" fmla="*/ 29 h 31"/>
                    <a:gd name="T8" fmla="*/ 10 w 43"/>
                    <a:gd name="T9" fmla="*/ 29 h 31"/>
                    <a:gd name="T10" fmla="*/ 7 w 43"/>
                    <a:gd name="T11" fmla="*/ 28 h 31"/>
                    <a:gd name="T12" fmla="*/ 6 w 43"/>
                    <a:gd name="T13" fmla="*/ 26 h 31"/>
                    <a:gd name="T14" fmla="*/ 3 w 43"/>
                    <a:gd name="T15" fmla="*/ 25 h 31"/>
                    <a:gd name="T16" fmla="*/ 2 w 43"/>
                    <a:gd name="T17" fmla="*/ 22 h 31"/>
                    <a:gd name="T18" fmla="*/ 0 w 43"/>
                    <a:gd name="T19" fmla="*/ 20 h 31"/>
                    <a:gd name="T20" fmla="*/ 0 w 43"/>
                    <a:gd name="T21" fmla="*/ 18 h 31"/>
                    <a:gd name="T22" fmla="*/ 0 w 43"/>
                    <a:gd name="T23" fmla="*/ 15 h 31"/>
                    <a:gd name="T24" fmla="*/ 0 w 43"/>
                    <a:gd name="T25" fmla="*/ 15 h 31"/>
                    <a:gd name="T26" fmla="*/ 0 w 43"/>
                    <a:gd name="T27" fmla="*/ 12 h 31"/>
                    <a:gd name="T28" fmla="*/ 0 w 43"/>
                    <a:gd name="T29" fmla="*/ 10 h 31"/>
                    <a:gd name="T30" fmla="*/ 2 w 43"/>
                    <a:gd name="T31" fmla="*/ 7 h 31"/>
                    <a:gd name="T32" fmla="*/ 5 w 43"/>
                    <a:gd name="T33" fmla="*/ 6 h 31"/>
                    <a:gd name="T34" fmla="*/ 6 w 43"/>
                    <a:gd name="T35" fmla="*/ 3 h 31"/>
                    <a:gd name="T36" fmla="*/ 9 w 43"/>
                    <a:gd name="T37" fmla="*/ 3 h 31"/>
                    <a:gd name="T38" fmla="*/ 12 w 43"/>
                    <a:gd name="T39" fmla="*/ 1 h 31"/>
                    <a:gd name="T40" fmla="*/ 15 w 43"/>
                    <a:gd name="T41" fmla="*/ 0 h 31"/>
                    <a:gd name="T42" fmla="*/ 18 w 43"/>
                    <a:gd name="T43" fmla="*/ 0 h 31"/>
                    <a:gd name="T44" fmla="*/ 21 w 43"/>
                    <a:gd name="T45" fmla="*/ 0 h 31"/>
                    <a:gd name="T46" fmla="*/ 21 w 43"/>
                    <a:gd name="T47" fmla="*/ 0 h 31"/>
                    <a:gd name="T48" fmla="*/ 24 w 43"/>
                    <a:gd name="T49" fmla="*/ 0 h 31"/>
                    <a:gd name="T50" fmla="*/ 27 w 43"/>
                    <a:gd name="T51" fmla="*/ 1 h 31"/>
                    <a:gd name="T52" fmla="*/ 31 w 43"/>
                    <a:gd name="T53" fmla="*/ 1 h 31"/>
                    <a:gd name="T54" fmla="*/ 33 w 43"/>
                    <a:gd name="T55" fmla="*/ 3 h 31"/>
                    <a:gd name="T56" fmla="*/ 36 w 43"/>
                    <a:gd name="T57" fmla="*/ 4 h 31"/>
                    <a:gd name="T58" fmla="*/ 39 w 43"/>
                    <a:gd name="T59" fmla="*/ 6 h 31"/>
                    <a:gd name="T60" fmla="*/ 40 w 43"/>
                    <a:gd name="T61" fmla="*/ 7 h 31"/>
                    <a:gd name="T62" fmla="*/ 42 w 43"/>
                    <a:gd name="T63" fmla="*/ 10 h 31"/>
                    <a:gd name="T64" fmla="*/ 43 w 43"/>
                    <a:gd name="T65" fmla="*/ 13 h 31"/>
                    <a:gd name="T66" fmla="*/ 43 w 43"/>
                    <a:gd name="T67" fmla="*/ 16 h 31"/>
                    <a:gd name="T68" fmla="*/ 43 w 43"/>
                    <a:gd name="T69" fmla="*/ 16 h 31"/>
                    <a:gd name="T70" fmla="*/ 42 w 43"/>
                    <a:gd name="T71" fmla="*/ 18 h 31"/>
                    <a:gd name="T72" fmla="*/ 42 w 43"/>
                    <a:gd name="T73" fmla="*/ 22 h 31"/>
                    <a:gd name="T74" fmla="*/ 39 w 43"/>
                    <a:gd name="T75" fmla="*/ 23 h 31"/>
                    <a:gd name="T76" fmla="*/ 37 w 43"/>
                    <a:gd name="T77" fmla="*/ 26 h 31"/>
                    <a:gd name="T78" fmla="*/ 36 w 43"/>
                    <a:gd name="T79" fmla="*/ 28 h 31"/>
                    <a:gd name="T80" fmla="*/ 33 w 43"/>
                    <a:gd name="T81" fmla="*/ 29 h 31"/>
                    <a:gd name="T82" fmla="*/ 30 w 43"/>
                    <a:gd name="T83" fmla="*/ 29 h 31"/>
                    <a:gd name="T84" fmla="*/ 27 w 43"/>
                    <a:gd name="T85" fmla="*/ 31 h 31"/>
                    <a:gd name="T86" fmla="*/ 24 w 43"/>
                    <a:gd name="T87" fmla="*/ 31 h 31"/>
                    <a:gd name="T88" fmla="*/ 19 w 43"/>
                    <a:gd name="T89" fmla="*/ 3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
                    <a:gd name="T136" fmla="*/ 0 h 31"/>
                    <a:gd name="T137" fmla="*/ 43 w 43"/>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 h="31">
                      <a:moveTo>
                        <a:pt x="19" y="31"/>
                      </a:moveTo>
                      <a:lnTo>
                        <a:pt x="19" y="31"/>
                      </a:lnTo>
                      <a:lnTo>
                        <a:pt x="16" y="31"/>
                      </a:lnTo>
                      <a:lnTo>
                        <a:pt x="13" y="29"/>
                      </a:lnTo>
                      <a:lnTo>
                        <a:pt x="10" y="29"/>
                      </a:lnTo>
                      <a:lnTo>
                        <a:pt x="7" y="28"/>
                      </a:lnTo>
                      <a:lnTo>
                        <a:pt x="6" y="26"/>
                      </a:lnTo>
                      <a:lnTo>
                        <a:pt x="3" y="25"/>
                      </a:lnTo>
                      <a:lnTo>
                        <a:pt x="2" y="22"/>
                      </a:lnTo>
                      <a:lnTo>
                        <a:pt x="0" y="20"/>
                      </a:lnTo>
                      <a:lnTo>
                        <a:pt x="0" y="18"/>
                      </a:lnTo>
                      <a:lnTo>
                        <a:pt x="0" y="15"/>
                      </a:lnTo>
                      <a:lnTo>
                        <a:pt x="0" y="12"/>
                      </a:lnTo>
                      <a:lnTo>
                        <a:pt x="0" y="10"/>
                      </a:lnTo>
                      <a:lnTo>
                        <a:pt x="2" y="7"/>
                      </a:lnTo>
                      <a:lnTo>
                        <a:pt x="5" y="6"/>
                      </a:lnTo>
                      <a:lnTo>
                        <a:pt x="6" y="3"/>
                      </a:lnTo>
                      <a:lnTo>
                        <a:pt x="9" y="3"/>
                      </a:lnTo>
                      <a:lnTo>
                        <a:pt x="12" y="1"/>
                      </a:lnTo>
                      <a:lnTo>
                        <a:pt x="15" y="0"/>
                      </a:lnTo>
                      <a:lnTo>
                        <a:pt x="18" y="0"/>
                      </a:lnTo>
                      <a:lnTo>
                        <a:pt x="21" y="0"/>
                      </a:lnTo>
                      <a:lnTo>
                        <a:pt x="24" y="0"/>
                      </a:lnTo>
                      <a:lnTo>
                        <a:pt x="27" y="1"/>
                      </a:lnTo>
                      <a:lnTo>
                        <a:pt x="31" y="1"/>
                      </a:lnTo>
                      <a:lnTo>
                        <a:pt x="33" y="3"/>
                      </a:lnTo>
                      <a:lnTo>
                        <a:pt x="36" y="4"/>
                      </a:lnTo>
                      <a:lnTo>
                        <a:pt x="39" y="6"/>
                      </a:lnTo>
                      <a:lnTo>
                        <a:pt x="40" y="7"/>
                      </a:lnTo>
                      <a:lnTo>
                        <a:pt x="42" y="10"/>
                      </a:lnTo>
                      <a:lnTo>
                        <a:pt x="43" y="13"/>
                      </a:lnTo>
                      <a:lnTo>
                        <a:pt x="43" y="16"/>
                      </a:lnTo>
                      <a:lnTo>
                        <a:pt x="42" y="18"/>
                      </a:lnTo>
                      <a:lnTo>
                        <a:pt x="42" y="22"/>
                      </a:lnTo>
                      <a:lnTo>
                        <a:pt x="39" y="23"/>
                      </a:lnTo>
                      <a:lnTo>
                        <a:pt x="37" y="26"/>
                      </a:lnTo>
                      <a:lnTo>
                        <a:pt x="36" y="28"/>
                      </a:lnTo>
                      <a:lnTo>
                        <a:pt x="33" y="29"/>
                      </a:lnTo>
                      <a:lnTo>
                        <a:pt x="30" y="29"/>
                      </a:lnTo>
                      <a:lnTo>
                        <a:pt x="27" y="31"/>
                      </a:lnTo>
                      <a:lnTo>
                        <a:pt x="24" y="31"/>
                      </a:lnTo>
                      <a:lnTo>
                        <a:pt x="19" y="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08" name="Freeform 456"/>
                <p:cNvSpPr>
                  <a:spLocks/>
                </p:cNvSpPr>
                <p:nvPr/>
              </p:nvSpPr>
              <p:spPr bwMode="auto">
                <a:xfrm>
                  <a:off x="1850" y="1458"/>
                  <a:ext cx="35" cy="42"/>
                </a:xfrm>
                <a:custGeom>
                  <a:avLst/>
                  <a:gdLst>
                    <a:gd name="T0" fmla="*/ 3 w 35"/>
                    <a:gd name="T1" fmla="*/ 15 h 42"/>
                    <a:gd name="T2" fmla="*/ 3 w 35"/>
                    <a:gd name="T3" fmla="*/ 15 h 42"/>
                    <a:gd name="T4" fmla="*/ 5 w 35"/>
                    <a:gd name="T5" fmla="*/ 12 h 42"/>
                    <a:gd name="T6" fmla="*/ 6 w 35"/>
                    <a:gd name="T7" fmla="*/ 11 h 42"/>
                    <a:gd name="T8" fmla="*/ 8 w 35"/>
                    <a:gd name="T9" fmla="*/ 8 h 42"/>
                    <a:gd name="T10" fmla="*/ 9 w 35"/>
                    <a:gd name="T11" fmla="*/ 5 h 42"/>
                    <a:gd name="T12" fmla="*/ 12 w 35"/>
                    <a:gd name="T13" fmla="*/ 3 h 42"/>
                    <a:gd name="T14" fmla="*/ 14 w 35"/>
                    <a:gd name="T15" fmla="*/ 2 h 42"/>
                    <a:gd name="T16" fmla="*/ 15 w 35"/>
                    <a:gd name="T17" fmla="*/ 0 h 42"/>
                    <a:gd name="T18" fmla="*/ 20 w 35"/>
                    <a:gd name="T19" fmla="*/ 0 h 42"/>
                    <a:gd name="T20" fmla="*/ 21 w 35"/>
                    <a:gd name="T21" fmla="*/ 0 h 42"/>
                    <a:gd name="T22" fmla="*/ 24 w 35"/>
                    <a:gd name="T23" fmla="*/ 0 h 42"/>
                    <a:gd name="T24" fmla="*/ 24 w 35"/>
                    <a:gd name="T25" fmla="*/ 0 h 42"/>
                    <a:gd name="T26" fmla="*/ 27 w 35"/>
                    <a:gd name="T27" fmla="*/ 2 h 42"/>
                    <a:gd name="T28" fmla="*/ 30 w 35"/>
                    <a:gd name="T29" fmla="*/ 3 h 42"/>
                    <a:gd name="T30" fmla="*/ 32 w 35"/>
                    <a:gd name="T31" fmla="*/ 6 h 42"/>
                    <a:gd name="T32" fmla="*/ 33 w 35"/>
                    <a:gd name="T33" fmla="*/ 8 h 42"/>
                    <a:gd name="T34" fmla="*/ 33 w 35"/>
                    <a:gd name="T35" fmla="*/ 11 h 42"/>
                    <a:gd name="T36" fmla="*/ 35 w 35"/>
                    <a:gd name="T37" fmla="*/ 14 h 42"/>
                    <a:gd name="T38" fmla="*/ 35 w 35"/>
                    <a:gd name="T39" fmla="*/ 17 h 42"/>
                    <a:gd name="T40" fmla="*/ 35 w 35"/>
                    <a:gd name="T41" fmla="*/ 20 h 42"/>
                    <a:gd name="T42" fmla="*/ 33 w 35"/>
                    <a:gd name="T43" fmla="*/ 23 h 42"/>
                    <a:gd name="T44" fmla="*/ 32 w 35"/>
                    <a:gd name="T45" fmla="*/ 26 h 42"/>
                    <a:gd name="T46" fmla="*/ 32 w 35"/>
                    <a:gd name="T47" fmla="*/ 26 h 42"/>
                    <a:gd name="T48" fmla="*/ 32 w 35"/>
                    <a:gd name="T49" fmla="*/ 29 h 42"/>
                    <a:gd name="T50" fmla="*/ 30 w 35"/>
                    <a:gd name="T51" fmla="*/ 32 h 42"/>
                    <a:gd name="T52" fmla="*/ 27 w 35"/>
                    <a:gd name="T53" fmla="*/ 35 h 42"/>
                    <a:gd name="T54" fmla="*/ 26 w 35"/>
                    <a:gd name="T55" fmla="*/ 38 h 42"/>
                    <a:gd name="T56" fmla="*/ 24 w 35"/>
                    <a:gd name="T57" fmla="*/ 39 h 42"/>
                    <a:gd name="T58" fmla="*/ 21 w 35"/>
                    <a:gd name="T59" fmla="*/ 41 h 42"/>
                    <a:gd name="T60" fmla="*/ 20 w 35"/>
                    <a:gd name="T61" fmla="*/ 42 h 42"/>
                    <a:gd name="T62" fmla="*/ 17 w 35"/>
                    <a:gd name="T63" fmla="*/ 42 h 42"/>
                    <a:gd name="T64" fmla="*/ 14 w 35"/>
                    <a:gd name="T65" fmla="*/ 42 h 42"/>
                    <a:gd name="T66" fmla="*/ 11 w 35"/>
                    <a:gd name="T67" fmla="*/ 42 h 42"/>
                    <a:gd name="T68" fmla="*/ 11 w 35"/>
                    <a:gd name="T69" fmla="*/ 42 h 42"/>
                    <a:gd name="T70" fmla="*/ 8 w 35"/>
                    <a:gd name="T71" fmla="*/ 41 h 42"/>
                    <a:gd name="T72" fmla="*/ 6 w 35"/>
                    <a:gd name="T73" fmla="*/ 39 h 42"/>
                    <a:gd name="T74" fmla="*/ 5 w 35"/>
                    <a:gd name="T75" fmla="*/ 36 h 42"/>
                    <a:gd name="T76" fmla="*/ 3 w 35"/>
                    <a:gd name="T77" fmla="*/ 35 h 42"/>
                    <a:gd name="T78" fmla="*/ 2 w 35"/>
                    <a:gd name="T79" fmla="*/ 32 h 42"/>
                    <a:gd name="T80" fmla="*/ 0 w 35"/>
                    <a:gd name="T81" fmla="*/ 29 h 42"/>
                    <a:gd name="T82" fmla="*/ 0 w 35"/>
                    <a:gd name="T83" fmla="*/ 26 h 42"/>
                    <a:gd name="T84" fmla="*/ 2 w 35"/>
                    <a:gd name="T85" fmla="*/ 23 h 42"/>
                    <a:gd name="T86" fmla="*/ 2 w 35"/>
                    <a:gd name="T87" fmla="*/ 18 h 42"/>
                    <a:gd name="T88" fmla="*/ 3 w 35"/>
                    <a:gd name="T89" fmla="*/ 15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
                    <a:gd name="T136" fmla="*/ 0 h 42"/>
                    <a:gd name="T137" fmla="*/ 35 w 35"/>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 h="42">
                      <a:moveTo>
                        <a:pt x="3" y="15"/>
                      </a:moveTo>
                      <a:lnTo>
                        <a:pt x="3" y="15"/>
                      </a:lnTo>
                      <a:lnTo>
                        <a:pt x="5" y="12"/>
                      </a:lnTo>
                      <a:lnTo>
                        <a:pt x="6" y="11"/>
                      </a:lnTo>
                      <a:lnTo>
                        <a:pt x="8" y="8"/>
                      </a:lnTo>
                      <a:lnTo>
                        <a:pt x="9" y="5"/>
                      </a:lnTo>
                      <a:lnTo>
                        <a:pt x="12" y="3"/>
                      </a:lnTo>
                      <a:lnTo>
                        <a:pt x="14" y="2"/>
                      </a:lnTo>
                      <a:lnTo>
                        <a:pt x="15" y="0"/>
                      </a:lnTo>
                      <a:lnTo>
                        <a:pt x="20" y="0"/>
                      </a:lnTo>
                      <a:lnTo>
                        <a:pt x="21" y="0"/>
                      </a:lnTo>
                      <a:lnTo>
                        <a:pt x="24" y="0"/>
                      </a:lnTo>
                      <a:lnTo>
                        <a:pt x="27" y="2"/>
                      </a:lnTo>
                      <a:lnTo>
                        <a:pt x="30" y="3"/>
                      </a:lnTo>
                      <a:lnTo>
                        <a:pt x="32" y="6"/>
                      </a:lnTo>
                      <a:lnTo>
                        <a:pt x="33" y="8"/>
                      </a:lnTo>
                      <a:lnTo>
                        <a:pt x="33" y="11"/>
                      </a:lnTo>
                      <a:lnTo>
                        <a:pt x="35" y="14"/>
                      </a:lnTo>
                      <a:lnTo>
                        <a:pt x="35" y="17"/>
                      </a:lnTo>
                      <a:lnTo>
                        <a:pt x="35" y="20"/>
                      </a:lnTo>
                      <a:lnTo>
                        <a:pt x="33" y="23"/>
                      </a:lnTo>
                      <a:lnTo>
                        <a:pt x="32" y="26"/>
                      </a:lnTo>
                      <a:lnTo>
                        <a:pt x="32" y="29"/>
                      </a:lnTo>
                      <a:lnTo>
                        <a:pt x="30" y="32"/>
                      </a:lnTo>
                      <a:lnTo>
                        <a:pt x="27" y="35"/>
                      </a:lnTo>
                      <a:lnTo>
                        <a:pt x="26" y="38"/>
                      </a:lnTo>
                      <a:lnTo>
                        <a:pt x="24" y="39"/>
                      </a:lnTo>
                      <a:lnTo>
                        <a:pt x="21" y="41"/>
                      </a:lnTo>
                      <a:lnTo>
                        <a:pt x="20" y="42"/>
                      </a:lnTo>
                      <a:lnTo>
                        <a:pt x="17" y="42"/>
                      </a:lnTo>
                      <a:lnTo>
                        <a:pt x="14" y="42"/>
                      </a:lnTo>
                      <a:lnTo>
                        <a:pt x="11" y="42"/>
                      </a:lnTo>
                      <a:lnTo>
                        <a:pt x="8" y="41"/>
                      </a:lnTo>
                      <a:lnTo>
                        <a:pt x="6" y="39"/>
                      </a:lnTo>
                      <a:lnTo>
                        <a:pt x="5" y="36"/>
                      </a:lnTo>
                      <a:lnTo>
                        <a:pt x="3" y="35"/>
                      </a:lnTo>
                      <a:lnTo>
                        <a:pt x="2" y="32"/>
                      </a:lnTo>
                      <a:lnTo>
                        <a:pt x="0" y="29"/>
                      </a:lnTo>
                      <a:lnTo>
                        <a:pt x="0" y="26"/>
                      </a:lnTo>
                      <a:lnTo>
                        <a:pt x="2" y="23"/>
                      </a:lnTo>
                      <a:lnTo>
                        <a:pt x="2" y="18"/>
                      </a:lnTo>
                      <a:lnTo>
                        <a:pt x="3" y="15"/>
                      </a:lnTo>
                      <a:close/>
                    </a:path>
                  </a:pathLst>
                </a:custGeom>
                <a:solidFill>
                  <a:srgbClr val="4719FF"/>
                </a:solidFill>
                <a:ln w="0">
                  <a:solidFill>
                    <a:srgbClr val="000000"/>
                  </a:solidFill>
                  <a:prstDash val="solid"/>
                  <a:round/>
                  <a:headEnd/>
                  <a:tailEnd/>
                </a:ln>
              </p:spPr>
              <p:txBody>
                <a:bodyPr lIns="108000" tIns="108000" rIns="108000" bIns="108000"/>
                <a:lstStyle/>
                <a:p>
                  <a:endParaRPr lang="hr-HR"/>
                </a:p>
              </p:txBody>
            </p:sp>
            <p:sp>
              <p:nvSpPr>
                <p:cNvPr id="17909" name="Freeform 457"/>
                <p:cNvSpPr>
                  <a:spLocks/>
                </p:cNvSpPr>
                <p:nvPr/>
              </p:nvSpPr>
              <p:spPr bwMode="auto">
                <a:xfrm>
                  <a:off x="1850" y="1458"/>
                  <a:ext cx="35" cy="42"/>
                </a:xfrm>
                <a:custGeom>
                  <a:avLst/>
                  <a:gdLst>
                    <a:gd name="T0" fmla="*/ 3 w 35"/>
                    <a:gd name="T1" fmla="*/ 15 h 42"/>
                    <a:gd name="T2" fmla="*/ 3 w 35"/>
                    <a:gd name="T3" fmla="*/ 15 h 42"/>
                    <a:gd name="T4" fmla="*/ 5 w 35"/>
                    <a:gd name="T5" fmla="*/ 12 h 42"/>
                    <a:gd name="T6" fmla="*/ 6 w 35"/>
                    <a:gd name="T7" fmla="*/ 11 h 42"/>
                    <a:gd name="T8" fmla="*/ 8 w 35"/>
                    <a:gd name="T9" fmla="*/ 8 h 42"/>
                    <a:gd name="T10" fmla="*/ 9 w 35"/>
                    <a:gd name="T11" fmla="*/ 5 h 42"/>
                    <a:gd name="T12" fmla="*/ 12 w 35"/>
                    <a:gd name="T13" fmla="*/ 3 h 42"/>
                    <a:gd name="T14" fmla="*/ 14 w 35"/>
                    <a:gd name="T15" fmla="*/ 2 h 42"/>
                    <a:gd name="T16" fmla="*/ 15 w 35"/>
                    <a:gd name="T17" fmla="*/ 0 h 42"/>
                    <a:gd name="T18" fmla="*/ 20 w 35"/>
                    <a:gd name="T19" fmla="*/ 0 h 42"/>
                    <a:gd name="T20" fmla="*/ 21 w 35"/>
                    <a:gd name="T21" fmla="*/ 0 h 42"/>
                    <a:gd name="T22" fmla="*/ 24 w 35"/>
                    <a:gd name="T23" fmla="*/ 0 h 42"/>
                    <a:gd name="T24" fmla="*/ 24 w 35"/>
                    <a:gd name="T25" fmla="*/ 0 h 42"/>
                    <a:gd name="T26" fmla="*/ 27 w 35"/>
                    <a:gd name="T27" fmla="*/ 2 h 42"/>
                    <a:gd name="T28" fmla="*/ 30 w 35"/>
                    <a:gd name="T29" fmla="*/ 3 h 42"/>
                    <a:gd name="T30" fmla="*/ 32 w 35"/>
                    <a:gd name="T31" fmla="*/ 6 h 42"/>
                    <a:gd name="T32" fmla="*/ 33 w 35"/>
                    <a:gd name="T33" fmla="*/ 8 h 42"/>
                    <a:gd name="T34" fmla="*/ 33 w 35"/>
                    <a:gd name="T35" fmla="*/ 11 h 42"/>
                    <a:gd name="T36" fmla="*/ 35 w 35"/>
                    <a:gd name="T37" fmla="*/ 14 h 42"/>
                    <a:gd name="T38" fmla="*/ 35 w 35"/>
                    <a:gd name="T39" fmla="*/ 17 h 42"/>
                    <a:gd name="T40" fmla="*/ 35 w 35"/>
                    <a:gd name="T41" fmla="*/ 20 h 42"/>
                    <a:gd name="T42" fmla="*/ 33 w 35"/>
                    <a:gd name="T43" fmla="*/ 23 h 42"/>
                    <a:gd name="T44" fmla="*/ 32 w 35"/>
                    <a:gd name="T45" fmla="*/ 26 h 42"/>
                    <a:gd name="T46" fmla="*/ 32 w 35"/>
                    <a:gd name="T47" fmla="*/ 26 h 42"/>
                    <a:gd name="T48" fmla="*/ 32 w 35"/>
                    <a:gd name="T49" fmla="*/ 29 h 42"/>
                    <a:gd name="T50" fmla="*/ 30 w 35"/>
                    <a:gd name="T51" fmla="*/ 32 h 42"/>
                    <a:gd name="T52" fmla="*/ 27 w 35"/>
                    <a:gd name="T53" fmla="*/ 35 h 42"/>
                    <a:gd name="T54" fmla="*/ 26 w 35"/>
                    <a:gd name="T55" fmla="*/ 38 h 42"/>
                    <a:gd name="T56" fmla="*/ 24 w 35"/>
                    <a:gd name="T57" fmla="*/ 39 h 42"/>
                    <a:gd name="T58" fmla="*/ 21 w 35"/>
                    <a:gd name="T59" fmla="*/ 41 h 42"/>
                    <a:gd name="T60" fmla="*/ 20 w 35"/>
                    <a:gd name="T61" fmla="*/ 42 h 42"/>
                    <a:gd name="T62" fmla="*/ 17 w 35"/>
                    <a:gd name="T63" fmla="*/ 42 h 42"/>
                    <a:gd name="T64" fmla="*/ 14 w 35"/>
                    <a:gd name="T65" fmla="*/ 42 h 42"/>
                    <a:gd name="T66" fmla="*/ 11 w 35"/>
                    <a:gd name="T67" fmla="*/ 42 h 42"/>
                    <a:gd name="T68" fmla="*/ 11 w 35"/>
                    <a:gd name="T69" fmla="*/ 42 h 42"/>
                    <a:gd name="T70" fmla="*/ 8 w 35"/>
                    <a:gd name="T71" fmla="*/ 41 h 42"/>
                    <a:gd name="T72" fmla="*/ 6 w 35"/>
                    <a:gd name="T73" fmla="*/ 39 h 42"/>
                    <a:gd name="T74" fmla="*/ 5 w 35"/>
                    <a:gd name="T75" fmla="*/ 36 h 42"/>
                    <a:gd name="T76" fmla="*/ 3 w 35"/>
                    <a:gd name="T77" fmla="*/ 35 h 42"/>
                    <a:gd name="T78" fmla="*/ 2 w 35"/>
                    <a:gd name="T79" fmla="*/ 32 h 42"/>
                    <a:gd name="T80" fmla="*/ 0 w 35"/>
                    <a:gd name="T81" fmla="*/ 29 h 42"/>
                    <a:gd name="T82" fmla="*/ 0 w 35"/>
                    <a:gd name="T83" fmla="*/ 26 h 42"/>
                    <a:gd name="T84" fmla="*/ 2 w 35"/>
                    <a:gd name="T85" fmla="*/ 23 h 42"/>
                    <a:gd name="T86" fmla="*/ 2 w 35"/>
                    <a:gd name="T87" fmla="*/ 18 h 42"/>
                    <a:gd name="T88" fmla="*/ 3 w 35"/>
                    <a:gd name="T89" fmla="*/ 15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
                    <a:gd name="T136" fmla="*/ 0 h 42"/>
                    <a:gd name="T137" fmla="*/ 35 w 35"/>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 h="42">
                      <a:moveTo>
                        <a:pt x="3" y="15"/>
                      </a:moveTo>
                      <a:lnTo>
                        <a:pt x="3" y="15"/>
                      </a:lnTo>
                      <a:lnTo>
                        <a:pt x="5" y="12"/>
                      </a:lnTo>
                      <a:lnTo>
                        <a:pt x="6" y="11"/>
                      </a:lnTo>
                      <a:lnTo>
                        <a:pt x="8" y="8"/>
                      </a:lnTo>
                      <a:lnTo>
                        <a:pt x="9" y="5"/>
                      </a:lnTo>
                      <a:lnTo>
                        <a:pt x="12" y="3"/>
                      </a:lnTo>
                      <a:lnTo>
                        <a:pt x="14" y="2"/>
                      </a:lnTo>
                      <a:lnTo>
                        <a:pt x="15" y="0"/>
                      </a:lnTo>
                      <a:lnTo>
                        <a:pt x="20" y="0"/>
                      </a:lnTo>
                      <a:lnTo>
                        <a:pt x="21" y="0"/>
                      </a:lnTo>
                      <a:lnTo>
                        <a:pt x="24" y="0"/>
                      </a:lnTo>
                      <a:lnTo>
                        <a:pt x="27" y="2"/>
                      </a:lnTo>
                      <a:lnTo>
                        <a:pt x="30" y="3"/>
                      </a:lnTo>
                      <a:lnTo>
                        <a:pt x="32" y="6"/>
                      </a:lnTo>
                      <a:lnTo>
                        <a:pt x="33" y="8"/>
                      </a:lnTo>
                      <a:lnTo>
                        <a:pt x="33" y="11"/>
                      </a:lnTo>
                      <a:lnTo>
                        <a:pt x="35" y="14"/>
                      </a:lnTo>
                      <a:lnTo>
                        <a:pt x="35" y="17"/>
                      </a:lnTo>
                      <a:lnTo>
                        <a:pt x="35" y="20"/>
                      </a:lnTo>
                      <a:lnTo>
                        <a:pt x="33" y="23"/>
                      </a:lnTo>
                      <a:lnTo>
                        <a:pt x="32" y="26"/>
                      </a:lnTo>
                      <a:lnTo>
                        <a:pt x="32" y="29"/>
                      </a:lnTo>
                      <a:lnTo>
                        <a:pt x="30" y="32"/>
                      </a:lnTo>
                      <a:lnTo>
                        <a:pt x="27" y="35"/>
                      </a:lnTo>
                      <a:lnTo>
                        <a:pt x="26" y="38"/>
                      </a:lnTo>
                      <a:lnTo>
                        <a:pt x="24" y="39"/>
                      </a:lnTo>
                      <a:lnTo>
                        <a:pt x="21" y="41"/>
                      </a:lnTo>
                      <a:lnTo>
                        <a:pt x="20" y="42"/>
                      </a:lnTo>
                      <a:lnTo>
                        <a:pt x="17" y="42"/>
                      </a:lnTo>
                      <a:lnTo>
                        <a:pt x="14" y="42"/>
                      </a:lnTo>
                      <a:lnTo>
                        <a:pt x="11" y="42"/>
                      </a:lnTo>
                      <a:lnTo>
                        <a:pt x="8" y="41"/>
                      </a:lnTo>
                      <a:lnTo>
                        <a:pt x="6" y="39"/>
                      </a:lnTo>
                      <a:lnTo>
                        <a:pt x="5" y="36"/>
                      </a:lnTo>
                      <a:lnTo>
                        <a:pt x="3" y="35"/>
                      </a:lnTo>
                      <a:lnTo>
                        <a:pt x="2" y="32"/>
                      </a:lnTo>
                      <a:lnTo>
                        <a:pt x="0" y="29"/>
                      </a:lnTo>
                      <a:lnTo>
                        <a:pt x="0" y="26"/>
                      </a:lnTo>
                      <a:lnTo>
                        <a:pt x="2" y="23"/>
                      </a:lnTo>
                      <a:lnTo>
                        <a:pt x="2" y="18"/>
                      </a:lnTo>
                      <a:lnTo>
                        <a:pt x="3"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10" name="Freeform 458"/>
                <p:cNvSpPr>
                  <a:spLocks/>
                </p:cNvSpPr>
                <p:nvPr/>
              </p:nvSpPr>
              <p:spPr bwMode="auto">
                <a:xfrm>
                  <a:off x="2439" y="1248"/>
                  <a:ext cx="33" cy="41"/>
                </a:xfrm>
                <a:custGeom>
                  <a:avLst/>
                  <a:gdLst>
                    <a:gd name="T0" fmla="*/ 30 w 33"/>
                    <a:gd name="T1" fmla="*/ 16 h 41"/>
                    <a:gd name="T2" fmla="*/ 30 w 33"/>
                    <a:gd name="T3" fmla="*/ 16 h 41"/>
                    <a:gd name="T4" fmla="*/ 32 w 33"/>
                    <a:gd name="T5" fmla="*/ 19 h 41"/>
                    <a:gd name="T6" fmla="*/ 33 w 33"/>
                    <a:gd name="T7" fmla="*/ 22 h 41"/>
                    <a:gd name="T8" fmla="*/ 33 w 33"/>
                    <a:gd name="T9" fmla="*/ 27 h 41"/>
                    <a:gd name="T10" fmla="*/ 33 w 33"/>
                    <a:gd name="T11" fmla="*/ 30 h 41"/>
                    <a:gd name="T12" fmla="*/ 32 w 33"/>
                    <a:gd name="T13" fmla="*/ 33 h 41"/>
                    <a:gd name="T14" fmla="*/ 32 w 33"/>
                    <a:gd name="T15" fmla="*/ 34 h 41"/>
                    <a:gd name="T16" fmla="*/ 30 w 33"/>
                    <a:gd name="T17" fmla="*/ 37 h 41"/>
                    <a:gd name="T18" fmla="*/ 29 w 33"/>
                    <a:gd name="T19" fmla="*/ 38 h 41"/>
                    <a:gd name="T20" fmla="*/ 26 w 33"/>
                    <a:gd name="T21" fmla="*/ 40 h 41"/>
                    <a:gd name="T22" fmla="*/ 23 w 33"/>
                    <a:gd name="T23" fmla="*/ 41 h 41"/>
                    <a:gd name="T24" fmla="*/ 23 w 33"/>
                    <a:gd name="T25" fmla="*/ 41 h 41"/>
                    <a:gd name="T26" fmla="*/ 20 w 33"/>
                    <a:gd name="T27" fmla="*/ 41 h 41"/>
                    <a:gd name="T28" fmla="*/ 18 w 33"/>
                    <a:gd name="T29" fmla="*/ 41 h 41"/>
                    <a:gd name="T30" fmla="*/ 15 w 33"/>
                    <a:gd name="T31" fmla="*/ 41 h 41"/>
                    <a:gd name="T32" fmla="*/ 12 w 33"/>
                    <a:gd name="T33" fmla="*/ 41 h 41"/>
                    <a:gd name="T34" fmla="*/ 11 w 33"/>
                    <a:gd name="T35" fmla="*/ 40 h 41"/>
                    <a:gd name="T36" fmla="*/ 8 w 33"/>
                    <a:gd name="T37" fmla="*/ 38 h 41"/>
                    <a:gd name="T38" fmla="*/ 6 w 33"/>
                    <a:gd name="T39" fmla="*/ 36 h 41"/>
                    <a:gd name="T40" fmla="*/ 5 w 33"/>
                    <a:gd name="T41" fmla="*/ 33 h 41"/>
                    <a:gd name="T42" fmla="*/ 3 w 33"/>
                    <a:gd name="T43" fmla="*/ 30 h 41"/>
                    <a:gd name="T44" fmla="*/ 2 w 33"/>
                    <a:gd name="T45" fmla="*/ 27 h 41"/>
                    <a:gd name="T46" fmla="*/ 2 w 33"/>
                    <a:gd name="T47" fmla="*/ 27 h 41"/>
                    <a:gd name="T48" fmla="*/ 0 w 33"/>
                    <a:gd name="T49" fmla="*/ 24 h 41"/>
                    <a:gd name="T50" fmla="*/ 0 w 33"/>
                    <a:gd name="T51" fmla="*/ 21 h 41"/>
                    <a:gd name="T52" fmla="*/ 0 w 33"/>
                    <a:gd name="T53" fmla="*/ 18 h 41"/>
                    <a:gd name="T54" fmla="*/ 0 w 33"/>
                    <a:gd name="T55" fmla="*/ 15 h 41"/>
                    <a:gd name="T56" fmla="*/ 0 w 33"/>
                    <a:gd name="T57" fmla="*/ 10 h 41"/>
                    <a:gd name="T58" fmla="*/ 0 w 33"/>
                    <a:gd name="T59" fmla="*/ 9 h 41"/>
                    <a:gd name="T60" fmla="*/ 2 w 33"/>
                    <a:gd name="T61" fmla="*/ 6 h 41"/>
                    <a:gd name="T62" fmla="*/ 3 w 33"/>
                    <a:gd name="T63" fmla="*/ 4 h 41"/>
                    <a:gd name="T64" fmla="*/ 6 w 33"/>
                    <a:gd name="T65" fmla="*/ 3 h 41"/>
                    <a:gd name="T66" fmla="*/ 9 w 33"/>
                    <a:gd name="T67" fmla="*/ 1 h 41"/>
                    <a:gd name="T68" fmla="*/ 9 w 33"/>
                    <a:gd name="T69" fmla="*/ 1 h 41"/>
                    <a:gd name="T70" fmla="*/ 12 w 33"/>
                    <a:gd name="T71" fmla="*/ 0 h 41"/>
                    <a:gd name="T72" fmla="*/ 15 w 33"/>
                    <a:gd name="T73" fmla="*/ 0 h 41"/>
                    <a:gd name="T74" fmla="*/ 18 w 33"/>
                    <a:gd name="T75" fmla="*/ 1 h 41"/>
                    <a:gd name="T76" fmla="*/ 20 w 33"/>
                    <a:gd name="T77" fmla="*/ 3 h 41"/>
                    <a:gd name="T78" fmla="*/ 23 w 33"/>
                    <a:gd name="T79" fmla="*/ 3 h 41"/>
                    <a:gd name="T80" fmla="*/ 24 w 33"/>
                    <a:gd name="T81" fmla="*/ 6 h 41"/>
                    <a:gd name="T82" fmla="*/ 26 w 33"/>
                    <a:gd name="T83" fmla="*/ 7 h 41"/>
                    <a:gd name="T84" fmla="*/ 29 w 33"/>
                    <a:gd name="T85" fmla="*/ 10 h 41"/>
                    <a:gd name="T86" fmla="*/ 30 w 33"/>
                    <a:gd name="T87" fmla="*/ 13 h 41"/>
                    <a:gd name="T88" fmla="*/ 30 w 33"/>
                    <a:gd name="T89" fmla="*/ 16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
                    <a:gd name="T136" fmla="*/ 0 h 41"/>
                    <a:gd name="T137" fmla="*/ 33 w 33"/>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 h="41">
                      <a:moveTo>
                        <a:pt x="30" y="16"/>
                      </a:moveTo>
                      <a:lnTo>
                        <a:pt x="30" y="16"/>
                      </a:lnTo>
                      <a:lnTo>
                        <a:pt x="32" y="19"/>
                      </a:lnTo>
                      <a:lnTo>
                        <a:pt x="33" y="22"/>
                      </a:lnTo>
                      <a:lnTo>
                        <a:pt x="33" y="27"/>
                      </a:lnTo>
                      <a:lnTo>
                        <a:pt x="33" y="30"/>
                      </a:lnTo>
                      <a:lnTo>
                        <a:pt x="32" y="33"/>
                      </a:lnTo>
                      <a:lnTo>
                        <a:pt x="32" y="34"/>
                      </a:lnTo>
                      <a:lnTo>
                        <a:pt x="30" y="37"/>
                      </a:lnTo>
                      <a:lnTo>
                        <a:pt x="29" y="38"/>
                      </a:lnTo>
                      <a:lnTo>
                        <a:pt x="26" y="40"/>
                      </a:lnTo>
                      <a:lnTo>
                        <a:pt x="23" y="41"/>
                      </a:lnTo>
                      <a:lnTo>
                        <a:pt x="20" y="41"/>
                      </a:lnTo>
                      <a:lnTo>
                        <a:pt x="18" y="41"/>
                      </a:lnTo>
                      <a:lnTo>
                        <a:pt x="15" y="41"/>
                      </a:lnTo>
                      <a:lnTo>
                        <a:pt x="12" y="41"/>
                      </a:lnTo>
                      <a:lnTo>
                        <a:pt x="11" y="40"/>
                      </a:lnTo>
                      <a:lnTo>
                        <a:pt x="8" y="38"/>
                      </a:lnTo>
                      <a:lnTo>
                        <a:pt x="6" y="36"/>
                      </a:lnTo>
                      <a:lnTo>
                        <a:pt x="5" y="33"/>
                      </a:lnTo>
                      <a:lnTo>
                        <a:pt x="3" y="30"/>
                      </a:lnTo>
                      <a:lnTo>
                        <a:pt x="2" y="27"/>
                      </a:lnTo>
                      <a:lnTo>
                        <a:pt x="0" y="24"/>
                      </a:lnTo>
                      <a:lnTo>
                        <a:pt x="0" y="21"/>
                      </a:lnTo>
                      <a:lnTo>
                        <a:pt x="0" y="18"/>
                      </a:lnTo>
                      <a:lnTo>
                        <a:pt x="0" y="15"/>
                      </a:lnTo>
                      <a:lnTo>
                        <a:pt x="0" y="10"/>
                      </a:lnTo>
                      <a:lnTo>
                        <a:pt x="0" y="9"/>
                      </a:lnTo>
                      <a:lnTo>
                        <a:pt x="2" y="6"/>
                      </a:lnTo>
                      <a:lnTo>
                        <a:pt x="3" y="4"/>
                      </a:lnTo>
                      <a:lnTo>
                        <a:pt x="6" y="3"/>
                      </a:lnTo>
                      <a:lnTo>
                        <a:pt x="9" y="1"/>
                      </a:lnTo>
                      <a:lnTo>
                        <a:pt x="12" y="0"/>
                      </a:lnTo>
                      <a:lnTo>
                        <a:pt x="15" y="0"/>
                      </a:lnTo>
                      <a:lnTo>
                        <a:pt x="18" y="1"/>
                      </a:lnTo>
                      <a:lnTo>
                        <a:pt x="20" y="3"/>
                      </a:lnTo>
                      <a:lnTo>
                        <a:pt x="23" y="3"/>
                      </a:lnTo>
                      <a:lnTo>
                        <a:pt x="24" y="6"/>
                      </a:lnTo>
                      <a:lnTo>
                        <a:pt x="26" y="7"/>
                      </a:lnTo>
                      <a:lnTo>
                        <a:pt x="29" y="10"/>
                      </a:lnTo>
                      <a:lnTo>
                        <a:pt x="30" y="13"/>
                      </a:lnTo>
                      <a:lnTo>
                        <a:pt x="30" y="16"/>
                      </a:lnTo>
                      <a:close/>
                    </a:path>
                  </a:pathLst>
                </a:custGeom>
                <a:solidFill>
                  <a:srgbClr val="4719FF"/>
                </a:solidFill>
                <a:ln w="0">
                  <a:solidFill>
                    <a:srgbClr val="000000"/>
                  </a:solidFill>
                  <a:prstDash val="solid"/>
                  <a:round/>
                  <a:headEnd/>
                  <a:tailEnd/>
                </a:ln>
              </p:spPr>
              <p:txBody>
                <a:bodyPr lIns="108000" tIns="108000" rIns="108000" bIns="108000"/>
                <a:lstStyle/>
                <a:p>
                  <a:endParaRPr lang="hr-HR"/>
                </a:p>
              </p:txBody>
            </p:sp>
            <p:sp>
              <p:nvSpPr>
                <p:cNvPr id="17911" name="Freeform 459"/>
                <p:cNvSpPr>
                  <a:spLocks/>
                </p:cNvSpPr>
                <p:nvPr/>
              </p:nvSpPr>
              <p:spPr bwMode="auto">
                <a:xfrm>
                  <a:off x="2439" y="1248"/>
                  <a:ext cx="33" cy="41"/>
                </a:xfrm>
                <a:custGeom>
                  <a:avLst/>
                  <a:gdLst>
                    <a:gd name="T0" fmla="*/ 30 w 33"/>
                    <a:gd name="T1" fmla="*/ 16 h 41"/>
                    <a:gd name="T2" fmla="*/ 30 w 33"/>
                    <a:gd name="T3" fmla="*/ 16 h 41"/>
                    <a:gd name="T4" fmla="*/ 32 w 33"/>
                    <a:gd name="T5" fmla="*/ 19 h 41"/>
                    <a:gd name="T6" fmla="*/ 33 w 33"/>
                    <a:gd name="T7" fmla="*/ 22 h 41"/>
                    <a:gd name="T8" fmla="*/ 33 w 33"/>
                    <a:gd name="T9" fmla="*/ 27 h 41"/>
                    <a:gd name="T10" fmla="*/ 33 w 33"/>
                    <a:gd name="T11" fmla="*/ 30 h 41"/>
                    <a:gd name="T12" fmla="*/ 32 w 33"/>
                    <a:gd name="T13" fmla="*/ 33 h 41"/>
                    <a:gd name="T14" fmla="*/ 32 w 33"/>
                    <a:gd name="T15" fmla="*/ 34 h 41"/>
                    <a:gd name="T16" fmla="*/ 30 w 33"/>
                    <a:gd name="T17" fmla="*/ 37 h 41"/>
                    <a:gd name="T18" fmla="*/ 29 w 33"/>
                    <a:gd name="T19" fmla="*/ 38 h 41"/>
                    <a:gd name="T20" fmla="*/ 26 w 33"/>
                    <a:gd name="T21" fmla="*/ 40 h 41"/>
                    <a:gd name="T22" fmla="*/ 23 w 33"/>
                    <a:gd name="T23" fmla="*/ 41 h 41"/>
                    <a:gd name="T24" fmla="*/ 23 w 33"/>
                    <a:gd name="T25" fmla="*/ 41 h 41"/>
                    <a:gd name="T26" fmla="*/ 20 w 33"/>
                    <a:gd name="T27" fmla="*/ 41 h 41"/>
                    <a:gd name="T28" fmla="*/ 18 w 33"/>
                    <a:gd name="T29" fmla="*/ 41 h 41"/>
                    <a:gd name="T30" fmla="*/ 15 w 33"/>
                    <a:gd name="T31" fmla="*/ 41 h 41"/>
                    <a:gd name="T32" fmla="*/ 12 w 33"/>
                    <a:gd name="T33" fmla="*/ 41 h 41"/>
                    <a:gd name="T34" fmla="*/ 11 w 33"/>
                    <a:gd name="T35" fmla="*/ 40 h 41"/>
                    <a:gd name="T36" fmla="*/ 8 w 33"/>
                    <a:gd name="T37" fmla="*/ 38 h 41"/>
                    <a:gd name="T38" fmla="*/ 6 w 33"/>
                    <a:gd name="T39" fmla="*/ 36 h 41"/>
                    <a:gd name="T40" fmla="*/ 5 w 33"/>
                    <a:gd name="T41" fmla="*/ 33 h 41"/>
                    <a:gd name="T42" fmla="*/ 3 w 33"/>
                    <a:gd name="T43" fmla="*/ 30 h 41"/>
                    <a:gd name="T44" fmla="*/ 2 w 33"/>
                    <a:gd name="T45" fmla="*/ 27 h 41"/>
                    <a:gd name="T46" fmla="*/ 2 w 33"/>
                    <a:gd name="T47" fmla="*/ 27 h 41"/>
                    <a:gd name="T48" fmla="*/ 0 w 33"/>
                    <a:gd name="T49" fmla="*/ 24 h 41"/>
                    <a:gd name="T50" fmla="*/ 0 w 33"/>
                    <a:gd name="T51" fmla="*/ 21 h 41"/>
                    <a:gd name="T52" fmla="*/ 0 w 33"/>
                    <a:gd name="T53" fmla="*/ 18 h 41"/>
                    <a:gd name="T54" fmla="*/ 0 w 33"/>
                    <a:gd name="T55" fmla="*/ 15 h 41"/>
                    <a:gd name="T56" fmla="*/ 0 w 33"/>
                    <a:gd name="T57" fmla="*/ 10 h 41"/>
                    <a:gd name="T58" fmla="*/ 0 w 33"/>
                    <a:gd name="T59" fmla="*/ 9 h 41"/>
                    <a:gd name="T60" fmla="*/ 2 w 33"/>
                    <a:gd name="T61" fmla="*/ 6 h 41"/>
                    <a:gd name="T62" fmla="*/ 3 w 33"/>
                    <a:gd name="T63" fmla="*/ 4 h 41"/>
                    <a:gd name="T64" fmla="*/ 6 w 33"/>
                    <a:gd name="T65" fmla="*/ 3 h 41"/>
                    <a:gd name="T66" fmla="*/ 9 w 33"/>
                    <a:gd name="T67" fmla="*/ 1 h 41"/>
                    <a:gd name="T68" fmla="*/ 9 w 33"/>
                    <a:gd name="T69" fmla="*/ 1 h 41"/>
                    <a:gd name="T70" fmla="*/ 12 w 33"/>
                    <a:gd name="T71" fmla="*/ 0 h 41"/>
                    <a:gd name="T72" fmla="*/ 15 w 33"/>
                    <a:gd name="T73" fmla="*/ 0 h 41"/>
                    <a:gd name="T74" fmla="*/ 18 w 33"/>
                    <a:gd name="T75" fmla="*/ 1 h 41"/>
                    <a:gd name="T76" fmla="*/ 20 w 33"/>
                    <a:gd name="T77" fmla="*/ 3 h 41"/>
                    <a:gd name="T78" fmla="*/ 23 w 33"/>
                    <a:gd name="T79" fmla="*/ 3 h 41"/>
                    <a:gd name="T80" fmla="*/ 24 w 33"/>
                    <a:gd name="T81" fmla="*/ 6 h 41"/>
                    <a:gd name="T82" fmla="*/ 26 w 33"/>
                    <a:gd name="T83" fmla="*/ 7 h 41"/>
                    <a:gd name="T84" fmla="*/ 29 w 33"/>
                    <a:gd name="T85" fmla="*/ 10 h 41"/>
                    <a:gd name="T86" fmla="*/ 30 w 33"/>
                    <a:gd name="T87" fmla="*/ 13 h 41"/>
                    <a:gd name="T88" fmla="*/ 30 w 33"/>
                    <a:gd name="T89" fmla="*/ 16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
                    <a:gd name="T136" fmla="*/ 0 h 41"/>
                    <a:gd name="T137" fmla="*/ 33 w 33"/>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 h="41">
                      <a:moveTo>
                        <a:pt x="30" y="16"/>
                      </a:moveTo>
                      <a:lnTo>
                        <a:pt x="30" y="16"/>
                      </a:lnTo>
                      <a:lnTo>
                        <a:pt x="32" y="19"/>
                      </a:lnTo>
                      <a:lnTo>
                        <a:pt x="33" y="22"/>
                      </a:lnTo>
                      <a:lnTo>
                        <a:pt x="33" y="27"/>
                      </a:lnTo>
                      <a:lnTo>
                        <a:pt x="33" y="30"/>
                      </a:lnTo>
                      <a:lnTo>
                        <a:pt x="32" y="33"/>
                      </a:lnTo>
                      <a:lnTo>
                        <a:pt x="32" y="34"/>
                      </a:lnTo>
                      <a:lnTo>
                        <a:pt x="30" y="37"/>
                      </a:lnTo>
                      <a:lnTo>
                        <a:pt x="29" y="38"/>
                      </a:lnTo>
                      <a:lnTo>
                        <a:pt x="26" y="40"/>
                      </a:lnTo>
                      <a:lnTo>
                        <a:pt x="23" y="41"/>
                      </a:lnTo>
                      <a:lnTo>
                        <a:pt x="20" y="41"/>
                      </a:lnTo>
                      <a:lnTo>
                        <a:pt x="18" y="41"/>
                      </a:lnTo>
                      <a:lnTo>
                        <a:pt x="15" y="41"/>
                      </a:lnTo>
                      <a:lnTo>
                        <a:pt x="12" y="41"/>
                      </a:lnTo>
                      <a:lnTo>
                        <a:pt x="11" y="40"/>
                      </a:lnTo>
                      <a:lnTo>
                        <a:pt x="8" y="38"/>
                      </a:lnTo>
                      <a:lnTo>
                        <a:pt x="6" y="36"/>
                      </a:lnTo>
                      <a:lnTo>
                        <a:pt x="5" y="33"/>
                      </a:lnTo>
                      <a:lnTo>
                        <a:pt x="3" y="30"/>
                      </a:lnTo>
                      <a:lnTo>
                        <a:pt x="2" y="27"/>
                      </a:lnTo>
                      <a:lnTo>
                        <a:pt x="0" y="24"/>
                      </a:lnTo>
                      <a:lnTo>
                        <a:pt x="0" y="21"/>
                      </a:lnTo>
                      <a:lnTo>
                        <a:pt x="0" y="18"/>
                      </a:lnTo>
                      <a:lnTo>
                        <a:pt x="0" y="15"/>
                      </a:lnTo>
                      <a:lnTo>
                        <a:pt x="0" y="10"/>
                      </a:lnTo>
                      <a:lnTo>
                        <a:pt x="0" y="9"/>
                      </a:lnTo>
                      <a:lnTo>
                        <a:pt x="2" y="6"/>
                      </a:lnTo>
                      <a:lnTo>
                        <a:pt x="3" y="4"/>
                      </a:lnTo>
                      <a:lnTo>
                        <a:pt x="6" y="3"/>
                      </a:lnTo>
                      <a:lnTo>
                        <a:pt x="9" y="1"/>
                      </a:lnTo>
                      <a:lnTo>
                        <a:pt x="12" y="0"/>
                      </a:lnTo>
                      <a:lnTo>
                        <a:pt x="15" y="0"/>
                      </a:lnTo>
                      <a:lnTo>
                        <a:pt x="18" y="1"/>
                      </a:lnTo>
                      <a:lnTo>
                        <a:pt x="20" y="3"/>
                      </a:lnTo>
                      <a:lnTo>
                        <a:pt x="23" y="3"/>
                      </a:lnTo>
                      <a:lnTo>
                        <a:pt x="24" y="6"/>
                      </a:lnTo>
                      <a:lnTo>
                        <a:pt x="26" y="7"/>
                      </a:lnTo>
                      <a:lnTo>
                        <a:pt x="29" y="10"/>
                      </a:lnTo>
                      <a:lnTo>
                        <a:pt x="30" y="13"/>
                      </a:lnTo>
                      <a:lnTo>
                        <a:pt x="30" y="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12" name="Freeform 460"/>
                <p:cNvSpPr>
                  <a:spLocks/>
                </p:cNvSpPr>
                <p:nvPr/>
              </p:nvSpPr>
              <p:spPr bwMode="auto">
                <a:xfrm>
                  <a:off x="2351" y="1379"/>
                  <a:ext cx="12" cy="12"/>
                </a:xfrm>
                <a:custGeom>
                  <a:avLst/>
                  <a:gdLst>
                    <a:gd name="T0" fmla="*/ 1 w 12"/>
                    <a:gd name="T1" fmla="*/ 9 h 12"/>
                    <a:gd name="T2" fmla="*/ 1 w 12"/>
                    <a:gd name="T3" fmla="*/ 9 h 12"/>
                    <a:gd name="T4" fmla="*/ 0 w 12"/>
                    <a:gd name="T5" fmla="*/ 6 h 12"/>
                    <a:gd name="T6" fmla="*/ 0 w 12"/>
                    <a:gd name="T7" fmla="*/ 5 h 12"/>
                    <a:gd name="T8" fmla="*/ 0 w 12"/>
                    <a:gd name="T9" fmla="*/ 2 h 12"/>
                    <a:gd name="T10" fmla="*/ 1 w 12"/>
                    <a:gd name="T11" fmla="*/ 0 h 12"/>
                    <a:gd name="T12" fmla="*/ 1 w 12"/>
                    <a:gd name="T13" fmla="*/ 0 h 12"/>
                    <a:gd name="T14" fmla="*/ 4 w 12"/>
                    <a:gd name="T15" fmla="*/ 0 h 12"/>
                    <a:gd name="T16" fmla="*/ 6 w 12"/>
                    <a:gd name="T17" fmla="*/ 0 h 12"/>
                    <a:gd name="T18" fmla="*/ 7 w 12"/>
                    <a:gd name="T19" fmla="*/ 2 h 12"/>
                    <a:gd name="T20" fmla="*/ 10 w 12"/>
                    <a:gd name="T21" fmla="*/ 3 h 12"/>
                    <a:gd name="T22" fmla="*/ 10 w 12"/>
                    <a:gd name="T23" fmla="*/ 5 h 12"/>
                    <a:gd name="T24" fmla="*/ 10 w 12"/>
                    <a:gd name="T25" fmla="*/ 5 h 12"/>
                    <a:gd name="T26" fmla="*/ 12 w 12"/>
                    <a:gd name="T27" fmla="*/ 8 h 12"/>
                    <a:gd name="T28" fmla="*/ 12 w 12"/>
                    <a:gd name="T29" fmla="*/ 9 h 12"/>
                    <a:gd name="T30" fmla="*/ 12 w 12"/>
                    <a:gd name="T31" fmla="*/ 11 h 12"/>
                    <a:gd name="T32" fmla="*/ 10 w 12"/>
                    <a:gd name="T33" fmla="*/ 12 h 12"/>
                    <a:gd name="T34" fmla="*/ 9 w 12"/>
                    <a:gd name="T35" fmla="*/ 12 h 12"/>
                    <a:gd name="T36" fmla="*/ 7 w 12"/>
                    <a:gd name="T37" fmla="*/ 12 h 12"/>
                    <a:gd name="T38" fmla="*/ 6 w 12"/>
                    <a:gd name="T39" fmla="*/ 12 h 12"/>
                    <a:gd name="T40" fmla="*/ 4 w 12"/>
                    <a:gd name="T41" fmla="*/ 12 h 12"/>
                    <a:gd name="T42" fmla="*/ 1 w 12"/>
                    <a:gd name="T43" fmla="*/ 11 h 12"/>
                    <a:gd name="T44" fmla="*/ 1 w 12"/>
                    <a:gd name="T45" fmla="*/ 9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12"/>
                    <a:gd name="T71" fmla="*/ 12 w 12"/>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12">
                      <a:moveTo>
                        <a:pt x="1" y="9"/>
                      </a:moveTo>
                      <a:lnTo>
                        <a:pt x="1" y="9"/>
                      </a:lnTo>
                      <a:lnTo>
                        <a:pt x="0" y="6"/>
                      </a:lnTo>
                      <a:lnTo>
                        <a:pt x="0" y="5"/>
                      </a:lnTo>
                      <a:lnTo>
                        <a:pt x="0" y="2"/>
                      </a:lnTo>
                      <a:lnTo>
                        <a:pt x="1" y="0"/>
                      </a:lnTo>
                      <a:lnTo>
                        <a:pt x="4" y="0"/>
                      </a:lnTo>
                      <a:lnTo>
                        <a:pt x="6" y="0"/>
                      </a:lnTo>
                      <a:lnTo>
                        <a:pt x="7" y="2"/>
                      </a:lnTo>
                      <a:lnTo>
                        <a:pt x="10" y="3"/>
                      </a:lnTo>
                      <a:lnTo>
                        <a:pt x="10" y="5"/>
                      </a:lnTo>
                      <a:lnTo>
                        <a:pt x="12" y="8"/>
                      </a:lnTo>
                      <a:lnTo>
                        <a:pt x="12" y="9"/>
                      </a:lnTo>
                      <a:lnTo>
                        <a:pt x="12" y="11"/>
                      </a:lnTo>
                      <a:lnTo>
                        <a:pt x="10" y="12"/>
                      </a:lnTo>
                      <a:lnTo>
                        <a:pt x="9" y="12"/>
                      </a:lnTo>
                      <a:lnTo>
                        <a:pt x="7" y="12"/>
                      </a:lnTo>
                      <a:lnTo>
                        <a:pt x="6" y="12"/>
                      </a:lnTo>
                      <a:lnTo>
                        <a:pt x="4" y="12"/>
                      </a:lnTo>
                      <a:lnTo>
                        <a:pt x="1" y="11"/>
                      </a:lnTo>
                      <a:lnTo>
                        <a:pt x="1" y="9"/>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13" name="Freeform 461"/>
                <p:cNvSpPr>
                  <a:spLocks/>
                </p:cNvSpPr>
                <p:nvPr/>
              </p:nvSpPr>
              <p:spPr bwMode="auto">
                <a:xfrm>
                  <a:off x="2351" y="1379"/>
                  <a:ext cx="12" cy="12"/>
                </a:xfrm>
                <a:custGeom>
                  <a:avLst/>
                  <a:gdLst>
                    <a:gd name="T0" fmla="*/ 1 w 12"/>
                    <a:gd name="T1" fmla="*/ 9 h 12"/>
                    <a:gd name="T2" fmla="*/ 1 w 12"/>
                    <a:gd name="T3" fmla="*/ 9 h 12"/>
                    <a:gd name="T4" fmla="*/ 0 w 12"/>
                    <a:gd name="T5" fmla="*/ 6 h 12"/>
                    <a:gd name="T6" fmla="*/ 0 w 12"/>
                    <a:gd name="T7" fmla="*/ 5 h 12"/>
                    <a:gd name="T8" fmla="*/ 0 w 12"/>
                    <a:gd name="T9" fmla="*/ 2 h 12"/>
                    <a:gd name="T10" fmla="*/ 1 w 12"/>
                    <a:gd name="T11" fmla="*/ 0 h 12"/>
                    <a:gd name="T12" fmla="*/ 1 w 12"/>
                    <a:gd name="T13" fmla="*/ 0 h 12"/>
                    <a:gd name="T14" fmla="*/ 4 w 12"/>
                    <a:gd name="T15" fmla="*/ 0 h 12"/>
                    <a:gd name="T16" fmla="*/ 6 w 12"/>
                    <a:gd name="T17" fmla="*/ 0 h 12"/>
                    <a:gd name="T18" fmla="*/ 7 w 12"/>
                    <a:gd name="T19" fmla="*/ 2 h 12"/>
                    <a:gd name="T20" fmla="*/ 10 w 12"/>
                    <a:gd name="T21" fmla="*/ 3 h 12"/>
                    <a:gd name="T22" fmla="*/ 10 w 12"/>
                    <a:gd name="T23" fmla="*/ 5 h 12"/>
                    <a:gd name="T24" fmla="*/ 10 w 12"/>
                    <a:gd name="T25" fmla="*/ 5 h 12"/>
                    <a:gd name="T26" fmla="*/ 12 w 12"/>
                    <a:gd name="T27" fmla="*/ 8 h 12"/>
                    <a:gd name="T28" fmla="*/ 12 w 12"/>
                    <a:gd name="T29" fmla="*/ 9 h 12"/>
                    <a:gd name="T30" fmla="*/ 12 w 12"/>
                    <a:gd name="T31" fmla="*/ 11 h 12"/>
                    <a:gd name="T32" fmla="*/ 10 w 12"/>
                    <a:gd name="T33" fmla="*/ 12 h 12"/>
                    <a:gd name="T34" fmla="*/ 9 w 12"/>
                    <a:gd name="T35" fmla="*/ 12 h 12"/>
                    <a:gd name="T36" fmla="*/ 7 w 12"/>
                    <a:gd name="T37" fmla="*/ 12 h 12"/>
                    <a:gd name="T38" fmla="*/ 6 w 12"/>
                    <a:gd name="T39" fmla="*/ 12 h 12"/>
                    <a:gd name="T40" fmla="*/ 4 w 12"/>
                    <a:gd name="T41" fmla="*/ 12 h 12"/>
                    <a:gd name="T42" fmla="*/ 1 w 12"/>
                    <a:gd name="T43" fmla="*/ 11 h 12"/>
                    <a:gd name="T44" fmla="*/ 1 w 12"/>
                    <a:gd name="T45" fmla="*/ 9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12"/>
                    <a:gd name="T71" fmla="*/ 12 w 12"/>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12">
                      <a:moveTo>
                        <a:pt x="1" y="9"/>
                      </a:moveTo>
                      <a:lnTo>
                        <a:pt x="1" y="9"/>
                      </a:lnTo>
                      <a:lnTo>
                        <a:pt x="0" y="6"/>
                      </a:lnTo>
                      <a:lnTo>
                        <a:pt x="0" y="5"/>
                      </a:lnTo>
                      <a:lnTo>
                        <a:pt x="0" y="2"/>
                      </a:lnTo>
                      <a:lnTo>
                        <a:pt x="1" y="0"/>
                      </a:lnTo>
                      <a:lnTo>
                        <a:pt x="4" y="0"/>
                      </a:lnTo>
                      <a:lnTo>
                        <a:pt x="6" y="0"/>
                      </a:lnTo>
                      <a:lnTo>
                        <a:pt x="7" y="2"/>
                      </a:lnTo>
                      <a:lnTo>
                        <a:pt x="10" y="3"/>
                      </a:lnTo>
                      <a:lnTo>
                        <a:pt x="10" y="5"/>
                      </a:lnTo>
                      <a:lnTo>
                        <a:pt x="12" y="8"/>
                      </a:lnTo>
                      <a:lnTo>
                        <a:pt x="12" y="9"/>
                      </a:lnTo>
                      <a:lnTo>
                        <a:pt x="12" y="11"/>
                      </a:lnTo>
                      <a:lnTo>
                        <a:pt x="10" y="12"/>
                      </a:lnTo>
                      <a:lnTo>
                        <a:pt x="9" y="12"/>
                      </a:lnTo>
                      <a:lnTo>
                        <a:pt x="7" y="12"/>
                      </a:lnTo>
                      <a:lnTo>
                        <a:pt x="6" y="12"/>
                      </a:lnTo>
                      <a:lnTo>
                        <a:pt x="4" y="12"/>
                      </a:lnTo>
                      <a:lnTo>
                        <a:pt x="1" y="11"/>
                      </a:lnTo>
                      <a:lnTo>
                        <a:pt x="1"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14" name="Freeform 462"/>
                <p:cNvSpPr>
                  <a:spLocks/>
                </p:cNvSpPr>
                <p:nvPr/>
              </p:nvSpPr>
              <p:spPr bwMode="auto">
                <a:xfrm>
                  <a:off x="2222" y="1660"/>
                  <a:ext cx="11" cy="14"/>
                </a:xfrm>
                <a:custGeom>
                  <a:avLst/>
                  <a:gdLst>
                    <a:gd name="T0" fmla="*/ 2 w 11"/>
                    <a:gd name="T1" fmla="*/ 3 h 14"/>
                    <a:gd name="T2" fmla="*/ 2 w 11"/>
                    <a:gd name="T3" fmla="*/ 3 h 14"/>
                    <a:gd name="T4" fmla="*/ 3 w 11"/>
                    <a:gd name="T5" fmla="*/ 2 h 14"/>
                    <a:gd name="T6" fmla="*/ 6 w 11"/>
                    <a:gd name="T7" fmla="*/ 0 h 14"/>
                    <a:gd name="T8" fmla="*/ 8 w 11"/>
                    <a:gd name="T9" fmla="*/ 0 h 14"/>
                    <a:gd name="T10" fmla="*/ 9 w 11"/>
                    <a:gd name="T11" fmla="*/ 0 h 14"/>
                    <a:gd name="T12" fmla="*/ 11 w 11"/>
                    <a:gd name="T13" fmla="*/ 0 h 14"/>
                    <a:gd name="T14" fmla="*/ 11 w 11"/>
                    <a:gd name="T15" fmla="*/ 3 h 14"/>
                    <a:gd name="T16" fmla="*/ 11 w 11"/>
                    <a:gd name="T17" fmla="*/ 5 h 14"/>
                    <a:gd name="T18" fmla="*/ 11 w 11"/>
                    <a:gd name="T19" fmla="*/ 6 h 14"/>
                    <a:gd name="T20" fmla="*/ 11 w 11"/>
                    <a:gd name="T21" fmla="*/ 9 h 14"/>
                    <a:gd name="T22" fmla="*/ 9 w 11"/>
                    <a:gd name="T23" fmla="*/ 11 h 14"/>
                    <a:gd name="T24" fmla="*/ 9 w 11"/>
                    <a:gd name="T25" fmla="*/ 11 h 14"/>
                    <a:gd name="T26" fmla="*/ 8 w 11"/>
                    <a:gd name="T27" fmla="*/ 14 h 14"/>
                    <a:gd name="T28" fmla="*/ 6 w 11"/>
                    <a:gd name="T29" fmla="*/ 14 h 14"/>
                    <a:gd name="T30" fmla="*/ 5 w 11"/>
                    <a:gd name="T31" fmla="*/ 14 h 14"/>
                    <a:gd name="T32" fmla="*/ 3 w 11"/>
                    <a:gd name="T33" fmla="*/ 14 h 14"/>
                    <a:gd name="T34" fmla="*/ 2 w 11"/>
                    <a:gd name="T35" fmla="*/ 12 h 14"/>
                    <a:gd name="T36" fmla="*/ 2 w 11"/>
                    <a:gd name="T37" fmla="*/ 11 h 14"/>
                    <a:gd name="T38" fmla="*/ 0 w 11"/>
                    <a:gd name="T39" fmla="*/ 9 h 14"/>
                    <a:gd name="T40" fmla="*/ 0 w 11"/>
                    <a:gd name="T41" fmla="*/ 8 h 14"/>
                    <a:gd name="T42" fmla="*/ 0 w 11"/>
                    <a:gd name="T43" fmla="*/ 5 h 14"/>
                    <a:gd name="T44" fmla="*/ 2 w 11"/>
                    <a:gd name="T45" fmla="*/ 3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4"/>
                    <a:gd name="T71" fmla="*/ 11 w 11"/>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4">
                      <a:moveTo>
                        <a:pt x="2" y="3"/>
                      </a:moveTo>
                      <a:lnTo>
                        <a:pt x="2" y="3"/>
                      </a:lnTo>
                      <a:lnTo>
                        <a:pt x="3" y="2"/>
                      </a:lnTo>
                      <a:lnTo>
                        <a:pt x="6" y="0"/>
                      </a:lnTo>
                      <a:lnTo>
                        <a:pt x="8" y="0"/>
                      </a:lnTo>
                      <a:lnTo>
                        <a:pt x="9" y="0"/>
                      </a:lnTo>
                      <a:lnTo>
                        <a:pt x="11" y="0"/>
                      </a:lnTo>
                      <a:lnTo>
                        <a:pt x="11" y="3"/>
                      </a:lnTo>
                      <a:lnTo>
                        <a:pt x="11" y="5"/>
                      </a:lnTo>
                      <a:lnTo>
                        <a:pt x="11" y="6"/>
                      </a:lnTo>
                      <a:lnTo>
                        <a:pt x="11" y="9"/>
                      </a:lnTo>
                      <a:lnTo>
                        <a:pt x="9" y="11"/>
                      </a:lnTo>
                      <a:lnTo>
                        <a:pt x="8" y="14"/>
                      </a:lnTo>
                      <a:lnTo>
                        <a:pt x="6" y="14"/>
                      </a:lnTo>
                      <a:lnTo>
                        <a:pt x="5" y="14"/>
                      </a:lnTo>
                      <a:lnTo>
                        <a:pt x="3" y="14"/>
                      </a:lnTo>
                      <a:lnTo>
                        <a:pt x="2" y="12"/>
                      </a:lnTo>
                      <a:lnTo>
                        <a:pt x="2" y="11"/>
                      </a:lnTo>
                      <a:lnTo>
                        <a:pt x="0" y="9"/>
                      </a:lnTo>
                      <a:lnTo>
                        <a:pt x="0" y="8"/>
                      </a:lnTo>
                      <a:lnTo>
                        <a:pt x="0" y="5"/>
                      </a:lnTo>
                      <a:lnTo>
                        <a:pt x="2" y="3"/>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15" name="Freeform 463"/>
                <p:cNvSpPr>
                  <a:spLocks/>
                </p:cNvSpPr>
                <p:nvPr/>
              </p:nvSpPr>
              <p:spPr bwMode="auto">
                <a:xfrm>
                  <a:off x="2222" y="1660"/>
                  <a:ext cx="11" cy="14"/>
                </a:xfrm>
                <a:custGeom>
                  <a:avLst/>
                  <a:gdLst>
                    <a:gd name="T0" fmla="*/ 2 w 11"/>
                    <a:gd name="T1" fmla="*/ 3 h 14"/>
                    <a:gd name="T2" fmla="*/ 2 w 11"/>
                    <a:gd name="T3" fmla="*/ 3 h 14"/>
                    <a:gd name="T4" fmla="*/ 3 w 11"/>
                    <a:gd name="T5" fmla="*/ 2 h 14"/>
                    <a:gd name="T6" fmla="*/ 6 w 11"/>
                    <a:gd name="T7" fmla="*/ 0 h 14"/>
                    <a:gd name="T8" fmla="*/ 8 w 11"/>
                    <a:gd name="T9" fmla="*/ 0 h 14"/>
                    <a:gd name="T10" fmla="*/ 9 w 11"/>
                    <a:gd name="T11" fmla="*/ 0 h 14"/>
                    <a:gd name="T12" fmla="*/ 11 w 11"/>
                    <a:gd name="T13" fmla="*/ 0 h 14"/>
                    <a:gd name="T14" fmla="*/ 11 w 11"/>
                    <a:gd name="T15" fmla="*/ 3 h 14"/>
                    <a:gd name="T16" fmla="*/ 11 w 11"/>
                    <a:gd name="T17" fmla="*/ 5 h 14"/>
                    <a:gd name="T18" fmla="*/ 11 w 11"/>
                    <a:gd name="T19" fmla="*/ 6 h 14"/>
                    <a:gd name="T20" fmla="*/ 11 w 11"/>
                    <a:gd name="T21" fmla="*/ 9 h 14"/>
                    <a:gd name="T22" fmla="*/ 9 w 11"/>
                    <a:gd name="T23" fmla="*/ 11 h 14"/>
                    <a:gd name="T24" fmla="*/ 9 w 11"/>
                    <a:gd name="T25" fmla="*/ 11 h 14"/>
                    <a:gd name="T26" fmla="*/ 8 w 11"/>
                    <a:gd name="T27" fmla="*/ 14 h 14"/>
                    <a:gd name="T28" fmla="*/ 6 w 11"/>
                    <a:gd name="T29" fmla="*/ 14 h 14"/>
                    <a:gd name="T30" fmla="*/ 5 w 11"/>
                    <a:gd name="T31" fmla="*/ 14 h 14"/>
                    <a:gd name="T32" fmla="*/ 3 w 11"/>
                    <a:gd name="T33" fmla="*/ 14 h 14"/>
                    <a:gd name="T34" fmla="*/ 2 w 11"/>
                    <a:gd name="T35" fmla="*/ 12 h 14"/>
                    <a:gd name="T36" fmla="*/ 2 w 11"/>
                    <a:gd name="T37" fmla="*/ 11 h 14"/>
                    <a:gd name="T38" fmla="*/ 0 w 11"/>
                    <a:gd name="T39" fmla="*/ 9 h 14"/>
                    <a:gd name="T40" fmla="*/ 0 w 11"/>
                    <a:gd name="T41" fmla="*/ 8 h 14"/>
                    <a:gd name="T42" fmla="*/ 0 w 11"/>
                    <a:gd name="T43" fmla="*/ 5 h 14"/>
                    <a:gd name="T44" fmla="*/ 2 w 11"/>
                    <a:gd name="T45" fmla="*/ 3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4"/>
                    <a:gd name="T71" fmla="*/ 11 w 11"/>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4">
                      <a:moveTo>
                        <a:pt x="2" y="3"/>
                      </a:moveTo>
                      <a:lnTo>
                        <a:pt x="2" y="3"/>
                      </a:lnTo>
                      <a:lnTo>
                        <a:pt x="3" y="2"/>
                      </a:lnTo>
                      <a:lnTo>
                        <a:pt x="6" y="0"/>
                      </a:lnTo>
                      <a:lnTo>
                        <a:pt x="8" y="0"/>
                      </a:lnTo>
                      <a:lnTo>
                        <a:pt x="9" y="0"/>
                      </a:lnTo>
                      <a:lnTo>
                        <a:pt x="11" y="0"/>
                      </a:lnTo>
                      <a:lnTo>
                        <a:pt x="11" y="3"/>
                      </a:lnTo>
                      <a:lnTo>
                        <a:pt x="11" y="5"/>
                      </a:lnTo>
                      <a:lnTo>
                        <a:pt x="11" y="6"/>
                      </a:lnTo>
                      <a:lnTo>
                        <a:pt x="11" y="9"/>
                      </a:lnTo>
                      <a:lnTo>
                        <a:pt x="9" y="11"/>
                      </a:lnTo>
                      <a:lnTo>
                        <a:pt x="8" y="14"/>
                      </a:lnTo>
                      <a:lnTo>
                        <a:pt x="6" y="14"/>
                      </a:lnTo>
                      <a:lnTo>
                        <a:pt x="5" y="14"/>
                      </a:lnTo>
                      <a:lnTo>
                        <a:pt x="3" y="14"/>
                      </a:lnTo>
                      <a:lnTo>
                        <a:pt x="2" y="12"/>
                      </a:lnTo>
                      <a:lnTo>
                        <a:pt x="2" y="11"/>
                      </a:lnTo>
                      <a:lnTo>
                        <a:pt x="0" y="9"/>
                      </a:lnTo>
                      <a:lnTo>
                        <a:pt x="0" y="8"/>
                      </a:lnTo>
                      <a:lnTo>
                        <a:pt x="0" y="5"/>
                      </a:lnTo>
                      <a:lnTo>
                        <a:pt x="2"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16" name="Freeform 464"/>
                <p:cNvSpPr>
                  <a:spLocks/>
                </p:cNvSpPr>
                <p:nvPr/>
              </p:nvSpPr>
              <p:spPr bwMode="auto">
                <a:xfrm>
                  <a:off x="2326" y="1699"/>
                  <a:ext cx="7" cy="8"/>
                </a:xfrm>
                <a:custGeom>
                  <a:avLst/>
                  <a:gdLst>
                    <a:gd name="T0" fmla="*/ 1 w 7"/>
                    <a:gd name="T1" fmla="*/ 0 h 8"/>
                    <a:gd name="T2" fmla="*/ 1 w 7"/>
                    <a:gd name="T3" fmla="*/ 0 h 8"/>
                    <a:gd name="T4" fmla="*/ 4 w 7"/>
                    <a:gd name="T5" fmla="*/ 0 h 8"/>
                    <a:gd name="T6" fmla="*/ 4 w 7"/>
                    <a:gd name="T7" fmla="*/ 0 h 8"/>
                    <a:gd name="T8" fmla="*/ 6 w 7"/>
                    <a:gd name="T9" fmla="*/ 0 h 8"/>
                    <a:gd name="T10" fmla="*/ 7 w 7"/>
                    <a:gd name="T11" fmla="*/ 0 h 8"/>
                    <a:gd name="T12" fmla="*/ 7 w 7"/>
                    <a:gd name="T13" fmla="*/ 0 h 8"/>
                    <a:gd name="T14" fmla="*/ 7 w 7"/>
                    <a:gd name="T15" fmla="*/ 2 h 8"/>
                    <a:gd name="T16" fmla="*/ 7 w 7"/>
                    <a:gd name="T17" fmla="*/ 3 h 8"/>
                    <a:gd name="T18" fmla="*/ 7 w 7"/>
                    <a:gd name="T19" fmla="*/ 3 h 8"/>
                    <a:gd name="T20" fmla="*/ 6 w 7"/>
                    <a:gd name="T21" fmla="*/ 5 h 8"/>
                    <a:gd name="T22" fmla="*/ 4 w 7"/>
                    <a:gd name="T23" fmla="*/ 6 h 8"/>
                    <a:gd name="T24" fmla="*/ 4 w 7"/>
                    <a:gd name="T25" fmla="*/ 6 h 8"/>
                    <a:gd name="T26" fmla="*/ 3 w 7"/>
                    <a:gd name="T27" fmla="*/ 8 h 8"/>
                    <a:gd name="T28" fmla="*/ 1 w 7"/>
                    <a:gd name="T29" fmla="*/ 8 h 8"/>
                    <a:gd name="T30" fmla="*/ 1 w 7"/>
                    <a:gd name="T31" fmla="*/ 8 h 8"/>
                    <a:gd name="T32" fmla="*/ 0 w 7"/>
                    <a:gd name="T33" fmla="*/ 6 h 8"/>
                    <a:gd name="T34" fmla="*/ 0 w 7"/>
                    <a:gd name="T35" fmla="*/ 5 h 8"/>
                    <a:gd name="T36" fmla="*/ 0 w 7"/>
                    <a:gd name="T37" fmla="*/ 5 h 8"/>
                    <a:gd name="T38" fmla="*/ 0 w 7"/>
                    <a:gd name="T39" fmla="*/ 3 h 8"/>
                    <a:gd name="T40" fmla="*/ 0 w 7"/>
                    <a:gd name="T41" fmla="*/ 2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6" y="0"/>
                      </a:lnTo>
                      <a:lnTo>
                        <a:pt x="7" y="0"/>
                      </a:lnTo>
                      <a:lnTo>
                        <a:pt x="7" y="2"/>
                      </a:lnTo>
                      <a:lnTo>
                        <a:pt x="7" y="3"/>
                      </a:lnTo>
                      <a:lnTo>
                        <a:pt x="6" y="5"/>
                      </a:lnTo>
                      <a:lnTo>
                        <a:pt x="4" y="6"/>
                      </a:lnTo>
                      <a:lnTo>
                        <a:pt x="3" y="8"/>
                      </a:lnTo>
                      <a:lnTo>
                        <a:pt x="1" y="8"/>
                      </a:lnTo>
                      <a:lnTo>
                        <a:pt x="0" y="6"/>
                      </a:lnTo>
                      <a:lnTo>
                        <a:pt x="0" y="5"/>
                      </a:lnTo>
                      <a:lnTo>
                        <a:pt x="0" y="3"/>
                      </a:lnTo>
                      <a:lnTo>
                        <a:pt x="0" y="2"/>
                      </a:lnTo>
                      <a:lnTo>
                        <a:pt x="1"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17" name="Freeform 465"/>
                <p:cNvSpPr>
                  <a:spLocks/>
                </p:cNvSpPr>
                <p:nvPr/>
              </p:nvSpPr>
              <p:spPr bwMode="auto">
                <a:xfrm>
                  <a:off x="2326" y="1699"/>
                  <a:ext cx="7" cy="8"/>
                </a:xfrm>
                <a:custGeom>
                  <a:avLst/>
                  <a:gdLst>
                    <a:gd name="T0" fmla="*/ 1 w 7"/>
                    <a:gd name="T1" fmla="*/ 0 h 8"/>
                    <a:gd name="T2" fmla="*/ 1 w 7"/>
                    <a:gd name="T3" fmla="*/ 0 h 8"/>
                    <a:gd name="T4" fmla="*/ 4 w 7"/>
                    <a:gd name="T5" fmla="*/ 0 h 8"/>
                    <a:gd name="T6" fmla="*/ 4 w 7"/>
                    <a:gd name="T7" fmla="*/ 0 h 8"/>
                    <a:gd name="T8" fmla="*/ 6 w 7"/>
                    <a:gd name="T9" fmla="*/ 0 h 8"/>
                    <a:gd name="T10" fmla="*/ 7 w 7"/>
                    <a:gd name="T11" fmla="*/ 0 h 8"/>
                    <a:gd name="T12" fmla="*/ 7 w 7"/>
                    <a:gd name="T13" fmla="*/ 0 h 8"/>
                    <a:gd name="T14" fmla="*/ 7 w 7"/>
                    <a:gd name="T15" fmla="*/ 2 h 8"/>
                    <a:gd name="T16" fmla="*/ 7 w 7"/>
                    <a:gd name="T17" fmla="*/ 3 h 8"/>
                    <a:gd name="T18" fmla="*/ 7 w 7"/>
                    <a:gd name="T19" fmla="*/ 3 h 8"/>
                    <a:gd name="T20" fmla="*/ 6 w 7"/>
                    <a:gd name="T21" fmla="*/ 5 h 8"/>
                    <a:gd name="T22" fmla="*/ 4 w 7"/>
                    <a:gd name="T23" fmla="*/ 6 h 8"/>
                    <a:gd name="T24" fmla="*/ 4 w 7"/>
                    <a:gd name="T25" fmla="*/ 6 h 8"/>
                    <a:gd name="T26" fmla="*/ 3 w 7"/>
                    <a:gd name="T27" fmla="*/ 8 h 8"/>
                    <a:gd name="T28" fmla="*/ 1 w 7"/>
                    <a:gd name="T29" fmla="*/ 8 h 8"/>
                    <a:gd name="T30" fmla="*/ 1 w 7"/>
                    <a:gd name="T31" fmla="*/ 8 h 8"/>
                    <a:gd name="T32" fmla="*/ 0 w 7"/>
                    <a:gd name="T33" fmla="*/ 6 h 8"/>
                    <a:gd name="T34" fmla="*/ 0 w 7"/>
                    <a:gd name="T35" fmla="*/ 5 h 8"/>
                    <a:gd name="T36" fmla="*/ 0 w 7"/>
                    <a:gd name="T37" fmla="*/ 5 h 8"/>
                    <a:gd name="T38" fmla="*/ 0 w 7"/>
                    <a:gd name="T39" fmla="*/ 3 h 8"/>
                    <a:gd name="T40" fmla="*/ 0 w 7"/>
                    <a:gd name="T41" fmla="*/ 2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6" y="0"/>
                      </a:lnTo>
                      <a:lnTo>
                        <a:pt x="7" y="0"/>
                      </a:lnTo>
                      <a:lnTo>
                        <a:pt x="7" y="2"/>
                      </a:lnTo>
                      <a:lnTo>
                        <a:pt x="7" y="3"/>
                      </a:lnTo>
                      <a:lnTo>
                        <a:pt x="6" y="5"/>
                      </a:lnTo>
                      <a:lnTo>
                        <a:pt x="4" y="6"/>
                      </a:lnTo>
                      <a:lnTo>
                        <a:pt x="3" y="8"/>
                      </a:lnTo>
                      <a:lnTo>
                        <a:pt x="1" y="8"/>
                      </a:lnTo>
                      <a:lnTo>
                        <a:pt x="0" y="6"/>
                      </a:lnTo>
                      <a:lnTo>
                        <a:pt x="0" y="5"/>
                      </a:lnTo>
                      <a:lnTo>
                        <a:pt x="0" y="3"/>
                      </a:lnTo>
                      <a:lnTo>
                        <a:pt x="0" y="2"/>
                      </a:lnTo>
                      <a:lnTo>
                        <a:pt x="1"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18" name="Freeform 466"/>
                <p:cNvSpPr>
                  <a:spLocks/>
                </p:cNvSpPr>
                <p:nvPr/>
              </p:nvSpPr>
              <p:spPr bwMode="auto">
                <a:xfrm>
                  <a:off x="2094" y="1659"/>
                  <a:ext cx="7" cy="9"/>
                </a:xfrm>
                <a:custGeom>
                  <a:avLst/>
                  <a:gdLst>
                    <a:gd name="T0" fmla="*/ 1 w 7"/>
                    <a:gd name="T1" fmla="*/ 1 h 9"/>
                    <a:gd name="T2" fmla="*/ 1 w 7"/>
                    <a:gd name="T3" fmla="*/ 1 h 9"/>
                    <a:gd name="T4" fmla="*/ 4 w 7"/>
                    <a:gd name="T5" fmla="*/ 1 h 9"/>
                    <a:gd name="T6" fmla="*/ 4 w 7"/>
                    <a:gd name="T7" fmla="*/ 0 h 9"/>
                    <a:gd name="T8" fmla="*/ 6 w 7"/>
                    <a:gd name="T9" fmla="*/ 1 h 9"/>
                    <a:gd name="T10" fmla="*/ 7 w 7"/>
                    <a:gd name="T11" fmla="*/ 1 h 9"/>
                    <a:gd name="T12" fmla="*/ 7 w 7"/>
                    <a:gd name="T13" fmla="*/ 1 h 9"/>
                    <a:gd name="T14" fmla="*/ 7 w 7"/>
                    <a:gd name="T15" fmla="*/ 3 h 9"/>
                    <a:gd name="T16" fmla="*/ 7 w 7"/>
                    <a:gd name="T17" fmla="*/ 4 h 9"/>
                    <a:gd name="T18" fmla="*/ 7 w 7"/>
                    <a:gd name="T19" fmla="*/ 4 h 9"/>
                    <a:gd name="T20" fmla="*/ 6 w 7"/>
                    <a:gd name="T21" fmla="*/ 6 h 9"/>
                    <a:gd name="T22" fmla="*/ 4 w 7"/>
                    <a:gd name="T23" fmla="*/ 7 h 9"/>
                    <a:gd name="T24" fmla="*/ 4 w 7"/>
                    <a:gd name="T25" fmla="*/ 7 h 9"/>
                    <a:gd name="T26" fmla="*/ 3 w 7"/>
                    <a:gd name="T27" fmla="*/ 9 h 9"/>
                    <a:gd name="T28" fmla="*/ 1 w 7"/>
                    <a:gd name="T29" fmla="*/ 9 h 9"/>
                    <a:gd name="T30" fmla="*/ 1 w 7"/>
                    <a:gd name="T31" fmla="*/ 9 h 9"/>
                    <a:gd name="T32" fmla="*/ 0 w 7"/>
                    <a:gd name="T33" fmla="*/ 7 h 9"/>
                    <a:gd name="T34" fmla="*/ 0 w 7"/>
                    <a:gd name="T35" fmla="*/ 6 h 9"/>
                    <a:gd name="T36" fmla="*/ 0 w 7"/>
                    <a:gd name="T37" fmla="*/ 4 h 9"/>
                    <a:gd name="T38" fmla="*/ 0 w 7"/>
                    <a:gd name="T39" fmla="*/ 4 h 9"/>
                    <a:gd name="T40" fmla="*/ 0 w 7"/>
                    <a:gd name="T41" fmla="*/ 3 h 9"/>
                    <a:gd name="T42" fmla="*/ 1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4" y="1"/>
                      </a:lnTo>
                      <a:lnTo>
                        <a:pt x="4" y="0"/>
                      </a:lnTo>
                      <a:lnTo>
                        <a:pt x="6" y="1"/>
                      </a:lnTo>
                      <a:lnTo>
                        <a:pt x="7" y="1"/>
                      </a:lnTo>
                      <a:lnTo>
                        <a:pt x="7" y="3"/>
                      </a:lnTo>
                      <a:lnTo>
                        <a:pt x="7" y="4"/>
                      </a:lnTo>
                      <a:lnTo>
                        <a:pt x="6" y="6"/>
                      </a:lnTo>
                      <a:lnTo>
                        <a:pt x="4" y="7"/>
                      </a:lnTo>
                      <a:lnTo>
                        <a:pt x="3" y="9"/>
                      </a:lnTo>
                      <a:lnTo>
                        <a:pt x="1" y="9"/>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19" name="Freeform 467"/>
                <p:cNvSpPr>
                  <a:spLocks/>
                </p:cNvSpPr>
                <p:nvPr/>
              </p:nvSpPr>
              <p:spPr bwMode="auto">
                <a:xfrm>
                  <a:off x="2094" y="1659"/>
                  <a:ext cx="7" cy="9"/>
                </a:xfrm>
                <a:custGeom>
                  <a:avLst/>
                  <a:gdLst>
                    <a:gd name="T0" fmla="*/ 1 w 7"/>
                    <a:gd name="T1" fmla="*/ 1 h 9"/>
                    <a:gd name="T2" fmla="*/ 1 w 7"/>
                    <a:gd name="T3" fmla="*/ 1 h 9"/>
                    <a:gd name="T4" fmla="*/ 4 w 7"/>
                    <a:gd name="T5" fmla="*/ 1 h 9"/>
                    <a:gd name="T6" fmla="*/ 4 w 7"/>
                    <a:gd name="T7" fmla="*/ 0 h 9"/>
                    <a:gd name="T8" fmla="*/ 6 w 7"/>
                    <a:gd name="T9" fmla="*/ 1 h 9"/>
                    <a:gd name="T10" fmla="*/ 7 w 7"/>
                    <a:gd name="T11" fmla="*/ 1 h 9"/>
                    <a:gd name="T12" fmla="*/ 7 w 7"/>
                    <a:gd name="T13" fmla="*/ 1 h 9"/>
                    <a:gd name="T14" fmla="*/ 7 w 7"/>
                    <a:gd name="T15" fmla="*/ 3 h 9"/>
                    <a:gd name="T16" fmla="*/ 7 w 7"/>
                    <a:gd name="T17" fmla="*/ 4 h 9"/>
                    <a:gd name="T18" fmla="*/ 7 w 7"/>
                    <a:gd name="T19" fmla="*/ 4 h 9"/>
                    <a:gd name="T20" fmla="*/ 6 w 7"/>
                    <a:gd name="T21" fmla="*/ 6 h 9"/>
                    <a:gd name="T22" fmla="*/ 4 w 7"/>
                    <a:gd name="T23" fmla="*/ 7 h 9"/>
                    <a:gd name="T24" fmla="*/ 4 w 7"/>
                    <a:gd name="T25" fmla="*/ 7 h 9"/>
                    <a:gd name="T26" fmla="*/ 3 w 7"/>
                    <a:gd name="T27" fmla="*/ 9 h 9"/>
                    <a:gd name="T28" fmla="*/ 1 w 7"/>
                    <a:gd name="T29" fmla="*/ 9 h 9"/>
                    <a:gd name="T30" fmla="*/ 1 w 7"/>
                    <a:gd name="T31" fmla="*/ 9 h 9"/>
                    <a:gd name="T32" fmla="*/ 0 w 7"/>
                    <a:gd name="T33" fmla="*/ 7 h 9"/>
                    <a:gd name="T34" fmla="*/ 0 w 7"/>
                    <a:gd name="T35" fmla="*/ 6 h 9"/>
                    <a:gd name="T36" fmla="*/ 0 w 7"/>
                    <a:gd name="T37" fmla="*/ 4 h 9"/>
                    <a:gd name="T38" fmla="*/ 0 w 7"/>
                    <a:gd name="T39" fmla="*/ 4 h 9"/>
                    <a:gd name="T40" fmla="*/ 0 w 7"/>
                    <a:gd name="T41" fmla="*/ 3 h 9"/>
                    <a:gd name="T42" fmla="*/ 1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4" y="1"/>
                      </a:lnTo>
                      <a:lnTo>
                        <a:pt x="4" y="0"/>
                      </a:lnTo>
                      <a:lnTo>
                        <a:pt x="6" y="1"/>
                      </a:lnTo>
                      <a:lnTo>
                        <a:pt x="7" y="1"/>
                      </a:lnTo>
                      <a:lnTo>
                        <a:pt x="7" y="3"/>
                      </a:lnTo>
                      <a:lnTo>
                        <a:pt x="7" y="4"/>
                      </a:lnTo>
                      <a:lnTo>
                        <a:pt x="6" y="6"/>
                      </a:lnTo>
                      <a:lnTo>
                        <a:pt x="4" y="7"/>
                      </a:lnTo>
                      <a:lnTo>
                        <a:pt x="3" y="9"/>
                      </a:lnTo>
                      <a:lnTo>
                        <a:pt x="1" y="9"/>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20" name="Freeform 468"/>
                <p:cNvSpPr>
                  <a:spLocks/>
                </p:cNvSpPr>
                <p:nvPr/>
              </p:nvSpPr>
              <p:spPr bwMode="auto">
                <a:xfrm>
                  <a:off x="2448" y="1689"/>
                  <a:ext cx="8" cy="9"/>
                </a:xfrm>
                <a:custGeom>
                  <a:avLst/>
                  <a:gdLst>
                    <a:gd name="T0" fmla="*/ 2 w 8"/>
                    <a:gd name="T1" fmla="*/ 1 h 9"/>
                    <a:gd name="T2" fmla="*/ 2 w 8"/>
                    <a:gd name="T3" fmla="*/ 1 h 9"/>
                    <a:gd name="T4" fmla="*/ 3 w 8"/>
                    <a:gd name="T5" fmla="*/ 0 h 9"/>
                    <a:gd name="T6" fmla="*/ 5 w 8"/>
                    <a:gd name="T7" fmla="*/ 0 h 9"/>
                    <a:gd name="T8" fmla="*/ 6 w 8"/>
                    <a:gd name="T9" fmla="*/ 0 h 9"/>
                    <a:gd name="T10" fmla="*/ 6 w 8"/>
                    <a:gd name="T11" fmla="*/ 1 h 9"/>
                    <a:gd name="T12" fmla="*/ 8 w 8"/>
                    <a:gd name="T13" fmla="*/ 1 h 9"/>
                    <a:gd name="T14" fmla="*/ 8 w 8"/>
                    <a:gd name="T15" fmla="*/ 3 h 9"/>
                    <a:gd name="T16" fmla="*/ 8 w 8"/>
                    <a:gd name="T17" fmla="*/ 4 h 9"/>
                    <a:gd name="T18" fmla="*/ 6 w 8"/>
                    <a:gd name="T19" fmla="*/ 4 h 9"/>
                    <a:gd name="T20" fmla="*/ 6 w 8"/>
                    <a:gd name="T21" fmla="*/ 6 h 9"/>
                    <a:gd name="T22" fmla="*/ 5 w 8"/>
                    <a:gd name="T23" fmla="*/ 7 h 9"/>
                    <a:gd name="T24" fmla="*/ 5 w 8"/>
                    <a:gd name="T25" fmla="*/ 7 h 9"/>
                    <a:gd name="T26" fmla="*/ 3 w 8"/>
                    <a:gd name="T27" fmla="*/ 7 h 9"/>
                    <a:gd name="T28" fmla="*/ 2 w 8"/>
                    <a:gd name="T29" fmla="*/ 9 h 9"/>
                    <a:gd name="T30" fmla="*/ 2 w 8"/>
                    <a:gd name="T31" fmla="*/ 7 h 9"/>
                    <a:gd name="T32" fmla="*/ 0 w 8"/>
                    <a:gd name="T33" fmla="*/ 7 h 9"/>
                    <a:gd name="T34" fmla="*/ 0 w 8"/>
                    <a:gd name="T35" fmla="*/ 6 h 9"/>
                    <a:gd name="T36" fmla="*/ 0 w 8"/>
                    <a:gd name="T37" fmla="*/ 6 h 9"/>
                    <a:gd name="T38" fmla="*/ 0 w 8"/>
                    <a:gd name="T39" fmla="*/ 4 h 9"/>
                    <a:gd name="T40" fmla="*/ 0 w 8"/>
                    <a:gd name="T41" fmla="*/ 3 h 9"/>
                    <a:gd name="T42" fmla="*/ 2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0"/>
                      </a:lnTo>
                      <a:lnTo>
                        <a:pt x="5" y="0"/>
                      </a:lnTo>
                      <a:lnTo>
                        <a:pt x="6" y="0"/>
                      </a:lnTo>
                      <a:lnTo>
                        <a:pt x="6" y="1"/>
                      </a:lnTo>
                      <a:lnTo>
                        <a:pt x="8" y="1"/>
                      </a:lnTo>
                      <a:lnTo>
                        <a:pt x="8" y="3"/>
                      </a:lnTo>
                      <a:lnTo>
                        <a:pt x="8" y="4"/>
                      </a:lnTo>
                      <a:lnTo>
                        <a:pt x="6" y="4"/>
                      </a:lnTo>
                      <a:lnTo>
                        <a:pt x="6" y="6"/>
                      </a:lnTo>
                      <a:lnTo>
                        <a:pt x="5" y="7"/>
                      </a:lnTo>
                      <a:lnTo>
                        <a:pt x="3" y="7"/>
                      </a:lnTo>
                      <a:lnTo>
                        <a:pt x="2" y="9"/>
                      </a:lnTo>
                      <a:lnTo>
                        <a:pt x="2" y="7"/>
                      </a:lnTo>
                      <a:lnTo>
                        <a:pt x="0"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21" name="Freeform 469"/>
                <p:cNvSpPr>
                  <a:spLocks/>
                </p:cNvSpPr>
                <p:nvPr/>
              </p:nvSpPr>
              <p:spPr bwMode="auto">
                <a:xfrm>
                  <a:off x="2448" y="1689"/>
                  <a:ext cx="8" cy="9"/>
                </a:xfrm>
                <a:custGeom>
                  <a:avLst/>
                  <a:gdLst>
                    <a:gd name="T0" fmla="*/ 2 w 8"/>
                    <a:gd name="T1" fmla="*/ 1 h 9"/>
                    <a:gd name="T2" fmla="*/ 2 w 8"/>
                    <a:gd name="T3" fmla="*/ 1 h 9"/>
                    <a:gd name="T4" fmla="*/ 3 w 8"/>
                    <a:gd name="T5" fmla="*/ 0 h 9"/>
                    <a:gd name="T6" fmla="*/ 5 w 8"/>
                    <a:gd name="T7" fmla="*/ 0 h 9"/>
                    <a:gd name="T8" fmla="*/ 6 w 8"/>
                    <a:gd name="T9" fmla="*/ 0 h 9"/>
                    <a:gd name="T10" fmla="*/ 6 w 8"/>
                    <a:gd name="T11" fmla="*/ 1 h 9"/>
                    <a:gd name="T12" fmla="*/ 8 w 8"/>
                    <a:gd name="T13" fmla="*/ 1 h 9"/>
                    <a:gd name="T14" fmla="*/ 8 w 8"/>
                    <a:gd name="T15" fmla="*/ 3 h 9"/>
                    <a:gd name="T16" fmla="*/ 8 w 8"/>
                    <a:gd name="T17" fmla="*/ 4 h 9"/>
                    <a:gd name="T18" fmla="*/ 6 w 8"/>
                    <a:gd name="T19" fmla="*/ 4 h 9"/>
                    <a:gd name="T20" fmla="*/ 6 w 8"/>
                    <a:gd name="T21" fmla="*/ 6 h 9"/>
                    <a:gd name="T22" fmla="*/ 5 w 8"/>
                    <a:gd name="T23" fmla="*/ 7 h 9"/>
                    <a:gd name="T24" fmla="*/ 5 w 8"/>
                    <a:gd name="T25" fmla="*/ 7 h 9"/>
                    <a:gd name="T26" fmla="*/ 3 w 8"/>
                    <a:gd name="T27" fmla="*/ 7 h 9"/>
                    <a:gd name="T28" fmla="*/ 2 w 8"/>
                    <a:gd name="T29" fmla="*/ 9 h 9"/>
                    <a:gd name="T30" fmla="*/ 2 w 8"/>
                    <a:gd name="T31" fmla="*/ 7 h 9"/>
                    <a:gd name="T32" fmla="*/ 0 w 8"/>
                    <a:gd name="T33" fmla="*/ 7 h 9"/>
                    <a:gd name="T34" fmla="*/ 0 w 8"/>
                    <a:gd name="T35" fmla="*/ 6 h 9"/>
                    <a:gd name="T36" fmla="*/ 0 w 8"/>
                    <a:gd name="T37" fmla="*/ 6 h 9"/>
                    <a:gd name="T38" fmla="*/ 0 w 8"/>
                    <a:gd name="T39" fmla="*/ 4 h 9"/>
                    <a:gd name="T40" fmla="*/ 0 w 8"/>
                    <a:gd name="T41" fmla="*/ 3 h 9"/>
                    <a:gd name="T42" fmla="*/ 2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0"/>
                      </a:lnTo>
                      <a:lnTo>
                        <a:pt x="5" y="0"/>
                      </a:lnTo>
                      <a:lnTo>
                        <a:pt x="6" y="0"/>
                      </a:lnTo>
                      <a:lnTo>
                        <a:pt x="6" y="1"/>
                      </a:lnTo>
                      <a:lnTo>
                        <a:pt x="8" y="1"/>
                      </a:lnTo>
                      <a:lnTo>
                        <a:pt x="8" y="3"/>
                      </a:lnTo>
                      <a:lnTo>
                        <a:pt x="8" y="4"/>
                      </a:lnTo>
                      <a:lnTo>
                        <a:pt x="6" y="4"/>
                      </a:lnTo>
                      <a:lnTo>
                        <a:pt x="6" y="6"/>
                      </a:lnTo>
                      <a:lnTo>
                        <a:pt x="5" y="7"/>
                      </a:lnTo>
                      <a:lnTo>
                        <a:pt x="3" y="7"/>
                      </a:lnTo>
                      <a:lnTo>
                        <a:pt x="2" y="9"/>
                      </a:lnTo>
                      <a:lnTo>
                        <a:pt x="2" y="7"/>
                      </a:lnTo>
                      <a:lnTo>
                        <a:pt x="0"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22" name="Freeform 470"/>
                <p:cNvSpPr>
                  <a:spLocks/>
                </p:cNvSpPr>
                <p:nvPr/>
              </p:nvSpPr>
              <p:spPr bwMode="auto">
                <a:xfrm>
                  <a:off x="2438" y="1710"/>
                  <a:ext cx="9" cy="8"/>
                </a:xfrm>
                <a:custGeom>
                  <a:avLst/>
                  <a:gdLst>
                    <a:gd name="T0" fmla="*/ 3 w 9"/>
                    <a:gd name="T1" fmla="*/ 1 h 8"/>
                    <a:gd name="T2" fmla="*/ 3 w 9"/>
                    <a:gd name="T3" fmla="*/ 1 h 8"/>
                    <a:gd name="T4" fmla="*/ 4 w 9"/>
                    <a:gd name="T5" fmla="*/ 1 h 8"/>
                    <a:gd name="T6" fmla="*/ 6 w 9"/>
                    <a:gd name="T7" fmla="*/ 0 h 8"/>
                    <a:gd name="T8" fmla="*/ 7 w 9"/>
                    <a:gd name="T9" fmla="*/ 0 h 8"/>
                    <a:gd name="T10" fmla="*/ 7 w 9"/>
                    <a:gd name="T11" fmla="*/ 1 h 8"/>
                    <a:gd name="T12" fmla="*/ 9 w 9"/>
                    <a:gd name="T13" fmla="*/ 1 h 8"/>
                    <a:gd name="T14" fmla="*/ 9 w 9"/>
                    <a:gd name="T15" fmla="*/ 3 h 8"/>
                    <a:gd name="T16" fmla="*/ 9 w 9"/>
                    <a:gd name="T17" fmla="*/ 4 h 8"/>
                    <a:gd name="T18" fmla="*/ 7 w 9"/>
                    <a:gd name="T19" fmla="*/ 4 h 8"/>
                    <a:gd name="T20" fmla="*/ 7 w 9"/>
                    <a:gd name="T21" fmla="*/ 5 h 8"/>
                    <a:gd name="T22" fmla="*/ 6 w 9"/>
                    <a:gd name="T23" fmla="*/ 7 h 8"/>
                    <a:gd name="T24" fmla="*/ 6 w 9"/>
                    <a:gd name="T25" fmla="*/ 7 h 8"/>
                    <a:gd name="T26" fmla="*/ 4 w 9"/>
                    <a:gd name="T27" fmla="*/ 8 h 8"/>
                    <a:gd name="T28" fmla="*/ 3 w 9"/>
                    <a:gd name="T29" fmla="*/ 8 h 8"/>
                    <a:gd name="T30" fmla="*/ 1 w 9"/>
                    <a:gd name="T31" fmla="*/ 7 h 8"/>
                    <a:gd name="T32" fmla="*/ 1 w 9"/>
                    <a:gd name="T33" fmla="*/ 7 h 8"/>
                    <a:gd name="T34" fmla="*/ 0 w 9"/>
                    <a:gd name="T35" fmla="*/ 5 h 8"/>
                    <a:gd name="T36" fmla="*/ 0 w 9"/>
                    <a:gd name="T37" fmla="*/ 4 h 8"/>
                    <a:gd name="T38" fmla="*/ 0 w 9"/>
                    <a:gd name="T39" fmla="*/ 4 h 8"/>
                    <a:gd name="T40" fmla="*/ 1 w 9"/>
                    <a:gd name="T41" fmla="*/ 3 h 8"/>
                    <a:gd name="T42" fmla="*/ 1 w 9"/>
                    <a:gd name="T43" fmla="*/ 1 h 8"/>
                    <a:gd name="T44" fmla="*/ 3 w 9"/>
                    <a:gd name="T45" fmla="*/ 1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1"/>
                      </a:moveTo>
                      <a:lnTo>
                        <a:pt x="3" y="1"/>
                      </a:lnTo>
                      <a:lnTo>
                        <a:pt x="4" y="1"/>
                      </a:lnTo>
                      <a:lnTo>
                        <a:pt x="6" y="0"/>
                      </a:lnTo>
                      <a:lnTo>
                        <a:pt x="7" y="0"/>
                      </a:lnTo>
                      <a:lnTo>
                        <a:pt x="7" y="1"/>
                      </a:lnTo>
                      <a:lnTo>
                        <a:pt x="9" y="1"/>
                      </a:lnTo>
                      <a:lnTo>
                        <a:pt x="9" y="3"/>
                      </a:lnTo>
                      <a:lnTo>
                        <a:pt x="9" y="4"/>
                      </a:lnTo>
                      <a:lnTo>
                        <a:pt x="7" y="4"/>
                      </a:lnTo>
                      <a:lnTo>
                        <a:pt x="7" y="5"/>
                      </a:lnTo>
                      <a:lnTo>
                        <a:pt x="6" y="7"/>
                      </a:lnTo>
                      <a:lnTo>
                        <a:pt x="4" y="8"/>
                      </a:lnTo>
                      <a:lnTo>
                        <a:pt x="3" y="8"/>
                      </a:lnTo>
                      <a:lnTo>
                        <a:pt x="1" y="7"/>
                      </a:lnTo>
                      <a:lnTo>
                        <a:pt x="0" y="5"/>
                      </a:lnTo>
                      <a:lnTo>
                        <a:pt x="0" y="4"/>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23" name="Freeform 471"/>
                <p:cNvSpPr>
                  <a:spLocks/>
                </p:cNvSpPr>
                <p:nvPr/>
              </p:nvSpPr>
              <p:spPr bwMode="auto">
                <a:xfrm>
                  <a:off x="2438" y="1710"/>
                  <a:ext cx="9" cy="8"/>
                </a:xfrm>
                <a:custGeom>
                  <a:avLst/>
                  <a:gdLst>
                    <a:gd name="T0" fmla="*/ 3 w 9"/>
                    <a:gd name="T1" fmla="*/ 1 h 8"/>
                    <a:gd name="T2" fmla="*/ 3 w 9"/>
                    <a:gd name="T3" fmla="*/ 1 h 8"/>
                    <a:gd name="T4" fmla="*/ 4 w 9"/>
                    <a:gd name="T5" fmla="*/ 1 h 8"/>
                    <a:gd name="T6" fmla="*/ 6 w 9"/>
                    <a:gd name="T7" fmla="*/ 0 h 8"/>
                    <a:gd name="T8" fmla="*/ 7 w 9"/>
                    <a:gd name="T9" fmla="*/ 0 h 8"/>
                    <a:gd name="T10" fmla="*/ 7 w 9"/>
                    <a:gd name="T11" fmla="*/ 1 h 8"/>
                    <a:gd name="T12" fmla="*/ 9 w 9"/>
                    <a:gd name="T13" fmla="*/ 1 h 8"/>
                    <a:gd name="T14" fmla="*/ 9 w 9"/>
                    <a:gd name="T15" fmla="*/ 3 h 8"/>
                    <a:gd name="T16" fmla="*/ 9 w 9"/>
                    <a:gd name="T17" fmla="*/ 4 h 8"/>
                    <a:gd name="T18" fmla="*/ 7 w 9"/>
                    <a:gd name="T19" fmla="*/ 4 h 8"/>
                    <a:gd name="T20" fmla="*/ 7 w 9"/>
                    <a:gd name="T21" fmla="*/ 5 h 8"/>
                    <a:gd name="T22" fmla="*/ 6 w 9"/>
                    <a:gd name="T23" fmla="*/ 7 h 8"/>
                    <a:gd name="T24" fmla="*/ 6 w 9"/>
                    <a:gd name="T25" fmla="*/ 7 h 8"/>
                    <a:gd name="T26" fmla="*/ 4 w 9"/>
                    <a:gd name="T27" fmla="*/ 8 h 8"/>
                    <a:gd name="T28" fmla="*/ 3 w 9"/>
                    <a:gd name="T29" fmla="*/ 8 h 8"/>
                    <a:gd name="T30" fmla="*/ 1 w 9"/>
                    <a:gd name="T31" fmla="*/ 7 h 8"/>
                    <a:gd name="T32" fmla="*/ 1 w 9"/>
                    <a:gd name="T33" fmla="*/ 7 h 8"/>
                    <a:gd name="T34" fmla="*/ 0 w 9"/>
                    <a:gd name="T35" fmla="*/ 5 h 8"/>
                    <a:gd name="T36" fmla="*/ 0 w 9"/>
                    <a:gd name="T37" fmla="*/ 4 h 8"/>
                    <a:gd name="T38" fmla="*/ 0 w 9"/>
                    <a:gd name="T39" fmla="*/ 4 h 8"/>
                    <a:gd name="T40" fmla="*/ 1 w 9"/>
                    <a:gd name="T41" fmla="*/ 3 h 8"/>
                    <a:gd name="T42" fmla="*/ 1 w 9"/>
                    <a:gd name="T43" fmla="*/ 1 h 8"/>
                    <a:gd name="T44" fmla="*/ 3 w 9"/>
                    <a:gd name="T45" fmla="*/ 1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1"/>
                      </a:moveTo>
                      <a:lnTo>
                        <a:pt x="3" y="1"/>
                      </a:lnTo>
                      <a:lnTo>
                        <a:pt x="4" y="1"/>
                      </a:lnTo>
                      <a:lnTo>
                        <a:pt x="6" y="0"/>
                      </a:lnTo>
                      <a:lnTo>
                        <a:pt x="7" y="0"/>
                      </a:lnTo>
                      <a:lnTo>
                        <a:pt x="7" y="1"/>
                      </a:lnTo>
                      <a:lnTo>
                        <a:pt x="9" y="1"/>
                      </a:lnTo>
                      <a:lnTo>
                        <a:pt x="9" y="3"/>
                      </a:lnTo>
                      <a:lnTo>
                        <a:pt x="9" y="4"/>
                      </a:lnTo>
                      <a:lnTo>
                        <a:pt x="7" y="4"/>
                      </a:lnTo>
                      <a:lnTo>
                        <a:pt x="7" y="5"/>
                      </a:lnTo>
                      <a:lnTo>
                        <a:pt x="6" y="7"/>
                      </a:lnTo>
                      <a:lnTo>
                        <a:pt x="4" y="8"/>
                      </a:lnTo>
                      <a:lnTo>
                        <a:pt x="3" y="8"/>
                      </a:lnTo>
                      <a:lnTo>
                        <a:pt x="1" y="7"/>
                      </a:lnTo>
                      <a:lnTo>
                        <a:pt x="0" y="5"/>
                      </a:lnTo>
                      <a:lnTo>
                        <a:pt x="0" y="4"/>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24" name="Freeform 472"/>
                <p:cNvSpPr>
                  <a:spLocks/>
                </p:cNvSpPr>
                <p:nvPr/>
              </p:nvSpPr>
              <p:spPr bwMode="auto">
                <a:xfrm>
                  <a:off x="2463" y="1672"/>
                  <a:ext cx="8" cy="8"/>
                </a:xfrm>
                <a:custGeom>
                  <a:avLst/>
                  <a:gdLst>
                    <a:gd name="T0" fmla="*/ 2 w 8"/>
                    <a:gd name="T1" fmla="*/ 2 h 8"/>
                    <a:gd name="T2" fmla="*/ 2 w 8"/>
                    <a:gd name="T3" fmla="*/ 2 h 8"/>
                    <a:gd name="T4" fmla="*/ 5 w 8"/>
                    <a:gd name="T5" fmla="*/ 0 h 8"/>
                    <a:gd name="T6" fmla="*/ 6 w 8"/>
                    <a:gd name="T7" fmla="*/ 0 h 8"/>
                    <a:gd name="T8" fmla="*/ 6 w 8"/>
                    <a:gd name="T9" fmla="*/ 0 h 8"/>
                    <a:gd name="T10" fmla="*/ 8 w 8"/>
                    <a:gd name="T11" fmla="*/ 0 h 8"/>
                    <a:gd name="T12" fmla="*/ 8 w 8"/>
                    <a:gd name="T13" fmla="*/ 2 h 8"/>
                    <a:gd name="T14" fmla="*/ 8 w 8"/>
                    <a:gd name="T15" fmla="*/ 3 h 8"/>
                    <a:gd name="T16" fmla="*/ 8 w 8"/>
                    <a:gd name="T17" fmla="*/ 3 h 8"/>
                    <a:gd name="T18" fmla="*/ 8 w 8"/>
                    <a:gd name="T19" fmla="*/ 5 h 8"/>
                    <a:gd name="T20" fmla="*/ 6 w 8"/>
                    <a:gd name="T21" fmla="*/ 6 h 8"/>
                    <a:gd name="T22" fmla="*/ 6 w 8"/>
                    <a:gd name="T23" fmla="*/ 8 h 8"/>
                    <a:gd name="T24" fmla="*/ 6 w 8"/>
                    <a:gd name="T25" fmla="*/ 8 h 8"/>
                    <a:gd name="T26" fmla="*/ 3 w 8"/>
                    <a:gd name="T27" fmla="*/ 8 h 8"/>
                    <a:gd name="T28" fmla="*/ 2 w 8"/>
                    <a:gd name="T29" fmla="*/ 8 h 8"/>
                    <a:gd name="T30" fmla="*/ 2 w 8"/>
                    <a:gd name="T31" fmla="*/ 8 h 8"/>
                    <a:gd name="T32" fmla="*/ 2 w 8"/>
                    <a:gd name="T33" fmla="*/ 8 h 8"/>
                    <a:gd name="T34" fmla="*/ 0 w 8"/>
                    <a:gd name="T35" fmla="*/ 6 h 8"/>
                    <a:gd name="T36" fmla="*/ 0 w 8"/>
                    <a:gd name="T37" fmla="*/ 5 h 8"/>
                    <a:gd name="T38" fmla="*/ 0 w 8"/>
                    <a:gd name="T39" fmla="*/ 3 h 8"/>
                    <a:gd name="T40" fmla="*/ 2 w 8"/>
                    <a:gd name="T41" fmla="*/ 3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5" y="0"/>
                      </a:lnTo>
                      <a:lnTo>
                        <a:pt x="6" y="0"/>
                      </a:lnTo>
                      <a:lnTo>
                        <a:pt x="8" y="0"/>
                      </a:lnTo>
                      <a:lnTo>
                        <a:pt x="8" y="2"/>
                      </a:lnTo>
                      <a:lnTo>
                        <a:pt x="8" y="3"/>
                      </a:lnTo>
                      <a:lnTo>
                        <a:pt x="8" y="5"/>
                      </a:lnTo>
                      <a:lnTo>
                        <a:pt x="6" y="6"/>
                      </a:lnTo>
                      <a:lnTo>
                        <a:pt x="6" y="8"/>
                      </a:lnTo>
                      <a:lnTo>
                        <a:pt x="3" y="8"/>
                      </a:lnTo>
                      <a:lnTo>
                        <a:pt x="2" y="8"/>
                      </a:lnTo>
                      <a:lnTo>
                        <a:pt x="0" y="6"/>
                      </a:lnTo>
                      <a:lnTo>
                        <a:pt x="0" y="5"/>
                      </a:lnTo>
                      <a:lnTo>
                        <a:pt x="0" y="3"/>
                      </a:lnTo>
                      <a:lnTo>
                        <a:pt x="2"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25" name="Freeform 473"/>
                <p:cNvSpPr>
                  <a:spLocks/>
                </p:cNvSpPr>
                <p:nvPr/>
              </p:nvSpPr>
              <p:spPr bwMode="auto">
                <a:xfrm>
                  <a:off x="2463" y="1672"/>
                  <a:ext cx="8" cy="8"/>
                </a:xfrm>
                <a:custGeom>
                  <a:avLst/>
                  <a:gdLst>
                    <a:gd name="T0" fmla="*/ 2 w 8"/>
                    <a:gd name="T1" fmla="*/ 2 h 8"/>
                    <a:gd name="T2" fmla="*/ 2 w 8"/>
                    <a:gd name="T3" fmla="*/ 2 h 8"/>
                    <a:gd name="T4" fmla="*/ 5 w 8"/>
                    <a:gd name="T5" fmla="*/ 0 h 8"/>
                    <a:gd name="T6" fmla="*/ 6 w 8"/>
                    <a:gd name="T7" fmla="*/ 0 h 8"/>
                    <a:gd name="T8" fmla="*/ 6 w 8"/>
                    <a:gd name="T9" fmla="*/ 0 h 8"/>
                    <a:gd name="T10" fmla="*/ 8 w 8"/>
                    <a:gd name="T11" fmla="*/ 0 h 8"/>
                    <a:gd name="T12" fmla="*/ 8 w 8"/>
                    <a:gd name="T13" fmla="*/ 2 h 8"/>
                    <a:gd name="T14" fmla="*/ 8 w 8"/>
                    <a:gd name="T15" fmla="*/ 3 h 8"/>
                    <a:gd name="T16" fmla="*/ 8 w 8"/>
                    <a:gd name="T17" fmla="*/ 3 h 8"/>
                    <a:gd name="T18" fmla="*/ 8 w 8"/>
                    <a:gd name="T19" fmla="*/ 5 h 8"/>
                    <a:gd name="T20" fmla="*/ 6 w 8"/>
                    <a:gd name="T21" fmla="*/ 6 h 8"/>
                    <a:gd name="T22" fmla="*/ 6 w 8"/>
                    <a:gd name="T23" fmla="*/ 8 h 8"/>
                    <a:gd name="T24" fmla="*/ 6 w 8"/>
                    <a:gd name="T25" fmla="*/ 8 h 8"/>
                    <a:gd name="T26" fmla="*/ 3 w 8"/>
                    <a:gd name="T27" fmla="*/ 8 h 8"/>
                    <a:gd name="T28" fmla="*/ 2 w 8"/>
                    <a:gd name="T29" fmla="*/ 8 h 8"/>
                    <a:gd name="T30" fmla="*/ 2 w 8"/>
                    <a:gd name="T31" fmla="*/ 8 h 8"/>
                    <a:gd name="T32" fmla="*/ 2 w 8"/>
                    <a:gd name="T33" fmla="*/ 8 h 8"/>
                    <a:gd name="T34" fmla="*/ 0 w 8"/>
                    <a:gd name="T35" fmla="*/ 6 h 8"/>
                    <a:gd name="T36" fmla="*/ 0 w 8"/>
                    <a:gd name="T37" fmla="*/ 5 h 8"/>
                    <a:gd name="T38" fmla="*/ 0 w 8"/>
                    <a:gd name="T39" fmla="*/ 3 h 8"/>
                    <a:gd name="T40" fmla="*/ 2 w 8"/>
                    <a:gd name="T41" fmla="*/ 3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5" y="0"/>
                      </a:lnTo>
                      <a:lnTo>
                        <a:pt x="6" y="0"/>
                      </a:lnTo>
                      <a:lnTo>
                        <a:pt x="8" y="0"/>
                      </a:lnTo>
                      <a:lnTo>
                        <a:pt x="8" y="2"/>
                      </a:lnTo>
                      <a:lnTo>
                        <a:pt x="8" y="3"/>
                      </a:lnTo>
                      <a:lnTo>
                        <a:pt x="8" y="5"/>
                      </a:lnTo>
                      <a:lnTo>
                        <a:pt x="6" y="6"/>
                      </a:lnTo>
                      <a:lnTo>
                        <a:pt x="6" y="8"/>
                      </a:lnTo>
                      <a:lnTo>
                        <a:pt x="3" y="8"/>
                      </a:lnTo>
                      <a:lnTo>
                        <a:pt x="2" y="8"/>
                      </a:lnTo>
                      <a:lnTo>
                        <a:pt x="0" y="6"/>
                      </a:lnTo>
                      <a:lnTo>
                        <a:pt x="0" y="5"/>
                      </a:lnTo>
                      <a:lnTo>
                        <a:pt x="0" y="3"/>
                      </a:lnTo>
                      <a:lnTo>
                        <a:pt x="2"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26" name="Freeform 474"/>
                <p:cNvSpPr>
                  <a:spLocks/>
                </p:cNvSpPr>
                <p:nvPr/>
              </p:nvSpPr>
              <p:spPr bwMode="auto">
                <a:xfrm>
                  <a:off x="2357" y="1466"/>
                  <a:ext cx="7" cy="9"/>
                </a:xfrm>
                <a:custGeom>
                  <a:avLst/>
                  <a:gdLst>
                    <a:gd name="T0" fmla="*/ 1 w 7"/>
                    <a:gd name="T1" fmla="*/ 1 h 9"/>
                    <a:gd name="T2" fmla="*/ 1 w 7"/>
                    <a:gd name="T3" fmla="*/ 1 h 9"/>
                    <a:gd name="T4" fmla="*/ 4 w 7"/>
                    <a:gd name="T5" fmla="*/ 0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4 h 9"/>
                    <a:gd name="T20" fmla="*/ 6 w 7"/>
                    <a:gd name="T21" fmla="*/ 6 h 9"/>
                    <a:gd name="T22" fmla="*/ 4 w 7"/>
                    <a:gd name="T23" fmla="*/ 7 h 9"/>
                    <a:gd name="T24" fmla="*/ 4 w 7"/>
                    <a:gd name="T25" fmla="*/ 7 h 9"/>
                    <a:gd name="T26" fmla="*/ 3 w 7"/>
                    <a:gd name="T27" fmla="*/ 7 h 9"/>
                    <a:gd name="T28" fmla="*/ 1 w 7"/>
                    <a:gd name="T29" fmla="*/ 9 h 9"/>
                    <a:gd name="T30" fmla="*/ 1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4" y="0"/>
                      </a:lnTo>
                      <a:lnTo>
                        <a:pt x="6" y="0"/>
                      </a:lnTo>
                      <a:lnTo>
                        <a:pt x="7" y="1"/>
                      </a:lnTo>
                      <a:lnTo>
                        <a:pt x="7" y="3"/>
                      </a:lnTo>
                      <a:lnTo>
                        <a:pt x="7" y="4"/>
                      </a:lnTo>
                      <a:lnTo>
                        <a:pt x="6" y="6"/>
                      </a:lnTo>
                      <a:lnTo>
                        <a:pt x="4" y="7"/>
                      </a:lnTo>
                      <a:lnTo>
                        <a:pt x="3" y="7"/>
                      </a:lnTo>
                      <a:lnTo>
                        <a:pt x="1" y="9"/>
                      </a:lnTo>
                      <a:lnTo>
                        <a:pt x="1" y="7"/>
                      </a:lnTo>
                      <a:lnTo>
                        <a:pt x="0" y="7"/>
                      </a:lnTo>
                      <a:lnTo>
                        <a:pt x="0" y="6"/>
                      </a:lnTo>
                      <a:lnTo>
                        <a:pt x="0" y="4"/>
                      </a:lnTo>
                      <a:lnTo>
                        <a:pt x="0" y="3"/>
                      </a:lnTo>
                      <a:lnTo>
                        <a:pt x="1"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27" name="Freeform 475"/>
                <p:cNvSpPr>
                  <a:spLocks/>
                </p:cNvSpPr>
                <p:nvPr/>
              </p:nvSpPr>
              <p:spPr bwMode="auto">
                <a:xfrm>
                  <a:off x="2357" y="1466"/>
                  <a:ext cx="7" cy="9"/>
                </a:xfrm>
                <a:custGeom>
                  <a:avLst/>
                  <a:gdLst>
                    <a:gd name="T0" fmla="*/ 1 w 7"/>
                    <a:gd name="T1" fmla="*/ 1 h 9"/>
                    <a:gd name="T2" fmla="*/ 1 w 7"/>
                    <a:gd name="T3" fmla="*/ 1 h 9"/>
                    <a:gd name="T4" fmla="*/ 4 w 7"/>
                    <a:gd name="T5" fmla="*/ 0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4 h 9"/>
                    <a:gd name="T20" fmla="*/ 6 w 7"/>
                    <a:gd name="T21" fmla="*/ 6 h 9"/>
                    <a:gd name="T22" fmla="*/ 4 w 7"/>
                    <a:gd name="T23" fmla="*/ 7 h 9"/>
                    <a:gd name="T24" fmla="*/ 4 w 7"/>
                    <a:gd name="T25" fmla="*/ 7 h 9"/>
                    <a:gd name="T26" fmla="*/ 3 w 7"/>
                    <a:gd name="T27" fmla="*/ 7 h 9"/>
                    <a:gd name="T28" fmla="*/ 1 w 7"/>
                    <a:gd name="T29" fmla="*/ 9 h 9"/>
                    <a:gd name="T30" fmla="*/ 1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4" y="0"/>
                      </a:lnTo>
                      <a:lnTo>
                        <a:pt x="6" y="0"/>
                      </a:lnTo>
                      <a:lnTo>
                        <a:pt x="7" y="1"/>
                      </a:lnTo>
                      <a:lnTo>
                        <a:pt x="7" y="3"/>
                      </a:lnTo>
                      <a:lnTo>
                        <a:pt x="7" y="4"/>
                      </a:lnTo>
                      <a:lnTo>
                        <a:pt x="6" y="6"/>
                      </a:lnTo>
                      <a:lnTo>
                        <a:pt x="4" y="7"/>
                      </a:lnTo>
                      <a:lnTo>
                        <a:pt x="3" y="7"/>
                      </a:lnTo>
                      <a:lnTo>
                        <a:pt x="1" y="9"/>
                      </a:lnTo>
                      <a:lnTo>
                        <a:pt x="1" y="7"/>
                      </a:lnTo>
                      <a:lnTo>
                        <a:pt x="0" y="7"/>
                      </a:lnTo>
                      <a:lnTo>
                        <a:pt x="0" y="6"/>
                      </a:lnTo>
                      <a:lnTo>
                        <a:pt x="0" y="4"/>
                      </a:lnTo>
                      <a:lnTo>
                        <a:pt x="0" y="3"/>
                      </a:lnTo>
                      <a:lnTo>
                        <a:pt x="1"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28" name="Freeform 476"/>
                <p:cNvSpPr>
                  <a:spLocks/>
                </p:cNvSpPr>
                <p:nvPr/>
              </p:nvSpPr>
              <p:spPr bwMode="auto">
                <a:xfrm>
                  <a:off x="2542" y="1695"/>
                  <a:ext cx="8" cy="9"/>
                </a:xfrm>
                <a:custGeom>
                  <a:avLst/>
                  <a:gdLst>
                    <a:gd name="T0" fmla="*/ 2 w 8"/>
                    <a:gd name="T1" fmla="*/ 1 h 9"/>
                    <a:gd name="T2" fmla="*/ 2 w 8"/>
                    <a:gd name="T3" fmla="*/ 1 h 9"/>
                    <a:gd name="T4" fmla="*/ 3 w 8"/>
                    <a:gd name="T5" fmla="*/ 0 h 9"/>
                    <a:gd name="T6" fmla="*/ 5 w 8"/>
                    <a:gd name="T7" fmla="*/ 0 h 9"/>
                    <a:gd name="T8" fmla="*/ 6 w 8"/>
                    <a:gd name="T9" fmla="*/ 0 h 9"/>
                    <a:gd name="T10" fmla="*/ 6 w 8"/>
                    <a:gd name="T11" fmla="*/ 1 h 9"/>
                    <a:gd name="T12" fmla="*/ 8 w 8"/>
                    <a:gd name="T13" fmla="*/ 1 h 9"/>
                    <a:gd name="T14" fmla="*/ 8 w 8"/>
                    <a:gd name="T15" fmla="*/ 3 h 9"/>
                    <a:gd name="T16" fmla="*/ 8 w 8"/>
                    <a:gd name="T17" fmla="*/ 4 h 9"/>
                    <a:gd name="T18" fmla="*/ 6 w 8"/>
                    <a:gd name="T19" fmla="*/ 4 h 9"/>
                    <a:gd name="T20" fmla="*/ 6 w 8"/>
                    <a:gd name="T21" fmla="*/ 6 h 9"/>
                    <a:gd name="T22" fmla="*/ 5 w 8"/>
                    <a:gd name="T23" fmla="*/ 7 h 9"/>
                    <a:gd name="T24" fmla="*/ 5 w 8"/>
                    <a:gd name="T25" fmla="*/ 7 h 9"/>
                    <a:gd name="T26" fmla="*/ 3 w 8"/>
                    <a:gd name="T27" fmla="*/ 7 h 9"/>
                    <a:gd name="T28" fmla="*/ 2 w 8"/>
                    <a:gd name="T29" fmla="*/ 9 h 9"/>
                    <a:gd name="T30" fmla="*/ 0 w 8"/>
                    <a:gd name="T31" fmla="*/ 7 h 9"/>
                    <a:gd name="T32" fmla="*/ 0 w 8"/>
                    <a:gd name="T33" fmla="*/ 7 h 9"/>
                    <a:gd name="T34" fmla="*/ 0 w 8"/>
                    <a:gd name="T35" fmla="*/ 6 h 9"/>
                    <a:gd name="T36" fmla="*/ 0 w 8"/>
                    <a:gd name="T37" fmla="*/ 6 h 9"/>
                    <a:gd name="T38" fmla="*/ 0 w 8"/>
                    <a:gd name="T39" fmla="*/ 4 h 9"/>
                    <a:gd name="T40" fmla="*/ 0 w 8"/>
                    <a:gd name="T41" fmla="*/ 3 h 9"/>
                    <a:gd name="T42" fmla="*/ 0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0"/>
                      </a:lnTo>
                      <a:lnTo>
                        <a:pt x="5" y="0"/>
                      </a:lnTo>
                      <a:lnTo>
                        <a:pt x="6" y="0"/>
                      </a:lnTo>
                      <a:lnTo>
                        <a:pt x="6" y="1"/>
                      </a:lnTo>
                      <a:lnTo>
                        <a:pt x="8" y="1"/>
                      </a:lnTo>
                      <a:lnTo>
                        <a:pt x="8" y="3"/>
                      </a:lnTo>
                      <a:lnTo>
                        <a:pt x="8" y="4"/>
                      </a:lnTo>
                      <a:lnTo>
                        <a:pt x="6" y="4"/>
                      </a:lnTo>
                      <a:lnTo>
                        <a:pt x="6" y="6"/>
                      </a:lnTo>
                      <a:lnTo>
                        <a:pt x="5" y="7"/>
                      </a:lnTo>
                      <a:lnTo>
                        <a:pt x="3" y="7"/>
                      </a:lnTo>
                      <a:lnTo>
                        <a:pt x="2" y="9"/>
                      </a:lnTo>
                      <a:lnTo>
                        <a:pt x="0"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29" name="Freeform 477"/>
                <p:cNvSpPr>
                  <a:spLocks/>
                </p:cNvSpPr>
                <p:nvPr/>
              </p:nvSpPr>
              <p:spPr bwMode="auto">
                <a:xfrm>
                  <a:off x="2542" y="1695"/>
                  <a:ext cx="8" cy="9"/>
                </a:xfrm>
                <a:custGeom>
                  <a:avLst/>
                  <a:gdLst>
                    <a:gd name="T0" fmla="*/ 2 w 8"/>
                    <a:gd name="T1" fmla="*/ 1 h 9"/>
                    <a:gd name="T2" fmla="*/ 2 w 8"/>
                    <a:gd name="T3" fmla="*/ 1 h 9"/>
                    <a:gd name="T4" fmla="*/ 3 w 8"/>
                    <a:gd name="T5" fmla="*/ 0 h 9"/>
                    <a:gd name="T6" fmla="*/ 5 w 8"/>
                    <a:gd name="T7" fmla="*/ 0 h 9"/>
                    <a:gd name="T8" fmla="*/ 6 w 8"/>
                    <a:gd name="T9" fmla="*/ 0 h 9"/>
                    <a:gd name="T10" fmla="*/ 6 w 8"/>
                    <a:gd name="T11" fmla="*/ 1 h 9"/>
                    <a:gd name="T12" fmla="*/ 8 w 8"/>
                    <a:gd name="T13" fmla="*/ 1 h 9"/>
                    <a:gd name="T14" fmla="*/ 8 w 8"/>
                    <a:gd name="T15" fmla="*/ 3 h 9"/>
                    <a:gd name="T16" fmla="*/ 8 w 8"/>
                    <a:gd name="T17" fmla="*/ 4 h 9"/>
                    <a:gd name="T18" fmla="*/ 6 w 8"/>
                    <a:gd name="T19" fmla="*/ 4 h 9"/>
                    <a:gd name="T20" fmla="*/ 6 w 8"/>
                    <a:gd name="T21" fmla="*/ 6 h 9"/>
                    <a:gd name="T22" fmla="*/ 5 w 8"/>
                    <a:gd name="T23" fmla="*/ 7 h 9"/>
                    <a:gd name="T24" fmla="*/ 5 w 8"/>
                    <a:gd name="T25" fmla="*/ 7 h 9"/>
                    <a:gd name="T26" fmla="*/ 3 w 8"/>
                    <a:gd name="T27" fmla="*/ 7 h 9"/>
                    <a:gd name="T28" fmla="*/ 2 w 8"/>
                    <a:gd name="T29" fmla="*/ 9 h 9"/>
                    <a:gd name="T30" fmla="*/ 0 w 8"/>
                    <a:gd name="T31" fmla="*/ 7 h 9"/>
                    <a:gd name="T32" fmla="*/ 0 w 8"/>
                    <a:gd name="T33" fmla="*/ 7 h 9"/>
                    <a:gd name="T34" fmla="*/ 0 w 8"/>
                    <a:gd name="T35" fmla="*/ 6 h 9"/>
                    <a:gd name="T36" fmla="*/ 0 w 8"/>
                    <a:gd name="T37" fmla="*/ 6 h 9"/>
                    <a:gd name="T38" fmla="*/ 0 w 8"/>
                    <a:gd name="T39" fmla="*/ 4 h 9"/>
                    <a:gd name="T40" fmla="*/ 0 w 8"/>
                    <a:gd name="T41" fmla="*/ 3 h 9"/>
                    <a:gd name="T42" fmla="*/ 0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0"/>
                      </a:lnTo>
                      <a:lnTo>
                        <a:pt x="5" y="0"/>
                      </a:lnTo>
                      <a:lnTo>
                        <a:pt x="6" y="0"/>
                      </a:lnTo>
                      <a:lnTo>
                        <a:pt x="6" y="1"/>
                      </a:lnTo>
                      <a:lnTo>
                        <a:pt x="8" y="1"/>
                      </a:lnTo>
                      <a:lnTo>
                        <a:pt x="8" y="3"/>
                      </a:lnTo>
                      <a:lnTo>
                        <a:pt x="8" y="4"/>
                      </a:lnTo>
                      <a:lnTo>
                        <a:pt x="6" y="4"/>
                      </a:lnTo>
                      <a:lnTo>
                        <a:pt x="6" y="6"/>
                      </a:lnTo>
                      <a:lnTo>
                        <a:pt x="5" y="7"/>
                      </a:lnTo>
                      <a:lnTo>
                        <a:pt x="3" y="7"/>
                      </a:lnTo>
                      <a:lnTo>
                        <a:pt x="2" y="9"/>
                      </a:lnTo>
                      <a:lnTo>
                        <a:pt x="0"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30" name="Freeform 478"/>
                <p:cNvSpPr>
                  <a:spLocks/>
                </p:cNvSpPr>
                <p:nvPr/>
              </p:nvSpPr>
              <p:spPr bwMode="auto">
                <a:xfrm>
                  <a:off x="2357" y="1699"/>
                  <a:ext cx="7" cy="9"/>
                </a:xfrm>
                <a:custGeom>
                  <a:avLst/>
                  <a:gdLst>
                    <a:gd name="T0" fmla="*/ 1 w 7"/>
                    <a:gd name="T1" fmla="*/ 2 h 9"/>
                    <a:gd name="T2" fmla="*/ 1 w 7"/>
                    <a:gd name="T3" fmla="*/ 2 h 9"/>
                    <a:gd name="T4" fmla="*/ 4 w 7"/>
                    <a:gd name="T5" fmla="*/ 2 h 9"/>
                    <a:gd name="T6" fmla="*/ 4 w 7"/>
                    <a:gd name="T7" fmla="*/ 0 h 9"/>
                    <a:gd name="T8" fmla="*/ 6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9 h 9"/>
                    <a:gd name="T28" fmla="*/ 1 w 7"/>
                    <a:gd name="T29" fmla="*/ 9 h 9"/>
                    <a:gd name="T30" fmla="*/ 1 w 7"/>
                    <a:gd name="T31" fmla="*/ 9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2"/>
                      </a:lnTo>
                      <a:lnTo>
                        <a:pt x="4" y="0"/>
                      </a:lnTo>
                      <a:lnTo>
                        <a:pt x="6" y="2"/>
                      </a:lnTo>
                      <a:lnTo>
                        <a:pt x="7" y="2"/>
                      </a:lnTo>
                      <a:lnTo>
                        <a:pt x="7" y="3"/>
                      </a:lnTo>
                      <a:lnTo>
                        <a:pt x="7" y="5"/>
                      </a:lnTo>
                      <a:lnTo>
                        <a:pt x="7" y="6"/>
                      </a:lnTo>
                      <a:lnTo>
                        <a:pt x="6" y="8"/>
                      </a:lnTo>
                      <a:lnTo>
                        <a:pt x="4" y="8"/>
                      </a:lnTo>
                      <a:lnTo>
                        <a:pt x="3" y="9"/>
                      </a:lnTo>
                      <a:lnTo>
                        <a:pt x="1" y="9"/>
                      </a:lnTo>
                      <a:lnTo>
                        <a:pt x="0" y="8"/>
                      </a:lnTo>
                      <a:lnTo>
                        <a:pt x="0" y="6"/>
                      </a:lnTo>
                      <a:lnTo>
                        <a:pt x="0" y="5"/>
                      </a:lnTo>
                      <a:lnTo>
                        <a:pt x="0" y="3"/>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31" name="Freeform 479"/>
                <p:cNvSpPr>
                  <a:spLocks/>
                </p:cNvSpPr>
                <p:nvPr/>
              </p:nvSpPr>
              <p:spPr bwMode="auto">
                <a:xfrm>
                  <a:off x="2357" y="1699"/>
                  <a:ext cx="7" cy="9"/>
                </a:xfrm>
                <a:custGeom>
                  <a:avLst/>
                  <a:gdLst>
                    <a:gd name="T0" fmla="*/ 1 w 7"/>
                    <a:gd name="T1" fmla="*/ 2 h 9"/>
                    <a:gd name="T2" fmla="*/ 1 w 7"/>
                    <a:gd name="T3" fmla="*/ 2 h 9"/>
                    <a:gd name="T4" fmla="*/ 4 w 7"/>
                    <a:gd name="T5" fmla="*/ 2 h 9"/>
                    <a:gd name="T6" fmla="*/ 4 w 7"/>
                    <a:gd name="T7" fmla="*/ 0 h 9"/>
                    <a:gd name="T8" fmla="*/ 6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9 h 9"/>
                    <a:gd name="T28" fmla="*/ 1 w 7"/>
                    <a:gd name="T29" fmla="*/ 9 h 9"/>
                    <a:gd name="T30" fmla="*/ 1 w 7"/>
                    <a:gd name="T31" fmla="*/ 9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2"/>
                      </a:lnTo>
                      <a:lnTo>
                        <a:pt x="4" y="0"/>
                      </a:lnTo>
                      <a:lnTo>
                        <a:pt x="6" y="2"/>
                      </a:lnTo>
                      <a:lnTo>
                        <a:pt x="7" y="2"/>
                      </a:lnTo>
                      <a:lnTo>
                        <a:pt x="7" y="3"/>
                      </a:lnTo>
                      <a:lnTo>
                        <a:pt x="7" y="5"/>
                      </a:lnTo>
                      <a:lnTo>
                        <a:pt x="7" y="6"/>
                      </a:lnTo>
                      <a:lnTo>
                        <a:pt x="6" y="8"/>
                      </a:lnTo>
                      <a:lnTo>
                        <a:pt x="4" y="8"/>
                      </a:lnTo>
                      <a:lnTo>
                        <a:pt x="3" y="9"/>
                      </a:lnTo>
                      <a:lnTo>
                        <a:pt x="1" y="9"/>
                      </a:lnTo>
                      <a:lnTo>
                        <a:pt x="0" y="8"/>
                      </a:lnTo>
                      <a:lnTo>
                        <a:pt x="0" y="6"/>
                      </a:lnTo>
                      <a:lnTo>
                        <a:pt x="0" y="5"/>
                      </a:lnTo>
                      <a:lnTo>
                        <a:pt x="0" y="3"/>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32" name="Freeform 480"/>
                <p:cNvSpPr>
                  <a:spLocks/>
                </p:cNvSpPr>
                <p:nvPr/>
              </p:nvSpPr>
              <p:spPr bwMode="auto">
                <a:xfrm>
                  <a:off x="2760" y="1539"/>
                  <a:ext cx="8" cy="9"/>
                </a:xfrm>
                <a:custGeom>
                  <a:avLst/>
                  <a:gdLst>
                    <a:gd name="T0" fmla="*/ 3 w 8"/>
                    <a:gd name="T1" fmla="*/ 2 h 9"/>
                    <a:gd name="T2" fmla="*/ 3 w 8"/>
                    <a:gd name="T3" fmla="*/ 2 h 9"/>
                    <a:gd name="T4" fmla="*/ 5 w 8"/>
                    <a:gd name="T5" fmla="*/ 2 h 9"/>
                    <a:gd name="T6" fmla="*/ 6 w 8"/>
                    <a:gd name="T7" fmla="*/ 0 h 9"/>
                    <a:gd name="T8" fmla="*/ 6 w 8"/>
                    <a:gd name="T9" fmla="*/ 2 h 9"/>
                    <a:gd name="T10" fmla="*/ 8 w 8"/>
                    <a:gd name="T11" fmla="*/ 2 h 9"/>
                    <a:gd name="T12" fmla="*/ 8 w 8"/>
                    <a:gd name="T13" fmla="*/ 3 h 9"/>
                    <a:gd name="T14" fmla="*/ 8 w 8"/>
                    <a:gd name="T15" fmla="*/ 3 h 9"/>
                    <a:gd name="T16" fmla="*/ 8 w 8"/>
                    <a:gd name="T17" fmla="*/ 5 h 9"/>
                    <a:gd name="T18" fmla="*/ 8 w 8"/>
                    <a:gd name="T19" fmla="*/ 6 h 9"/>
                    <a:gd name="T20" fmla="*/ 6 w 8"/>
                    <a:gd name="T21" fmla="*/ 8 h 9"/>
                    <a:gd name="T22" fmla="*/ 6 w 8"/>
                    <a:gd name="T23" fmla="*/ 8 h 9"/>
                    <a:gd name="T24" fmla="*/ 6 w 8"/>
                    <a:gd name="T25" fmla="*/ 8 h 9"/>
                    <a:gd name="T26" fmla="*/ 3 w 8"/>
                    <a:gd name="T27" fmla="*/ 9 h 9"/>
                    <a:gd name="T28" fmla="*/ 3 w 8"/>
                    <a:gd name="T29" fmla="*/ 9 h 9"/>
                    <a:gd name="T30" fmla="*/ 2 w 8"/>
                    <a:gd name="T31" fmla="*/ 9 h 9"/>
                    <a:gd name="T32" fmla="*/ 2 w 8"/>
                    <a:gd name="T33" fmla="*/ 8 h 9"/>
                    <a:gd name="T34" fmla="*/ 0 w 8"/>
                    <a:gd name="T35" fmla="*/ 8 h 9"/>
                    <a:gd name="T36" fmla="*/ 0 w 8"/>
                    <a:gd name="T37" fmla="*/ 6 h 9"/>
                    <a:gd name="T38" fmla="*/ 0 w 8"/>
                    <a:gd name="T39" fmla="*/ 5 h 9"/>
                    <a:gd name="T40" fmla="*/ 2 w 8"/>
                    <a:gd name="T41" fmla="*/ 5 h 9"/>
                    <a:gd name="T42" fmla="*/ 2 w 8"/>
                    <a:gd name="T43" fmla="*/ 3 h 9"/>
                    <a:gd name="T44" fmla="*/ 3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2"/>
                      </a:moveTo>
                      <a:lnTo>
                        <a:pt x="3" y="2"/>
                      </a:lnTo>
                      <a:lnTo>
                        <a:pt x="5" y="2"/>
                      </a:lnTo>
                      <a:lnTo>
                        <a:pt x="6" y="0"/>
                      </a:lnTo>
                      <a:lnTo>
                        <a:pt x="6" y="2"/>
                      </a:lnTo>
                      <a:lnTo>
                        <a:pt x="8" y="2"/>
                      </a:lnTo>
                      <a:lnTo>
                        <a:pt x="8" y="3"/>
                      </a:lnTo>
                      <a:lnTo>
                        <a:pt x="8" y="5"/>
                      </a:lnTo>
                      <a:lnTo>
                        <a:pt x="8" y="6"/>
                      </a:lnTo>
                      <a:lnTo>
                        <a:pt x="6" y="8"/>
                      </a:lnTo>
                      <a:lnTo>
                        <a:pt x="3" y="9"/>
                      </a:lnTo>
                      <a:lnTo>
                        <a:pt x="2" y="9"/>
                      </a:lnTo>
                      <a:lnTo>
                        <a:pt x="2" y="8"/>
                      </a:lnTo>
                      <a:lnTo>
                        <a:pt x="0" y="8"/>
                      </a:lnTo>
                      <a:lnTo>
                        <a:pt x="0" y="6"/>
                      </a:lnTo>
                      <a:lnTo>
                        <a:pt x="0" y="5"/>
                      </a:lnTo>
                      <a:lnTo>
                        <a:pt x="2" y="5"/>
                      </a:lnTo>
                      <a:lnTo>
                        <a:pt x="2" y="3"/>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33" name="Freeform 481"/>
                <p:cNvSpPr>
                  <a:spLocks/>
                </p:cNvSpPr>
                <p:nvPr/>
              </p:nvSpPr>
              <p:spPr bwMode="auto">
                <a:xfrm>
                  <a:off x="2760" y="1539"/>
                  <a:ext cx="8" cy="9"/>
                </a:xfrm>
                <a:custGeom>
                  <a:avLst/>
                  <a:gdLst>
                    <a:gd name="T0" fmla="*/ 3 w 8"/>
                    <a:gd name="T1" fmla="*/ 2 h 9"/>
                    <a:gd name="T2" fmla="*/ 3 w 8"/>
                    <a:gd name="T3" fmla="*/ 2 h 9"/>
                    <a:gd name="T4" fmla="*/ 5 w 8"/>
                    <a:gd name="T5" fmla="*/ 2 h 9"/>
                    <a:gd name="T6" fmla="*/ 6 w 8"/>
                    <a:gd name="T7" fmla="*/ 0 h 9"/>
                    <a:gd name="T8" fmla="*/ 6 w 8"/>
                    <a:gd name="T9" fmla="*/ 2 h 9"/>
                    <a:gd name="T10" fmla="*/ 8 w 8"/>
                    <a:gd name="T11" fmla="*/ 2 h 9"/>
                    <a:gd name="T12" fmla="*/ 8 w 8"/>
                    <a:gd name="T13" fmla="*/ 3 h 9"/>
                    <a:gd name="T14" fmla="*/ 8 w 8"/>
                    <a:gd name="T15" fmla="*/ 3 h 9"/>
                    <a:gd name="T16" fmla="*/ 8 w 8"/>
                    <a:gd name="T17" fmla="*/ 5 h 9"/>
                    <a:gd name="T18" fmla="*/ 8 w 8"/>
                    <a:gd name="T19" fmla="*/ 6 h 9"/>
                    <a:gd name="T20" fmla="*/ 6 w 8"/>
                    <a:gd name="T21" fmla="*/ 8 h 9"/>
                    <a:gd name="T22" fmla="*/ 6 w 8"/>
                    <a:gd name="T23" fmla="*/ 8 h 9"/>
                    <a:gd name="T24" fmla="*/ 6 w 8"/>
                    <a:gd name="T25" fmla="*/ 8 h 9"/>
                    <a:gd name="T26" fmla="*/ 3 w 8"/>
                    <a:gd name="T27" fmla="*/ 9 h 9"/>
                    <a:gd name="T28" fmla="*/ 3 w 8"/>
                    <a:gd name="T29" fmla="*/ 9 h 9"/>
                    <a:gd name="T30" fmla="*/ 2 w 8"/>
                    <a:gd name="T31" fmla="*/ 9 h 9"/>
                    <a:gd name="T32" fmla="*/ 2 w 8"/>
                    <a:gd name="T33" fmla="*/ 8 h 9"/>
                    <a:gd name="T34" fmla="*/ 0 w 8"/>
                    <a:gd name="T35" fmla="*/ 8 h 9"/>
                    <a:gd name="T36" fmla="*/ 0 w 8"/>
                    <a:gd name="T37" fmla="*/ 6 h 9"/>
                    <a:gd name="T38" fmla="*/ 0 w 8"/>
                    <a:gd name="T39" fmla="*/ 5 h 9"/>
                    <a:gd name="T40" fmla="*/ 2 w 8"/>
                    <a:gd name="T41" fmla="*/ 5 h 9"/>
                    <a:gd name="T42" fmla="*/ 2 w 8"/>
                    <a:gd name="T43" fmla="*/ 3 h 9"/>
                    <a:gd name="T44" fmla="*/ 3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2"/>
                      </a:moveTo>
                      <a:lnTo>
                        <a:pt x="3" y="2"/>
                      </a:lnTo>
                      <a:lnTo>
                        <a:pt x="5" y="2"/>
                      </a:lnTo>
                      <a:lnTo>
                        <a:pt x="6" y="0"/>
                      </a:lnTo>
                      <a:lnTo>
                        <a:pt x="6" y="2"/>
                      </a:lnTo>
                      <a:lnTo>
                        <a:pt x="8" y="2"/>
                      </a:lnTo>
                      <a:lnTo>
                        <a:pt x="8" y="3"/>
                      </a:lnTo>
                      <a:lnTo>
                        <a:pt x="8" y="5"/>
                      </a:lnTo>
                      <a:lnTo>
                        <a:pt x="8" y="6"/>
                      </a:lnTo>
                      <a:lnTo>
                        <a:pt x="6" y="8"/>
                      </a:lnTo>
                      <a:lnTo>
                        <a:pt x="3" y="9"/>
                      </a:lnTo>
                      <a:lnTo>
                        <a:pt x="2" y="9"/>
                      </a:lnTo>
                      <a:lnTo>
                        <a:pt x="2" y="8"/>
                      </a:lnTo>
                      <a:lnTo>
                        <a:pt x="0" y="8"/>
                      </a:lnTo>
                      <a:lnTo>
                        <a:pt x="0" y="6"/>
                      </a:lnTo>
                      <a:lnTo>
                        <a:pt x="0" y="5"/>
                      </a:lnTo>
                      <a:lnTo>
                        <a:pt x="2" y="5"/>
                      </a:lnTo>
                      <a:lnTo>
                        <a:pt x="2" y="3"/>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34" name="Freeform 482"/>
                <p:cNvSpPr>
                  <a:spLocks/>
                </p:cNvSpPr>
                <p:nvPr/>
              </p:nvSpPr>
              <p:spPr bwMode="auto">
                <a:xfrm>
                  <a:off x="1675" y="1572"/>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1 h 7"/>
                    <a:gd name="T16" fmla="*/ 8 w 8"/>
                    <a:gd name="T17" fmla="*/ 3 h 7"/>
                    <a:gd name="T18" fmla="*/ 6 w 8"/>
                    <a:gd name="T19" fmla="*/ 4 h 7"/>
                    <a:gd name="T20" fmla="*/ 6 w 8"/>
                    <a:gd name="T21" fmla="*/ 6 h 7"/>
                    <a:gd name="T22" fmla="*/ 5 w 8"/>
                    <a:gd name="T23" fmla="*/ 6 h 7"/>
                    <a:gd name="T24" fmla="*/ 5 w 8"/>
                    <a:gd name="T25" fmla="*/ 6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1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6" y="4"/>
                      </a:lnTo>
                      <a:lnTo>
                        <a:pt x="6" y="6"/>
                      </a:lnTo>
                      <a:lnTo>
                        <a:pt x="5" y="6"/>
                      </a:lnTo>
                      <a:lnTo>
                        <a:pt x="3" y="7"/>
                      </a:lnTo>
                      <a:lnTo>
                        <a:pt x="2" y="7"/>
                      </a:lnTo>
                      <a:lnTo>
                        <a:pt x="0" y="7"/>
                      </a:lnTo>
                      <a:lnTo>
                        <a:pt x="0" y="6"/>
                      </a:lnTo>
                      <a:lnTo>
                        <a:pt x="0" y="4"/>
                      </a:lnTo>
                      <a:lnTo>
                        <a:pt x="0" y="3"/>
                      </a:lnTo>
                      <a:lnTo>
                        <a:pt x="0"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35" name="Freeform 483"/>
                <p:cNvSpPr>
                  <a:spLocks/>
                </p:cNvSpPr>
                <p:nvPr/>
              </p:nvSpPr>
              <p:spPr bwMode="auto">
                <a:xfrm>
                  <a:off x="1675" y="1572"/>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1 h 7"/>
                    <a:gd name="T16" fmla="*/ 8 w 8"/>
                    <a:gd name="T17" fmla="*/ 3 h 7"/>
                    <a:gd name="T18" fmla="*/ 6 w 8"/>
                    <a:gd name="T19" fmla="*/ 4 h 7"/>
                    <a:gd name="T20" fmla="*/ 6 w 8"/>
                    <a:gd name="T21" fmla="*/ 6 h 7"/>
                    <a:gd name="T22" fmla="*/ 5 w 8"/>
                    <a:gd name="T23" fmla="*/ 6 h 7"/>
                    <a:gd name="T24" fmla="*/ 5 w 8"/>
                    <a:gd name="T25" fmla="*/ 6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1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6" y="4"/>
                      </a:lnTo>
                      <a:lnTo>
                        <a:pt x="6" y="6"/>
                      </a:lnTo>
                      <a:lnTo>
                        <a:pt x="5" y="6"/>
                      </a:lnTo>
                      <a:lnTo>
                        <a:pt x="3" y="7"/>
                      </a:lnTo>
                      <a:lnTo>
                        <a:pt x="2" y="7"/>
                      </a:lnTo>
                      <a:lnTo>
                        <a:pt x="0" y="7"/>
                      </a:lnTo>
                      <a:lnTo>
                        <a:pt x="0" y="6"/>
                      </a:lnTo>
                      <a:lnTo>
                        <a:pt x="0" y="4"/>
                      </a:lnTo>
                      <a:lnTo>
                        <a:pt x="0" y="3"/>
                      </a:lnTo>
                      <a:lnTo>
                        <a:pt x="0"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36" name="Freeform 484"/>
                <p:cNvSpPr>
                  <a:spLocks/>
                </p:cNvSpPr>
                <p:nvPr/>
              </p:nvSpPr>
              <p:spPr bwMode="auto">
                <a:xfrm>
                  <a:off x="2384" y="1437"/>
                  <a:ext cx="7" cy="8"/>
                </a:xfrm>
                <a:custGeom>
                  <a:avLst/>
                  <a:gdLst>
                    <a:gd name="T0" fmla="*/ 1 w 7"/>
                    <a:gd name="T1" fmla="*/ 0 h 8"/>
                    <a:gd name="T2" fmla="*/ 1 w 7"/>
                    <a:gd name="T3" fmla="*/ 0 h 8"/>
                    <a:gd name="T4" fmla="*/ 3 w 7"/>
                    <a:gd name="T5" fmla="*/ 0 h 8"/>
                    <a:gd name="T6" fmla="*/ 4 w 7"/>
                    <a:gd name="T7" fmla="*/ 0 h 8"/>
                    <a:gd name="T8" fmla="*/ 6 w 7"/>
                    <a:gd name="T9" fmla="*/ 0 h 8"/>
                    <a:gd name="T10" fmla="*/ 6 w 7"/>
                    <a:gd name="T11" fmla="*/ 0 h 8"/>
                    <a:gd name="T12" fmla="*/ 7 w 7"/>
                    <a:gd name="T13" fmla="*/ 0 h 8"/>
                    <a:gd name="T14" fmla="*/ 7 w 7"/>
                    <a:gd name="T15" fmla="*/ 2 h 8"/>
                    <a:gd name="T16" fmla="*/ 7 w 7"/>
                    <a:gd name="T17" fmla="*/ 3 h 8"/>
                    <a:gd name="T18" fmla="*/ 6 w 7"/>
                    <a:gd name="T19" fmla="*/ 5 h 8"/>
                    <a:gd name="T20" fmla="*/ 6 w 7"/>
                    <a:gd name="T21" fmla="*/ 5 h 8"/>
                    <a:gd name="T22" fmla="*/ 4 w 7"/>
                    <a:gd name="T23" fmla="*/ 6 h 8"/>
                    <a:gd name="T24" fmla="*/ 4 w 7"/>
                    <a:gd name="T25" fmla="*/ 6 h 8"/>
                    <a:gd name="T26" fmla="*/ 3 w 7"/>
                    <a:gd name="T27" fmla="*/ 8 h 8"/>
                    <a:gd name="T28" fmla="*/ 1 w 7"/>
                    <a:gd name="T29" fmla="*/ 8 h 8"/>
                    <a:gd name="T30" fmla="*/ 0 w 7"/>
                    <a:gd name="T31" fmla="*/ 8 h 8"/>
                    <a:gd name="T32" fmla="*/ 0 w 7"/>
                    <a:gd name="T33" fmla="*/ 6 h 8"/>
                    <a:gd name="T34" fmla="*/ 0 w 7"/>
                    <a:gd name="T35" fmla="*/ 5 h 8"/>
                    <a:gd name="T36" fmla="*/ 0 w 7"/>
                    <a:gd name="T37" fmla="*/ 5 h 8"/>
                    <a:gd name="T38" fmla="*/ 0 w 7"/>
                    <a:gd name="T39" fmla="*/ 3 h 8"/>
                    <a:gd name="T40" fmla="*/ 0 w 7"/>
                    <a:gd name="T41" fmla="*/ 2 h 8"/>
                    <a:gd name="T42" fmla="*/ 0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3" y="0"/>
                      </a:lnTo>
                      <a:lnTo>
                        <a:pt x="4" y="0"/>
                      </a:lnTo>
                      <a:lnTo>
                        <a:pt x="6" y="0"/>
                      </a:lnTo>
                      <a:lnTo>
                        <a:pt x="7" y="0"/>
                      </a:lnTo>
                      <a:lnTo>
                        <a:pt x="7" y="2"/>
                      </a:lnTo>
                      <a:lnTo>
                        <a:pt x="7" y="3"/>
                      </a:lnTo>
                      <a:lnTo>
                        <a:pt x="6" y="5"/>
                      </a:lnTo>
                      <a:lnTo>
                        <a:pt x="4" y="6"/>
                      </a:lnTo>
                      <a:lnTo>
                        <a:pt x="3" y="8"/>
                      </a:lnTo>
                      <a:lnTo>
                        <a:pt x="1" y="8"/>
                      </a:lnTo>
                      <a:lnTo>
                        <a:pt x="0" y="8"/>
                      </a:lnTo>
                      <a:lnTo>
                        <a:pt x="0" y="6"/>
                      </a:lnTo>
                      <a:lnTo>
                        <a:pt x="0" y="5"/>
                      </a:lnTo>
                      <a:lnTo>
                        <a:pt x="0" y="3"/>
                      </a:lnTo>
                      <a:lnTo>
                        <a:pt x="0"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37" name="Freeform 485"/>
                <p:cNvSpPr>
                  <a:spLocks/>
                </p:cNvSpPr>
                <p:nvPr/>
              </p:nvSpPr>
              <p:spPr bwMode="auto">
                <a:xfrm>
                  <a:off x="2384" y="1437"/>
                  <a:ext cx="7" cy="8"/>
                </a:xfrm>
                <a:custGeom>
                  <a:avLst/>
                  <a:gdLst>
                    <a:gd name="T0" fmla="*/ 1 w 7"/>
                    <a:gd name="T1" fmla="*/ 0 h 8"/>
                    <a:gd name="T2" fmla="*/ 1 w 7"/>
                    <a:gd name="T3" fmla="*/ 0 h 8"/>
                    <a:gd name="T4" fmla="*/ 3 w 7"/>
                    <a:gd name="T5" fmla="*/ 0 h 8"/>
                    <a:gd name="T6" fmla="*/ 4 w 7"/>
                    <a:gd name="T7" fmla="*/ 0 h 8"/>
                    <a:gd name="T8" fmla="*/ 6 w 7"/>
                    <a:gd name="T9" fmla="*/ 0 h 8"/>
                    <a:gd name="T10" fmla="*/ 6 w 7"/>
                    <a:gd name="T11" fmla="*/ 0 h 8"/>
                    <a:gd name="T12" fmla="*/ 7 w 7"/>
                    <a:gd name="T13" fmla="*/ 0 h 8"/>
                    <a:gd name="T14" fmla="*/ 7 w 7"/>
                    <a:gd name="T15" fmla="*/ 2 h 8"/>
                    <a:gd name="T16" fmla="*/ 7 w 7"/>
                    <a:gd name="T17" fmla="*/ 3 h 8"/>
                    <a:gd name="T18" fmla="*/ 6 w 7"/>
                    <a:gd name="T19" fmla="*/ 5 h 8"/>
                    <a:gd name="T20" fmla="*/ 6 w 7"/>
                    <a:gd name="T21" fmla="*/ 5 h 8"/>
                    <a:gd name="T22" fmla="*/ 4 w 7"/>
                    <a:gd name="T23" fmla="*/ 6 h 8"/>
                    <a:gd name="T24" fmla="*/ 4 w 7"/>
                    <a:gd name="T25" fmla="*/ 6 h 8"/>
                    <a:gd name="T26" fmla="*/ 3 w 7"/>
                    <a:gd name="T27" fmla="*/ 8 h 8"/>
                    <a:gd name="T28" fmla="*/ 1 w 7"/>
                    <a:gd name="T29" fmla="*/ 8 h 8"/>
                    <a:gd name="T30" fmla="*/ 0 w 7"/>
                    <a:gd name="T31" fmla="*/ 8 h 8"/>
                    <a:gd name="T32" fmla="*/ 0 w 7"/>
                    <a:gd name="T33" fmla="*/ 6 h 8"/>
                    <a:gd name="T34" fmla="*/ 0 w 7"/>
                    <a:gd name="T35" fmla="*/ 5 h 8"/>
                    <a:gd name="T36" fmla="*/ 0 w 7"/>
                    <a:gd name="T37" fmla="*/ 5 h 8"/>
                    <a:gd name="T38" fmla="*/ 0 w 7"/>
                    <a:gd name="T39" fmla="*/ 3 h 8"/>
                    <a:gd name="T40" fmla="*/ 0 w 7"/>
                    <a:gd name="T41" fmla="*/ 2 h 8"/>
                    <a:gd name="T42" fmla="*/ 0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3" y="0"/>
                      </a:lnTo>
                      <a:lnTo>
                        <a:pt x="4" y="0"/>
                      </a:lnTo>
                      <a:lnTo>
                        <a:pt x="6" y="0"/>
                      </a:lnTo>
                      <a:lnTo>
                        <a:pt x="7" y="0"/>
                      </a:lnTo>
                      <a:lnTo>
                        <a:pt x="7" y="2"/>
                      </a:lnTo>
                      <a:lnTo>
                        <a:pt x="7" y="3"/>
                      </a:lnTo>
                      <a:lnTo>
                        <a:pt x="6" y="5"/>
                      </a:lnTo>
                      <a:lnTo>
                        <a:pt x="4" y="6"/>
                      </a:lnTo>
                      <a:lnTo>
                        <a:pt x="3" y="8"/>
                      </a:lnTo>
                      <a:lnTo>
                        <a:pt x="1" y="8"/>
                      </a:lnTo>
                      <a:lnTo>
                        <a:pt x="0" y="8"/>
                      </a:lnTo>
                      <a:lnTo>
                        <a:pt x="0" y="6"/>
                      </a:lnTo>
                      <a:lnTo>
                        <a:pt x="0" y="5"/>
                      </a:lnTo>
                      <a:lnTo>
                        <a:pt x="0" y="3"/>
                      </a:lnTo>
                      <a:lnTo>
                        <a:pt x="0"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38" name="Freeform 486"/>
                <p:cNvSpPr>
                  <a:spLocks/>
                </p:cNvSpPr>
                <p:nvPr/>
              </p:nvSpPr>
              <p:spPr bwMode="auto">
                <a:xfrm>
                  <a:off x="2684" y="1571"/>
                  <a:ext cx="8" cy="8"/>
                </a:xfrm>
                <a:custGeom>
                  <a:avLst/>
                  <a:gdLst>
                    <a:gd name="T0" fmla="*/ 2 w 8"/>
                    <a:gd name="T1" fmla="*/ 1 h 8"/>
                    <a:gd name="T2" fmla="*/ 2 w 8"/>
                    <a:gd name="T3" fmla="*/ 1 h 8"/>
                    <a:gd name="T4" fmla="*/ 5 w 8"/>
                    <a:gd name="T5" fmla="*/ 1 h 8"/>
                    <a:gd name="T6" fmla="*/ 6 w 8"/>
                    <a:gd name="T7" fmla="*/ 0 h 8"/>
                    <a:gd name="T8" fmla="*/ 6 w 8"/>
                    <a:gd name="T9" fmla="*/ 1 h 8"/>
                    <a:gd name="T10" fmla="*/ 8 w 8"/>
                    <a:gd name="T11" fmla="*/ 1 h 8"/>
                    <a:gd name="T12" fmla="*/ 8 w 8"/>
                    <a:gd name="T13" fmla="*/ 2 h 8"/>
                    <a:gd name="T14" fmla="*/ 8 w 8"/>
                    <a:gd name="T15" fmla="*/ 2 h 8"/>
                    <a:gd name="T16" fmla="*/ 8 w 8"/>
                    <a:gd name="T17" fmla="*/ 4 h 8"/>
                    <a:gd name="T18" fmla="*/ 8 w 8"/>
                    <a:gd name="T19" fmla="*/ 5 h 8"/>
                    <a:gd name="T20" fmla="*/ 6 w 8"/>
                    <a:gd name="T21" fmla="*/ 7 h 8"/>
                    <a:gd name="T22" fmla="*/ 5 w 8"/>
                    <a:gd name="T23" fmla="*/ 7 h 8"/>
                    <a:gd name="T24" fmla="*/ 5 w 8"/>
                    <a:gd name="T25" fmla="*/ 7 h 8"/>
                    <a:gd name="T26" fmla="*/ 3 w 8"/>
                    <a:gd name="T27" fmla="*/ 8 h 8"/>
                    <a:gd name="T28" fmla="*/ 2 w 8"/>
                    <a:gd name="T29" fmla="*/ 8 h 8"/>
                    <a:gd name="T30" fmla="*/ 2 w 8"/>
                    <a:gd name="T31" fmla="*/ 8 h 8"/>
                    <a:gd name="T32" fmla="*/ 0 w 8"/>
                    <a:gd name="T33" fmla="*/ 7 h 8"/>
                    <a:gd name="T34" fmla="*/ 0 w 8"/>
                    <a:gd name="T35" fmla="*/ 7 h 8"/>
                    <a:gd name="T36" fmla="*/ 0 w 8"/>
                    <a:gd name="T37" fmla="*/ 5 h 8"/>
                    <a:gd name="T38" fmla="*/ 0 w 8"/>
                    <a:gd name="T39" fmla="*/ 4 h 8"/>
                    <a:gd name="T40" fmla="*/ 0 w 8"/>
                    <a:gd name="T41" fmla="*/ 2 h 8"/>
                    <a:gd name="T42" fmla="*/ 2 w 8"/>
                    <a:gd name="T43" fmla="*/ 2 h 8"/>
                    <a:gd name="T44" fmla="*/ 2 w 8"/>
                    <a:gd name="T45" fmla="*/ 1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1"/>
                      </a:moveTo>
                      <a:lnTo>
                        <a:pt x="2" y="1"/>
                      </a:lnTo>
                      <a:lnTo>
                        <a:pt x="5" y="1"/>
                      </a:lnTo>
                      <a:lnTo>
                        <a:pt x="6" y="0"/>
                      </a:lnTo>
                      <a:lnTo>
                        <a:pt x="6" y="1"/>
                      </a:lnTo>
                      <a:lnTo>
                        <a:pt x="8" y="1"/>
                      </a:lnTo>
                      <a:lnTo>
                        <a:pt x="8" y="2"/>
                      </a:lnTo>
                      <a:lnTo>
                        <a:pt x="8" y="4"/>
                      </a:lnTo>
                      <a:lnTo>
                        <a:pt x="8" y="5"/>
                      </a:lnTo>
                      <a:lnTo>
                        <a:pt x="6" y="7"/>
                      </a:lnTo>
                      <a:lnTo>
                        <a:pt x="5" y="7"/>
                      </a:lnTo>
                      <a:lnTo>
                        <a:pt x="3" y="8"/>
                      </a:lnTo>
                      <a:lnTo>
                        <a:pt x="2" y="8"/>
                      </a:lnTo>
                      <a:lnTo>
                        <a:pt x="0" y="7"/>
                      </a:lnTo>
                      <a:lnTo>
                        <a:pt x="0" y="5"/>
                      </a:lnTo>
                      <a:lnTo>
                        <a:pt x="0" y="4"/>
                      </a:lnTo>
                      <a:lnTo>
                        <a:pt x="0" y="2"/>
                      </a:lnTo>
                      <a:lnTo>
                        <a:pt x="2" y="2"/>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39" name="Freeform 487"/>
                <p:cNvSpPr>
                  <a:spLocks/>
                </p:cNvSpPr>
                <p:nvPr/>
              </p:nvSpPr>
              <p:spPr bwMode="auto">
                <a:xfrm>
                  <a:off x="2684" y="1571"/>
                  <a:ext cx="8" cy="8"/>
                </a:xfrm>
                <a:custGeom>
                  <a:avLst/>
                  <a:gdLst>
                    <a:gd name="T0" fmla="*/ 2 w 8"/>
                    <a:gd name="T1" fmla="*/ 1 h 8"/>
                    <a:gd name="T2" fmla="*/ 2 w 8"/>
                    <a:gd name="T3" fmla="*/ 1 h 8"/>
                    <a:gd name="T4" fmla="*/ 5 w 8"/>
                    <a:gd name="T5" fmla="*/ 1 h 8"/>
                    <a:gd name="T6" fmla="*/ 6 w 8"/>
                    <a:gd name="T7" fmla="*/ 0 h 8"/>
                    <a:gd name="T8" fmla="*/ 6 w 8"/>
                    <a:gd name="T9" fmla="*/ 1 h 8"/>
                    <a:gd name="T10" fmla="*/ 8 w 8"/>
                    <a:gd name="T11" fmla="*/ 1 h 8"/>
                    <a:gd name="T12" fmla="*/ 8 w 8"/>
                    <a:gd name="T13" fmla="*/ 2 h 8"/>
                    <a:gd name="T14" fmla="*/ 8 w 8"/>
                    <a:gd name="T15" fmla="*/ 2 h 8"/>
                    <a:gd name="T16" fmla="*/ 8 w 8"/>
                    <a:gd name="T17" fmla="*/ 4 h 8"/>
                    <a:gd name="T18" fmla="*/ 8 w 8"/>
                    <a:gd name="T19" fmla="*/ 5 h 8"/>
                    <a:gd name="T20" fmla="*/ 6 w 8"/>
                    <a:gd name="T21" fmla="*/ 7 h 8"/>
                    <a:gd name="T22" fmla="*/ 5 w 8"/>
                    <a:gd name="T23" fmla="*/ 7 h 8"/>
                    <a:gd name="T24" fmla="*/ 5 w 8"/>
                    <a:gd name="T25" fmla="*/ 7 h 8"/>
                    <a:gd name="T26" fmla="*/ 3 w 8"/>
                    <a:gd name="T27" fmla="*/ 8 h 8"/>
                    <a:gd name="T28" fmla="*/ 2 w 8"/>
                    <a:gd name="T29" fmla="*/ 8 h 8"/>
                    <a:gd name="T30" fmla="*/ 2 w 8"/>
                    <a:gd name="T31" fmla="*/ 8 h 8"/>
                    <a:gd name="T32" fmla="*/ 0 w 8"/>
                    <a:gd name="T33" fmla="*/ 7 h 8"/>
                    <a:gd name="T34" fmla="*/ 0 w 8"/>
                    <a:gd name="T35" fmla="*/ 7 h 8"/>
                    <a:gd name="T36" fmla="*/ 0 w 8"/>
                    <a:gd name="T37" fmla="*/ 5 h 8"/>
                    <a:gd name="T38" fmla="*/ 0 w 8"/>
                    <a:gd name="T39" fmla="*/ 4 h 8"/>
                    <a:gd name="T40" fmla="*/ 0 w 8"/>
                    <a:gd name="T41" fmla="*/ 2 h 8"/>
                    <a:gd name="T42" fmla="*/ 2 w 8"/>
                    <a:gd name="T43" fmla="*/ 2 h 8"/>
                    <a:gd name="T44" fmla="*/ 2 w 8"/>
                    <a:gd name="T45" fmla="*/ 1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1"/>
                      </a:moveTo>
                      <a:lnTo>
                        <a:pt x="2" y="1"/>
                      </a:lnTo>
                      <a:lnTo>
                        <a:pt x="5" y="1"/>
                      </a:lnTo>
                      <a:lnTo>
                        <a:pt x="6" y="0"/>
                      </a:lnTo>
                      <a:lnTo>
                        <a:pt x="6" y="1"/>
                      </a:lnTo>
                      <a:lnTo>
                        <a:pt x="8" y="1"/>
                      </a:lnTo>
                      <a:lnTo>
                        <a:pt x="8" y="2"/>
                      </a:lnTo>
                      <a:lnTo>
                        <a:pt x="8" y="4"/>
                      </a:lnTo>
                      <a:lnTo>
                        <a:pt x="8" y="5"/>
                      </a:lnTo>
                      <a:lnTo>
                        <a:pt x="6" y="7"/>
                      </a:lnTo>
                      <a:lnTo>
                        <a:pt x="5" y="7"/>
                      </a:lnTo>
                      <a:lnTo>
                        <a:pt x="3" y="8"/>
                      </a:lnTo>
                      <a:lnTo>
                        <a:pt x="2" y="8"/>
                      </a:lnTo>
                      <a:lnTo>
                        <a:pt x="0" y="7"/>
                      </a:lnTo>
                      <a:lnTo>
                        <a:pt x="0" y="5"/>
                      </a:lnTo>
                      <a:lnTo>
                        <a:pt x="0" y="4"/>
                      </a:lnTo>
                      <a:lnTo>
                        <a:pt x="0" y="2"/>
                      </a:lnTo>
                      <a:lnTo>
                        <a:pt x="2" y="2"/>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40" name="Freeform 488"/>
                <p:cNvSpPr>
                  <a:spLocks/>
                </p:cNvSpPr>
                <p:nvPr/>
              </p:nvSpPr>
              <p:spPr bwMode="auto">
                <a:xfrm>
                  <a:off x="2387" y="1677"/>
                  <a:ext cx="7" cy="7"/>
                </a:xfrm>
                <a:custGeom>
                  <a:avLst/>
                  <a:gdLst>
                    <a:gd name="T0" fmla="*/ 1 w 7"/>
                    <a:gd name="T1" fmla="*/ 0 h 7"/>
                    <a:gd name="T2" fmla="*/ 1 w 7"/>
                    <a:gd name="T3" fmla="*/ 0 h 7"/>
                    <a:gd name="T4" fmla="*/ 4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1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4" y="0"/>
                      </a:lnTo>
                      <a:lnTo>
                        <a:pt x="6" y="0"/>
                      </a:lnTo>
                      <a:lnTo>
                        <a:pt x="7" y="0"/>
                      </a:lnTo>
                      <a:lnTo>
                        <a:pt x="7" y="1"/>
                      </a:lnTo>
                      <a:lnTo>
                        <a:pt x="7" y="3"/>
                      </a:lnTo>
                      <a:lnTo>
                        <a:pt x="7" y="4"/>
                      </a:lnTo>
                      <a:lnTo>
                        <a:pt x="6" y="6"/>
                      </a:lnTo>
                      <a:lnTo>
                        <a:pt x="4" y="6"/>
                      </a:lnTo>
                      <a:lnTo>
                        <a:pt x="3" y="7"/>
                      </a:lnTo>
                      <a:lnTo>
                        <a:pt x="1" y="7"/>
                      </a:lnTo>
                      <a:lnTo>
                        <a:pt x="0" y="6"/>
                      </a:lnTo>
                      <a:lnTo>
                        <a:pt x="0" y="4"/>
                      </a:lnTo>
                      <a:lnTo>
                        <a:pt x="0" y="3"/>
                      </a:lnTo>
                      <a:lnTo>
                        <a:pt x="1"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41" name="Freeform 489"/>
                <p:cNvSpPr>
                  <a:spLocks/>
                </p:cNvSpPr>
                <p:nvPr/>
              </p:nvSpPr>
              <p:spPr bwMode="auto">
                <a:xfrm>
                  <a:off x="2387" y="1677"/>
                  <a:ext cx="7" cy="7"/>
                </a:xfrm>
                <a:custGeom>
                  <a:avLst/>
                  <a:gdLst>
                    <a:gd name="T0" fmla="*/ 1 w 7"/>
                    <a:gd name="T1" fmla="*/ 0 h 7"/>
                    <a:gd name="T2" fmla="*/ 1 w 7"/>
                    <a:gd name="T3" fmla="*/ 0 h 7"/>
                    <a:gd name="T4" fmla="*/ 4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1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4" y="0"/>
                      </a:lnTo>
                      <a:lnTo>
                        <a:pt x="6" y="0"/>
                      </a:lnTo>
                      <a:lnTo>
                        <a:pt x="7" y="0"/>
                      </a:lnTo>
                      <a:lnTo>
                        <a:pt x="7" y="1"/>
                      </a:lnTo>
                      <a:lnTo>
                        <a:pt x="7" y="3"/>
                      </a:lnTo>
                      <a:lnTo>
                        <a:pt x="7" y="4"/>
                      </a:lnTo>
                      <a:lnTo>
                        <a:pt x="6" y="6"/>
                      </a:lnTo>
                      <a:lnTo>
                        <a:pt x="4" y="6"/>
                      </a:lnTo>
                      <a:lnTo>
                        <a:pt x="3" y="7"/>
                      </a:lnTo>
                      <a:lnTo>
                        <a:pt x="1" y="7"/>
                      </a:lnTo>
                      <a:lnTo>
                        <a:pt x="0" y="6"/>
                      </a:lnTo>
                      <a:lnTo>
                        <a:pt x="0" y="4"/>
                      </a:lnTo>
                      <a:lnTo>
                        <a:pt x="0" y="3"/>
                      </a:lnTo>
                      <a:lnTo>
                        <a:pt x="1"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42" name="Freeform 490"/>
                <p:cNvSpPr>
                  <a:spLocks/>
                </p:cNvSpPr>
                <p:nvPr/>
              </p:nvSpPr>
              <p:spPr bwMode="auto">
                <a:xfrm>
                  <a:off x="1991" y="1617"/>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3 h 7"/>
                    <a:gd name="T16" fmla="*/ 7 w 7"/>
                    <a:gd name="T17" fmla="*/ 4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4 h 7"/>
                    <a:gd name="T40" fmla="*/ 0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7" y="4"/>
                      </a:lnTo>
                      <a:lnTo>
                        <a:pt x="6" y="4"/>
                      </a:lnTo>
                      <a:lnTo>
                        <a:pt x="6" y="6"/>
                      </a:lnTo>
                      <a:lnTo>
                        <a:pt x="4" y="7"/>
                      </a:lnTo>
                      <a:lnTo>
                        <a:pt x="3" y="7"/>
                      </a:lnTo>
                      <a:lnTo>
                        <a:pt x="1" y="7"/>
                      </a:lnTo>
                      <a:lnTo>
                        <a:pt x="0" y="7"/>
                      </a:lnTo>
                      <a:lnTo>
                        <a:pt x="0" y="6"/>
                      </a:lnTo>
                      <a:lnTo>
                        <a:pt x="0" y="4"/>
                      </a:lnTo>
                      <a:lnTo>
                        <a:pt x="0" y="3"/>
                      </a:lnTo>
                      <a:lnTo>
                        <a:pt x="1"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43" name="Freeform 491"/>
                <p:cNvSpPr>
                  <a:spLocks/>
                </p:cNvSpPr>
                <p:nvPr/>
              </p:nvSpPr>
              <p:spPr bwMode="auto">
                <a:xfrm>
                  <a:off x="1991" y="1617"/>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3 h 7"/>
                    <a:gd name="T16" fmla="*/ 7 w 7"/>
                    <a:gd name="T17" fmla="*/ 4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4 h 7"/>
                    <a:gd name="T40" fmla="*/ 0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7" y="4"/>
                      </a:lnTo>
                      <a:lnTo>
                        <a:pt x="6" y="4"/>
                      </a:lnTo>
                      <a:lnTo>
                        <a:pt x="6" y="6"/>
                      </a:lnTo>
                      <a:lnTo>
                        <a:pt x="4" y="7"/>
                      </a:lnTo>
                      <a:lnTo>
                        <a:pt x="3" y="7"/>
                      </a:lnTo>
                      <a:lnTo>
                        <a:pt x="1" y="7"/>
                      </a:lnTo>
                      <a:lnTo>
                        <a:pt x="0" y="7"/>
                      </a:lnTo>
                      <a:lnTo>
                        <a:pt x="0" y="6"/>
                      </a:lnTo>
                      <a:lnTo>
                        <a:pt x="0" y="4"/>
                      </a:lnTo>
                      <a:lnTo>
                        <a:pt x="0" y="3"/>
                      </a:lnTo>
                      <a:lnTo>
                        <a:pt x="1"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44" name="Freeform 492"/>
                <p:cNvSpPr>
                  <a:spLocks/>
                </p:cNvSpPr>
                <p:nvPr/>
              </p:nvSpPr>
              <p:spPr bwMode="auto">
                <a:xfrm>
                  <a:off x="2021" y="1609"/>
                  <a:ext cx="7" cy="8"/>
                </a:xfrm>
                <a:custGeom>
                  <a:avLst/>
                  <a:gdLst>
                    <a:gd name="T0" fmla="*/ 3 w 7"/>
                    <a:gd name="T1" fmla="*/ 2 h 8"/>
                    <a:gd name="T2" fmla="*/ 3 w 7"/>
                    <a:gd name="T3" fmla="*/ 2 h 8"/>
                    <a:gd name="T4" fmla="*/ 3 w 7"/>
                    <a:gd name="T5" fmla="*/ 0 h 8"/>
                    <a:gd name="T6" fmla="*/ 6 w 7"/>
                    <a:gd name="T7" fmla="*/ 0 h 8"/>
                    <a:gd name="T8" fmla="*/ 6 w 7"/>
                    <a:gd name="T9" fmla="*/ 0 h 8"/>
                    <a:gd name="T10" fmla="*/ 7 w 7"/>
                    <a:gd name="T11" fmla="*/ 0 h 8"/>
                    <a:gd name="T12" fmla="*/ 7 w 7"/>
                    <a:gd name="T13" fmla="*/ 2 h 8"/>
                    <a:gd name="T14" fmla="*/ 7 w 7"/>
                    <a:gd name="T15" fmla="*/ 3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3 w 7"/>
                    <a:gd name="T29" fmla="*/ 8 h 8"/>
                    <a:gd name="T30" fmla="*/ 1 w 7"/>
                    <a:gd name="T31" fmla="*/ 8 h 8"/>
                    <a:gd name="T32" fmla="*/ 0 w 7"/>
                    <a:gd name="T33" fmla="*/ 8 h 8"/>
                    <a:gd name="T34" fmla="*/ 0 w 7"/>
                    <a:gd name="T35" fmla="*/ 6 h 8"/>
                    <a:gd name="T36" fmla="*/ 0 w 7"/>
                    <a:gd name="T37" fmla="*/ 5 h 8"/>
                    <a:gd name="T38" fmla="*/ 0 w 7"/>
                    <a:gd name="T39" fmla="*/ 3 h 8"/>
                    <a:gd name="T40" fmla="*/ 0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3" y="0"/>
                      </a:lnTo>
                      <a:lnTo>
                        <a:pt x="6" y="0"/>
                      </a:lnTo>
                      <a:lnTo>
                        <a:pt x="7" y="0"/>
                      </a:lnTo>
                      <a:lnTo>
                        <a:pt x="7" y="2"/>
                      </a:lnTo>
                      <a:lnTo>
                        <a:pt x="7" y="3"/>
                      </a:lnTo>
                      <a:lnTo>
                        <a:pt x="7" y="5"/>
                      </a:lnTo>
                      <a:lnTo>
                        <a:pt x="6" y="6"/>
                      </a:lnTo>
                      <a:lnTo>
                        <a:pt x="4" y="8"/>
                      </a:lnTo>
                      <a:lnTo>
                        <a:pt x="3" y="8"/>
                      </a:lnTo>
                      <a:lnTo>
                        <a:pt x="1" y="8"/>
                      </a:lnTo>
                      <a:lnTo>
                        <a:pt x="0" y="8"/>
                      </a:lnTo>
                      <a:lnTo>
                        <a:pt x="0" y="6"/>
                      </a:lnTo>
                      <a:lnTo>
                        <a:pt x="0" y="5"/>
                      </a:lnTo>
                      <a:lnTo>
                        <a:pt x="0" y="3"/>
                      </a:lnTo>
                      <a:lnTo>
                        <a:pt x="1"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45" name="Freeform 493"/>
                <p:cNvSpPr>
                  <a:spLocks/>
                </p:cNvSpPr>
                <p:nvPr/>
              </p:nvSpPr>
              <p:spPr bwMode="auto">
                <a:xfrm>
                  <a:off x="2021" y="1609"/>
                  <a:ext cx="7" cy="8"/>
                </a:xfrm>
                <a:custGeom>
                  <a:avLst/>
                  <a:gdLst>
                    <a:gd name="T0" fmla="*/ 3 w 7"/>
                    <a:gd name="T1" fmla="*/ 2 h 8"/>
                    <a:gd name="T2" fmla="*/ 3 w 7"/>
                    <a:gd name="T3" fmla="*/ 2 h 8"/>
                    <a:gd name="T4" fmla="*/ 3 w 7"/>
                    <a:gd name="T5" fmla="*/ 0 h 8"/>
                    <a:gd name="T6" fmla="*/ 6 w 7"/>
                    <a:gd name="T7" fmla="*/ 0 h 8"/>
                    <a:gd name="T8" fmla="*/ 6 w 7"/>
                    <a:gd name="T9" fmla="*/ 0 h 8"/>
                    <a:gd name="T10" fmla="*/ 7 w 7"/>
                    <a:gd name="T11" fmla="*/ 0 h 8"/>
                    <a:gd name="T12" fmla="*/ 7 w 7"/>
                    <a:gd name="T13" fmla="*/ 2 h 8"/>
                    <a:gd name="T14" fmla="*/ 7 w 7"/>
                    <a:gd name="T15" fmla="*/ 3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3 w 7"/>
                    <a:gd name="T29" fmla="*/ 8 h 8"/>
                    <a:gd name="T30" fmla="*/ 1 w 7"/>
                    <a:gd name="T31" fmla="*/ 8 h 8"/>
                    <a:gd name="T32" fmla="*/ 0 w 7"/>
                    <a:gd name="T33" fmla="*/ 8 h 8"/>
                    <a:gd name="T34" fmla="*/ 0 w 7"/>
                    <a:gd name="T35" fmla="*/ 6 h 8"/>
                    <a:gd name="T36" fmla="*/ 0 w 7"/>
                    <a:gd name="T37" fmla="*/ 5 h 8"/>
                    <a:gd name="T38" fmla="*/ 0 w 7"/>
                    <a:gd name="T39" fmla="*/ 3 h 8"/>
                    <a:gd name="T40" fmla="*/ 0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3" y="0"/>
                      </a:lnTo>
                      <a:lnTo>
                        <a:pt x="6" y="0"/>
                      </a:lnTo>
                      <a:lnTo>
                        <a:pt x="7" y="0"/>
                      </a:lnTo>
                      <a:lnTo>
                        <a:pt x="7" y="2"/>
                      </a:lnTo>
                      <a:lnTo>
                        <a:pt x="7" y="3"/>
                      </a:lnTo>
                      <a:lnTo>
                        <a:pt x="7" y="5"/>
                      </a:lnTo>
                      <a:lnTo>
                        <a:pt x="6" y="6"/>
                      </a:lnTo>
                      <a:lnTo>
                        <a:pt x="4" y="8"/>
                      </a:lnTo>
                      <a:lnTo>
                        <a:pt x="3" y="8"/>
                      </a:lnTo>
                      <a:lnTo>
                        <a:pt x="1" y="8"/>
                      </a:lnTo>
                      <a:lnTo>
                        <a:pt x="0" y="8"/>
                      </a:lnTo>
                      <a:lnTo>
                        <a:pt x="0" y="6"/>
                      </a:lnTo>
                      <a:lnTo>
                        <a:pt x="0" y="5"/>
                      </a:lnTo>
                      <a:lnTo>
                        <a:pt x="0" y="3"/>
                      </a:lnTo>
                      <a:lnTo>
                        <a:pt x="1"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46" name="Freeform 494"/>
                <p:cNvSpPr>
                  <a:spLocks/>
                </p:cNvSpPr>
                <p:nvPr/>
              </p:nvSpPr>
              <p:spPr bwMode="auto">
                <a:xfrm>
                  <a:off x="2103" y="1599"/>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1 h 7"/>
                    <a:gd name="T12" fmla="*/ 7 w 7"/>
                    <a:gd name="T13" fmla="*/ 1 h 7"/>
                    <a:gd name="T14" fmla="*/ 7 w 7"/>
                    <a:gd name="T15" fmla="*/ 3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6" y="1"/>
                      </a:lnTo>
                      <a:lnTo>
                        <a:pt x="7" y="1"/>
                      </a:lnTo>
                      <a:lnTo>
                        <a:pt x="7" y="3"/>
                      </a:lnTo>
                      <a:lnTo>
                        <a:pt x="6" y="4"/>
                      </a:lnTo>
                      <a:lnTo>
                        <a:pt x="6" y="6"/>
                      </a:lnTo>
                      <a:lnTo>
                        <a:pt x="4" y="7"/>
                      </a:lnTo>
                      <a:lnTo>
                        <a:pt x="3" y="7"/>
                      </a:lnTo>
                      <a:lnTo>
                        <a:pt x="1" y="7"/>
                      </a:lnTo>
                      <a:lnTo>
                        <a:pt x="0" y="7"/>
                      </a:lnTo>
                      <a:lnTo>
                        <a:pt x="0" y="6"/>
                      </a:lnTo>
                      <a:lnTo>
                        <a:pt x="0" y="4"/>
                      </a:lnTo>
                      <a:lnTo>
                        <a:pt x="0" y="3"/>
                      </a:lnTo>
                      <a:lnTo>
                        <a:pt x="0" y="1"/>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47" name="Freeform 495"/>
                <p:cNvSpPr>
                  <a:spLocks/>
                </p:cNvSpPr>
                <p:nvPr/>
              </p:nvSpPr>
              <p:spPr bwMode="auto">
                <a:xfrm>
                  <a:off x="2103" y="1599"/>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1 h 7"/>
                    <a:gd name="T12" fmla="*/ 7 w 7"/>
                    <a:gd name="T13" fmla="*/ 1 h 7"/>
                    <a:gd name="T14" fmla="*/ 7 w 7"/>
                    <a:gd name="T15" fmla="*/ 3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6" y="1"/>
                      </a:lnTo>
                      <a:lnTo>
                        <a:pt x="7" y="1"/>
                      </a:lnTo>
                      <a:lnTo>
                        <a:pt x="7" y="3"/>
                      </a:lnTo>
                      <a:lnTo>
                        <a:pt x="6" y="4"/>
                      </a:lnTo>
                      <a:lnTo>
                        <a:pt x="6" y="6"/>
                      </a:lnTo>
                      <a:lnTo>
                        <a:pt x="4" y="7"/>
                      </a:lnTo>
                      <a:lnTo>
                        <a:pt x="3" y="7"/>
                      </a:lnTo>
                      <a:lnTo>
                        <a:pt x="1" y="7"/>
                      </a:lnTo>
                      <a:lnTo>
                        <a:pt x="0" y="7"/>
                      </a:lnTo>
                      <a:lnTo>
                        <a:pt x="0" y="6"/>
                      </a:lnTo>
                      <a:lnTo>
                        <a:pt x="0" y="4"/>
                      </a:lnTo>
                      <a:lnTo>
                        <a:pt x="0" y="3"/>
                      </a:lnTo>
                      <a:lnTo>
                        <a:pt x="0" y="1"/>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48" name="Freeform 496"/>
                <p:cNvSpPr>
                  <a:spLocks/>
                </p:cNvSpPr>
                <p:nvPr/>
              </p:nvSpPr>
              <p:spPr bwMode="auto">
                <a:xfrm>
                  <a:off x="2487" y="1605"/>
                  <a:ext cx="7" cy="9"/>
                </a:xfrm>
                <a:custGeom>
                  <a:avLst/>
                  <a:gdLst>
                    <a:gd name="T0" fmla="*/ 1 w 7"/>
                    <a:gd name="T1" fmla="*/ 1 h 9"/>
                    <a:gd name="T2" fmla="*/ 1 w 7"/>
                    <a:gd name="T3" fmla="*/ 1 h 9"/>
                    <a:gd name="T4" fmla="*/ 4 w 7"/>
                    <a:gd name="T5" fmla="*/ 1 h 9"/>
                    <a:gd name="T6" fmla="*/ 6 w 7"/>
                    <a:gd name="T7" fmla="*/ 0 h 9"/>
                    <a:gd name="T8" fmla="*/ 6 w 7"/>
                    <a:gd name="T9" fmla="*/ 1 h 9"/>
                    <a:gd name="T10" fmla="*/ 7 w 7"/>
                    <a:gd name="T11" fmla="*/ 1 h 9"/>
                    <a:gd name="T12" fmla="*/ 7 w 7"/>
                    <a:gd name="T13" fmla="*/ 3 h 9"/>
                    <a:gd name="T14" fmla="*/ 7 w 7"/>
                    <a:gd name="T15" fmla="*/ 3 h 9"/>
                    <a:gd name="T16" fmla="*/ 7 w 7"/>
                    <a:gd name="T17" fmla="*/ 4 h 9"/>
                    <a:gd name="T18" fmla="*/ 7 w 7"/>
                    <a:gd name="T19" fmla="*/ 6 h 9"/>
                    <a:gd name="T20" fmla="*/ 6 w 7"/>
                    <a:gd name="T21" fmla="*/ 7 h 9"/>
                    <a:gd name="T22" fmla="*/ 4 w 7"/>
                    <a:gd name="T23" fmla="*/ 7 h 9"/>
                    <a:gd name="T24" fmla="*/ 4 w 7"/>
                    <a:gd name="T25" fmla="*/ 7 h 9"/>
                    <a:gd name="T26" fmla="*/ 3 w 7"/>
                    <a:gd name="T27" fmla="*/ 9 h 9"/>
                    <a:gd name="T28" fmla="*/ 1 w 7"/>
                    <a:gd name="T29" fmla="*/ 9 h 9"/>
                    <a:gd name="T30" fmla="*/ 1 w 7"/>
                    <a:gd name="T31" fmla="*/ 9 h 9"/>
                    <a:gd name="T32" fmla="*/ 0 w 7"/>
                    <a:gd name="T33" fmla="*/ 7 h 9"/>
                    <a:gd name="T34" fmla="*/ 0 w 7"/>
                    <a:gd name="T35" fmla="*/ 7 h 9"/>
                    <a:gd name="T36" fmla="*/ 0 w 7"/>
                    <a:gd name="T37" fmla="*/ 6 h 9"/>
                    <a:gd name="T38" fmla="*/ 0 w 7"/>
                    <a:gd name="T39" fmla="*/ 4 h 9"/>
                    <a:gd name="T40" fmla="*/ 0 w 7"/>
                    <a:gd name="T41" fmla="*/ 4 h 9"/>
                    <a:gd name="T42" fmla="*/ 1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4" y="1"/>
                      </a:lnTo>
                      <a:lnTo>
                        <a:pt x="6" y="0"/>
                      </a:lnTo>
                      <a:lnTo>
                        <a:pt x="6" y="1"/>
                      </a:lnTo>
                      <a:lnTo>
                        <a:pt x="7" y="1"/>
                      </a:lnTo>
                      <a:lnTo>
                        <a:pt x="7" y="3"/>
                      </a:lnTo>
                      <a:lnTo>
                        <a:pt x="7" y="4"/>
                      </a:lnTo>
                      <a:lnTo>
                        <a:pt x="7" y="6"/>
                      </a:lnTo>
                      <a:lnTo>
                        <a:pt x="6" y="7"/>
                      </a:lnTo>
                      <a:lnTo>
                        <a:pt x="4" y="7"/>
                      </a:lnTo>
                      <a:lnTo>
                        <a:pt x="3" y="9"/>
                      </a:lnTo>
                      <a:lnTo>
                        <a:pt x="1" y="9"/>
                      </a:lnTo>
                      <a:lnTo>
                        <a:pt x="0" y="7"/>
                      </a:lnTo>
                      <a:lnTo>
                        <a:pt x="0" y="6"/>
                      </a:lnTo>
                      <a:lnTo>
                        <a:pt x="0" y="4"/>
                      </a:lnTo>
                      <a:lnTo>
                        <a:pt x="1"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49" name="Freeform 497"/>
                <p:cNvSpPr>
                  <a:spLocks/>
                </p:cNvSpPr>
                <p:nvPr/>
              </p:nvSpPr>
              <p:spPr bwMode="auto">
                <a:xfrm>
                  <a:off x="2487" y="1605"/>
                  <a:ext cx="7" cy="9"/>
                </a:xfrm>
                <a:custGeom>
                  <a:avLst/>
                  <a:gdLst>
                    <a:gd name="T0" fmla="*/ 1 w 7"/>
                    <a:gd name="T1" fmla="*/ 1 h 9"/>
                    <a:gd name="T2" fmla="*/ 1 w 7"/>
                    <a:gd name="T3" fmla="*/ 1 h 9"/>
                    <a:gd name="T4" fmla="*/ 4 w 7"/>
                    <a:gd name="T5" fmla="*/ 1 h 9"/>
                    <a:gd name="T6" fmla="*/ 6 w 7"/>
                    <a:gd name="T7" fmla="*/ 0 h 9"/>
                    <a:gd name="T8" fmla="*/ 6 w 7"/>
                    <a:gd name="T9" fmla="*/ 1 h 9"/>
                    <a:gd name="T10" fmla="*/ 7 w 7"/>
                    <a:gd name="T11" fmla="*/ 1 h 9"/>
                    <a:gd name="T12" fmla="*/ 7 w 7"/>
                    <a:gd name="T13" fmla="*/ 3 h 9"/>
                    <a:gd name="T14" fmla="*/ 7 w 7"/>
                    <a:gd name="T15" fmla="*/ 3 h 9"/>
                    <a:gd name="T16" fmla="*/ 7 w 7"/>
                    <a:gd name="T17" fmla="*/ 4 h 9"/>
                    <a:gd name="T18" fmla="*/ 7 w 7"/>
                    <a:gd name="T19" fmla="*/ 6 h 9"/>
                    <a:gd name="T20" fmla="*/ 6 w 7"/>
                    <a:gd name="T21" fmla="*/ 7 h 9"/>
                    <a:gd name="T22" fmla="*/ 4 w 7"/>
                    <a:gd name="T23" fmla="*/ 7 h 9"/>
                    <a:gd name="T24" fmla="*/ 4 w 7"/>
                    <a:gd name="T25" fmla="*/ 7 h 9"/>
                    <a:gd name="T26" fmla="*/ 3 w 7"/>
                    <a:gd name="T27" fmla="*/ 9 h 9"/>
                    <a:gd name="T28" fmla="*/ 1 w 7"/>
                    <a:gd name="T29" fmla="*/ 9 h 9"/>
                    <a:gd name="T30" fmla="*/ 1 w 7"/>
                    <a:gd name="T31" fmla="*/ 9 h 9"/>
                    <a:gd name="T32" fmla="*/ 0 w 7"/>
                    <a:gd name="T33" fmla="*/ 7 h 9"/>
                    <a:gd name="T34" fmla="*/ 0 w 7"/>
                    <a:gd name="T35" fmla="*/ 7 h 9"/>
                    <a:gd name="T36" fmla="*/ 0 w 7"/>
                    <a:gd name="T37" fmla="*/ 6 h 9"/>
                    <a:gd name="T38" fmla="*/ 0 w 7"/>
                    <a:gd name="T39" fmla="*/ 4 h 9"/>
                    <a:gd name="T40" fmla="*/ 0 w 7"/>
                    <a:gd name="T41" fmla="*/ 4 h 9"/>
                    <a:gd name="T42" fmla="*/ 1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4" y="1"/>
                      </a:lnTo>
                      <a:lnTo>
                        <a:pt x="6" y="0"/>
                      </a:lnTo>
                      <a:lnTo>
                        <a:pt x="6" y="1"/>
                      </a:lnTo>
                      <a:lnTo>
                        <a:pt x="7" y="1"/>
                      </a:lnTo>
                      <a:lnTo>
                        <a:pt x="7" y="3"/>
                      </a:lnTo>
                      <a:lnTo>
                        <a:pt x="7" y="4"/>
                      </a:lnTo>
                      <a:lnTo>
                        <a:pt x="7" y="6"/>
                      </a:lnTo>
                      <a:lnTo>
                        <a:pt x="6" y="7"/>
                      </a:lnTo>
                      <a:lnTo>
                        <a:pt x="4" y="7"/>
                      </a:lnTo>
                      <a:lnTo>
                        <a:pt x="3" y="9"/>
                      </a:lnTo>
                      <a:lnTo>
                        <a:pt x="1" y="9"/>
                      </a:lnTo>
                      <a:lnTo>
                        <a:pt x="0" y="7"/>
                      </a:lnTo>
                      <a:lnTo>
                        <a:pt x="0" y="6"/>
                      </a:lnTo>
                      <a:lnTo>
                        <a:pt x="0" y="4"/>
                      </a:lnTo>
                      <a:lnTo>
                        <a:pt x="1"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50" name="Freeform 498"/>
                <p:cNvSpPr>
                  <a:spLocks/>
                </p:cNvSpPr>
                <p:nvPr/>
              </p:nvSpPr>
              <p:spPr bwMode="auto">
                <a:xfrm>
                  <a:off x="2459" y="1713"/>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0 h 7"/>
                    <a:gd name="T12" fmla="*/ 7 w 7"/>
                    <a:gd name="T13" fmla="*/ 1 h 7"/>
                    <a:gd name="T14" fmla="*/ 7 w 7"/>
                    <a:gd name="T15" fmla="*/ 1 h 7"/>
                    <a:gd name="T16" fmla="*/ 7 w 7"/>
                    <a:gd name="T17" fmla="*/ 2 h 7"/>
                    <a:gd name="T18" fmla="*/ 7 w 7"/>
                    <a:gd name="T19" fmla="*/ 4 h 7"/>
                    <a:gd name="T20" fmla="*/ 6 w 7"/>
                    <a:gd name="T21" fmla="*/ 5 h 7"/>
                    <a:gd name="T22" fmla="*/ 4 w 7"/>
                    <a:gd name="T23" fmla="*/ 7 h 7"/>
                    <a:gd name="T24" fmla="*/ 4 w 7"/>
                    <a:gd name="T25" fmla="*/ 7 h 7"/>
                    <a:gd name="T26" fmla="*/ 3 w 7"/>
                    <a:gd name="T27" fmla="*/ 7 h 7"/>
                    <a:gd name="T28" fmla="*/ 3 w 7"/>
                    <a:gd name="T29" fmla="*/ 7 h 7"/>
                    <a:gd name="T30" fmla="*/ 1 w 7"/>
                    <a:gd name="T31" fmla="*/ 7 h 7"/>
                    <a:gd name="T32" fmla="*/ 0 w 7"/>
                    <a:gd name="T33" fmla="*/ 5 h 7"/>
                    <a:gd name="T34" fmla="*/ 0 w 7"/>
                    <a:gd name="T35" fmla="*/ 5 h 7"/>
                    <a:gd name="T36" fmla="*/ 0 w 7"/>
                    <a:gd name="T37" fmla="*/ 4 h 7"/>
                    <a:gd name="T38" fmla="*/ 0 w 7"/>
                    <a:gd name="T39" fmla="*/ 2 h 7"/>
                    <a:gd name="T40" fmla="*/ 0 w 7"/>
                    <a:gd name="T41" fmla="*/ 2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2"/>
                      </a:lnTo>
                      <a:lnTo>
                        <a:pt x="7" y="4"/>
                      </a:lnTo>
                      <a:lnTo>
                        <a:pt x="6" y="5"/>
                      </a:lnTo>
                      <a:lnTo>
                        <a:pt x="4" y="7"/>
                      </a:lnTo>
                      <a:lnTo>
                        <a:pt x="3" y="7"/>
                      </a:lnTo>
                      <a:lnTo>
                        <a:pt x="1" y="7"/>
                      </a:lnTo>
                      <a:lnTo>
                        <a:pt x="0" y="5"/>
                      </a:lnTo>
                      <a:lnTo>
                        <a:pt x="0" y="4"/>
                      </a:lnTo>
                      <a:lnTo>
                        <a:pt x="0" y="2"/>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51" name="Freeform 499"/>
                <p:cNvSpPr>
                  <a:spLocks/>
                </p:cNvSpPr>
                <p:nvPr/>
              </p:nvSpPr>
              <p:spPr bwMode="auto">
                <a:xfrm>
                  <a:off x="2459" y="1713"/>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0 h 7"/>
                    <a:gd name="T12" fmla="*/ 7 w 7"/>
                    <a:gd name="T13" fmla="*/ 1 h 7"/>
                    <a:gd name="T14" fmla="*/ 7 w 7"/>
                    <a:gd name="T15" fmla="*/ 1 h 7"/>
                    <a:gd name="T16" fmla="*/ 7 w 7"/>
                    <a:gd name="T17" fmla="*/ 2 h 7"/>
                    <a:gd name="T18" fmla="*/ 7 w 7"/>
                    <a:gd name="T19" fmla="*/ 4 h 7"/>
                    <a:gd name="T20" fmla="*/ 6 w 7"/>
                    <a:gd name="T21" fmla="*/ 5 h 7"/>
                    <a:gd name="T22" fmla="*/ 4 w 7"/>
                    <a:gd name="T23" fmla="*/ 7 h 7"/>
                    <a:gd name="T24" fmla="*/ 4 w 7"/>
                    <a:gd name="T25" fmla="*/ 7 h 7"/>
                    <a:gd name="T26" fmla="*/ 3 w 7"/>
                    <a:gd name="T27" fmla="*/ 7 h 7"/>
                    <a:gd name="T28" fmla="*/ 3 w 7"/>
                    <a:gd name="T29" fmla="*/ 7 h 7"/>
                    <a:gd name="T30" fmla="*/ 1 w 7"/>
                    <a:gd name="T31" fmla="*/ 7 h 7"/>
                    <a:gd name="T32" fmla="*/ 0 w 7"/>
                    <a:gd name="T33" fmla="*/ 5 h 7"/>
                    <a:gd name="T34" fmla="*/ 0 w 7"/>
                    <a:gd name="T35" fmla="*/ 5 h 7"/>
                    <a:gd name="T36" fmla="*/ 0 w 7"/>
                    <a:gd name="T37" fmla="*/ 4 h 7"/>
                    <a:gd name="T38" fmla="*/ 0 w 7"/>
                    <a:gd name="T39" fmla="*/ 2 h 7"/>
                    <a:gd name="T40" fmla="*/ 0 w 7"/>
                    <a:gd name="T41" fmla="*/ 2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2"/>
                      </a:lnTo>
                      <a:lnTo>
                        <a:pt x="7" y="4"/>
                      </a:lnTo>
                      <a:lnTo>
                        <a:pt x="6" y="5"/>
                      </a:lnTo>
                      <a:lnTo>
                        <a:pt x="4" y="7"/>
                      </a:lnTo>
                      <a:lnTo>
                        <a:pt x="3" y="7"/>
                      </a:lnTo>
                      <a:lnTo>
                        <a:pt x="1" y="7"/>
                      </a:lnTo>
                      <a:lnTo>
                        <a:pt x="0" y="5"/>
                      </a:lnTo>
                      <a:lnTo>
                        <a:pt x="0" y="4"/>
                      </a:lnTo>
                      <a:lnTo>
                        <a:pt x="0" y="2"/>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52" name="Freeform 500"/>
                <p:cNvSpPr>
                  <a:spLocks/>
                </p:cNvSpPr>
                <p:nvPr/>
              </p:nvSpPr>
              <p:spPr bwMode="auto">
                <a:xfrm>
                  <a:off x="2408" y="1399"/>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4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4 h 7"/>
                    <a:gd name="T40" fmla="*/ 0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7" y="4"/>
                      </a:lnTo>
                      <a:lnTo>
                        <a:pt x="6" y="6"/>
                      </a:lnTo>
                      <a:lnTo>
                        <a:pt x="4" y="7"/>
                      </a:lnTo>
                      <a:lnTo>
                        <a:pt x="3" y="7"/>
                      </a:lnTo>
                      <a:lnTo>
                        <a:pt x="1" y="7"/>
                      </a:lnTo>
                      <a:lnTo>
                        <a:pt x="0" y="7"/>
                      </a:lnTo>
                      <a:lnTo>
                        <a:pt x="0" y="6"/>
                      </a:lnTo>
                      <a:lnTo>
                        <a:pt x="0" y="4"/>
                      </a:lnTo>
                      <a:lnTo>
                        <a:pt x="0" y="3"/>
                      </a:lnTo>
                      <a:lnTo>
                        <a:pt x="1"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53" name="Freeform 501"/>
                <p:cNvSpPr>
                  <a:spLocks/>
                </p:cNvSpPr>
                <p:nvPr/>
              </p:nvSpPr>
              <p:spPr bwMode="auto">
                <a:xfrm>
                  <a:off x="2408" y="1399"/>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4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4 h 7"/>
                    <a:gd name="T40" fmla="*/ 0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7" y="4"/>
                      </a:lnTo>
                      <a:lnTo>
                        <a:pt x="6" y="6"/>
                      </a:lnTo>
                      <a:lnTo>
                        <a:pt x="4" y="7"/>
                      </a:lnTo>
                      <a:lnTo>
                        <a:pt x="3" y="7"/>
                      </a:lnTo>
                      <a:lnTo>
                        <a:pt x="1" y="7"/>
                      </a:lnTo>
                      <a:lnTo>
                        <a:pt x="0" y="7"/>
                      </a:lnTo>
                      <a:lnTo>
                        <a:pt x="0" y="6"/>
                      </a:lnTo>
                      <a:lnTo>
                        <a:pt x="0" y="4"/>
                      </a:lnTo>
                      <a:lnTo>
                        <a:pt x="0" y="3"/>
                      </a:lnTo>
                      <a:lnTo>
                        <a:pt x="1"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54" name="Freeform 502"/>
                <p:cNvSpPr>
                  <a:spLocks/>
                </p:cNvSpPr>
                <p:nvPr/>
              </p:nvSpPr>
              <p:spPr bwMode="auto">
                <a:xfrm>
                  <a:off x="2932" y="1464"/>
                  <a:ext cx="8" cy="9"/>
                </a:xfrm>
                <a:custGeom>
                  <a:avLst/>
                  <a:gdLst>
                    <a:gd name="T0" fmla="*/ 2 w 8"/>
                    <a:gd name="T1" fmla="*/ 2 h 9"/>
                    <a:gd name="T2" fmla="*/ 2 w 8"/>
                    <a:gd name="T3" fmla="*/ 2 h 9"/>
                    <a:gd name="T4" fmla="*/ 3 w 8"/>
                    <a:gd name="T5" fmla="*/ 0 h 9"/>
                    <a:gd name="T6" fmla="*/ 5 w 8"/>
                    <a:gd name="T7" fmla="*/ 0 h 9"/>
                    <a:gd name="T8" fmla="*/ 6 w 8"/>
                    <a:gd name="T9" fmla="*/ 0 h 9"/>
                    <a:gd name="T10" fmla="*/ 6 w 8"/>
                    <a:gd name="T11" fmla="*/ 0 h 9"/>
                    <a:gd name="T12" fmla="*/ 8 w 8"/>
                    <a:gd name="T13" fmla="*/ 2 h 9"/>
                    <a:gd name="T14" fmla="*/ 8 w 8"/>
                    <a:gd name="T15" fmla="*/ 3 h 9"/>
                    <a:gd name="T16" fmla="*/ 8 w 8"/>
                    <a:gd name="T17" fmla="*/ 5 h 9"/>
                    <a:gd name="T18" fmla="*/ 6 w 8"/>
                    <a:gd name="T19" fmla="*/ 5 h 9"/>
                    <a:gd name="T20" fmla="*/ 5 w 8"/>
                    <a:gd name="T21" fmla="*/ 6 h 9"/>
                    <a:gd name="T22" fmla="*/ 5 w 8"/>
                    <a:gd name="T23" fmla="*/ 8 h 9"/>
                    <a:gd name="T24" fmla="*/ 5 w 8"/>
                    <a:gd name="T25" fmla="*/ 8 h 9"/>
                    <a:gd name="T26" fmla="*/ 3 w 8"/>
                    <a:gd name="T27" fmla="*/ 9 h 9"/>
                    <a:gd name="T28" fmla="*/ 2 w 8"/>
                    <a:gd name="T29" fmla="*/ 9 h 9"/>
                    <a:gd name="T30" fmla="*/ 0 w 8"/>
                    <a:gd name="T31" fmla="*/ 9 h 9"/>
                    <a:gd name="T32" fmla="*/ 0 w 8"/>
                    <a:gd name="T33" fmla="*/ 8 h 9"/>
                    <a:gd name="T34" fmla="*/ 0 w 8"/>
                    <a:gd name="T35" fmla="*/ 6 h 9"/>
                    <a:gd name="T36" fmla="*/ 0 w 8"/>
                    <a:gd name="T37" fmla="*/ 5 h 9"/>
                    <a:gd name="T38" fmla="*/ 0 w 8"/>
                    <a:gd name="T39" fmla="*/ 5 h 9"/>
                    <a:gd name="T40" fmla="*/ 0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0"/>
                      </a:lnTo>
                      <a:lnTo>
                        <a:pt x="5" y="0"/>
                      </a:lnTo>
                      <a:lnTo>
                        <a:pt x="6" y="0"/>
                      </a:lnTo>
                      <a:lnTo>
                        <a:pt x="8" y="2"/>
                      </a:lnTo>
                      <a:lnTo>
                        <a:pt x="8" y="3"/>
                      </a:lnTo>
                      <a:lnTo>
                        <a:pt x="8" y="5"/>
                      </a:lnTo>
                      <a:lnTo>
                        <a:pt x="6" y="5"/>
                      </a:lnTo>
                      <a:lnTo>
                        <a:pt x="5" y="6"/>
                      </a:lnTo>
                      <a:lnTo>
                        <a:pt x="5" y="8"/>
                      </a:lnTo>
                      <a:lnTo>
                        <a:pt x="3" y="9"/>
                      </a:lnTo>
                      <a:lnTo>
                        <a:pt x="2" y="9"/>
                      </a:lnTo>
                      <a:lnTo>
                        <a:pt x="0" y="9"/>
                      </a:lnTo>
                      <a:lnTo>
                        <a:pt x="0" y="8"/>
                      </a:lnTo>
                      <a:lnTo>
                        <a:pt x="0" y="6"/>
                      </a:lnTo>
                      <a:lnTo>
                        <a:pt x="0" y="5"/>
                      </a:lnTo>
                      <a:lnTo>
                        <a:pt x="0"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55" name="Freeform 503"/>
                <p:cNvSpPr>
                  <a:spLocks/>
                </p:cNvSpPr>
                <p:nvPr/>
              </p:nvSpPr>
              <p:spPr bwMode="auto">
                <a:xfrm>
                  <a:off x="2932" y="1464"/>
                  <a:ext cx="8" cy="9"/>
                </a:xfrm>
                <a:custGeom>
                  <a:avLst/>
                  <a:gdLst>
                    <a:gd name="T0" fmla="*/ 2 w 8"/>
                    <a:gd name="T1" fmla="*/ 2 h 9"/>
                    <a:gd name="T2" fmla="*/ 2 w 8"/>
                    <a:gd name="T3" fmla="*/ 2 h 9"/>
                    <a:gd name="T4" fmla="*/ 3 w 8"/>
                    <a:gd name="T5" fmla="*/ 0 h 9"/>
                    <a:gd name="T6" fmla="*/ 5 w 8"/>
                    <a:gd name="T7" fmla="*/ 0 h 9"/>
                    <a:gd name="T8" fmla="*/ 6 w 8"/>
                    <a:gd name="T9" fmla="*/ 0 h 9"/>
                    <a:gd name="T10" fmla="*/ 6 w 8"/>
                    <a:gd name="T11" fmla="*/ 0 h 9"/>
                    <a:gd name="T12" fmla="*/ 8 w 8"/>
                    <a:gd name="T13" fmla="*/ 2 h 9"/>
                    <a:gd name="T14" fmla="*/ 8 w 8"/>
                    <a:gd name="T15" fmla="*/ 3 h 9"/>
                    <a:gd name="T16" fmla="*/ 8 w 8"/>
                    <a:gd name="T17" fmla="*/ 5 h 9"/>
                    <a:gd name="T18" fmla="*/ 6 w 8"/>
                    <a:gd name="T19" fmla="*/ 5 h 9"/>
                    <a:gd name="T20" fmla="*/ 5 w 8"/>
                    <a:gd name="T21" fmla="*/ 6 h 9"/>
                    <a:gd name="T22" fmla="*/ 5 w 8"/>
                    <a:gd name="T23" fmla="*/ 8 h 9"/>
                    <a:gd name="T24" fmla="*/ 5 w 8"/>
                    <a:gd name="T25" fmla="*/ 8 h 9"/>
                    <a:gd name="T26" fmla="*/ 3 w 8"/>
                    <a:gd name="T27" fmla="*/ 9 h 9"/>
                    <a:gd name="T28" fmla="*/ 2 w 8"/>
                    <a:gd name="T29" fmla="*/ 9 h 9"/>
                    <a:gd name="T30" fmla="*/ 0 w 8"/>
                    <a:gd name="T31" fmla="*/ 9 h 9"/>
                    <a:gd name="T32" fmla="*/ 0 w 8"/>
                    <a:gd name="T33" fmla="*/ 8 h 9"/>
                    <a:gd name="T34" fmla="*/ 0 w 8"/>
                    <a:gd name="T35" fmla="*/ 6 h 9"/>
                    <a:gd name="T36" fmla="*/ 0 w 8"/>
                    <a:gd name="T37" fmla="*/ 5 h 9"/>
                    <a:gd name="T38" fmla="*/ 0 w 8"/>
                    <a:gd name="T39" fmla="*/ 5 h 9"/>
                    <a:gd name="T40" fmla="*/ 0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0"/>
                      </a:lnTo>
                      <a:lnTo>
                        <a:pt x="5" y="0"/>
                      </a:lnTo>
                      <a:lnTo>
                        <a:pt x="6" y="0"/>
                      </a:lnTo>
                      <a:lnTo>
                        <a:pt x="8" y="2"/>
                      </a:lnTo>
                      <a:lnTo>
                        <a:pt x="8" y="3"/>
                      </a:lnTo>
                      <a:lnTo>
                        <a:pt x="8" y="5"/>
                      </a:lnTo>
                      <a:lnTo>
                        <a:pt x="6" y="5"/>
                      </a:lnTo>
                      <a:lnTo>
                        <a:pt x="5" y="6"/>
                      </a:lnTo>
                      <a:lnTo>
                        <a:pt x="5" y="8"/>
                      </a:lnTo>
                      <a:lnTo>
                        <a:pt x="3" y="9"/>
                      </a:lnTo>
                      <a:lnTo>
                        <a:pt x="2" y="9"/>
                      </a:lnTo>
                      <a:lnTo>
                        <a:pt x="0" y="9"/>
                      </a:lnTo>
                      <a:lnTo>
                        <a:pt x="0" y="8"/>
                      </a:lnTo>
                      <a:lnTo>
                        <a:pt x="0" y="6"/>
                      </a:lnTo>
                      <a:lnTo>
                        <a:pt x="0" y="5"/>
                      </a:lnTo>
                      <a:lnTo>
                        <a:pt x="0"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56" name="Freeform 504"/>
                <p:cNvSpPr>
                  <a:spLocks/>
                </p:cNvSpPr>
                <p:nvPr/>
              </p:nvSpPr>
              <p:spPr bwMode="auto">
                <a:xfrm>
                  <a:off x="2680" y="1539"/>
                  <a:ext cx="7" cy="9"/>
                </a:xfrm>
                <a:custGeom>
                  <a:avLst/>
                  <a:gdLst>
                    <a:gd name="T0" fmla="*/ 1 w 7"/>
                    <a:gd name="T1" fmla="*/ 2 h 9"/>
                    <a:gd name="T2" fmla="*/ 1 w 7"/>
                    <a:gd name="T3" fmla="*/ 2 h 9"/>
                    <a:gd name="T4" fmla="*/ 3 w 7"/>
                    <a:gd name="T5" fmla="*/ 2 h 9"/>
                    <a:gd name="T6" fmla="*/ 4 w 7"/>
                    <a:gd name="T7" fmla="*/ 0 h 9"/>
                    <a:gd name="T8" fmla="*/ 6 w 7"/>
                    <a:gd name="T9" fmla="*/ 2 h 9"/>
                    <a:gd name="T10" fmla="*/ 6 w 7"/>
                    <a:gd name="T11" fmla="*/ 2 h 9"/>
                    <a:gd name="T12" fmla="*/ 7 w 7"/>
                    <a:gd name="T13" fmla="*/ 3 h 9"/>
                    <a:gd name="T14" fmla="*/ 7 w 7"/>
                    <a:gd name="T15" fmla="*/ 3 h 9"/>
                    <a:gd name="T16" fmla="*/ 7 w 7"/>
                    <a:gd name="T17" fmla="*/ 5 h 9"/>
                    <a:gd name="T18" fmla="*/ 6 w 7"/>
                    <a:gd name="T19" fmla="*/ 6 h 9"/>
                    <a:gd name="T20" fmla="*/ 6 w 7"/>
                    <a:gd name="T21" fmla="*/ 8 h 9"/>
                    <a:gd name="T22" fmla="*/ 4 w 7"/>
                    <a:gd name="T23" fmla="*/ 8 h 9"/>
                    <a:gd name="T24" fmla="*/ 4 w 7"/>
                    <a:gd name="T25" fmla="*/ 8 h 9"/>
                    <a:gd name="T26" fmla="*/ 3 w 7"/>
                    <a:gd name="T27" fmla="*/ 9 h 9"/>
                    <a:gd name="T28" fmla="*/ 1 w 7"/>
                    <a:gd name="T29" fmla="*/ 9 h 9"/>
                    <a:gd name="T30" fmla="*/ 1 w 7"/>
                    <a:gd name="T31" fmla="*/ 9 h 9"/>
                    <a:gd name="T32" fmla="*/ 0 w 7"/>
                    <a:gd name="T33" fmla="*/ 8 h 9"/>
                    <a:gd name="T34" fmla="*/ 0 w 7"/>
                    <a:gd name="T35" fmla="*/ 8 h 9"/>
                    <a:gd name="T36" fmla="*/ 0 w 7"/>
                    <a:gd name="T37" fmla="*/ 6 h 9"/>
                    <a:gd name="T38" fmla="*/ 0 w 7"/>
                    <a:gd name="T39" fmla="*/ 5 h 9"/>
                    <a:gd name="T40" fmla="*/ 0 w 7"/>
                    <a:gd name="T41" fmla="*/ 5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2"/>
                      </a:lnTo>
                      <a:lnTo>
                        <a:pt x="7" y="3"/>
                      </a:lnTo>
                      <a:lnTo>
                        <a:pt x="7" y="5"/>
                      </a:lnTo>
                      <a:lnTo>
                        <a:pt x="6" y="6"/>
                      </a:lnTo>
                      <a:lnTo>
                        <a:pt x="6" y="8"/>
                      </a:lnTo>
                      <a:lnTo>
                        <a:pt x="4" y="8"/>
                      </a:lnTo>
                      <a:lnTo>
                        <a:pt x="3" y="9"/>
                      </a:lnTo>
                      <a:lnTo>
                        <a:pt x="1" y="9"/>
                      </a:lnTo>
                      <a:lnTo>
                        <a:pt x="0" y="8"/>
                      </a:lnTo>
                      <a:lnTo>
                        <a:pt x="0" y="6"/>
                      </a:lnTo>
                      <a:lnTo>
                        <a:pt x="0" y="5"/>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57" name="Freeform 505"/>
                <p:cNvSpPr>
                  <a:spLocks/>
                </p:cNvSpPr>
                <p:nvPr/>
              </p:nvSpPr>
              <p:spPr bwMode="auto">
                <a:xfrm>
                  <a:off x="2680" y="1539"/>
                  <a:ext cx="7" cy="9"/>
                </a:xfrm>
                <a:custGeom>
                  <a:avLst/>
                  <a:gdLst>
                    <a:gd name="T0" fmla="*/ 1 w 7"/>
                    <a:gd name="T1" fmla="*/ 2 h 9"/>
                    <a:gd name="T2" fmla="*/ 1 w 7"/>
                    <a:gd name="T3" fmla="*/ 2 h 9"/>
                    <a:gd name="T4" fmla="*/ 3 w 7"/>
                    <a:gd name="T5" fmla="*/ 2 h 9"/>
                    <a:gd name="T6" fmla="*/ 4 w 7"/>
                    <a:gd name="T7" fmla="*/ 0 h 9"/>
                    <a:gd name="T8" fmla="*/ 6 w 7"/>
                    <a:gd name="T9" fmla="*/ 2 h 9"/>
                    <a:gd name="T10" fmla="*/ 6 w 7"/>
                    <a:gd name="T11" fmla="*/ 2 h 9"/>
                    <a:gd name="T12" fmla="*/ 7 w 7"/>
                    <a:gd name="T13" fmla="*/ 3 h 9"/>
                    <a:gd name="T14" fmla="*/ 7 w 7"/>
                    <a:gd name="T15" fmla="*/ 3 h 9"/>
                    <a:gd name="T16" fmla="*/ 7 w 7"/>
                    <a:gd name="T17" fmla="*/ 5 h 9"/>
                    <a:gd name="T18" fmla="*/ 6 w 7"/>
                    <a:gd name="T19" fmla="*/ 6 h 9"/>
                    <a:gd name="T20" fmla="*/ 6 w 7"/>
                    <a:gd name="T21" fmla="*/ 8 h 9"/>
                    <a:gd name="T22" fmla="*/ 4 w 7"/>
                    <a:gd name="T23" fmla="*/ 8 h 9"/>
                    <a:gd name="T24" fmla="*/ 4 w 7"/>
                    <a:gd name="T25" fmla="*/ 8 h 9"/>
                    <a:gd name="T26" fmla="*/ 3 w 7"/>
                    <a:gd name="T27" fmla="*/ 9 h 9"/>
                    <a:gd name="T28" fmla="*/ 1 w 7"/>
                    <a:gd name="T29" fmla="*/ 9 h 9"/>
                    <a:gd name="T30" fmla="*/ 1 w 7"/>
                    <a:gd name="T31" fmla="*/ 9 h 9"/>
                    <a:gd name="T32" fmla="*/ 0 w 7"/>
                    <a:gd name="T33" fmla="*/ 8 h 9"/>
                    <a:gd name="T34" fmla="*/ 0 w 7"/>
                    <a:gd name="T35" fmla="*/ 8 h 9"/>
                    <a:gd name="T36" fmla="*/ 0 w 7"/>
                    <a:gd name="T37" fmla="*/ 6 h 9"/>
                    <a:gd name="T38" fmla="*/ 0 w 7"/>
                    <a:gd name="T39" fmla="*/ 5 h 9"/>
                    <a:gd name="T40" fmla="*/ 0 w 7"/>
                    <a:gd name="T41" fmla="*/ 5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2"/>
                      </a:lnTo>
                      <a:lnTo>
                        <a:pt x="7" y="3"/>
                      </a:lnTo>
                      <a:lnTo>
                        <a:pt x="7" y="5"/>
                      </a:lnTo>
                      <a:lnTo>
                        <a:pt x="6" y="6"/>
                      </a:lnTo>
                      <a:lnTo>
                        <a:pt x="6" y="8"/>
                      </a:lnTo>
                      <a:lnTo>
                        <a:pt x="4" y="8"/>
                      </a:lnTo>
                      <a:lnTo>
                        <a:pt x="3" y="9"/>
                      </a:lnTo>
                      <a:lnTo>
                        <a:pt x="1" y="9"/>
                      </a:lnTo>
                      <a:lnTo>
                        <a:pt x="0" y="8"/>
                      </a:lnTo>
                      <a:lnTo>
                        <a:pt x="0" y="6"/>
                      </a:lnTo>
                      <a:lnTo>
                        <a:pt x="0" y="5"/>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58" name="Freeform 506"/>
                <p:cNvSpPr>
                  <a:spLocks/>
                </p:cNvSpPr>
                <p:nvPr/>
              </p:nvSpPr>
              <p:spPr bwMode="auto">
                <a:xfrm>
                  <a:off x="2294" y="1708"/>
                  <a:ext cx="8" cy="7"/>
                </a:xfrm>
                <a:custGeom>
                  <a:avLst/>
                  <a:gdLst>
                    <a:gd name="T0" fmla="*/ 2 w 8"/>
                    <a:gd name="T1" fmla="*/ 0 h 7"/>
                    <a:gd name="T2" fmla="*/ 2 w 8"/>
                    <a:gd name="T3" fmla="*/ 0 h 7"/>
                    <a:gd name="T4" fmla="*/ 5 w 8"/>
                    <a:gd name="T5" fmla="*/ 0 h 7"/>
                    <a:gd name="T6" fmla="*/ 5 w 8"/>
                    <a:gd name="T7" fmla="*/ 0 h 7"/>
                    <a:gd name="T8" fmla="*/ 6 w 8"/>
                    <a:gd name="T9" fmla="*/ 0 h 7"/>
                    <a:gd name="T10" fmla="*/ 8 w 8"/>
                    <a:gd name="T11" fmla="*/ 0 h 7"/>
                    <a:gd name="T12" fmla="*/ 8 w 8"/>
                    <a:gd name="T13" fmla="*/ 2 h 7"/>
                    <a:gd name="T14" fmla="*/ 8 w 8"/>
                    <a:gd name="T15" fmla="*/ 3 h 7"/>
                    <a:gd name="T16" fmla="*/ 8 w 8"/>
                    <a:gd name="T17" fmla="*/ 3 h 7"/>
                    <a:gd name="T18" fmla="*/ 8 w 8"/>
                    <a:gd name="T19" fmla="*/ 5 h 7"/>
                    <a:gd name="T20" fmla="*/ 6 w 8"/>
                    <a:gd name="T21" fmla="*/ 6 h 7"/>
                    <a:gd name="T22" fmla="*/ 5 w 8"/>
                    <a:gd name="T23" fmla="*/ 6 h 7"/>
                    <a:gd name="T24" fmla="*/ 5 w 8"/>
                    <a:gd name="T25" fmla="*/ 6 h 7"/>
                    <a:gd name="T26" fmla="*/ 3 w 8"/>
                    <a:gd name="T27" fmla="*/ 7 h 7"/>
                    <a:gd name="T28" fmla="*/ 2 w 8"/>
                    <a:gd name="T29" fmla="*/ 7 h 7"/>
                    <a:gd name="T30" fmla="*/ 2 w 8"/>
                    <a:gd name="T31" fmla="*/ 7 h 7"/>
                    <a:gd name="T32" fmla="*/ 2 w 8"/>
                    <a:gd name="T33" fmla="*/ 6 h 7"/>
                    <a:gd name="T34" fmla="*/ 0 w 8"/>
                    <a:gd name="T35" fmla="*/ 6 h 7"/>
                    <a:gd name="T36" fmla="*/ 0 w 8"/>
                    <a:gd name="T37" fmla="*/ 5 h 7"/>
                    <a:gd name="T38" fmla="*/ 0 w 8"/>
                    <a:gd name="T39" fmla="*/ 3 h 7"/>
                    <a:gd name="T40" fmla="*/ 2 w 8"/>
                    <a:gd name="T41" fmla="*/ 3 h 7"/>
                    <a:gd name="T42" fmla="*/ 2 w 8"/>
                    <a:gd name="T43" fmla="*/ 2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5" y="0"/>
                      </a:lnTo>
                      <a:lnTo>
                        <a:pt x="6" y="0"/>
                      </a:lnTo>
                      <a:lnTo>
                        <a:pt x="8" y="0"/>
                      </a:lnTo>
                      <a:lnTo>
                        <a:pt x="8" y="2"/>
                      </a:lnTo>
                      <a:lnTo>
                        <a:pt x="8" y="3"/>
                      </a:lnTo>
                      <a:lnTo>
                        <a:pt x="8" y="5"/>
                      </a:lnTo>
                      <a:lnTo>
                        <a:pt x="6" y="6"/>
                      </a:lnTo>
                      <a:lnTo>
                        <a:pt x="5" y="6"/>
                      </a:lnTo>
                      <a:lnTo>
                        <a:pt x="3" y="7"/>
                      </a:lnTo>
                      <a:lnTo>
                        <a:pt x="2" y="7"/>
                      </a:lnTo>
                      <a:lnTo>
                        <a:pt x="2" y="6"/>
                      </a:lnTo>
                      <a:lnTo>
                        <a:pt x="0" y="6"/>
                      </a:lnTo>
                      <a:lnTo>
                        <a:pt x="0" y="5"/>
                      </a:lnTo>
                      <a:lnTo>
                        <a:pt x="0" y="3"/>
                      </a:lnTo>
                      <a:lnTo>
                        <a:pt x="2" y="3"/>
                      </a:lnTo>
                      <a:lnTo>
                        <a:pt x="2" y="2"/>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59" name="Freeform 507"/>
                <p:cNvSpPr>
                  <a:spLocks/>
                </p:cNvSpPr>
                <p:nvPr/>
              </p:nvSpPr>
              <p:spPr bwMode="auto">
                <a:xfrm>
                  <a:off x="2294" y="1708"/>
                  <a:ext cx="8" cy="7"/>
                </a:xfrm>
                <a:custGeom>
                  <a:avLst/>
                  <a:gdLst>
                    <a:gd name="T0" fmla="*/ 2 w 8"/>
                    <a:gd name="T1" fmla="*/ 0 h 7"/>
                    <a:gd name="T2" fmla="*/ 2 w 8"/>
                    <a:gd name="T3" fmla="*/ 0 h 7"/>
                    <a:gd name="T4" fmla="*/ 5 w 8"/>
                    <a:gd name="T5" fmla="*/ 0 h 7"/>
                    <a:gd name="T6" fmla="*/ 5 w 8"/>
                    <a:gd name="T7" fmla="*/ 0 h 7"/>
                    <a:gd name="T8" fmla="*/ 6 w 8"/>
                    <a:gd name="T9" fmla="*/ 0 h 7"/>
                    <a:gd name="T10" fmla="*/ 8 w 8"/>
                    <a:gd name="T11" fmla="*/ 0 h 7"/>
                    <a:gd name="T12" fmla="*/ 8 w 8"/>
                    <a:gd name="T13" fmla="*/ 2 h 7"/>
                    <a:gd name="T14" fmla="*/ 8 w 8"/>
                    <a:gd name="T15" fmla="*/ 3 h 7"/>
                    <a:gd name="T16" fmla="*/ 8 w 8"/>
                    <a:gd name="T17" fmla="*/ 3 h 7"/>
                    <a:gd name="T18" fmla="*/ 8 w 8"/>
                    <a:gd name="T19" fmla="*/ 5 h 7"/>
                    <a:gd name="T20" fmla="*/ 6 w 8"/>
                    <a:gd name="T21" fmla="*/ 6 h 7"/>
                    <a:gd name="T22" fmla="*/ 5 w 8"/>
                    <a:gd name="T23" fmla="*/ 6 h 7"/>
                    <a:gd name="T24" fmla="*/ 5 w 8"/>
                    <a:gd name="T25" fmla="*/ 6 h 7"/>
                    <a:gd name="T26" fmla="*/ 3 w 8"/>
                    <a:gd name="T27" fmla="*/ 7 h 7"/>
                    <a:gd name="T28" fmla="*/ 2 w 8"/>
                    <a:gd name="T29" fmla="*/ 7 h 7"/>
                    <a:gd name="T30" fmla="*/ 2 w 8"/>
                    <a:gd name="T31" fmla="*/ 7 h 7"/>
                    <a:gd name="T32" fmla="*/ 2 w 8"/>
                    <a:gd name="T33" fmla="*/ 6 h 7"/>
                    <a:gd name="T34" fmla="*/ 0 w 8"/>
                    <a:gd name="T35" fmla="*/ 6 h 7"/>
                    <a:gd name="T36" fmla="*/ 0 w 8"/>
                    <a:gd name="T37" fmla="*/ 5 h 7"/>
                    <a:gd name="T38" fmla="*/ 0 w 8"/>
                    <a:gd name="T39" fmla="*/ 3 h 7"/>
                    <a:gd name="T40" fmla="*/ 2 w 8"/>
                    <a:gd name="T41" fmla="*/ 3 h 7"/>
                    <a:gd name="T42" fmla="*/ 2 w 8"/>
                    <a:gd name="T43" fmla="*/ 2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5" y="0"/>
                      </a:lnTo>
                      <a:lnTo>
                        <a:pt x="6" y="0"/>
                      </a:lnTo>
                      <a:lnTo>
                        <a:pt x="8" y="0"/>
                      </a:lnTo>
                      <a:lnTo>
                        <a:pt x="8" y="2"/>
                      </a:lnTo>
                      <a:lnTo>
                        <a:pt x="8" y="3"/>
                      </a:lnTo>
                      <a:lnTo>
                        <a:pt x="8" y="5"/>
                      </a:lnTo>
                      <a:lnTo>
                        <a:pt x="6" y="6"/>
                      </a:lnTo>
                      <a:lnTo>
                        <a:pt x="5" y="6"/>
                      </a:lnTo>
                      <a:lnTo>
                        <a:pt x="3" y="7"/>
                      </a:lnTo>
                      <a:lnTo>
                        <a:pt x="2" y="7"/>
                      </a:lnTo>
                      <a:lnTo>
                        <a:pt x="2" y="6"/>
                      </a:lnTo>
                      <a:lnTo>
                        <a:pt x="0" y="6"/>
                      </a:lnTo>
                      <a:lnTo>
                        <a:pt x="0" y="5"/>
                      </a:lnTo>
                      <a:lnTo>
                        <a:pt x="0" y="3"/>
                      </a:lnTo>
                      <a:lnTo>
                        <a:pt x="2" y="3"/>
                      </a:lnTo>
                      <a:lnTo>
                        <a:pt x="2" y="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60" name="Freeform 508"/>
                <p:cNvSpPr>
                  <a:spLocks/>
                </p:cNvSpPr>
                <p:nvPr/>
              </p:nvSpPr>
              <p:spPr bwMode="auto">
                <a:xfrm>
                  <a:off x="2482" y="1680"/>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3 h 7"/>
                    <a:gd name="T16" fmla="*/ 8 w 8"/>
                    <a:gd name="T17" fmla="*/ 3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0 w 8"/>
                    <a:gd name="T33" fmla="*/ 7 h 7"/>
                    <a:gd name="T34" fmla="*/ 0 w 8"/>
                    <a:gd name="T35" fmla="*/ 6 h 7"/>
                    <a:gd name="T36" fmla="*/ 0 w 8"/>
                    <a:gd name="T37" fmla="*/ 4 h 7"/>
                    <a:gd name="T38" fmla="*/ 0 w 8"/>
                    <a:gd name="T39" fmla="*/ 3 h 7"/>
                    <a:gd name="T40" fmla="*/ 0 w 8"/>
                    <a:gd name="T41" fmla="*/ 3 h 7"/>
                    <a:gd name="T42" fmla="*/ 2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6" y="4"/>
                      </a:lnTo>
                      <a:lnTo>
                        <a:pt x="6" y="6"/>
                      </a:lnTo>
                      <a:lnTo>
                        <a:pt x="5" y="7"/>
                      </a:lnTo>
                      <a:lnTo>
                        <a:pt x="3" y="7"/>
                      </a:lnTo>
                      <a:lnTo>
                        <a:pt x="2" y="7"/>
                      </a:lnTo>
                      <a:lnTo>
                        <a:pt x="0" y="7"/>
                      </a:lnTo>
                      <a:lnTo>
                        <a:pt x="0" y="6"/>
                      </a:lnTo>
                      <a:lnTo>
                        <a:pt x="0" y="4"/>
                      </a:lnTo>
                      <a:lnTo>
                        <a:pt x="0" y="3"/>
                      </a:lnTo>
                      <a:lnTo>
                        <a:pt x="2"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61" name="Freeform 509"/>
                <p:cNvSpPr>
                  <a:spLocks/>
                </p:cNvSpPr>
                <p:nvPr/>
              </p:nvSpPr>
              <p:spPr bwMode="auto">
                <a:xfrm>
                  <a:off x="2482" y="1680"/>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3 h 7"/>
                    <a:gd name="T16" fmla="*/ 8 w 8"/>
                    <a:gd name="T17" fmla="*/ 3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0 w 8"/>
                    <a:gd name="T33" fmla="*/ 7 h 7"/>
                    <a:gd name="T34" fmla="*/ 0 w 8"/>
                    <a:gd name="T35" fmla="*/ 6 h 7"/>
                    <a:gd name="T36" fmla="*/ 0 w 8"/>
                    <a:gd name="T37" fmla="*/ 4 h 7"/>
                    <a:gd name="T38" fmla="*/ 0 w 8"/>
                    <a:gd name="T39" fmla="*/ 3 h 7"/>
                    <a:gd name="T40" fmla="*/ 0 w 8"/>
                    <a:gd name="T41" fmla="*/ 3 h 7"/>
                    <a:gd name="T42" fmla="*/ 2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6" y="4"/>
                      </a:lnTo>
                      <a:lnTo>
                        <a:pt x="6" y="6"/>
                      </a:lnTo>
                      <a:lnTo>
                        <a:pt x="5" y="7"/>
                      </a:lnTo>
                      <a:lnTo>
                        <a:pt x="3" y="7"/>
                      </a:lnTo>
                      <a:lnTo>
                        <a:pt x="2" y="7"/>
                      </a:lnTo>
                      <a:lnTo>
                        <a:pt x="0" y="7"/>
                      </a:lnTo>
                      <a:lnTo>
                        <a:pt x="0" y="6"/>
                      </a:lnTo>
                      <a:lnTo>
                        <a:pt x="0" y="4"/>
                      </a:lnTo>
                      <a:lnTo>
                        <a:pt x="0" y="3"/>
                      </a:lnTo>
                      <a:lnTo>
                        <a:pt x="2"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62" name="Freeform 510"/>
                <p:cNvSpPr>
                  <a:spLocks/>
                </p:cNvSpPr>
                <p:nvPr/>
              </p:nvSpPr>
              <p:spPr bwMode="auto">
                <a:xfrm>
                  <a:off x="2482" y="1699"/>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6 w 8"/>
                    <a:gd name="T11" fmla="*/ 0 h 8"/>
                    <a:gd name="T12" fmla="*/ 8 w 8"/>
                    <a:gd name="T13" fmla="*/ 0 h 8"/>
                    <a:gd name="T14" fmla="*/ 8 w 8"/>
                    <a:gd name="T15" fmla="*/ 2 h 8"/>
                    <a:gd name="T16" fmla="*/ 8 w 8"/>
                    <a:gd name="T17" fmla="*/ 3 h 8"/>
                    <a:gd name="T18" fmla="*/ 6 w 8"/>
                    <a:gd name="T19" fmla="*/ 3 h 8"/>
                    <a:gd name="T20" fmla="*/ 6 w 8"/>
                    <a:gd name="T21" fmla="*/ 5 h 8"/>
                    <a:gd name="T22" fmla="*/ 5 w 8"/>
                    <a:gd name="T23" fmla="*/ 6 h 8"/>
                    <a:gd name="T24" fmla="*/ 5 w 8"/>
                    <a:gd name="T25" fmla="*/ 6 h 8"/>
                    <a:gd name="T26" fmla="*/ 3 w 8"/>
                    <a:gd name="T27" fmla="*/ 8 h 8"/>
                    <a:gd name="T28" fmla="*/ 2 w 8"/>
                    <a:gd name="T29" fmla="*/ 8 h 8"/>
                    <a:gd name="T30" fmla="*/ 2 w 8"/>
                    <a:gd name="T31" fmla="*/ 8 h 8"/>
                    <a:gd name="T32" fmla="*/ 0 w 8"/>
                    <a:gd name="T33" fmla="*/ 6 h 8"/>
                    <a:gd name="T34" fmla="*/ 0 w 8"/>
                    <a:gd name="T35" fmla="*/ 5 h 8"/>
                    <a:gd name="T36" fmla="*/ 0 w 8"/>
                    <a:gd name="T37" fmla="*/ 5 h 8"/>
                    <a:gd name="T38" fmla="*/ 0 w 8"/>
                    <a:gd name="T39" fmla="*/ 3 h 8"/>
                    <a:gd name="T40" fmla="*/ 0 w 8"/>
                    <a:gd name="T41" fmla="*/ 2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0"/>
                      </a:lnTo>
                      <a:lnTo>
                        <a:pt x="8" y="2"/>
                      </a:lnTo>
                      <a:lnTo>
                        <a:pt x="8" y="3"/>
                      </a:lnTo>
                      <a:lnTo>
                        <a:pt x="6" y="3"/>
                      </a:lnTo>
                      <a:lnTo>
                        <a:pt x="6" y="5"/>
                      </a:lnTo>
                      <a:lnTo>
                        <a:pt x="5" y="6"/>
                      </a:lnTo>
                      <a:lnTo>
                        <a:pt x="3" y="8"/>
                      </a:lnTo>
                      <a:lnTo>
                        <a:pt x="2" y="8"/>
                      </a:lnTo>
                      <a:lnTo>
                        <a:pt x="0" y="6"/>
                      </a:lnTo>
                      <a:lnTo>
                        <a:pt x="0" y="5"/>
                      </a:lnTo>
                      <a:lnTo>
                        <a:pt x="0" y="3"/>
                      </a:lnTo>
                      <a:lnTo>
                        <a:pt x="0" y="2"/>
                      </a:lnTo>
                      <a:lnTo>
                        <a:pt x="2" y="2"/>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63" name="Freeform 511"/>
                <p:cNvSpPr>
                  <a:spLocks/>
                </p:cNvSpPr>
                <p:nvPr/>
              </p:nvSpPr>
              <p:spPr bwMode="auto">
                <a:xfrm>
                  <a:off x="2482" y="1699"/>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6 w 8"/>
                    <a:gd name="T11" fmla="*/ 0 h 8"/>
                    <a:gd name="T12" fmla="*/ 8 w 8"/>
                    <a:gd name="T13" fmla="*/ 0 h 8"/>
                    <a:gd name="T14" fmla="*/ 8 w 8"/>
                    <a:gd name="T15" fmla="*/ 2 h 8"/>
                    <a:gd name="T16" fmla="*/ 8 w 8"/>
                    <a:gd name="T17" fmla="*/ 3 h 8"/>
                    <a:gd name="T18" fmla="*/ 6 w 8"/>
                    <a:gd name="T19" fmla="*/ 3 h 8"/>
                    <a:gd name="T20" fmla="*/ 6 w 8"/>
                    <a:gd name="T21" fmla="*/ 5 h 8"/>
                    <a:gd name="T22" fmla="*/ 5 w 8"/>
                    <a:gd name="T23" fmla="*/ 6 h 8"/>
                    <a:gd name="T24" fmla="*/ 5 w 8"/>
                    <a:gd name="T25" fmla="*/ 6 h 8"/>
                    <a:gd name="T26" fmla="*/ 3 w 8"/>
                    <a:gd name="T27" fmla="*/ 8 h 8"/>
                    <a:gd name="T28" fmla="*/ 2 w 8"/>
                    <a:gd name="T29" fmla="*/ 8 h 8"/>
                    <a:gd name="T30" fmla="*/ 2 w 8"/>
                    <a:gd name="T31" fmla="*/ 8 h 8"/>
                    <a:gd name="T32" fmla="*/ 0 w 8"/>
                    <a:gd name="T33" fmla="*/ 6 h 8"/>
                    <a:gd name="T34" fmla="*/ 0 w 8"/>
                    <a:gd name="T35" fmla="*/ 5 h 8"/>
                    <a:gd name="T36" fmla="*/ 0 w 8"/>
                    <a:gd name="T37" fmla="*/ 5 h 8"/>
                    <a:gd name="T38" fmla="*/ 0 w 8"/>
                    <a:gd name="T39" fmla="*/ 3 h 8"/>
                    <a:gd name="T40" fmla="*/ 0 w 8"/>
                    <a:gd name="T41" fmla="*/ 2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0"/>
                      </a:lnTo>
                      <a:lnTo>
                        <a:pt x="8" y="2"/>
                      </a:lnTo>
                      <a:lnTo>
                        <a:pt x="8" y="3"/>
                      </a:lnTo>
                      <a:lnTo>
                        <a:pt x="6" y="3"/>
                      </a:lnTo>
                      <a:lnTo>
                        <a:pt x="6" y="5"/>
                      </a:lnTo>
                      <a:lnTo>
                        <a:pt x="5" y="6"/>
                      </a:lnTo>
                      <a:lnTo>
                        <a:pt x="3" y="8"/>
                      </a:lnTo>
                      <a:lnTo>
                        <a:pt x="2" y="8"/>
                      </a:lnTo>
                      <a:lnTo>
                        <a:pt x="0" y="6"/>
                      </a:lnTo>
                      <a:lnTo>
                        <a:pt x="0" y="5"/>
                      </a:lnTo>
                      <a:lnTo>
                        <a:pt x="0" y="3"/>
                      </a:lnTo>
                      <a:lnTo>
                        <a:pt x="0" y="2"/>
                      </a:lnTo>
                      <a:lnTo>
                        <a:pt x="2" y="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64" name="Freeform 512"/>
                <p:cNvSpPr>
                  <a:spLocks/>
                </p:cNvSpPr>
                <p:nvPr/>
              </p:nvSpPr>
              <p:spPr bwMode="auto">
                <a:xfrm>
                  <a:off x="2158" y="1656"/>
                  <a:ext cx="8" cy="7"/>
                </a:xfrm>
                <a:custGeom>
                  <a:avLst/>
                  <a:gdLst>
                    <a:gd name="T0" fmla="*/ 2 w 8"/>
                    <a:gd name="T1" fmla="*/ 1 h 7"/>
                    <a:gd name="T2" fmla="*/ 2 w 8"/>
                    <a:gd name="T3" fmla="*/ 1 h 7"/>
                    <a:gd name="T4" fmla="*/ 5 w 8"/>
                    <a:gd name="T5" fmla="*/ 0 h 7"/>
                    <a:gd name="T6" fmla="*/ 6 w 8"/>
                    <a:gd name="T7" fmla="*/ 0 h 7"/>
                    <a:gd name="T8" fmla="*/ 6 w 8"/>
                    <a:gd name="T9" fmla="*/ 0 h 7"/>
                    <a:gd name="T10" fmla="*/ 8 w 8"/>
                    <a:gd name="T11" fmla="*/ 0 h 7"/>
                    <a:gd name="T12" fmla="*/ 8 w 8"/>
                    <a:gd name="T13" fmla="*/ 1 h 7"/>
                    <a:gd name="T14" fmla="*/ 8 w 8"/>
                    <a:gd name="T15" fmla="*/ 3 h 7"/>
                    <a:gd name="T16" fmla="*/ 8 w 8"/>
                    <a:gd name="T17" fmla="*/ 4 h 7"/>
                    <a:gd name="T18" fmla="*/ 8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0 w 8"/>
                    <a:gd name="T33" fmla="*/ 7 h 7"/>
                    <a:gd name="T34" fmla="*/ 0 w 8"/>
                    <a:gd name="T35" fmla="*/ 6 h 7"/>
                    <a:gd name="T36" fmla="*/ 0 w 8"/>
                    <a:gd name="T37" fmla="*/ 4 h 7"/>
                    <a:gd name="T38" fmla="*/ 0 w 8"/>
                    <a:gd name="T39" fmla="*/ 4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5" y="0"/>
                      </a:lnTo>
                      <a:lnTo>
                        <a:pt x="6" y="0"/>
                      </a:lnTo>
                      <a:lnTo>
                        <a:pt x="8" y="0"/>
                      </a:lnTo>
                      <a:lnTo>
                        <a:pt x="8" y="1"/>
                      </a:lnTo>
                      <a:lnTo>
                        <a:pt x="8" y="3"/>
                      </a:lnTo>
                      <a:lnTo>
                        <a:pt x="8" y="4"/>
                      </a:lnTo>
                      <a:lnTo>
                        <a:pt x="6" y="6"/>
                      </a:lnTo>
                      <a:lnTo>
                        <a:pt x="5" y="7"/>
                      </a:lnTo>
                      <a:lnTo>
                        <a:pt x="3" y="7"/>
                      </a:lnTo>
                      <a:lnTo>
                        <a:pt x="2" y="7"/>
                      </a:lnTo>
                      <a:lnTo>
                        <a:pt x="0"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65" name="Freeform 513"/>
                <p:cNvSpPr>
                  <a:spLocks/>
                </p:cNvSpPr>
                <p:nvPr/>
              </p:nvSpPr>
              <p:spPr bwMode="auto">
                <a:xfrm>
                  <a:off x="2158" y="1656"/>
                  <a:ext cx="8" cy="7"/>
                </a:xfrm>
                <a:custGeom>
                  <a:avLst/>
                  <a:gdLst>
                    <a:gd name="T0" fmla="*/ 2 w 8"/>
                    <a:gd name="T1" fmla="*/ 1 h 7"/>
                    <a:gd name="T2" fmla="*/ 2 w 8"/>
                    <a:gd name="T3" fmla="*/ 1 h 7"/>
                    <a:gd name="T4" fmla="*/ 5 w 8"/>
                    <a:gd name="T5" fmla="*/ 0 h 7"/>
                    <a:gd name="T6" fmla="*/ 6 w 8"/>
                    <a:gd name="T7" fmla="*/ 0 h 7"/>
                    <a:gd name="T8" fmla="*/ 6 w 8"/>
                    <a:gd name="T9" fmla="*/ 0 h 7"/>
                    <a:gd name="T10" fmla="*/ 8 w 8"/>
                    <a:gd name="T11" fmla="*/ 0 h 7"/>
                    <a:gd name="T12" fmla="*/ 8 w 8"/>
                    <a:gd name="T13" fmla="*/ 1 h 7"/>
                    <a:gd name="T14" fmla="*/ 8 w 8"/>
                    <a:gd name="T15" fmla="*/ 3 h 7"/>
                    <a:gd name="T16" fmla="*/ 8 w 8"/>
                    <a:gd name="T17" fmla="*/ 4 h 7"/>
                    <a:gd name="T18" fmla="*/ 8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0 w 8"/>
                    <a:gd name="T33" fmla="*/ 7 h 7"/>
                    <a:gd name="T34" fmla="*/ 0 w 8"/>
                    <a:gd name="T35" fmla="*/ 6 h 7"/>
                    <a:gd name="T36" fmla="*/ 0 w 8"/>
                    <a:gd name="T37" fmla="*/ 4 h 7"/>
                    <a:gd name="T38" fmla="*/ 0 w 8"/>
                    <a:gd name="T39" fmla="*/ 4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5" y="0"/>
                      </a:lnTo>
                      <a:lnTo>
                        <a:pt x="6" y="0"/>
                      </a:lnTo>
                      <a:lnTo>
                        <a:pt x="8" y="0"/>
                      </a:lnTo>
                      <a:lnTo>
                        <a:pt x="8" y="1"/>
                      </a:lnTo>
                      <a:lnTo>
                        <a:pt x="8" y="3"/>
                      </a:lnTo>
                      <a:lnTo>
                        <a:pt x="8" y="4"/>
                      </a:lnTo>
                      <a:lnTo>
                        <a:pt x="6" y="6"/>
                      </a:lnTo>
                      <a:lnTo>
                        <a:pt x="5" y="7"/>
                      </a:lnTo>
                      <a:lnTo>
                        <a:pt x="3" y="7"/>
                      </a:lnTo>
                      <a:lnTo>
                        <a:pt x="2" y="7"/>
                      </a:lnTo>
                      <a:lnTo>
                        <a:pt x="0"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66" name="Freeform 514"/>
                <p:cNvSpPr>
                  <a:spLocks/>
                </p:cNvSpPr>
                <p:nvPr/>
              </p:nvSpPr>
              <p:spPr bwMode="auto">
                <a:xfrm>
                  <a:off x="2526" y="1665"/>
                  <a:ext cx="7" cy="9"/>
                </a:xfrm>
                <a:custGeom>
                  <a:avLst/>
                  <a:gdLst>
                    <a:gd name="T0" fmla="*/ 1 w 7"/>
                    <a:gd name="T1" fmla="*/ 1 h 9"/>
                    <a:gd name="T2" fmla="*/ 1 w 7"/>
                    <a:gd name="T3" fmla="*/ 1 h 9"/>
                    <a:gd name="T4" fmla="*/ 4 w 7"/>
                    <a:gd name="T5" fmla="*/ 1 h 9"/>
                    <a:gd name="T6" fmla="*/ 4 w 7"/>
                    <a:gd name="T7" fmla="*/ 0 h 9"/>
                    <a:gd name="T8" fmla="*/ 6 w 7"/>
                    <a:gd name="T9" fmla="*/ 1 h 9"/>
                    <a:gd name="T10" fmla="*/ 7 w 7"/>
                    <a:gd name="T11" fmla="*/ 1 h 9"/>
                    <a:gd name="T12" fmla="*/ 7 w 7"/>
                    <a:gd name="T13" fmla="*/ 3 h 9"/>
                    <a:gd name="T14" fmla="*/ 7 w 7"/>
                    <a:gd name="T15" fmla="*/ 3 h 9"/>
                    <a:gd name="T16" fmla="*/ 7 w 7"/>
                    <a:gd name="T17" fmla="*/ 4 h 9"/>
                    <a:gd name="T18" fmla="*/ 7 w 7"/>
                    <a:gd name="T19" fmla="*/ 6 h 9"/>
                    <a:gd name="T20" fmla="*/ 6 w 7"/>
                    <a:gd name="T21" fmla="*/ 6 h 9"/>
                    <a:gd name="T22" fmla="*/ 4 w 7"/>
                    <a:gd name="T23" fmla="*/ 7 h 9"/>
                    <a:gd name="T24" fmla="*/ 4 w 7"/>
                    <a:gd name="T25" fmla="*/ 7 h 9"/>
                    <a:gd name="T26" fmla="*/ 3 w 7"/>
                    <a:gd name="T27" fmla="*/ 9 h 9"/>
                    <a:gd name="T28" fmla="*/ 1 w 7"/>
                    <a:gd name="T29" fmla="*/ 9 h 9"/>
                    <a:gd name="T30" fmla="*/ 1 w 7"/>
                    <a:gd name="T31" fmla="*/ 9 h 9"/>
                    <a:gd name="T32" fmla="*/ 1 w 7"/>
                    <a:gd name="T33" fmla="*/ 7 h 9"/>
                    <a:gd name="T34" fmla="*/ 0 w 7"/>
                    <a:gd name="T35" fmla="*/ 6 h 9"/>
                    <a:gd name="T36" fmla="*/ 0 w 7"/>
                    <a:gd name="T37" fmla="*/ 6 h 9"/>
                    <a:gd name="T38" fmla="*/ 0 w 7"/>
                    <a:gd name="T39" fmla="*/ 4 h 9"/>
                    <a:gd name="T40" fmla="*/ 1 w 7"/>
                    <a:gd name="T41" fmla="*/ 3 h 9"/>
                    <a:gd name="T42" fmla="*/ 1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4" y="1"/>
                      </a:lnTo>
                      <a:lnTo>
                        <a:pt x="4" y="0"/>
                      </a:lnTo>
                      <a:lnTo>
                        <a:pt x="6" y="1"/>
                      </a:lnTo>
                      <a:lnTo>
                        <a:pt x="7" y="1"/>
                      </a:lnTo>
                      <a:lnTo>
                        <a:pt x="7" y="3"/>
                      </a:lnTo>
                      <a:lnTo>
                        <a:pt x="7" y="4"/>
                      </a:lnTo>
                      <a:lnTo>
                        <a:pt x="7" y="6"/>
                      </a:lnTo>
                      <a:lnTo>
                        <a:pt x="6" y="6"/>
                      </a:lnTo>
                      <a:lnTo>
                        <a:pt x="4" y="7"/>
                      </a:lnTo>
                      <a:lnTo>
                        <a:pt x="3" y="9"/>
                      </a:lnTo>
                      <a:lnTo>
                        <a:pt x="1" y="9"/>
                      </a:lnTo>
                      <a:lnTo>
                        <a:pt x="1" y="7"/>
                      </a:lnTo>
                      <a:lnTo>
                        <a:pt x="0" y="6"/>
                      </a:lnTo>
                      <a:lnTo>
                        <a:pt x="0" y="4"/>
                      </a:lnTo>
                      <a:lnTo>
                        <a:pt x="1"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67" name="Freeform 515"/>
                <p:cNvSpPr>
                  <a:spLocks/>
                </p:cNvSpPr>
                <p:nvPr/>
              </p:nvSpPr>
              <p:spPr bwMode="auto">
                <a:xfrm>
                  <a:off x="2526" y="1665"/>
                  <a:ext cx="7" cy="9"/>
                </a:xfrm>
                <a:custGeom>
                  <a:avLst/>
                  <a:gdLst>
                    <a:gd name="T0" fmla="*/ 1 w 7"/>
                    <a:gd name="T1" fmla="*/ 1 h 9"/>
                    <a:gd name="T2" fmla="*/ 1 w 7"/>
                    <a:gd name="T3" fmla="*/ 1 h 9"/>
                    <a:gd name="T4" fmla="*/ 4 w 7"/>
                    <a:gd name="T5" fmla="*/ 1 h 9"/>
                    <a:gd name="T6" fmla="*/ 4 w 7"/>
                    <a:gd name="T7" fmla="*/ 0 h 9"/>
                    <a:gd name="T8" fmla="*/ 6 w 7"/>
                    <a:gd name="T9" fmla="*/ 1 h 9"/>
                    <a:gd name="T10" fmla="*/ 7 w 7"/>
                    <a:gd name="T11" fmla="*/ 1 h 9"/>
                    <a:gd name="T12" fmla="*/ 7 w 7"/>
                    <a:gd name="T13" fmla="*/ 3 h 9"/>
                    <a:gd name="T14" fmla="*/ 7 w 7"/>
                    <a:gd name="T15" fmla="*/ 3 h 9"/>
                    <a:gd name="T16" fmla="*/ 7 w 7"/>
                    <a:gd name="T17" fmla="*/ 4 h 9"/>
                    <a:gd name="T18" fmla="*/ 7 w 7"/>
                    <a:gd name="T19" fmla="*/ 6 h 9"/>
                    <a:gd name="T20" fmla="*/ 6 w 7"/>
                    <a:gd name="T21" fmla="*/ 6 h 9"/>
                    <a:gd name="T22" fmla="*/ 4 w 7"/>
                    <a:gd name="T23" fmla="*/ 7 h 9"/>
                    <a:gd name="T24" fmla="*/ 4 w 7"/>
                    <a:gd name="T25" fmla="*/ 7 h 9"/>
                    <a:gd name="T26" fmla="*/ 3 w 7"/>
                    <a:gd name="T27" fmla="*/ 9 h 9"/>
                    <a:gd name="T28" fmla="*/ 1 w 7"/>
                    <a:gd name="T29" fmla="*/ 9 h 9"/>
                    <a:gd name="T30" fmla="*/ 1 w 7"/>
                    <a:gd name="T31" fmla="*/ 9 h 9"/>
                    <a:gd name="T32" fmla="*/ 1 w 7"/>
                    <a:gd name="T33" fmla="*/ 7 h 9"/>
                    <a:gd name="T34" fmla="*/ 0 w 7"/>
                    <a:gd name="T35" fmla="*/ 6 h 9"/>
                    <a:gd name="T36" fmla="*/ 0 w 7"/>
                    <a:gd name="T37" fmla="*/ 6 h 9"/>
                    <a:gd name="T38" fmla="*/ 0 w 7"/>
                    <a:gd name="T39" fmla="*/ 4 h 9"/>
                    <a:gd name="T40" fmla="*/ 1 w 7"/>
                    <a:gd name="T41" fmla="*/ 3 h 9"/>
                    <a:gd name="T42" fmla="*/ 1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4" y="1"/>
                      </a:lnTo>
                      <a:lnTo>
                        <a:pt x="4" y="0"/>
                      </a:lnTo>
                      <a:lnTo>
                        <a:pt x="6" y="1"/>
                      </a:lnTo>
                      <a:lnTo>
                        <a:pt x="7" y="1"/>
                      </a:lnTo>
                      <a:lnTo>
                        <a:pt x="7" y="3"/>
                      </a:lnTo>
                      <a:lnTo>
                        <a:pt x="7" y="4"/>
                      </a:lnTo>
                      <a:lnTo>
                        <a:pt x="7" y="6"/>
                      </a:lnTo>
                      <a:lnTo>
                        <a:pt x="6" y="6"/>
                      </a:lnTo>
                      <a:lnTo>
                        <a:pt x="4" y="7"/>
                      </a:lnTo>
                      <a:lnTo>
                        <a:pt x="3" y="9"/>
                      </a:lnTo>
                      <a:lnTo>
                        <a:pt x="1" y="9"/>
                      </a:lnTo>
                      <a:lnTo>
                        <a:pt x="1" y="7"/>
                      </a:lnTo>
                      <a:lnTo>
                        <a:pt x="0" y="6"/>
                      </a:lnTo>
                      <a:lnTo>
                        <a:pt x="0" y="4"/>
                      </a:lnTo>
                      <a:lnTo>
                        <a:pt x="1"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68" name="Freeform 516"/>
                <p:cNvSpPr>
                  <a:spLocks/>
                </p:cNvSpPr>
                <p:nvPr/>
              </p:nvSpPr>
              <p:spPr bwMode="auto">
                <a:xfrm>
                  <a:off x="2536" y="1680"/>
                  <a:ext cx="8" cy="9"/>
                </a:xfrm>
                <a:custGeom>
                  <a:avLst/>
                  <a:gdLst>
                    <a:gd name="T0" fmla="*/ 3 w 8"/>
                    <a:gd name="T1" fmla="*/ 1 h 9"/>
                    <a:gd name="T2" fmla="*/ 3 w 8"/>
                    <a:gd name="T3" fmla="*/ 1 h 9"/>
                    <a:gd name="T4" fmla="*/ 5 w 8"/>
                    <a:gd name="T5" fmla="*/ 1 h 9"/>
                    <a:gd name="T6" fmla="*/ 6 w 8"/>
                    <a:gd name="T7" fmla="*/ 0 h 9"/>
                    <a:gd name="T8" fmla="*/ 6 w 8"/>
                    <a:gd name="T9" fmla="*/ 1 h 9"/>
                    <a:gd name="T10" fmla="*/ 8 w 8"/>
                    <a:gd name="T11" fmla="*/ 1 h 9"/>
                    <a:gd name="T12" fmla="*/ 8 w 8"/>
                    <a:gd name="T13" fmla="*/ 3 h 9"/>
                    <a:gd name="T14" fmla="*/ 8 w 8"/>
                    <a:gd name="T15" fmla="*/ 3 h 9"/>
                    <a:gd name="T16" fmla="*/ 8 w 8"/>
                    <a:gd name="T17" fmla="*/ 4 h 9"/>
                    <a:gd name="T18" fmla="*/ 8 w 8"/>
                    <a:gd name="T19" fmla="*/ 6 h 9"/>
                    <a:gd name="T20" fmla="*/ 6 w 8"/>
                    <a:gd name="T21" fmla="*/ 7 h 9"/>
                    <a:gd name="T22" fmla="*/ 5 w 8"/>
                    <a:gd name="T23" fmla="*/ 7 h 9"/>
                    <a:gd name="T24" fmla="*/ 5 w 8"/>
                    <a:gd name="T25" fmla="*/ 7 h 9"/>
                    <a:gd name="T26" fmla="*/ 3 w 8"/>
                    <a:gd name="T27" fmla="*/ 9 h 9"/>
                    <a:gd name="T28" fmla="*/ 3 w 8"/>
                    <a:gd name="T29" fmla="*/ 9 h 9"/>
                    <a:gd name="T30" fmla="*/ 2 w 8"/>
                    <a:gd name="T31" fmla="*/ 9 h 9"/>
                    <a:gd name="T32" fmla="*/ 2 w 8"/>
                    <a:gd name="T33" fmla="*/ 7 h 9"/>
                    <a:gd name="T34" fmla="*/ 0 w 8"/>
                    <a:gd name="T35" fmla="*/ 7 h 9"/>
                    <a:gd name="T36" fmla="*/ 0 w 8"/>
                    <a:gd name="T37" fmla="*/ 6 h 9"/>
                    <a:gd name="T38" fmla="*/ 0 w 8"/>
                    <a:gd name="T39" fmla="*/ 4 h 9"/>
                    <a:gd name="T40" fmla="*/ 2 w 8"/>
                    <a:gd name="T41" fmla="*/ 3 h 9"/>
                    <a:gd name="T42" fmla="*/ 2 w 8"/>
                    <a:gd name="T43" fmla="*/ 3 h 9"/>
                    <a:gd name="T44" fmla="*/ 3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1"/>
                      </a:moveTo>
                      <a:lnTo>
                        <a:pt x="3" y="1"/>
                      </a:lnTo>
                      <a:lnTo>
                        <a:pt x="5" y="1"/>
                      </a:lnTo>
                      <a:lnTo>
                        <a:pt x="6" y="0"/>
                      </a:lnTo>
                      <a:lnTo>
                        <a:pt x="6" y="1"/>
                      </a:lnTo>
                      <a:lnTo>
                        <a:pt x="8" y="1"/>
                      </a:lnTo>
                      <a:lnTo>
                        <a:pt x="8" y="3"/>
                      </a:lnTo>
                      <a:lnTo>
                        <a:pt x="8" y="4"/>
                      </a:lnTo>
                      <a:lnTo>
                        <a:pt x="8" y="6"/>
                      </a:lnTo>
                      <a:lnTo>
                        <a:pt x="6" y="7"/>
                      </a:lnTo>
                      <a:lnTo>
                        <a:pt x="5" y="7"/>
                      </a:lnTo>
                      <a:lnTo>
                        <a:pt x="3" y="9"/>
                      </a:lnTo>
                      <a:lnTo>
                        <a:pt x="2" y="9"/>
                      </a:lnTo>
                      <a:lnTo>
                        <a:pt x="2" y="7"/>
                      </a:lnTo>
                      <a:lnTo>
                        <a:pt x="0" y="7"/>
                      </a:lnTo>
                      <a:lnTo>
                        <a:pt x="0" y="6"/>
                      </a:lnTo>
                      <a:lnTo>
                        <a:pt x="0" y="4"/>
                      </a:lnTo>
                      <a:lnTo>
                        <a:pt x="2"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69" name="Freeform 517"/>
                <p:cNvSpPr>
                  <a:spLocks/>
                </p:cNvSpPr>
                <p:nvPr/>
              </p:nvSpPr>
              <p:spPr bwMode="auto">
                <a:xfrm>
                  <a:off x="2536" y="1680"/>
                  <a:ext cx="8" cy="9"/>
                </a:xfrm>
                <a:custGeom>
                  <a:avLst/>
                  <a:gdLst>
                    <a:gd name="T0" fmla="*/ 3 w 8"/>
                    <a:gd name="T1" fmla="*/ 1 h 9"/>
                    <a:gd name="T2" fmla="*/ 3 w 8"/>
                    <a:gd name="T3" fmla="*/ 1 h 9"/>
                    <a:gd name="T4" fmla="*/ 5 w 8"/>
                    <a:gd name="T5" fmla="*/ 1 h 9"/>
                    <a:gd name="T6" fmla="*/ 6 w 8"/>
                    <a:gd name="T7" fmla="*/ 0 h 9"/>
                    <a:gd name="T8" fmla="*/ 6 w 8"/>
                    <a:gd name="T9" fmla="*/ 1 h 9"/>
                    <a:gd name="T10" fmla="*/ 8 w 8"/>
                    <a:gd name="T11" fmla="*/ 1 h 9"/>
                    <a:gd name="T12" fmla="*/ 8 w 8"/>
                    <a:gd name="T13" fmla="*/ 3 h 9"/>
                    <a:gd name="T14" fmla="*/ 8 w 8"/>
                    <a:gd name="T15" fmla="*/ 3 h 9"/>
                    <a:gd name="T16" fmla="*/ 8 w 8"/>
                    <a:gd name="T17" fmla="*/ 4 h 9"/>
                    <a:gd name="T18" fmla="*/ 8 w 8"/>
                    <a:gd name="T19" fmla="*/ 6 h 9"/>
                    <a:gd name="T20" fmla="*/ 6 w 8"/>
                    <a:gd name="T21" fmla="*/ 7 h 9"/>
                    <a:gd name="T22" fmla="*/ 5 w 8"/>
                    <a:gd name="T23" fmla="*/ 7 h 9"/>
                    <a:gd name="T24" fmla="*/ 5 w 8"/>
                    <a:gd name="T25" fmla="*/ 7 h 9"/>
                    <a:gd name="T26" fmla="*/ 3 w 8"/>
                    <a:gd name="T27" fmla="*/ 9 h 9"/>
                    <a:gd name="T28" fmla="*/ 3 w 8"/>
                    <a:gd name="T29" fmla="*/ 9 h 9"/>
                    <a:gd name="T30" fmla="*/ 2 w 8"/>
                    <a:gd name="T31" fmla="*/ 9 h 9"/>
                    <a:gd name="T32" fmla="*/ 2 w 8"/>
                    <a:gd name="T33" fmla="*/ 7 h 9"/>
                    <a:gd name="T34" fmla="*/ 0 w 8"/>
                    <a:gd name="T35" fmla="*/ 7 h 9"/>
                    <a:gd name="T36" fmla="*/ 0 w 8"/>
                    <a:gd name="T37" fmla="*/ 6 h 9"/>
                    <a:gd name="T38" fmla="*/ 0 w 8"/>
                    <a:gd name="T39" fmla="*/ 4 h 9"/>
                    <a:gd name="T40" fmla="*/ 2 w 8"/>
                    <a:gd name="T41" fmla="*/ 3 h 9"/>
                    <a:gd name="T42" fmla="*/ 2 w 8"/>
                    <a:gd name="T43" fmla="*/ 3 h 9"/>
                    <a:gd name="T44" fmla="*/ 3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1"/>
                      </a:moveTo>
                      <a:lnTo>
                        <a:pt x="3" y="1"/>
                      </a:lnTo>
                      <a:lnTo>
                        <a:pt x="5" y="1"/>
                      </a:lnTo>
                      <a:lnTo>
                        <a:pt x="6" y="0"/>
                      </a:lnTo>
                      <a:lnTo>
                        <a:pt x="6" y="1"/>
                      </a:lnTo>
                      <a:lnTo>
                        <a:pt x="8" y="1"/>
                      </a:lnTo>
                      <a:lnTo>
                        <a:pt x="8" y="3"/>
                      </a:lnTo>
                      <a:lnTo>
                        <a:pt x="8" y="4"/>
                      </a:lnTo>
                      <a:lnTo>
                        <a:pt x="8" y="6"/>
                      </a:lnTo>
                      <a:lnTo>
                        <a:pt x="6" y="7"/>
                      </a:lnTo>
                      <a:lnTo>
                        <a:pt x="5" y="7"/>
                      </a:lnTo>
                      <a:lnTo>
                        <a:pt x="3" y="9"/>
                      </a:lnTo>
                      <a:lnTo>
                        <a:pt x="2" y="9"/>
                      </a:lnTo>
                      <a:lnTo>
                        <a:pt x="2" y="7"/>
                      </a:lnTo>
                      <a:lnTo>
                        <a:pt x="0" y="7"/>
                      </a:lnTo>
                      <a:lnTo>
                        <a:pt x="0" y="6"/>
                      </a:lnTo>
                      <a:lnTo>
                        <a:pt x="0" y="4"/>
                      </a:lnTo>
                      <a:lnTo>
                        <a:pt x="2"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70" name="Freeform 518"/>
                <p:cNvSpPr>
                  <a:spLocks/>
                </p:cNvSpPr>
                <p:nvPr/>
              </p:nvSpPr>
              <p:spPr bwMode="auto">
                <a:xfrm>
                  <a:off x="2508" y="1672"/>
                  <a:ext cx="7" cy="8"/>
                </a:xfrm>
                <a:custGeom>
                  <a:avLst/>
                  <a:gdLst>
                    <a:gd name="T0" fmla="*/ 1 w 7"/>
                    <a:gd name="T1" fmla="*/ 2 h 8"/>
                    <a:gd name="T2" fmla="*/ 1 w 7"/>
                    <a:gd name="T3" fmla="*/ 2 h 8"/>
                    <a:gd name="T4" fmla="*/ 3 w 7"/>
                    <a:gd name="T5" fmla="*/ 0 h 8"/>
                    <a:gd name="T6" fmla="*/ 4 w 7"/>
                    <a:gd name="T7" fmla="*/ 0 h 8"/>
                    <a:gd name="T8" fmla="*/ 6 w 7"/>
                    <a:gd name="T9" fmla="*/ 0 h 8"/>
                    <a:gd name="T10" fmla="*/ 6 w 7"/>
                    <a:gd name="T11" fmla="*/ 0 h 8"/>
                    <a:gd name="T12" fmla="*/ 7 w 7"/>
                    <a:gd name="T13" fmla="*/ 2 h 8"/>
                    <a:gd name="T14" fmla="*/ 7 w 7"/>
                    <a:gd name="T15" fmla="*/ 3 h 8"/>
                    <a:gd name="T16" fmla="*/ 7 w 7"/>
                    <a:gd name="T17" fmla="*/ 3 h 8"/>
                    <a:gd name="T18" fmla="*/ 6 w 7"/>
                    <a:gd name="T19" fmla="*/ 5 h 8"/>
                    <a:gd name="T20" fmla="*/ 6 w 7"/>
                    <a:gd name="T21" fmla="*/ 6 h 8"/>
                    <a:gd name="T22" fmla="*/ 4 w 7"/>
                    <a:gd name="T23" fmla="*/ 8 h 8"/>
                    <a:gd name="T24" fmla="*/ 4 w 7"/>
                    <a:gd name="T25" fmla="*/ 8 h 8"/>
                    <a:gd name="T26" fmla="*/ 3 w 7"/>
                    <a:gd name="T27" fmla="*/ 8 h 8"/>
                    <a:gd name="T28" fmla="*/ 1 w 7"/>
                    <a:gd name="T29" fmla="*/ 8 h 8"/>
                    <a:gd name="T30" fmla="*/ 0 w 7"/>
                    <a:gd name="T31" fmla="*/ 8 h 8"/>
                    <a:gd name="T32" fmla="*/ 0 w 7"/>
                    <a:gd name="T33" fmla="*/ 8 h 8"/>
                    <a:gd name="T34" fmla="*/ 0 w 7"/>
                    <a:gd name="T35" fmla="*/ 6 h 8"/>
                    <a:gd name="T36" fmla="*/ 0 w 7"/>
                    <a:gd name="T37" fmla="*/ 5 h 8"/>
                    <a:gd name="T38" fmla="*/ 0 w 7"/>
                    <a:gd name="T39" fmla="*/ 3 h 8"/>
                    <a:gd name="T40" fmla="*/ 0 w 7"/>
                    <a:gd name="T41" fmla="*/ 3 h 8"/>
                    <a:gd name="T42" fmla="*/ 0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3" y="0"/>
                      </a:lnTo>
                      <a:lnTo>
                        <a:pt x="4" y="0"/>
                      </a:lnTo>
                      <a:lnTo>
                        <a:pt x="6" y="0"/>
                      </a:lnTo>
                      <a:lnTo>
                        <a:pt x="7" y="2"/>
                      </a:lnTo>
                      <a:lnTo>
                        <a:pt x="7" y="3"/>
                      </a:lnTo>
                      <a:lnTo>
                        <a:pt x="6" y="5"/>
                      </a:lnTo>
                      <a:lnTo>
                        <a:pt x="6" y="6"/>
                      </a:lnTo>
                      <a:lnTo>
                        <a:pt x="4" y="8"/>
                      </a:lnTo>
                      <a:lnTo>
                        <a:pt x="3" y="8"/>
                      </a:lnTo>
                      <a:lnTo>
                        <a:pt x="1" y="8"/>
                      </a:lnTo>
                      <a:lnTo>
                        <a:pt x="0" y="8"/>
                      </a:lnTo>
                      <a:lnTo>
                        <a:pt x="0" y="6"/>
                      </a:lnTo>
                      <a:lnTo>
                        <a:pt x="0" y="5"/>
                      </a:lnTo>
                      <a:lnTo>
                        <a:pt x="0" y="3"/>
                      </a:lnTo>
                      <a:lnTo>
                        <a:pt x="0" y="2"/>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71" name="Freeform 519"/>
                <p:cNvSpPr>
                  <a:spLocks/>
                </p:cNvSpPr>
                <p:nvPr/>
              </p:nvSpPr>
              <p:spPr bwMode="auto">
                <a:xfrm>
                  <a:off x="2508" y="1672"/>
                  <a:ext cx="7" cy="8"/>
                </a:xfrm>
                <a:custGeom>
                  <a:avLst/>
                  <a:gdLst>
                    <a:gd name="T0" fmla="*/ 1 w 7"/>
                    <a:gd name="T1" fmla="*/ 2 h 8"/>
                    <a:gd name="T2" fmla="*/ 1 w 7"/>
                    <a:gd name="T3" fmla="*/ 2 h 8"/>
                    <a:gd name="T4" fmla="*/ 3 w 7"/>
                    <a:gd name="T5" fmla="*/ 0 h 8"/>
                    <a:gd name="T6" fmla="*/ 4 w 7"/>
                    <a:gd name="T7" fmla="*/ 0 h 8"/>
                    <a:gd name="T8" fmla="*/ 6 w 7"/>
                    <a:gd name="T9" fmla="*/ 0 h 8"/>
                    <a:gd name="T10" fmla="*/ 6 w 7"/>
                    <a:gd name="T11" fmla="*/ 0 h 8"/>
                    <a:gd name="T12" fmla="*/ 7 w 7"/>
                    <a:gd name="T13" fmla="*/ 2 h 8"/>
                    <a:gd name="T14" fmla="*/ 7 w 7"/>
                    <a:gd name="T15" fmla="*/ 3 h 8"/>
                    <a:gd name="T16" fmla="*/ 7 w 7"/>
                    <a:gd name="T17" fmla="*/ 3 h 8"/>
                    <a:gd name="T18" fmla="*/ 6 w 7"/>
                    <a:gd name="T19" fmla="*/ 5 h 8"/>
                    <a:gd name="T20" fmla="*/ 6 w 7"/>
                    <a:gd name="T21" fmla="*/ 6 h 8"/>
                    <a:gd name="T22" fmla="*/ 4 w 7"/>
                    <a:gd name="T23" fmla="*/ 8 h 8"/>
                    <a:gd name="T24" fmla="*/ 4 w 7"/>
                    <a:gd name="T25" fmla="*/ 8 h 8"/>
                    <a:gd name="T26" fmla="*/ 3 w 7"/>
                    <a:gd name="T27" fmla="*/ 8 h 8"/>
                    <a:gd name="T28" fmla="*/ 1 w 7"/>
                    <a:gd name="T29" fmla="*/ 8 h 8"/>
                    <a:gd name="T30" fmla="*/ 0 w 7"/>
                    <a:gd name="T31" fmla="*/ 8 h 8"/>
                    <a:gd name="T32" fmla="*/ 0 w 7"/>
                    <a:gd name="T33" fmla="*/ 8 h 8"/>
                    <a:gd name="T34" fmla="*/ 0 w 7"/>
                    <a:gd name="T35" fmla="*/ 6 h 8"/>
                    <a:gd name="T36" fmla="*/ 0 w 7"/>
                    <a:gd name="T37" fmla="*/ 5 h 8"/>
                    <a:gd name="T38" fmla="*/ 0 w 7"/>
                    <a:gd name="T39" fmla="*/ 3 h 8"/>
                    <a:gd name="T40" fmla="*/ 0 w 7"/>
                    <a:gd name="T41" fmla="*/ 3 h 8"/>
                    <a:gd name="T42" fmla="*/ 0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3" y="0"/>
                      </a:lnTo>
                      <a:lnTo>
                        <a:pt x="4" y="0"/>
                      </a:lnTo>
                      <a:lnTo>
                        <a:pt x="6" y="0"/>
                      </a:lnTo>
                      <a:lnTo>
                        <a:pt x="7" y="2"/>
                      </a:lnTo>
                      <a:lnTo>
                        <a:pt x="7" y="3"/>
                      </a:lnTo>
                      <a:lnTo>
                        <a:pt x="6" y="5"/>
                      </a:lnTo>
                      <a:lnTo>
                        <a:pt x="6" y="6"/>
                      </a:lnTo>
                      <a:lnTo>
                        <a:pt x="4" y="8"/>
                      </a:lnTo>
                      <a:lnTo>
                        <a:pt x="3" y="8"/>
                      </a:lnTo>
                      <a:lnTo>
                        <a:pt x="1" y="8"/>
                      </a:lnTo>
                      <a:lnTo>
                        <a:pt x="0" y="8"/>
                      </a:lnTo>
                      <a:lnTo>
                        <a:pt x="0" y="6"/>
                      </a:lnTo>
                      <a:lnTo>
                        <a:pt x="0" y="5"/>
                      </a:lnTo>
                      <a:lnTo>
                        <a:pt x="0" y="3"/>
                      </a:lnTo>
                      <a:lnTo>
                        <a:pt x="0" y="2"/>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72" name="Freeform 520"/>
                <p:cNvSpPr>
                  <a:spLocks/>
                </p:cNvSpPr>
                <p:nvPr/>
              </p:nvSpPr>
              <p:spPr bwMode="auto">
                <a:xfrm>
                  <a:off x="2451" y="1735"/>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6 w 8"/>
                    <a:gd name="T11" fmla="*/ 0 h 7"/>
                    <a:gd name="T12" fmla="*/ 8 w 8"/>
                    <a:gd name="T13" fmla="*/ 1 h 7"/>
                    <a:gd name="T14" fmla="*/ 8 w 8"/>
                    <a:gd name="T15" fmla="*/ 3 h 7"/>
                    <a:gd name="T16" fmla="*/ 8 w 8"/>
                    <a:gd name="T17" fmla="*/ 3 h 7"/>
                    <a:gd name="T18" fmla="*/ 6 w 8"/>
                    <a:gd name="T19" fmla="*/ 4 h 7"/>
                    <a:gd name="T20" fmla="*/ 6 w 8"/>
                    <a:gd name="T21" fmla="*/ 6 h 7"/>
                    <a:gd name="T22" fmla="*/ 5 w 8"/>
                    <a:gd name="T23" fmla="*/ 6 h 7"/>
                    <a:gd name="T24" fmla="*/ 5 w 8"/>
                    <a:gd name="T25" fmla="*/ 6 h 7"/>
                    <a:gd name="T26" fmla="*/ 3 w 8"/>
                    <a:gd name="T27" fmla="*/ 7 h 7"/>
                    <a:gd name="T28" fmla="*/ 2 w 8"/>
                    <a:gd name="T29" fmla="*/ 7 h 7"/>
                    <a:gd name="T30" fmla="*/ 2 w 8"/>
                    <a:gd name="T31" fmla="*/ 7 h 7"/>
                    <a:gd name="T32" fmla="*/ 0 w 8"/>
                    <a:gd name="T33" fmla="*/ 6 h 7"/>
                    <a:gd name="T34" fmla="*/ 0 w 8"/>
                    <a:gd name="T35" fmla="*/ 6 h 7"/>
                    <a:gd name="T36" fmla="*/ 0 w 8"/>
                    <a:gd name="T37" fmla="*/ 4 h 7"/>
                    <a:gd name="T38" fmla="*/ 0 w 8"/>
                    <a:gd name="T39" fmla="*/ 3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1"/>
                      </a:lnTo>
                      <a:lnTo>
                        <a:pt x="8" y="3"/>
                      </a:lnTo>
                      <a:lnTo>
                        <a:pt x="6" y="4"/>
                      </a:lnTo>
                      <a:lnTo>
                        <a:pt x="6" y="6"/>
                      </a:lnTo>
                      <a:lnTo>
                        <a:pt x="5" y="6"/>
                      </a:lnTo>
                      <a:lnTo>
                        <a:pt x="3" y="7"/>
                      </a:lnTo>
                      <a:lnTo>
                        <a:pt x="2"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73" name="Freeform 521"/>
                <p:cNvSpPr>
                  <a:spLocks/>
                </p:cNvSpPr>
                <p:nvPr/>
              </p:nvSpPr>
              <p:spPr bwMode="auto">
                <a:xfrm>
                  <a:off x="2451" y="1735"/>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6 w 8"/>
                    <a:gd name="T11" fmla="*/ 0 h 7"/>
                    <a:gd name="T12" fmla="*/ 8 w 8"/>
                    <a:gd name="T13" fmla="*/ 1 h 7"/>
                    <a:gd name="T14" fmla="*/ 8 w 8"/>
                    <a:gd name="T15" fmla="*/ 3 h 7"/>
                    <a:gd name="T16" fmla="*/ 8 w 8"/>
                    <a:gd name="T17" fmla="*/ 3 h 7"/>
                    <a:gd name="T18" fmla="*/ 6 w 8"/>
                    <a:gd name="T19" fmla="*/ 4 h 7"/>
                    <a:gd name="T20" fmla="*/ 6 w 8"/>
                    <a:gd name="T21" fmla="*/ 6 h 7"/>
                    <a:gd name="T22" fmla="*/ 5 w 8"/>
                    <a:gd name="T23" fmla="*/ 6 h 7"/>
                    <a:gd name="T24" fmla="*/ 5 w 8"/>
                    <a:gd name="T25" fmla="*/ 6 h 7"/>
                    <a:gd name="T26" fmla="*/ 3 w 8"/>
                    <a:gd name="T27" fmla="*/ 7 h 7"/>
                    <a:gd name="T28" fmla="*/ 2 w 8"/>
                    <a:gd name="T29" fmla="*/ 7 h 7"/>
                    <a:gd name="T30" fmla="*/ 2 w 8"/>
                    <a:gd name="T31" fmla="*/ 7 h 7"/>
                    <a:gd name="T32" fmla="*/ 0 w 8"/>
                    <a:gd name="T33" fmla="*/ 6 h 7"/>
                    <a:gd name="T34" fmla="*/ 0 w 8"/>
                    <a:gd name="T35" fmla="*/ 6 h 7"/>
                    <a:gd name="T36" fmla="*/ 0 w 8"/>
                    <a:gd name="T37" fmla="*/ 4 h 7"/>
                    <a:gd name="T38" fmla="*/ 0 w 8"/>
                    <a:gd name="T39" fmla="*/ 3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1"/>
                      </a:lnTo>
                      <a:lnTo>
                        <a:pt x="8" y="3"/>
                      </a:lnTo>
                      <a:lnTo>
                        <a:pt x="6" y="4"/>
                      </a:lnTo>
                      <a:lnTo>
                        <a:pt x="6" y="6"/>
                      </a:lnTo>
                      <a:lnTo>
                        <a:pt x="5" y="6"/>
                      </a:lnTo>
                      <a:lnTo>
                        <a:pt x="3" y="7"/>
                      </a:lnTo>
                      <a:lnTo>
                        <a:pt x="2"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74" name="Freeform 522"/>
                <p:cNvSpPr>
                  <a:spLocks/>
                </p:cNvSpPr>
                <p:nvPr/>
              </p:nvSpPr>
              <p:spPr bwMode="auto">
                <a:xfrm>
                  <a:off x="2442" y="1662"/>
                  <a:ext cx="8" cy="9"/>
                </a:xfrm>
                <a:custGeom>
                  <a:avLst/>
                  <a:gdLst>
                    <a:gd name="T0" fmla="*/ 2 w 8"/>
                    <a:gd name="T1" fmla="*/ 1 h 9"/>
                    <a:gd name="T2" fmla="*/ 2 w 8"/>
                    <a:gd name="T3" fmla="*/ 1 h 9"/>
                    <a:gd name="T4" fmla="*/ 3 w 8"/>
                    <a:gd name="T5" fmla="*/ 1 h 9"/>
                    <a:gd name="T6" fmla="*/ 5 w 8"/>
                    <a:gd name="T7" fmla="*/ 0 h 9"/>
                    <a:gd name="T8" fmla="*/ 6 w 8"/>
                    <a:gd name="T9" fmla="*/ 1 h 9"/>
                    <a:gd name="T10" fmla="*/ 6 w 8"/>
                    <a:gd name="T11" fmla="*/ 1 h 9"/>
                    <a:gd name="T12" fmla="*/ 8 w 8"/>
                    <a:gd name="T13" fmla="*/ 1 h 9"/>
                    <a:gd name="T14" fmla="*/ 8 w 8"/>
                    <a:gd name="T15" fmla="*/ 3 h 9"/>
                    <a:gd name="T16" fmla="*/ 8 w 8"/>
                    <a:gd name="T17" fmla="*/ 4 h 9"/>
                    <a:gd name="T18" fmla="*/ 6 w 8"/>
                    <a:gd name="T19" fmla="*/ 6 h 9"/>
                    <a:gd name="T20" fmla="*/ 6 w 8"/>
                    <a:gd name="T21" fmla="*/ 6 h 9"/>
                    <a:gd name="T22" fmla="*/ 5 w 8"/>
                    <a:gd name="T23" fmla="*/ 7 h 9"/>
                    <a:gd name="T24" fmla="*/ 5 w 8"/>
                    <a:gd name="T25" fmla="*/ 7 h 9"/>
                    <a:gd name="T26" fmla="*/ 3 w 8"/>
                    <a:gd name="T27" fmla="*/ 9 h 9"/>
                    <a:gd name="T28" fmla="*/ 2 w 8"/>
                    <a:gd name="T29" fmla="*/ 9 h 9"/>
                    <a:gd name="T30" fmla="*/ 0 w 8"/>
                    <a:gd name="T31" fmla="*/ 9 h 9"/>
                    <a:gd name="T32" fmla="*/ 0 w 8"/>
                    <a:gd name="T33" fmla="*/ 7 h 9"/>
                    <a:gd name="T34" fmla="*/ 0 w 8"/>
                    <a:gd name="T35" fmla="*/ 6 h 9"/>
                    <a:gd name="T36" fmla="*/ 0 w 8"/>
                    <a:gd name="T37" fmla="*/ 6 h 9"/>
                    <a:gd name="T38" fmla="*/ 0 w 8"/>
                    <a:gd name="T39" fmla="*/ 4 h 9"/>
                    <a:gd name="T40" fmla="*/ 0 w 8"/>
                    <a:gd name="T41" fmla="*/ 3 h 9"/>
                    <a:gd name="T42" fmla="*/ 0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1"/>
                      </a:lnTo>
                      <a:lnTo>
                        <a:pt x="8" y="1"/>
                      </a:lnTo>
                      <a:lnTo>
                        <a:pt x="8" y="3"/>
                      </a:lnTo>
                      <a:lnTo>
                        <a:pt x="8" y="4"/>
                      </a:lnTo>
                      <a:lnTo>
                        <a:pt x="6" y="6"/>
                      </a:lnTo>
                      <a:lnTo>
                        <a:pt x="5" y="7"/>
                      </a:lnTo>
                      <a:lnTo>
                        <a:pt x="3" y="9"/>
                      </a:lnTo>
                      <a:lnTo>
                        <a:pt x="2" y="9"/>
                      </a:lnTo>
                      <a:lnTo>
                        <a:pt x="0" y="9"/>
                      </a:lnTo>
                      <a:lnTo>
                        <a:pt x="0" y="7"/>
                      </a:lnTo>
                      <a:lnTo>
                        <a:pt x="0" y="6"/>
                      </a:lnTo>
                      <a:lnTo>
                        <a:pt x="0" y="4"/>
                      </a:lnTo>
                      <a:lnTo>
                        <a:pt x="0" y="3"/>
                      </a:lnTo>
                      <a:lnTo>
                        <a:pt x="0" y="1"/>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75" name="Freeform 523"/>
                <p:cNvSpPr>
                  <a:spLocks/>
                </p:cNvSpPr>
                <p:nvPr/>
              </p:nvSpPr>
              <p:spPr bwMode="auto">
                <a:xfrm>
                  <a:off x="2442" y="1662"/>
                  <a:ext cx="8" cy="9"/>
                </a:xfrm>
                <a:custGeom>
                  <a:avLst/>
                  <a:gdLst>
                    <a:gd name="T0" fmla="*/ 2 w 8"/>
                    <a:gd name="T1" fmla="*/ 1 h 9"/>
                    <a:gd name="T2" fmla="*/ 2 w 8"/>
                    <a:gd name="T3" fmla="*/ 1 h 9"/>
                    <a:gd name="T4" fmla="*/ 3 w 8"/>
                    <a:gd name="T5" fmla="*/ 1 h 9"/>
                    <a:gd name="T6" fmla="*/ 5 w 8"/>
                    <a:gd name="T7" fmla="*/ 0 h 9"/>
                    <a:gd name="T8" fmla="*/ 6 w 8"/>
                    <a:gd name="T9" fmla="*/ 1 h 9"/>
                    <a:gd name="T10" fmla="*/ 6 w 8"/>
                    <a:gd name="T11" fmla="*/ 1 h 9"/>
                    <a:gd name="T12" fmla="*/ 8 w 8"/>
                    <a:gd name="T13" fmla="*/ 1 h 9"/>
                    <a:gd name="T14" fmla="*/ 8 w 8"/>
                    <a:gd name="T15" fmla="*/ 3 h 9"/>
                    <a:gd name="T16" fmla="*/ 8 w 8"/>
                    <a:gd name="T17" fmla="*/ 4 h 9"/>
                    <a:gd name="T18" fmla="*/ 6 w 8"/>
                    <a:gd name="T19" fmla="*/ 6 h 9"/>
                    <a:gd name="T20" fmla="*/ 6 w 8"/>
                    <a:gd name="T21" fmla="*/ 6 h 9"/>
                    <a:gd name="T22" fmla="*/ 5 w 8"/>
                    <a:gd name="T23" fmla="*/ 7 h 9"/>
                    <a:gd name="T24" fmla="*/ 5 w 8"/>
                    <a:gd name="T25" fmla="*/ 7 h 9"/>
                    <a:gd name="T26" fmla="*/ 3 w 8"/>
                    <a:gd name="T27" fmla="*/ 9 h 9"/>
                    <a:gd name="T28" fmla="*/ 2 w 8"/>
                    <a:gd name="T29" fmla="*/ 9 h 9"/>
                    <a:gd name="T30" fmla="*/ 0 w 8"/>
                    <a:gd name="T31" fmla="*/ 9 h 9"/>
                    <a:gd name="T32" fmla="*/ 0 w 8"/>
                    <a:gd name="T33" fmla="*/ 7 h 9"/>
                    <a:gd name="T34" fmla="*/ 0 w 8"/>
                    <a:gd name="T35" fmla="*/ 6 h 9"/>
                    <a:gd name="T36" fmla="*/ 0 w 8"/>
                    <a:gd name="T37" fmla="*/ 6 h 9"/>
                    <a:gd name="T38" fmla="*/ 0 w 8"/>
                    <a:gd name="T39" fmla="*/ 4 h 9"/>
                    <a:gd name="T40" fmla="*/ 0 w 8"/>
                    <a:gd name="T41" fmla="*/ 3 h 9"/>
                    <a:gd name="T42" fmla="*/ 0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1"/>
                      </a:lnTo>
                      <a:lnTo>
                        <a:pt x="8" y="1"/>
                      </a:lnTo>
                      <a:lnTo>
                        <a:pt x="8" y="3"/>
                      </a:lnTo>
                      <a:lnTo>
                        <a:pt x="8" y="4"/>
                      </a:lnTo>
                      <a:lnTo>
                        <a:pt x="6" y="6"/>
                      </a:lnTo>
                      <a:lnTo>
                        <a:pt x="5" y="7"/>
                      </a:lnTo>
                      <a:lnTo>
                        <a:pt x="3" y="9"/>
                      </a:lnTo>
                      <a:lnTo>
                        <a:pt x="2" y="9"/>
                      </a:lnTo>
                      <a:lnTo>
                        <a:pt x="0" y="9"/>
                      </a:lnTo>
                      <a:lnTo>
                        <a:pt x="0" y="7"/>
                      </a:lnTo>
                      <a:lnTo>
                        <a:pt x="0" y="6"/>
                      </a:lnTo>
                      <a:lnTo>
                        <a:pt x="0" y="4"/>
                      </a:lnTo>
                      <a:lnTo>
                        <a:pt x="0" y="3"/>
                      </a:lnTo>
                      <a:lnTo>
                        <a:pt x="0" y="1"/>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76" name="Freeform 524"/>
                <p:cNvSpPr>
                  <a:spLocks/>
                </p:cNvSpPr>
                <p:nvPr/>
              </p:nvSpPr>
              <p:spPr bwMode="auto">
                <a:xfrm>
                  <a:off x="2442" y="1443"/>
                  <a:ext cx="8" cy="9"/>
                </a:xfrm>
                <a:custGeom>
                  <a:avLst/>
                  <a:gdLst>
                    <a:gd name="T0" fmla="*/ 3 w 8"/>
                    <a:gd name="T1" fmla="*/ 2 h 9"/>
                    <a:gd name="T2" fmla="*/ 3 w 8"/>
                    <a:gd name="T3" fmla="*/ 2 h 9"/>
                    <a:gd name="T4" fmla="*/ 5 w 8"/>
                    <a:gd name="T5" fmla="*/ 0 h 9"/>
                    <a:gd name="T6" fmla="*/ 6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6 h 9"/>
                    <a:gd name="T20" fmla="*/ 6 w 8"/>
                    <a:gd name="T21" fmla="*/ 6 h 9"/>
                    <a:gd name="T22" fmla="*/ 5 w 8"/>
                    <a:gd name="T23" fmla="*/ 8 h 9"/>
                    <a:gd name="T24" fmla="*/ 5 w 8"/>
                    <a:gd name="T25" fmla="*/ 8 h 9"/>
                    <a:gd name="T26" fmla="*/ 3 w 8"/>
                    <a:gd name="T27" fmla="*/ 8 h 9"/>
                    <a:gd name="T28" fmla="*/ 3 w 8"/>
                    <a:gd name="T29" fmla="*/ 9 h 9"/>
                    <a:gd name="T30" fmla="*/ 2 w 8"/>
                    <a:gd name="T31" fmla="*/ 8 h 9"/>
                    <a:gd name="T32" fmla="*/ 0 w 8"/>
                    <a:gd name="T33" fmla="*/ 8 h 9"/>
                    <a:gd name="T34" fmla="*/ 0 w 8"/>
                    <a:gd name="T35" fmla="*/ 6 h 9"/>
                    <a:gd name="T36" fmla="*/ 0 w 8"/>
                    <a:gd name="T37" fmla="*/ 6 h 9"/>
                    <a:gd name="T38" fmla="*/ 0 w 8"/>
                    <a:gd name="T39" fmla="*/ 5 h 9"/>
                    <a:gd name="T40" fmla="*/ 0 w 8"/>
                    <a:gd name="T41" fmla="*/ 3 h 9"/>
                    <a:gd name="T42" fmla="*/ 2 w 8"/>
                    <a:gd name="T43" fmla="*/ 2 h 9"/>
                    <a:gd name="T44" fmla="*/ 3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2"/>
                      </a:moveTo>
                      <a:lnTo>
                        <a:pt x="3" y="2"/>
                      </a:lnTo>
                      <a:lnTo>
                        <a:pt x="5" y="0"/>
                      </a:lnTo>
                      <a:lnTo>
                        <a:pt x="6" y="0"/>
                      </a:lnTo>
                      <a:lnTo>
                        <a:pt x="8" y="2"/>
                      </a:lnTo>
                      <a:lnTo>
                        <a:pt x="8" y="3"/>
                      </a:lnTo>
                      <a:lnTo>
                        <a:pt x="8" y="5"/>
                      </a:lnTo>
                      <a:lnTo>
                        <a:pt x="8" y="6"/>
                      </a:lnTo>
                      <a:lnTo>
                        <a:pt x="6" y="6"/>
                      </a:lnTo>
                      <a:lnTo>
                        <a:pt x="5" y="8"/>
                      </a:lnTo>
                      <a:lnTo>
                        <a:pt x="3" y="8"/>
                      </a:lnTo>
                      <a:lnTo>
                        <a:pt x="3" y="9"/>
                      </a:lnTo>
                      <a:lnTo>
                        <a:pt x="2" y="8"/>
                      </a:lnTo>
                      <a:lnTo>
                        <a:pt x="0" y="8"/>
                      </a:lnTo>
                      <a:lnTo>
                        <a:pt x="0" y="6"/>
                      </a:lnTo>
                      <a:lnTo>
                        <a:pt x="0" y="5"/>
                      </a:lnTo>
                      <a:lnTo>
                        <a:pt x="0" y="3"/>
                      </a:lnTo>
                      <a:lnTo>
                        <a:pt x="2"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77" name="Freeform 525"/>
                <p:cNvSpPr>
                  <a:spLocks/>
                </p:cNvSpPr>
                <p:nvPr/>
              </p:nvSpPr>
              <p:spPr bwMode="auto">
                <a:xfrm>
                  <a:off x="2442" y="1443"/>
                  <a:ext cx="8" cy="9"/>
                </a:xfrm>
                <a:custGeom>
                  <a:avLst/>
                  <a:gdLst>
                    <a:gd name="T0" fmla="*/ 3 w 8"/>
                    <a:gd name="T1" fmla="*/ 2 h 9"/>
                    <a:gd name="T2" fmla="*/ 3 w 8"/>
                    <a:gd name="T3" fmla="*/ 2 h 9"/>
                    <a:gd name="T4" fmla="*/ 5 w 8"/>
                    <a:gd name="T5" fmla="*/ 0 h 9"/>
                    <a:gd name="T6" fmla="*/ 6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6 h 9"/>
                    <a:gd name="T20" fmla="*/ 6 w 8"/>
                    <a:gd name="T21" fmla="*/ 6 h 9"/>
                    <a:gd name="T22" fmla="*/ 5 w 8"/>
                    <a:gd name="T23" fmla="*/ 8 h 9"/>
                    <a:gd name="T24" fmla="*/ 5 w 8"/>
                    <a:gd name="T25" fmla="*/ 8 h 9"/>
                    <a:gd name="T26" fmla="*/ 3 w 8"/>
                    <a:gd name="T27" fmla="*/ 8 h 9"/>
                    <a:gd name="T28" fmla="*/ 3 w 8"/>
                    <a:gd name="T29" fmla="*/ 9 h 9"/>
                    <a:gd name="T30" fmla="*/ 2 w 8"/>
                    <a:gd name="T31" fmla="*/ 8 h 9"/>
                    <a:gd name="T32" fmla="*/ 0 w 8"/>
                    <a:gd name="T33" fmla="*/ 8 h 9"/>
                    <a:gd name="T34" fmla="*/ 0 w 8"/>
                    <a:gd name="T35" fmla="*/ 6 h 9"/>
                    <a:gd name="T36" fmla="*/ 0 w 8"/>
                    <a:gd name="T37" fmla="*/ 6 h 9"/>
                    <a:gd name="T38" fmla="*/ 0 w 8"/>
                    <a:gd name="T39" fmla="*/ 5 h 9"/>
                    <a:gd name="T40" fmla="*/ 0 w 8"/>
                    <a:gd name="T41" fmla="*/ 3 h 9"/>
                    <a:gd name="T42" fmla="*/ 2 w 8"/>
                    <a:gd name="T43" fmla="*/ 2 h 9"/>
                    <a:gd name="T44" fmla="*/ 3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2"/>
                      </a:moveTo>
                      <a:lnTo>
                        <a:pt x="3" y="2"/>
                      </a:lnTo>
                      <a:lnTo>
                        <a:pt x="5" y="0"/>
                      </a:lnTo>
                      <a:lnTo>
                        <a:pt x="6" y="0"/>
                      </a:lnTo>
                      <a:lnTo>
                        <a:pt x="8" y="2"/>
                      </a:lnTo>
                      <a:lnTo>
                        <a:pt x="8" y="3"/>
                      </a:lnTo>
                      <a:lnTo>
                        <a:pt x="8" y="5"/>
                      </a:lnTo>
                      <a:lnTo>
                        <a:pt x="8" y="6"/>
                      </a:lnTo>
                      <a:lnTo>
                        <a:pt x="6" y="6"/>
                      </a:lnTo>
                      <a:lnTo>
                        <a:pt x="5" y="8"/>
                      </a:lnTo>
                      <a:lnTo>
                        <a:pt x="3" y="8"/>
                      </a:lnTo>
                      <a:lnTo>
                        <a:pt x="3" y="9"/>
                      </a:lnTo>
                      <a:lnTo>
                        <a:pt x="2" y="8"/>
                      </a:lnTo>
                      <a:lnTo>
                        <a:pt x="0" y="8"/>
                      </a:lnTo>
                      <a:lnTo>
                        <a:pt x="0" y="6"/>
                      </a:lnTo>
                      <a:lnTo>
                        <a:pt x="0" y="5"/>
                      </a:lnTo>
                      <a:lnTo>
                        <a:pt x="0" y="3"/>
                      </a:lnTo>
                      <a:lnTo>
                        <a:pt x="2"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78" name="Freeform 526"/>
                <p:cNvSpPr>
                  <a:spLocks/>
                </p:cNvSpPr>
                <p:nvPr/>
              </p:nvSpPr>
              <p:spPr bwMode="auto">
                <a:xfrm>
                  <a:off x="2303" y="1683"/>
                  <a:ext cx="8" cy="7"/>
                </a:xfrm>
                <a:custGeom>
                  <a:avLst/>
                  <a:gdLst>
                    <a:gd name="T0" fmla="*/ 3 w 8"/>
                    <a:gd name="T1" fmla="*/ 0 h 7"/>
                    <a:gd name="T2" fmla="*/ 3 w 8"/>
                    <a:gd name="T3" fmla="*/ 0 h 7"/>
                    <a:gd name="T4" fmla="*/ 5 w 8"/>
                    <a:gd name="T5" fmla="*/ 0 h 7"/>
                    <a:gd name="T6" fmla="*/ 6 w 8"/>
                    <a:gd name="T7" fmla="*/ 0 h 7"/>
                    <a:gd name="T8" fmla="*/ 8 w 8"/>
                    <a:gd name="T9" fmla="*/ 0 h 7"/>
                    <a:gd name="T10" fmla="*/ 8 w 8"/>
                    <a:gd name="T11" fmla="*/ 0 h 7"/>
                    <a:gd name="T12" fmla="*/ 8 w 8"/>
                    <a:gd name="T13" fmla="*/ 1 h 7"/>
                    <a:gd name="T14" fmla="*/ 8 w 8"/>
                    <a:gd name="T15" fmla="*/ 3 h 7"/>
                    <a:gd name="T16" fmla="*/ 8 w 8"/>
                    <a:gd name="T17" fmla="*/ 4 h 7"/>
                    <a:gd name="T18" fmla="*/ 8 w 8"/>
                    <a:gd name="T19" fmla="*/ 4 h 7"/>
                    <a:gd name="T20" fmla="*/ 8 w 8"/>
                    <a:gd name="T21" fmla="*/ 6 h 7"/>
                    <a:gd name="T22" fmla="*/ 6 w 8"/>
                    <a:gd name="T23" fmla="*/ 7 h 7"/>
                    <a:gd name="T24" fmla="*/ 6 w 8"/>
                    <a:gd name="T25" fmla="*/ 7 h 7"/>
                    <a:gd name="T26" fmla="*/ 3 w 8"/>
                    <a:gd name="T27" fmla="*/ 7 h 7"/>
                    <a:gd name="T28" fmla="*/ 3 w 8"/>
                    <a:gd name="T29" fmla="*/ 7 h 7"/>
                    <a:gd name="T30" fmla="*/ 2 w 8"/>
                    <a:gd name="T31" fmla="*/ 7 h 7"/>
                    <a:gd name="T32" fmla="*/ 2 w 8"/>
                    <a:gd name="T33" fmla="*/ 7 h 7"/>
                    <a:gd name="T34" fmla="*/ 0 w 8"/>
                    <a:gd name="T35" fmla="*/ 6 h 7"/>
                    <a:gd name="T36" fmla="*/ 0 w 8"/>
                    <a:gd name="T37" fmla="*/ 4 h 7"/>
                    <a:gd name="T38" fmla="*/ 0 w 8"/>
                    <a:gd name="T39" fmla="*/ 4 h 7"/>
                    <a:gd name="T40" fmla="*/ 2 w 8"/>
                    <a:gd name="T41" fmla="*/ 3 h 7"/>
                    <a:gd name="T42" fmla="*/ 2 w 8"/>
                    <a:gd name="T43" fmla="*/ 1 h 7"/>
                    <a:gd name="T44" fmla="*/ 3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3" y="0"/>
                      </a:moveTo>
                      <a:lnTo>
                        <a:pt x="3" y="0"/>
                      </a:lnTo>
                      <a:lnTo>
                        <a:pt x="5" y="0"/>
                      </a:lnTo>
                      <a:lnTo>
                        <a:pt x="6" y="0"/>
                      </a:lnTo>
                      <a:lnTo>
                        <a:pt x="8" y="0"/>
                      </a:lnTo>
                      <a:lnTo>
                        <a:pt x="8" y="1"/>
                      </a:lnTo>
                      <a:lnTo>
                        <a:pt x="8" y="3"/>
                      </a:lnTo>
                      <a:lnTo>
                        <a:pt x="8" y="4"/>
                      </a:lnTo>
                      <a:lnTo>
                        <a:pt x="8" y="6"/>
                      </a:lnTo>
                      <a:lnTo>
                        <a:pt x="6" y="7"/>
                      </a:lnTo>
                      <a:lnTo>
                        <a:pt x="3" y="7"/>
                      </a:lnTo>
                      <a:lnTo>
                        <a:pt x="2" y="7"/>
                      </a:lnTo>
                      <a:lnTo>
                        <a:pt x="0" y="6"/>
                      </a:lnTo>
                      <a:lnTo>
                        <a:pt x="0" y="4"/>
                      </a:lnTo>
                      <a:lnTo>
                        <a:pt x="2" y="3"/>
                      </a:lnTo>
                      <a:lnTo>
                        <a:pt x="2" y="1"/>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79" name="Freeform 527"/>
                <p:cNvSpPr>
                  <a:spLocks/>
                </p:cNvSpPr>
                <p:nvPr/>
              </p:nvSpPr>
              <p:spPr bwMode="auto">
                <a:xfrm>
                  <a:off x="2303" y="1683"/>
                  <a:ext cx="8" cy="7"/>
                </a:xfrm>
                <a:custGeom>
                  <a:avLst/>
                  <a:gdLst>
                    <a:gd name="T0" fmla="*/ 3 w 8"/>
                    <a:gd name="T1" fmla="*/ 0 h 7"/>
                    <a:gd name="T2" fmla="*/ 3 w 8"/>
                    <a:gd name="T3" fmla="*/ 0 h 7"/>
                    <a:gd name="T4" fmla="*/ 5 w 8"/>
                    <a:gd name="T5" fmla="*/ 0 h 7"/>
                    <a:gd name="T6" fmla="*/ 6 w 8"/>
                    <a:gd name="T7" fmla="*/ 0 h 7"/>
                    <a:gd name="T8" fmla="*/ 8 w 8"/>
                    <a:gd name="T9" fmla="*/ 0 h 7"/>
                    <a:gd name="T10" fmla="*/ 8 w 8"/>
                    <a:gd name="T11" fmla="*/ 0 h 7"/>
                    <a:gd name="T12" fmla="*/ 8 w 8"/>
                    <a:gd name="T13" fmla="*/ 1 h 7"/>
                    <a:gd name="T14" fmla="*/ 8 w 8"/>
                    <a:gd name="T15" fmla="*/ 3 h 7"/>
                    <a:gd name="T16" fmla="*/ 8 w 8"/>
                    <a:gd name="T17" fmla="*/ 4 h 7"/>
                    <a:gd name="T18" fmla="*/ 8 w 8"/>
                    <a:gd name="T19" fmla="*/ 4 h 7"/>
                    <a:gd name="T20" fmla="*/ 8 w 8"/>
                    <a:gd name="T21" fmla="*/ 6 h 7"/>
                    <a:gd name="T22" fmla="*/ 6 w 8"/>
                    <a:gd name="T23" fmla="*/ 7 h 7"/>
                    <a:gd name="T24" fmla="*/ 6 w 8"/>
                    <a:gd name="T25" fmla="*/ 7 h 7"/>
                    <a:gd name="T26" fmla="*/ 3 w 8"/>
                    <a:gd name="T27" fmla="*/ 7 h 7"/>
                    <a:gd name="T28" fmla="*/ 3 w 8"/>
                    <a:gd name="T29" fmla="*/ 7 h 7"/>
                    <a:gd name="T30" fmla="*/ 2 w 8"/>
                    <a:gd name="T31" fmla="*/ 7 h 7"/>
                    <a:gd name="T32" fmla="*/ 2 w 8"/>
                    <a:gd name="T33" fmla="*/ 7 h 7"/>
                    <a:gd name="T34" fmla="*/ 0 w 8"/>
                    <a:gd name="T35" fmla="*/ 6 h 7"/>
                    <a:gd name="T36" fmla="*/ 0 w 8"/>
                    <a:gd name="T37" fmla="*/ 4 h 7"/>
                    <a:gd name="T38" fmla="*/ 0 w 8"/>
                    <a:gd name="T39" fmla="*/ 4 h 7"/>
                    <a:gd name="T40" fmla="*/ 2 w 8"/>
                    <a:gd name="T41" fmla="*/ 3 h 7"/>
                    <a:gd name="T42" fmla="*/ 2 w 8"/>
                    <a:gd name="T43" fmla="*/ 1 h 7"/>
                    <a:gd name="T44" fmla="*/ 3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3" y="0"/>
                      </a:moveTo>
                      <a:lnTo>
                        <a:pt x="3" y="0"/>
                      </a:lnTo>
                      <a:lnTo>
                        <a:pt x="5" y="0"/>
                      </a:lnTo>
                      <a:lnTo>
                        <a:pt x="6" y="0"/>
                      </a:lnTo>
                      <a:lnTo>
                        <a:pt x="8" y="0"/>
                      </a:lnTo>
                      <a:lnTo>
                        <a:pt x="8" y="1"/>
                      </a:lnTo>
                      <a:lnTo>
                        <a:pt x="8" y="3"/>
                      </a:lnTo>
                      <a:lnTo>
                        <a:pt x="8" y="4"/>
                      </a:lnTo>
                      <a:lnTo>
                        <a:pt x="8" y="6"/>
                      </a:lnTo>
                      <a:lnTo>
                        <a:pt x="6" y="7"/>
                      </a:lnTo>
                      <a:lnTo>
                        <a:pt x="3" y="7"/>
                      </a:lnTo>
                      <a:lnTo>
                        <a:pt x="2" y="7"/>
                      </a:lnTo>
                      <a:lnTo>
                        <a:pt x="0" y="6"/>
                      </a:lnTo>
                      <a:lnTo>
                        <a:pt x="0" y="4"/>
                      </a:lnTo>
                      <a:lnTo>
                        <a:pt x="2" y="3"/>
                      </a:lnTo>
                      <a:lnTo>
                        <a:pt x="2" y="1"/>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80" name="Freeform 528"/>
                <p:cNvSpPr>
                  <a:spLocks/>
                </p:cNvSpPr>
                <p:nvPr/>
              </p:nvSpPr>
              <p:spPr bwMode="auto">
                <a:xfrm>
                  <a:off x="1916" y="1573"/>
                  <a:ext cx="8" cy="9"/>
                </a:xfrm>
                <a:custGeom>
                  <a:avLst/>
                  <a:gdLst>
                    <a:gd name="T0" fmla="*/ 2 w 8"/>
                    <a:gd name="T1" fmla="*/ 2 h 9"/>
                    <a:gd name="T2" fmla="*/ 2 w 8"/>
                    <a:gd name="T3" fmla="*/ 2 h 9"/>
                    <a:gd name="T4" fmla="*/ 3 w 8"/>
                    <a:gd name="T5" fmla="*/ 2 h 9"/>
                    <a:gd name="T6" fmla="*/ 5 w 8"/>
                    <a:gd name="T7" fmla="*/ 0 h 9"/>
                    <a:gd name="T8" fmla="*/ 6 w 8"/>
                    <a:gd name="T9" fmla="*/ 2 h 9"/>
                    <a:gd name="T10" fmla="*/ 6 w 8"/>
                    <a:gd name="T11" fmla="*/ 2 h 9"/>
                    <a:gd name="T12" fmla="*/ 8 w 8"/>
                    <a:gd name="T13" fmla="*/ 3 h 9"/>
                    <a:gd name="T14" fmla="*/ 8 w 8"/>
                    <a:gd name="T15" fmla="*/ 3 h 9"/>
                    <a:gd name="T16" fmla="*/ 8 w 8"/>
                    <a:gd name="T17" fmla="*/ 5 h 9"/>
                    <a:gd name="T18" fmla="*/ 6 w 8"/>
                    <a:gd name="T19" fmla="*/ 6 h 9"/>
                    <a:gd name="T20" fmla="*/ 6 w 8"/>
                    <a:gd name="T21" fmla="*/ 8 h 9"/>
                    <a:gd name="T22" fmla="*/ 5 w 8"/>
                    <a:gd name="T23" fmla="*/ 9 h 9"/>
                    <a:gd name="T24" fmla="*/ 5 w 8"/>
                    <a:gd name="T25" fmla="*/ 9 h 9"/>
                    <a:gd name="T26" fmla="*/ 3 w 8"/>
                    <a:gd name="T27" fmla="*/ 9 h 9"/>
                    <a:gd name="T28" fmla="*/ 2 w 8"/>
                    <a:gd name="T29" fmla="*/ 9 h 9"/>
                    <a:gd name="T30" fmla="*/ 0 w 8"/>
                    <a:gd name="T31" fmla="*/ 9 h 9"/>
                    <a:gd name="T32" fmla="*/ 0 w 8"/>
                    <a:gd name="T33" fmla="*/ 8 h 9"/>
                    <a:gd name="T34" fmla="*/ 0 w 8"/>
                    <a:gd name="T35" fmla="*/ 8 h 9"/>
                    <a:gd name="T36" fmla="*/ 0 w 8"/>
                    <a:gd name="T37" fmla="*/ 6 h 9"/>
                    <a:gd name="T38" fmla="*/ 0 w 8"/>
                    <a:gd name="T39" fmla="*/ 5 h 9"/>
                    <a:gd name="T40" fmla="*/ 0 w 8"/>
                    <a:gd name="T41" fmla="*/ 5 h 9"/>
                    <a:gd name="T42" fmla="*/ 0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2"/>
                      </a:lnTo>
                      <a:lnTo>
                        <a:pt x="5" y="0"/>
                      </a:lnTo>
                      <a:lnTo>
                        <a:pt x="6" y="2"/>
                      </a:lnTo>
                      <a:lnTo>
                        <a:pt x="8" y="3"/>
                      </a:lnTo>
                      <a:lnTo>
                        <a:pt x="8" y="5"/>
                      </a:lnTo>
                      <a:lnTo>
                        <a:pt x="6" y="6"/>
                      </a:lnTo>
                      <a:lnTo>
                        <a:pt x="6" y="8"/>
                      </a:lnTo>
                      <a:lnTo>
                        <a:pt x="5" y="9"/>
                      </a:lnTo>
                      <a:lnTo>
                        <a:pt x="3" y="9"/>
                      </a:lnTo>
                      <a:lnTo>
                        <a:pt x="2" y="9"/>
                      </a:lnTo>
                      <a:lnTo>
                        <a:pt x="0" y="9"/>
                      </a:lnTo>
                      <a:lnTo>
                        <a:pt x="0" y="8"/>
                      </a:lnTo>
                      <a:lnTo>
                        <a:pt x="0" y="6"/>
                      </a:lnTo>
                      <a:lnTo>
                        <a:pt x="0" y="5"/>
                      </a:lnTo>
                      <a:lnTo>
                        <a:pt x="0"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81" name="Freeform 529"/>
                <p:cNvSpPr>
                  <a:spLocks/>
                </p:cNvSpPr>
                <p:nvPr/>
              </p:nvSpPr>
              <p:spPr bwMode="auto">
                <a:xfrm>
                  <a:off x="1916" y="1573"/>
                  <a:ext cx="8" cy="9"/>
                </a:xfrm>
                <a:custGeom>
                  <a:avLst/>
                  <a:gdLst>
                    <a:gd name="T0" fmla="*/ 2 w 8"/>
                    <a:gd name="T1" fmla="*/ 2 h 9"/>
                    <a:gd name="T2" fmla="*/ 2 w 8"/>
                    <a:gd name="T3" fmla="*/ 2 h 9"/>
                    <a:gd name="T4" fmla="*/ 3 w 8"/>
                    <a:gd name="T5" fmla="*/ 2 h 9"/>
                    <a:gd name="T6" fmla="*/ 5 w 8"/>
                    <a:gd name="T7" fmla="*/ 0 h 9"/>
                    <a:gd name="T8" fmla="*/ 6 w 8"/>
                    <a:gd name="T9" fmla="*/ 2 h 9"/>
                    <a:gd name="T10" fmla="*/ 6 w 8"/>
                    <a:gd name="T11" fmla="*/ 2 h 9"/>
                    <a:gd name="T12" fmla="*/ 8 w 8"/>
                    <a:gd name="T13" fmla="*/ 3 h 9"/>
                    <a:gd name="T14" fmla="*/ 8 w 8"/>
                    <a:gd name="T15" fmla="*/ 3 h 9"/>
                    <a:gd name="T16" fmla="*/ 8 w 8"/>
                    <a:gd name="T17" fmla="*/ 5 h 9"/>
                    <a:gd name="T18" fmla="*/ 6 w 8"/>
                    <a:gd name="T19" fmla="*/ 6 h 9"/>
                    <a:gd name="T20" fmla="*/ 6 w 8"/>
                    <a:gd name="T21" fmla="*/ 8 h 9"/>
                    <a:gd name="T22" fmla="*/ 5 w 8"/>
                    <a:gd name="T23" fmla="*/ 9 h 9"/>
                    <a:gd name="T24" fmla="*/ 5 w 8"/>
                    <a:gd name="T25" fmla="*/ 9 h 9"/>
                    <a:gd name="T26" fmla="*/ 3 w 8"/>
                    <a:gd name="T27" fmla="*/ 9 h 9"/>
                    <a:gd name="T28" fmla="*/ 2 w 8"/>
                    <a:gd name="T29" fmla="*/ 9 h 9"/>
                    <a:gd name="T30" fmla="*/ 0 w 8"/>
                    <a:gd name="T31" fmla="*/ 9 h 9"/>
                    <a:gd name="T32" fmla="*/ 0 w 8"/>
                    <a:gd name="T33" fmla="*/ 8 h 9"/>
                    <a:gd name="T34" fmla="*/ 0 w 8"/>
                    <a:gd name="T35" fmla="*/ 8 h 9"/>
                    <a:gd name="T36" fmla="*/ 0 w 8"/>
                    <a:gd name="T37" fmla="*/ 6 h 9"/>
                    <a:gd name="T38" fmla="*/ 0 w 8"/>
                    <a:gd name="T39" fmla="*/ 5 h 9"/>
                    <a:gd name="T40" fmla="*/ 0 w 8"/>
                    <a:gd name="T41" fmla="*/ 5 h 9"/>
                    <a:gd name="T42" fmla="*/ 0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2"/>
                      </a:lnTo>
                      <a:lnTo>
                        <a:pt x="5" y="0"/>
                      </a:lnTo>
                      <a:lnTo>
                        <a:pt x="6" y="2"/>
                      </a:lnTo>
                      <a:lnTo>
                        <a:pt x="8" y="3"/>
                      </a:lnTo>
                      <a:lnTo>
                        <a:pt x="8" y="5"/>
                      </a:lnTo>
                      <a:lnTo>
                        <a:pt x="6" y="6"/>
                      </a:lnTo>
                      <a:lnTo>
                        <a:pt x="6" y="8"/>
                      </a:lnTo>
                      <a:lnTo>
                        <a:pt x="5" y="9"/>
                      </a:lnTo>
                      <a:lnTo>
                        <a:pt x="3" y="9"/>
                      </a:lnTo>
                      <a:lnTo>
                        <a:pt x="2" y="9"/>
                      </a:lnTo>
                      <a:lnTo>
                        <a:pt x="0" y="9"/>
                      </a:lnTo>
                      <a:lnTo>
                        <a:pt x="0" y="8"/>
                      </a:lnTo>
                      <a:lnTo>
                        <a:pt x="0" y="6"/>
                      </a:lnTo>
                      <a:lnTo>
                        <a:pt x="0" y="5"/>
                      </a:lnTo>
                      <a:lnTo>
                        <a:pt x="0"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82" name="Freeform 530"/>
                <p:cNvSpPr>
                  <a:spLocks/>
                </p:cNvSpPr>
                <p:nvPr/>
              </p:nvSpPr>
              <p:spPr bwMode="auto">
                <a:xfrm>
                  <a:off x="2376" y="1506"/>
                  <a:ext cx="8" cy="8"/>
                </a:xfrm>
                <a:custGeom>
                  <a:avLst/>
                  <a:gdLst>
                    <a:gd name="T0" fmla="*/ 2 w 8"/>
                    <a:gd name="T1" fmla="*/ 2 h 8"/>
                    <a:gd name="T2" fmla="*/ 2 w 8"/>
                    <a:gd name="T3" fmla="*/ 2 h 8"/>
                    <a:gd name="T4" fmla="*/ 5 w 8"/>
                    <a:gd name="T5" fmla="*/ 0 h 8"/>
                    <a:gd name="T6" fmla="*/ 5 w 8"/>
                    <a:gd name="T7" fmla="*/ 0 h 8"/>
                    <a:gd name="T8" fmla="*/ 6 w 8"/>
                    <a:gd name="T9" fmla="*/ 0 h 8"/>
                    <a:gd name="T10" fmla="*/ 8 w 8"/>
                    <a:gd name="T11" fmla="*/ 2 h 8"/>
                    <a:gd name="T12" fmla="*/ 8 w 8"/>
                    <a:gd name="T13" fmla="*/ 2 h 8"/>
                    <a:gd name="T14" fmla="*/ 8 w 8"/>
                    <a:gd name="T15" fmla="*/ 2 h 8"/>
                    <a:gd name="T16" fmla="*/ 8 w 8"/>
                    <a:gd name="T17" fmla="*/ 3 h 8"/>
                    <a:gd name="T18" fmla="*/ 8 w 8"/>
                    <a:gd name="T19" fmla="*/ 5 h 8"/>
                    <a:gd name="T20" fmla="*/ 6 w 8"/>
                    <a:gd name="T21" fmla="*/ 6 h 8"/>
                    <a:gd name="T22" fmla="*/ 5 w 8"/>
                    <a:gd name="T23" fmla="*/ 8 h 8"/>
                    <a:gd name="T24" fmla="*/ 5 w 8"/>
                    <a:gd name="T25" fmla="*/ 8 h 8"/>
                    <a:gd name="T26" fmla="*/ 3 w 8"/>
                    <a:gd name="T27" fmla="*/ 8 h 8"/>
                    <a:gd name="T28" fmla="*/ 2 w 8"/>
                    <a:gd name="T29" fmla="*/ 8 h 8"/>
                    <a:gd name="T30" fmla="*/ 2 w 8"/>
                    <a:gd name="T31" fmla="*/ 8 h 8"/>
                    <a:gd name="T32" fmla="*/ 0 w 8"/>
                    <a:gd name="T33" fmla="*/ 8 h 8"/>
                    <a:gd name="T34" fmla="*/ 0 w 8"/>
                    <a:gd name="T35" fmla="*/ 6 h 8"/>
                    <a:gd name="T36" fmla="*/ 0 w 8"/>
                    <a:gd name="T37" fmla="*/ 6 h 8"/>
                    <a:gd name="T38" fmla="*/ 0 w 8"/>
                    <a:gd name="T39" fmla="*/ 5 h 8"/>
                    <a:gd name="T40" fmla="*/ 0 w 8"/>
                    <a:gd name="T41" fmla="*/ 3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5" y="0"/>
                      </a:lnTo>
                      <a:lnTo>
                        <a:pt x="6" y="0"/>
                      </a:lnTo>
                      <a:lnTo>
                        <a:pt x="8" y="2"/>
                      </a:lnTo>
                      <a:lnTo>
                        <a:pt x="8" y="3"/>
                      </a:lnTo>
                      <a:lnTo>
                        <a:pt x="8" y="5"/>
                      </a:lnTo>
                      <a:lnTo>
                        <a:pt x="6" y="6"/>
                      </a:lnTo>
                      <a:lnTo>
                        <a:pt x="5" y="8"/>
                      </a:lnTo>
                      <a:lnTo>
                        <a:pt x="3" y="8"/>
                      </a:lnTo>
                      <a:lnTo>
                        <a:pt x="2" y="8"/>
                      </a:lnTo>
                      <a:lnTo>
                        <a:pt x="0" y="8"/>
                      </a:lnTo>
                      <a:lnTo>
                        <a:pt x="0" y="6"/>
                      </a:lnTo>
                      <a:lnTo>
                        <a:pt x="0" y="5"/>
                      </a:lnTo>
                      <a:lnTo>
                        <a:pt x="0"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83" name="Freeform 531"/>
                <p:cNvSpPr>
                  <a:spLocks/>
                </p:cNvSpPr>
                <p:nvPr/>
              </p:nvSpPr>
              <p:spPr bwMode="auto">
                <a:xfrm>
                  <a:off x="2376" y="1506"/>
                  <a:ext cx="8" cy="8"/>
                </a:xfrm>
                <a:custGeom>
                  <a:avLst/>
                  <a:gdLst>
                    <a:gd name="T0" fmla="*/ 2 w 8"/>
                    <a:gd name="T1" fmla="*/ 2 h 8"/>
                    <a:gd name="T2" fmla="*/ 2 w 8"/>
                    <a:gd name="T3" fmla="*/ 2 h 8"/>
                    <a:gd name="T4" fmla="*/ 5 w 8"/>
                    <a:gd name="T5" fmla="*/ 0 h 8"/>
                    <a:gd name="T6" fmla="*/ 5 w 8"/>
                    <a:gd name="T7" fmla="*/ 0 h 8"/>
                    <a:gd name="T8" fmla="*/ 6 w 8"/>
                    <a:gd name="T9" fmla="*/ 0 h 8"/>
                    <a:gd name="T10" fmla="*/ 8 w 8"/>
                    <a:gd name="T11" fmla="*/ 2 h 8"/>
                    <a:gd name="T12" fmla="*/ 8 w 8"/>
                    <a:gd name="T13" fmla="*/ 2 h 8"/>
                    <a:gd name="T14" fmla="*/ 8 w 8"/>
                    <a:gd name="T15" fmla="*/ 2 h 8"/>
                    <a:gd name="T16" fmla="*/ 8 w 8"/>
                    <a:gd name="T17" fmla="*/ 3 h 8"/>
                    <a:gd name="T18" fmla="*/ 8 w 8"/>
                    <a:gd name="T19" fmla="*/ 5 h 8"/>
                    <a:gd name="T20" fmla="*/ 6 w 8"/>
                    <a:gd name="T21" fmla="*/ 6 h 8"/>
                    <a:gd name="T22" fmla="*/ 5 w 8"/>
                    <a:gd name="T23" fmla="*/ 8 h 8"/>
                    <a:gd name="T24" fmla="*/ 5 w 8"/>
                    <a:gd name="T25" fmla="*/ 8 h 8"/>
                    <a:gd name="T26" fmla="*/ 3 w 8"/>
                    <a:gd name="T27" fmla="*/ 8 h 8"/>
                    <a:gd name="T28" fmla="*/ 2 w 8"/>
                    <a:gd name="T29" fmla="*/ 8 h 8"/>
                    <a:gd name="T30" fmla="*/ 2 w 8"/>
                    <a:gd name="T31" fmla="*/ 8 h 8"/>
                    <a:gd name="T32" fmla="*/ 0 w 8"/>
                    <a:gd name="T33" fmla="*/ 8 h 8"/>
                    <a:gd name="T34" fmla="*/ 0 w 8"/>
                    <a:gd name="T35" fmla="*/ 6 h 8"/>
                    <a:gd name="T36" fmla="*/ 0 w 8"/>
                    <a:gd name="T37" fmla="*/ 6 h 8"/>
                    <a:gd name="T38" fmla="*/ 0 w 8"/>
                    <a:gd name="T39" fmla="*/ 5 h 8"/>
                    <a:gd name="T40" fmla="*/ 0 w 8"/>
                    <a:gd name="T41" fmla="*/ 3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5" y="0"/>
                      </a:lnTo>
                      <a:lnTo>
                        <a:pt x="6" y="0"/>
                      </a:lnTo>
                      <a:lnTo>
                        <a:pt x="8" y="2"/>
                      </a:lnTo>
                      <a:lnTo>
                        <a:pt x="8" y="3"/>
                      </a:lnTo>
                      <a:lnTo>
                        <a:pt x="8" y="5"/>
                      </a:lnTo>
                      <a:lnTo>
                        <a:pt x="6" y="6"/>
                      </a:lnTo>
                      <a:lnTo>
                        <a:pt x="5" y="8"/>
                      </a:lnTo>
                      <a:lnTo>
                        <a:pt x="3" y="8"/>
                      </a:lnTo>
                      <a:lnTo>
                        <a:pt x="2" y="8"/>
                      </a:lnTo>
                      <a:lnTo>
                        <a:pt x="0" y="8"/>
                      </a:lnTo>
                      <a:lnTo>
                        <a:pt x="0" y="6"/>
                      </a:lnTo>
                      <a:lnTo>
                        <a:pt x="0" y="5"/>
                      </a:lnTo>
                      <a:lnTo>
                        <a:pt x="0"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84" name="Freeform 532"/>
                <p:cNvSpPr>
                  <a:spLocks/>
                </p:cNvSpPr>
                <p:nvPr/>
              </p:nvSpPr>
              <p:spPr bwMode="auto">
                <a:xfrm>
                  <a:off x="2450" y="1509"/>
                  <a:ext cx="7" cy="9"/>
                </a:xfrm>
                <a:custGeom>
                  <a:avLst/>
                  <a:gdLst>
                    <a:gd name="T0" fmla="*/ 1 w 7"/>
                    <a:gd name="T1" fmla="*/ 2 h 9"/>
                    <a:gd name="T2" fmla="*/ 1 w 7"/>
                    <a:gd name="T3" fmla="*/ 2 h 9"/>
                    <a:gd name="T4" fmla="*/ 3 w 7"/>
                    <a:gd name="T5" fmla="*/ 2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6 w 7"/>
                    <a:gd name="T19" fmla="*/ 6 h 9"/>
                    <a:gd name="T20" fmla="*/ 6 w 7"/>
                    <a:gd name="T21" fmla="*/ 6 h 9"/>
                    <a:gd name="T22" fmla="*/ 4 w 7"/>
                    <a:gd name="T23" fmla="*/ 8 h 9"/>
                    <a:gd name="T24" fmla="*/ 4 w 7"/>
                    <a:gd name="T25" fmla="*/ 8 h 9"/>
                    <a:gd name="T26" fmla="*/ 3 w 7"/>
                    <a:gd name="T27" fmla="*/ 9 h 9"/>
                    <a:gd name="T28" fmla="*/ 1 w 7"/>
                    <a:gd name="T29" fmla="*/ 9 h 9"/>
                    <a:gd name="T30" fmla="*/ 0 w 7"/>
                    <a:gd name="T31" fmla="*/ 8 h 9"/>
                    <a:gd name="T32" fmla="*/ 0 w 7"/>
                    <a:gd name="T33" fmla="*/ 8 h 9"/>
                    <a:gd name="T34" fmla="*/ 0 w 7"/>
                    <a:gd name="T35" fmla="*/ 6 h 9"/>
                    <a:gd name="T36" fmla="*/ 0 w 7"/>
                    <a:gd name="T37" fmla="*/ 6 h 9"/>
                    <a:gd name="T38" fmla="*/ 0 w 7"/>
                    <a:gd name="T39" fmla="*/ 5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0"/>
                      </a:lnTo>
                      <a:lnTo>
                        <a:pt x="7" y="2"/>
                      </a:lnTo>
                      <a:lnTo>
                        <a:pt x="7" y="3"/>
                      </a:lnTo>
                      <a:lnTo>
                        <a:pt x="7" y="5"/>
                      </a:lnTo>
                      <a:lnTo>
                        <a:pt x="6" y="6"/>
                      </a:lnTo>
                      <a:lnTo>
                        <a:pt x="4" y="8"/>
                      </a:lnTo>
                      <a:lnTo>
                        <a:pt x="3" y="9"/>
                      </a:lnTo>
                      <a:lnTo>
                        <a:pt x="1" y="9"/>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85" name="Freeform 533"/>
                <p:cNvSpPr>
                  <a:spLocks/>
                </p:cNvSpPr>
                <p:nvPr/>
              </p:nvSpPr>
              <p:spPr bwMode="auto">
                <a:xfrm>
                  <a:off x="2450" y="1509"/>
                  <a:ext cx="7" cy="9"/>
                </a:xfrm>
                <a:custGeom>
                  <a:avLst/>
                  <a:gdLst>
                    <a:gd name="T0" fmla="*/ 1 w 7"/>
                    <a:gd name="T1" fmla="*/ 2 h 9"/>
                    <a:gd name="T2" fmla="*/ 1 w 7"/>
                    <a:gd name="T3" fmla="*/ 2 h 9"/>
                    <a:gd name="T4" fmla="*/ 3 w 7"/>
                    <a:gd name="T5" fmla="*/ 2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6 w 7"/>
                    <a:gd name="T19" fmla="*/ 6 h 9"/>
                    <a:gd name="T20" fmla="*/ 6 w 7"/>
                    <a:gd name="T21" fmla="*/ 6 h 9"/>
                    <a:gd name="T22" fmla="*/ 4 w 7"/>
                    <a:gd name="T23" fmla="*/ 8 h 9"/>
                    <a:gd name="T24" fmla="*/ 4 w 7"/>
                    <a:gd name="T25" fmla="*/ 8 h 9"/>
                    <a:gd name="T26" fmla="*/ 3 w 7"/>
                    <a:gd name="T27" fmla="*/ 9 h 9"/>
                    <a:gd name="T28" fmla="*/ 1 w 7"/>
                    <a:gd name="T29" fmla="*/ 9 h 9"/>
                    <a:gd name="T30" fmla="*/ 0 w 7"/>
                    <a:gd name="T31" fmla="*/ 8 h 9"/>
                    <a:gd name="T32" fmla="*/ 0 w 7"/>
                    <a:gd name="T33" fmla="*/ 8 h 9"/>
                    <a:gd name="T34" fmla="*/ 0 w 7"/>
                    <a:gd name="T35" fmla="*/ 6 h 9"/>
                    <a:gd name="T36" fmla="*/ 0 w 7"/>
                    <a:gd name="T37" fmla="*/ 6 h 9"/>
                    <a:gd name="T38" fmla="*/ 0 w 7"/>
                    <a:gd name="T39" fmla="*/ 5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0"/>
                      </a:lnTo>
                      <a:lnTo>
                        <a:pt x="7" y="2"/>
                      </a:lnTo>
                      <a:lnTo>
                        <a:pt x="7" y="3"/>
                      </a:lnTo>
                      <a:lnTo>
                        <a:pt x="7" y="5"/>
                      </a:lnTo>
                      <a:lnTo>
                        <a:pt x="6" y="6"/>
                      </a:lnTo>
                      <a:lnTo>
                        <a:pt x="4" y="8"/>
                      </a:lnTo>
                      <a:lnTo>
                        <a:pt x="3" y="9"/>
                      </a:lnTo>
                      <a:lnTo>
                        <a:pt x="1" y="9"/>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86" name="Freeform 534"/>
                <p:cNvSpPr>
                  <a:spLocks/>
                </p:cNvSpPr>
                <p:nvPr/>
              </p:nvSpPr>
              <p:spPr bwMode="auto">
                <a:xfrm>
                  <a:off x="2411" y="1482"/>
                  <a:ext cx="7" cy="8"/>
                </a:xfrm>
                <a:custGeom>
                  <a:avLst/>
                  <a:gdLst>
                    <a:gd name="T0" fmla="*/ 3 w 7"/>
                    <a:gd name="T1" fmla="*/ 0 h 8"/>
                    <a:gd name="T2" fmla="*/ 3 w 7"/>
                    <a:gd name="T3" fmla="*/ 0 h 8"/>
                    <a:gd name="T4" fmla="*/ 4 w 7"/>
                    <a:gd name="T5" fmla="*/ 0 h 8"/>
                    <a:gd name="T6" fmla="*/ 6 w 7"/>
                    <a:gd name="T7" fmla="*/ 0 h 8"/>
                    <a:gd name="T8" fmla="*/ 6 w 7"/>
                    <a:gd name="T9" fmla="*/ 0 h 8"/>
                    <a:gd name="T10" fmla="*/ 7 w 7"/>
                    <a:gd name="T11" fmla="*/ 0 h 8"/>
                    <a:gd name="T12" fmla="*/ 7 w 7"/>
                    <a:gd name="T13" fmla="*/ 2 h 8"/>
                    <a:gd name="T14" fmla="*/ 7 w 7"/>
                    <a:gd name="T15" fmla="*/ 2 h 8"/>
                    <a:gd name="T16" fmla="*/ 7 w 7"/>
                    <a:gd name="T17" fmla="*/ 3 h 8"/>
                    <a:gd name="T18" fmla="*/ 7 w 7"/>
                    <a:gd name="T19" fmla="*/ 5 h 8"/>
                    <a:gd name="T20" fmla="*/ 6 w 7"/>
                    <a:gd name="T21" fmla="*/ 6 h 8"/>
                    <a:gd name="T22" fmla="*/ 4 w 7"/>
                    <a:gd name="T23" fmla="*/ 6 h 8"/>
                    <a:gd name="T24" fmla="*/ 4 w 7"/>
                    <a:gd name="T25" fmla="*/ 6 h 8"/>
                    <a:gd name="T26" fmla="*/ 4 w 7"/>
                    <a:gd name="T27" fmla="*/ 8 h 8"/>
                    <a:gd name="T28" fmla="*/ 3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2 h 8"/>
                    <a:gd name="T42" fmla="*/ 1 w 7"/>
                    <a:gd name="T43" fmla="*/ 2 h 8"/>
                    <a:gd name="T44" fmla="*/ 3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0"/>
                      </a:moveTo>
                      <a:lnTo>
                        <a:pt x="3" y="0"/>
                      </a:lnTo>
                      <a:lnTo>
                        <a:pt x="4" y="0"/>
                      </a:lnTo>
                      <a:lnTo>
                        <a:pt x="6" y="0"/>
                      </a:lnTo>
                      <a:lnTo>
                        <a:pt x="7" y="0"/>
                      </a:lnTo>
                      <a:lnTo>
                        <a:pt x="7" y="2"/>
                      </a:lnTo>
                      <a:lnTo>
                        <a:pt x="7" y="3"/>
                      </a:lnTo>
                      <a:lnTo>
                        <a:pt x="7" y="5"/>
                      </a:lnTo>
                      <a:lnTo>
                        <a:pt x="6" y="6"/>
                      </a:lnTo>
                      <a:lnTo>
                        <a:pt x="4" y="6"/>
                      </a:lnTo>
                      <a:lnTo>
                        <a:pt x="4" y="8"/>
                      </a:lnTo>
                      <a:lnTo>
                        <a:pt x="3" y="8"/>
                      </a:lnTo>
                      <a:lnTo>
                        <a:pt x="1" y="8"/>
                      </a:lnTo>
                      <a:lnTo>
                        <a:pt x="0" y="6"/>
                      </a:lnTo>
                      <a:lnTo>
                        <a:pt x="0" y="5"/>
                      </a:lnTo>
                      <a:lnTo>
                        <a:pt x="0" y="3"/>
                      </a:lnTo>
                      <a:lnTo>
                        <a:pt x="0" y="2"/>
                      </a:lnTo>
                      <a:lnTo>
                        <a:pt x="1"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87" name="Freeform 535"/>
                <p:cNvSpPr>
                  <a:spLocks/>
                </p:cNvSpPr>
                <p:nvPr/>
              </p:nvSpPr>
              <p:spPr bwMode="auto">
                <a:xfrm>
                  <a:off x="2411" y="1482"/>
                  <a:ext cx="7" cy="8"/>
                </a:xfrm>
                <a:custGeom>
                  <a:avLst/>
                  <a:gdLst>
                    <a:gd name="T0" fmla="*/ 3 w 7"/>
                    <a:gd name="T1" fmla="*/ 0 h 8"/>
                    <a:gd name="T2" fmla="*/ 3 w 7"/>
                    <a:gd name="T3" fmla="*/ 0 h 8"/>
                    <a:gd name="T4" fmla="*/ 4 w 7"/>
                    <a:gd name="T5" fmla="*/ 0 h 8"/>
                    <a:gd name="T6" fmla="*/ 6 w 7"/>
                    <a:gd name="T7" fmla="*/ 0 h 8"/>
                    <a:gd name="T8" fmla="*/ 6 w 7"/>
                    <a:gd name="T9" fmla="*/ 0 h 8"/>
                    <a:gd name="T10" fmla="*/ 7 w 7"/>
                    <a:gd name="T11" fmla="*/ 0 h 8"/>
                    <a:gd name="T12" fmla="*/ 7 w 7"/>
                    <a:gd name="T13" fmla="*/ 2 h 8"/>
                    <a:gd name="T14" fmla="*/ 7 w 7"/>
                    <a:gd name="T15" fmla="*/ 2 h 8"/>
                    <a:gd name="T16" fmla="*/ 7 w 7"/>
                    <a:gd name="T17" fmla="*/ 3 h 8"/>
                    <a:gd name="T18" fmla="*/ 7 w 7"/>
                    <a:gd name="T19" fmla="*/ 5 h 8"/>
                    <a:gd name="T20" fmla="*/ 6 w 7"/>
                    <a:gd name="T21" fmla="*/ 6 h 8"/>
                    <a:gd name="T22" fmla="*/ 4 w 7"/>
                    <a:gd name="T23" fmla="*/ 6 h 8"/>
                    <a:gd name="T24" fmla="*/ 4 w 7"/>
                    <a:gd name="T25" fmla="*/ 6 h 8"/>
                    <a:gd name="T26" fmla="*/ 4 w 7"/>
                    <a:gd name="T27" fmla="*/ 8 h 8"/>
                    <a:gd name="T28" fmla="*/ 3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2 h 8"/>
                    <a:gd name="T42" fmla="*/ 1 w 7"/>
                    <a:gd name="T43" fmla="*/ 2 h 8"/>
                    <a:gd name="T44" fmla="*/ 3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0"/>
                      </a:moveTo>
                      <a:lnTo>
                        <a:pt x="3" y="0"/>
                      </a:lnTo>
                      <a:lnTo>
                        <a:pt x="4" y="0"/>
                      </a:lnTo>
                      <a:lnTo>
                        <a:pt x="6" y="0"/>
                      </a:lnTo>
                      <a:lnTo>
                        <a:pt x="7" y="0"/>
                      </a:lnTo>
                      <a:lnTo>
                        <a:pt x="7" y="2"/>
                      </a:lnTo>
                      <a:lnTo>
                        <a:pt x="7" y="3"/>
                      </a:lnTo>
                      <a:lnTo>
                        <a:pt x="7" y="5"/>
                      </a:lnTo>
                      <a:lnTo>
                        <a:pt x="6" y="6"/>
                      </a:lnTo>
                      <a:lnTo>
                        <a:pt x="4" y="6"/>
                      </a:lnTo>
                      <a:lnTo>
                        <a:pt x="4" y="8"/>
                      </a:lnTo>
                      <a:lnTo>
                        <a:pt x="3" y="8"/>
                      </a:lnTo>
                      <a:lnTo>
                        <a:pt x="1" y="8"/>
                      </a:lnTo>
                      <a:lnTo>
                        <a:pt x="0" y="6"/>
                      </a:lnTo>
                      <a:lnTo>
                        <a:pt x="0" y="5"/>
                      </a:lnTo>
                      <a:lnTo>
                        <a:pt x="0" y="3"/>
                      </a:lnTo>
                      <a:lnTo>
                        <a:pt x="0" y="2"/>
                      </a:lnTo>
                      <a:lnTo>
                        <a:pt x="1"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88" name="Freeform 536"/>
                <p:cNvSpPr>
                  <a:spLocks/>
                </p:cNvSpPr>
                <p:nvPr/>
              </p:nvSpPr>
              <p:spPr bwMode="auto">
                <a:xfrm>
                  <a:off x="2321" y="1478"/>
                  <a:ext cx="8" cy="9"/>
                </a:xfrm>
                <a:custGeom>
                  <a:avLst/>
                  <a:gdLst>
                    <a:gd name="T0" fmla="*/ 2 w 8"/>
                    <a:gd name="T1" fmla="*/ 1 h 9"/>
                    <a:gd name="T2" fmla="*/ 2 w 8"/>
                    <a:gd name="T3" fmla="*/ 1 h 9"/>
                    <a:gd name="T4" fmla="*/ 3 w 8"/>
                    <a:gd name="T5" fmla="*/ 1 h 9"/>
                    <a:gd name="T6" fmla="*/ 5 w 8"/>
                    <a:gd name="T7" fmla="*/ 0 h 9"/>
                    <a:gd name="T8" fmla="*/ 6 w 8"/>
                    <a:gd name="T9" fmla="*/ 0 h 9"/>
                    <a:gd name="T10" fmla="*/ 8 w 8"/>
                    <a:gd name="T11" fmla="*/ 1 h 9"/>
                    <a:gd name="T12" fmla="*/ 8 w 8"/>
                    <a:gd name="T13" fmla="*/ 3 h 9"/>
                    <a:gd name="T14" fmla="*/ 8 w 8"/>
                    <a:gd name="T15" fmla="*/ 3 h 9"/>
                    <a:gd name="T16" fmla="*/ 8 w 8"/>
                    <a:gd name="T17" fmla="*/ 4 h 9"/>
                    <a:gd name="T18" fmla="*/ 8 w 8"/>
                    <a:gd name="T19" fmla="*/ 6 h 9"/>
                    <a:gd name="T20" fmla="*/ 6 w 8"/>
                    <a:gd name="T21" fmla="*/ 6 h 9"/>
                    <a:gd name="T22" fmla="*/ 5 w 8"/>
                    <a:gd name="T23" fmla="*/ 7 h 9"/>
                    <a:gd name="T24" fmla="*/ 5 w 8"/>
                    <a:gd name="T25" fmla="*/ 7 h 9"/>
                    <a:gd name="T26" fmla="*/ 3 w 8"/>
                    <a:gd name="T27" fmla="*/ 9 h 9"/>
                    <a:gd name="T28" fmla="*/ 2 w 8"/>
                    <a:gd name="T29" fmla="*/ 9 h 9"/>
                    <a:gd name="T30" fmla="*/ 2 w 8"/>
                    <a:gd name="T31" fmla="*/ 9 h 9"/>
                    <a:gd name="T32" fmla="*/ 0 w 8"/>
                    <a:gd name="T33" fmla="*/ 7 h 9"/>
                    <a:gd name="T34" fmla="*/ 0 w 8"/>
                    <a:gd name="T35" fmla="*/ 6 h 9"/>
                    <a:gd name="T36" fmla="*/ 0 w 8"/>
                    <a:gd name="T37" fmla="*/ 6 h 9"/>
                    <a:gd name="T38" fmla="*/ 0 w 8"/>
                    <a:gd name="T39" fmla="*/ 4 h 9"/>
                    <a:gd name="T40" fmla="*/ 0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0"/>
                      </a:lnTo>
                      <a:lnTo>
                        <a:pt x="8" y="1"/>
                      </a:lnTo>
                      <a:lnTo>
                        <a:pt x="8" y="3"/>
                      </a:lnTo>
                      <a:lnTo>
                        <a:pt x="8" y="4"/>
                      </a:lnTo>
                      <a:lnTo>
                        <a:pt x="8" y="6"/>
                      </a:lnTo>
                      <a:lnTo>
                        <a:pt x="6" y="6"/>
                      </a:lnTo>
                      <a:lnTo>
                        <a:pt x="5" y="7"/>
                      </a:lnTo>
                      <a:lnTo>
                        <a:pt x="3" y="9"/>
                      </a:lnTo>
                      <a:lnTo>
                        <a:pt x="2" y="9"/>
                      </a:lnTo>
                      <a:lnTo>
                        <a:pt x="0" y="7"/>
                      </a:lnTo>
                      <a:lnTo>
                        <a:pt x="0" y="6"/>
                      </a:lnTo>
                      <a:lnTo>
                        <a:pt x="0" y="4"/>
                      </a:lnTo>
                      <a:lnTo>
                        <a:pt x="0" y="3"/>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89" name="Freeform 537"/>
                <p:cNvSpPr>
                  <a:spLocks/>
                </p:cNvSpPr>
                <p:nvPr/>
              </p:nvSpPr>
              <p:spPr bwMode="auto">
                <a:xfrm>
                  <a:off x="2321" y="1478"/>
                  <a:ext cx="8" cy="9"/>
                </a:xfrm>
                <a:custGeom>
                  <a:avLst/>
                  <a:gdLst>
                    <a:gd name="T0" fmla="*/ 2 w 8"/>
                    <a:gd name="T1" fmla="*/ 1 h 9"/>
                    <a:gd name="T2" fmla="*/ 2 w 8"/>
                    <a:gd name="T3" fmla="*/ 1 h 9"/>
                    <a:gd name="T4" fmla="*/ 3 w 8"/>
                    <a:gd name="T5" fmla="*/ 1 h 9"/>
                    <a:gd name="T6" fmla="*/ 5 w 8"/>
                    <a:gd name="T7" fmla="*/ 0 h 9"/>
                    <a:gd name="T8" fmla="*/ 6 w 8"/>
                    <a:gd name="T9" fmla="*/ 0 h 9"/>
                    <a:gd name="T10" fmla="*/ 8 w 8"/>
                    <a:gd name="T11" fmla="*/ 1 h 9"/>
                    <a:gd name="T12" fmla="*/ 8 w 8"/>
                    <a:gd name="T13" fmla="*/ 3 h 9"/>
                    <a:gd name="T14" fmla="*/ 8 w 8"/>
                    <a:gd name="T15" fmla="*/ 3 h 9"/>
                    <a:gd name="T16" fmla="*/ 8 w 8"/>
                    <a:gd name="T17" fmla="*/ 4 h 9"/>
                    <a:gd name="T18" fmla="*/ 8 w 8"/>
                    <a:gd name="T19" fmla="*/ 6 h 9"/>
                    <a:gd name="T20" fmla="*/ 6 w 8"/>
                    <a:gd name="T21" fmla="*/ 6 h 9"/>
                    <a:gd name="T22" fmla="*/ 5 w 8"/>
                    <a:gd name="T23" fmla="*/ 7 h 9"/>
                    <a:gd name="T24" fmla="*/ 5 w 8"/>
                    <a:gd name="T25" fmla="*/ 7 h 9"/>
                    <a:gd name="T26" fmla="*/ 3 w 8"/>
                    <a:gd name="T27" fmla="*/ 9 h 9"/>
                    <a:gd name="T28" fmla="*/ 2 w 8"/>
                    <a:gd name="T29" fmla="*/ 9 h 9"/>
                    <a:gd name="T30" fmla="*/ 2 w 8"/>
                    <a:gd name="T31" fmla="*/ 9 h 9"/>
                    <a:gd name="T32" fmla="*/ 0 w 8"/>
                    <a:gd name="T33" fmla="*/ 7 h 9"/>
                    <a:gd name="T34" fmla="*/ 0 w 8"/>
                    <a:gd name="T35" fmla="*/ 6 h 9"/>
                    <a:gd name="T36" fmla="*/ 0 w 8"/>
                    <a:gd name="T37" fmla="*/ 6 h 9"/>
                    <a:gd name="T38" fmla="*/ 0 w 8"/>
                    <a:gd name="T39" fmla="*/ 4 h 9"/>
                    <a:gd name="T40" fmla="*/ 0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0"/>
                      </a:lnTo>
                      <a:lnTo>
                        <a:pt x="8" y="1"/>
                      </a:lnTo>
                      <a:lnTo>
                        <a:pt x="8" y="3"/>
                      </a:lnTo>
                      <a:lnTo>
                        <a:pt x="8" y="4"/>
                      </a:lnTo>
                      <a:lnTo>
                        <a:pt x="8" y="6"/>
                      </a:lnTo>
                      <a:lnTo>
                        <a:pt x="6" y="6"/>
                      </a:lnTo>
                      <a:lnTo>
                        <a:pt x="5" y="7"/>
                      </a:lnTo>
                      <a:lnTo>
                        <a:pt x="3" y="9"/>
                      </a:lnTo>
                      <a:lnTo>
                        <a:pt x="2" y="9"/>
                      </a:lnTo>
                      <a:lnTo>
                        <a:pt x="0" y="7"/>
                      </a:lnTo>
                      <a:lnTo>
                        <a:pt x="0" y="6"/>
                      </a:lnTo>
                      <a:lnTo>
                        <a:pt x="0" y="4"/>
                      </a:lnTo>
                      <a:lnTo>
                        <a:pt x="0" y="3"/>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90" name="Freeform 538"/>
                <p:cNvSpPr>
                  <a:spLocks/>
                </p:cNvSpPr>
                <p:nvPr/>
              </p:nvSpPr>
              <p:spPr bwMode="auto">
                <a:xfrm>
                  <a:off x="2258" y="1488"/>
                  <a:ext cx="8" cy="9"/>
                </a:xfrm>
                <a:custGeom>
                  <a:avLst/>
                  <a:gdLst>
                    <a:gd name="T0" fmla="*/ 2 w 8"/>
                    <a:gd name="T1" fmla="*/ 2 h 9"/>
                    <a:gd name="T2" fmla="*/ 2 w 8"/>
                    <a:gd name="T3" fmla="*/ 2 h 9"/>
                    <a:gd name="T4" fmla="*/ 5 w 8"/>
                    <a:gd name="T5" fmla="*/ 0 h 9"/>
                    <a:gd name="T6" fmla="*/ 6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6 h 9"/>
                    <a:gd name="T20" fmla="*/ 6 w 8"/>
                    <a:gd name="T21" fmla="*/ 6 h 9"/>
                    <a:gd name="T22" fmla="*/ 5 w 8"/>
                    <a:gd name="T23" fmla="*/ 8 h 9"/>
                    <a:gd name="T24" fmla="*/ 5 w 8"/>
                    <a:gd name="T25" fmla="*/ 8 h 9"/>
                    <a:gd name="T26" fmla="*/ 3 w 8"/>
                    <a:gd name="T27" fmla="*/ 8 h 9"/>
                    <a:gd name="T28" fmla="*/ 2 w 8"/>
                    <a:gd name="T29" fmla="*/ 9 h 9"/>
                    <a:gd name="T30" fmla="*/ 2 w 8"/>
                    <a:gd name="T31" fmla="*/ 8 h 9"/>
                    <a:gd name="T32" fmla="*/ 2 w 8"/>
                    <a:gd name="T33" fmla="*/ 8 h 9"/>
                    <a:gd name="T34" fmla="*/ 0 w 8"/>
                    <a:gd name="T35" fmla="*/ 8 h 9"/>
                    <a:gd name="T36" fmla="*/ 0 w 8"/>
                    <a:gd name="T37" fmla="*/ 6 h 9"/>
                    <a:gd name="T38" fmla="*/ 0 w 8"/>
                    <a:gd name="T39" fmla="*/ 5 h 9"/>
                    <a:gd name="T40" fmla="*/ 2 w 8"/>
                    <a:gd name="T41" fmla="*/ 3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0"/>
                      </a:lnTo>
                      <a:lnTo>
                        <a:pt x="6" y="0"/>
                      </a:lnTo>
                      <a:lnTo>
                        <a:pt x="8" y="2"/>
                      </a:lnTo>
                      <a:lnTo>
                        <a:pt x="8" y="3"/>
                      </a:lnTo>
                      <a:lnTo>
                        <a:pt x="8" y="5"/>
                      </a:lnTo>
                      <a:lnTo>
                        <a:pt x="8" y="6"/>
                      </a:lnTo>
                      <a:lnTo>
                        <a:pt x="6" y="6"/>
                      </a:lnTo>
                      <a:lnTo>
                        <a:pt x="5" y="8"/>
                      </a:lnTo>
                      <a:lnTo>
                        <a:pt x="3" y="8"/>
                      </a:lnTo>
                      <a:lnTo>
                        <a:pt x="2" y="9"/>
                      </a:lnTo>
                      <a:lnTo>
                        <a:pt x="2" y="8"/>
                      </a:lnTo>
                      <a:lnTo>
                        <a:pt x="0" y="8"/>
                      </a:lnTo>
                      <a:lnTo>
                        <a:pt x="0" y="6"/>
                      </a:lnTo>
                      <a:lnTo>
                        <a:pt x="0" y="5"/>
                      </a:lnTo>
                      <a:lnTo>
                        <a:pt x="2"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91" name="Freeform 539"/>
                <p:cNvSpPr>
                  <a:spLocks/>
                </p:cNvSpPr>
                <p:nvPr/>
              </p:nvSpPr>
              <p:spPr bwMode="auto">
                <a:xfrm>
                  <a:off x="2258" y="1488"/>
                  <a:ext cx="8" cy="9"/>
                </a:xfrm>
                <a:custGeom>
                  <a:avLst/>
                  <a:gdLst>
                    <a:gd name="T0" fmla="*/ 2 w 8"/>
                    <a:gd name="T1" fmla="*/ 2 h 9"/>
                    <a:gd name="T2" fmla="*/ 2 w 8"/>
                    <a:gd name="T3" fmla="*/ 2 h 9"/>
                    <a:gd name="T4" fmla="*/ 5 w 8"/>
                    <a:gd name="T5" fmla="*/ 0 h 9"/>
                    <a:gd name="T6" fmla="*/ 6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6 h 9"/>
                    <a:gd name="T20" fmla="*/ 6 w 8"/>
                    <a:gd name="T21" fmla="*/ 6 h 9"/>
                    <a:gd name="T22" fmla="*/ 5 w 8"/>
                    <a:gd name="T23" fmla="*/ 8 h 9"/>
                    <a:gd name="T24" fmla="*/ 5 w 8"/>
                    <a:gd name="T25" fmla="*/ 8 h 9"/>
                    <a:gd name="T26" fmla="*/ 3 w 8"/>
                    <a:gd name="T27" fmla="*/ 8 h 9"/>
                    <a:gd name="T28" fmla="*/ 2 w 8"/>
                    <a:gd name="T29" fmla="*/ 9 h 9"/>
                    <a:gd name="T30" fmla="*/ 2 w 8"/>
                    <a:gd name="T31" fmla="*/ 8 h 9"/>
                    <a:gd name="T32" fmla="*/ 2 w 8"/>
                    <a:gd name="T33" fmla="*/ 8 h 9"/>
                    <a:gd name="T34" fmla="*/ 0 w 8"/>
                    <a:gd name="T35" fmla="*/ 8 h 9"/>
                    <a:gd name="T36" fmla="*/ 0 w 8"/>
                    <a:gd name="T37" fmla="*/ 6 h 9"/>
                    <a:gd name="T38" fmla="*/ 0 w 8"/>
                    <a:gd name="T39" fmla="*/ 5 h 9"/>
                    <a:gd name="T40" fmla="*/ 2 w 8"/>
                    <a:gd name="T41" fmla="*/ 3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0"/>
                      </a:lnTo>
                      <a:lnTo>
                        <a:pt x="6" y="0"/>
                      </a:lnTo>
                      <a:lnTo>
                        <a:pt x="8" y="2"/>
                      </a:lnTo>
                      <a:lnTo>
                        <a:pt x="8" y="3"/>
                      </a:lnTo>
                      <a:lnTo>
                        <a:pt x="8" y="5"/>
                      </a:lnTo>
                      <a:lnTo>
                        <a:pt x="8" y="6"/>
                      </a:lnTo>
                      <a:lnTo>
                        <a:pt x="6" y="6"/>
                      </a:lnTo>
                      <a:lnTo>
                        <a:pt x="5" y="8"/>
                      </a:lnTo>
                      <a:lnTo>
                        <a:pt x="3" y="8"/>
                      </a:lnTo>
                      <a:lnTo>
                        <a:pt x="2" y="9"/>
                      </a:lnTo>
                      <a:lnTo>
                        <a:pt x="2" y="8"/>
                      </a:lnTo>
                      <a:lnTo>
                        <a:pt x="0" y="8"/>
                      </a:lnTo>
                      <a:lnTo>
                        <a:pt x="0" y="6"/>
                      </a:lnTo>
                      <a:lnTo>
                        <a:pt x="0" y="5"/>
                      </a:lnTo>
                      <a:lnTo>
                        <a:pt x="2"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92" name="Freeform 540"/>
                <p:cNvSpPr>
                  <a:spLocks/>
                </p:cNvSpPr>
                <p:nvPr/>
              </p:nvSpPr>
              <p:spPr bwMode="auto">
                <a:xfrm>
                  <a:off x="2317" y="1611"/>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6 h 7"/>
                    <a:gd name="T24" fmla="*/ 4 w 7"/>
                    <a:gd name="T25" fmla="*/ 6 h 7"/>
                    <a:gd name="T26" fmla="*/ 3 w 7"/>
                    <a:gd name="T27" fmla="*/ 7 h 7"/>
                    <a:gd name="T28" fmla="*/ 1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1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6" y="4"/>
                      </a:lnTo>
                      <a:lnTo>
                        <a:pt x="6" y="6"/>
                      </a:lnTo>
                      <a:lnTo>
                        <a:pt x="4" y="6"/>
                      </a:lnTo>
                      <a:lnTo>
                        <a:pt x="3" y="7"/>
                      </a:lnTo>
                      <a:lnTo>
                        <a:pt x="1" y="7"/>
                      </a:lnTo>
                      <a:lnTo>
                        <a:pt x="0" y="6"/>
                      </a:lnTo>
                      <a:lnTo>
                        <a:pt x="0" y="4"/>
                      </a:lnTo>
                      <a:lnTo>
                        <a:pt x="0" y="3"/>
                      </a:lnTo>
                      <a:lnTo>
                        <a:pt x="0" y="1"/>
                      </a:lnTo>
                      <a:lnTo>
                        <a:pt x="1"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93" name="Freeform 541"/>
                <p:cNvSpPr>
                  <a:spLocks/>
                </p:cNvSpPr>
                <p:nvPr/>
              </p:nvSpPr>
              <p:spPr bwMode="auto">
                <a:xfrm>
                  <a:off x="2317" y="1611"/>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6 h 7"/>
                    <a:gd name="T24" fmla="*/ 4 w 7"/>
                    <a:gd name="T25" fmla="*/ 6 h 7"/>
                    <a:gd name="T26" fmla="*/ 3 w 7"/>
                    <a:gd name="T27" fmla="*/ 7 h 7"/>
                    <a:gd name="T28" fmla="*/ 1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1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6" y="4"/>
                      </a:lnTo>
                      <a:lnTo>
                        <a:pt x="6" y="6"/>
                      </a:lnTo>
                      <a:lnTo>
                        <a:pt x="4" y="6"/>
                      </a:lnTo>
                      <a:lnTo>
                        <a:pt x="3" y="7"/>
                      </a:lnTo>
                      <a:lnTo>
                        <a:pt x="1" y="7"/>
                      </a:lnTo>
                      <a:lnTo>
                        <a:pt x="0" y="6"/>
                      </a:lnTo>
                      <a:lnTo>
                        <a:pt x="0" y="4"/>
                      </a:lnTo>
                      <a:lnTo>
                        <a:pt x="0" y="3"/>
                      </a:lnTo>
                      <a:lnTo>
                        <a:pt x="0" y="1"/>
                      </a:lnTo>
                      <a:lnTo>
                        <a:pt x="1"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94" name="Freeform 542"/>
                <p:cNvSpPr>
                  <a:spLocks/>
                </p:cNvSpPr>
                <p:nvPr/>
              </p:nvSpPr>
              <p:spPr bwMode="auto">
                <a:xfrm>
                  <a:off x="2293" y="1457"/>
                  <a:ext cx="7" cy="9"/>
                </a:xfrm>
                <a:custGeom>
                  <a:avLst/>
                  <a:gdLst>
                    <a:gd name="T0" fmla="*/ 3 w 7"/>
                    <a:gd name="T1" fmla="*/ 1 h 9"/>
                    <a:gd name="T2" fmla="*/ 3 w 7"/>
                    <a:gd name="T3" fmla="*/ 1 h 9"/>
                    <a:gd name="T4" fmla="*/ 4 w 7"/>
                    <a:gd name="T5" fmla="*/ 0 h 9"/>
                    <a:gd name="T6" fmla="*/ 6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6 h 9"/>
                    <a:gd name="T20" fmla="*/ 6 w 7"/>
                    <a:gd name="T21" fmla="*/ 7 h 9"/>
                    <a:gd name="T22" fmla="*/ 6 w 7"/>
                    <a:gd name="T23" fmla="*/ 7 h 9"/>
                    <a:gd name="T24" fmla="*/ 6 w 7"/>
                    <a:gd name="T25" fmla="*/ 7 h 9"/>
                    <a:gd name="T26" fmla="*/ 3 w 7"/>
                    <a:gd name="T27" fmla="*/ 9 h 9"/>
                    <a:gd name="T28" fmla="*/ 3 w 7"/>
                    <a:gd name="T29" fmla="*/ 9 h 9"/>
                    <a:gd name="T30" fmla="*/ 1 w 7"/>
                    <a:gd name="T31" fmla="*/ 7 h 9"/>
                    <a:gd name="T32" fmla="*/ 1 w 7"/>
                    <a:gd name="T33" fmla="*/ 7 h 9"/>
                    <a:gd name="T34" fmla="*/ 0 w 7"/>
                    <a:gd name="T35" fmla="*/ 7 h 9"/>
                    <a:gd name="T36" fmla="*/ 0 w 7"/>
                    <a:gd name="T37" fmla="*/ 6 h 9"/>
                    <a:gd name="T38" fmla="*/ 0 w 7"/>
                    <a:gd name="T39" fmla="*/ 4 h 9"/>
                    <a:gd name="T40" fmla="*/ 1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0"/>
                      </a:lnTo>
                      <a:lnTo>
                        <a:pt x="6" y="0"/>
                      </a:lnTo>
                      <a:lnTo>
                        <a:pt x="7" y="1"/>
                      </a:lnTo>
                      <a:lnTo>
                        <a:pt x="7" y="3"/>
                      </a:lnTo>
                      <a:lnTo>
                        <a:pt x="7" y="4"/>
                      </a:lnTo>
                      <a:lnTo>
                        <a:pt x="7" y="6"/>
                      </a:lnTo>
                      <a:lnTo>
                        <a:pt x="6" y="7"/>
                      </a:lnTo>
                      <a:lnTo>
                        <a:pt x="3" y="9"/>
                      </a:lnTo>
                      <a:lnTo>
                        <a:pt x="1" y="7"/>
                      </a:lnTo>
                      <a:lnTo>
                        <a:pt x="0" y="7"/>
                      </a:lnTo>
                      <a:lnTo>
                        <a:pt x="0" y="6"/>
                      </a:lnTo>
                      <a:lnTo>
                        <a:pt x="0" y="4"/>
                      </a:lnTo>
                      <a:lnTo>
                        <a:pt x="1"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95" name="Freeform 543"/>
                <p:cNvSpPr>
                  <a:spLocks/>
                </p:cNvSpPr>
                <p:nvPr/>
              </p:nvSpPr>
              <p:spPr bwMode="auto">
                <a:xfrm>
                  <a:off x="2293" y="1457"/>
                  <a:ext cx="7" cy="9"/>
                </a:xfrm>
                <a:custGeom>
                  <a:avLst/>
                  <a:gdLst>
                    <a:gd name="T0" fmla="*/ 3 w 7"/>
                    <a:gd name="T1" fmla="*/ 1 h 9"/>
                    <a:gd name="T2" fmla="*/ 3 w 7"/>
                    <a:gd name="T3" fmla="*/ 1 h 9"/>
                    <a:gd name="T4" fmla="*/ 4 w 7"/>
                    <a:gd name="T5" fmla="*/ 0 h 9"/>
                    <a:gd name="T6" fmla="*/ 6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6 h 9"/>
                    <a:gd name="T20" fmla="*/ 6 w 7"/>
                    <a:gd name="T21" fmla="*/ 7 h 9"/>
                    <a:gd name="T22" fmla="*/ 6 w 7"/>
                    <a:gd name="T23" fmla="*/ 7 h 9"/>
                    <a:gd name="T24" fmla="*/ 6 w 7"/>
                    <a:gd name="T25" fmla="*/ 7 h 9"/>
                    <a:gd name="T26" fmla="*/ 3 w 7"/>
                    <a:gd name="T27" fmla="*/ 9 h 9"/>
                    <a:gd name="T28" fmla="*/ 3 w 7"/>
                    <a:gd name="T29" fmla="*/ 9 h 9"/>
                    <a:gd name="T30" fmla="*/ 1 w 7"/>
                    <a:gd name="T31" fmla="*/ 7 h 9"/>
                    <a:gd name="T32" fmla="*/ 1 w 7"/>
                    <a:gd name="T33" fmla="*/ 7 h 9"/>
                    <a:gd name="T34" fmla="*/ 0 w 7"/>
                    <a:gd name="T35" fmla="*/ 7 h 9"/>
                    <a:gd name="T36" fmla="*/ 0 w 7"/>
                    <a:gd name="T37" fmla="*/ 6 h 9"/>
                    <a:gd name="T38" fmla="*/ 0 w 7"/>
                    <a:gd name="T39" fmla="*/ 4 h 9"/>
                    <a:gd name="T40" fmla="*/ 1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0"/>
                      </a:lnTo>
                      <a:lnTo>
                        <a:pt x="6" y="0"/>
                      </a:lnTo>
                      <a:lnTo>
                        <a:pt x="7" y="1"/>
                      </a:lnTo>
                      <a:lnTo>
                        <a:pt x="7" y="3"/>
                      </a:lnTo>
                      <a:lnTo>
                        <a:pt x="7" y="4"/>
                      </a:lnTo>
                      <a:lnTo>
                        <a:pt x="7" y="6"/>
                      </a:lnTo>
                      <a:lnTo>
                        <a:pt x="6" y="7"/>
                      </a:lnTo>
                      <a:lnTo>
                        <a:pt x="3" y="9"/>
                      </a:lnTo>
                      <a:lnTo>
                        <a:pt x="1" y="7"/>
                      </a:lnTo>
                      <a:lnTo>
                        <a:pt x="0" y="7"/>
                      </a:lnTo>
                      <a:lnTo>
                        <a:pt x="0" y="6"/>
                      </a:lnTo>
                      <a:lnTo>
                        <a:pt x="0" y="4"/>
                      </a:lnTo>
                      <a:lnTo>
                        <a:pt x="1"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96" name="Freeform 544"/>
                <p:cNvSpPr>
                  <a:spLocks/>
                </p:cNvSpPr>
                <p:nvPr/>
              </p:nvSpPr>
              <p:spPr bwMode="auto">
                <a:xfrm>
                  <a:off x="2071" y="1594"/>
                  <a:ext cx="8" cy="9"/>
                </a:xfrm>
                <a:custGeom>
                  <a:avLst/>
                  <a:gdLst>
                    <a:gd name="T0" fmla="*/ 2 w 8"/>
                    <a:gd name="T1" fmla="*/ 2 h 9"/>
                    <a:gd name="T2" fmla="*/ 2 w 8"/>
                    <a:gd name="T3" fmla="*/ 2 h 9"/>
                    <a:gd name="T4" fmla="*/ 3 w 8"/>
                    <a:gd name="T5" fmla="*/ 2 h 9"/>
                    <a:gd name="T6" fmla="*/ 5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6 h 9"/>
                    <a:gd name="T20" fmla="*/ 6 w 8"/>
                    <a:gd name="T21" fmla="*/ 8 h 9"/>
                    <a:gd name="T22" fmla="*/ 5 w 8"/>
                    <a:gd name="T23" fmla="*/ 8 h 9"/>
                    <a:gd name="T24" fmla="*/ 5 w 8"/>
                    <a:gd name="T25" fmla="*/ 8 h 9"/>
                    <a:gd name="T26" fmla="*/ 3 w 8"/>
                    <a:gd name="T27" fmla="*/ 9 h 9"/>
                    <a:gd name="T28" fmla="*/ 2 w 8"/>
                    <a:gd name="T29" fmla="*/ 9 h 9"/>
                    <a:gd name="T30" fmla="*/ 0 w 8"/>
                    <a:gd name="T31" fmla="*/ 8 h 9"/>
                    <a:gd name="T32" fmla="*/ 0 w 8"/>
                    <a:gd name="T33" fmla="*/ 8 h 9"/>
                    <a:gd name="T34" fmla="*/ 0 w 8"/>
                    <a:gd name="T35" fmla="*/ 8 h 9"/>
                    <a:gd name="T36" fmla="*/ 0 w 8"/>
                    <a:gd name="T37" fmla="*/ 6 h 9"/>
                    <a:gd name="T38" fmla="*/ 0 w 8"/>
                    <a:gd name="T39" fmla="*/ 5 h 9"/>
                    <a:gd name="T40" fmla="*/ 0 w 8"/>
                    <a:gd name="T41" fmla="*/ 3 h 9"/>
                    <a:gd name="T42" fmla="*/ 0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2"/>
                      </a:lnTo>
                      <a:lnTo>
                        <a:pt x="5" y="0"/>
                      </a:lnTo>
                      <a:lnTo>
                        <a:pt x="6" y="0"/>
                      </a:lnTo>
                      <a:lnTo>
                        <a:pt x="8" y="2"/>
                      </a:lnTo>
                      <a:lnTo>
                        <a:pt x="8" y="3"/>
                      </a:lnTo>
                      <a:lnTo>
                        <a:pt x="8" y="5"/>
                      </a:lnTo>
                      <a:lnTo>
                        <a:pt x="8" y="6"/>
                      </a:lnTo>
                      <a:lnTo>
                        <a:pt x="6" y="8"/>
                      </a:lnTo>
                      <a:lnTo>
                        <a:pt x="5" y="8"/>
                      </a:lnTo>
                      <a:lnTo>
                        <a:pt x="3" y="9"/>
                      </a:lnTo>
                      <a:lnTo>
                        <a:pt x="2" y="9"/>
                      </a:lnTo>
                      <a:lnTo>
                        <a:pt x="0" y="8"/>
                      </a:lnTo>
                      <a:lnTo>
                        <a:pt x="0" y="6"/>
                      </a:lnTo>
                      <a:lnTo>
                        <a:pt x="0" y="5"/>
                      </a:lnTo>
                      <a:lnTo>
                        <a:pt x="0"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97" name="Freeform 545"/>
                <p:cNvSpPr>
                  <a:spLocks/>
                </p:cNvSpPr>
                <p:nvPr/>
              </p:nvSpPr>
              <p:spPr bwMode="auto">
                <a:xfrm>
                  <a:off x="2071" y="1594"/>
                  <a:ext cx="8" cy="9"/>
                </a:xfrm>
                <a:custGeom>
                  <a:avLst/>
                  <a:gdLst>
                    <a:gd name="T0" fmla="*/ 2 w 8"/>
                    <a:gd name="T1" fmla="*/ 2 h 9"/>
                    <a:gd name="T2" fmla="*/ 2 w 8"/>
                    <a:gd name="T3" fmla="*/ 2 h 9"/>
                    <a:gd name="T4" fmla="*/ 3 w 8"/>
                    <a:gd name="T5" fmla="*/ 2 h 9"/>
                    <a:gd name="T6" fmla="*/ 5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6 h 9"/>
                    <a:gd name="T20" fmla="*/ 6 w 8"/>
                    <a:gd name="T21" fmla="*/ 8 h 9"/>
                    <a:gd name="T22" fmla="*/ 5 w 8"/>
                    <a:gd name="T23" fmla="*/ 8 h 9"/>
                    <a:gd name="T24" fmla="*/ 5 w 8"/>
                    <a:gd name="T25" fmla="*/ 8 h 9"/>
                    <a:gd name="T26" fmla="*/ 3 w 8"/>
                    <a:gd name="T27" fmla="*/ 9 h 9"/>
                    <a:gd name="T28" fmla="*/ 2 w 8"/>
                    <a:gd name="T29" fmla="*/ 9 h 9"/>
                    <a:gd name="T30" fmla="*/ 0 w 8"/>
                    <a:gd name="T31" fmla="*/ 8 h 9"/>
                    <a:gd name="T32" fmla="*/ 0 w 8"/>
                    <a:gd name="T33" fmla="*/ 8 h 9"/>
                    <a:gd name="T34" fmla="*/ 0 w 8"/>
                    <a:gd name="T35" fmla="*/ 8 h 9"/>
                    <a:gd name="T36" fmla="*/ 0 w 8"/>
                    <a:gd name="T37" fmla="*/ 6 h 9"/>
                    <a:gd name="T38" fmla="*/ 0 w 8"/>
                    <a:gd name="T39" fmla="*/ 5 h 9"/>
                    <a:gd name="T40" fmla="*/ 0 w 8"/>
                    <a:gd name="T41" fmla="*/ 3 h 9"/>
                    <a:gd name="T42" fmla="*/ 0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2"/>
                      </a:lnTo>
                      <a:lnTo>
                        <a:pt x="5" y="0"/>
                      </a:lnTo>
                      <a:lnTo>
                        <a:pt x="6" y="0"/>
                      </a:lnTo>
                      <a:lnTo>
                        <a:pt x="8" y="2"/>
                      </a:lnTo>
                      <a:lnTo>
                        <a:pt x="8" y="3"/>
                      </a:lnTo>
                      <a:lnTo>
                        <a:pt x="8" y="5"/>
                      </a:lnTo>
                      <a:lnTo>
                        <a:pt x="8" y="6"/>
                      </a:lnTo>
                      <a:lnTo>
                        <a:pt x="6" y="8"/>
                      </a:lnTo>
                      <a:lnTo>
                        <a:pt x="5" y="8"/>
                      </a:lnTo>
                      <a:lnTo>
                        <a:pt x="3" y="9"/>
                      </a:lnTo>
                      <a:lnTo>
                        <a:pt x="2" y="9"/>
                      </a:lnTo>
                      <a:lnTo>
                        <a:pt x="0" y="8"/>
                      </a:lnTo>
                      <a:lnTo>
                        <a:pt x="0" y="6"/>
                      </a:lnTo>
                      <a:lnTo>
                        <a:pt x="0" y="5"/>
                      </a:lnTo>
                      <a:lnTo>
                        <a:pt x="0"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7998" name="Freeform 546"/>
                <p:cNvSpPr>
                  <a:spLocks/>
                </p:cNvSpPr>
                <p:nvPr/>
              </p:nvSpPr>
              <p:spPr bwMode="auto">
                <a:xfrm>
                  <a:off x="2332" y="1629"/>
                  <a:ext cx="7" cy="9"/>
                </a:xfrm>
                <a:custGeom>
                  <a:avLst/>
                  <a:gdLst>
                    <a:gd name="T0" fmla="*/ 1 w 7"/>
                    <a:gd name="T1" fmla="*/ 1 h 9"/>
                    <a:gd name="T2" fmla="*/ 1 w 7"/>
                    <a:gd name="T3" fmla="*/ 1 h 9"/>
                    <a:gd name="T4" fmla="*/ 4 w 7"/>
                    <a:gd name="T5" fmla="*/ 0 h 9"/>
                    <a:gd name="T6" fmla="*/ 5 w 7"/>
                    <a:gd name="T7" fmla="*/ 0 h 9"/>
                    <a:gd name="T8" fmla="*/ 5 w 7"/>
                    <a:gd name="T9" fmla="*/ 0 h 9"/>
                    <a:gd name="T10" fmla="*/ 7 w 7"/>
                    <a:gd name="T11" fmla="*/ 1 h 9"/>
                    <a:gd name="T12" fmla="*/ 7 w 7"/>
                    <a:gd name="T13" fmla="*/ 1 h 9"/>
                    <a:gd name="T14" fmla="*/ 7 w 7"/>
                    <a:gd name="T15" fmla="*/ 3 h 9"/>
                    <a:gd name="T16" fmla="*/ 7 w 7"/>
                    <a:gd name="T17" fmla="*/ 4 h 9"/>
                    <a:gd name="T18" fmla="*/ 7 w 7"/>
                    <a:gd name="T19" fmla="*/ 4 h 9"/>
                    <a:gd name="T20" fmla="*/ 5 w 7"/>
                    <a:gd name="T21" fmla="*/ 6 h 9"/>
                    <a:gd name="T22" fmla="*/ 5 w 7"/>
                    <a:gd name="T23" fmla="*/ 7 h 9"/>
                    <a:gd name="T24" fmla="*/ 5 w 7"/>
                    <a:gd name="T25" fmla="*/ 7 h 9"/>
                    <a:gd name="T26" fmla="*/ 3 w 7"/>
                    <a:gd name="T27" fmla="*/ 7 h 9"/>
                    <a:gd name="T28" fmla="*/ 1 w 7"/>
                    <a:gd name="T29" fmla="*/ 9 h 9"/>
                    <a:gd name="T30" fmla="*/ 1 w 7"/>
                    <a:gd name="T31" fmla="*/ 7 h 9"/>
                    <a:gd name="T32" fmla="*/ 1 w 7"/>
                    <a:gd name="T33" fmla="*/ 7 h 9"/>
                    <a:gd name="T34" fmla="*/ 0 w 7"/>
                    <a:gd name="T35" fmla="*/ 6 h 9"/>
                    <a:gd name="T36" fmla="*/ 0 w 7"/>
                    <a:gd name="T37" fmla="*/ 6 h 9"/>
                    <a:gd name="T38" fmla="*/ 0 w 7"/>
                    <a:gd name="T39" fmla="*/ 4 h 9"/>
                    <a:gd name="T40" fmla="*/ 1 w 7"/>
                    <a:gd name="T41" fmla="*/ 3 h 9"/>
                    <a:gd name="T42" fmla="*/ 1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4" y="0"/>
                      </a:lnTo>
                      <a:lnTo>
                        <a:pt x="5" y="0"/>
                      </a:lnTo>
                      <a:lnTo>
                        <a:pt x="7" y="1"/>
                      </a:lnTo>
                      <a:lnTo>
                        <a:pt x="7" y="3"/>
                      </a:lnTo>
                      <a:lnTo>
                        <a:pt x="7" y="4"/>
                      </a:lnTo>
                      <a:lnTo>
                        <a:pt x="5" y="6"/>
                      </a:lnTo>
                      <a:lnTo>
                        <a:pt x="5" y="7"/>
                      </a:lnTo>
                      <a:lnTo>
                        <a:pt x="3" y="7"/>
                      </a:lnTo>
                      <a:lnTo>
                        <a:pt x="1" y="9"/>
                      </a:lnTo>
                      <a:lnTo>
                        <a:pt x="1" y="7"/>
                      </a:lnTo>
                      <a:lnTo>
                        <a:pt x="0" y="6"/>
                      </a:lnTo>
                      <a:lnTo>
                        <a:pt x="0" y="4"/>
                      </a:lnTo>
                      <a:lnTo>
                        <a:pt x="1"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7999" name="Freeform 547"/>
                <p:cNvSpPr>
                  <a:spLocks/>
                </p:cNvSpPr>
                <p:nvPr/>
              </p:nvSpPr>
              <p:spPr bwMode="auto">
                <a:xfrm>
                  <a:off x="2332" y="1629"/>
                  <a:ext cx="7" cy="9"/>
                </a:xfrm>
                <a:custGeom>
                  <a:avLst/>
                  <a:gdLst>
                    <a:gd name="T0" fmla="*/ 1 w 7"/>
                    <a:gd name="T1" fmla="*/ 1 h 9"/>
                    <a:gd name="T2" fmla="*/ 1 w 7"/>
                    <a:gd name="T3" fmla="*/ 1 h 9"/>
                    <a:gd name="T4" fmla="*/ 4 w 7"/>
                    <a:gd name="T5" fmla="*/ 0 h 9"/>
                    <a:gd name="T6" fmla="*/ 5 w 7"/>
                    <a:gd name="T7" fmla="*/ 0 h 9"/>
                    <a:gd name="T8" fmla="*/ 5 w 7"/>
                    <a:gd name="T9" fmla="*/ 0 h 9"/>
                    <a:gd name="T10" fmla="*/ 7 w 7"/>
                    <a:gd name="T11" fmla="*/ 1 h 9"/>
                    <a:gd name="T12" fmla="*/ 7 w 7"/>
                    <a:gd name="T13" fmla="*/ 1 h 9"/>
                    <a:gd name="T14" fmla="*/ 7 w 7"/>
                    <a:gd name="T15" fmla="*/ 3 h 9"/>
                    <a:gd name="T16" fmla="*/ 7 w 7"/>
                    <a:gd name="T17" fmla="*/ 4 h 9"/>
                    <a:gd name="T18" fmla="*/ 7 w 7"/>
                    <a:gd name="T19" fmla="*/ 4 h 9"/>
                    <a:gd name="T20" fmla="*/ 5 w 7"/>
                    <a:gd name="T21" fmla="*/ 6 h 9"/>
                    <a:gd name="T22" fmla="*/ 5 w 7"/>
                    <a:gd name="T23" fmla="*/ 7 h 9"/>
                    <a:gd name="T24" fmla="*/ 5 w 7"/>
                    <a:gd name="T25" fmla="*/ 7 h 9"/>
                    <a:gd name="T26" fmla="*/ 3 w 7"/>
                    <a:gd name="T27" fmla="*/ 7 h 9"/>
                    <a:gd name="T28" fmla="*/ 1 w 7"/>
                    <a:gd name="T29" fmla="*/ 9 h 9"/>
                    <a:gd name="T30" fmla="*/ 1 w 7"/>
                    <a:gd name="T31" fmla="*/ 7 h 9"/>
                    <a:gd name="T32" fmla="*/ 1 w 7"/>
                    <a:gd name="T33" fmla="*/ 7 h 9"/>
                    <a:gd name="T34" fmla="*/ 0 w 7"/>
                    <a:gd name="T35" fmla="*/ 6 h 9"/>
                    <a:gd name="T36" fmla="*/ 0 w 7"/>
                    <a:gd name="T37" fmla="*/ 6 h 9"/>
                    <a:gd name="T38" fmla="*/ 0 w 7"/>
                    <a:gd name="T39" fmla="*/ 4 h 9"/>
                    <a:gd name="T40" fmla="*/ 1 w 7"/>
                    <a:gd name="T41" fmla="*/ 3 h 9"/>
                    <a:gd name="T42" fmla="*/ 1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4" y="0"/>
                      </a:lnTo>
                      <a:lnTo>
                        <a:pt x="5" y="0"/>
                      </a:lnTo>
                      <a:lnTo>
                        <a:pt x="7" y="1"/>
                      </a:lnTo>
                      <a:lnTo>
                        <a:pt x="7" y="3"/>
                      </a:lnTo>
                      <a:lnTo>
                        <a:pt x="7" y="4"/>
                      </a:lnTo>
                      <a:lnTo>
                        <a:pt x="5" y="6"/>
                      </a:lnTo>
                      <a:lnTo>
                        <a:pt x="5" y="7"/>
                      </a:lnTo>
                      <a:lnTo>
                        <a:pt x="3" y="7"/>
                      </a:lnTo>
                      <a:lnTo>
                        <a:pt x="1" y="9"/>
                      </a:lnTo>
                      <a:lnTo>
                        <a:pt x="1" y="7"/>
                      </a:lnTo>
                      <a:lnTo>
                        <a:pt x="0" y="6"/>
                      </a:lnTo>
                      <a:lnTo>
                        <a:pt x="0" y="4"/>
                      </a:lnTo>
                      <a:lnTo>
                        <a:pt x="1"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00" name="Freeform 548"/>
                <p:cNvSpPr>
                  <a:spLocks/>
                </p:cNvSpPr>
                <p:nvPr/>
              </p:nvSpPr>
              <p:spPr bwMode="auto">
                <a:xfrm>
                  <a:off x="1829" y="1639"/>
                  <a:ext cx="8" cy="8"/>
                </a:xfrm>
                <a:custGeom>
                  <a:avLst/>
                  <a:gdLst>
                    <a:gd name="T0" fmla="*/ 2 w 8"/>
                    <a:gd name="T1" fmla="*/ 0 h 8"/>
                    <a:gd name="T2" fmla="*/ 2 w 8"/>
                    <a:gd name="T3" fmla="*/ 0 h 8"/>
                    <a:gd name="T4" fmla="*/ 5 w 8"/>
                    <a:gd name="T5" fmla="*/ 0 h 8"/>
                    <a:gd name="T6" fmla="*/ 6 w 8"/>
                    <a:gd name="T7" fmla="*/ 0 h 8"/>
                    <a:gd name="T8" fmla="*/ 6 w 8"/>
                    <a:gd name="T9" fmla="*/ 0 h 8"/>
                    <a:gd name="T10" fmla="*/ 8 w 8"/>
                    <a:gd name="T11" fmla="*/ 0 h 8"/>
                    <a:gd name="T12" fmla="*/ 8 w 8"/>
                    <a:gd name="T13" fmla="*/ 2 h 8"/>
                    <a:gd name="T14" fmla="*/ 8 w 8"/>
                    <a:gd name="T15" fmla="*/ 2 h 8"/>
                    <a:gd name="T16" fmla="*/ 8 w 8"/>
                    <a:gd name="T17" fmla="*/ 3 h 8"/>
                    <a:gd name="T18" fmla="*/ 8 w 8"/>
                    <a:gd name="T19" fmla="*/ 5 h 8"/>
                    <a:gd name="T20" fmla="*/ 6 w 8"/>
                    <a:gd name="T21" fmla="*/ 5 h 8"/>
                    <a:gd name="T22" fmla="*/ 5 w 8"/>
                    <a:gd name="T23" fmla="*/ 6 h 8"/>
                    <a:gd name="T24" fmla="*/ 5 w 8"/>
                    <a:gd name="T25" fmla="*/ 6 h 8"/>
                    <a:gd name="T26" fmla="*/ 3 w 8"/>
                    <a:gd name="T27" fmla="*/ 8 h 8"/>
                    <a:gd name="T28" fmla="*/ 2 w 8"/>
                    <a:gd name="T29" fmla="*/ 8 h 8"/>
                    <a:gd name="T30" fmla="*/ 2 w 8"/>
                    <a:gd name="T31" fmla="*/ 8 h 8"/>
                    <a:gd name="T32" fmla="*/ 0 w 8"/>
                    <a:gd name="T33" fmla="*/ 6 h 8"/>
                    <a:gd name="T34" fmla="*/ 0 w 8"/>
                    <a:gd name="T35" fmla="*/ 5 h 8"/>
                    <a:gd name="T36" fmla="*/ 0 w 8"/>
                    <a:gd name="T37" fmla="*/ 5 h 8"/>
                    <a:gd name="T38" fmla="*/ 0 w 8"/>
                    <a:gd name="T39" fmla="*/ 3 h 8"/>
                    <a:gd name="T40" fmla="*/ 0 w 8"/>
                    <a:gd name="T41" fmla="*/ 2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5" y="0"/>
                      </a:lnTo>
                      <a:lnTo>
                        <a:pt x="6" y="0"/>
                      </a:lnTo>
                      <a:lnTo>
                        <a:pt x="8" y="0"/>
                      </a:lnTo>
                      <a:lnTo>
                        <a:pt x="8" y="2"/>
                      </a:lnTo>
                      <a:lnTo>
                        <a:pt x="8" y="3"/>
                      </a:lnTo>
                      <a:lnTo>
                        <a:pt x="8" y="5"/>
                      </a:lnTo>
                      <a:lnTo>
                        <a:pt x="6" y="5"/>
                      </a:lnTo>
                      <a:lnTo>
                        <a:pt x="5" y="6"/>
                      </a:lnTo>
                      <a:lnTo>
                        <a:pt x="3" y="8"/>
                      </a:lnTo>
                      <a:lnTo>
                        <a:pt x="2" y="8"/>
                      </a:lnTo>
                      <a:lnTo>
                        <a:pt x="0" y="6"/>
                      </a:lnTo>
                      <a:lnTo>
                        <a:pt x="0" y="5"/>
                      </a:lnTo>
                      <a:lnTo>
                        <a:pt x="0" y="3"/>
                      </a:lnTo>
                      <a:lnTo>
                        <a:pt x="0" y="2"/>
                      </a:lnTo>
                      <a:lnTo>
                        <a:pt x="2" y="2"/>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01" name="Freeform 549"/>
                <p:cNvSpPr>
                  <a:spLocks/>
                </p:cNvSpPr>
                <p:nvPr/>
              </p:nvSpPr>
              <p:spPr bwMode="auto">
                <a:xfrm>
                  <a:off x="1829" y="1639"/>
                  <a:ext cx="8" cy="8"/>
                </a:xfrm>
                <a:custGeom>
                  <a:avLst/>
                  <a:gdLst>
                    <a:gd name="T0" fmla="*/ 2 w 8"/>
                    <a:gd name="T1" fmla="*/ 0 h 8"/>
                    <a:gd name="T2" fmla="*/ 2 w 8"/>
                    <a:gd name="T3" fmla="*/ 0 h 8"/>
                    <a:gd name="T4" fmla="*/ 5 w 8"/>
                    <a:gd name="T5" fmla="*/ 0 h 8"/>
                    <a:gd name="T6" fmla="*/ 6 w 8"/>
                    <a:gd name="T7" fmla="*/ 0 h 8"/>
                    <a:gd name="T8" fmla="*/ 6 w 8"/>
                    <a:gd name="T9" fmla="*/ 0 h 8"/>
                    <a:gd name="T10" fmla="*/ 8 w 8"/>
                    <a:gd name="T11" fmla="*/ 0 h 8"/>
                    <a:gd name="T12" fmla="*/ 8 w 8"/>
                    <a:gd name="T13" fmla="*/ 2 h 8"/>
                    <a:gd name="T14" fmla="*/ 8 w 8"/>
                    <a:gd name="T15" fmla="*/ 2 h 8"/>
                    <a:gd name="T16" fmla="*/ 8 w 8"/>
                    <a:gd name="T17" fmla="*/ 3 h 8"/>
                    <a:gd name="T18" fmla="*/ 8 w 8"/>
                    <a:gd name="T19" fmla="*/ 5 h 8"/>
                    <a:gd name="T20" fmla="*/ 6 w 8"/>
                    <a:gd name="T21" fmla="*/ 5 h 8"/>
                    <a:gd name="T22" fmla="*/ 5 w 8"/>
                    <a:gd name="T23" fmla="*/ 6 h 8"/>
                    <a:gd name="T24" fmla="*/ 5 w 8"/>
                    <a:gd name="T25" fmla="*/ 6 h 8"/>
                    <a:gd name="T26" fmla="*/ 3 w 8"/>
                    <a:gd name="T27" fmla="*/ 8 h 8"/>
                    <a:gd name="T28" fmla="*/ 2 w 8"/>
                    <a:gd name="T29" fmla="*/ 8 h 8"/>
                    <a:gd name="T30" fmla="*/ 2 w 8"/>
                    <a:gd name="T31" fmla="*/ 8 h 8"/>
                    <a:gd name="T32" fmla="*/ 0 w 8"/>
                    <a:gd name="T33" fmla="*/ 6 h 8"/>
                    <a:gd name="T34" fmla="*/ 0 w 8"/>
                    <a:gd name="T35" fmla="*/ 5 h 8"/>
                    <a:gd name="T36" fmla="*/ 0 w 8"/>
                    <a:gd name="T37" fmla="*/ 5 h 8"/>
                    <a:gd name="T38" fmla="*/ 0 w 8"/>
                    <a:gd name="T39" fmla="*/ 3 h 8"/>
                    <a:gd name="T40" fmla="*/ 0 w 8"/>
                    <a:gd name="T41" fmla="*/ 2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5" y="0"/>
                      </a:lnTo>
                      <a:lnTo>
                        <a:pt x="6" y="0"/>
                      </a:lnTo>
                      <a:lnTo>
                        <a:pt x="8" y="0"/>
                      </a:lnTo>
                      <a:lnTo>
                        <a:pt x="8" y="2"/>
                      </a:lnTo>
                      <a:lnTo>
                        <a:pt x="8" y="3"/>
                      </a:lnTo>
                      <a:lnTo>
                        <a:pt x="8" y="5"/>
                      </a:lnTo>
                      <a:lnTo>
                        <a:pt x="6" y="5"/>
                      </a:lnTo>
                      <a:lnTo>
                        <a:pt x="5" y="6"/>
                      </a:lnTo>
                      <a:lnTo>
                        <a:pt x="3" y="8"/>
                      </a:lnTo>
                      <a:lnTo>
                        <a:pt x="2" y="8"/>
                      </a:lnTo>
                      <a:lnTo>
                        <a:pt x="0" y="6"/>
                      </a:lnTo>
                      <a:lnTo>
                        <a:pt x="0" y="5"/>
                      </a:lnTo>
                      <a:lnTo>
                        <a:pt x="0" y="3"/>
                      </a:lnTo>
                      <a:lnTo>
                        <a:pt x="0" y="2"/>
                      </a:lnTo>
                      <a:lnTo>
                        <a:pt x="2" y="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02" name="Freeform 550"/>
                <p:cNvSpPr>
                  <a:spLocks/>
                </p:cNvSpPr>
                <p:nvPr/>
              </p:nvSpPr>
              <p:spPr bwMode="auto">
                <a:xfrm>
                  <a:off x="2281" y="1587"/>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3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6" y="4"/>
                      </a:lnTo>
                      <a:lnTo>
                        <a:pt x="6" y="6"/>
                      </a:lnTo>
                      <a:lnTo>
                        <a:pt x="4" y="7"/>
                      </a:lnTo>
                      <a:lnTo>
                        <a:pt x="3" y="7"/>
                      </a:lnTo>
                      <a:lnTo>
                        <a:pt x="1" y="7"/>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03" name="Freeform 551"/>
                <p:cNvSpPr>
                  <a:spLocks/>
                </p:cNvSpPr>
                <p:nvPr/>
              </p:nvSpPr>
              <p:spPr bwMode="auto">
                <a:xfrm>
                  <a:off x="2281" y="1587"/>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3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6" y="4"/>
                      </a:lnTo>
                      <a:lnTo>
                        <a:pt x="6" y="6"/>
                      </a:lnTo>
                      <a:lnTo>
                        <a:pt x="4" y="7"/>
                      </a:lnTo>
                      <a:lnTo>
                        <a:pt x="3" y="7"/>
                      </a:lnTo>
                      <a:lnTo>
                        <a:pt x="1" y="7"/>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04" name="Freeform 552"/>
                <p:cNvSpPr>
                  <a:spLocks/>
                </p:cNvSpPr>
                <p:nvPr/>
              </p:nvSpPr>
              <p:spPr bwMode="auto">
                <a:xfrm>
                  <a:off x="2329" y="1309"/>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0 h 7"/>
                    <a:gd name="T14" fmla="*/ 7 w 7"/>
                    <a:gd name="T15" fmla="*/ 1 h 7"/>
                    <a:gd name="T16" fmla="*/ 7 w 7"/>
                    <a:gd name="T17" fmla="*/ 3 h 7"/>
                    <a:gd name="T18" fmla="*/ 6 w 7"/>
                    <a:gd name="T19" fmla="*/ 4 h 7"/>
                    <a:gd name="T20" fmla="*/ 4 w 7"/>
                    <a:gd name="T21" fmla="*/ 4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6" y="4"/>
                      </a:lnTo>
                      <a:lnTo>
                        <a:pt x="4" y="4"/>
                      </a:lnTo>
                      <a:lnTo>
                        <a:pt x="4" y="6"/>
                      </a:lnTo>
                      <a:lnTo>
                        <a:pt x="3" y="7"/>
                      </a:lnTo>
                      <a:lnTo>
                        <a:pt x="1" y="7"/>
                      </a:lnTo>
                      <a:lnTo>
                        <a:pt x="0" y="7"/>
                      </a:lnTo>
                      <a:lnTo>
                        <a:pt x="0" y="6"/>
                      </a:lnTo>
                      <a:lnTo>
                        <a:pt x="0" y="4"/>
                      </a:lnTo>
                      <a:lnTo>
                        <a:pt x="0" y="3"/>
                      </a:lnTo>
                      <a:lnTo>
                        <a:pt x="0"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05" name="Freeform 553"/>
                <p:cNvSpPr>
                  <a:spLocks/>
                </p:cNvSpPr>
                <p:nvPr/>
              </p:nvSpPr>
              <p:spPr bwMode="auto">
                <a:xfrm>
                  <a:off x="2329" y="1309"/>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0 h 7"/>
                    <a:gd name="T14" fmla="*/ 7 w 7"/>
                    <a:gd name="T15" fmla="*/ 1 h 7"/>
                    <a:gd name="T16" fmla="*/ 7 w 7"/>
                    <a:gd name="T17" fmla="*/ 3 h 7"/>
                    <a:gd name="T18" fmla="*/ 6 w 7"/>
                    <a:gd name="T19" fmla="*/ 4 h 7"/>
                    <a:gd name="T20" fmla="*/ 4 w 7"/>
                    <a:gd name="T21" fmla="*/ 4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6" y="4"/>
                      </a:lnTo>
                      <a:lnTo>
                        <a:pt x="4" y="4"/>
                      </a:lnTo>
                      <a:lnTo>
                        <a:pt x="4" y="6"/>
                      </a:lnTo>
                      <a:lnTo>
                        <a:pt x="3" y="7"/>
                      </a:lnTo>
                      <a:lnTo>
                        <a:pt x="1" y="7"/>
                      </a:lnTo>
                      <a:lnTo>
                        <a:pt x="0" y="7"/>
                      </a:lnTo>
                      <a:lnTo>
                        <a:pt x="0" y="6"/>
                      </a:lnTo>
                      <a:lnTo>
                        <a:pt x="0" y="4"/>
                      </a:lnTo>
                      <a:lnTo>
                        <a:pt x="0" y="3"/>
                      </a:lnTo>
                      <a:lnTo>
                        <a:pt x="0"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06" name="Freeform 554"/>
                <p:cNvSpPr>
                  <a:spLocks/>
                </p:cNvSpPr>
                <p:nvPr/>
              </p:nvSpPr>
              <p:spPr bwMode="auto">
                <a:xfrm>
                  <a:off x="2435" y="1620"/>
                  <a:ext cx="7" cy="9"/>
                </a:xfrm>
                <a:custGeom>
                  <a:avLst/>
                  <a:gdLst>
                    <a:gd name="T0" fmla="*/ 3 w 7"/>
                    <a:gd name="T1" fmla="*/ 1 h 9"/>
                    <a:gd name="T2" fmla="*/ 3 w 7"/>
                    <a:gd name="T3" fmla="*/ 1 h 9"/>
                    <a:gd name="T4" fmla="*/ 4 w 7"/>
                    <a:gd name="T5" fmla="*/ 0 h 9"/>
                    <a:gd name="T6" fmla="*/ 6 w 7"/>
                    <a:gd name="T7" fmla="*/ 0 h 9"/>
                    <a:gd name="T8" fmla="*/ 7 w 7"/>
                    <a:gd name="T9" fmla="*/ 0 h 9"/>
                    <a:gd name="T10" fmla="*/ 7 w 7"/>
                    <a:gd name="T11" fmla="*/ 1 h 9"/>
                    <a:gd name="T12" fmla="*/ 7 w 7"/>
                    <a:gd name="T13" fmla="*/ 1 h 9"/>
                    <a:gd name="T14" fmla="*/ 7 w 7"/>
                    <a:gd name="T15" fmla="*/ 3 h 9"/>
                    <a:gd name="T16" fmla="*/ 7 w 7"/>
                    <a:gd name="T17" fmla="*/ 4 h 9"/>
                    <a:gd name="T18" fmla="*/ 7 w 7"/>
                    <a:gd name="T19" fmla="*/ 4 h 9"/>
                    <a:gd name="T20" fmla="*/ 7 w 7"/>
                    <a:gd name="T21" fmla="*/ 6 h 9"/>
                    <a:gd name="T22" fmla="*/ 6 w 7"/>
                    <a:gd name="T23" fmla="*/ 7 h 9"/>
                    <a:gd name="T24" fmla="*/ 6 w 7"/>
                    <a:gd name="T25" fmla="*/ 7 h 9"/>
                    <a:gd name="T26" fmla="*/ 3 w 7"/>
                    <a:gd name="T27" fmla="*/ 7 h 9"/>
                    <a:gd name="T28" fmla="*/ 3 w 7"/>
                    <a:gd name="T29" fmla="*/ 9 h 9"/>
                    <a:gd name="T30" fmla="*/ 1 w 7"/>
                    <a:gd name="T31" fmla="*/ 7 h 9"/>
                    <a:gd name="T32" fmla="*/ 1 w 7"/>
                    <a:gd name="T33" fmla="*/ 7 h 9"/>
                    <a:gd name="T34" fmla="*/ 0 w 7"/>
                    <a:gd name="T35" fmla="*/ 6 h 9"/>
                    <a:gd name="T36" fmla="*/ 0 w 7"/>
                    <a:gd name="T37" fmla="*/ 4 h 9"/>
                    <a:gd name="T38" fmla="*/ 0 w 7"/>
                    <a:gd name="T39" fmla="*/ 4 h 9"/>
                    <a:gd name="T40" fmla="*/ 1 w 7"/>
                    <a:gd name="T41" fmla="*/ 3 h 9"/>
                    <a:gd name="T42" fmla="*/ 1 w 7"/>
                    <a:gd name="T43" fmla="*/ 1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0"/>
                      </a:lnTo>
                      <a:lnTo>
                        <a:pt x="6" y="0"/>
                      </a:lnTo>
                      <a:lnTo>
                        <a:pt x="7" y="0"/>
                      </a:lnTo>
                      <a:lnTo>
                        <a:pt x="7" y="1"/>
                      </a:lnTo>
                      <a:lnTo>
                        <a:pt x="7" y="3"/>
                      </a:lnTo>
                      <a:lnTo>
                        <a:pt x="7" y="4"/>
                      </a:lnTo>
                      <a:lnTo>
                        <a:pt x="7" y="6"/>
                      </a:lnTo>
                      <a:lnTo>
                        <a:pt x="6" y="7"/>
                      </a:lnTo>
                      <a:lnTo>
                        <a:pt x="3" y="7"/>
                      </a:lnTo>
                      <a:lnTo>
                        <a:pt x="3" y="9"/>
                      </a:lnTo>
                      <a:lnTo>
                        <a:pt x="1" y="7"/>
                      </a:lnTo>
                      <a:lnTo>
                        <a:pt x="0" y="6"/>
                      </a:lnTo>
                      <a:lnTo>
                        <a:pt x="0" y="4"/>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07" name="Freeform 555"/>
                <p:cNvSpPr>
                  <a:spLocks/>
                </p:cNvSpPr>
                <p:nvPr/>
              </p:nvSpPr>
              <p:spPr bwMode="auto">
                <a:xfrm>
                  <a:off x="2435" y="1620"/>
                  <a:ext cx="7" cy="9"/>
                </a:xfrm>
                <a:custGeom>
                  <a:avLst/>
                  <a:gdLst>
                    <a:gd name="T0" fmla="*/ 3 w 7"/>
                    <a:gd name="T1" fmla="*/ 1 h 9"/>
                    <a:gd name="T2" fmla="*/ 3 w 7"/>
                    <a:gd name="T3" fmla="*/ 1 h 9"/>
                    <a:gd name="T4" fmla="*/ 4 w 7"/>
                    <a:gd name="T5" fmla="*/ 0 h 9"/>
                    <a:gd name="T6" fmla="*/ 6 w 7"/>
                    <a:gd name="T7" fmla="*/ 0 h 9"/>
                    <a:gd name="T8" fmla="*/ 7 w 7"/>
                    <a:gd name="T9" fmla="*/ 0 h 9"/>
                    <a:gd name="T10" fmla="*/ 7 w 7"/>
                    <a:gd name="T11" fmla="*/ 1 h 9"/>
                    <a:gd name="T12" fmla="*/ 7 w 7"/>
                    <a:gd name="T13" fmla="*/ 1 h 9"/>
                    <a:gd name="T14" fmla="*/ 7 w 7"/>
                    <a:gd name="T15" fmla="*/ 3 h 9"/>
                    <a:gd name="T16" fmla="*/ 7 w 7"/>
                    <a:gd name="T17" fmla="*/ 4 h 9"/>
                    <a:gd name="T18" fmla="*/ 7 w 7"/>
                    <a:gd name="T19" fmla="*/ 4 h 9"/>
                    <a:gd name="T20" fmla="*/ 7 w 7"/>
                    <a:gd name="T21" fmla="*/ 6 h 9"/>
                    <a:gd name="T22" fmla="*/ 6 w 7"/>
                    <a:gd name="T23" fmla="*/ 7 h 9"/>
                    <a:gd name="T24" fmla="*/ 6 w 7"/>
                    <a:gd name="T25" fmla="*/ 7 h 9"/>
                    <a:gd name="T26" fmla="*/ 3 w 7"/>
                    <a:gd name="T27" fmla="*/ 7 h 9"/>
                    <a:gd name="T28" fmla="*/ 3 w 7"/>
                    <a:gd name="T29" fmla="*/ 9 h 9"/>
                    <a:gd name="T30" fmla="*/ 1 w 7"/>
                    <a:gd name="T31" fmla="*/ 7 h 9"/>
                    <a:gd name="T32" fmla="*/ 1 w 7"/>
                    <a:gd name="T33" fmla="*/ 7 h 9"/>
                    <a:gd name="T34" fmla="*/ 0 w 7"/>
                    <a:gd name="T35" fmla="*/ 6 h 9"/>
                    <a:gd name="T36" fmla="*/ 0 w 7"/>
                    <a:gd name="T37" fmla="*/ 4 h 9"/>
                    <a:gd name="T38" fmla="*/ 0 w 7"/>
                    <a:gd name="T39" fmla="*/ 4 h 9"/>
                    <a:gd name="T40" fmla="*/ 1 w 7"/>
                    <a:gd name="T41" fmla="*/ 3 h 9"/>
                    <a:gd name="T42" fmla="*/ 1 w 7"/>
                    <a:gd name="T43" fmla="*/ 1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0"/>
                      </a:lnTo>
                      <a:lnTo>
                        <a:pt x="6" y="0"/>
                      </a:lnTo>
                      <a:lnTo>
                        <a:pt x="7" y="0"/>
                      </a:lnTo>
                      <a:lnTo>
                        <a:pt x="7" y="1"/>
                      </a:lnTo>
                      <a:lnTo>
                        <a:pt x="7" y="3"/>
                      </a:lnTo>
                      <a:lnTo>
                        <a:pt x="7" y="4"/>
                      </a:lnTo>
                      <a:lnTo>
                        <a:pt x="7" y="6"/>
                      </a:lnTo>
                      <a:lnTo>
                        <a:pt x="6" y="7"/>
                      </a:lnTo>
                      <a:lnTo>
                        <a:pt x="3" y="7"/>
                      </a:lnTo>
                      <a:lnTo>
                        <a:pt x="3" y="9"/>
                      </a:lnTo>
                      <a:lnTo>
                        <a:pt x="1" y="7"/>
                      </a:lnTo>
                      <a:lnTo>
                        <a:pt x="0" y="6"/>
                      </a:lnTo>
                      <a:lnTo>
                        <a:pt x="0" y="4"/>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08" name="Freeform 556"/>
                <p:cNvSpPr>
                  <a:spLocks/>
                </p:cNvSpPr>
                <p:nvPr/>
              </p:nvSpPr>
              <p:spPr bwMode="auto">
                <a:xfrm>
                  <a:off x="2409" y="1662"/>
                  <a:ext cx="8" cy="7"/>
                </a:xfrm>
                <a:custGeom>
                  <a:avLst/>
                  <a:gdLst>
                    <a:gd name="T0" fmla="*/ 2 w 8"/>
                    <a:gd name="T1" fmla="*/ 1 h 7"/>
                    <a:gd name="T2" fmla="*/ 2 w 8"/>
                    <a:gd name="T3" fmla="*/ 1 h 7"/>
                    <a:gd name="T4" fmla="*/ 3 w 8"/>
                    <a:gd name="T5" fmla="*/ 0 h 7"/>
                    <a:gd name="T6" fmla="*/ 6 w 8"/>
                    <a:gd name="T7" fmla="*/ 0 h 7"/>
                    <a:gd name="T8" fmla="*/ 6 w 8"/>
                    <a:gd name="T9" fmla="*/ 0 h 7"/>
                    <a:gd name="T10" fmla="*/ 8 w 8"/>
                    <a:gd name="T11" fmla="*/ 1 h 7"/>
                    <a:gd name="T12" fmla="*/ 8 w 8"/>
                    <a:gd name="T13" fmla="*/ 1 h 7"/>
                    <a:gd name="T14" fmla="*/ 8 w 8"/>
                    <a:gd name="T15" fmla="*/ 1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0 w 8"/>
                    <a:gd name="T33" fmla="*/ 7 h 7"/>
                    <a:gd name="T34" fmla="*/ 0 w 8"/>
                    <a:gd name="T35" fmla="*/ 6 h 7"/>
                    <a:gd name="T36" fmla="*/ 0 w 8"/>
                    <a:gd name="T37" fmla="*/ 4 h 7"/>
                    <a:gd name="T38" fmla="*/ 0 w 8"/>
                    <a:gd name="T39" fmla="*/ 4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6" y="0"/>
                      </a:lnTo>
                      <a:lnTo>
                        <a:pt x="8" y="1"/>
                      </a:lnTo>
                      <a:lnTo>
                        <a:pt x="8" y="3"/>
                      </a:lnTo>
                      <a:lnTo>
                        <a:pt x="8" y="4"/>
                      </a:lnTo>
                      <a:lnTo>
                        <a:pt x="6" y="6"/>
                      </a:lnTo>
                      <a:lnTo>
                        <a:pt x="5" y="7"/>
                      </a:lnTo>
                      <a:lnTo>
                        <a:pt x="3" y="7"/>
                      </a:lnTo>
                      <a:lnTo>
                        <a:pt x="2" y="7"/>
                      </a:lnTo>
                      <a:lnTo>
                        <a:pt x="0"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09" name="Freeform 557"/>
                <p:cNvSpPr>
                  <a:spLocks/>
                </p:cNvSpPr>
                <p:nvPr/>
              </p:nvSpPr>
              <p:spPr bwMode="auto">
                <a:xfrm>
                  <a:off x="2409" y="1662"/>
                  <a:ext cx="8" cy="7"/>
                </a:xfrm>
                <a:custGeom>
                  <a:avLst/>
                  <a:gdLst>
                    <a:gd name="T0" fmla="*/ 2 w 8"/>
                    <a:gd name="T1" fmla="*/ 1 h 7"/>
                    <a:gd name="T2" fmla="*/ 2 w 8"/>
                    <a:gd name="T3" fmla="*/ 1 h 7"/>
                    <a:gd name="T4" fmla="*/ 3 w 8"/>
                    <a:gd name="T5" fmla="*/ 0 h 7"/>
                    <a:gd name="T6" fmla="*/ 6 w 8"/>
                    <a:gd name="T7" fmla="*/ 0 h 7"/>
                    <a:gd name="T8" fmla="*/ 6 w 8"/>
                    <a:gd name="T9" fmla="*/ 0 h 7"/>
                    <a:gd name="T10" fmla="*/ 8 w 8"/>
                    <a:gd name="T11" fmla="*/ 1 h 7"/>
                    <a:gd name="T12" fmla="*/ 8 w 8"/>
                    <a:gd name="T13" fmla="*/ 1 h 7"/>
                    <a:gd name="T14" fmla="*/ 8 w 8"/>
                    <a:gd name="T15" fmla="*/ 1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0 w 8"/>
                    <a:gd name="T33" fmla="*/ 7 h 7"/>
                    <a:gd name="T34" fmla="*/ 0 w 8"/>
                    <a:gd name="T35" fmla="*/ 6 h 7"/>
                    <a:gd name="T36" fmla="*/ 0 w 8"/>
                    <a:gd name="T37" fmla="*/ 4 h 7"/>
                    <a:gd name="T38" fmla="*/ 0 w 8"/>
                    <a:gd name="T39" fmla="*/ 4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6" y="0"/>
                      </a:lnTo>
                      <a:lnTo>
                        <a:pt x="8" y="1"/>
                      </a:lnTo>
                      <a:lnTo>
                        <a:pt x="8" y="3"/>
                      </a:lnTo>
                      <a:lnTo>
                        <a:pt x="8" y="4"/>
                      </a:lnTo>
                      <a:lnTo>
                        <a:pt x="6" y="6"/>
                      </a:lnTo>
                      <a:lnTo>
                        <a:pt x="5" y="7"/>
                      </a:lnTo>
                      <a:lnTo>
                        <a:pt x="3" y="7"/>
                      </a:lnTo>
                      <a:lnTo>
                        <a:pt x="2" y="7"/>
                      </a:lnTo>
                      <a:lnTo>
                        <a:pt x="0"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10" name="Freeform 558"/>
                <p:cNvSpPr>
                  <a:spLocks/>
                </p:cNvSpPr>
                <p:nvPr/>
              </p:nvSpPr>
              <p:spPr bwMode="auto">
                <a:xfrm>
                  <a:off x="1643" y="1559"/>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0 h 7"/>
                    <a:gd name="T12" fmla="*/ 7 w 7"/>
                    <a:gd name="T13" fmla="*/ 1 h 7"/>
                    <a:gd name="T14" fmla="*/ 7 w 7"/>
                    <a:gd name="T15" fmla="*/ 3 h 7"/>
                    <a:gd name="T16" fmla="*/ 7 w 7"/>
                    <a:gd name="T17" fmla="*/ 4 h 7"/>
                    <a:gd name="T18" fmla="*/ 7 w 7"/>
                    <a:gd name="T19" fmla="*/ 4 h 7"/>
                    <a:gd name="T20" fmla="*/ 6 w 7"/>
                    <a:gd name="T21" fmla="*/ 6 h 7"/>
                    <a:gd name="T22" fmla="*/ 6 w 7"/>
                    <a:gd name="T23" fmla="*/ 7 h 7"/>
                    <a:gd name="T24" fmla="*/ 6 w 7"/>
                    <a:gd name="T25" fmla="*/ 7 h 7"/>
                    <a:gd name="T26" fmla="*/ 3 w 7"/>
                    <a:gd name="T27" fmla="*/ 7 h 7"/>
                    <a:gd name="T28" fmla="*/ 3 w 7"/>
                    <a:gd name="T29" fmla="*/ 7 h 7"/>
                    <a:gd name="T30" fmla="*/ 1 w 7"/>
                    <a:gd name="T31" fmla="*/ 7 h 7"/>
                    <a:gd name="T32" fmla="*/ 1 w 7"/>
                    <a:gd name="T33" fmla="*/ 7 h 7"/>
                    <a:gd name="T34" fmla="*/ 0 w 7"/>
                    <a:gd name="T35" fmla="*/ 6 h 7"/>
                    <a:gd name="T36" fmla="*/ 0 w 7"/>
                    <a:gd name="T37" fmla="*/ 4 h 7"/>
                    <a:gd name="T38" fmla="*/ 0 w 7"/>
                    <a:gd name="T39" fmla="*/ 4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6" y="6"/>
                      </a:lnTo>
                      <a:lnTo>
                        <a:pt x="6" y="7"/>
                      </a:lnTo>
                      <a:lnTo>
                        <a:pt x="3" y="7"/>
                      </a:lnTo>
                      <a:lnTo>
                        <a:pt x="1" y="7"/>
                      </a:lnTo>
                      <a:lnTo>
                        <a:pt x="0" y="6"/>
                      </a:lnTo>
                      <a:lnTo>
                        <a:pt x="0" y="4"/>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11" name="Freeform 559"/>
                <p:cNvSpPr>
                  <a:spLocks/>
                </p:cNvSpPr>
                <p:nvPr/>
              </p:nvSpPr>
              <p:spPr bwMode="auto">
                <a:xfrm>
                  <a:off x="1643" y="1559"/>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0 h 7"/>
                    <a:gd name="T12" fmla="*/ 7 w 7"/>
                    <a:gd name="T13" fmla="*/ 1 h 7"/>
                    <a:gd name="T14" fmla="*/ 7 w 7"/>
                    <a:gd name="T15" fmla="*/ 3 h 7"/>
                    <a:gd name="T16" fmla="*/ 7 w 7"/>
                    <a:gd name="T17" fmla="*/ 4 h 7"/>
                    <a:gd name="T18" fmla="*/ 7 w 7"/>
                    <a:gd name="T19" fmla="*/ 4 h 7"/>
                    <a:gd name="T20" fmla="*/ 6 w 7"/>
                    <a:gd name="T21" fmla="*/ 6 h 7"/>
                    <a:gd name="T22" fmla="*/ 6 w 7"/>
                    <a:gd name="T23" fmla="*/ 7 h 7"/>
                    <a:gd name="T24" fmla="*/ 6 w 7"/>
                    <a:gd name="T25" fmla="*/ 7 h 7"/>
                    <a:gd name="T26" fmla="*/ 3 w 7"/>
                    <a:gd name="T27" fmla="*/ 7 h 7"/>
                    <a:gd name="T28" fmla="*/ 3 w 7"/>
                    <a:gd name="T29" fmla="*/ 7 h 7"/>
                    <a:gd name="T30" fmla="*/ 1 w 7"/>
                    <a:gd name="T31" fmla="*/ 7 h 7"/>
                    <a:gd name="T32" fmla="*/ 1 w 7"/>
                    <a:gd name="T33" fmla="*/ 7 h 7"/>
                    <a:gd name="T34" fmla="*/ 0 w 7"/>
                    <a:gd name="T35" fmla="*/ 6 h 7"/>
                    <a:gd name="T36" fmla="*/ 0 w 7"/>
                    <a:gd name="T37" fmla="*/ 4 h 7"/>
                    <a:gd name="T38" fmla="*/ 0 w 7"/>
                    <a:gd name="T39" fmla="*/ 4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6" y="6"/>
                      </a:lnTo>
                      <a:lnTo>
                        <a:pt x="6" y="7"/>
                      </a:lnTo>
                      <a:lnTo>
                        <a:pt x="3" y="7"/>
                      </a:lnTo>
                      <a:lnTo>
                        <a:pt x="1" y="7"/>
                      </a:lnTo>
                      <a:lnTo>
                        <a:pt x="0" y="6"/>
                      </a:lnTo>
                      <a:lnTo>
                        <a:pt x="0" y="4"/>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12" name="Freeform 560"/>
                <p:cNvSpPr>
                  <a:spLocks/>
                </p:cNvSpPr>
                <p:nvPr/>
              </p:nvSpPr>
              <p:spPr bwMode="auto">
                <a:xfrm>
                  <a:off x="2376" y="1328"/>
                  <a:ext cx="8" cy="9"/>
                </a:xfrm>
                <a:custGeom>
                  <a:avLst/>
                  <a:gdLst>
                    <a:gd name="T0" fmla="*/ 2 w 8"/>
                    <a:gd name="T1" fmla="*/ 2 h 9"/>
                    <a:gd name="T2" fmla="*/ 2 w 8"/>
                    <a:gd name="T3" fmla="*/ 2 h 9"/>
                    <a:gd name="T4" fmla="*/ 5 w 8"/>
                    <a:gd name="T5" fmla="*/ 2 h 9"/>
                    <a:gd name="T6" fmla="*/ 5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6 h 9"/>
                    <a:gd name="T20" fmla="*/ 6 w 8"/>
                    <a:gd name="T21" fmla="*/ 8 h 9"/>
                    <a:gd name="T22" fmla="*/ 5 w 8"/>
                    <a:gd name="T23" fmla="*/ 8 h 9"/>
                    <a:gd name="T24" fmla="*/ 5 w 8"/>
                    <a:gd name="T25" fmla="*/ 8 h 9"/>
                    <a:gd name="T26" fmla="*/ 3 w 8"/>
                    <a:gd name="T27" fmla="*/ 9 h 9"/>
                    <a:gd name="T28" fmla="*/ 2 w 8"/>
                    <a:gd name="T29" fmla="*/ 9 h 9"/>
                    <a:gd name="T30" fmla="*/ 2 w 8"/>
                    <a:gd name="T31" fmla="*/ 8 h 9"/>
                    <a:gd name="T32" fmla="*/ 0 w 8"/>
                    <a:gd name="T33" fmla="*/ 8 h 9"/>
                    <a:gd name="T34" fmla="*/ 0 w 8"/>
                    <a:gd name="T35" fmla="*/ 8 h 9"/>
                    <a:gd name="T36" fmla="*/ 0 w 8"/>
                    <a:gd name="T37" fmla="*/ 6 h 9"/>
                    <a:gd name="T38" fmla="*/ 0 w 8"/>
                    <a:gd name="T39" fmla="*/ 5 h 9"/>
                    <a:gd name="T40" fmla="*/ 0 w 8"/>
                    <a:gd name="T41" fmla="*/ 3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2"/>
                      </a:lnTo>
                      <a:lnTo>
                        <a:pt x="5" y="0"/>
                      </a:lnTo>
                      <a:lnTo>
                        <a:pt x="6" y="0"/>
                      </a:lnTo>
                      <a:lnTo>
                        <a:pt x="8" y="2"/>
                      </a:lnTo>
                      <a:lnTo>
                        <a:pt x="8" y="3"/>
                      </a:lnTo>
                      <a:lnTo>
                        <a:pt x="8" y="5"/>
                      </a:lnTo>
                      <a:lnTo>
                        <a:pt x="8" y="6"/>
                      </a:lnTo>
                      <a:lnTo>
                        <a:pt x="6" y="8"/>
                      </a:lnTo>
                      <a:lnTo>
                        <a:pt x="5" y="8"/>
                      </a:lnTo>
                      <a:lnTo>
                        <a:pt x="3" y="9"/>
                      </a:lnTo>
                      <a:lnTo>
                        <a:pt x="2" y="9"/>
                      </a:lnTo>
                      <a:lnTo>
                        <a:pt x="2" y="8"/>
                      </a:lnTo>
                      <a:lnTo>
                        <a:pt x="0" y="8"/>
                      </a:lnTo>
                      <a:lnTo>
                        <a:pt x="0" y="6"/>
                      </a:lnTo>
                      <a:lnTo>
                        <a:pt x="0" y="5"/>
                      </a:lnTo>
                      <a:lnTo>
                        <a:pt x="0" y="3"/>
                      </a:lnTo>
                      <a:lnTo>
                        <a:pt x="2"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13" name="Freeform 561"/>
                <p:cNvSpPr>
                  <a:spLocks/>
                </p:cNvSpPr>
                <p:nvPr/>
              </p:nvSpPr>
              <p:spPr bwMode="auto">
                <a:xfrm>
                  <a:off x="2376" y="1328"/>
                  <a:ext cx="8" cy="9"/>
                </a:xfrm>
                <a:custGeom>
                  <a:avLst/>
                  <a:gdLst>
                    <a:gd name="T0" fmla="*/ 2 w 8"/>
                    <a:gd name="T1" fmla="*/ 2 h 9"/>
                    <a:gd name="T2" fmla="*/ 2 w 8"/>
                    <a:gd name="T3" fmla="*/ 2 h 9"/>
                    <a:gd name="T4" fmla="*/ 5 w 8"/>
                    <a:gd name="T5" fmla="*/ 2 h 9"/>
                    <a:gd name="T6" fmla="*/ 5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6 h 9"/>
                    <a:gd name="T20" fmla="*/ 6 w 8"/>
                    <a:gd name="T21" fmla="*/ 8 h 9"/>
                    <a:gd name="T22" fmla="*/ 5 w 8"/>
                    <a:gd name="T23" fmla="*/ 8 h 9"/>
                    <a:gd name="T24" fmla="*/ 5 w 8"/>
                    <a:gd name="T25" fmla="*/ 8 h 9"/>
                    <a:gd name="T26" fmla="*/ 3 w 8"/>
                    <a:gd name="T27" fmla="*/ 9 h 9"/>
                    <a:gd name="T28" fmla="*/ 2 w 8"/>
                    <a:gd name="T29" fmla="*/ 9 h 9"/>
                    <a:gd name="T30" fmla="*/ 2 w 8"/>
                    <a:gd name="T31" fmla="*/ 8 h 9"/>
                    <a:gd name="T32" fmla="*/ 0 w 8"/>
                    <a:gd name="T33" fmla="*/ 8 h 9"/>
                    <a:gd name="T34" fmla="*/ 0 w 8"/>
                    <a:gd name="T35" fmla="*/ 8 h 9"/>
                    <a:gd name="T36" fmla="*/ 0 w 8"/>
                    <a:gd name="T37" fmla="*/ 6 h 9"/>
                    <a:gd name="T38" fmla="*/ 0 w 8"/>
                    <a:gd name="T39" fmla="*/ 5 h 9"/>
                    <a:gd name="T40" fmla="*/ 0 w 8"/>
                    <a:gd name="T41" fmla="*/ 3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2"/>
                      </a:lnTo>
                      <a:lnTo>
                        <a:pt x="5" y="0"/>
                      </a:lnTo>
                      <a:lnTo>
                        <a:pt x="6" y="0"/>
                      </a:lnTo>
                      <a:lnTo>
                        <a:pt x="8" y="2"/>
                      </a:lnTo>
                      <a:lnTo>
                        <a:pt x="8" y="3"/>
                      </a:lnTo>
                      <a:lnTo>
                        <a:pt x="8" y="5"/>
                      </a:lnTo>
                      <a:lnTo>
                        <a:pt x="8" y="6"/>
                      </a:lnTo>
                      <a:lnTo>
                        <a:pt x="6" y="8"/>
                      </a:lnTo>
                      <a:lnTo>
                        <a:pt x="5" y="8"/>
                      </a:lnTo>
                      <a:lnTo>
                        <a:pt x="3" y="9"/>
                      </a:lnTo>
                      <a:lnTo>
                        <a:pt x="2" y="9"/>
                      </a:lnTo>
                      <a:lnTo>
                        <a:pt x="2" y="8"/>
                      </a:lnTo>
                      <a:lnTo>
                        <a:pt x="0" y="8"/>
                      </a:lnTo>
                      <a:lnTo>
                        <a:pt x="0" y="6"/>
                      </a:lnTo>
                      <a:lnTo>
                        <a:pt x="0" y="5"/>
                      </a:lnTo>
                      <a:lnTo>
                        <a:pt x="0" y="3"/>
                      </a:lnTo>
                      <a:lnTo>
                        <a:pt x="2"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14" name="Freeform 562"/>
                <p:cNvSpPr>
                  <a:spLocks/>
                </p:cNvSpPr>
                <p:nvPr/>
              </p:nvSpPr>
              <p:spPr bwMode="auto">
                <a:xfrm>
                  <a:off x="2382" y="1736"/>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6 w 8"/>
                    <a:gd name="T11" fmla="*/ 0 h 8"/>
                    <a:gd name="T12" fmla="*/ 8 w 8"/>
                    <a:gd name="T13" fmla="*/ 2 h 8"/>
                    <a:gd name="T14" fmla="*/ 8 w 8"/>
                    <a:gd name="T15" fmla="*/ 2 h 8"/>
                    <a:gd name="T16" fmla="*/ 8 w 8"/>
                    <a:gd name="T17" fmla="*/ 3 h 8"/>
                    <a:gd name="T18" fmla="*/ 6 w 8"/>
                    <a:gd name="T19" fmla="*/ 5 h 8"/>
                    <a:gd name="T20" fmla="*/ 6 w 8"/>
                    <a:gd name="T21" fmla="*/ 5 h 8"/>
                    <a:gd name="T22" fmla="*/ 5 w 8"/>
                    <a:gd name="T23" fmla="*/ 6 h 8"/>
                    <a:gd name="T24" fmla="*/ 5 w 8"/>
                    <a:gd name="T25" fmla="*/ 6 h 8"/>
                    <a:gd name="T26" fmla="*/ 3 w 8"/>
                    <a:gd name="T27" fmla="*/ 8 h 8"/>
                    <a:gd name="T28" fmla="*/ 2 w 8"/>
                    <a:gd name="T29" fmla="*/ 8 h 8"/>
                    <a:gd name="T30" fmla="*/ 2 w 8"/>
                    <a:gd name="T31" fmla="*/ 8 h 8"/>
                    <a:gd name="T32" fmla="*/ 0 w 8"/>
                    <a:gd name="T33" fmla="*/ 6 h 8"/>
                    <a:gd name="T34" fmla="*/ 0 w 8"/>
                    <a:gd name="T35" fmla="*/ 5 h 8"/>
                    <a:gd name="T36" fmla="*/ 0 w 8"/>
                    <a:gd name="T37" fmla="*/ 5 h 8"/>
                    <a:gd name="T38" fmla="*/ 0 w 8"/>
                    <a:gd name="T39" fmla="*/ 3 h 8"/>
                    <a:gd name="T40" fmla="*/ 0 w 8"/>
                    <a:gd name="T41" fmla="*/ 2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2"/>
                      </a:lnTo>
                      <a:lnTo>
                        <a:pt x="8" y="3"/>
                      </a:lnTo>
                      <a:lnTo>
                        <a:pt x="6" y="5"/>
                      </a:lnTo>
                      <a:lnTo>
                        <a:pt x="5" y="6"/>
                      </a:lnTo>
                      <a:lnTo>
                        <a:pt x="3" y="8"/>
                      </a:lnTo>
                      <a:lnTo>
                        <a:pt x="2" y="8"/>
                      </a:lnTo>
                      <a:lnTo>
                        <a:pt x="0" y="6"/>
                      </a:lnTo>
                      <a:lnTo>
                        <a:pt x="0" y="5"/>
                      </a:lnTo>
                      <a:lnTo>
                        <a:pt x="0" y="3"/>
                      </a:lnTo>
                      <a:lnTo>
                        <a:pt x="0" y="2"/>
                      </a:lnTo>
                      <a:lnTo>
                        <a:pt x="2" y="2"/>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15" name="Freeform 563"/>
                <p:cNvSpPr>
                  <a:spLocks/>
                </p:cNvSpPr>
                <p:nvPr/>
              </p:nvSpPr>
              <p:spPr bwMode="auto">
                <a:xfrm>
                  <a:off x="2382" y="1736"/>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6 w 8"/>
                    <a:gd name="T11" fmla="*/ 0 h 8"/>
                    <a:gd name="T12" fmla="*/ 8 w 8"/>
                    <a:gd name="T13" fmla="*/ 2 h 8"/>
                    <a:gd name="T14" fmla="*/ 8 w 8"/>
                    <a:gd name="T15" fmla="*/ 2 h 8"/>
                    <a:gd name="T16" fmla="*/ 8 w 8"/>
                    <a:gd name="T17" fmla="*/ 3 h 8"/>
                    <a:gd name="T18" fmla="*/ 6 w 8"/>
                    <a:gd name="T19" fmla="*/ 5 h 8"/>
                    <a:gd name="T20" fmla="*/ 6 w 8"/>
                    <a:gd name="T21" fmla="*/ 5 h 8"/>
                    <a:gd name="T22" fmla="*/ 5 w 8"/>
                    <a:gd name="T23" fmla="*/ 6 h 8"/>
                    <a:gd name="T24" fmla="*/ 5 w 8"/>
                    <a:gd name="T25" fmla="*/ 6 h 8"/>
                    <a:gd name="T26" fmla="*/ 3 w 8"/>
                    <a:gd name="T27" fmla="*/ 8 h 8"/>
                    <a:gd name="T28" fmla="*/ 2 w 8"/>
                    <a:gd name="T29" fmla="*/ 8 h 8"/>
                    <a:gd name="T30" fmla="*/ 2 w 8"/>
                    <a:gd name="T31" fmla="*/ 8 h 8"/>
                    <a:gd name="T32" fmla="*/ 0 w 8"/>
                    <a:gd name="T33" fmla="*/ 6 h 8"/>
                    <a:gd name="T34" fmla="*/ 0 w 8"/>
                    <a:gd name="T35" fmla="*/ 5 h 8"/>
                    <a:gd name="T36" fmla="*/ 0 w 8"/>
                    <a:gd name="T37" fmla="*/ 5 h 8"/>
                    <a:gd name="T38" fmla="*/ 0 w 8"/>
                    <a:gd name="T39" fmla="*/ 3 h 8"/>
                    <a:gd name="T40" fmla="*/ 0 w 8"/>
                    <a:gd name="T41" fmla="*/ 2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2"/>
                      </a:lnTo>
                      <a:lnTo>
                        <a:pt x="8" y="3"/>
                      </a:lnTo>
                      <a:lnTo>
                        <a:pt x="6" y="5"/>
                      </a:lnTo>
                      <a:lnTo>
                        <a:pt x="5" y="6"/>
                      </a:lnTo>
                      <a:lnTo>
                        <a:pt x="3" y="8"/>
                      </a:lnTo>
                      <a:lnTo>
                        <a:pt x="2" y="8"/>
                      </a:lnTo>
                      <a:lnTo>
                        <a:pt x="0" y="6"/>
                      </a:lnTo>
                      <a:lnTo>
                        <a:pt x="0" y="5"/>
                      </a:lnTo>
                      <a:lnTo>
                        <a:pt x="0" y="3"/>
                      </a:lnTo>
                      <a:lnTo>
                        <a:pt x="0" y="2"/>
                      </a:lnTo>
                      <a:lnTo>
                        <a:pt x="2" y="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16" name="Freeform 564"/>
                <p:cNvSpPr>
                  <a:spLocks/>
                </p:cNvSpPr>
                <p:nvPr/>
              </p:nvSpPr>
              <p:spPr bwMode="auto">
                <a:xfrm>
                  <a:off x="2378" y="1711"/>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2 h 7"/>
                    <a:gd name="T14" fmla="*/ 7 w 7"/>
                    <a:gd name="T15" fmla="*/ 3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3 h 7"/>
                    <a:gd name="T40" fmla="*/ 0 w 7"/>
                    <a:gd name="T41" fmla="*/ 3 h 7"/>
                    <a:gd name="T42" fmla="*/ 1 w 7"/>
                    <a:gd name="T43" fmla="*/ 2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2"/>
                      </a:lnTo>
                      <a:lnTo>
                        <a:pt x="7" y="3"/>
                      </a:lnTo>
                      <a:lnTo>
                        <a:pt x="6" y="4"/>
                      </a:lnTo>
                      <a:lnTo>
                        <a:pt x="6" y="6"/>
                      </a:lnTo>
                      <a:lnTo>
                        <a:pt x="4" y="7"/>
                      </a:lnTo>
                      <a:lnTo>
                        <a:pt x="3" y="7"/>
                      </a:lnTo>
                      <a:lnTo>
                        <a:pt x="1" y="7"/>
                      </a:lnTo>
                      <a:lnTo>
                        <a:pt x="0" y="7"/>
                      </a:lnTo>
                      <a:lnTo>
                        <a:pt x="0" y="6"/>
                      </a:lnTo>
                      <a:lnTo>
                        <a:pt x="0" y="4"/>
                      </a:lnTo>
                      <a:lnTo>
                        <a:pt x="0" y="3"/>
                      </a:lnTo>
                      <a:lnTo>
                        <a:pt x="1"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17" name="Freeform 565"/>
                <p:cNvSpPr>
                  <a:spLocks/>
                </p:cNvSpPr>
                <p:nvPr/>
              </p:nvSpPr>
              <p:spPr bwMode="auto">
                <a:xfrm>
                  <a:off x="2378" y="1711"/>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2 h 7"/>
                    <a:gd name="T14" fmla="*/ 7 w 7"/>
                    <a:gd name="T15" fmla="*/ 3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3 h 7"/>
                    <a:gd name="T40" fmla="*/ 0 w 7"/>
                    <a:gd name="T41" fmla="*/ 3 h 7"/>
                    <a:gd name="T42" fmla="*/ 1 w 7"/>
                    <a:gd name="T43" fmla="*/ 2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2"/>
                      </a:lnTo>
                      <a:lnTo>
                        <a:pt x="7" y="3"/>
                      </a:lnTo>
                      <a:lnTo>
                        <a:pt x="6" y="4"/>
                      </a:lnTo>
                      <a:lnTo>
                        <a:pt x="6" y="6"/>
                      </a:lnTo>
                      <a:lnTo>
                        <a:pt x="4" y="7"/>
                      </a:lnTo>
                      <a:lnTo>
                        <a:pt x="3" y="7"/>
                      </a:lnTo>
                      <a:lnTo>
                        <a:pt x="1" y="7"/>
                      </a:lnTo>
                      <a:lnTo>
                        <a:pt x="0" y="7"/>
                      </a:lnTo>
                      <a:lnTo>
                        <a:pt x="0" y="6"/>
                      </a:lnTo>
                      <a:lnTo>
                        <a:pt x="0" y="4"/>
                      </a:lnTo>
                      <a:lnTo>
                        <a:pt x="0" y="3"/>
                      </a:lnTo>
                      <a:lnTo>
                        <a:pt x="1"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18" name="Freeform 566"/>
                <p:cNvSpPr>
                  <a:spLocks/>
                </p:cNvSpPr>
                <p:nvPr/>
              </p:nvSpPr>
              <p:spPr bwMode="auto">
                <a:xfrm>
                  <a:off x="2276" y="1309"/>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8 w 8"/>
                    <a:gd name="T11" fmla="*/ 0 h 7"/>
                    <a:gd name="T12" fmla="*/ 8 w 8"/>
                    <a:gd name="T13" fmla="*/ 0 h 7"/>
                    <a:gd name="T14" fmla="*/ 8 w 8"/>
                    <a:gd name="T15" fmla="*/ 1 h 7"/>
                    <a:gd name="T16" fmla="*/ 8 w 8"/>
                    <a:gd name="T17" fmla="*/ 3 h 7"/>
                    <a:gd name="T18" fmla="*/ 8 w 8"/>
                    <a:gd name="T19" fmla="*/ 4 h 7"/>
                    <a:gd name="T20" fmla="*/ 6 w 8"/>
                    <a:gd name="T21" fmla="*/ 4 h 7"/>
                    <a:gd name="T22" fmla="*/ 5 w 8"/>
                    <a:gd name="T23" fmla="*/ 6 h 7"/>
                    <a:gd name="T24" fmla="*/ 5 w 8"/>
                    <a:gd name="T25" fmla="*/ 6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1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0"/>
                      </a:lnTo>
                      <a:lnTo>
                        <a:pt x="8" y="1"/>
                      </a:lnTo>
                      <a:lnTo>
                        <a:pt x="8" y="3"/>
                      </a:lnTo>
                      <a:lnTo>
                        <a:pt x="8" y="4"/>
                      </a:lnTo>
                      <a:lnTo>
                        <a:pt x="6" y="4"/>
                      </a:lnTo>
                      <a:lnTo>
                        <a:pt x="5" y="6"/>
                      </a:lnTo>
                      <a:lnTo>
                        <a:pt x="3" y="7"/>
                      </a:lnTo>
                      <a:lnTo>
                        <a:pt x="2" y="7"/>
                      </a:lnTo>
                      <a:lnTo>
                        <a:pt x="0" y="7"/>
                      </a:lnTo>
                      <a:lnTo>
                        <a:pt x="0" y="6"/>
                      </a:lnTo>
                      <a:lnTo>
                        <a:pt x="0" y="4"/>
                      </a:lnTo>
                      <a:lnTo>
                        <a:pt x="0" y="3"/>
                      </a:lnTo>
                      <a:lnTo>
                        <a:pt x="0"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19" name="Freeform 567"/>
                <p:cNvSpPr>
                  <a:spLocks/>
                </p:cNvSpPr>
                <p:nvPr/>
              </p:nvSpPr>
              <p:spPr bwMode="auto">
                <a:xfrm>
                  <a:off x="2276" y="1309"/>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8 w 8"/>
                    <a:gd name="T11" fmla="*/ 0 h 7"/>
                    <a:gd name="T12" fmla="*/ 8 w 8"/>
                    <a:gd name="T13" fmla="*/ 0 h 7"/>
                    <a:gd name="T14" fmla="*/ 8 w 8"/>
                    <a:gd name="T15" fmla="*/ 1 h 7"/>
                    <a:gd name="T16" fmla="*/ 8 w 8"/>
                    <a:gd name="T17" fmla="*/ 3 h 7"/>
                    <a:gd name="T18" fmla="*/ 8 w 8"/>
                    <a:gd name="T19" fmla="*/ 4 h 7"/>
                    <a:gd name="T20" fmla="*/ 6 w 8"/>
                    <a:gd name="T21" fmla="*/ 4 h 7"/>
                    <a:gd name="T22" fmla="*/ 5 w 8"/>
                    <a:gd name="T23" fmla="*/ 6 h 7"/>
                    <a:gd name="T24" fmla="*/ 5 w 8"/>
                    <a:gd name="T25" fmla="*/ 6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1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0"/>
                      </a:lnTo>
                      <a:lnTo>
                        <a:pt x="8" y="1"/>
                      </a:lnTo>
                      <a:lnTo>
                        <a:pt x="8" y="3"/>
                      </a:lnTo>
                      <a:lnTo>
                        <a:pt x="8" y="4"/>
                      </a:lnTo>
                      <a:lnTo>
                        <a:pt x="6" y="4"/>
                      </a:lnTo>
                      <a:lnTo>
                        <a:pt x="5" y="6"/>
                      </a:lnTo>
                      <a:lnTo>
                        <a:pt x="3" y="7"/>
                      </a:lnTo>
                      <a:lnTo>
                        <a:pt x="2" y="7"/>
                      </a:lnTo>
                      <a:lnTo>
                        <a:pt x="0" y="7"/>
                      </a:lnTo>
                      <a:lnTo>
                        <a:pt x="0" y="6"/>
                      </a:lnTo>
                      <a:lnTo>
                        <a:pt x="0" y="4"/>
                      </a:lnTo>
                      <a:lnTo>
                        <a:pt x="0" y="3"/>
                      </a:lnTo>
                      <a:lnTo>
                        <a:pt x="0"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20" name="Freeform 568"/>
                <p:cNvSpPr>
                  <a:spLocks/>
                </p:cNvSpPr>
                <p:nvPr/>
              </p:nvSpPr>
              <p:spPr bwMode="auto">
                <a:xfrm>
                  <a:off x="2218" y="1623"/>
                  <a:ext cx="7" cy="9"/>
                </a:xfrm>
                <a:custGeom>
                  <a:avLst/>
                  <a:gdLst>
                    <a:gd name="T0" fmla="*/ 1 w 7"/>
                    <a:gd name="T1" fmla="*/ 1 h 9"/>
                    <a:gd name="T2" fmla="*/ 1 w 7"/>
                    <a:gd name="T3" fmla="*/ 1 h 9"/>
                    <a:gd name="T4" fmla="*/ 3 w 7"/>
                    <a:gd name="T5" fmla="*/ 0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4 h 9"/>
                    <a:gd name="T20" fmla="*/ 6 w 7"/>
                    <a:gd name="T21" fmla="*/ 6 h 9"/>
                    <a:gd name="T22" fmla="*/ 4 w 7"/>
                    <a:gd name="T23" fmla="*/ 7 h 9"/>
                    <a:gd name="T24" fmla="*/ 4 w 7"/>
                    <a:gd name="T25" fmla="*/ 7 h 9"/>
                    <a:gd name="T26" fmla="*/ 3 w 7"/>
                    <a:gd name="T27" fmla="*/ 7 h 9"/>
                    <a:gd name="T28" fmla="*/ 1 w 7"/>
                    <a:gd name="T29" fmla="*/ 9 h 9"/>
                    <a:gd name="T30" fmla="*/ 0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0"/>
                      </a:lnTo>
                      <a:lnTo>
                        <a:pt x="4" y="0"/>
                      </a:lnTo>
                      <a:lnTo>
                        <a:pt x="6" y="0"/>
                      </a:lnTo>
                      <a:lnTo>
                        <a:pt x="7" y="1"/>
                      </a:lnTo>
                      <a:lnTo>
                        <a:pt x="7" y="3"/>
                      </a:lnTo>
                      <a:lnTo>
                        <a:pt x="7" y="4"/>
                      </a:lnTo>
                      <a:lnTo>
                        <a:pt x="6" y="6"/>
                      </a:lnTo>
                      <a:lnTo>
                        <a:pt x="4" y="7"/>
                      </a:lnTo>
                      <a:lnTo>
                        <a:pt x="3" y="7"/>
                      </a:lnTo>
                      <a:lnTo>
                        <a:pt x="1" y="9"/>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21" name="Freeform 569"/>
                <p:cNvSpPr>
                  <a:spLocks/>
                </p:cNvSpPr>
                <p:nvPr/>
              </p:nvSpPr>
              <p:spPr bwMode="auto">
                <a:xfrm>
                  <a:off x="2218" y="1623"/>
                  <a:ext cx="7" cy="9"/>
                </a:xfrm>
                <a:custGeom>
                  <a:avLst/>
                  <a:gdLst>
                    <a:gd name="T0" fmla="*/ 1 w 7"/>
                    <a:gd name="T1" fmla="*/ 1 h 9"/>
                    <a:gd name="T2" fmla="*/ 1 w 7"/>
                    <a:gd name="T3" fmla="*/ 1 h 9"/>
                    <a:gd name="T4" fmla="*/ 3 w 7"/>
                    <a:gd name="T5" fmla="*/ 0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4 h 9"/>
                    <a:gd name="T20" fmla="*/ 6 w 7"/>
                    <a:gd name="T21" fmla="*/ 6 h 9"/>
                    <a:gd name="T22" fmla="*/ 4 w 7"/>
                    <a:gd name="T23" fmla="*/ 7 h 9"/>
                    <a:gd name="T24" fmla="*/ 4 w 7"/>
                    <a:gd name="T25" fmla="*/ 7 h 9"/>
                    <a:gd name="T26" fmla="*/ 3 w 7"/>
                    <a:gd name="T27" fmla="*/ 7 h 9"/>
                    <a:gd name="T28" fmla="*/ 1 w 7"/>
                    <a:gd name="T29" fmla="*/ 9 h 9"/>
                    <a:gd name="T30" fmla="*/ 0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0"/>
                      </a:lnTo>
                      <a:lnTo>
                        <a:pt x="4" y="0"/>
                      </a:lnTo>
                      <a:lnTo>
                        <a:pt x="6" y="0"/>
                      </a:lnTo>
                      <a:lnTo>
                        <a:pt x="7" y="1"/>
                      </a:lnTo>
                      <a:lnTo>
                        <a:pt x="7" y="3"/>
                      </a:lnTo>
                      <a:lnTo>
                        <a:pt x="7" y="4"/>
                      </a:lnTo>
                      <a:lnTo>
                        <a:pt x="6" y="6"/>
                      </a:lnTo>
                      <a:lnTo>
                        <a:pt x="4" y="7"/>
                      </a:lnTo>
                      <a:lnTo>
                        <a:pt x="3" y="7"/>
                      </a:lnTo>
                      <a:lnTo>
                        <a:pt x="1" y="9"/>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22" name="Freeform 570"/>
                <p:cNvSpPr>
                  <a:spLocks/>
                </p:cNvSpPr>
                <p:nvPr/>
              </p:nvSpPr>
              <p:spPr bwMode="auto">
                <a:xfrm>
                  <a:off x="2184" y="1626"/>
                  <a:ext cx="7" cy="9"/>
                </a:xfrm>
                <a:custGeom>
                  <a:avLst/>
                  <a:gdLst>
                    <a:gd name="T0" fmla="*/ 3 w 7"/>
                    <a:gd name="T1" fmla="*/ 1 h 9"/>
                    <a:gd name="T2" fmla="*/ 3 w 7"/>
                    <a:gd name="T3" fmla="*/ 1 h 9"/>
                    <a:gd name="T4" fmla="*/ 3 w 7"/>
                    <a:gd name="T5" fmla="*/ 0 h 9"/>
                    <a:gd name="T6" fmla="*/ 6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4 h 9"/>
                    <a:gd name="T20" fmla="*/ 6 w 7"/>
                    <a:gd name="T21" fmla="*/ 6 h 9"/>
                    <a:gd name="T22" fmla="*/ 4 w 7"/>
                    <a:gd name="T23" fmla="*/ 7 h 9"/>
                    <a:gd name="T24" fmla="*/ 4 w 7"/>
                    <a:gd name="T25" fmla="*/ 7 h 9"/>
                    <a:gd name="T26" fmla="*/ 3 w 7"/>
                    <a:gd name="T27" fmla="*/ 7 h 9"/>
                    <a:gd name="T28" fmla="*/ 3 w 7"/>
                    <a:gd name="T29" fmla="*/ 9 h 9"/>
                    <a:gd name="T30" fmla="*/ 1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3" y="0"/>
                      </a:lnTo>
                      <a:lnTo>
                        <a:pt x="6" y="0"/>
                      </a:lnTo>
                      <a:lnTo>
                        <a:pt x="7" y="1"/>
                      </a:lnTo>
                      <a:lnTo>
                        <a:pt x="7" y="3"/>
                      </a:lnTo>
                      <a:lnTo>
                        <a:pt x="7" y="4"/>
                      </a:lnTo>
                      <a:lnTo>
                        <a:pt x="6" y="6"/>
                      </a:lnTo>
                      <a:lnTo>
                        <a:pt x="4" y="7"/>
                      </a:lnTo>
                      <a:lnTo>
                        <a:pt x="3" y="7"/>
                      </a:lnTo>
                      <a:lnTo>
                        <a:pt x="3" y="9"/>
                      </a:lnTo>
                      <a:lnTo>
                        <a:pt x="1" y="7"/>
                      </a:lnTo>
                      <a:lnTo>
                        <a:pt x="0" y="7"/>
                      </a:lnTo>
                      <a:lnTo>
                        <a:pt x="0" y="6"/>
                      </a:lnTo>
                      <a:lnTo>
                        <a:pt x="0" y="4"/>
                      </a:lnTo>
                      <a:lnTo>
                        <a:pt x="0" y="3"/>
                      </a:lnTo>
                      <a:lnTo>
                        <a:pt x="1"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23" name="Freeform 571"/>
                <p:cNvSpPr>
                  <a:spLocks/>
                </p:cNvSpPr>
                <p:nvPr/>
              </p:nvSpPr>
              <p:spPr bwMode="auto">
                <a:xfrm>
                  <a:off x="2184" y="1626"/>
                  <a:ext cx="7" cy="9"/>
                </a:xfrm>
                <a:custGeom>
                  <a:avLst/>
                  <a:gdLst>
                    <a:gd name="T0" fmla="*/ 3 w 7"/>
                    <a:gd name="T1" fmla="*/ 1 h 9"/>
                    <a:gd name="T2" fmla="*/ 3 w 7"/>
                    <a:gd name="T3" fmla="*/ 1 h 9"/>
                    <a:gd name="T4" fmla="*/ 3 w 7"/>
                    <a:gd name="T5" fmla="*/ 0 h 9"/>
                    <a:gd name="T6" fmla="*/ 6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4 h 9"/>
                    <a:gd name="T20" fmla="*/ 6 w 7"/>
                    <a:gd name="T21" fmla="*/ 6 h 9"/>
                    <a:gd name="T22" fmla="*/ 4 w 7"/>
                    <a:gd name="T23" fmla="*/ 7 h 9"/>
                    <a:gd name="T24" fmla="*/ 4 w 7"/>
                    <a:gd name="T25" fmla="*/ 7 h 9"/>
                    <a:gd name="T26" fmla="*/ 3 w 7"/>
                    <a:gd name="T27" fmla="*/ 7 h 9"/>
                    <a:gd name="T28" fmla="*/ 3 w 7"/>
                    <a:gd name="T29" fmla="*/ 9 h 9"/>
                    <a:gd name="T30" fmla="*/ 1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3" y="0"/>
                      </a:lnTo>
                      <a:lnTo>
                        <a:pt x="6" y="0"/>
                      </a:lnTo>
                      <a:lnTo>
                        <a:pt x="7" y="1"/>
                      </a:lnTo>
                      <a:lnTo>
                        <a:pt x="7" y="3"/>
                      </a:lnTo>
                      <a:lnTo>
                        <a:pt x="7" y="4"/>
                      </a:lnTo>
                      <a:lnTo>
                        <a:pt x="6" y="6"/>
                      </a:lnTo>
                      <a:lnTo>
                        <a:pt x="4" y="7"/>
                      </a:lnTo>
                      <a:lnTo>
                        <a:pt x="3" y="7"/>
                      </a:lnTo>
                      <a:lnTo>
                        <a:pt x="3" y="9"/>
                      </a:lnTo>
                      <a:lnTo>
                        <a:pt x="1" y="7"/>
                      </a:lnTo>
                      <a:lnTo>
                        <a:pt x="0" y="7"/>
                      </a:lnTo>
                      <a:lnTo>
                        <a:pt x="0" y="6"/>
                      </a:lnTo>
                      <a:lnTo>
                        <a:pt x="0" y="4"/>
                      </a:lnTo>
                      <a:lnTo>
                        <a:pt x="0" y="3"/>
                      </a:lnTo>
                      <a:lnTo>
                        <a:pt x="1"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24" name="Freeform 572"/>
                <p:cNvSpPr>
                  <a:spLocks/>
                </p:cNvSpPr>
                <p:nvPr/>
              </p:nvSpPr>
              <p:spPr bwMode="auto">
                <a:xfrm>
                  <a:off x="2276" y="1683"/>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3 h 7"/>
                    <a:gd name="T16" fmla="*/ 8 w 8"/>
                    <a:gd name="T17" fmla="*/ 4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7 h 7"/>
                    <a:gd name="T34" fmla="*/ 0 w 8"/>
                    <a:gd name="T35" fmla="*/ 6 h 7"/>
                    <a:gd name="T36" fmla="*/ 0 w 8"/>
                    <a:gd name="T37" fmla="*/ 4 h 7"/>
                    <a:gd name="T38" fmla="*/ 0 w 8"/>
                    <a:gd name="T39" fmla="*/ 4 h 7"/>
                    <a:gd name="T40" fmla="*/ 0 w 8"/>
                    <a:gd name="T41" fmla="*/ 3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8" y="4"/>
                      </a:lnTo>
                      <a:lnTo>
                        <a:pt x="6" y="4"/>
                      </a:lnTo>
                      <a:lnTo>
                        <a:pt x="6" y="6"/>
                      </a:lnTo>
                      <a:lnTo>
                        <a:pt x="5" y="7"/>
                      </a:lnTo>
                      <a:lnTo>
                        <a:pt x="3" y="7"/>
                      </a:lnTo>
                      <a:lnTo>
                        <a:pt x="2" y="7"/>
                      </a:lnTo>
                      <a:lnTo>
                        <a:pt x="0" y="7"/>
                      </a:lnTo>
                      <a:lnTo>
                        <a:pt x="0" y="6"/>
                      </a:lnTo>
                      <a:lnTo>
                        <a:pt x="0" y="4"/>
                      </a:lnTo>
                      <a:lnTo>
                        <a:pt x="0" y="3"/>
                      </a:lnTo>
                      <a:lnTo>
                        <a:pt x="0"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25" name="Freeform 573"/>
                <p:cNvSpPr>
                  <a:spLocks/>
                </p:cNvSpPr>
                <p:nvPr/>
              </p:nvSpPr>
              <p:spPr bwMode="auto">
                <a:xfrm>
                  <a:off x="2276" y="1683"/>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3 h 7"/>
                    <a:gd name="T16" fmla="*/ 8 w 8"/>
                    <a:gd name="T17" fmla="*/ 4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7 h 7"/>
                    <a:gd name="T34" fmla="*/ 0 w 8"/>
                    <a:gd name="T35" fmla="*/ 6 h 7"/>
                    <a:gd name="T36" fmla="*/ 0 w 8"/>
                    <a:gd name="T37" fmla="*/ 4 h 7"/>
                    <a:gd name="T38" fmla="*/ 0 w 8"/>
                    <a:gd name="T39" fmla="*/ 4 h 7"/>
                    <a:gd name="T40" fmla="*/ 0 w 8"/>
                    <a:gd name="T41" fmla="*/ 3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8" y="4"/>
                      </a:lnTo>
                      <a:lnTo>
                        <a:pt x="6" y="4"/>
                      </a:lnTo>
                      <a:lnTo>
                        <a:pt x="6" y="6"/>
                      </a:lnTo>
                      <a:lnTo>
                        <a:pt x="5" y="7"/>
                      </a:lnTo>
                      <a:lnTo>
                        <a:pt x="3" y="7"/>
                      </a:lnTo>
                      <a:lnTo>
                        <a:pt x="2" y="7"/>
                      </a:lnTo>
                      <a:lnTo>
                        <a:pt x="0" y="7"/>
                      </a:lnTo>
                      <a:lnTo>
                        <a:pt x="0" y="6"/>
                      </a:lnTo>
                      <a:lnTo>
                        <a:pt x="0" y="4"/>
                      </a:lnTo>
                      <a:lnTo>
                        <a:pt x="0" y="3"/>
                      </a:lnTo>
                      <a:lnTo>
                        <a:pt x="0"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26" name="Freeform 574"/>
                <p:cNvSpPr>
                  <a:spLocks/>
                </p:cNvSpPr>
                <p:nvPr/>
              </p:nvSpPr>
              <p:spPr bwMode="auto">
                <a:xfrm>
                  <a:off x="2269" y="1711"/>
                  <a:ext cx="7" cy="9"/>
                </a:xfrm>
                <a:custGeom>
                  <a:avLst/>
                  <a:gdLst>
                    <a:gd name="T0" fmla="*/ 3 w 7"/>
                    <a:gd name="T1" fmla="*/ 2 h 9"/>
                    <a:gd name="T2" fmla="*/ 3 w 7"/>
                    <a:gd name="T3" fmla="*/ 2 h 9"/>
                    <a:gd name="T4" fmla="*/ 4 w 7"/>
                    <a:gd name="T5" fmla="*/ 2 h 9"/>
                    <a:gd name="T6" fmla="*/ 6 w 7"/>
                    <a:gd name="T7" fmla="*/ 0 h 9"/>
                    <a:gd name="T8" fmla="*/ 7 w 7"/>
                    <a:gd name="T9" fmla="*/ 2 h 9"/>
                    <a:gd name="T10" fmla="*/ 7 w 7"/>
                    <a:gd name="T11" fmla="*/ 2 h 9"/>
                    <a:gd name="T12" fmla="*/ 7 w 7"/>
                    <a:gd name="T13" fmla="*/ 3 h 9"/>
                    <a:gd name="T14" fmla="*/ 7 w 7"/>
                    <a:gd name="T15" fmla="*/ 3 h 9"/>
                    <a:gd name="T16" fmla="*/ 7 w 7"/>
                    <a:gd name="T17" fmla="*/ 4 h 9"/>
                    <a:gd name="T18" fmla="*/ 7 w 7"/>
                    <a:gd name="T19" fmla="*/ 6 h 9"/>
                    <a:gd name="T20" fmla="*/ 7 w 7"/>
                    <a:gd name="T21" fmla="*/ 7 h 9"/>
                    <a:gd name="T22" fmla="*/ 6 w 7"/>
                    <a:gd name="T23" fmla="*/ 7 h 9"/>
                    <a:gd name="T24" fmla="*/ 6 w 7"/>
                    <a:gd name="T25" fmla="*/ 7 h 9"/>
                    <a:gd name="T26" fmla="*/ 3 w 7"/>
                    <a:gd name="T27" fmla="*/ 9 h 9"/>
                    <a:gd name="T28" fmla="*/ 3 w 7"/>
                    <a:gd name="T29" fmla="*/ 9 h 9"/>
                    <a:gd name="T30" fmla="*/ 1 w 7"/>
                    <a:gd name="T31" fmla="*/ 9 h 9"/>
                    <a:gd name="T32" fmla="*/ 1 w 7"/>
                    <a:gd name="T33" fmla="*/ 7 h 9"/>
                    <a:gd name="T34" fmla="*/ 0 w 7"/>
                    <a:gd name="T35" fmla="*/ 7 h 9"/>
                    <a:gd name="T36" fmla="*/ 0 w 7"/>
                    <a:gd name="T37" fmla="*/ 6 h 9"/>
                    <a:gd name="T38" fmla="*/ 0 w 7"/>
                    <a:gd name="T39" fmla="*/ 4 h 9"/>
                    <a:gd name="T40" fmla="*/ 1 w 7"/>
                    <a:gd name="T41" fmla="*/ 3 h 9"/>
                    <a:gd name="T42" fmla="*/ 1 w 7"/>
                    <a:gd name="T43" fmla="*/ 3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2"/>
                      </a:lnTo>
                      <a:lnTo>
                        <a:pt x="6" y="0"/>
                      </a:lnTo>
                      <a:lnTo>
                        <a:pt x="7" y="2"/>
                      </a:lnTo>
                      <a:lnTo>
                        <a:pt x="7" y="3"/>
                      </a:lnTo>
                      <a:lnTo>
                        <a:pt x="7" y="4"/>
                      </a:lnTo>
                      <a:lnTo>
                        <a:pt x="7" y="6"/>
                      </a:lnTo>
                      <a:lnTo>
                        <a:pt x="7" y="7"/>
                      </a:lnTo>
                      <a:lnTo>
                        <a:pt x="6" y="7"/>
                      </a:lnTo>
                      <a:lnTo>
                        <a:pt x="3" y="9"/>
                      </a:lnTo>
                      <a:lnTo>
                        <a:pt x="1" y="9"/>
                      </a:lnTo>
                      <a:lnTo>
                        <a:pt x="1" y="7"/>
                      </a:lnTo>
                      <a:lnTo>
                        <a:pt x="0" y="7"/>
                      </a:lnTo>
                      <a:lnTo>
                        <a:pt x="0" y="6"/>
                      </a:lnTo>
                      <a:lnTo>
                        <a:pt x="0" y="4"/>
                      </a:lnTo>
                      <a:lnTo>
                        <a:pt x="1" y="3"/>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27" name="Freeform 575"/>
                <p:cNvSpPr>
                  <a:spLocks/>
                </p:cNvSpPr>
                <p:nvPr/>
              </p:nvSpPr>
              <p:spPr bwMode="auto">
                <a:xfrm>
                  <a:off x="2269" y="1711"/>
                  <a:ext cx="7" cy="9"/>
                </a:xfrm>
                <a:custGeom>
                  <a:avLst/>
                  <a:gdLst>
                    <a:gd name="T0" fmla="*/ 3 w 7"/>
                    <a:gd name="T1" fmla="*/ 2 h 9"/>
                    <a:gd name="T2" fmla="*/ 3 w 7"/>
                    <a:gd name="T3" fmla="*/ 2 h 9"/>
                    <a:gd name="T4" fmla="*/ 4 w 7"/>
                    <a:gd name="T5" fmla="*/ 2 h 9"/>
                    <a:gd name="T6" fmla="*/ 6 w 7"/>
                    <a:gd name="T7" fmla="*/ 0 h 9"/>
                    <a:gd name="T8" fmla="*/ 7 w 7"/>
                    <a:gd name="T9" fmla="*/ 2 h 9"/>
                    <a:gd name="T10" fmla="*/ 7 w 7"/>
                    <a:gd name="T11" fmla="*/ 2 h 9"/>
                    <a:gd name="T12" fmla="*/ 7 w 7"/>
                    <a:gd name="T13" fmla="*/ 3 h 9"/>
                    <a:gd name="T14" fmla="*/ 7 w 7"/>
                    <a:gd name="T15" fmla="*/ 3 h 9"/>
                    <a:gd name="T16" fmla="*/ 7 w 7"/>
                    <a:gd name="T17" fmla="*/ 4 h 9"/>
                    <a:gd name="T18" fmla="*/ 7 w 7"/>
                    <a:gd name="T19" fmla="*/ 6 h 9"/>
                    <a:gd name="T20" fmla="*/ 7 w 7"/>
                    <a:gd name="T21" fmla="*/ 7 h 9"/>
                    <a:gd name="T22" fmla="*/ 6 w 7"/>
                    <a:gd name="T23" fmla="*/ 7 h 9"/>
                    <a:gd name="T24" fmla="*/ 6 w 7"/>
                    <a:gd name="T25" fmla="*/ 7 h 9"/>
                    <a:gd name="T26" fmla="*/ 3 w 7"/>
                    <a:gd name="T27" fmla="*/ 9 h 9"/>
                    <a:gd name="T28" fmla="*/ 3 w 7"/>
                    <a:gd name="T29" fmla="*/ 9 h 9"/>
                    <a:gd name="T30" fmla="*/ 1 w 7"/>
                    <a:gd name="T31" fmla="*/ 9 h 9"/>
                    <a:gd name="T32" fmla="*/ 1 w 7"/>
                    <a:gd name="T33" fmla="*/ 7 h 9"/>
                    <a:gd name="T34" fmla="*/ 0 w 7"/>
                    <a:gd name="T35" fmla="*/ 7 h 9"/>
                    <a:gd name="T36" fmla="*/ 0 w 7"/>
                    <a:gd name="T37" fmla="*/ 6 h 9"/>
                    <a:gd name="T38" fmla="*/ 0 w 7"/>
                    <a:gd name="T39" fmla="*/ 4 h 9"/>
                    <a:gd name="T40" fmla="*/ 1 w 7"/>
                    <a:gd name="T41" fmla="*/ 3 h 9"/>
                    <a:gd name="T42" fmla="*/ 1 w 7"/>
                    <a:gd name="T43" fmla="*/ 3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2"/>
                      </a:lnTo>
                      <a:lnTo>
                        <a:pt x="6" y="0"/>
                      </a:lnTo>
                      <a:lnTo>
                        <a:pt x="7" y="2"/>
                      </a:lnTo>
                      <a:lnTo>
                        <a:pt x="7" y="3"/>
                      </a:lnTo>
                      <a:lnTo>
                        <a:pt x="7" y="4"/>
                      </a:lnTo>
                      <a:lnTo>
                        <a:pt x="7" y="6"/>
                      </a:lnTo>
                      <a:lnTo>
                        <a:pt x="7" y="7"/>
                      </a:lnTo>
                      <a:lnTo>
                        <a:pt x="6" y="7"/>
                      </a:lnTo>
                      <a:lnTo>
                        <a:pt x="3" y="9"/>
                      </a:lnTo>
                      <a:lnTo>
                        <a:pt x="1" y="9"/>
                      </a:lnTo>
                      <a:lnTo>
                        <a:pt x="1" y="7"/>
                      </a:lnTo>
                      <a:lnTo>
                        <a:pt x="0" y="7"/>
                      </a:lnTo>
                      <a:lnTo>
                        <a:pt x="0" y="6"/>
                      </a:lnTo>
                      <a:lnTo>
                        <a:pt x="0" y="4"/>
                      </a:lnTo>
                      <a:lnTo>
                        <a:pt x="1" y="3"/>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28" name="Freeform 576"/>
                <p:cNvSpPr>
                  <a:spLocks/>
                </p:cNvSpPr>
                <p:nvPr/>
              </p:nvSpPr>
              <p:spPr bwMode="auto">
                <a:xfrm>
                  <a:off x="2515" y="1696"/>
                  <a:ext cx="8" cy="9"/>
                </a:xfrm>
                <a:custGeom>
                  <a:avLst/>
                  <a:gdLst>
                    <a:gd name="T0" fmla="*/ 2 w 8"/>
                    <a:gd name="T1" fmla="*/ 2 h 9"/>
                    <a:gd name="T2" fmla="*/ 2 w 8"/>
                    <a:gd name="T3" fmla="*/ 2 h 9"/>
                    <a:gd name="T4" fmla="*/ 5 w 8"/>
                    <a:gd name="T5" fmla="*/ 2 h 9"/>
                    <a:gd name="T6" fmla="*/ 5 w 8"/>
                    <a:gd name="T7" fmla="*/ 0 h 9"/>
                    <a:gd name="T8" fmla="*/ 6 w 8"/>
                    <a:gd name="T9" fmla="*/ 2 h 9"/>
                    <a:gd name="T10" fmla="*/ 8 w 8"/>
                    <a:gd name="T11" fmla="*/ 2 h 9"/>
                    <a:gd name="T12" fmla="*/ 8 w 8"/>
                    <a:gd name="T13" fmla="*/ 3 h 9"/>
                    <a:gd name="T14" fmla="*/ 8 w 8"/>
                    <a:gd name="T15" fmla="*/ 3 h 9"/>
                    <a:gd name="T16" fmla="*/ 8 w 8"/>
                    <a:gd name="T17" fmla="*/ 5 h 9"/>
                    <a:gd name="T18" fmla="*/ 8 w 8"/>
                    <a:gd name="T19" fmla="*/ 6 h 9"/>
                    <a:gd name="T20" fmla="*/ 6 w 8"/>
                    <a:gd name="T21" fmla="*/ 6 h 9"/>
                    <a:gd name="T22" fmla="*/ 5 w 8"/>
                    <a:gd name="T23" fmla="*/ 8 h 9"/>
                    <a:gd name="T24" fmla="*/ 5 w 8"/>
                    <a:gd name="T25" fmla="*/ 8 h 9"/>
                    <a:gd name="T26" fmla="*/ 3 w 8"/>
                    <a:gd name="T27" fmla="*/ 9 h 9"/>
                    <a:gd name="T28" fmla="*/ 2 w 8"/>
                    <a:gd name="T29" fmla="*/ 9 h 9"/>
                    <a:gd name="T30" fmla="*/ 0 w 8"/>
                    <a:gd name="T31" fmla="*/ 9 h 9"/>
                    <a:gd name="T32" fmla="*/ 0 w 8"/>
                    <a:gd name="T33" fmla="*/ 8 h 9"/>
                    <a:gd name="T34" fmla="*/ 0 w 8"/>
                    <a:gd name="T35" fmla="*/ 6 h 9"/>
                    <a:gd name="T36" fmla="*/ 0 w 8"/>
                    <a:gd name="T37" fmla="*/ 6 h 9"/>
                    <a:gd name="T38" fmla="*/ 0 w 8"/>
                    <a:gd name="T39" fmla="*/ 5 h 9"/>
                    <a:gd name="T40" fmla="*/ 0 w 8"/>
                    <a:gd name="T41" fmla="*/ 3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2"/>
                      </a:lnTo>
                      <a:lnTo>
                        <a:pt x="5" y="0"/>
                      </a:lnTo>
                      <a:lnTo>
                        <a:pt x="6" y="2"/>
                      </a:lnTo>
                      <a:lnTo>
                        <a:pt x="8" y="2"/>
                      </a:lnTo>
                      <a:lnTo>
                        <a:pt x="8" y="3"/>
                      </a:lnTo>
                      <a:lnTo>
                        <a:pt x="8" y="5"/>
                      </a:lnTo>
                      <a:lnTo>
                        <a:pt x="8" y="6"/>
                      </a:lnTo>
                      <a:lnTo>
                        <a:pt x="6" y="6"/>
                      </a:lnTo>
                      <a:lnTo>
                        <a:pt x="5" y="8"/>
                      </a:lnTo>
                      <a:lnTo>
                        <a:pt x="3" y="9"/>
                      </a:lnTo>
                      <a:lnTo>
                        <a:pt x="2" y="9"/>
                      </a:lnTo>
                      <a:lnTo>
                        <a:pt x="0" y="9"/>
                      </a:lnTo>
                      <a:lnTo>
                        <a:pt x="0" y="8"/>
                      </a:lnTo>
                      <a:lnTo>
                        <a:pt x="0" y="6"/>
                      </a:lnTo>
                      <a:lnTo>
                        <a:pt x="0" y="5"/>
                      </a:lnTo>
                      <a:lnTo>
                        <a:pt x="0" y="3"/>
                      </a:lnTo>
                      <a:lnTo>
                        <a:pt x="2"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29" name="Freeform 577"/>
                <p:cNvSpPr>
                  <a:spLocks/>
                </p:cNvSpPr>
                <p:nvPr/>
              </p:nvSpPr>
              <p:spPr bwMode="auto">
                <a:xfrm>
                  <a:off x="2515" y="1696"/>
                  <a:ext cx="8" cy="9"/>
                </a:xfrm>
                <a:custGeom>
                  <a:avLst/>
                  <a:gdLst>
                    <a:gd name="T0" fmla="*/ 2 w 8"/>
                    <a:gd name="T1" fmla="*/ 2 h 9"/>
                    <a:gd name="T2" fmla="*/ 2 w 8"/>
                    <a:gd name="T3" fmla="*/ 2 h 9"/>
                    <a:gd name="T4" fmla="*/ 5 w 8"/>
                    <a:gd name="T5" fmla="*/ 2 h 9"/>
                    <a:gd name="T6" fmla="*/ 5 w 8"/>
                    <a:gd name="T7" fmla="*/ 0 h 9"/>
                    <a:gd name="T8" fmla="*/ 6 w 8"/>
                    <a:gd name="T9" fmla="*/ 2 h 9"/>
                    <a:gd name="T10" fmla="*/ 8 w 8"/>
                    <a:gd name="T11" fmla="*/ 2 h 9"/>
                    <a:gd name="T12" fmla="*/ 8 w 8"/>
                    <a:gd name="T13" fmla="*/ 3 h 9"/>
                    <a:gd name="T14" fmla="*/ 8 w 8"/>
                    <a:gd name="T15" fmla="*/ 3 h 9"/>
                    <a:gd name="T16" fmla="*/ 8 w 8"/>
                    <a:gd name="T17" fmla="*/ 5 h 9"/>
                    <a:gd name="T18" fmla="*/ 8 w 8"/>
                    <a:gd name="T19" fmla="*/ 6 h 9"/>
                    <a:gd name="T20" fmla="*/ 6 w 8"/>
                    <a:gd name="T21" fmla="*/ 6 h 9"/>
                    <a:gd name="T22" fmla="*/ 5 w 8"/>
                    <a:gd name="T23" fmla="*/ 8 h 9"/>
                    <a:gd name="T24" fmla="*/ 5 w 8"/>
                    <a:gd name="T25" fmla="*/ 8 h 9"/>
                    <a:gd name="T26" fmla="*/ 3 w 8"/>
                    <a:gd name="T27" fmla="*/ 9 h 9"/>
                    <a:gd name="T28" fmla="*/ 2 w 8"/>
                    <a:gd name="T29" fmla="*/ 9 h 9"/>
                    <a:gd name="T30" fmla="*/ 0 w 8"/>
                    <a:gd name="T31" fmla="*/ 9 h 9"/>
                    <a:gd name="T32" fmla="*/ 0 w 8"/>
                    <a:gd name="T33" fmla="*/ 8 h 9"/>
                    <a:gd name="T34" fmla="*/ 0 w 8"/>
                    <a:gd name="T35" fmla="*/ 6 h 9"/>
                    <a:gd name="T36" fmla="*/ 0 w 8"/>
                    <a:gd name="T37" fmla="*/ 6 h 9"/>
                    <a:gd name="T38" fmla="*/ 0 w 8"/>
                    <a:gd name="T39" fmla="*/ 5 h 9"/>
                    <a:gd name="T40" fmla="*/ 0 w 8"/>
                    <a:gd name="T41" fmla="*/ 3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2"/>
                      </a:lnTo>
                      <a:lnTo>
                        <a:pt x="5" y="0"/>
                      </a:lnTo>
                      <a:lnTo>
                        <a:pt x="6" y="2"/>
                      </a:lnTo>
                      <a:lnTo>
                        <a:pt x="8" y="2"/>
                      </a:lnTo>
                      <a:lnTo>
                        <a:pt x="8" y="3"/>
                      </a:lnTo>
                      <a:lnTo>
                        <a:pt x="8" y="5"/>
                      </a:lnTo>
                      <a:lnTo>
                        <a:pt x="8" y="6"/>
                      </a:lnTo>
                      <a:lnTo>
                        <a:pt x="6" y="6"/>
                      </a:lnTo>
                      <a:lnTo>
                        <a:pt x="5" y="8"/>
                      </a:lnTo>
                      <a:lnTo>
                        <a:pt x="3" y="9"/>
                      </a:lnTo>
                      <a:lnTo>
                        <a:pt x="2" y="9"/>
                      </a:lnTo>
                      <a:lnTo>
                        <a:pt x="0" y="9"/>
                      </a:lnTo>
                      <a:lnTo>
                        <a:pt x="0" y="8"/>
                      </a:lnTo>
                      <a:lnTo>
                        <a:pt x="0" y="6"/>
                      </a:lnTo>
                      <a:lnTo>
                        <a:pt x="0" y="5"/>
                      </a:lnTo>
                      <a:lnTo>
                        <a:pt x="0" y="3"/>
                      </a:lnTo>
                      <a:lnTo>
                        <a:pt x="2"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30" name="Freeform 578"/>
                <p:cNvSpPr>
                  <a:spLocks/>
                </p:cNvSpPr>
                <p:nvPr/>
              </p:nvSpPr>
              <p:spPr bwMode="auto">
                <a:xfrm>
                  <a:off x="2523" y="1714"/>
                  <a:ext cx="7" cy="7"/>
                </a:xfrm>
                <a:custGeom>
                  <a:avLst/>
                  <a:gdLst>
                    <a:gd name="T0" fmla="*/ 1 w 7"/>
                    <a:gd name="T1" fmla="*/ 0 h 7"/>
                    <a:gd name="T2" fmla="*/ 1 w 7"/>
                    <a:gd name="T3" fmla="*/ 0 h 7"/>
                    <a:gd name="T4" fmla="*/ 3 w 7"/>
                    <a:gd name="T5" fmla="*/ 0 h 7"/>
                    <a:gd name="T6" fmla="*/ 4 w 7"/>
                    <a:gd name="T7" fmla="*/ 0 h 7"/>
                    <a:gd name="T8" fmla="*/ 4 w 7"/>
                    <a:gd name="T9" fmla="*/ 0 h 7"/>
                    <a:gd name="T10" fmla="*/ 6 w 7"/>
                    <a:gd name="T11" fmla="*/ 0 h 7"/>
                    <a:gd name="T12" fmla="*/ 7 w 7"/>
                    <a:gd name="T13" fmla="*/ 1 h 7"/>
                    <a:gd name="T14" fmla="*/ 7 w 7"/>
                    <a:gd name="T15" fmla="*/ 3 h 7"/>
                    <a:gd name="T16" fmla="*/ 7 w 7"/>
                    <a:gd name="T17" fmla="*/ 4 h 7"/>
                    <a:gd name="T18" fmla="*/ 6 w 7"/>
                    <a:gd name="T19" fmla="*/ 4 h 7"/>
                    <a:gd name="T20" fmla="*/ 4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7" y="4"/>
                      </a:lnTo>
                      <a:lnTo>
                        <a:pt x="6" y="4"/>
                      </a:lnTo>
                      <a:lnTo>
                        <a:pt x="4" y="6"/>
                      </a:lnTo>
                      <a:lnTo>
                        <a:pt x="4" y="7"/>
                      </a:lnTo>
                      <a:lnTo>
                        <a:pt x="3" y="7"/>
                      </a:lnTo>
                      <a:lnTo>
                        <a:pt x="1" y="7"/>
                      </a:lnTo>
                      <a:lnTo>
                        <a:pt x="0" y="7"/>
                      </a:lnTo>
                      <a:lnTo>
                        <a:pt x="0" y="6"/>
                      </a:lnTo>
                      <a:lnTo>
                        <a:pt x="0" y="4"/>
                      </a:lnTo>
                      <a:lnTo>
                        <a:pt x="0" y="3"/>
                      </a:lnTo>
                      <a:lnTo>
                        <a:pt x="0"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31" name="Freeform 579"/>
                <p:cNvSpPr>
                  <a:spLocks/>
                </p:cNvSpPr>
                <p:nvPr/>
              </p:nvSpPr>
              <p:spPr bwMode="auto">
                <a:xfrm>
                  <a:off x="2523" y="1714"/>
                  <a:ext cx="7" cy="7"/>
                </a:xfrm>
                <a:custGeom>
                  <a:avLst/>
                  <a:gdLst>
                    <a:gd name="T0" fmla="*/ 1 w 7"/>
                    <a:gd name="T1" fmla="*/ 0 h 7"/>
                    <a:gd name="T2" fmla="*/ 1 w 7"/>
                    <a:gd name="T3" fmla="*/ 0 h 7"/>
                    <a:gd name="T4" fmla="*/ 3 w 7"/>
                    <a:gd name="T5" fmla="*/ 0 h 7"/>
                    <a:gd name="T6" fmla="*/ 4 w 7"/>
                    <a:gd name="T7" fmla="*/ 0 h 7"/>
                    <a:gd name="T8" fmla="*/ 4 w 7"/>
                    <a:gd name="T9" fmla="*/ 0 h 7"/>
                    <a:gd name="T10" fmla="*/ 6 w 7"/>
                    <a:gd name="T11" fmla="*/ 0 h 7"/>
                    <a:gd name="T12" fmla="*/ 7 w 7"/>
                    <a:gd name="T13" fmla="*/ 1 h 7"/>
                    <a:gd name="T14" fmla="*/ 7 w 7"/>
                    <a:gd name="T15" fmla="*/ 3 h 7"/>
                    <a:gd name="T16" fmla="*/ 7 w 7"/>
                    <a:gd name="T17" fmla="*/ 4 h 7"/>
                    <a:gd name="T18" fmla="*/ 6 w 7"/>
                    <a:gd name="T19" fmla="*/ 4 h 7"/>
                    <a:gd name="T20" fmla="*/ 4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7" y="4"/>
                      </a:lnTo>
                      <a:lnTo>
                        <a:pt x="6" y="4"/>
                      </a:lnTo>
                      <a:lnTo>
                        <a:pt x="4" y="6"/>
                      </a:lnTo>
                      <a:lnTo>
                        <a:pt x="4" y="7"/>
                      </a:lnTo>
                      <a:lnTo>
                        <a:pt x="3" y="7"/>
                      </a:lnTo>
                      <a:lnTo>
                        <a:pt x="1" y="7"/>
                      </a:lnTo>
                      <a:lnTo>
                        <a:pt x="0" y="7"/>
                      </a:lnTo>
                      <a:lnTo>
                        <a:pt x="0" y="6"/>
                      </a:lnTo>
                      <a:lnTo>
                        <a:pt x="0" y="4"/>
                      </a:lnTo>
                      <a:lnTo>
                        <a:pt x="0" y="3"/>
                      </a:lnTo>
                      <a:lnTo>
                        <a:pt x="0"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32" name="Freeform 580"/>
                <p:cNvSpPr>
                  <a:spLocks/>
                </p:cNvSpPr>
                <p:nvPr/>
              </p:nvSpPr>
              <p:spPr bwMode="auto">
                <a:xfrm>
                  <a:off x="2324" y="1717"/>
                  <a:ext cx="8" cy="9"/>
                </a:xfrm>
                <a:custGeom>
                  <a:avLst/>
                  <a:gdLst>
                    <a:gd name="T0" fmla="*/ 2 w 8"/>
                    <a:gd name="T1" fmla="*/ 1 h 9"/>
                    <a:gd name="T2" fmla="*/ 2 w 8"/>
                    <a:gd name="T3" fmla="*/ 1 h 9"/>
                    <a:gd name="T4" fmla="*/ 5 w 8"/>
                    <a:gd name="T5" fmla="*/ 0 h 9"/>
                    <a:gd name="T6" fmla="*/ 6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4 h 9"/>
                    <a:gd name="T20" fmla="*/ 6 w 8"/>
                    <a:gd name="T21" fmla="*/ 6 h 9"/>
                    <a:gd name="T22" fmla="*/ 5 w 8"/>
                    <a:gd name="T23" fmla="*/ 7 h 9"/>
                    <a:gd name="T24" fmla="*/ 5 w 8"/>
                    <a:gd name="T25" fmla="*/ 7 h 9"/>
                    <a:gd name="T26" fmla="*/ 3 w 8"/>
                    <a:gd name="T27" fmla="*/ 7 h 9"/>
                    <a:gd name="T28" fmla="*/ 2 w 8"/>
                    <a:gd name="T29" fmla="*/ 9 h 9"/>
                    <a:gd name="T30" fmla="*/ 2 w 8"/>
                    <a:gd name="T31" fmla="*/ 7 h 9"/>
                    <a:gd name="T32" fmla="*/ 0 w 8"/>
                    <a:gd name="T33" fmla="*/ 7 h 9"/>
                    <a:gd name="T34" fmla="*/ 0 w 8"/>
                    <a:gd name="T35" fmla="*/ 6 h 9"/>
                    <a:gd name="T36" fmla="*/ 0 w 8"/>
                    <a:gd name="T37" fmla="*/ 4 h 9"/>
                    <a:gd name="T38" fmla="*/ 0 w 8"/>
                    <a:gd name="T39" fmla="*/ 4 h 9"/>
                    <a:gd name="T40" fmla="*/ 0 w 8"/>
                    <a:gd name="T41" fmla="*/ 3 h 9"/>
                    <a:gd name="T42" fmla="*/ 2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0"/>
                      </a:lnTo>
                      <a:lnTo>
                        <a:pt x="6" y="0"/>
                      </a:lnTo>
                      <a:lnTo>
                        <a:pt x="8" y="1"/>
                      </a:lnTo>
                      <a:lnTo>
                        <a:pt x="8" y="3"/>
                      </a:lnTo>
                      <a:lnTo>
                        <a:pt x="8" y="4"/>
                      </a:lnTo>
                      <a:lnTo>
                        <a:pt x="6" y="6"/>
                      </a:lnTo>
                      <a:lnTo>
                        <a:pt x="5" y="7"/>
                      </a:lnTo>
                      <a:lnTo>
                        <a:pt x="3" y="7"/>
                      </a:lnTo>
                      <a:lnTo>
                        <a:pt x="2" y="9"/>
                      </a:lnTo>
                      <a:lnTo>
                        <a:pt x="2" y="7"/>
                      </a:lnTo>
                      <a:lnTo>
                        <a:pt x="0"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33" name="Freeform 581"/>
                <p:cNvSpPr>
                  <a:spLocks/>
                </p:cNvSpPr>
                <p:nvPr/>
              </p:nvSpPr>
              <p:spPr bwMode="auto">
                <a:xfrm>
                  <a:off x="2324" y="1717"/>
                  <a:ext cx="8" cy="9"/>
                </a:xfrm>
                <a:custGeom>
                  <a:avLst/>
                  <a:gdLst>
                    <a:gd name="T0" fmla="*/ 2 w 8"/>
                    <a:gd name="T1" fmla="*/ 1 h 9"/>
                    <a:gd name="T2" fmla="*/ 2 w 8"/>
                    <a:gd name="T3" fmla="*/ 1 h 9"/>
                    <a:gd name="T4" fmla="*/ 5 w 8"/>
                    <a:gd name="T5" fmla="*/ 0 h 9"/>
                    <a:gd name="T6" fmla="*/ 6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4 h 9"/>
                    <a:gd name="T20" fmla="*/ 6 w 8"/>
                    <a:gd name="T21" fmla="*/ 6 h 9"/>
                    <a:gd name="T22" fmla="*/ 5 w 8"/>
                    <a:gd name="T23" fmla="*/ 7 h 9"/>
                    <a:gd name="T24" fmla="*/ 5 w 8"/>
                    <a:gd name="T25" fmla="*/ 7 h 9"/>
                    <a:gd name="T26" fmla="*/ 3 w 8"/>
                    <a:gd name="T27" fmla="*/ 7 h 9"/>
                    <a:gd name="T28" fmla="*/ 2 w 8"/>
                    <a:gd name="T29" fmla="*/ 9 h 9"/>
                    <a:gd name="T30" fmla="*/ 2 w 8"/>
                    <a:gd name="T31" fmla="*/ 7 h 9"/>
                    <a:gd name="T32" fmla="*/ 0 w 8"/>
                    <a:gd name="T33" fmla="*/ 7 h 9"/>
                    <a:gd name="T34" fmla="*/ 0 w 8"/>
                    <a:gd name="T35" fmla="*/ 6 h 9"/>
                    <a:gd name="T36" fmla="*/ 0 w 8"/>
                    <a:gd name="T37" fmla="*/ 4 h 9"/>
                    <a:gd name="T38" fmla="*/ 0 w 8"/>
                    <a:gd name="T39" fmla="*/ 4 h 9"/>
                    <a:gd name="T40" fmla="*/ 0 w 8"/>
                    <a:gd name="T41" fmla="*/ 3 h 9"/>
                    <a:gd name="T42" fmla="*/ 2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0"/>
                      </a:lnTo>
                      <a:lnTo>
                        <a:pt x="6" y="0"/>
                      </a:lnTo>
                      <a:lnTo>
                        <a:pt x="8" y="1"/>
                      </a:lnTo>
                      <a:lnTo>
                        <a:pt x="8" y="3"/>
                      </a:lnTo>
                      <a:lnTo>
                        <a:pt x="8" y="4"/>
                      </a:lnTo>
                      <a:lnTo>
                        <a:pt x="6" y="6"/>
                      </a:lnTo>
                      <a:lnTo>
                        <a:pt x="5" y="7"/>
                      </a:lnTo>
                      <a:lnTo>
                        <a:pt x="3" y="7"/>
                      </a:lnTo>
                      <a:lnTo>
                        <a:pt x="2" y="9"/>
                      </a:lnTo>
                      <a:lnTo>
                        <a:pt x="2" y="7"/>
                      </a:lnTo>
                      <a:lnTo>
                        <a:pt x="0"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34" name="Freeform 582"/>
                <p:cNvSpPr>
                  <a:spLocks/>
                </p:cNvSpPr>
                <p:nvPr/>
              </p:nvSpPr>
              <p:spPr bwMode="auto">
                <a:xfrm>
                  <a:off x="2060" y="1573"/>
                  <a:ext cx="7" cy="8"/>
                </a:xfrm>
                <a:custGeom>
                  <a:avLst/>
                  <a:gdLst>
                    <a:gd name="T0" fmla="*/ 1 w 7"/>
                    <a:gd name="T1" fmla="*/ 0 h 8"/>
                    <a:gd name="T2" fmla="*/ 1 w 7"/>
                    <a:gd name="T3" fmla="*/ 0 h 8"/>
                    <a:gd name="T4" fmla="*/ 2 w 7"/>
                    <a:gd name="T5" fmla="*/ 0 h 8"/>
                    <a:gd name="T6" fmla="*/ 4 w 7"/>
                    <a:gd name="T7" fmla="*/ 0 h 8"/>
                    <a:gd name="T8" fmla="*/ 5 w 7"/>
                    <a:gd name="T9" fmla="*/ 0 h 8"/>
                    <a:gd name="T10" fmla="*/ 7 w 7"/>
                    <a:gd name="T11" fmla="*/ 0 h 8"/>
                    <a:gd name="T12" fmla="*/ 7 w 7"/>
                    <a:gd name="T13" fmla="*/ 0 h 8"/>
                    <a:gd name="T14" fmla="*/ 7 w 7"/>
                    <a:gd name="T15" fmla="*/ 2 h 8"/>
                    <a:gd name="T16" fmla="*/ 7 w 7"/>
                    <a:gd name="T17" fmla="*/ 3 h 8"/>
                    <a:gd name="T18" fmla="*/ 7 w 7"/>
                    <a:gd name="T19" fmla="*/ 5 h 8"/>
                    <a:gd name="T20" fmla="*/ 5 w 7"/>
                    <a:gd name="T21" fmla="*/ 5 h 8"/>
                    <a:gd name="T22" fmla="*/ 4 w 7"/>
                    <a:gd name="T23" fmla="*/ 6 h 8"/>
                    <a:gd name="T24" fmla="*/ 4 w 7"/>
                    <a:gd name="T25" fmla="*/ 6 h 8"/>
                    <a:gd name="T26" fmla="*/ 2 w 7"/>
                    <a:gd name="T27" fmla="*/ 8 h 8"/>
                    <a:gd name="T28" fmla="*/ 1 w 7"/>
                    <a:gd name="T29" fmla="*/ 8 h 8"/>
                    <a:gd name="T30" fmla="*/ 1 w 7"/>
                    <a:gd name="T31" fmla="*/ 8 h 8"/>
                    <a:gd name="T32" fmla="*/ 0 w 7"/>
                    <a:gd name="T33" fmla="*/ 6 h 8"/>
                    <a:gd name="T34" fmla="*/ 0 w 7"/>
                    <a:gd name="T35" fmla="*/ 5 h 8"/>
                    <a:gd name="T36" fmla="*/ 0 w 7"/>
                    <a:gd name="T37" fmla="*/ 5 h 8"/>
                    <a:gd name="T38" fmla="*/ 0 w 7"/>
                    <a:gd name="T39" fmla="*/ 3 h 8"/>
                    <a:gd name="T40" fmla="*/ 0 w 7"/>
                    <a:gd name="T41" fmla="*/ 2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2" y="0"/>
                      </a:lnTo>
                      <a:lnTo>
                        <a:pt x="4" y="0"/>
                      </a:lnTo>
                      <a:lnTo>
                        <a:pt x="5" y="0"/>
                      </a:lnTo>
                      <a:lnTo>
                        <a:pt x="7" y="0"/>
                      </a:lnTo>
                      <a:lnTo>
                        <a:pt x="7" y="2"/>
                      </a:lnTo>
                      <a:lnTo>
                        <a:pt x="7" y="3"/>
                      </a:lnTo>
                      <a:lnTo>
                        <a:pt x="7" y="5"/>
                      </a:lnTo>
                      <a:lnTo>
                        <a:pt x="5" y="5"/>
                      </a:lnTo>
                      <a:lnTo>
                        <a:pt x="4" y="6"/>
                      </a:lnTo>
                      <a:lnTo>
                        <a:pt x="2" y="8"/>
                      </a:lnTo>
                      <a:lnTo>
                        <a:pt x="1" y="8"/>
                      </a:lnTo>
                      <a:lnTo>
                        <a:pt x="0" y="6"/>
                      </a:lnTo>
                      <a:lnTo>
                        <a:pt x="0" y="5"/>
                      </a:lnTo>
                      <a:lnTo>
                        <a:pt x="0" y="3"/>
                      </a:lnTo>
                      <a:lnTo>
                        <a:pt x="0" y="2"/>
                      </a:lnTo>
                      <a:lnTo>
                        <a:pt x="1"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35" name="Freeform 583"/>
                <p:cNvSpPr>
                  <a:spLocks/>
                </p:cNvSpPr>
                <p:nvPr/>
              </p:nvSpPr>
              <p:spPr bwMode="auto">
                <a:xfrm>
                  <a:off x="2060" y="1573"/>
                  <a:ext cx="7" cy="8"/>
                </a:xfrm>
                <a:custGeom>
                  <a:avLst/>
                  <a:gdLst>
                    <a:gd name="T0" fmla="*/ 1 w 7"/>
                    <a:gd name="T1" fmla="*/ 0 h 8"/>
                    <a:gd name="T2" fmla="*/ 1 w 7"/>
                    <a:gd name="T3" fmla="*/ 0 h 8"/>
                    <a:gd name="T4" fmla="*/ 2 w 7"/>
                    <a:gd name="T5" fmla="*/ 0 h 8"/>
                    <a:gd name="T6" fmla="*/ 4 w 7"/>
                    <a:gd name="T7" fmla="*/ 0 h 8"/>
                    <a:gd name="T8" fmla="*/ 5 w 7"/>
                    <a:gd name="T9" fmla="*/ 0 h 8"/>
                    <a:gd name="T10" fmla="*/ 7 w 7"/>
                    <a:gd name="T11" fmla="*/ 0 h 8"/>
                    <a:gd name="T12" fmla="*/ 7 w 7"/>
                    <a:gd name="T13" fmla="*/ 0 h 8"/>
                    <a:gd name="T14" fmla="*/ 7 w 7"/>
                    <a:gd name="T15" fmla="*/ 2 h 8"/>
                    <a:gd name="T16" fmla="*/ 7 w 7"/>
                    <a:gd name="T17" fmla="*/ 3 h 8"/>
                    <a:gd name="T18" fmla="*/ 7 w 7"/>
                    <a:gd name="T19" fmla="*/ 5 h 8"/>
                    <a:gd name="T20" fmla="*/ 5 w 7"/>
                    <a:gd name="T21" fmla="*/ 5 h 8"/>
                    <a:gd name="T22" fmla="*/ 4 w 7"/>
                    <a:gd name="T23" fmla="*/ 6 h 8"/>
                    <a:gd name="T24" fmla="*/ 4 w 7"/>
                    <a:gd name="T25" fmla="*/ 6 h 8"/>
                    <a:gd name="T26" fmla="*/ 2 w 7"/>
                    <a:gd name="T27" fmla="*/ 8 h 8"/>
                    <a:gd name="T28" fmla="*/ 1 w 7"/>
                    <a:gd name="T29" fmla="*/ 8 h 8"/>
                    <a:gd name="T30" fmla="*/ 1 w 7"/>
                    <a:gd name="T31" fmla="*/ 8 h 8"/>
                    <a:gd name="T32" fmla="*/ 0 w 7"/>
                    <a:gd name="T33" fmla="*/ 6 h 8"/>
                    <a:gd name="T34" fmla="*/ 0 w 7"/>
                    <a:gd name="T35" fmla="*/ 5 h 8"/>
                    <a:gd name="T36" fmla="*/ 0 w 7"/>
                    <a:gd name="T37" fmla="*/ 5 h 8"/>
                    <a:gd name="T38" fmla="*/ 0 w 7"/>
                    <a:gd name="T39" fmla="*/ 3 h 8"/>
                    <a:gd name="T40" fmla="*/ 0 w 7"/>
                    <a:gd name="T41" fmla="*/ 2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2" y="0"/>
                      </a:lnTo>
                      <a:lnTo>
                        <a:pt x="4" y="0"/>
                      </a:lnTo>
                      <a:lnTo>
                        <a:pt x="5" y="0"/>
                      </a:lnTo>
                      <a:lnTo>
                        <a:pt x="7" y="0"/>
                      </a:lnTo>
                      <a:lnTo>
                        <a:pt x="7" y="2"/>
                      </a:lnTo>
                      <a:lnTo>
                        <a:pt x="7" y="3"/>
                      </a:lnTo>
                      <a:lnTo>
                        <a:pt x="7" y="5"/>
                      </a:lnTo>
                      <a:lnTo>
                        <a:pt x="5" y="5"/>
                      </a:lnTo>
                      <a:lnTo>
                        <a:pt x="4" y="6"/>
                      </a:lnTo>
                      <a:lnTo>
                        <a:pt x="2" y="8"/>
                      </a:lnTo>
                      <a:lnTo>
                        <a:pt x="1" y="8"/>
                      </a:lnTo>
                      <a:lnTo>
                        <a:pt x="0" y="6"/>
                      </a:lnTo>
                      <a:lnTo>
                        <a:pt x="0" y="5"/>
                      </a:lnTo>
                      <a:lnTo>
                        <a:pt x="0" y="3"/>
                      </a:lnTo>
                      <a:lnTo>
                        <a:pt x="0" y="2"/>
                      </a:lnTo>
                      <a:lnTo>
                        <a:pt x="1"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36" name="Freeform 584"/>
                <p:cNvSpPr>
                  <a:spLocks/>
                </p:cNvSpPr>
                <p:nvPr/>
              </p:nvSpPr>
              <p:spPr bwMode="auto">
                <a:xfrm>
                  <a:off x="2258" y="1660"/>
                  <a:ext cx="8" cy="9"/>
                </a:xfrm>
                <a:custGeom>
                  <a:avLst/>
                  <a:gdLst>
                    <a:gd name="T0" fmla="*/ 2 w 8"/>
                    <a:gd name="T1" fmla="*/ 2 h 9"/>
                    <a:gd name="T2" fmla="*/ 2 w 8"/>
                    <a:gd name="T3" fmla="*/ 2 h 9"/>
                    <a:gd name="T4" fmla="*/ 5 w 8"/>
                    <a:gd name="T5" fmla="*/ 0 h 9"/>
                    <a:gd name="T6" fmla="*/ 6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5 h 9"/>
                    <a:gd name="T20" fmla="*/ 6 w 8"/>
                    <a:gd name="T21" fmla="*/ 6 h 9"/>
                    <a:gd name="T22" fmla="*/ 5 w 8"/>
                    <a:gd name="T23" fmla="*/ 8 h 9"/>
                    <a:gd name="T24" fmla="*/ 5 w 8"/>
                    <a:gd name="T25" fmla="*/ 8 h 9"/>
                    <a:gd name="T26" fmla="*/ 3 w 8"/>
                    <a:gd name="T27" fmla="*/ 8 h 9"/>
                    <a:gd name="T28" fmla="*/ 2 w 8"/>
                    <a:gd name="T29" fmla="*/ 9 h 9"/>
                    <a:gd name="T30" fmla="*/ 2 w 8"/>
                    <a:gd name="T31" fmla="*/ 8 h 9"/>
                    <a:gd name="T32" fmla="*/ 0 w 8"/>
                    <a:gd name="T33" fmla="*/ 8 h 9"/>
                    <a:gd name="T34" fmla="*/ 0 w 8"/>
                    <a:gd name="T35" fmla="*/ 6 h 9"/>
                    <a:gd name="T36" fmla="*/ 0 w 8"/>
                    <a:gd name="T37" fmla="*/ 6 h 9"/>
                    <a:gd name="T38" fmla="*/ 0 w 8"/>
                    <a:gd name="T39" fmla="*/ 5 h 9"/>
                    <a:gd name="T40" fmla="*/ 0 w 8"/>
                    <a:gd name="T41" fmla="*/ 3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0"/>
                      </a:lnTo>
                      <a:lnTo>
                        <a:pt x="6" y="0"/>
                      </a:lnTo>
                      <a:lnTo>
                        <a:pt x="8" y="2"/>
                      </a:lnTo>
                      <a:lnTo>
                        <a:pt x="8" y="3"/>
                      </a:lnTo>
                      <a:lnTo>
                        <a:pt x="8" y="5"/>
                      </a:lnTo>
                      <a:lnTo>
                        <a:pt x="6" y="6"/>
                      </a:lnTo>
                      <a:lnTo>
                        <a:pt x="5" y="8"/>
                      </a:lnTo>
                      <a:lnTo>
                        <a:pt x="3" y="8"/>
                      </a:lnTo>
                      <a:lnTo>
                        <a:pt x="2" y="9"/>
                      </a:lnTo>
                      <a:lnTo>
                        <a:pt x="2" y="8"/>
                      </a:lnTo>
                      <a:lnTo>
                        <a:pt x="0" y="8"/>
                      </a:lnTo>
                      <a:lnTo>
                        <a:pt x="0" y="6"/>
                      </a:lnTo>
                      <a:lnTo>
                        <a:pt x="0" y="5"/>
                      </a:lnTo>
                      <a:lnTo>
                        <a:pt x="0" y="3"/>
                      </a:lnTo>
                      <a:lnTo>
                        <a:pt x="2"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37" name="Freeform 585"/>
                <p:cNvSpPr>
                  <a:spLocks/>
                </p:cNvSpPr>
                <p:nvPr/>
              </p:nvSpPr>
              <p:spPr bwMode="auto">
                <a:xfrm>
                  <a:off x="2258" y="1660"/>
                  <a:ext cx="8" cy="9"/>
                </a:xfrm>
                <a:custGeom>
                  <a:avLst/>
                  <a:gdLst>
                    <a:gd name="T0" fmla="*/ 2 w 8"/>
                    <a:gd name="T1" fmla="*/ 2 h 9"/>
                    <a:gd name="T2" fmla="*/ 2 w 8"/>
                    <a:gd name="T3" fmla="*/ 2 h 9"/>
                    <a:gd name="T4" fmla="*/ 5 w 8"/>
                    <a:gd name="T5" fmla="*/ 0 h 9"/>
                    <a:gd name="T6" fmla="*/ 6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5 h 9"/>
                    <a:gd name="T20" fmla="*/ 6 w 8"/>
                    <a:gd name="T21" fmla="*/ 6 h 9"/>
                    <a:gd name="T22" fmla="*/ 5 w 8"/>
                    <a:gd name="T23" fmla="*/ 8 h 9"/>
                    <a:gd name="T24" fmla="*/ 5 w 8"/>
                    <a:gd name="T25" fmla="*/ 8 h 9"/>
                    <a:gd name="T26" fmla="*/ 3 w 8"/>
                    <a:gd name="T27" fmla="*/ 8 h 9"/>
                    <a:gd name="T28" fmla="*/ 2 w 8"/>
                    <a:gd name="T29" fmla="*/ 9 h 9"/>
                    <a:gd name="T30" fmla="*/ 2 w 8"/>
                    <a:gd name="T31" fmla="*/ 8 h 9"/>
                    <a:gd name="T32" fmla="*/ 0 w 8"/>
                    <a:gd name="T33" fmla="*/ 8 h 9"/>
                    <a:gd name="T34" fmla="*/ 0 w 8"/>
                    <a:gd name="T35" fmla="*/ 6 h 9"/>
                    <a:gd name="T36" fmla="*/ 0 w 8"/>
                    <a:gd name="T37" fmla="*/ 6 h 9"/>
                    <a:gd name="T38" fmla="*/ 0 w 8"/>
                    <a:gd name="T39" fmla="*/ 5 h 9"/>
                    <a:gd name="T40" fmla="*/ 0 w 8"/>
                    <a:gd name="T41" fmla="*/ 3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0"/>
                      </a:lnTo>
                      <a:lnTo>
                        <a:pt x="6" y="0"/>
                      </a:lnTo>
                      <a:lnTo>
                        <a:pt x="8" y="2"/>
                      </a:lnTo>
                      <a:lnTo>
                        <a:pt x="8" y="3"/>
                      </a:lnTo>
                      <a:lnTo>
                        <a:pt x="8" y="5"/>
                      </a:lnTo>
                      <a:lnTo>
                        <a:pt x="6" y="6"/>
                      </a:lnTo>
                      <a:lnTo>
                        <a:pt x="5" y="8"/>
                      </a:lnTo>
                      <a:lnTo>
                        <a:pt x="3" y="8"/>
                      </a:lnTo>
                      <a:lnTo>
                        <a:pt x="2" y="9"/>
                      </a:lnTo>
                      <a:lnTo>
                        <a:pt x="2" y="8"/>
                      </a:lnTo>
                      <a:lnTo>
                        <a:pt x="0" y="8"/>
                      </a:lnTo>
                      <a:lnTo>
                        <a:pt x="0" y="6"/>
                      </a:lnTo>
                      <a:lnTo>
                        <a:pt x="0" y="5"/>
                      </a:lnTo>
                      <a:lnTo>
                        <a:pt x="0" y="3"/>
                      </a:lnTo>
                      <a:lnTo>
                        <a:pt x="2"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38" name="Freeform 586"/>
                <p:cNvSpPr>
                  <a:spLocks/>
                </p:cNvSpPr>
                <p:nvPr/>
              </p:nvSpPr>
              <p:spPr bwMode="auto">
                <a:xfrm>
                  <a:off x="2182" y="1605"/>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0 h 7"/>
                    <a:gd name="T14" fmla="*/ 8 w 8"/>
                    <a:gd name="T15" fmla="*/ 1 h 7"/>
                    <a:gd name="T16" fmla="*/ 8 w 8"/>
                    <a:gd name="T17" fmla="*/ 3 h 7"/>
                    <a:gd name="T18" fmla="*/ 6 w 8"/>
                    <a:gd name="T19" fmla="*/ 4 h 7"/>
                    <a:gd name="T20" fmla="*/ 6 w 8"/>
                    <a:gd name="T21" fmla="*/ 4 h 7"/>
                    <a:gd name="T22" fmla="*/ 5 w 8"/>
                    <a:gd name="T23" fmla="*/ 6 h 7"/>
                    <a:gd name="T24" fmla="*/ 5 w 8"/>
                    <a:gd name="T25" fmla="*/ 6 h 7"/>
                    <a:gd name="T26" fmla="*/ 3 w 8"/>
                    <a:gd name="T27" fmla="*/ 7 h 7"/>
                    <a:gd name="T28" fmla="*/ 2 w 8"/>
                    <a:gd name="T29" fmla="*/ 7 h 7"/>
                    <a:gd name="T30" fmla="*/ 2 w 8"/>
                    <a:gd name="T31" fmla="*/ 7 h 7"/>
                    <a:gd name="T32" fmla="*/ 0 w 8"/>
                    <a:gd name="T33" fmla="*/ 6 h 7"/>
                    <a:gd name="T34" fmla="*/ 0 w 8"/>
                    <a:gd name="T35" fmla="*/ 4 h 7"/>
                    <a:gd name="T36" fmla="*/ 0 w 8"/>
                    <a:gd name="T37" fmla="*/ 4 h 7"/>
                    <a:gd name="T38" fmla="*/ 0 w 8"/>
                    <a:gd name="T39" fmla="*/ 3 h 7"/>
                    <a:gd name="T40" fmla="*/ 0 w 8"/>
                    <a:gd name="T41" fmla="*/ 1 h 7"/>
                    <a:gd name="T42" fmla="*/ 2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0"/>
                      </a:lnTo>
                      <a:lnTo>
                        <a:pt x="8" y="1"/>
                      </a:lnTo>
                      <a:lnTo>
                        <a:pt x="8" y="3"/>
                      </a:lnTo>
                      <a:lnTo>
                        <a:pt x="6" y="4"/>
                      </a:lnTo>
                      <a:lnTo>
                        <a:pt x="5" y="6"/>
                      </a:lnTo>
                      <a:lnTo>
                        <a:pt x="3" y="7"/>
                      </a:lnTo>
                      <a:lnTo>
                        <a:pt x="2" y="7"/>
                      </a:lnTo>
                      <a:lnTo>
                        <a:pt x="0" y="6"/>
                      </a:lnTo>
                      <a:lnTo>
                        <a:pt x="0" y="4"/>
                      </a:lnTo>
                      <a:lnTo>
                        <a:pt x="0" y="3"/>
                      </a:lnTo>
                      <a:lnTo>
                        <a:pt x="0" y="1"/>
                      </a:lnTo>
                      <a:lnTo>
                        <a:pt x="2"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39" name="Freeform 587"/>
                <p:cNvSpPr>
                  <a:spLocks/>
                </p:cNvSpPr>
                <p:nvPr/>
              </p:nvSpPr>
              <p:spPr bwMode="auto">
                <a:xfrm>
                  <a:off x="2182" y="1605"/>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0 h 7"/>
                    <a:gd name="T14" fmla="*/ 8 w 8"/>
                    <a:gd name="T15" fmla="*/ 1 h 7"/>
                    <a:gd name="T16" fmla="*/ 8 w 8"/>
                    <a:gd name="T17" fmla="*/ 3 h 7"/>
                    <a:gd name="T18" fmla="*/ 6 w 8"/>
                    <a:gd name="T19" fmla="*/ 4 h 7"/>
                    <a:gd name="T20" fmla="*/ 6 w 8"/>
                    <a:gd name="T21" fmla="*/ 4 h 7"/>
                    <a:gd name="T22" fmla="*/ 5 w 8"/>
                    <a:gd name="T23" fmla="*/ 6 h 7"/>
                    <a:gd name="T24" fmla="*/ 5 w 8"/>
                    <a:gd name="T25" fmla="*/ 6 h 7"/>
                    <a:gd name="T26" fmla="*/ 3 w 8"/>
                    <a:gd name="T27" fmla="*/ 7 h 7"/>
                    <a:gd name="T28" fmla="*/ 2 w 8"/>
                    <a:gd name="T29" fmla="*/ 7 h 7"/>
                    <a:gd name="T30" fmla="*/ 2 w 8"/>
                    <a:gd name="T31" fmla="*/ 7 h 7"/>
                    <a:gd name="T32" fmla="*/ 0 w 8"/>
                    <a:gd name="T33" fmla="*/ 6 h 7"/>
                    <a:gd name="T34" fmla="*/ 0 w 8"/>
                    <a:gd name="T35" fmla="*/ 4 h 7"/>
                    <a:gd name="T36" fmla="*/ 0 w 8"/>
                    <a:gd name="T37" fmla="*/ 4 h 7"/>
                    <a:gd name="T38" fmla="*/ 0 w 8"/>
                    <a:gd name="T39" fmla="*/ 3 h 7"/>
                    <a:gd name="T40" fmla="*/ 0 w 8"/>
                    <a:gd name="T41" fmla="*/ 1 h 7"/>
                    <a:gd name="T42" fmla="*/ 2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0"/>
                      </a:lnTo>
                      <a:lnTo>
                        <a:pt x="8" y="1"/>
                      </a:lnTo>
                      <a:lnTo>
                        <a:pt x="8" y="3"/>
                      </a:lnTo>
                      <a:lnTo>
                        <a:pt x="6" y="4"/>
                      </a:lnTo>
                      <a:lnTo>
                        <a:pt x="5" y="6"/>
                      </a:lnTo>
                      <a:lnTo>
                        <a:pt x="3" y="7"/>
                      </a:lnTo>
                      <a:lnTo>
                        <a:pt x="2" y="7"/>
                      </a:lnTo>
                      <a:lnTo>
                        <a:pt x="0" y="6"/>
                      </a:lnTo>
                      <a:lnTo>
                        <a:pt x="0" y="4"/>
                      </a:lnTo>
                      <a:lnTo>
                        <a:pt x="0" y="3"/>
                      </a:lnTo>
                      <a:lnTo>
                        <a:pt x="0" y="1"/>
                      </a:lnTo>
                      <a:lnTo>
                        <a:pt x="2"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40" name="Freeform 588"/>
                <p:cNvSpPr>
                  <a:spLocks/>
                </p:cNvSpPr>
                <p:nvPr/>
              </p:nvSpPr>
              <p:spPr bwMode="auto">
                <a:xfrm>
                  <a:off x="2264" y="1334"/>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6 w 8"/>
                    <a:gd name="T11" fmla="*/ 0 h 8"/>
                    <a:gd name="T12" fmla="*/ 8 w 8"/>
                    <a:gd name="T13" fmla="*/ 2 h 8"/>
                    <a:gd name="T14" fmla="*/ 8 w 8"/>
                    <a:gd name="T15" fmla="*/ 2 h 8"/>
                    <a:gd name="T16" fmla="*/ 8 w 8"/>
                    <a:gd name="T17" fmla="*/ 3 h 8"/>
                    <a:gd name="T18" fmla="*/ 6 w 8"/>
                    <a:gd name="T19" fmla="*/ 5 h 8"/>
                    <a:gd name="T20" fmla="*/ 6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8 h 8"/>
                    <a:gd name="T34" fmla="*/ 0 w 8"/>
                    <a:gd name="T35" fmla="*/ 6 h 8"/>
                    <a:gd name="T36" fmla="*/ 0 w 8"/>
                    <a:gd name="T37" fmla="*/ 5 h 8"/>
                    <a:gd name="T38" fmla="*/ 0 w 8"/>
                    <a:gd name="T39" fmla="*/ 5 h 8"/>
                    <a:gd name="T40" fmla="*/ 0 w 8"/>
                    <a:gd name="T41" fmla="*/ 3 h 8"/>
                    <a:gd name="T42" fmla="*/ 0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2"/>
                      </a:lnTo>
                      <a:lnTo>
                        <a:pt x="8" y="3"/>
                      </a:lnTo>
                      <a:lnTo>
                        <a:pt x="6" y="5"/>
                      </a:lnTo>
                      <a:lnTo>
                        <a:pt x="6" y="6"/>
                      </a:lnTo>
                      <a:lnTo>
                        <a:pt x="5" y="8"/>
                      </a:lnTo>
                      <a:lnTo>
                        <a:pt x="3" y="8"/>
                      </a:lnTo>
                      <a:lnTo>
                        <a:pt x="2" y="8"/>
                      </a:lnTo>
                      <a:lnTo>
                        <a:pt x="0" y="8"/>
                      </a:lnTo>
                      <a:lnTo>
                        <a:pt x="0" y="6"/>
                      </a:lnTo>
                      <a:lnTo>
                        <a:pt x="0" y="5"/>
                      </a:lnTo>
                      <a:lnTo>
                        <a:pt x="0" y="3"/>
                      </a:lnTo>
                      <a:lnTo>
                        <a:pt x="0" y="2"/>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41" name="Freeform 589"/>
                <p:cNvSpPr>
                  <a:spLocks/>
                </p:cNvSpPr>
                <p:nvPr/>
              </p:nvSpPr>
              <p:spPr bwMode="auto">
                <a:xfrm>
                  <a:off x="2264" y="1334"/>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6 w 8"/>
                    <a:gd name="T11" fmla="*/ 0 h 8"/>
                    <a:gd name="T12" fmla="*/ 8 w 8"/>
                    <a:gd name="T13" fmla="*/ 2 h 8"/>
                    <a:gd name="T14" fmla="*/ 8 w 8"/>
                    <a:gd name="T15" fmla="*/ 2 h 8"/>
                    <a:gd name="T16" fmla="*/ 8 w 8"/>
                    <a:gd name="T17" fmla="*/ 3 h 8"/>
                    <a:gd name="T18" fmla="*/ 6 w 8"/>
                    <a:gd name="T19" fmla="*/ 5 h 8"/>
                    <a:gd name="T20" fmla="*/ 6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8 h 8"/>
                    <a:gd name="T34" fmla="*/ 0 w 8"/>
                    <a:gd name="T35" fmla="*/ 6 h 8"/>
                    <a:gd name="T36" fmla="*/ 0 w 8"/>
                    <a:gd name="T37" fmla="*/ 5 h 8"/>
                    <a:gd name="T38" fmla="*/ 0 w 8"/>
                    <a:gd name="T39" fmla="*/ 5 h 8"/>
                    <a:gd name="T40" fmla="*/ 0 w 8"/>
                    <a:gd name="T41" fmla="*/ 3 h 8"/>
                    <a:gd name="T42" fmla="*/ 0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2"/>
                      </a:lnTo>
                      <a:lnTo>
                        <a:pt x="8" y="3"/>
                      </a:lnTo>
                      <a:lnTo>
                        <a:pt x="6" y="5"/>
                      </a:lnTo>
                      <a:lnTo>
                        <a:pt x="6" y="6"/>
                      </a:lnTo>
                      <a:lnTo>
                        <a:pt x="5" y="8"/>
                      </a:lnTo>
                      <a:lnTo>
                        <a:pt x="3" y="8"/>
                      </a:lnTo>
                      <a:lnTo>
                        <a:pt x="2" y="8"/>
                      </a:lnTo>
                      <a:lnTo>
                        <a:pt x="0" y="8"/>
                      </a:lnTo>
                      <a:lnTo>
                        <a:pt x="0" y="6"/>
                      </a:lnTo>
                      <a:lnTo>
                        <a:pt x="0" y="5"/>
                      </a:lnTo>
                      <a:lnTo>
                        <a:pt x="0" y="3"/>
                      </a:lnTo>
                      <a:lnTo>
                        <a:pt x="0" y="2"/>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42" name="Freeform 590"/>
                <p:cNvSpPr>
                  <a:spLocks/>
                </p:cNvSpPr>
                <p:nvPr/>
              </p:nvSpPr>
              <p:spPr bwMode="auto">
                <a:xfrm>
                  <a:off x="2491" y="1718"/>
                  <a:ext cx="8" cy="8"/>
                </a:xfrm>
                <a:custGeom>
                  <a:avLst/>
                  <a:gdLst>
                    <a:gd name="T0" fmla="*/ 2 w 8"/>
                    <a:gd name="T1" fmla="*/ 2 h 8"/>
                    <a:gd name="T2" fmla="*/ 2 w 8"/>
                    <a:gd name="T3" fmla="*/ 2 h 8"/>
                    <a:gd name="T4" fmla="*/ 5 w 8"/>
                    <a:gd name="T5" fmla="*/ 0 h 8"/>
                    <a:gd name="T6" fmla="*/ 5 w 8"/>
                    <a:gd name="T7" fmla="*/ 0 h 8"/>
                    <a:gd name="T8" fmla="*/ 6 w 8"/>
                    <a:gd name="T9" fmla="*/ 0 h 8"/>
                    <a:gd name="T10" fmla="*/ 8 w 8"/>
                    <a:gd name="T11" fmla="*/ 0 h 8"/>
                    <a:gd name="T12" fmla="*/ 8 w 8"/>
                    <a:gd name="T13" fmla="*/ 2 h 8"/>
                    <a:gd name="T14" fmla="*/ 8 w 8"/>
                    <a:gd name="T15" fmla="*/ 3 h 8"/>
                    <a:gd name="T16" fmla="*/ 8 w 8"/>
                    <a:gd name="T17" fmla="*/ 3 h 8"/>
                    <a:gd name="T18" fmla="*/ 8 w 8"/>
                    <a:gd name="T19" fmla="*/ 5 h 8"/>
                    <a:gd name="T20" fmla="*/ 6 w 8"/>
                    <a:gd name="T21" fmla="*/ 6 h 8"/>
                    <a:gd name="T22" fmla="*/ 5 w 8"/>
                    <a:gd name="T23" fmla="*/ 8 h 8"/>
                    <a:gd name="T24" fmla="*/ 5 w 8"/>
                    <a:gd name="T25" fmla="*/ 8 h 8"/>
                    <a:gd name="T26" fmla="*/ 3 w 8"/>
                    <a:gd name="T27" fmla="*/ 8 h 8"/>
                    <a:gd name="T28" fmla="*/ 2 w 8"/>
                    <a:gd name="T29" fmla="*/ 8 h 8"/>
                    <a:gd name="T30" fmla="*/ 2 w 8"/>
                    <a:gd name="T31" fmla="*/ 8 h 8"/>
                    <a:gd name="T32" fmla="*/ 2 w 8"/>
                    <a:gd name="T33" fmla="*/ 8 h 8"/>
                    <a:gd name="T34" fmla="*/ 0 w 8"/>
                    <a:gd name="T35" fmla="*/ 6 h 8"/>
                    <a:gd name="T36" fmla="*/ 0 w 8"/>
                    <a:gd name="T37" fmla="*/ 5 h 8"/>
                    <a:gd name="T38" fmla="*/ 0 w 8"/>
                    <a:gd name="T39" fmla="*/ 3 h 8"/>
                    <a:gd name="T40" fmla="*/ 2 w 8"/>
                    <a:gd name="T41" fmla="*/ 3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5" y="0"/>
                      </a:lnTo>
                      <a:lnTo>
                        <a:pt x="6" y="0"/>
                      </a:lnTo>
                      <a:lnTo>
                        <a:pt x="8" y="0"/>
                      </a:lnTo>
                      <a:lnTo>
                        <a:pt x="8" y="2"/>
                      </a:lnTo>
                      <a:lnTo>
                        <a:pt x="8" y="3"/>
                      </a:lnTo>
                      <a:lnTo>
                        <a:pt x="8" y="5"/>
                      </a:lnTo>
                      <a:lnTo>
                        <a:pt x="6" y="6"/>
                      </a:lnTo>
                      <a:lnTo>
                        <a:pt x="5" y="8"/>
                      </a:lnTo>
                      <a:lnTo>
                        <a:pt x="3" y="8"/>
                      </a:lnTo>
                      <a:lnTo>
                        <a:pt x="2" y="8"/>
                      </a:lnTo>
                      <a:lnTo>
                        <a:pt x="0" y="6"/>
                      </a:lnTo>
                      <a:lnTo>
                        <a:pt x="0" y="5"/>
                      </a:lnTo>
                      <a:lnTo>
                        <a:pt x="0" y="3"/>
                      </a:lnTo>
                      <a:lnTo>
                        <a:pt x="2"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43" name="Freeform 591"/>
                <p:cNvSpPr>
                  <a:spLocks/>
                </p:cNvSpPr>
                <p:nvPr/>
              </p:nvSpPr>
              <p:spPr bwMode="auto">
                <a:xfrm>
                  <a:off x="2491" y="1718"/>
                  <a:ext cx="8" cy="8"/>
                </a:xfrm>
                <a:custGeom>
                  <a:avLst/>
                  <a:gdLst>
                    <a:gd name="T0" fmla="*/ 2 w 8"/>
                    <a:gd name="T1" fmla="*/ 2 h 8"/>
                    <a:gd name="T2" fmla="*/ 2 w 8"/>
                    <a:gd name="T3" fmla="*/ 2 h 8"/>
                    <a:gd name="T4" fmla="*/ 5 w 8"/>
                    <a:gd name="T5" fmla="*/ 0 h 8"/>
                    <a:gd name="T6" fmla="*/ 5 w 8"/>
                    <a:gd name="T7" fmla="*/ 0 h 8"/>
                    <a:gd name="T8" fmla="*/ 6 w 8"/>
                    <a:gd name="T9" fmla="*/ 0 h 8"/>
                    <a:gd name="T10" fmla="*/ 8 w 8"/>
                    <a:gd name="T11" fmla="*/ 0 h 8"/>
                    <a:gd name="T12" fmla="*/ 8 w 8"/>
                    <a:gd name="T13" fmla="*/ 2 h 8"/>
                    <a:gd name="T14" fmla="*/ 8 w 8"/>
                    <a:gd name="T15" fmla="*/ 3 h 8"/>
                    <a:gd name="T16" fmla="*/ 8 w 8"/>
                    <a:gd name="T17" fmla="*/ 3 h 8"/>
                    <a:gd name="T18" fmla="*/ 8 w 8"/>
                    <a:gd name="T19" fmla="*/ 5 h 8"/>
                    <a:gd name="T20" fmla="*/ 6 w 8"/>
                    <a:gd name="T21" fmla="*/ 6 h 8"/>
                    <a:gd name="T22" fmla="*/ 5 w 8"/>
                    <a:gd name="T23" fmla="*/ 8 h 8"/>
                    <a:gd name="T24" fmla="*/ 5 w 8"/>
                    <a:gd name="T25" fmla="*/ 8 h 8"/>
                    <a:gd name="T26" fmla="*/ 3 w 8"/>
                    <a:gd name="T27" fmla="*/ 8 h 8"/>
                    <a:gd name="T28" fmla="*/ 2 w 8"/>
                    <a:gd name="T29" fmla="*/ 8 h 8"/>
                    <a:gd name="T30" fmla="*/ 2 w 8"/>
                    <a:gd name="T31" fmla="*/ 8 h 8"/>
                    <a:gd name="T32" fmla="*/ 2 w 8"/>
                    <a:gd name="T33" fmla="*/ 8 h 8"/>
                    <a:gd name="T34" fmla="*/ 0 w 8"/>
                    <a:gd name="T35" fmla="*/ 6 h 8"/>
                    <a:gd name="T36" fmla="*/ 0 w 8"/>
                    <a:gd name="T37" fmla="*/ 5 h 8"/>
                    <a:gd name="T38" fmla="*/ 0 w 8"/>
                    <a:gd name="T39" fmla="*/ 3 h 8"/>
                    <a:gd name="T40" fmla="*/ 2 w 8"/>
                    <a:gd name="T41" fmla="*/ 3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5" y="0"/>
                      </a:lnTo>
                      <a:lnTo>
                        <a:pt x="6" y="0"/>
                      </a:lnTo>
                      <a:lnTo>
                        <a:pt x="8" y="0"/>
                      </a:lnTo>
                      <a:lnTo>
                        <a:pt x="8" y="2"/>
                      </a:lnTo>
                      <a:lnTo>
                        <a:pt x="8" y="3"/>
                      </a:lnTo>
                      <a:lnTo>
                        <a:pt x="8" y="5"/>
                      </a:lnTo>
                      <a:lnTo>
                        <a:pt x="6" y="6"/>
                      </a:lnTo>
                      <a:lnTo>
                        <a:pt x="5" y="8"/>
                      </a:lnTo>
                      <a:lnTo>
                        <a:pt x="3" y="8"/>
                      </a:lnTo>
                      <a:lnTo>
                        <a:pt x="2" y="8"/>
                      </a:lnTo>
                      <a:lnTo>
                        <a:pt x="0" y="6"/>
                      </a:lnTo>
                      <a:lnTo>
                        <a:pt x="0" y="5"/>
                      </a:lnTo>
                      <a:lnTo>
                        <a:pt x="0" y="3"/>
                      </a:lnTo>
                      <a:lnTo>
                        <a:pt x="2"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44" name="Freeform 592"/>
                <p:cNvSpPr>
                  <a:spLocks/>
                </p:cNvSpPr>
                <p:nvPr/>
              </p:nvSpPr>
              <p:spPr bwMode="auto">
                <a:xfrm>
                  <a:off x="2293" y="1281"/>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1 h 7"/>
                    <a:gd name="T12" fmla="*/ 7 w 7"/>
                    <a:gd name="T13" fmla="*/ 1 h 7"/>
                    <a:gd name="T14" fmla="*/ 7 w 7"/>
                    <a:gd name="T15" fmla="*/ 1 h 7"/>
                    <a:gd name="T16" fmla="*/ 7 w 7"/>
                    <a:gd name="T17" fmla="*/ 3 h 7"/>
                    <a:gd name="T18" fmla="*/ 7 w 7"/>
                    <a:gd name="T19" fmla="*/ 4 h 7"/>
                    <a:gd name="T20" fmla="*/ 6 w 7"/>
                    <a:gd name="T21" fmla="*/ 5 h 7"/>
                    <a:gd name="T22" fmla="*/ 6 w 7"/>
                    <a:gd name="T23" fmla="*/ 7 h 7"/>
                    <a:gd name="T24" fmla="*/ 6 w 7"/>
                    <a:gd name="T25" fmla="*/ 7 h 7"/>
                    <a:gd name="T26" fmla="*/ 3 w 7"/>
                    <a:gd name="T27" fmla="*/ 7 h 7"/>
                    <a:gd name="T28" fmla="*/ 3 w 7"/>
                    <a:gd name="T29" fmla="*/ 7 h 7"/>
                    <a:gd name="T30" fmla="*/ 1 w 7"/>
                    <a:gd name="T31" fmla="*/ 7 h 7"/>
                    <a:gd name="T32" fmla="*/ 1 w 7"/>
                    <a:gd name="T33" fmla="*/ 7 h 7"/>
                    <a:gd name="T34" fmla="*/ 0 w 7"/>
                    <a:gd name="T35" fmla="*/ 5 h 7"/>
                    <a:gd name="T36" fmla="*/ 0 w 7"/>
                    <a:gd name="T37" fmla="*/ 5 h 7"/>
                    <a:gd name="T38" fmla="*/ 0 w 7"/>
                    <a:gd name="T39" fmla="*/ 4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1"/>
                      </a:lnTo>
                      <a:lnTo>
                        <a:pt x="7" y="3"/>
                      </a:lnTo>
                      <a:lnTo>
                        <a:pt x="7" y="4"/>
                      </a:lnTo>
                      <a:lnTo>
                        <a:pt x="6" y="5"/>
                      </a:lnTo>
                      <a:lnTo>
                        <a:pt x="6" y="7"/>
                      </a:lnTo>
                      <a:lnTo>
                        <a:pt x="3" y="7"/>
                      </a:lnTo>
                      <a:lnTo>
                        <a:pt x="1" y="7"/>
                      </a:lnTo>
                      <a:lnTo>
                        <a:pt x="0" y="5"/>
                      </a:lnTo>
                      <a:lnTo>
                        <a:pt x="0" y="4"/>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45" name="Freeform 593"/>
                <p:cNvSpPr>
                  <a:spLocks/>
                </p:cNvSpPr>
                <p:nvPr/>
              </p:nvSpPr>
              <p:spPr bwMode="auto">
                <a:xfrm>
                  <a:off x="2293" y="1281"/>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1 h 7"/>
                    <a:gd name="T12" fmla="*/ 7 w 7"/>
                    <a:gd name="T13" fmla="*/ 1 h 7"/>
                    <a:gd name="T14" fmla="*/ 7 w 7"/>
                    <a:gd name="T15" fmla="*/ 1 h 7"/>
                    <a:gd name="T16" fmla="*/ 7 w 7"/>
                    <a:gd name="T17" fmla="*/ 3 h 7"/>
                    <a:gd name="T18" fmla="*/ 7 w 7"/>
                    <a:gd name="T19" fmla="*/ 4 h 7"/>
                    <a:gd name="T20" fmla="*/ 6 w 7"/>
                    <a:gd name="T21" fmla="*/ 5 h 7"/>
                    <a:gd name="T22" fmla="*/ 6 w 7"/>
                    <a:gd name="T23" fmla="*/ 7 h 7"/>
                    <a:gd name="T24" fmla="*/ 6 w 7"/>
                    <a:gd name="T25" fmla="*/ 7 h 7"/>
                    <a:gd name="T26" fmla="*/ 3 w 7"/>
                    <a:gd name="T27" fmla="*/ 7 h 7"/>
                    <a:gd name="T28" fmla="*/ 3 w 7"/>
                    <a:gd name="T29" fmla="*/ 7 h 7"/>
                    <a:gd name="T30" fmla="*/ 1 w 7"/>
                    <a:gd name="T31" fmla="*/ 7 h 7"/>
                    <a:gd name="T32" fmla="*/ 1 w 7"/>
                    <a:gd name="T33" fmla="*/ 7 h 7"/>
                    <a:gd name="T34" fmla="*/ 0 w 7"/>
                    <a:gd name="T35" fmla="*/ 5 h 7"/>
                    <a:gd name="T36" fmla="*/ 0 w 7"/>
                    <a:gd name="T37" fmla="*/ 5 h 7"/>
                    <a:gd name="T38" fmla="*/ 0 w 7"/>
                    <a:gd name="T39" fmla="*/ 4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1"/>
                      </a:lnTo>
                      <a:lnTo>
                        <a:pt x="7" y="3"/>
                      </a:lnTo>
                      <a:lnTo>
                        <a:pt x="7" y="4"/>
                      </a:lnTo>
                      <a:lnTo>
                        <a:pt x="6" y="5"/>
                      </a:lnTo>
                      <a:lnTo>
                        <a:pt x="6" y="7"/>
                      </a:lnTo>
                      <a:lnTo>
                        <a:pt x="3" y="7"/>
                      </a:lnTo>
                      <a:lnTo>
                        <a:pt x="1" y="7"/>
                      </a:lnTo>
                      <a:lnTo>
                        <a:pt x="0" y="5"/>
                      </a:lnTo>
                      <a:lnTo>
                        <a:pt x="0" y="4"/>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46" name="Freeform 594"/>
                <p:cNvSpPr>
                  <a:spLocks/>
                </p:cNvSpPr>
                <p:nvPr/>
              </p:nvSpPr>
              <p:spPr bwMode="auto">
                <a:xfrm>
                  <a:off x="2154" y="1623"/>
                  <a:ext cx="7" cy="9"/>
                </a:xfrm>
                <a:custGeom>
                  <a:avLst/>
                  <a:gdLst>
                    <a:gd name="T0" fmla="*/ 1 w 7"/>
                    <a:gd name="T1" fmla="*/ 1 h 9"/>
                    <a:gd name="T2" fmla="*/ 1 w 7"/>
                    <a:gd name="T3" fmla="*/ 1 h 9"/>
                    <a:gd name="T4" fmla="*/ 3 w 7"/>
                    <a:gd name="T5" fmla="*/ 0 h 9"/>
                    <a:gd name="T6" fmla="*/ 4 w 7"/>
                    <a:gd name="T7" fmla="*/ 0 h 9"/>
                    <a:gd name="T8" fmla="*/ 6 w 7"/>
                    <a:gd name="T9" fmla="*/ 0 h 9"/>
                    <a:gd name="T10" fmla="*/ 6 w 7"/>
                    <a:gd name="T11" fmla="*/ 1 h 9"/>
                    <a:gd name="T12" fmla="*/ 7 w 7"/>
                    <a:gd name="T13" fmla="*/ 1 h 9"/>
                    <a:gd name="T14" fmla="*/ 7 w 7"/>
                    <a:gd name="T15" fmla="*/ 3 h 9"/>
                    <a:gd name="T16" fmla="*/ 7 w 7"/>
                    <a:gd name="T17" fmla="*/ 4 h 9"/>
                    <a:gd name="T18" fmla="*/ 6 w 7"/>
                    <a:gd name="T19" fmla="*/ 4 h 9"/>
                    <a:gd name="T20" fmla="*/ 6 w 7"/>
                    <a:gd name="T21" fmla="*/ 6 h 9"/>
                    <a:gd name="T22" fmla="*/ 4 w 7"/>
                    <a:gd name="T23" fmla="*/ 7 h 9"/>
                    <a:gd name="T24" fmla="*/ 4 w 7"/>
                    <a:gd name="T25" fmla="*/ 7 h 9"/>
                    <a:gd name="T26" fmla="*/ 3 w 7"/>
                    <a:gd name="T27" fmla="*/ 7 h 9"/>
                    <a:gd name="T28" fmla="*/ 1 w 7"/>
                    <a:gd name="T29" fmla="*/ 9 h 9"/>
                    <a:gd name="T30" fmla="*/ 1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0"/>
                      </a:lnTo>
                      <a:lnTo>
                        <a:pt x="4" y="0"/>
                      </a:lnTo>
                      <a:lnTo>
                        <a:pt x="6" y="0"/>
                      </a:lnTo>
                      <a:lnTo>
                        <a:pt x="6" y="1"/>
                      </a:lnTo>
                      <a:lnTo>
                        <a:pt x="7" y="1"/>
                      </a:lnTo>
                      <a:lnTo>
                        <a:pt x="7" y="3"/>
                      </a:lnTo>
                      <a:lnTo>
                        <a:pt x="7" y="4"/>
                      </a:lnTo>
                      <a:lnTo>
                        <a:pt x="6" y="4"/>
                      </a:lnTo>
                      <a:lnTo>
                        <a:pt x="6" y="6"/>
                      </a:lnTo>
                      <a:lnTo>
                        <a:pt x="4" y="7"/>
                      </a:lnTo>
                      <a:lnTo>
                        <a:pt x="3" y="7"/>
                      </a:lnTo>
                      <a:lnTo>
                        <a:pt x="1" y="9"/>
                      </a:lnTo>
                      <a:lnTo>
                        <a:pt x="1" y="7"/>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47" name="Freeform 595"/>
                <p:cNvSpPr>
                  <a:spLocks/>
                </p:cNvSpPr>
                <p:nvPr/>
              </p:nvSpPr>
              <p:spPr bwMode="auto">
                <a:xfrm>
                  <a:off x="2154" y="1623"/>
                  <a:ext cx="7" cy="9"/>
                </a:xfrm>
                <a:custGeom>
                  <a:avLst/>
                  <a:gdLst>
                    <a:gd name="T0" fmla="*/ 1 w 7"/>
                    <a:gd name="T1" fmla="*/ 1 h 9"/>
                    <a:gd name="T2" fmla="*/ 1 w 7"/>
                    <a:gd name="T3" fmla="*/ 1 h 9"/>
                    <a:gd name="T4" fmla="*/ 3 w 7"/>
                    <a:gd name="T5" fmla="*/ 0 h 9"/>
                    <a:gd name="T6" fmla="*/ 4 w 7"/>
                    <a:gd name="T7" fmla="*/ 0 h 9"/>
                    <a:gd name="T8" fmla="*/ 6 w 7"/>
                    <a:gd name="T9" fmla="*/ 0 h 9"/>
                    <a:gd name="T10" fmla="*/ 6 w 7"/>
                    <a:gd name="T11" fmla="*/ 1 h 9"/>
                    <a:gd name="T12" fmla="*/ 7 w 7"/>
                    <a:gd name="T13" fmla="*/ 1 h 9"/>
                    <a:gd name="T14" fmla="*/ 7 w 7"/>
                    <a:gd name="T15" fmla="*/ 3 h 9"/>
                    <a:gd name="T16" fmla="*/ 7 w 7"/>
                    <a:gd name="T17" fmla="*/ 4 h 9"/>
                    <a:gd name="T18" fmla="*/ 6 w 7"/>
                    <a:gd name="T19" fmla="*/ 4 h 9"/>
                    <a:gd name="T20" fmla="*/ 6 w 7"/>
                    <a:gd name="T21" fmla="*/ 6 h 9"/>
                    <a:gd name="T22" fmla="*/ 4 w 7"/>
                    <a:gd name="T23" fmla="*/ 7 h 9"/>
                    <a:gd name="T24" fmla="*/ 4 w 7"/>
                    <a:gd name="T25" fmla="*/ 7 h 9"/>
                    <a:gd name="T26" fmla="*/ 3 w 7"/>
                    <a:gd name="T27" fmla="*/ 7 h 9"/>
                    <a:gd name="T28" fmla="*/ 1 w 7"/>
                    <a:gd name="T29" fmla="*/ 9 h 9"/>
                    <a:gd name="T30" fmla="*/ 1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0"/>
                      </a:lnTo>
                      <a:lnTo>
                        <a:pt x="4" y="0"/>
                      </a:lnTo>
                      <a:lnTo>
                        <a:pt x="6" y="0"/>
                      </a:lnTo>
                      <a:lnTo>
                        <a:pt x="6" y="1"/>
                      </a:lnTo>
                      <a:lnTo>
                        <a:pt x="7" y="1"/>
                      </a:lnTo>
                      <a:lnTo>
                        <a:pt x="7" y="3"/>
                      </a:lnTo>
                      <a:lnTo>
                        <a:pt x="7" y="4"/>
                      </a:lnTo>
                      <a:lnTo>
                        <a:pt x="6" y="4"/>
                      </a:lnTo>
                      <a:lnTo>
                        <a:pt x="6" y="6"/>
                      </a:lnTo>
                      <a:lnTo>
                        <a:pt x="4" y="7"/>
                      </a:lnTo>
                      <a:lnTo>
                        <a:pt x="3" y="7"/>
                      </a:lnTo>
                      <a:lnTo>
                        <a:pt x="1" y="9"/>
                      </a:lnTo>
                      <a:lnTo>
                        <a:pt x="1" y="7"/>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48" name="Freeform 596"/>
                <p:cNvSpPr>
                  <a:spLocks/>
                </p:cNvSpPr>
                <p:nvPr/>
              </p:nvSpPr>
              <p:spPr bwMode="auto">
                <a:xfrm>
                  <a:off x="2166" y="1635"/>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6" y="4"/>
                      </a:lnTo>
                      <a:lnTo>
                        <a:pt x="6" y="6"/>
                      </a:lnTo>
                      <a:lnTo>
                        <a:pt x="4" y="6"/>
                      </a:lnTo>
                      <a:lnTo>
                        <a:pt x="3" y="7"/>
                      </a:lnTo>
                      <a:lnTo>
                        <a:pt x="1" y="7"/>
                      </a:lnTo>
                      <a:lnTo>
                        <a:pt x="0" y="7"/>
                      </a:lnTo>
                      <a:lnTo>
                        <a:pt x="0" y="6"/>
                      </a:lnTo>
                      <a:lnTo>
                        <a:pt x="0" y="4"/>
                      </a:lnTo>
                      <a:lnTo>
                        <a:pt x="0" y="3"/>
                      </a:lnTo>
                      <a:lnTo>
                        <a:pt x="0" y="1"/>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49" name="Freeform 597"/>
                <p:cNvSpPr>
                  <a:spLocks/>
                </p:cNvSpPr>
                <p:nvPr/>
              </p:nvSpPr>
              <p:spPr bwMode="auto">
                <a:xfrm>
                  <a:off x="2166" y="1635"/>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6" y="4"/>
                      </a:lnTo>
                      <a:lnTo>
                        <a:pt x="6" y="6"/>
                      </a:lnTo>
                      <a:lnTo>
                        <a:pt x="4" y="6"/>
                      </a:lnTo>
                      <a:lnTo>
                        <a:pt x="3" y="7"/>
                      </a:lnTo>
                      <a:lnTo>
                        <a:pt x="1" y="7"/>
                      </a:lnTo>
                      <a:lnTo>
                        <a:pt x="0" y="7"/>
                      </a:lnTo>
                      <a:lnTo>
                        <a:pt x="0" y="6"/>
                      </a:lnTo>
                      <a:lnTo>
                        <a:pt x="0" y="4"/>
                      </a:lnTo>
                      <a:lnTo>
                        <a:pt x="0" y="3"/>
                      </a:lnTo>
                      <a:lnTo>
                        <a:pt x="0" y="1"/>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50" name="Freeform 598"/>
                <p:cNvSpPr>
                  <a:spLocks/>
                </p:cNvSpPr>
                <p:nvPr/>
              </p:nvSpPr>
              <p:spPr bwMode="auto">
                <a:xfrm>
                  <a:off x="2113" y="1617"/>
                  <a:ext cx="8" cy="9"/>
                </a:xfrm>
                <a:custGeom>
                  <a:avLst/>
                  <a:gdLst>
                    <a:gd name="T0" fmla="*/ 2 w 8"/>
                    <a:gd name="T1" fmla="*/ 1 h 9"/>
                    <a:gd name="T2" fmla="*/ 2 w 8"/>
                    <a:gd name="T3" fmla="*/ 1 h 9"/>
                    <a:gd name="T4" fmla="*/ 3 w 8"/>
                    <a:gd name="T5" fmla="*/ 1 h 9"/>
                    <a:gd name="T6" fmla="*/ 5 w 8"/>
                    <a:gd name="T7" fmla="*/ 0 h 9"/>
                    <a:gd name="T8" fmla="*/ 6 w 8"/>
                    <a:gd name="T9" fmla="*/ 1 h 9"/>
                    <a:gd name="T10" fmla="*/ 6 w 8"/>
                    <a:gd name="T11" fmla="*/ 1 h 9"/>
                    <a:gd name="T12" fmla="*/ 8 w 8"/>
                    <a:gd name="T13" fmla="*/ 3 h 9"/>
                    <a:gd name="T14" fmla="*/ 8 w 8"/>
                    <a:gd name="T15" fmla="*/ 3 h 9"/>
                    <a:gd name="T16" fmla="*/ 8 w 8"/>
                    <a:gd name="T17" fmla="*/ 4 h 9"/>
                    <a:gd name="T18" fmla="*/ 6 w 8"/>
                    <a:gd name="T19" fmla="*/ 6 h 9"/>
                    <a:gd name="T20" fmla="*/ 6 w 8"/>
                    <a:gd name="T21" fmla="*/ 7 h 9"/>
                    <a:gd name="T22" fmla="*/ 5 w 8"/>
                    <a:gd name="T23" fmla="*/ 7 h 9"/>
                    <a:gd name="T24" fmla="*/ 5 w 8"/>
                    <a:gd name="T25" fmla="*/ 7 h 9"/>
                    <a:gd name="T26" fmla="*/ 3 w 8"/>
                    <a:gd name="T27" fmla="*/ 9 h 9"/>
                    <a:gd name="T28" fmla="*/ 2 w 8"/>
                    <a:gd name="T29" fmla="*/ 9 h 9"/>
                    <a:gd name="T30" fmla="*/ 0 w 8"/>
                    <a:gd name="T31" fmla="*/ 9 h 9"/>
                    <a:gd name="T32" fmla="*/ 0 w 8"/>
                    <a:gd name="T33" fmla="*/ 7 h 9"/>
                    <a:gd name="T34" fmla="*/ 0 w 8"/>
                    <a:gd name="T35" fmla="*/ 7 h 9"/>
                    <a:gd name="T36" fmla="*/ 0 w 8"/>
                    <a:gd name="T37" fmla="*/ 6 h 9"/>
                    <a:gd name="T38" fmla="*/ 0 w 8"/>
                    <a:gd name="T39" fmla="*/ 4 h 9"/>
                    <a:gd name="T40" fmla="*/ 0 w 8"/>
                    <a:gd name="T41" fmla="*/ 4 h 9"/>
                    <a:gd name="T42" fmla="*/ 0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1"/>
                      </a:lnTo>
                      <a:lnTo>
                        <a:pt x="8" y="3"/>
                      </a:lnTo>
                      <a:lnTo>
                        <a:pt x="8" y="4"/>
                      </a:lnTo>
                      <a:lnTo>
                        <a:pt x="6" y="6"/>
                      </a:lnTo>
                      <a:lnTo>
                        <a:pt x="6" y="7"/>
                      </a:lnTo>
                      <a:lnTo>
                        <a:pt x="5" y="7"/>
                      </a:lnTo>
                      <a:lnTo>
                        <a:pt x="3" y="9"/>
                      </a:lnTo>
                      <a:lnTo>
                        <a:pt x="2" y="9"/>
                      </a:lnTo>
                      <a:lnTo>
                        <a:pt x="0" y="9"/>
                      </a:lnTo>
                      <a:lnTo>
                        <a:pt x="0"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51" name="Freeform 599"/>
                <p:cNvSpPr>
                  <a:spLocks/>
                </p:cNvSpPr>
                <p:nvPr/>
              </p:nvSpPr>
              <p:spPr bwMode="auto">
                <a:xfrm>
                  <a:off x="2113" y="1617"/>
                  <a:ext cx="8" cy="9"/>
                </a:xfrm>
                <a:custGeom>
                  <a:avLst/>
                  <a:gdLst>
                    <a:gd name="T0" fmla="*/ 2 w 8"/>
                    <a:gd name="T1" fmla="*/ 1 h 9"/>
                    <a:gd name="T2" fmla="*/ 2 w 8"/>
                    <a:gd name="T3" fmla="*/ 1 h 9"/>
                    <a:gd name="T4" fmla="*/ 3 w 8"/>
                    <a:gd name="T5" fmla="*/ 1 h 9"/>
                    <a:gd name="T6" fmla="*/ 5 w 8"/>
                    <a:gd name="T7" fmla="*/ 0 h 9"/>
                    <a:gd name="T8" fmla="*/ 6 w 8"/>
                    <a:gd name="T9" fmla="*/ 1 h 9"/>
                    <a:gd name="T10" fmla="*/ 6 w 8"/>
                    <a:gd name="T11" fmla="*/ 1 h 9"/>
                    <a:gd name="T12" fmla="*/ 8 w 8"/>
                    <a:gd name="T13" fmla="*/ 3 h 9"/>
                    <a:gd name="T14" fmla="*/ 8 w 8"/>
                    <a:gd name="T15" fmla="*/ 3 h 9"/>
                    <a:gd name="T16" fmla="*/ 8 w 8"/>
                    <a:gd name="T17" fmla="*/ 4 h 9"/>
                    <a:gd name="T18" fmla="*/ 6 w 8"/>
                    <a:gd name="T19" fmla="*/ 6 h 9"/>
                    <a:gd name="T20" fmla="*/ 6 w 8"/>
                    <a:gd name="T21" fmla="*/ 7 h 9"/>
                    <a:gd name="T22" fmla="*/ 5 w 8"/>
                    <a:gd name="T23" fmla="*/ 7 h 9"/>
                    <a:gd name="T24" fmla="*/ 5 w 8"/>
                    <a:gd name="T25" fmla="*/ 7 h 9"/>
                    <a:gd name="T26" fmla="*/ 3 w 8"/>
                    <a:gd name="T27" fmla="*/ 9 h 9"/>
                    <a:gd name="T28" fmla="*/ 2 w 8"/>
                    <a:gd name="T29" fmla="*/ 9 h 9"/>
                    <a:gd name="T30" fmla="*/ 0 w 8"/>
                    <a:gd name="T31" fmla="*/ 9 h 9"/>
                    <a:gd name="T32" fmla="*/ 0 w 8"/>
                    <a:gd name="T33" fmla="*/ 7 h 9"/>
                    <a:gd name="T34" fmla="*/ 0 w 8"/>
                    <a:gd name="T35" fmla="*/ 7 h 9"/>
                    <a:gd name="T36" fmla="*/ 0 w 8"/>
                    <a:gd name="T37" fmla="*/ 6 h 9"/>
                    <a:gd name="T38" fmla="*/ 0 w 8"/>
                    <a:gd name="T39" fmla="*/ 4 h 9"/>
                    <a:gd name="T40" fmla="*/ 0 w 8"/>
                    <a:gd name="T41" fmla="*/ 4 h 9"/>
                    <a:gd name="T42" fmla="*/ 0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1"/>
                      </a:lnTo>
                      <a:lnTo>
                        <a:pt x="8" y="3"/>
                      </a:lnTo>
                      <a:lnTo>
                        <a:pt x="8" y="4"/>
                      </a:lnTo>
                      <a:lnTo>
                        <a:pt x="6" y="6"/>
                      </a:lnTo>
                      <a:lnTo>
                        <a:pt x="6" y="7"/>
                      </a:lnTo>
                      <a:lnTo>
                        <a:pt x="5" y="7"/>
                      </a:lnTo>
                      <a:lnTo>
                        <a:pt x="3" y="9"/>
                      </a:lnTo>
                      <a:lnTo>
                        <a:pt x="2" y="9"/>
                      </a:lnTo>
                      <a:lnTo>
                        <a:pt x="0" y="9"/>
                      </a:lnTo>
                      <a:lnTo>
                        <a:pt x="0"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52" name="Freeform 600"/>
                <p:cNvSpPr>
                  <a:spLocks/>
                </p:cNvSpPr>
                <p:nvPr/>
              </p:nvSpPr>
              <p:spPr bwMode="auto">
                <a:xfrm>
                  <a:off x="2336" y="1263"/>
                  <a:ext cx="9" cy="9"/>
                </a:xfrm>
                <a:custGeom>
                  <a:avLst/>
                  <a:gdLst>
                    <a:gd name="T0" fmla="*/ 3 w 9"/>
                    <a:gd name="T1" fmla="*/ 1 h 9"/>
                    <a:gd name="T2" fmla="*/ 3 w 9"/>
                    <a:gd name="T3" fmla="*/ 1 h 9"/>
                    <a:gd name="T4" fmla="*/ 4 w 9"/>
                    <a:gd name="T5" fmla="*/ 0 h 9"/>
                    <a:gd name="T6" fmla="*/ 6 w 9"/>
                    <a:gd name="T7" fmla="*/ 0 h 9"/>
                    <a:gd name="T8" fmla="*/ 6 w 9"/>
                    <a:gd name="T9" fmla="*/ 0 h 9"/>
                    <a:gd name="T10" fmla="*/ 7 w 9"/>
                    <a:gd name="T11" fmla="*/ 1 h 9"/>
                    <a:gd name="T12" fmla="*/ 7 w 9"/>
                    <a:gd name="T13" fmla="*/ 1 h 9"/>
                    <a:gd name="T14" fmla="*/ 9 w 9"/>
                    <a:gd name="T15" fmla="*/ 3 h 9"/>
                    <a:gd name="T16" fmla="*/ 7 w 9"/>
                    <a:gd name="T17" fmla="*/ 4 h 9"/>
                    <a:gd name="T18" fmla="*/ 7 w 9"/>
                    <a:gd name="T19" fmla="*/ 6 h 9"/>
                    <a:gd name="T20" fmla="*/ 6 w 9"/>
                    <a:gd name="T21" fmla="*/ 6 h 9"/>
                    <a:gd name="T22" fmla="*/ 6 w 9"/>
                    <a:gd name="T23" fmla="*/ 7 h 9"/>
                    <a:gd name="T24" fmla="*/ 6 w 9"/>
                    <a:gd name="T25" fmla="*/ 7 h 9"/>
                    <a:gd name="T26" fmla="*/ 4 w 9"/>
                    <a:gd name="T27" fmla="*/ 7 h 9"/>
                    <a:gd name="T28" fmla="*/ 3 w 9"/>
                    <a:gd name="T29" fmla="*/ 9 h 9"/>
                    <a:gd name="T30" fmla="*/ 1 w 9"/>
                    <a:gd name="T31" fmla="*/ 7 h 9"/>
                    <a:gd name="T32" fmla="*/ 1 w 9"/>
                    <a:gd name="T33" fmla="*/ 7 h 9"/>
                    <a:gd name="T34" fmla="*/ 1 w 9"/>
                    <a:gd name="T35" fmla="*/ 7 h 9"/>
                    <a:gd name="T36" fmla="*/ 0 w 9"/>
                    <a:gd name="T37" fmla="*/ 6 h 9"/>
                    <a:gd name="T38" fmla="*/ 1 w 9"/>
                    <a:gd name="T39" fmla="*/ 4 h 9"/>
                    <a:gd name="T40" fmla="*/ 1 w 9"/>
                    <a:gd name="T41" fmla="*/ 3 h 9"/>
                    <a:gd name="T42" fmla="*/ 1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4" y="0"/>
                      </a:lnTo>
                      <a:lnTo>
                        <a:pt x="6" y="0"/>
                      </a:lnTo>
                      <a:lnTo>
                        <a:pt x="7" y="1"/>
                      </a:lnTo>
                      <a:lnTo>
                        <a:pt x="9" y="3"/>
                      </a:lnTo>
                      <a:lnTo>
                        <a:pt x="7" y="4"/>
                      </a:lnTo>
                      <a:lnTo>
                        <a:pt x="7" y="6"/>
                      </a:lnTo>
                      <a:lnTo>
                        <a:pt x="6" y="6"/>
                      </a:lnTo>
                      <a:lnTo>
                        <a:pt x="6" y="7"/>
                      </a:lnTo>
                      <a:lnTo>
                        <a:pt x="4" y="7"/>
                      </a:lnTo>
                      <a:lnTo>
                        <a:pt x="3" y="9"/>
                      </a:lnTo>
                      <a:lnTo>
                        <a:pt x="1" y="7"/>
                      </a:lnTo>
                      <a:lnTo>
                        <a:pt x="0" y="6"/>
                      </a:lnTo>
                      <a:lnTo>
                        <a:pt x="1" y="4"/>
                      </a:lnTo>
                      <a:lnTo>
                        <a:pt x="1"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53" name="Freeform 601"/>
                <p:cNvSpPr>
                  <a:spLocks/>
                </p:cNvSpPr>
                <p:nvPr/>
              </p:nvSpPr>
              <p:spPr bwMode="auto">
                <a:xfrm>
                  <a:off x="2336" y="1263"/>
                  <a:ext cx="9" cy="9"/>
                </a:xfrm>
                <a:custGeom>
                  <a:avLst/>
                  <a:gdLst>
                    <a:gd name="T0" fmla="*/ 3 w 9"/>
                    <a:gd name="T1" fmla="*/ 1 h 9"/>
                    <a:gd name="T2" fmla="*/ 3 w 9"/>
                    <a:gd name="T3" fmla="*/ 1 h 9"/>
                    <a:gd name="T4" fmla="*/ 4 w 9"/>
                    <a:gd name="T5" fmla="*/ 0 h 9"/>
                    <a:gd name="T6" fmla="*/ 6 w 9"/>
                    <a:gd name="T7" fmla="*/ 0 h 9"/>
                    <a:gd name="T8" fmla="*/ 6 w 9"/>
                    <a:gd name="T9" fmla="*/ 0 h 9"/>
                    <a:gd name="T10" fmla="*/ 7 w 9"/>
                    <a:gd name="T11" fmla="*/ 1 h 9"/>
                    <a:gd name="T12" fmla="*/ 7 w 9"/>
                    <a:gd name="T13" fmla="*/ 1 h 9"/>
                    <a:gd name="T14" fmla="*/ 9 w 9"/>
                    <a:gd name="T15" fmla="*/ 3 h 9"/>
                    <a:gd name="T16" fmla="*/ 7 w 9"/>
                    <a:gd name="T17" fmla="*/ 4 h 9"/>
                    <a:gd name="T18" fmla="*/ 7 w 9"/>
                    <a:gd name="T19" fmla="*/ 6 h 9"/>
                    <a:gd name="T20" fmla="*/ 6 w 9"/>
                    <a:gd name="T21" fmla="*/ 6 h 9"/>
                    <a:gd name="T22" fmla="*/ 6 w 9"/>
                    <a:gd name="T23" fmla="*/ 7 h 9"/>
                    <a:gd name="T24" fmla="*/ 6 w 9"/>
                    <a:gd name="T25" fmla="*/ 7 h 9"/>
                    <a:gd name="T26" fmla="*/ 4 w 9"/>
                    <a:gd name="T27" fmla="*/ 7 h 9"/>
                    <a:gd name="T28" fmla="*/ 3 w 9"/>
                    <a:gd name="T29" fmla="*/ 9 h 9"/>
                    <a:gd name="T30" fmla="*/ 1 w 9"/>
                    <a:gd name="T31" fmla="*/ 7 h 9"/>
                    <a:gd name="T32" fmla="*/ 1 w 9"/>
                    <a:gd name="T33" fmla="*/ 7 h 9"/>
                    <a:gd name="T34" fmla="*/ 1 w 9"/>
                    <a:gd name="T35" fmla="*/ 7 h 9"/>
                    <a:gd name="T36" fmla="*/ 0 w 9"/>
                    <a:gd name="T37" fmla="*/ 6 h 9"/>
                    <a:gd name="T38" fmla="*/ 1 w 9"/>
                    <a:gd name="T39" fmla="*/ 4 h 9"/>
                    <a:gd name="T40" fmla="*/ 1 w 9"/>
                    <a:gd name="T41" fmla="*/ 3 h 9"/>
                    <a:gd name="T42" fmla="*/ 1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4" y="0"/>
                      </a:lnTo>
                      <a:lnTo>
                        <a:pt x="6" y="0"/>
                      </a:lnTo>
                      <a:lnTo>
                        <a:pt x="7" y="1"/>
                      </a:lnTo>
                      <a:lnTo>
                        <a:pt x="9" y="3"/>
                      </a:lnTo>
                      <a:lnTo>
                        <a:pt x="7" y="4"/>
                      </a:lnTo>
                      <a:lnTo>
                        <a:pt x="7" y="6"/>
                      </a:lnTo>
                      <a:lnTo>
                        <a:pt x="6" y="6"/>
                      </a:lnTo>
                      <a:lnTo>
                        <a:pt x="6" y="7"/>
                      </a:lnTo>
                      <a:lnTo>
                        <a:pt x="4" y="7"/>
                      </a:lnTo>
                      <a:lnTo>
                        <a:pt x="3" y="9"/>
                      </a:lnTo>
                      <a:lnTo>
                        <a:pt x="1" y="7"/>
                      </a:lnTo>
                      <a:lnTo>
                        <a:pt x="0" y="6"/>
                      </a:lnTo>
                      <a:lnTo>
                        <a:pt x="1" y="4"/>
                      </a:lnTo>
                      <a:lnTo>
                        <a:pt x="1"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54" name="Freeform 602"/>
                <p:cNvSpPr>
                  <a:spLocks/>
                </p:cNvSpPr>
                <p:nvPr/>
              </p:nvSpPr>
              <p:spPr bwMode="auto">
                <a:xfrm>
                  <a:off x="2231" y="1690"/>
                  <a:ext cx="8" cy="9"/>
                </a:xfrm>
                <a:custGeom>
                  <a:avLst/>
                  <a:gdLst>
                    <a:gd name="T0" fmla="*/ 2 w 8"/>
                    <a:gd name="T1" fmla="*/ 2 h 9"/>
                    <a:gd name="T2" fmla="*/ 2 w 8"/>
                    <a:gd name="T3" fmla="*/ 2 h 9"/>
                    <a:gd name="T4" fmla="*/ 5 w 8"/>
                    <a:gd name="T5" fmla="*/ 0 h 9"/>
                    <a:gd name="T6" fmla="*/ 6 w 8"/>
                    <a:gd name="T7" fmla="*/ 0 h 9"/>
                    <a:gd name="T8" fmla="*/ 6 w 8"/>
                    <a:gd name="T9" fmla="*/ 0 h 9"/>
                    <a:gd name="T10" fmla="*/ 8 w 8"/>
                    <a:gd name="T11" fmla="*/ 0 h 9"/>
                    <a:gd name="T12" fmla="*/ 8 w 8"/>
                    <a:gd name="T13" fmla="*/ 2 h 9"/>
                    <a:gd name="T14" fmla="*/ 8 w 8"/>
                    <a:gd name="T15" fmla="*/ 3 h 9"/>
                    <a:gd name="T16" fmla="*/ 8 w 8"/>
                    <a:gd name="T17" fmla="*/ 5 h 9"/>
                    <a:gd name="T18" fmla="*/ 8 w 8"/>
                    <a:gd name="T19" fmla="*/ 5 h 9"/>
                    <a:gd name="T20" fmla="*/ 6 w 8"/>
                    <a:gd name="T21" fmla="*/ 6 h 9"/>
                    <a:gd name="T22" fmla="*/ 6 w 8"/>
                    <a:gd name="T23" fmla="*/ 8 h 9"/>
                    <a:gd name="T24" fmla="*/ 6 w 8"/>
                    <a:gd name="T25" fmla="*/ 8 h 9"/>
                    <a:gd name="T26" fmla="*/ 3 w 8"/>
                    <a:gd name="T27" fmla="*/ 9 h 9"/>
                    <a:gd name="T28" fmla="*/ 2 w 8"/>
                    <a:gd name="T29" fmla="*/ 9 h 9"/>
                    <a:gd name="T30" fmla="*/ 2 w 8"/>
                    <a:gd name="T31" fmla="*/ 9 h 9"/>
                    <a:gd name="T32" fmla="*/ 2 w 8"/>
                    <a:gd name="T33" fmla="*/ 8 h 9"/>
                    <a:gd name="T34" fmla="*/ 0 w 8"/>
                    <a:gd name="T35" fmla="*/ 6 h 9"/>
                    <a:gd name="T36" fmla="*/ 0 w 8"/>
                    <a:gd name="T37" fmla="*/ 5 h 9"/>
                    <a:gd name="T38" fmla="*/ 0 w 8"/>
                    <a:gd name="T39" fmla="*/ 5 h 9"/>
                    <a:gd name="T40" fmla="*/ 2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0"/>
                      </a:lnTo>
                      <a:lnTo>
                        <a:pt x="6" y="0"/>
                      </a:lnTo>
                      <a:lnTo>
                        <a:pt x="8" y="0"/>
                      </a:lnTo>
                      <a:lnTo>
                        <a:pt x="8" y="2"/>
                      </a:lnTo>
                      <a:lnTo>
                        <a:pt x="8" y="3"/>
                      </a:lnTo>
                      <a:lnTo>
                        <a:pt x="8" y="5"/>
                      </a:lnTo>
                      <a:lnTo>
                        <a:pt x="6" y="6"/>
                      </a:lnTo>
                      <a:lnTo>
                        <a:pt x="6" y="8"/>
                      </a:lnTo>
                      <a:lnTo>
                        <a:pt x="3" y="9"/>
                      </a:lnTo>
                      <a:lnTo>
                        <a:pt x="2" y="9"/>
                      </a:lnTo>
                      <a:lnTo>
                        <a:pt x="2" y="8"/>
                      </a:lnTo>
                      <a:lnTo>
                        <a:pt x="0" y="6"/>
                      </a:lnTo>
                      <a:lnTo>
                        <a:pt x="0" y="5"/>
                      </a:lnTo>
                      <a:lnTo>
                        <a:pt x="2"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55" name="Freeform 603"/>
                <p:cNvSpPr>
                  <a:spLocks/>
                </p:cNvSpPr>
                <p:nvPr/>
              </p:nvSpPr>
              <p:spPr bwMode="auto">
                <a:xfrm>
                  <a:off x="2231" y="1690"/>
                  <a:ext cx="8" cy="9"/>
                </a:xfrm>
                <a:custGeom>
                  <a:avLst/>
                  <a:gdLst>
                    <a:gd name="T0" fmla="*/ 2 w 8"/>
                    <a:gd name="T1" fmla="*/ 2 h 9"/>
                    <a:gd name="T2" fmla="*/ 2 w 8"/>
                    <a:gd name="T3" fmla="*/ 2 h 9"/>
                    <a:gd name="T4" fmla="*/ 5 w 8"/>
                    <a:gd name="T5" fmla="*/ 0 h 9"/>
                    <a:gd name="T6" fmla="*/ 6 w 8"/>
                    <a:gd name="T7" fmla="*/ 0 h 9"/>
                    <a:gd name="T8" fmla="*/ 6 w 8"/>
                    <a:gd name="T9" fmla="*/ 0 h 9"/>
                    <a:gd name="T10" fmla="*/ 8 w 8"/>
                    <a:gd name="T11" fmla="*/ 0 h 9"/>
                    <a:gd name="T12" fmla="*/ 8 w 8"/>
                    <a:gd name="T13" fmla="*/ 2 h 9"/>
                    <a:gd name="T14" fmla="*/ 8 w 8"/>
                    <a:gd name="T15" fmla="*/ 3 h 9"/>
                    <a:gd name="T16" fmla="*/ 8 w 8"/>
                    <a:gd name="T17" fmla="*/ 5 h 9"/>
                    <a:gd name="T18" fmla="*/ 8 w 8"/>
                    <a:gd name="T19" fmla="*/ 5 h 9"/>
                    <a:gd name="T20" fmla="*/ 6 w 8"/>
                    <a:gd name="T21" fmla="*/ 6 h 9"/>
                    <a:gd name="T22" fmla="*/ 6 w 8"/>
                    <a:gd name="T23" fmla="*/ 8 h 9"/>
                    <a:gd name="T24" fmla="*/ 6 w 8"/>
                    <a:gd name="T25" fmla="*/ 8 h 9"/>
                    <a:gd name="T26" fmla="*/ 3 w 8"/>
                    <a:gd name="T27" fmla="*/ 9 h 9"/>
                    <a:gd name="T28" fmla="*/ 2 w 8"/>
                    <a:gd name="T29" fmla="*/ 9 h 9"/>
                    <a:gd name="T30" fmla="*/ 2 w 8"/>
                    <a:gd name="T31" fmla="*/ 9 h 9"/>
                    <a:gd name="T32" fmla="*/ 2 w 8"/>
                    <a:gd name="T33" fmla="*/ 8 h 9"/>
                    <a:gd name="T34" fmla="*/ 0 w 8"/>
                    <a:gd name="T35" fmla="*/ 6 h 9"/>
                    <a:gd name="T36" fmla="*/ 0 w 8"/>
                    <a:gd name="T37" fmla="*/ 5 h 9"/>
                    <a:gd name="T38" fmla="*/ 0 w 8"/>
                    <a:gd name="T39" fmla="*/ 5 h 9"/>
                    <a:gd name="T40" fmla="*/ 2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0"/>
                      </a:lnTo>
                      <a:lnTo>
                        <a:pt x="6" y="0"/>
                      </a:lnTo>
                      <a:lnTo>
                        <a:pt x="8" y="0"/>
                      </a:lnTo>
                      <a:lnTo>
                        <a:pt x="8" y="2"/>
                      </a:lnTo>
                      <a:lnTo>
                        <a:pt x="8" y="3"/>
                      </a:lnTo>
                      <a:lnTo>
                        <a:pt x="8" y="5"/>
                      </a:lnTo>
                      <a:lnTo>
                        <a:pt x="6" y="6"/>
                      </a:lnTo>
                      <a:lnTo>
                        <a:pt x="6" y="8"/>
                      </a:lnTo>
                      <a:lnTo>
                        <a:pt x="3" y="9"/>
                      </a:lnTo>
                      <a:lnTo>
                        <a:pt x="2" y="9"/>
                      </a:lnTo>
                      <a:lnTo>
                        <a:pt x="2" y="8"/>
                      </a:lnTo>
                      <a:lnTo>
                        <a:pt x="0" y="6"/>
                      </a:lnTo>
                      <a:lnTo>
                        <a:pt x="0" y="5"/>
                      </a:lnTo>
                      <a:lnTo>
                        <a:pt x="2"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56" name="Freeform 604"/>
                <p:cNvSpPr>
                  <a:spLocks/>
                </p:cNvSpPr>
                <p:nvPr/>
              </p:nvSpPr>
              <p:spPr bwMode="auto">
                <a:xfrm>
                  <a:off x="2423" y="1727"/>
                  <a:ext cx="7" cy="9"/>
                </a:xfrm>
                <a:custGeom>
                  <a:avLst/>
                  <a:gdLst>
                    <a:gd name="T0" fmla="*/ 1 w 7"/>
                    <a:gd name="T1" fmla="*/ 2 h 9"/>
                    <a:gd name="T2" fmla="*/ 1 w 7"/>
                    <a:gd name="T3" fmla="*/ 2 h 9"/>
                    <a:gd name="T4" fmla="*/ 4 w 7"/>
                    <a:gd name="T5" fmla="*/ 2 h 9"/>
                    <a:gd name="T6" fmla="*/ 4 w 7"/>
                    <a:gd name="T7" fmla="*/ 0 h 9"/>
                    <a:gd name="T8" fmla="*/ 6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6 h 9"/>
                    <a:gd name="T22" fmla="*/ 4 w 7"/>
                    <a:gd name="T23" fmla="*/ 8 h 9"/>
                    <a:gd name="T24" fmla="*/ 4 w 7"/>
                    <a:gd name="T25" fmla="*/ 8 h 9"/>
                    <a:gd name="T26" fmla="*/ 3 w 7"/>
                    <a:gd name="T27" fmla="*/ 9 h 9"/>
                    <a:gd name="T28" fmla="*/ 1 w 7"/>
                    <a:gd name="T29" fmla="*/ 9 h 9"/>
                    <a:gd name="T30" fmla="*/ 1 w 7"/>
                    <a:gd name="T31" fmla="*/ 9 h 9"/>
                    <a:gd name="T32" fmla="*/ 0 w 7"/>
                    <a:gd name="T33" fmla="*/ 8 h 9"/>
                    <a:gd name="T34" fmla="*/ 0 w 7"/>
                    <a:gd name="T35" fmla="*/ 6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2"/>
                      </a:lnTo>
                      <a:lnTo>
                        <a:pt x="4" y="0"/>
                      </a:lnTo>
                      <a:lnTo>
                        <a:pt x="6" y="2"/>
                      </a:lnTo>
                      <a:lnTo>
                        <a:pt x="7" y="2"/>
                      </a:lnTo>
                      <a:lnTo>
                        <a:pt x="7" y="3"/>
                      </a:lnTo>
                      <a:lnTo>
                        <a:pt x="7" y="5"/>
                      </a:lnTo>
                      <a:lnTo>
                        <a:pt x="7" y="6"/>
                      </a:lnTo>
                      <a:lnTo>
                        <a:pt x="6" y="6"/>
                      </a:lnTo>
                      <a:lnTo>
                        <a:pt x="4" y="8"/>
                      </a:lnTo>
                      <a:lnTo>
                        <a:pt x="3" y="9"/>
                      </a:lnTo>
                      <a:lnTo>
                        <a:pt x="1" y="9"/>
                      </a:lnTo>
                      <a:lnTo>
                        <a:pt x="0" y="8"/>
                      </a:lnTo>
                      <a:lnTo>
                        <a:pt x="0" y="6"/>
                      </a:lnTo>
                      <a:lnTo>
                        <a:pt x="0" y="5"/>
                      </a:lnTo>
                      <a:lnTo>
                        <a:pt x="0" y="3"/>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57" name="Freeform 605"/>
                <p:cNvSpPr>
                  <a:spLocks/>
                </p:cNvSpPr>
                <p:nvPr/>
              </p:nvSpPr>
              <p:spPr bwMode="auto">
                <a:xfrm>
                  <a:off x="2423" y="1727"/>
                  <a:ext cx="7" cy="9"/>
                </a:xfrm>
                <a:custGeom>
                  <a:avLst/>
                  <a:gdLst>
                    <a:gd name="T0" fmla="*/ 1 w 7"/>
                    <a:gd name="T1" fmla="*/ 2 h 9"/>
                    <a:gd name="T2" fmla="*/ 1 w 7"/>
                    <a:gd name="T3" fmla="*/ 2 h 9"/>
                    <a:gd name="T4" fmla="*/ 4 w 7"/>
                    <a:gd name="T5" fmla="*/ 2 h 9"/>
                    <a:gd name="T6" fmla="*/ 4 w 7"/>
                    <a:gd name="T7" fmla="*/ 0 h 9"/>
                    <a:gd name="T8" fmla="*/ 6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6 h 9"/>
                    <a:gd name="T22" fmla="*/ 4 w 7"/>
                    <a:gd name="T23" fmla="*/ 8 h 9"/>
                    <a:gd name="T24" fmla="*/ 4 w 7"/>
                    <a:gd name="T25" fmla="*/ 8 h 9"/>
                    <a:gd name="T26" fmla="*/ 3 w 7"/>
                    <a:gd name="T27" fmla="*/ 9 h 9"/>
                    <a:gd name="T28" fmla="*/ 1 w 7"/>
                    <a:gd name="T29" fmla="*/ 9 h 9"/>
                    <a:gd name="T30" fmla="*/ 1 w 7"/>
                    <a:gd name="T31" fmla="*/ 9 h 9"/>
                    <a:gd name="T32" fmla="*/ 0 w 7"/>
                    <a:gd name="T33" fmla="*/ 8 h 9"/>
                    <a:gd name="T34" fmla="*/ 0 w 7"/>
                    <a:gd name="T35" fmla="*/ 6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2"/>
                      </a:lnTo>
                      <a:lnTo>
                        <a:pt x="4" y="0"/>
                      </a:lnTo>
                      <a:lnTo>
                        <a:pt x="6" y="2"/>
                      </a:lnTo>
                      <a:lnTo>
                        <a:pt x="7" y="2"/>
                      </a:lnTo>
                      <a:lnTo>
                        <a:pt x="7" y="3"/>
                      </a:lnTo>
                      <a:lnTo>
                        <a:pt x="7" y="5"/>
                      </a:lnTo>
                      <a:lnTo>
                        <a:pt x="7" y="6"/>
                      </a:lnTo>
                      <a:lnTo>
                        <a:pt x="6" y="6"/>
                      </a:lnTo>
                      <a:lnTo>
                        <a:pt x="4" y="8"/>
                      </a:lnTo>
                      <a:lnTo>
                        <a:pt x="3" y="9"/>
                      </a:lnTo>
                      <a:lnTo>
                        <a:pt x="1" y="9"/>
                      </a:lnTo>
                      <a:lnTo>
                        <a:pt x="0" y="8"/>
                      </a:lnTo>
                      <a:lnTo>
                        <a:pt x="0" y="6"/>
                      </a:lnTo>
                      <a:lnTo>
                        <a:pt x="0" y="5"/>
                      </a:lnTo>
                      <a:lnTo>
                        <a:pt x="0" y="3"/>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58" name="Freeform 606"/>
                <p:cNvSpPr>
                  <a:spLocks/>
                </p:cNvSpPr>
                <p:nvPr/>
              </p:nvSpPr>
              <p:spPr bwMode="auto">
                <a:xfrm>
                  <a:off x="2354" y="1231"/>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8 h 9"/>
                    <a:gd name="T28" fmla="*/ 1 w 7"/>
                    <a:gd name="T29" fmla="*/ 9 h 9"/>
                    <a:gd name="T30" fmla="*/ 1 w 7"/>
                    <a:gd name="T31" fmla="*/ 8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7" y="2"/>
                      </a:lnTo>
                      <a:lnTo>
                        <a:pt x="7" y="3"/>
                      </a:lnTo>
                      <a:lnTo>
                        <a:pt x="7" y="5"/>
                      </a:lnTo>
                      <a:lnTo>
                        <a:pt x="7" y="6"/>
                      </a:lnTo>
                      <a:lnTo>
                        <a:pt x="6" y="8"/>
                      </a:lnTo>
                      <a:lnTo>
                        <a:pt x="4" y="8"/>
                      </a:lnTo>
                      <a:lnTo>
                        <a:pt x="3" y="8"/>
                      </a:lnTo>
                      <a:lnTo>
                        <a:pt x="1" y="9"/>
                      </a:lnTo>
                      <a:lnTo>
                        <a:pt x="1" y="8"/>
                      </a:lnTo>
                      <a:lnTo>
                        <a:pt x="0" y="8"/>
                      </a:lnTo>
                      <a:lnTo>
                        <a:pt x="0" y="6"/>
                      </a:lnTo>
                      <a:lnTo>
                        <a:pt x="0" y="5"/>
                      </a:lnTo>
                      <a:lnTo>
                        <a:pt x="0" y="3"/>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59" name="Freeform 607"/>
                <p:cNvSpPr>
                  <a:spLocks/>
                </p:cNvSpPr>
                <p:nvPr/>
              </p:nvSpPr>
              <p:spPr bwMode="auto">
                <a:xfrm>
                  <a:off x="2354" y="1231"/>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8 h 9"/>
                    <a:gd name="T28" fmla="*/ 1 w 7"/>
                    <a:gd name="T29" fmla="*/ 9 h 9"/>
                    <a:gd name="T30" fmla="*/ 1 w 7"/>
                    <a:gd name="T31" fmla="*/ 8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7" y="2"/>
                      </a:lnTo>
                      <a:lnTo>
                        <a:pt x="7" y="3"/>
                      </a:lnTo>
                      <a:lnTo>
                        <a:pt x="7" y="5"/>
                      </a:lnTo>
                      <a:lnTo>
                        <a:pt x="7" y="6"/>
                      </a:lnTo>
                      <a:lnTo>
                        <a:pt x="6" y="8"/>
                      </a:lnTo>
                      <a:lnTo>
                        <a:pt x="4" y="8"/>
                      </a:lnTo>
                      <a:lnTo>
                        <a:pt x="3" y="8"/>
                      </a:lnTo>
                      <a:lnTo>
                        <a:pt x="1" y="9"/>
                      </a:lnTo>
                      <a:lnTo>
                        <a:pt x="1" y="8"/>
                      </a:lnTo>
                      <a:lnTo>
                        <a:pt x="0" y="8"/>
                      </a:lnTo>
                      <a:lnTo>
                        <a:pt x="0" y="6"/>
                      </a:lnTo>
                      <a:lnTo>
                        <a:pt x="0" y="5"/>
                      </a:lnTo>
                      <a:lnTo>
                        <a:pt x="0" y="3"/>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60" name="Freeform 608"/>
                <p:cNvSpPr>
                  <a:spLocks/>
                </p:cNvSpPr>
                <p:nvPr/>
              </p:nvSpPr>
              <p:spPr bwMode="auto">
                <a:xfrm>
                  <a:off x="1882" y="1559"/>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3 h 7"/>
                    <a:gd name="T16" fmla="*/ 7 w 7"/>
                    <a:gd name="T17" fmla="*/ 4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7" y="4"/>
                      </a:lnTo>
                      <a:lnTo>
                        <a:pt x="6" y="4"/>
                      </a:lnTo>
                      <a:lnTo>
                        <a:pt x="6" y="6"/>
                      </a:lnTo>
                      <a:lnTo>
                        <a:pt x="4" y="7"/>
                      </a:lnTo>
                      <a:lnTo>
                        <a:pt x="3" y="7"/>
                      </a:lnTo>
                      <a:lnTo>
                        <a:pt x="1" y="7"/>
                      </a:lnTo>
                      <a:lnTo>
                        <a:pt x="0" y="7"/>
                      </a:lnTo>
                      <a:lnTo>
                        <a:pt x="0" y="6"/>
                      </a:lnTo>
                      <a:lnTo>
                        <a:pt x="0" y="4"/>
                      </a:lnTo>
                      <a:lnTo>
                        <a:pt x="0" y="3"/>
                      </a:lnTo>
                      <a:lnTo>
                        <a:pt x="0" y="1"/>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61" name="Freeform 609"/>
                <p:cNvSpPr>
                  <a:spLocks/>
                </p:cNvSpPr>
                <p:nvPr/>
              </p:nvSpPr>
              <p:spPr bwMode="auto">
                <a:xfrm>
                  <a:off x="1882" y="1559"/>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3 h 7"/>
                    <a:gd name="T16" fmla="*/ 7 w 7"/>
                    <a:gd name="T17" fmla="*/ 4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7" y="4"/>
                      </a:lnTo>
                      <a:lnTo>
                        <a:pt x="6" y="4"/>
                      </a:lnTo>
                      <a:lnTo>
                        <a:pt x="6" y="6"/>
                      </a:lnTo>
                      <a:lnTo>
                        <a:pt x="4" y="7"/>
                      </a:lnTo>
                      <a:lnTo>
                        <a:pt x="3" y="7"/>
                      </a:lnTo>
                      <a:lnTo>
                        <a:pt x="1" y="7"/>
                      </a:lnTo>
                      <a:lnTo>
                        <a:pt x="0" y="7"/>
                      </a:lnTo>
                      <a:lnTo>
                        <a:pt x="0" y="6"/>
                      </a:lnTo>
                      <a:lnTo>
                        <a:pt x="0" y="4"/>
                      </a:lnTo>
                      <a:lnTo>
                        <a:pt x="0" y="3"/>
                      </a:lnTo>
                      <a:lnTo>
                        <a:pt x="0" y="1"/>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62" name="Freeform 610"/>
                <p:cNvSpPr>
                  <a:spLocks/>
                </p:cNvSpPr>
                <p:nvPr/>
              </p:nvSpPr>
              <p:spPr bwMode="auto">
                <a:xfrm>
                  <a:off x="1873" y="1579"/>
                  <a:ext cx="7" cy="9"/>
                </a:xfrm>
                <a:custGeom>
                  <a:avLst/>
                  <a:gdLst>
                    <a:gd name="T0" fmla="*/ 1 w 7"/>
                    <a:gd name="T1" fmla="*/ 2 h 9"/>
                    <a:gd name="T2" fmla="*/ 1 w 7"/>
                    <a:gd name="T3" fmla="*/ 2 h 9"/>
                    <a:gd name="T4" fmla="*/ 3 w 7"/>
                    <a:gd name="T5" fmla="*/ 2 h 9"/>
                    <a:gd name="T6" fmla="*/ 4 w 7"/>
                    <a:gd name="T7" fmla="*/ 0 h 9"/>
                    <a:gd name="T8" fmla="*/ 6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6 h 9"/>
                    <a:gd name="T22" fmla="*/ 4 w 7"/>
                    <a:gd name="T23" fmla="*/ 8 h 9"/>
                    <a:gd name="T24" fmla="*/ 4 w 7"/>
                    <a:gd name="T25" fmla="*/ 8 h 9"/>
                    <a:gd name="T26" fmla="*/ 3 w 7"/>
                    <a:gd name="T27" fmla="*/ 9 h 9"/>
                    <a:gd name="T28" fmla="*/ 1 w 7"/>
                    <a:gd name="T29" fmla="*/ 9 h 9"/>
                    <a:gd name="T30" fmla="*/ 0 w 7"/>
                    <a:gd name="T31" fmla="*/ 9 h 9"/>
                    <a:gd name="T32" fmla="*/ 0 w 7"/>
                    <a:gd name="T33" fmla="*/ 8 h 9"/>
                    <a:gd name="T34" fmla="*/ 0 w 7"/>
                    <a:gd name="T35" fmla="*/ 6 h 9"/>
                    <a:gd name="T36" fmla="*/ 0 w 7"/>
                    <a:gd name="T37" fmla="*/ 6 h 9"/>
                    <a:gd name="T38" fmla="*/ 0 w 7"/>
                    <a:gd name="T39" fmla="*/ 5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2"/>
                      </a:lnTo>
                      <a:lnTo>
                        <a:pt x="7" y="2"/>
                      </a:lnTo>
                      <a:lnTo>
                        <a:pt x="7" y="3"/>
                      </a:lnTo>
                      <a:lnTo>
                        <a:pt x="7" y="5"/>
                      </a:lnTo>
                      <a:lnTo>
                        <a:pt x="7" y="6"/>
                      </a:lnTo>
                      <a:lnTo>
                        <a:pt x="6" y="6"/>
                      </a:lnTo>
                      <a:lnTo>
                        <a:pt x="4" y="8"/>
                      </a:lnTo>
                      <a:lnTo>
                        <a:pt x="3" y="9"/>
                      </a:lnTo>
                      <a:lnTo>
                        <a:pt x="1" y="9"/>
                      </a:lnTo>
                      <a:lnTo>
                        <a:pt x="0" y="9"/>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63" name="Freeform 611"/>
                <p:cNvSpPr>
                  <a:spLocks/>
                </p:cNvSpPr>
                <p:nvPr/>
              </p:nvSpPr>
              <p:spPr bwMode="auto">
                <a:xfrm>
                  <a:off x="1873" y="1579"/>
                  <a:ext cx="7" cy="9"/>
                </a:xfrm>
                <a:custGeom>
                  <a:avLst/>
                  <a:gdLst>
                    <a:gd name="T0" fmla="*/ 1 w 7"/>
                    <a:gd name="T1" fmla="*/ 2 h 9"/>
                    <a:gd name="T2" fmla="*/ 1 w 7"/>
                    <a:gd name="T3" fmla="*/ 2 h 9"/>
                    <a:gd name="T4" fmla="*/ 3 w 7"/>
                    <a:gd name="T5" fmla="*/ 2 h 9"/>
                    <a:gd name="T6" fmla="*/ 4 w 7"/>
                    <a:gd name="T7" fmla="*/ 0 h 9"/>
                    <a:gd name="T8" fmla="*/ 6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6 h 9"/>
                    <a:gd name="T22" fmla="*/ 4 w 7"/>
                    <a:gd name="T23" fmla="*/ 8 h 9"/>
                    <a:gd name="T24" fmla="*/ 4 w 7"/>
                    <a:gd name="T25" fmla="*/ 8 h 9"/>
                    <a:gd name="T26" fmla="*/ 3 w 7"/>
                    <a:gd name="T27" fmla="*/ 9 h 9"/>
                    <a:gd name="T28" fmla="*/ 1 w 7"/>
                    <a:gd name="T29" fmla="*/ 9 h 9"/>
                    <a:gd name="T30" fmla="*/ 0 w 7"/>
                    <a:gd name="T31" fmla="*/ 9 h 9"/>
                    <a:gd name="T32" fmla="*/ 0 w 7"/>
                    <a:gd name="T33" fmla="*/ 8 h 9"/>
                    <a:gd name="T34" fmla="*/ 0 w 7"/>
                    <a:gd name="T35" fmla="*/ 6 h 9"/>
                    <a:gd name="T36" fmla="*/ 0 w 7"/>
                    <a:gd name="T37" fmla="*/ 6 h 9"/>
                    <a:gd name="T38" fmla="*/ 0 w 7"/>
                    <a:gd name="T39" fmla="*/ 5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2"/>
                      </a:lnTo>
                      <a:lnTo>
                        <a:pt x="7" y="2"/>
                      </a:lnTo>
                      <a:lnTo>
                        <a:pt x="7" y="3"/>
                      </a:lnTo>
                      <a:lnTo>
                        <a:pt x="7" y="5"/>
                      </a:lnTo>
                      <a:lnTo>
                        <a:pt x="7" y="6"/>
                      </a:lnTo>
                      <a:lnTo>
                        <a:pt x="6" y="6"/>
                      </a:lnTo>
                      <a:lnTo>
                        <a:pt x="4" y="8"/>
                      </a:lnTo>
                      <a:lnTo>
                        <a:pt x="3" y="9"/>
                      </a:lnTo>
                      <a:lnTo>
                        <a:pt x="1" y="9"/>
                      </a:lnTo>
                      <a:lnTo>
                        <a:pt x="0" y="9"/>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64" name="Freeform 612"/>
                <p:cNvSpPr>
                  <a:spLocks/>
                </p:cNvSpPr>
                <p:nvPr/>
              </p:nvSpPr>
              <p:spPr bwMode="auto">
                <a:xfrm>
                  <a:off x="1867" y="1603"/>
                  <a:ext cx="7" cy="8"/>
                </a:xfrm>
                <a:custGeom>
                  <a:avLst/>
                  <a:gdLst>
                    <a:gd name="T0" fmla="*/ 1 w 7"/>
                    <a:gd name="T1" fmla="*/ 2 h 8"/>
                    <a:gd name="T2" fmla="*/ 1 w 7"/>
                    <a:gd name="T3" fmla="*/ 2 h 8"/>
                    <a:gd name="T4" fmla="*/ 3 w 7"/>
                    <a:gd name="T5" fmla="*/ 0 h 8"/>
                    <a:gd name="T6" fmla="*/ 4 w 7"/>
                    <a:gd name="T7" fmla="*/ 0 h 8"/>
                    <a:gd name="T8" fmla="*/ 6 w 7"/>
                    <a:gd name="T9" fmla="*/ 0 h 8"/>
                    <a:gd name="T10" fmla="*/ 6 w 7"/>
                    <a:gd name="T11" fmla="*/ 0 h 8"/>
                    <a:gd name="T12" fmla="*/ 7 w 7"/>
                    <a:gd name="T13" fmla="*/ 2 h 8"/>
                    <a:gd name="T14" fmla="*/ 7 w 7"/>
                    <a:gd name="T15" fmla="*/ 2 h 8"/>
                    <a:gd name="T16" fmla="*/ 7 w 7"/>
                    <a:gd name="T17" fmla="*/ 3 h 8"/>
                    <a:gd name="T18" fmla="*/ 6 w 7"/>
                    <a:gd name="T19" fmla="*/ 5 h 8"/>
                    <a:gd name="T20" fmla="*/ 6 w 7"/>
                    <a:gd name="T21" fmla="*/ 6 h 8"/>
                    <a:gd name="T22" fmla="*/ 4 w 7"/>
                    <a:gd name="T23" fmla="*/ 6 h 8"/>
                    <a:gd name="T24" fmla="*/ 4 w 7"/>
                    <a:gd name="T25" fmla="*/ 6 h 8"/>
                    <a:gd name="T26" fmla="*/ 3 w 7"/>
                    <a:gd name="T27" fmla="*/ 8 h 8"/>
                    <a:gd name="T28" fmla="*/ 1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2 h 8"/>
                    <a:gd name="T42" fmla="*/ 1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3" y="0"/>
                      </a:lnTo>
                      <a:lnTo>
                        <a:pt x="4" y="0"/>
                      </a:lnTo>
                      <a:lnTo>
                        <a:pt x="6" y="0"/>
                      </a:lnTo>
                      <a:lnTo>
                        <a:pt x="7" y="2"/>
                      </a:lnTo>
                      <a:lnTo>
                        <a:pt x="7" y="3"/>
                      </a:lnTo>
                      <a:lnTo>
                        <a:pt x="6" y="5"/>
                      </a:lnTo>
                      <a:lnTo>
                        <a:pt x="6" y="6"/>
                      </a:lnTo>
                      <a:lnTo>
                        <a:pt x="4" y="6"/>
                      </a:lnTo>
                      <a:lnTo>
                        <a:pt x="3" y="8"/>
                      </a:lnTo>
                      <a:lnTo>
                        <a:pt x="1" y="8"/>
                      </a:lnTo>
                      <a:lnTo>
                        <a:pt x="0" y="6"/>
                      </a:lnTo>
                      <a:lnTo>
                        <a:pt x="0" y="5"/>
                      </a:lnTo>
                      <a:lnTo>
                        <a:pt x="0" y="3"/>
                      </a:lnTo>
                      <a:lnTo>
                        <a:pt x="0" y="2"/>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65" name="Freeform 613"/>
                <p:cNvSpPr>
                  <a:spLocks/>
                </p:cNvSpPr>
                <p:nvPr/>
              </p:nvSpPr>
              <p:spPr bwMode="auto">
                <a:xfrm>
                  <a:off x="1867" y="1603"/>
                  <a:ext cx="7" cy="8"/>
                </a:xfrm>
                <a:custGeom>
                  <a:avLst/>
                  <a:gdLst>
                    <a:gd name="T0" fmla="*/ 1 w 7"/>
                    <a:gd name="T1" fmla="*/ 2 h 8"/>
                    <a:gd name="T2" fmla="*/ 1 w 7"/>
                    <a:gd name="T3" fmla="*/ 2 h 8"/>
                    <a:gd name="T4" fmla="*/ 3 w 7"/>
                    <a:gd name="T5" fmla="*/ 0 h 8"/>
                    <a:gd name="T6" fmla="*/ 4 w 7"/>
                    <a:gd name="T7" fmla="*/ 0 h 8"/>
                    <a:gd name="T8" fmla="*/ 6 w 7"/>
                    <a:gd name="T9" fmla="*/ 0 h 8"/>
                    <a:gd name="T10" fmla="*/ 6 w 7"/>
                    <a:gd name="T11" fmla="*/ 0 h 8"/>
                    <a:gd name="T12" fmla="*/ 7 w 7"/>
                    <a:gd name="T13" fmla="*/ 2 h 8"/>
                    <a:gd name="T14" fmla="*/ 7 w 7"/>
                    <a:gd name="T15" fmla="*/ 2 h 8"/>
                    <a:gd name="T16" fmla="*/ 7 w 7"/>
                    <a:gd name="T17" fmla="*/ 3 h 8"/>
                    <a:gd name="T18" fmla="*/ 6 w 7"/>
                    <a:gd name="T19" fmla="*/ 5 h 8"/>
                    <a:gd name="T20" fmla="*/ 6 w 7"/>
                    <a:gd name="T21" fmla="*/ 6 h 8"/>
                    <a:gd name="T22" fmla="*/ 4 w 7"/>
                    <a:gd name="T23" fmla="*/ 6 h 8"/>
                    <a:gd name="T24" fmla="*/ 4 w 7"/>
                    <a:gd name="T25" fmla="*/ 6 h 8"/>
                    <a:gd name="T26" fmla="*/ 3 w 7"/>
                    <a:gd name="T27" fmla="*/ 8 h 8"/>
                    <a:gd name="T28" fmla="*/ 1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2 h 8"/>
                    <a:gd name="T42" fmla="*/ 1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3" y="0"/>
                      </a:lnTo>
                      <a:lnTo>
                        <a:pt x="4" y="0"/>
                      </a:lnTo>
                      <a:lnTo>
                        <a:pt x="6" y="0"/>
                      </a:lnTo>
                      <a:lnTo>
                        <a:pt x="7" y="2"/>
                      </a:lnTo>
                      <a:lnTo>
                        <a:pt x="7" y="3"/>
                      </a:lnTo>
                      <a:lnTo>
                        <a:pt x="6" y="5"/>
                      </a:lnTo>
                      <a:lnTo>
                        <a:pt x="6" y="6"/>
                      </a:lnTo>
                      <a:lnTo>
                        <a:pt x="4" y="6"/>
                      </a:lnTo>
                      <a:lnTo>
                        <a:pt x="3" y="8"/>
                      </a:lnTo>
                      <a:lnTo>
                        <a:pt x="1" y="8"/>
                      </a:lnTo>
                      <a:lnTo>
                        <a:pt x="0" y="6"/>
                      </a:lnTo>
                      <a:lnTo>
                        <a:pt x="0" y="5"/>
                      </a:lnTo>
                      <a:lnTo>
                        <a:pt x="0" y="3"/>
                      </a:lnTo>
                      <a:lnTo>
                        <a:pt x="0" y="2"/>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66" name="Freeform 614"/>
                <p:cNvSpPr>
                  <a:spLocks/>
                </p:cNvSpPr>
                <p:nvPr/>
              </p:nvSpPr>
              <p:spPr bwMode="auto">
                <a:xfrm>
                  <a:off x="2009" y="1270"/>
                  <a:ext cx="7" cy="8"/>
                </a:xfrm>
                <a:custGeom>
                  <a:avLst/>
                  <a:gdLst>
                    <a:gd name="T0" fmla="*/ 1 w 7"/>
                    <a:gd name="T1" fmla="*/ 2 h 8"/>
                    <a:gd name="T2" fmla="*/ 1 w 7"/>
                    <a:gd name="T3" fmla="*/ 2 h 8"/>
                    <a:gd name="T4" fmla="*/ 4 w 7"/>
                    <a:gd name="T5" fmla="*/ 0 h 8"/>
                    <a:gd name="T6" fmla="*/ 4 w 7"/>
                    <a:gd name="T7" fmla="*/ 0 h 8"/>
                    <a:gd name="T8" fmla="*/ 6 w 7"/>
                    <a:gd name="T9" fmla="*/ 0 h 8"/>
                    <a:gd name="T10" fmla="*/ 7 w 7"/>
                    <a:gd name="T11" fmla="*/ 0 h 8"/>
                    <a:gd name="T12" fmla="*/ 7 w 7"/>
                    <a:gd name="T13" fmla="*/ 2 h 8"/>
                    <a:gd name="T14" fmla="*/ 7 w 7"/>
                    <a:gd name="T15" fmla="*/ 3 h 8"/>
                    <a:gd name="T16" fmla="*/ 7 w 7"/>
                    <a:gd name="T17" fmla="*/ 5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8 h 8"/>
                    <a:gd name="T34" fmla="*/ 0 w 7"/>
                    <a:gd name="T35" fmla="*/ 6 h 8"/>
                    <a:gd name="T36" fmla="*/ 0 w 7"/>
                    <a:gd name="T37" fmla="*/ 5 h 8"/>
                    <a:gd name="T38" fmla="*/ 0 w 7"/>
                    <a:gd name="T39" fmla="*/ 5 h 8"/>
                    <a:gd name="T40" fmla="*/ 0 w 7"/>
                    <a:gd name="T41" fmla="*/ 3 h 8"/>
                    <a:gd name="T42" fmla="*/ 1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4" y="0"/>
                      </a:lnTo>
                      <a:lnTo>
                        <a:pt x="6" y="0"/>
                      </a:lnTo>
                      <a:lnTo>
                        <a:pt x="7" y="0"/>
                      </a:lnTo>
                      <a:lnTo>
                        <a:pt x="7" y="2"/>
                      </a:lnTo>
                      <a:lnTo>
                        <a:pt x="7" y="3"/>
                      </a:lnTo>
                      <a:lnTo>
                        <a:pt x="7" y="5"/>
                      </a:lnTo>
                      <a:lnTo>
                        <a:pt x="6" y="6"/>
                      </a:lnTo>
                      <a:lnTo>
                        <a:pt x="4" y="8"/>
                      </a:lnTo>
                      <a:lnTo>
                        <a:pt x="3" y="8"/>
                      </a:lnTo>
                      <a:lnTo>
                        <a:pt x="1" y="8"/>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67" name="Freeform 615"/>
                <p:cNvSpPr>
                  <a:spLocks/>
                </p:cNvSpPr>
                <p:nvPr/>
              </p:nvSpPr>
              <p:spPr bwMode="auto">
                <a:xfrm>
                  <a:off x="2009" y="1270"/>
                  <a:ext cx="7" cy="8"/>
                </a:xfrm>
                <a:custGeom>
                  <a:avLst/>
                  <a:gdLst>
                    <a:gd name="T0" fmla="*/ 1 w 7"/>
                    <a:gd name="T1" fmla="*/ 2 h 8"/>
                    <a:gd name="T2" fmla="*/ 1 w 7"/>
                    <a:gd name="T3" fmla="*/ 2 h 8"/>
                    <a:gd name="T4" fmla="*/ 4 w 7"/>
                    <a:gd name="T5" fmla="*/ 0 h 8"/>
                    <a:gd name="T6" fmla="*/ 4 w 7"/>
                    <a:gd name="T7" fmla="*/ 0 h 8"/>
                    <a:gd name="T8" fmla="*/ 6 w 7"/>
                    <a:gd name="T9" fmla="*/ 0 h 8"/>
                    <a:gd name="T10" fmla="*/ 7 w 7"/>
                    <a:gd name="T11" fmla="*/ 0 h 8"/>
                    <a:gd name="T12" fmla="*/ 7 w 7"/>
                    <a:gd name="T13" fmla="*/ 2 h 8"/>
                    <a:gd name="T14" fmla="*/ 7 w 7"/>
                    <a:gd name="T15" fmla="*/ 3 h 8"/>
                    <a:gd name="T16" fmla="*/ 7 w 7"/>
                    <a:gd name="T17" fmla="*/ 5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8 h 8"/>
                    <a:gd name="T34" fmla="*/ 0 w 7"/>
                    <a:gd name="T35" fmla="*/ 6 h 8"/>
                    <a:gd name="T36" fmla="*/ 0 w 7"/>
                    <a:gd name="T37" fmla="*/ 5 h 8"/>
                    <a:gd name="T38" fmla="*/ 0 w 7"/>
                    <a:gd name="T39" fmla="*/ 5 h 8"/>
                    <a:gd name="T40" fmla="*/ 0 w 7"/>
                    <a:gd name="T41" fmla="*/ 3 h 8"/>
                    <a:gd name="T42" fmla="*/ 1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4" y="0"/>
                      </a:lnTo>
                      <a:lnTo>
                        <a:pt x="6" y="0"/>
                      </a:lnTo>
                      <a:lnTo>
                        <a:pt x="7" y="0"/>
                      </a:lnTo>
                      <a:lnTo>
                        <a:pt x="7" y="2"/>
                      </a:lnTo>
                      <a:lnTo>
                        <a:pt x="7" y="3"/>
                      </a:lnTo>
                      <a:lnTo>
                        <a:pt x="7" y="5"/>
                      </a:lnTo>
                      <a:lnTo>
                        <a:pt x="6" y="6"/>
                      </a:lnTo>
                      <a:lnTo>
                        <a:pt x="4" y="8"/>
                      </a:lnTo>
                      <a:lnTo>
                        <a:pt x="3" y="8"/>
                      </a:lnTo>
                      <a:lnTo>
                        <a:pt x="1" y="8"/>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68" name="Freeform 616"/>
                <p:cNvSpPr>
                  <a:spLocks/>
                </p:cNvSpPr>
                <p:nvPr/>
              </p:nvSpPr>
              <p:spPr bwMode="auto">
                <a:xfrm>
                  <a:off x="1719" y="1611"/>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6" y="4"/>
                      </a:lnTo>
                      <a:lnTo>
                        <a:pt x="6" y="6"/>
                      </a:lnTo>
                      <a:lnTo>
                        <a:pt x="4" y="6"/>
                      </a:lnTo>
                      <a:lnTo>
                        <a:pt x="3" y="7"/>
                      </a:lnTo>
                      <a:lnTo>
                        <a:pt x="1" y="7"/>
                      </a:lnTo>
                      <a:lnTo>
                        <a:pt x="0" y="7"/>
                      </a:lnTo>
                      <a:lnTo>
                        <a:pt x="0" y="6"/>
                      </a:lnTo>
                      <a:lnTo>
                        <a:pt x="0" y="4"/>
                      </a:lnTo>
                      <a:lnTo>
                        <a:pt x="0" y="3"/>
                      </a:lnTo>
                      <a:lnTo>
                        <a:pt x="0"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69" name="Freeform 617"/>
                <p:cNvSpPr>
                  <a:spLocks/>
                </p:cNvSpPr>
                <p:nvPr/>
              </p:nvSpPr>
              <p:spPr bwMode="auto">
                <a:xfrm>
                  <a:off x="1719" y="1611"/>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6" y="4"/>
                      </a:lnTo>
                      <a:lnTo>
                        <a:pt x="6" y="6"/>
                      </a:lnTo>
                      <a:lnTo>
                        <a:pt x="4" y="6"/>
                      </a:lnTo>
                      <a:lnTo>
                        <a:pt x="3" y="7"/>
                      </a:lnTo>
                      <a:lnTo>
                        <a:pt x="1" y="7"/>
                      </a:lnTo>
                      <a:lnTo>
                        <a:pt x="0" y="7"/>
                      </a:lnTo>
                      <a:lnTo>
                        <a:pt x="0" y="6"/>
                      </a:lnTo>
                      <a:lnTo>
                        <a:pt x="0" y="4"/>
                      </a:lnTo>
                      <a:lnTo>
                        <a:pt x="0" y="3"/>
                      </a:lnTo>
                      <a:lnTo>
                        <a:pt x="0"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70" name="Freeform 618"/>
                <p:cNvSpPr>
                  <a:spLocks/>
                </p:cNvSpPr>
                <p:nvPr/>
              </p:nvSpPr>
              <p:spPr bwMode="auto">
                <a:xfrm>
                  <a:off x="2070" y="1278"/>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0 h 7"/>
                    <a:gd name="T14" fmla="*/ 7 w 7"/>
                    <a:gd name="T15" fmla="*/ 1 h 7"/>
                    <a:gd name="T16" fmla="*/ 7 w 7"/>
                    <a:gd name="T17" fmla="*/ 3 h 7"/>
                    <a:gd name="T18" fmla="*/ 6 w 7"/>
                    <a:gd name="T19" fmla="*/ 4 h 7"/>
                    <a:gd name="T20" fmla="*/ 6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6" y="4"/>
                      </a:lnTo>
                      <a:lnTo>
                        <a:pt x="6" y="6"/>
                      </a:lnTo>
                      <a:lnTo>
                        <a:pt x="4" y="6"/>
                      </a:lnTo>
                      <a:lnTo>
                        <a:pt x="3" y="7"/>
                      </a:lnTo>
                      <a:lnTo>
                        <a:pt x="1" y="7"/>
                      </a:lnTo>
                      <a:lnTo>
                        <a:pt x="0" y="7"/>
                      </a:lnTo>
                      <a:lnTo>
                        <a:pt x="0" y="6"/>
                      </a:lnTo>
                      <a:lnTo>
                        <a:pt x="0" y="4"/>
                      </a:lnTo>
                      <a:lnTo>
                        <a:pt x="0" y="3"/>
                      </a:lnTo>
                      <a:lnTo>
                        <a:pt x="0"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71" name="Freeform 619"/>
                <p:cNvSpPr>
                  <a:spLocks/>
                </p:cNvSpPr>
                <p:nvPr/>
              </p:nvSpPr>
              <p:spPr bwMode="auto">
                <a:xfrm>
                  <a:off x="2070" y="1278"/>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0 h 7"/>
                    <a:gd name="T14" fmla="*/ 7 w 7"/>
                    <a:gd name="T15" fmla="*/ 1 h 7"/>
                    <a:gd name="T16" fmla="*/ 7 w 7"/>
                    <a:gd name="T17" fmla="*/ 3 h 7"/>
                    <a:gd name="T18" fmla="*/ 6 w 7"/>
                    <a:gd name="T19" fmla="*/ 4 h 7"/>
                    <a:gd name="T20" fmla="*/ 6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6" y="4"/>
                      </a:lnTo>
                      <a:lnTo>
                        <a:pt x="6" y="6"/>
                      </a:lnTo>
                      <a:lnTo>
                        <a:pt x="4" y="6"/>
                      </a:lnTo>
                      <a:lnTo>
                        <a:pt x="3" y="7"/>
                      </a:lnTo>
                      <a:lnTo>
                        <a:pt x="1" y="7"/>
                      </a:lnTo>
                      <a:lnTo>
                        <a:pt x="0" y="7"/>
                      </a:lnTo>
                      <a:lnTo>
                        <a:pt x="0" y="6"/>
                      </a:lnTo>
                      <a:lnTo>
                        <a:pt x="0" y="4"/>
                      </a:lnTo>
                      <a:lnTo>
                        <a:pt x="0" y="3"/>
                      </a:lnTo>
                      <a:lnTo>
                        <a:pt x="0"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72" name="Freeform 620"/>
                <p:cNvSpPr>
                  <a:spLocks/>
                </p:cNvSpPr>
                <p:nvPr/>
              </p:nvSpPr>
              <p:spPr bwMode="auto">
                <a:xfrm>
                  <a:off x="1696" y="1547"/>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8 w 8"/>
                    <a:gd name="T11" fmla="*/ 0 h 7"/>
                    <a:gd name="T12" fmla="*/ 8 w 8"/>
                    <a:gd name="T13" fmla="*/ 1 h 7"/>
                    <a:gd name="T14" fmla="*/ 8 w 8"/>
                    <a:gd name="T15" fmla="*/ 1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0 w 8"/>
                    <a:gd name="T33" fmla="*/ 6 h 7"/>
                    <a:gd name="T34" fmla="*/ 0 w 8"/>
                    <a:gd name="T35" fmla="*/ 6 h 7"/>
                    <a:gd name="T36" fmla="*/ 0 w 8"/>
                    <a:gd name="T37" fmla="*/ 4 h 7"/>
                    <a:gd name="T38" fmla="*/ 0 w 8"/>
                    <a:gd name="T39" fmla="*/ 3 h 7"/>
                    <a:gd name="T40" fmla="*/ 0 w 8"/>
                    <a:gd name="T41" fmla="*/ 3 h 7"/>
                    <a:gd name="T42" fmla="*/ 2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0"/>
                      </a:lnTo>
                      <a:lnTo>
                        <a:pt x="8" y="1"/>
                      </a:lnTo>
                      <a:lnTo>
                        <a:pt x="8" y="3"/>
                      </a:lnTo>
                      <a:lnTo>
                        <a:pt x="8" y="4"/>
                      </a:lnTo>
                      <a:lnTo>
                        <a:pt x="6" y="6"/>
                      </a:lnTo>
                      <a:lnTo>
                        <a:pt x="5" y="7"/>
                      </a:lnTo>
                      <a:lnTo>
                        <a:pt x="3" y="7"/>
                      </a:lnTo>
                      <a:lnTo>
                        <a:pt x="2" y="7"/>
                      </a:lnTo>
                      <a:lnTo>
                        <a:pt x="0" y="6"/>
                      </a:lnTo>
                      <a:lnTo>
                        <a:pt x="0" y="4"/>
                      </a:lnTo>
                      <a:lnTo>
                        <a:pt x="0" y="3"/>
                      </a:lnTo>
                      <a:lnTo>
                        <a:pt x="2"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73" name="Freeform 621"/>
                <p:cNvSpPr>
                  <a:spLocks/>
                </p:cNvSpPr>
                <p:nvPr/>
              </p:nvSpPr>
              <p:spPr bwMode="auto">
                <a:xfrm>
                  <a:off x="1696" y="1547"/>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8 w 8"/>
                    <a:gd name="T11" fmla="*/ 0 h 7"/>
                    <a:gd name="T12" fmla="*/ 8 w 8"/>
                    <a:gd name="T13" fmla="*/ 1 h 7"/>
                    <a:gd name="T14" fmla="*/ 8 w 8"/>
                    <a:gd name="T15" fmla="*/ 1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0 w 8"/>
                    <a:gd name="T33" fmla="*/ 6 h 7"/>
                    <a:gd name="T34" fmla="*/ 0 w 8"/>
                    <a:gd name="T35" fmla="*/ 6 h 7"/>
                    <a:gd name="T36" fmla="*/ 0 w 8"/>
                    <a:gd name="T37" fmla="*/ 4 h 7"/>
                    <a:gd name="T38" fmla="*/ 0 w 8"/>
                    <a:gd name="T39" fmla="*/ 3 h 7"/>
                    <a:gd name="T40" fmla="*/ 0 w 8"/>
                    <a:gd name="T41" fmla="*/ 3 h 7"/>
                    <a:gd name="T42" fmla="*/ 2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0"/>
                      </a:lnTo>
                      <a:lnTo>
                        <a:pt x="8" y="1"/>
                      </a:lnTo>
                      <a:lnTo>
                        <a:pt x="8" y="3"/>
                      </a:lnTo>
                      <a:lnTo>
                        <a:pt x="8" y="4"/>
                      </a:lnTo>
                      <a:lnTo>
                        <a:pt x="6" y="6"/>
                      </a:lnTo>
                      <a:lnTo>
                        <a:pt x="5" y="7"/>
                      </a:lnTo>
                      <a:lnTo>
                        <a:pt x="3" y="7"/>
                      </a:lnTo>
                      <a:lnTo>
                        <a:pt x="2" y="7"/>
                      </a:lnTo>
                      <a:lnTo>
                        <a:pt x="0" y="6"/>
                      </a:lnTo>
                      <a:lnTo>
                        <a:pt x="0" y="4"/>
                      </a:lnTo>
                      <a:lnTo>
                        <a:pt x="0" y="3"/>
                      </a:lnTo>
                      <a:lnTo>
                        <a:pt x="2"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74" name="Freeform 622"/>
                <p:cNvSpPr>
                  <a:spLocks/>
                </p:cNvSpPr>
                <p:nvPr/>
              </p:nvSpPr>
              <p:spPr bwMode="auto">
                <a:xfrm>
                  <a:off x="2396" y="1636"/>
                  <a:ext cx="7" cy="9"/>
                </a:xfrm>
                <a:custGeom>
                  <a:avLst/>
                  <a:gdLst>
                    <a:gd name="T0" fmla="*/ 3 w 7"/>
                    <a:gd name="T1" fmla="*/ 2 h 9"/>
                    <a:gd name="T2" fmla="*/ 3 w 7"/>
                    <a:gd name="T3" fmla="*/ 2 h 9"/>
                    <a:gd name="T4" fmla="*/ 4 w 7"/>
                    <a:gd name="T5" fmla="*/ 2 h 9"/>
                    <a:gd name="T6" fmla="*/ 6 w 7"/>
                    <a:gd name="T7" fmla="*/ 0 h 9"/>
                    <a:gd name="T8" fmla="*/ 7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9 h 9"/>
                    <a:gd name="T28" fmla="*/ 3 w 7"/>
                    <a:gd name="T29" fmla="*/ 9 h 9"/>
                    <a:gd name="T30" fmla="*/ 1 w 7"/>
                    <a:gd name="T31" fmla="*/ 9 h 9"/>
                    <a:gd name="T32" fmla="*/ 0 w 7"/>
                    <a:gd name="T33" fmla="*/ 8 h 9"/>
                    <a:gd name="T34" fmla="*/ 0 w 7"/>
                    <a:gd name="T35" fmla="*/ 8 h 9"/>
                    <a:gd name="T36" fmla="*/ 0 w 7"/>
                    <a:gd name="T37" fmla="*/ 6 h 9"/>
                    <a:gd name="T38" fmla="*/ 0 w 7"/>
                    <a:gd name="T39" fmla="*/ 5 h 9"/>
                    <a:gd name="T40" fmla="*/ 0 w 7"/>
                    <a:gd name="T41" fmla="*/ 5 h 9"/>
                    <a:gd name="T42" fmla="*/ 1 w 7"/>
                    <a:gd name="T43" fmla="*/ 3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2"/>
                      </a:lnTo>
                      <a:lnTo>
                        <a:pt x="6" y="0"/>
                      </a:lnTo>
                      <a:lnTo>
                        <a:pt x="7" y="2"/>
                      </a:lnTo>
                      <a:lnTo>
                        <a:pt x="7" y="3"/>
                      </a:lnTo>
                      <a:lnTo>
                        <a:pt x="7" y="5"/>
                      </a:lnTo>
                      <a:lnTo>
                        <a:pt x="7" y="6"/>
                      </a:lnTo>
                      <a:lnTo>
                        <a:pt x="6" y="8"/>
                      </a:lnTo>
                      <a:lnTo>
                        <a:pt x="4" y="8"/>
                      </a:lnTo>
                      <a:lnTo>
                        <a:pt x="3" y="9"/>
                      </a:lnTo>
                      <a:lnTo>
                        <a:pt x="1" y="9"/>
                      </a:lnTo>
                      <a:lnTo>
                        <a:pt x="0" y="8"/>
                      </a:lnTo>
                      <a:lnTo>
                        <a:pt x="0" y="6"/>
                      </a:lnTo>
                      <a:lnTo>
                        <a:pt x="0" y="5"/>
                      </a:lnTo>
                      <a:lnTo>
                        <a:pt x="1" y="3"/>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75" name="Freeform 623"/>
                <p:cNvSpPr>
                  <a:spLocks/>
                </p:cNvSpPr>
                <p:nvPr/>
              </p:nvSpPr>
              <p:spPr bwMode="auto">
                <a:xfrm>
                  <a:off x="2396" y="1636"/>
                  <a:ext cx="7" cy="9"/>
                </a:xfrm>
                <a:custGeom>
                  <a:avLst/>
                  <a:gdLst>
                    <a:gd name="T0" fmla="*/ 3 w 7"/>
                    <a:gd name="T1" fmla="*/ 2 h 9"/>
                    <a:gd name="T2" fmla="*/ 3 w 7"/>
                    <a:gd name="T3" fmla="*/ 2 h 9"/>
                    <a:gd name="T4" fmla="*/ 4 w 7"/>
                    <a:gd name="T5" fmla="*/ 2 h 9"/>
                    <a:gd name="T6" fmla="*/ 6 w 7"/>
                    <a:gd name="T7" fmla="*/ 0 h 9"/>
                    <a:gd name="T8" fmla="*/ 7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9 h 9"/>
                    <a:gd name="T28" fmla="*/ 3 w 7"/>
                    <a:gd name="T29" fmla="*/ 9 h 9"/>
                    <a:gd name="T30" fmla="*/ 1 w 7"/>
                    <a:gd name="T31" fmla="*/ 9 h 9"/>
                    <a:gd name="T32" fmla="*/ 0 w 7"/>
                    <a:gd name="T33" fmla="*/ 8 h 9"/>
                    <a:gd name="T34" fmla="*/ 0 w 7"/>
                    <a:gd name="T35" fmla="*/ 8 h 9"/>
                    <a:gd name="T36" fmla="*/ 0 w 7"/>
                    <a:gd name="T37" fmla="*/ 6 h 9"/>
                    <a:gd name="T38" fmla="*/ 0 w 7"/>
                    <a:gd name="T39" fmla="*/ 5 h 9"/>
                    <a:gd name="T40" fmla="*/ 0 w 7"/>
                    <a:gd name="T41" fmla="*/ 5 h 9"/>
                    <a:gd name="T42" fmla="*/ 1 w 7"/>
                    <a:gd name="T43" fmla="*/ 3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2"/>
                      </a:lnTo>
                      <a:lnTo>
                        <a:pt x="6" y="0"/>
                      </a:lnTo>
                      <a:lnTo>
                        <a:pt x="7" y="2"/>
                      </a:lnTo>
                      <a:lnTo>
                        <a:pt x="7" y="3"/>
                      </a:lnTo>
                      <a:lnTo>
                        <a:pt x="7" y="5"/>
                      </a:lnTo>
                      <a:lnTo>
                        <a:pt x="7" y="6"/>
                      </a:lnTo>
                      <a:lnTo>
                        <a:pt x="6" y="8"/>
                      </a:lnTo>
                      <a:lnTo>
                        <a:pt x="4" y="8"/>
                      </a:lnTo>
                      <a:lnTo>
                        <a:pt x="3" y="9"/>
                      </a:lnTo>
                      <a:lnTo>
                        <a:pt x="1" y="9"/>
                      </a:lnTo>
                      <a:lnTo>
                        <a:pt x="0" y="8"/>
                      </a:lnTo>
                      <a:lnTo>
                        <a:pt x="0" y="6"/>
                      </a:lnTo>
                      <a:lnTo>
                        <a:pt x="0" y="5"/>
                      </a:lnTo>
                      <a:lnTo>
                        <a:pt x="1" y="3"/>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76" name="Freeform 624"/>
                <p:cNvSpPr>
                  <a:spLocks/>
                </p:cNvSpPr>
                <p:nvPr/>
              </p:nvSpPr>
              <p:spPr bwMode="auto">
                <a:xfrm>
                  <a:off x="2369" y="1653"/>
                  <a:ext cx="7" cy="9"/>
                </a:xfrm>
                <a:custGeom>
                  <a:avLst/>
                  <a:gdLst>
                    <a:gd name="T0" fmla="*/ 3 w 7"/>
                    <a:gd name="T1" fmla="*/ 1 h 9"/>
                    <a:gd name="T2" fmla="*/ 3 w 7"/>
                    <a:gd name="T3" fmla="*/ 1 h 9"/>
                    <a:gd name="T4" fmla="*/ 4 w 7"/>
                    <a:gd name="T5" fmla="*/ 1 h 9"/>
                    <a:gd name="T6" fmla="*/ 6 w 7"/>
                    <a:gd name="T7" fmla="*/ 0 h 9"/>
                    <a:gd name="T8" fmla="*/ 7 w 7"/>
                    <a:gd name="T9" fmla="*/ 0 h 9"/>
                    <a:gd name="T10" fmla="*/ 7 w 7"/>
                    <a:gd name="T11" fmla="*/ 1 h 9"/>
                    <a:gd name="T12" fmla="*/ 7 w 7"/>
                    <a:gd name="T13" fmla="*/ 1 h 9"/>
                    <a:gd name="T14" fmla="*/ 7 w 7"/>
                    <a:gd name="T15" fmla="*/ 3 h 9"/>
                    <a:gd name="T16" fmla="*/ 7 w 7"/>
                    <a:gd name="T17" fmla="*/ 4 h 9"/>
                    <a:gd name="T18" fmla="*/ 7 w 7"/>
                    <a:gd name="T19" fmla="*/ 6 h 9"/>
                    <a:gd name="T20" fmla="*/ 7 w 7"/>
                    <a:gd name="T21" fmla="*/ 7 h 9"/>
                    <a:gd name="T22" fmla="*/ 6 w 7"/>
                    <a:gd name="T23" fmla="*/ 7 h 9"/>
                    <a:gd name="T24" fmla="*/ 6 w 7"/>
                    <a:gd name="T25" fmla="*/ 7 h 9"/>
                    <a:gd name="T26" fmla="*/ 3 w 7"/>
                    <a:gd name="T27" fmla="*/ 9 h 9"/>
                    <a:gd name="T28" fmla="*/ 3 w 7"/>
                    <a:gd name="T29" fmla="*/ 9 h 9"/>
                    <a:gd name="T30" fmla="*/ 1 w 7"/>
                    <a:gd name="T31" fmla="*/ 7 h 9"/>
                    <a:gd name="T32" fmla="*/ 1 w 7"/>
                    <a:gd name="T33" fmla="*/ 7 h 9"/>
                    <a:gd name="T34" fmla="*/ 0 w 7"/>
                    <a:gd name="T35" fmla="*/ 7 h 9"/>
                    <a:gd name="T36" fmla="*/ 0 w 7"/>
                    <a:gd name="T37" fmla="*/ 6 h 9"/>
                    <a:gd name="T38" fmla="*/ 0 w 7"/>
                    <a:gd name="T39" fmla="*/ 4 h 9"/>
                    <a:gd name="T40" fmla="*/ 1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1"/>
                      </a:lnTo>
                      <a:lnTo>
                        <a:pt x="6" y="0"/>
                      </a:lnTo>
                      <a:lnTo>
                        <a:pt x="7" y="0"/>
                      </a:lnTo>
                      <a:lnTo>
                        <a:pt x="7" y="1"/>
                      </a:lnTo>
                      <a:lnTo>
                        <a:pt x="7" y="3"/>
                      </a:lnTo>
                      <a:lnTo>
                        <a:pt x="7" y="4"/>
                      </a:lnTo>
                      <a:lnTo>
                        <a:pt x="7" y="6"/>
                      </a:lnTo>
                      <a:lnTo>
                        <a:pt x="7" y="7"/>
                      </a:lnTo>
                      <a:lnTo>
                        <a:pt x="6" y="7"/>
                      </a:lnTo>
                      <a:lnTo>
                        <a:pt x="3" y="9"/>
                      </a:lnTo>
                      <a:lnTo>
                        <a:pt x="1" y="7"/>
                      </a:lnTo>
                      <a:lnTo>
                        <a:pt x="0" y="7"/>
                      </a:lnTo>
                      <a:lnTo>
                        <a:pt x="0" y="6"/>
                      </a:lnTo>
                      <a:lnTo>
                        <a:pt x="0" y="4"/>
                      </a:lnTo>
                      <a:lnTo>
                        <a:pt x="1"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77" name="Freeform 625"/>
                <p:cNvSpPr>
                  <a:spLocks/>
                </p:cNvSpPr>
                <p:nvPr/>
              </p:nvSpPr>
              <p:spPr bwMode="auto">
                <a:xfrm>
                  <a:off x="2369" y="1653"/>
                  <a:ext cx="7" cy="9"/>
                </a:xfrm>
                <a:custGeom>
                  <a:avLst/>
                  <a:gdLst>
                    <a:gd name="T0" fmla="*/ 3 w 7"/>
                    <a:gd name="T1" fmla="*/ 1 h 9"/>
                    <a:gd name="T2" fmla="*/ 3 w 7"/>
                    <a:gd name="T3" fmla="*/ 1 h 9"/>
                    <a:gd name="T4" fmla="*/ 4 w 7"/>
                    <a:gd name="T5" fmla="*/ 1 h 9"/>
                    <a:gd name="T6" fmla="*/ 6 w 7"/>
                    <a:gd name="T7" fmla="*/ 0 h 9"/>
                    <a:gd name="T8" fmla="*/ 7 w 7"/>
                    <a:gd name="T9" fmla="*/ 0 h 9"/>
                    <a:gd name="T10" fmla="*/ 7 w 7"/>
                    <a:gd name="T11" fmla="*/ 1 h 9"/>
                    <a:gd name="T12" fmla="*/ 7 w 7"/>
                    <a:gd name="T13" fmla="*/ 1 h 9"/>
                    <a:gd name="T14" fmla="*/ 7 w 7"/>
                    <a:gd name="T15" fmla="*/ 3 h 9"/>
                    <a:gd name="T16" fmla="*/ 7 w 7"/>
                    <a:gd name="T17" fmla="*/ 4 h 9"/>
                    <a:gd name="T18" fmla="*/ 7 w 7"/>
                    <a:gd name="T19" fmla="*/ 6 h 9"/>
                    <a:gd name="T20" fmla="*/ 7 w 7"/>
                    <a:gd name="T21" fmla="*/ 7 h 9"/>
                    <a:gd name="T22" fmla="*/ 6 w 7"/>
                    <a:gd name="T23" fmla="*/ 7 h 9"/>
                    <a:gd name="T24" fmla="*/ 6 w 7"/>
                    <a:gd name="T25" fmla="*/ 7 h 9"/>
                    <a:gd name="T26" fmla="*/ 3 w 7"/>
                    <a:gd name="T27" fmla="*/ 9 h 9"/>
                    <a:gd name="T28" fmla="*/ 3 w 7"/>
                    <a:gd name="T29" fmla="*/ 9 h 9"/>
                    <a:gd name="T30" fmla="*/ 1 w 7"/>
                    <a:gd name="T31" fmla="*/ 7 h 9"/>
                    <a:gd name="T32" fmla="*/ 1 w 7"/>
                    <a:gd name="T33" fmla="*/ 7 h 9"/>
                    <a:gd name="T34" fmla="*/ 0 w 7"/>
                    <a:gd name="T35" fmla="*/ 7 h 9"/>
                    <a:gd name="T36" fmla="*/ 0 w 7"/>
                    <a:gd name="T37" fmla="*/ 6 h 9"/>
                    <a:gd name="T38" fmla="*/ 0 w 7"/>
                    <a:gd name="T39" fmla="*/ 4 h 9"/>
                    <a:gd name="T40" fmla="*/ 1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1"/>
                      </a:lnTo>
                      <a:lnTo>
                        <a:pt x="6" y="0"/>
                      </a:lnTo>
                      <a:lnTo>
                        <a:pt x="7" y="0"/>
                      </a:lnTo>
                      <a:lnTo>
                        <a:pt x="7" y="1"/>
                      </a:lnTo>
                      <a:lnTo>
                        <a:pt x="7" y="3"/>
                      </a:lnTo>
                      <a:lnTo>
                        <a:pt x="7" y="4"/>
                      </a:lnTo>
                      <a:lnTo>
                        <a:pt x="7" y="6"/>
                      </a:lnTo>
                      <a:lnTo>
                        <a:pt x="7" y="7"/>
                      </a:lnTo>
                      <a:lnTo>
                        <a:pt x="6" y="7"/>
                      </a:lnTo>
                      <a:lnTo>
                        <a:pt x="3" y="9"/>
                      </a:lnTo>
                      <a:lnTo>
                        <a:pt x="1" y="7"/>
                      </a:lnTo>
                      <a:lnTo>
                        <a:pt x="0" y="7"/>
                      </a:lnTo>
                      <a:lnTo>
                        <a:pt x="0" y="6"/>
                      </a:lnTo>
                      <a:lnTo>
                        <a:pt x="0" y="4"/>
                      </a:lnTo>
                      <a:lnTo>
                        <a:pt x="1"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78" name="Freeform 626"/>
                <p:cNvSpPr>
                  <a:spLocks/>
                </p:cNvSpPr>
                <p:nvPr/>
              </p:nvSpPr>
              <p:spPr bwMode="auto">
                <a:xfrm>
                  <a:off x="1849" y="1591"/>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6 w 7"/>
                    <a:gd name="T11" fmla="*/ 2 h 9"/>
                    <a:gd name="T12" fmla="*/ 7 w 7"/>
                    <a:gd name="T13" fmla="*/ 2 h 9"/>
                    <a:gd name="T14" fmla="*/ 7 w 7"/>
                    <a:gd name="T15" fmla="*/ 3 h 9"/>
                    <a:gd name="T16" fmla="*/ 7 w 7"/>
                    <a:gd name="T17" fmla="*/ 5 h 9"/>
                    <a:gd name="T18" fmla="*/ 6 w 7"/>
                    <a:gd name="T19" fmla="*/ 5 h 9"/>
                    <a:gd name="T20" fmla="*/ 6 w 7"/>
                    <a:gd name="T21" fmla="*/ 6 h 9"/>
                    <a:gd name="T22" fmla="*/ 4 w 7"/>
                    <a:gd name="T23" fmla="*/ 8 h 9"/>
                    <a:gd name="T24" fmla="*/ 4 w 7"/>
                    <a:gd name="T25" fmla="*/ 8 h 9"/>
                    <a:gd name="T26" fmla="*/ 3 w 7"/>
                    <a:gd name="T27" fmla="*/ 8 h 9"/>
                    <a:gd name="T28" fmla="*/ 1 w 7"/>
                    <a:gd name="T29" fmla="*/ 9 h 9"/>
                    <a:gd name="T30" fmla="*/ 0 w 7"/>
                    <a:gd name="T31" fmla="*/ 8 h 9"/>
                    <a:gd name="T32" fmla="*/ 0 w 7"/>
                    <a:gd name="T33" fmla="*/ 8 h 9"/>
                    <a:gd name="T34" fmla="*/ 0 w 7"/>
                    <a:gd name="T35" fmla="*/ 6 h 9"/>
                    <a:gd name="T36" fmla="*/ 0 w 7"/>
                    <a:gd name="T37" fmla="*/ 6 h 9"/>
                    <a:gd name="T38" fmla="*/ 0 w 7"/>
                    <a:gd name="T39" fmla="*/ 5 h 9"/>
                    <a:gd name="T40" fmla="*/ 0 w 7"/>
                    <a:gd name="T41" fmla="*/ 3 h 9"/>
                    <a:gd name="T42" fmla="*/ 1 w 7"/>
                    <a:gd name="T43" fmla="*/ 2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6" y="2"/>
                      </a:lnTo>
                      <a:lnTo>
                        <a:pt x="7" y="2"/>
                      </a:lnTo>
                      <a:lnTo>
                        <a:pt x="7" y="3"/>
                      </a:lnTo>
                      <a:lnTo>
                        <a:pt x="7" y="5"/>
                      </a:lnTo>
                      <a:lnTo>
                        <a:pt x="6" y="5"/>
                      </a:lnTo>
                      <a:lnTo>
                        <a:pt x="6" y="6"/>
                      </a:lnTo>
                      <a:lnTo>
                        <a:pt x="4" y="8"/>
                      </a:lnTo>
                      <a:lnTo>
                        <a:pt x="3" y="8"/>
                      </a:lnTo>
                      <a:lnTo>
                        <a:pt x="1" y="9"/>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79" name="Freeform 627"/>
                <p:cNvSpPr>
                  <a:spLocks/>
                </p:cNvSpPr>
                <p:nvPr/>
              </p:nvSpPr>
              <p:spPr bwMode="auto">
                <a:xfrm>
                  <a:off x="1849" y="1591"/>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6 w 7"/>
                    <a:gd name="T11" fmla="*/ 2 h 9"/>
                    <a:gd name="T12" fmla="*/ 7 w 7"/>
                    <a:gd name="T13" fmla="*/ 2 h 9"/>
                    <a:gd name="T14" fmla="*/ 7 w 7"/>
                    <a:gd name="T15" fmla="*/ 3 h 9"/>
                    <a:gd name="T16" fmla="*/ 7 w 7"/>
                    <a:gd name="T17" fmla="*/ 5 h 9"/>
                    <a:gd name="T18" fmla="*/ 6 w 7"/>
                    <a:gd name="T19" fmla="*/ 5 h 9"/>
                    <a:gd name="T20" fmla="*/ 6 w 7"/>
                    <a:gd name="T21" fmla="*/ 6 h 9"/>
                    <a:gd name="T22" fmla="*/ 4 w 7"/>
                    <a:gd name="T23" fmla="*/ 8 h 9"/>
                    <a:gd name="T24" fmla="*/ 4 w 7"/>
                    <a:gd name="T25" fmla="*/ 8 h 9"/>
                    <a:gd name="T26" fmla="*/ 3 w 7"/>
                    <a:gd name="T27" fmla="*/ 8 h 9"/>
                    <a:gd name="T28" fmla="*/ 1 w 7"/>
                    <a:gd name="T29" fmla="*/ 9 h 9"/>
                    <a:gd name="T30" fmla="*/ 0 w 7"/>
                    <a:gd name="T31" fmla="*/ 8 h 9"/>
                    <a:gd name="T32" fmla="*/ 0 w 7"/>
                    <a:gd name="T33" fmla="*/ 8 h 9"/>
                    <a:gd name="T34" fmla="*/ 0 w 7"/>
                    <a:gd name="T35" fmla="*/ 6 h 9"/>
                    <a:gd name="T36" fmla="*/ 0 w 7"/>
                    <a:gd name="T37" fmla="*/ 6 h 9"/>
                    <a:gd name="T38" fmla="*/ 0 w 7"/>
                    <a:gd name="T39" fmla="*/ 5 h 9"/>
                    <a:gd name="T40" fmla="*/ 0 w 7"/>
                    <a:gd name="T41" fmla="*/ 3 h 9"/>
                    <a:gd name="T42" fmla="*/ 1 w 7"/>
                    <a:gd name="T43" fmla="*/ 2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6" y="2"/>
                      </a:lnTo>
                      <a:lnTo>
                        <a:pt x="7" y="2"/>
                      </a:lnTo>
                      <a:lnTo>
                        <a:pt x="7" y="3"/>
                      </a:lnTo>
                      <a:lnTo>
                        <a:pt x="7" y="5"/>
                      </a:lnTo>
                      <a:lnTo>
                        <a:pt x="6" y="5"/>
                      </a:lnTo>
                      <a:lnTo>
                        <a:pt x="6" y="6"/>
                      </a:lnTo>
                      <a:lnTo>
                        <a:pt x="4" y="8"/>
                      </a:lnTo>
                      <a:lnTo>
                        <a:pt x="3" y="8"/>
                      </a:lnTo>
                      <a:lnTo>
                        <a:pt x="1" y="9"/>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80" name="Freeform 628"/>
                <p:cNvSpPr>
                  <a:spLocks/>
                </p:cNvSpPr>
                <p:nvPr/>
              </p:nvSpPr>
              <p:spPr bwMode="auto">
                <a:xfrm>
                  <a:off x="2110" y="1219"/>
                  <a:ext cx="9" cy="9"/>
                </a:xfrm>
                <a:custGeom>
                  <a:avLst/>
                  <a:gdLst>
                    <a:gd name="T0" fmla="*/ 3 w 9"/>
                    <a:gd name="T1" fmla="*/ 2 h 9"/>
                    <a:gd name="T2" fmla="*/ 3 w 9"/>
                    <a:gd name="T3" fmla="*/ 2 h 9"/>
                    <a:gd name="T4" fmla="*/ 5 w 9"/>
                    <a:gd name="T5" fmla="*/ 0 h 9"/>
                    <a:gd name="T6" fmla="*/ 6 w 9"/>
                    <a:gd name="T7" fmla="*/ 0 h 9"/>
                    <a:gd name="T8" fmla="*/ 8 w 9"/>
                    <a:gd name="T9" fmla="*/ 0 h 9"/>
                    <a:gd name="T10" fmla="*/ 8 w 9"/>
                    <a:gd name="T11" fmla="*/ 2 h 9"/>
                    <a:gd name="T12" fmla="*/ 8 w 9"/>
                    <a:gd name="T13" fmla="*/ 2 h 9"/>
                    <a:gd name="T14" fmla="*/ 9 w 9"/>
                    <a:gd name="T15" fmla="*/ 3 h 9"/>
                    <a:gd name="T16" fmla="*/ 8 w 9"/>
                    <a:gd name="T17" fmla="*/ 5 h 9"/>
                    <a:gd name="T18" fmla="*/ 8 w 9"/>
                    <a:gd name="T19" fmla="*/ 5 h 9"/>
                    <a:gd name="T20" fmla="*/ 8 w 9"/>
                    <a:gd name="T21" fmla="*/ 6 h 9"/>
                    <a:gd name="T22" fmla="*/ 6 w 9"/>
                    <a:gd name="T23" fmla="*/ 8 h 9"/>
                    <a:gd name="T24" fmla="*/ 6 w 9"/>
                    <a:gd name="T25" fmla="*/ 8 h 9"/>
                    <a:gd name="T26" fmla="*/ 5 w 9"/>
                    <a:gd name="T27" fmla="*/ 9 h 9"/>
                    <a:gd name="T28" fmla="*/ 3 w 9"/>
                    <a:gd name="T29" fmla="*/ 9 h 9"/>
                    <a:gd name="T30" fmla="*/ 2 w 9"/>
                    <a:gd name="T31" fmla="*/ 9 h 9"/>
                    <a:gd name="T32" fmla="*/ 2 w 9"/>
                    <a:gd name="T33" fmla="*/ 8 h 9"/>
                    <a:gd name="T34" fmla="*/ 2 w 9"/>
                    <a:gd name="T35" fmla="*/ 6 h 9"/>
                    <a:gd name="T36" fmla="*/ 0 w 9"/>
                    <a:gd name="T37" fmla="*/ 6 h 9"/>
                    <a:gd name="T38" fmla="*/ 2 w 9"/>
                    <a:gd name="T39" fmla="*/ 5 h 9"/>
                    <a:gd name="T40" fmla="*/ 2 w 9"/>
                    <a:gd name="T41" fmla="*/ 3 h 9"/>
                    <a:gd name="T42" fmla="*/ 2 w 9"/>
                    <a:gd name="T43" fmla="*/ 2 h 9"/>
                    <a:gd name="T44" fmla="*/ 3 w 9"/>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2"/>
                      </a:moveTo>
                      <a:lnTo>
                        <a:pt x="3" y="2"/>
                      </a:lnTo>
                      <a:lnTo>
                        <a:pt x="5" y="0"/>
                      </a:lnTo>
                      <a:lnTo>
                        <a:pt x="6" y="0"/>
                      </a:lnTo>
                      <a:lnTo>
                        <a:pt x="8" y="0"/>
                      </a:lnTo>
                      <a:lnTo>
                        <a:pt x="8" y="2"/>
                      </a:lnTo>
                      <a:lnTo>
                        <a:pt x="9" y="3"/>
                      </a:lnTo>
                      <a:lnTo>
                        <a:pt x="8" y="5"/>
                      </a:lnTo>
                      <a:lnTo>
                        <a:pt x="8" y="6"/>
                      </a:lnTo>
                      <a:lnTo>
                        <a:pt x="6" y="8"/>
                      </a:lnTo>
                      <a:lnTo>
                        <a:pt x="5" y="9"/>
                      </a:lnTo>
                      <a:lnTo>
                        <a:pt x="3" y="9"/>
                      </a:lnTo>
                      <a:lnTo>
                        <a:pt x="2" y="9"/>
                      </a:lnTo>
                      <a:lnTo>
                        <a:pt x="2" y="8"/>
                      </a:lnTo>
                      <a:lnTo>
                        <a:pt x="2" y="6"/>
                      </a:lnTo>
                      <a:lnTo>
                        <a:pt x="0" y="6"/>
                      </a:lnTo>
                      <a:lnTo>
                        <a:pt x="2" y="5"/>
                      </a:lnTo>
                      <a:lnTo>
                        <a:pt x="2" y="3"/>
                      </a:lnTo>
                      <a:lnTo>
                        <a:pt x="2"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81" name="Freeform 629"/>
                <p:cNvSpPr>
                  <a:spLocks/>
                </p:cNvSpPr>
                <p:nvPr/>
              </p:nvSpPr>
              <p:spPr bwMode="auto">
                <a:xfrm>
                  <a:off x="2110" y="1219"/>
                  <a:ext cx="9" cy="9"/>
                </a:xfrm>
                <a:custGeom>
                  <a:avLst/>
                  <a:gdLst>
                    <a:gd name="T0" fmla="*/ 3 w 9"/>
                    <a:gd name="T1" fmla="*/ 2 h 9"/>
                    <a:gd name="T2" fmla="*/ 3 w 9"/>
                    <a:gd name="T3" fmla="*/ 2 h 9"/>
                    <a:gd name="T4" fmla="*/ 5 w 9"/>
                    <a:gd name="T5" fmla="*/ 0 h 9"/>
                    <a:gd name="T6" fmla="*/ 6 w 9"/>
                    <a:gd name="T7" fmla="*/ 0 h 9"/>
                    <a:gd name="T8" fmla="*/ 8 w 9"/>
                    <a:gd name="T9" fmla="*/ 0 h 9"/>
                    <a:gd name="T10" fmla="*/ 8 w 9"/>
                    <a:gd name="T11" fmla="*/ 2 h 9"/>
                    <a:gd name="T12" fmla="*/ 8 w 9"/>
                    <a:gd name="T13" fmla="*/ 2 h 9"/>
                    <a:gd name="T14" fmla="*/ 9 w 9"/>
                    <a:gd name="T15" fmla="*/ 3 h 9"/>
                    <a:gd name="T16" fmla="*/ 8 w 9"/>
                    <a:gd name="T17" fmla="*/ 5 h 9"/>
                    <a:gd name="T18" fmla="*/ 8 w 9"/>
                    <a:gd name="T19" fmla="*/ 5 h 9"/>
                    <a:gd name="T20" fmla="*/ 8 w 9"/>
                    <a:gd name="T21" fmla="*/ 6 h 9"/>
                    <a:gd name="T22" fmla="*/ 6 w 9"/>
                    <a:gd name="T23" fmla="*/ 8 h 9"/>
                    <a:gd name="T24" fmla="*/ 6 w 9"/>
                    <a:gd name="T25" fmla="*/ 8 h 9"/>
                    <a:gd name="T26" fmla="*/ 5 w 9"/>
                    <a:gd name="T27" fmla="*/ 9 h 9"/>
                    <a:gd name="T28" fmla="*/ 3 w 9"/>
                    <a:gd name="T29" fmla="*/ 9 h 9"/>
                    <a:gd name="T30" fmla="*/ 2 w 9"/>
                    <a:gd name="T31" fmla="*/ 9 h 9"/>
                    <a:gd name="T32" fmla="*/ 2 w 9"/>
                    <a:gd name="T33" fmla="*/ 8 h 9"/>
                    <a:gd name="T34" fmla="*/ 2 w 9"/>
                    <a:gd name="T35" fmla="*/ 6 h 9"/>
                    <a:gd name="T36" fmla="*/ 0 w 9"/>
                    <a:gd name="T37" fmla="*/ 6 h 9"/>
                    <a:gd name="T38" fmla="*/ 2 w 9"/>
                    <a:gd name="T39" fmla="*/ 5 h 9"/>
                    <a:gd name="T40" fmla="*/ 2 w 9"/>
                    <a:gd name="T41" fmla="*/ 3 h 9"/>
                    <a:gd name="T42" fmla="*/ 2 w 9"/>
                    <a:gd name="T43" fmla="*/ 2 h 9"/>
                    <a:gd name="T44" fmla="*/ 3 w 9"/>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2"/>
                      </a:moveTo>
                      <a:lnTo>
                        <a:pt x="3" y="2"/>
                      </a:lnTo>
                      <a:lnTo>
                        <a:pt x="5" y="0"/>
                      </a:lnTo>
                      <a:lnTo>
                        <a:pt x="6" y="0"/>
                      </a:lnTo>
                      <a:lnTo>
                        <a:pt x="8" y="0"/>
                      </a:lnTo>
                      <a:lnTo>
                        <a:pt x="8" y="2"/>
                      </a:lnTo>
                      <a:lnTo>
                        <a:pt x="9" y="3"/>
                      </a:lnTo>
                      <a:lnTo>
                        <a:pt x="8" y="5"/>
                      </a:lnTo>
                      <a:lnTo>
                        <a:pt x="8" y="6"/>
                      </a:lnTo>
                      <a:lnTo>
                        <a:pt x="6" y="8"/>
                      </a:lnTo>
                      <a:lnTo>
                        <a:pt x="5" y="9"/>
                      </a:lnTo>
                      <a:lnTo>
                        <a:pt x="3" y="9"/>
                      </a:lnTo>
                      <a:lnTo>
                        <a:pt x="2" y="9"/>
                      </a:lnTo>
                      <a:lnTo>
                        <a:pt x="2" y="8"/>
                      </a:lnTo>
                      <a:lnTo>
                        <a:pt x="2" y="6"/>
                      </a:lnTo>
                      <a:lnTo>
                        <a:pt x="0" y="6"/>
                      </a:lnTo>
                      <a:lnTo>
                        <a:pt x="2" y="5"/>
                      </a:lnTo>
                      <a:lnTo>
                        <a:pt x="2" y="3"/>
                      </a:lnTo>
                      <a:lnTo>
                        <a:pt x="2"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82" name="Freeform 630"/>
                <p:cNvSpPr>
                  <a:spLocks/>
                </p:cNvSpPr>
                <p:nvPr/>
              </p:nvSpPr>
              <p:spPr bwMode="auto">
                <a:xfrm>
                  <a:off x="2127" y="1282"/>
                  <a:ext cx="7" cy="7"/>
                </a:xfrm>
                <a:custGeom>
                  <a:avLst/>
                  <a:gdLst>
                    <a:gd name="T0" fmla="*/ 1 w 7"/>
                    <a:gd name="T1" fmla="*/ 2 h 7"/>
                    <a:gd name="T2" fmla="*/ 1 w 7"/>
                    <a:gd name="T3" fmla="*/ 2 h 7"/>
                    <a:gd name="T4" fmla="*/ 3 w 7"/>
                    <a:gd name="T5" fmla="*/ 0 h 7"/>
                    <a:gd name="T6" fmla="*/ 6 w 7"/>
                    <a:gd name="T7" fmla="*/ 0 h 7"/>
                    <a:gd name="T8" fmla="*/ 6 w 7"/>
                    <a:gd name="T9" fmla="*/ 0 h 7"/>
                    <a:gd name="T10" fmla="*/ 7 w 7"/>
                    <a:gd name="T11" fmla="*/ 0 h 7"/>
                    <a:gd name="T12" fmla="*/ 7 w 7"/>
                    <a:gd name="T13" fmla="*/ 2 h 7"/>
                    <a:gd name="T14" fmla="*/ 7 w 7"/>
                    <a:gd name="T15" fmla="*/ 3 h 7"/>
                    <a:gd name="T16" fmla="*/ 7 w 7"/>
                    <a:gd name="T17" fmla="*/ 4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4 h 7"/>
                    <a:gd name="T40" fmla="*/ 0 w 7"/>
                    <a:gd name="T41" fmla="*/ 3 h 7"/>
                    <a:gd name="T42" fmla="*/ 1 w 7"/>
                    <a:gd name="T43" fmla="*/ 2 h 7"/>
                    <a:gd name="T44" fmla="*/ 1 w 7"/>
                    <a:gd name="T45" fmla="*/ 2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2"/>
                      </a:moveTo>
                      <a:lnTo>
                        <a:pt x="1" y="2"/>
                      </a:lnTo>
                      <a:lnTo>
                        <a:pt x="3" y="0"/>
                      </a:lnTo>
                      <a:lnTo>
                        <a:pt x="6" y="0"/>
                      </a:lnTo>
                      <a:lnTo>
                        <a:pt x="7" y="0"/>
                      </a:lnTo>
                      <a:lnTo>
                        <a:pt x="7" y="2"/>
                      </a:lnTo>
                      <a:lnTo>
                        <a:pt x="7" y="3"/>
                      </a:lnTo>
                      <a:lnTo>
                        <a:pt x="7" y="4"/>
                      </a:lnTo>
                      <a:lnTo>
                        <a:pt x="6" y="4"/>
                      </a:lnTo>
                      <a:lnTo>
                        <a:pt x="6" y="6"/>
                      </a:lnTo>
                      <a:lnTo>
                        <a:pt x="4" y="7"/>
                      </a:lnTo>
                      <a:lnTo>
                        <a:pt x="3" y="7"/>
                      </a:lnTo>
                      <a:lnTo>
                        <a:pt x="1" y="7"/>
                      </a:lnTo>
                      <a:lnTo>
                        <a:pt x="0" y="7"/>
                      </a:lnTo>
                      <a:lnTo>
                        <a:pt x="0" y="6"/>
                      </a:lnTo>
                      <a:lnTo>
                        <a:pt x="0" y="4"/>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83" name="Freeform 631"/>
                <p:cNvSpPr>
                  <a:spLocks/>
                </p:cNvSpPr>
                <p:nvPr/>
              </p:nvSpPr>
              <p:spPr bwMode="auto">
                <a:xfrm>
                  <a:off x="2127" y="1282"/>
                  <a:ext cx="7" cy="7"/>
                </a:xfrm>
                <a:custGeom>
                  <a:avLst/>
                  <a:gdLst>
                    <a:gd name="T0" fmla="*/ 1 w 7"/>
                    <a:gd name="T1" fmla="*/ 2 h 7"/>
                    <a:gd name="T2" fmla="*/ 1 w 7"/>
                    <a:gd name="T3" fmla="*/ 2 h 7"/>
                    <a:gd name="T4" fmla="*/ 3 w 7"/>
                    <a:gd name="T5" fmla="*/ 0 h 7"/>
                    <a:gd name="T6" fmla="*/ 6 w 7"/>
                    <a:gd name="T7" fmla="*/ 0 h 7"/>
                    <a:gd name="T8" fmla="*/ 6 w 7"/>
                    <a:gd name="T9" fmla="*/ 0 h 7"/>
                    <a:gd name="T10" fmla="*/ 7 w 7"/>
                    <a:gd name="T11" fmla="*/ 0 h 7"/>
                    <a:gd name="T12" fmla="*/ 7 w 7"/>
                    <a:gd name="T13" fmla="*/ 2 h 7"/>
                    <a:gd name="T14" fmla="*/ 7 w 7"/>
                    <a:gd name="T15" fmla="*/ 3 h 7"/>
                    <a:gd name="T16" fmla="*/ 7 w 7"/>
                    <a:gd name="T17" fmla="*/ 4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4 h 7"/>
                    <a:gd name="T40" fmla="*/ 0 w 7"/>
                    <a:gd name="T41" fmla="*/ 3 h 7"/>
                    <a:gd name="T42" fmla="*/ 1 w 7"/>
                    <a:gd name="T43" fmla="*/ 2 h 7"/>
                    <a:gd name="T44" fmla="*/ 1 w 7"/>
                    <a:gd name="T45" fmla="*/ 2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2"/>
                      </a:moveTo>
                      <a:lnTo>
                        <a:pt x="1" y="2"/>
                      </a:lnTo>
                      <a:lnTo>
                        <a:pt x="3" y="0"/>
                      </a:lnTo>
                      <a:lnTo>
                        <a:pt x="6" y="0"/>
                      </a:lnTo>
                      <a:lnTo>
                        <a:pt x="7" y="0"/>
                      </a:lnTo>
                      <a:lnTo>
                        <a:pt x="7" y="2"/>
                      </a:lnTo>
                      <a:lnTo>
                        <a:pt x="7" y="3"/>
                      </a:lnTo>
                      <a:lnTo>
                        <a:pt x="7" y="4"/>
                      </a:lnTo>
                      <a:lnTo>
                        <a:pt x="6" y="4"/>
                      </a:lnTo>
                      <a:lnTo>
                        <a:pt x="6" y="6"/>
                      </a:lnTo>
                      <a:lnTo>
                        <a:pt x="4" y="7"/>
                      </a:lnTo>
                      <a:lnTo>
                        <a:pt x="3" y="7"/>
                      </a:lnTo>
                      <a:lnTo>
                        <a:pt x="1" y="7"/>
                      </a:lnTo>
                      <a:lnTo>
                        <a:pt x="0" y="7"/>
                      </a:lnTo>
                      <a:lnTo>
                        <a:pt x="0" y="6"/>
                      </a:lnTo>
                      <a:lnTo>
                        <a:pt x="0" y="4"/>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84" name="Freeform 632"/>
                <p:cNvSpPr>
                  <a:spLocks/>
                </p:cNvSpPr>
                <p:nvPr/>
              </p:nvSpPr>
              <p:spPr bwMode="auto">
                <a:xfrm>
                  <a:off x="2009" y="1328"/>
                  <a:ext cx="7" cy="9"/>
                </a:xfrm>
                <a:custGeom>
                  <a:avLst/>
                  <a:gdLst>
                    <a:gd name="T0" fmla="*/ 1 w 7"/>
                    <a:gd name="T1" fmla="*/ 2 h 9"/>
                    <a:gd name="T2" fmla="*/ 1 w 7"/>
                    <a:gd name="T3" fmla="*/ 2 h 9"/>
                    <a:gd name="T4" fmla="*/ 4 w 7"/>
                    <a:gd name="T5" fmla="*/ 2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9 h 9"/>
                    <a:gd name="T28" fmla="*/ 1 w 7"/>
                    <a:gd name="T29" fmla="*/ 9 h 9"/>
                    <a:gd name="T30" fmla="*/ 1 w 7"/>
                    <a:gd name="T31" fmla="*/ 8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2"/>
                      </a:lnTo>
                      <a:lnTo>
                        <a:pt x="4" y="0"/>
                      </a:lnTo>
                      <a:lnTo>
                        <a:pt x="6" y="0"/>
                      </a:lnTo>
                      <a:lnTo>
                        <a:pt x="7" y="2"/>
                      </a:lnTo>
                      <a:lnTo>
                        <a:pt x="7" y="3"/>
                      </a:lnTo>
                      <a:lnTo>
                        <a:pt x="7" y="5"/>
                      </a:lnTo>
                      <a:lnTo>
                        <a:pt x="7" y="6"/>
                      </a:lnTo>
                      <a:lnTo>
                        <a:pt x="6" y="8"/>
                      </a:lnTo>
                      <a:lnTo>
                        <a:pt x="4" y="8"/>
                      </a:lnTo>
                      <a:lnTo>
                        <a:pt x="3" y="9"/>
                      </a:lnTo>
                      <a:lnTo>
                        <a:pt x="1" y="9"/>
                      </a:lnTo>
                      <a:lnTo>
                        <a:pt x="1" y="8"/>
                      </a:lnTo>
                      <a:lnTo>
                        <a:pt x="0" y="8"/>
                      </a:lnTo>
                      <a:lnTo>
                        <a:pt x="0" y="6"/>
                      </a:lnTo>
                      <a:lnTo>
                        <a:pt x="0" y="5"/>
                      </a:lnTo>
                      <a:lnTo>
                        <a:pt x="0" y="3"/>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85" name="Freeform 633"/>
                <p:cNvSpPr>
                  <a:spLocks/>
                </p:cNvSpPr>
                <p:nvPr/>
              </p:nvSpPr>
              <p:spPr bwMode="auto">
                <a:xfrm>
                  <a:off x="2009" y="1328"/>
                  <a:ext cx="7" cy="9"/>
                </a:xfrm>
                <a:custGeom>
                  <a:avLst/>
                  <a:gdLst>
                    <a:gd name="T0" fmla="*/ 1 w 7"/>
                    <a:gd name="T1" fmla="*/ 2 h 9"/>
                    <a:gd name="T2" fmla="*/ 1 w 7"/>
                    <a:gd name="T3" fmla="*/ 2 h 9"/>
                    <a:gd name="T4" fmla="*/ 4 w 7"/>
                    <a:gd name="T5" fmla="*/ 2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9 h 9"/>
                    <a:gd name="T28" fmla="*/ 1 w 7"/>
                    <a:gd name="T29" fmla="*/ 9 h 9"/>
                    <a:gd name="T30" fmla="*/ 1 w 7"/>
                    <a:gd name="T31" fmla="*/ 8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2"/>
                      </a:lnTo>
                      <a:lnTo>
                        <a:pt x="4" y="0"/>
                      </a:lnTo>
                      <a:lnTo>
                        <a:pt x="6" y="0"/>
                      </a:lnTo>
                      <a:lnTo>
                        <a:pt x="7" y="2"/>
                      </a:lnTo>
                      <a:lnTo>
                        <a:pt x="7" y="3"/>
                      </a:lnTo>
                      <a:lnTo>
                        <a:pt x="7" y="5"/>
                      </a:lnTo>
                      <a:lnTo>
                        <a:pt x="7" y="6"/>
                      </a:lnTo>
                      <a:lnTo>
                        <a:pt x="6" y="8"/>
                      </a:lnTo>
                      <a:lnTo>
                        <a:pt x="4" y="8"/>
                      </a:lnTo>
                      <a:lnTo>
                        <a:pt x="3" y="9"/>
                      </a:lnTo>
                      <a:lnTo>
                        <a:pt x="1" y="9"/>
                      </a:lnTo>
                      <a:lnTo>
                        <a:pt x="1" y="8"/>
                      </a:lnTo>
                      <a:lnTo>
                        <a:pt x="0" y="8"/>
                      </a:lnTo>
                      <a:lnTo>
                        <a:pt x="0" y="6"/>
                      </a:lnTo>
                      <a:lnTo>
                        <a:pt x="0" y="5"/>
                      </a:lnTo>
                      <a:lnTo>
                        <a:pt x="0" y="3"/>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86" name="Freeform 634"/>
                <p:cNvSpPr>
                  <a:spLocks/>
                </p:cNvSpPr>
                <p:nvPr/>
              </p:nvSpPr>
              <p:spPr bwMode="auto">
                <a:xfrm>
                  <a:off x="1919" y="1605"/>
                  <a:ext cx="7" cy="7"/>
                </a:xfrm>
                <a:custGeom>
                  <a:avLst/>
                  <a:gdLst>
                    <a:gd name="T0" fmla="*/ 2 w 7"/>
                    <a:gd name="T1" fmla="*/ 0 h 7"/>
                    <a:gd name="T2" fmla="*/ 2 w 7"/>
                    <a:gd name="T3" fmla="*/ 0 h 7"/>
                    <a:gd name="T4" fmla="*/ 3 w 7"/>
                    <a:gd name="T5" fmla="*/ 0 h 7"/>
                    <a:gd name="T6" fmla="*/ 5 w 7"/>
                    <a:gd name="T7" fmla="*/ 0 h 7"/>
                    <a:gd name="T8" fmla="*/ 6 w 7"/>
                    <a:gd name="T9" fmla="*/ 0 h 7"/>
                    <a:gd name="T10" fmla="*/ 6 w 7"/>
                    <a:gd name="T11" fmla="*/ 0 h 7"/>
                    <a:gd name="T12" fmla="*/ 7 w 7"/>
                    <a:gd name="T13" fmla="*/ 0 h 7"/>
                    <a:gd name="T14" fmla="*/ 7 w 7"/>
                    <a:gd name="T15" fmla="*/ 1 h 7"/>
                    <a:gd name="T16" fmla="*/ 7 w 7"/>
                    <a:gd name="T17" fmla="*/ 3 h 7"/>
                    <a:gd name="T18" fmla="*/ 6 w 7"/>
                    <a:gd name="T19" fmla="*/ 4 h 7"/>
                    <a:gd name="T20" fmla="*/ 6 w 7"/>
                    <a:gd name="T21" fmla="*/ 4 h 7"/>
                    <a:gd name="T22" fmla="*/ 5 w 7"/>
                    <a:gd name="T23" fmla="*/ 6 h 7"/>
                    <a:gd name="T24" fmla="*/ 5 w 7"/>
                    <a:gd name="T25" fmla="*/ 6 h 7"/>
                    <a:gd name="T26" fmla="*/ 3 w 7"/>
                    <a:gd name="T27" fmla="*/ 7 h 7"/>
                    <a:gd name="T28" fmla="*/ 2 w 7"/>
                    <a:gd name="T29" fmla="*/ 7 h 7"/>
                    <a:gd name="T30" fmla="*/ 2 w 7"/>
                    <a:gd name="T31" fmla="*/ 7 h 7"/>
                    <a:gd name="T32" fmla="*/ 0 w 7"/>
                    <a:gd name="T33" fmla="*/ 6 h 7"/>
                    <a:gd name="T34" fmla="*/ 0 w 7"/>
                    <a:gd name="T35" fmla="*/ 4 h 7"/>
                    <a:gd name="T36" fmla="*/ 0 w 7"/>
                    <a:gd name="T37" fmla="*/ 4 h 7"/>
                    <a:gd name="T38" fmla="*/ 0 w 7"/>
                    <a:gd name="T39" fmla="*/ 3 h 7"/>
                    <a:gd name="T40" fmla="*/ 0 w 7"/>
                    <a:gd name="T41" fmla="*/ 1 h 7"/>
                    <a:gd name="T42" fmla="*/ 2 w 7"/>
                    <a:gd name="T43" fmla="*/ 1 h 7"/>
                    <a:gd name="T44" fmla="*/ 2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2" y="0"/>
                      </a:moveTo>
                      <a:lnTo>
                        <a:pt x="2" y="0"/>
                      </a:lnTo>
                      <a:lnTo>
                        <a:pt x="3" y="0"/>
                      </a:lnTo>
                      <a:lnTo>
                        <a:pt x="5" y="0"/>
                      </a:lnTo>
                      <a:lnTo>
                        <a:pt x="6" y="0"/>
                      </a:lnTo>
                      <a:lnTo>
                        <a:pt x="7" y="0"/>
                      </a:lnTo>
                      <a:lnTo>
                        <a:pt x="7" y="1"/>
                      </a:lnTo>
                      <a:lnTo>
                        <a:pt x="7" y="3"/>
                      </a:lnTo>
                      <a:lnTo>
                        <a:pt x="6" y="4"/>
                      </a:lnTo>
                      <a:lnTo>
                        <a:pt x="5" y="6"/>
                      </a:lnTo>
                      <a:lnTo>
                        <a:pt x="3" y="7"/>
                      </a:lnTo>
                      <a:lnTo>
                        <a:pt x="2" y="7"/>
                      </a:lnTo>
                      <a:lnTo>
                        <a:pt x="0" y="6"/>
                      </a:lnTo>
                      <a:lnTo>
                        <a:pt x="0" y="4"/>
                      </a:lnTo>
                      <a:lnTo>
                        <a:pt x="0" y="3"/>
                      </a:lnTo>
                      <a:lnTo>
                        <a:pt x="0" y="1"/>
                      </a:lnTo>
                      <a:lnTo>
                        <a:pt x="2"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87" name="Freeform 635"/>
                <p:cNvSpPr>
                  <a:spLocks/>
                </p:cNvSpPr>
                <p:nvPr/>
              </p:nvSpPr>
              <p:spPr bwMode="auto">
                <a:xfrm>
                  <a:off x="1919" y="1605"/>
                  <a:ext cx="7" cy="7"/>
                </a:xfrm>
                <a:custGeom>
                  <a:avLst/>
                  <a:gdLst>
                    <a:gd name="T0" fmla="*/ 2 w 7"/>
                    <a:gd name="T1" fmla="*/ 0 h 7"/>
                    <a:gd name="T2" fmla="*/ 2 w 7"/>
                    <a:gd name="T3" fmla="*/ 0 h 7"/>
                    <a:gd name="T4" fmla="*/ 3 w 7"/>
                    <a:gd name="T5" fmla="*/ 0 h 7"/>
                    <a:gd name="T6" fmla="*/ 5 w 7"/>
                    <a:gd name="T7" fmla="*/ 0 h 7"/>
                    <a:gd name="T8" fmla="*/ 6 w 7"/>
                    <a:gd name="T9" fmla="*/ 0 h 7"/>
                    <a:gd name="T10" fmla="*/ 6 w 7"/>
                    <a:gd name="T11" fmla="*/ 0 h 7"/>
                    <a:gd name="T12" fmla="*/ 7 w 7"/>
                    <a:gd name="T13" fmla="*/ 0 h 7"/>
                    <a:gd name="T14" fmla="*/ 7 w 7"/>
                    <a:gd name="T15" fmla="*/ 1 h 7"/>
                    <a:gd name="T16" fmla="*/ 7 w 7"/>
                    <a:gd name="T17" fmla="*/ 3 h 7"/>
                    <a:gd name="T18" fmla="*/ 6 w 7"/>
                    <a:gd name="T19" fmla="*/ 4 h 7"/>
                    <a:gd name="T20" fmla="*/ 6 w 7"/>
                    <a:gd name="T21" fmla="*/ 4 h 7"/>
                    <a:gd name="T22" fmla="*/ 5 w 7"/>
                    <a:gd name="T23" fmla="*/ 6 h 7"/>
                    <a:gd name="T24" fmla="*/ 5 w 7"/>
                    <a:gd name="T25" fmla="*/ 6 h 7"/>
                    <a:gd name="T26" fmla="*/ 3 w 7"/>
                    <a:gd name="T27" fmla="*/ 7 h 7"/>
                    <a:gd name="T28" fmla="*/ 2 w 7"/>
                    <a:gd name="T29" fmla="*/ 7 h 7"/>
                    <a:gd name="T30" fmla="*/ 2 w 7"/>
                    <a:gd name="T31" fmla="*/ 7 h 7"/>
                    <a:gd name="T32" fmla="*/ 0 w 7"/>
                    <a:gd name="T33" fmla="*/ 6 h 7"/>
                    <a:gd name="T34" fmla="*/ 0 w 7"/>
                    <a:gd name="T35" fmla="*/ 4 h 7"/>
                    <a:gd name="T36" fmla="*/ 0 w 7"/>
                    <a:gd name="T37" fmla="*/ 4 h 7"/>
                    <a:gd name="T38" fmla="*/ 0 w 7"/>
                    <a:gd name="T39" fmla="*/ 3 h 7"/>
                    <a:gd name="T40" fmla="*/ 0 w 7"/>
                    <a:gd name="T41" fmla="*/ 1 h 7"/>
                    <a:gd name="T42" fmla="*/ 2 w 7"/>
                    <a:gd name="T43" fmla="*/ 1 h 7"/>
                    <a:gd name="T44" fmla="*/ 2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2" y="0"/>
                      </a:moveTo>
                      <a:lnTo>
                        <a:pt x="2" y="0"/>
                      </a:lnTo>
                      <a:lnTo>
                        <a:pt x="3" y="0"/>
                      </a:lnTo>
                      <a:lnTo>
                        <a:pt x="5" y="0"/>
                      </a:lnTo>
                      <a:lnTo>
                        <a:pt x="6" y="0"/>
                      </a:lnTo>
                      <a:lnTo>
                        <a:pt x="7" y="0"/>
                      </a:lnTo>
                      <a:lnTo>
                        <a:pt x="7" y="1"/>
                      </a:lnTo>
                      <a:lnTo>
                        <a:pt x="7" y="3"/>
                      </a:lnTo>
                      <a:lnTo>
                        <a:pt x="6" y="4"/>
                      </a:lnTo>
                      <a:lnTo>
                        <a:pt x="5" y="6"/>
                      </a:lnTo>
                      <a:lnTo>
                        <a:pt x="3" y="7"/>
                      </a:lnTo>
                      <a:lnTo>
                        <a:pt x="2" y="7"/>
                      </a:lnTo>
                      <a:lnTo>
                        <a:pt x="0" y="6"/>
                      </a:lnTo>
                      <a:lnTo>
                        <a:pt x="0" y="4"/>
                      </a:lnTo>
                      <a:lnTo>
                        <a:pt x="0" y="3"/>
                      </a:lnTo>
                      <a:lnTo>
                        <a:pt x="0" y="1"/>
                      </a:lnTo>
                      <a:lnTo>
                        <a:pt x="2"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88" name="Freeform 636"/>
                <p:cNvSpPr>
                  <a:spLocks/>
                </p:cNvSpPr>
                <p:nvPr/>
              </p:nvSpPr>
              <p:spPr bwMode="auto">
                <a:xfrm>
                  <a:off x="1940" y="1590"/>
                  <a:ext cx="7" cy="9"/>
                </a:xfrm>
                <a:custGeom>
                  <a:avLst/>
                  <a:gdLst>
                    <a:gd name="T0" fmla="*/ 1 w 7"/>
                    <a:gd name="T1" fmla="*/ 1 h 9"/>
                    <a:gd name="T2" fmla="*/ 1 w 7"/>
                    <a:gd name="T3" fmla="*/ 1 h 9"/>
                    <a:gd name="T4" fmla="*/ 3 w 7"/>
                    <a:gd name="T5" fmla="*/ 1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6 h 9"/>
                    <a:gd name="T20" fmla="*/ 6 w 7"/>
                    <a:gd name="T21" fmla="*/ 7 h 9"/>
                    <a:gd name="T22" fmla="*/ 4 w 7"/>
                    <a:gd name="T23" fmla="*/ 7 h 9"/>
                    <a:gd name="T24" fmla="*/ 4 w 7"/>
                    <a:gd name="T25" fmla="*/ 7 h 9"/>
                    <a:gd name="T26" fmla="*/ 3 w 7"/>
                    <a:gd name="T27" fmla="*/ 9 h 9"/>
                    <a:gd name="T28" fmla="*/ 1 w 7"/>
                    <a:gd name="T29" fmla="*/ 9 h 9"/>
                    <a:gd name="T30" fmla="*/ 0 w 7"/>
                    <a:gd name="T31" fmla="*/ 7 h 9"/>
                    <a:gd name="T32" fmla="*/ 0 w 7"/>
                    <a:gd name="T33" fmla="*/ 7 h 9"/>
                    <a:gd name="T34" fmla="*/ 0 w 7"/>
                    <a:gd name="T35" fmla="*/ 7 h 9"/>
                    <a:gd name="T36" fmla="*/ 0 w 7"/>
                    <a:gd name="T37" fmla="*/ 6 h 9"/>
                    <a:gd name="T38" fmla="*/ 0 w 7"/>
                    <a:gd name="T39" fmla="*/ 4 h 9"/>
                    <a:gd name="T40" fmla="*/ 0 w 7"/>
                    <a:gd name="T41" fmla="*/ 3 h 9"/>
                    <a:gd name="T42" fmla="*/ 0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1"/>
                      </a:lnTo>
                      <a:lnTo>
                        <a:pt x="4" y="0"/>
                      </a:lnTo>
                      <a:lnTo>
                        <a:pt x="6" y="0"/>
                      </a:lnTo>
                      <a:lnTo>
                        <a:pt x="7" y="1"/>
                      </a:lnTo>
                      <a:lnTo>
                        <a:pt x="7" y="3"/>
                      </a:lnTo>
                      <a:lnTo>
                        <a:pt x="7" y="4"/>
                      </a:lnTo>
                      <a:lnTo>
                        <a:pt x="7" y="6"/>
                      </a:lnTo>
                      <a:lnTo>
                        <a:pt x="6" y="7"/>
                      </a:lnTo>
                      <a:lnTo>
                        <a:pt x="4" y="7"/>
                      </a:lnTo>
                      <a:lnTo>
                        <a:pt x="3" y="9"/>
                      </a:lnTo>
                      <a:lnTo>
                        <a:pt x="1" y="9"/>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89" name="Freeform 637"/>
                <p:cNvSpPr>
                  <a:spLocks/>
                </p:cNvSpPr>
                <p:nvPr/>
              </p:nvSpPr>
              <p:spPr bwMode="auto">
                <a:xfrm>
                  <a:off x="1940" y="1590"/>
                  <a:ext cx="7" cy="9"/>
                </a:xfrm>
                <a:custGeom>
                  <a:avLst/>
                  <a:gdLst>
                    <a:gd name="T0" fmla="*/ 1 w 7"/>
                    <a:gd name="T1" fmla="*/ 1 h 9"/>
                    <a:gd name="T2" fmla="*/ 1 w 7"/>
                    <a:gd name="T3" fmla="*/ 1 h 9"/>
                    <a:gd name="T4" fmla="*/ 3 w 7"/>
                    <a:gd name="T5" fmla="*/ 1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6 h 9"/>
                    <a:gd name="T20" fmla="*/ 6 w 7"/>
                    <a:gd name="T21" fmla="*/ 7 h 9"/>
                    <a:gd name="T22" fmla="*/ 4 w 7"/>
                    <a:gd name="T23" fmla="*/ 7 h 9"/>
                    <a:gd name="T24" fmla="*/ 4 w 7"/>
                    <a:gd name="T25" fmla="*/ 7 h 9"/>
                    <a:gd name="T26" fmla="*/ 3 w 7"/>
                    <a:gd name="T27" fmla="*/ 9 h 9"/>
                    <a:gd name="T28" fmla="*/ 1 w 7"/>
                    <a:gd name="T29" fmla="*/ 9 h 9"/>
                    <a:gd name="T30" fmla="*/ 0 w 7"/>
                    <a:gd name="T31" fmla="*/ 7 h 9"/>
                    <a:gd name="T32" fmla="*/ 0 w 7"/>
                    <a:gd name="T33" fmla="*/ 7 h 9"/>
                    <a:gd name="T34" fmla="*/ 0 w 7"/>
                    <a:gd name="T35" fmla="*/ 7 h 9"/>
                    <a:gd name="T36" fmla="*/ 0 w 7"/>
                    <a:gd name="T37" fmla="*/ 6 h 9"/>
                    <a:gd name="T38" fmla="*/ 0 w 7"/>
                    <a:gd name="T39" fmla="*/ 4 h 9"/>
                    <a:gd name="T40" fmla="*/ 0 w 7"/>
                    <a:gd name="T41" fmla="*/ 3 h 9"/>
                    <a:gd name="T42" fmla="*/ 0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1"/>
                      </a:lnTo>
                      <a:lnTo>
                        <a:pt x="4" y="0"/>
                      </a:lnTo>
                      <a:lnTo>
                        <a:pt x="6" y="0"/>
                      </a:lnTo>
                      <a:lnTo>
                        <a:pt x="7" y="1"/>
                      </a:lnTo>
                      <a:lnTo>
                        <a:pt x="7" y="3"/>
                      </a:lnTo>
                      <a:lnTo>
                        <a:pt x="7" y="4"/>
                      </a:lnTo>
                      <a:lnTo>
                        <a:pt x="7" y="6"/>
                      </a:lnTo>
                      <a:lnTo>
                        <a:pt x="6" y="7"/>
                      </a:lnTo>
                      <a:lnTo>
                        <a:pt x="4" y="7"/>
                      </a:lnTo>
                      <a:lnTo>
                        <a:pt x="3" y="9"/>
                      </a:lnTo>
                      <a:lnTo>
                        <a:pt x="1" y="9"/>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90" name="Freeform 638"/>
                <p:cNvSpPr>
                  <a:spLocks/>
                </p:cNvSpPr>
                <p:nvPr/>
              </p:nvSpPr>
              <p:spPr bwMode="auto">
                <a:xfrm>
                  <a:off x="1935" y="1554"/>
                  <a:ext cx="8" cy="9"/>
                </a:xfrm>
                <a:custGeom>
                  <a:avLst/>
                  <a:gdLst>
                    <a:gd name="T0" fmla="*/ 2 w 8"/>
                    <a:gd name="T1" fmla="*/ 2 h 9"/>
                    <a:gd name="T2" fmla="*/ 2 w 8"/>
                    <a:gd name="T3" fmla="*/ 2 h 9"/>
                    <a:gd name="T4" fmla="*/ 3 w 8"/>
                    <a:gd name="T5" fmla="*/ 2 h 9"/>
                    <a:gd name="T6" fmla="*/ 5 w 8"/>
                    <a:gd name="T7" fmla="*/ 0 h 9"/>
                    <a:gd name="T8" fmla="*/ 6 w 8"/>
                    <a:gd name="T9" fmla="*/ 2 h 9"/>
                    <a:gd name="T10" fmla="*/ 8 w 8"/>
                    <a:gd name="T11" fmla="*/ 2 h 9"/>
                    <a:gd name="T12" fmla="*/ 8 w 8"/>
                    <a:gd name="T13" fmla="*/ 3 h 9"/>
                    <a:gd name="T14" fmla="*/ 8 w 8"/>
                    <a:gd name="T15" fmla="*/ 3 h 9"/>
                    <a:gd name="T16" fmla="*/ 8 w 8"/>
                    <a:gd name="T17" fmla="*/ 5 h 9"/>
                    <a:gd name="T18" fmla="*/ 8 w 8"/>
                    <a:gd name="T19" fmla="*/ 6 h 9"/>
                    <a:gd name="T20" fmla="*/ 6 w 8"/>
                    <a:gd name="T21" fmla="*/ 8 h 9"/>
                    <a:gd name="T22" fmla="*/ 5 w 8"/>
                    <a:gd name="T23" fmla="*/ 9 h 9"/>
                    <a:gd name="T24" fmla="*/ 5 w 8"/>
                    <a:gd name="T25" fmla="*/ 9 h 9"/>
                    <a:gd name="T26" fmla="*/ 3 w 8"/>
                    <a:gd name="T27" fmla="*/ 9 h 9"/>
                    <a:gd name="T28" fmla="*/ 2 w 8"/>
                    <a:gd name="T29" fmla="*/ 9 h 9"/>
                    <a:gd name="T30" fmla="*/ 2 w 8"/>
                    <a:gd name="T31" fmla="*/ 9 h 9"/>
                    <a:gd name="T32" fmla="*/ 0 w 8"/>
                    <a:gd name="T33" fmla="*/ 9 h 9"/>
                    <a:gd name="T34" fmla="*/ 0 w 8"/>
                    <a:gd name="T35" fmla="*/ 8 h 9"/>
                    <a:gd name="T36" fmla="*/ 0 w 8"/>
                    <a:gd name="T37" fmla="*/ 6 h 9"/>
                    <a:gd name="T38" fmla="*/ 0 w 8"/>
                    <a:gd name="T39" fmla="*/ 5 h 9"/>
                    <a:gd name="T40" fmla="*/ 0 w 8"/>
                    <a:gd name="T41" fmla="*/ 5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2"/>
                      </a:lnTo>
                      <a:lnTo>
                        <a:pt x="5" y="0"/>
                      </a:lnTo>
                      <a:lnTo>
                        <a:pt x="6" y="2"/>
                      </a:lnTo>
                      <a:lnTo>
                        <a:pt x="8" y="2"/>
                      </a:lnTo>
                      <a:lnTo>
                        <a:pt x="8" y="3"/>
                      </a:lnTo>
                      <a:lnTo>
                        <a:pt x="8" y="5"/>
                      </a:lnTo>
                      <a:lnTo>
                        <a:pt x="8" y="6"/>
                      </a:lnTo>
                      <a:lnTo>
                        <a:pt x="6" y="8"/>
                      </a:lnTo>
                      <a:lnTo>
                        <a:pt x="5" y="9"/>
                      </a:lnTo>
                      <a:lnTo>
                        <a:pt x="3" y="9"/>
                      </a:lnTo>
                      <a:lnTo>
                        <a:pt x="2" y="9"/>
                      </a:lnTo>
                      <a:lnTo>
                        <a:pt x="0" y="9"/>
                      </a:lnTo>
                      <a:lnTo>
                        <a:pt x="0" y="8"/>
                      </a:lnTo>
                      <a:lnTo>
                        <a:pt x="0" y="6"/>
                      </a:lnTo>
                      <a:lnTo>
                        <a:pt x="0" y="5"/>
                      </a:lnTo>
                      <a:lnTo>
                        <a:pt x="2"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91" name="Freeform 639"/>
                <p:cNvSpPr>
                  <a:spLocks/>
                </p:cNvSpPr>
                <p:nvPr/>
              </p:nvSpPr>
              <p:spPr bwMode="auto">
                <a:xfrm>
                  <a:off x="1935" y="1554"/>
                  <a:ext cx="8" cy="9"/>
                </a:xfrm>
                <a:custGeom>
                  <a:avLst/>
                  <a:gdLst>
                    <a:gd name="T0" fmla="*/ 2 w 8"/>
                    <a:gd name="T1" fmla="*/ 2 h 9"/>
                    <a:gd name="T2" fmla="*/ 2 w 8"/>
                    <a:gd name="T3" fmla="*/ 2 h 9"/>
                    <a:gd name="T4" fmla="*/ 3 w 8"/>
                    <a:gd name="T5" fmla="*/ 2 h 9"/>
                    <a:gd name="T6" fmla="*/ 5 w 8"/>
                    <a:gd name="T7" fmla="*/ 0 h 9"/>
                    <a:gd name="T8" fmla="*/ 6 w 8"/>
                    <a:gd name="T9" fmla="*/ 2 h 9"/>
                    <a:gd name="T10" fmla="*/ 8 w 8"/>
                    <a:gd name="T11" fmla="*/ 2 h 9"/>
                    <a:gd name="T12" fmla="*/ 8 w 8"/>
                    <a:gd name="T13" fmla="*/ 3 h 9"/>
                    <a:gd name="T14" fmla="*/ 8 w 8"/>
                    <a:gd name="T15" fmla="*/ 3 h 9"/>
                    <a:gd name="T16" fmla="*/ 8 w 8"/>
                    <a:gd name="T17" fmla="*/ 5 h 9"/>
                    <a:gd name="T18" fmla="*/ 8 w 8"/>
                    <a:gd name="T19" fmla="*/ 6 h 9"/>
                    <a:gd name="T20" fmla="*/ 6 w 8"/>
                    <a:gd name="T21" fmla="*/ 8 h 9"/>
                    <a:gd name="T22" fmla="*/ 5 w 8"/>
                    <a:gd name="T23" fmla="*/ 9 h 9"/>
                    <a:gd name="T24" fmla="*/ 5 w 8"/>
                    <a:gd name="T25" fmla="*/ 9 h 9"/>
                    <a:gd name="T26" fmla="*/ 3 w 8"/>
                    <a:gd name="T27" fmla="*/ 9 h 9"/>
                    <a:gd name="T28" fmla="*/ 2 w 8"/>
                    <a:gd name="T29" fmla="*/ 9 h 9"/>
                    <a:gd name="T30" fmla="*/ 2 w 8"/>
                    <a:gd name="T31" fmla="*/ 9 h 9"/>
                    <a:gd name="T32" fmla="*/ 0 w 8"/>
                    <a:gd name="T33" fmla="*/ 9 h 9"/>
                    <a:gd name="T34" fmla="*/ 0 w 8"/>
                    <a:gd name="T35" fmla="*/ 8 h 9"/>
                    <a:gd name="T36" fmla="*/ 0 w 8"/>
                    <a:gd name="T37" fmla="*/ 6 h 9"/>
                    <a:gd name="T38" fmla="*/ 0 w 8"/>
                    <a:gd name="T39" fmla="*/ 5 h 9"/>
                    <a:gd name="T40" fmla="*/ 0 w 8"/>
                    <a:gd name="T41" fmla="*/ 5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2"/>
                      </a:lnTo>
                      <a:lnTo>
                        <a:pt x="5" y="0"/>
                      </a:lnTo>
                      <a:lnTo>
                        <a:pt x="6" y="2"/>
                      </a:lnTo>
                      <a:lnTo>
                        <a:pt x="8" y="2"/>
                      </a:lnTo>
                      <a:lnTo>
                        <a:pt x="8" y="3"/>
                      </a:lnTo>
                      <a:lnTo>
                        <a:pt x="8" y="5"/>
                      </a:lnTo>
                      <a:lnTo>
                        <a:pt x="8" y="6"/>
                      </a:lnTo>
                      <a:lnTo>
                        <a:pt x="6" y="8"/>
                      </a:lnTo>
                      <a:lnTo>
                        <a:pt x="5" y="9"/>
                      </a:lnTo>
                      <a:lnTo>
                        <a:pt x="3" y="9"/>
                      </a:lnTo>
                      <a:lnTo>
                        <a:pt x="2" y="9"/>
                      </a:lnTo>
                      <a:lnTo>
                        <a:pt x="0" y="9"/>
                      </a:lnTo>
                      <a:lnTo>
                        <a:pt x="0" y="8"/>
                      </a:lnTo>
                      <a:lnTo>
                        <a:pt x="0" y="6"/>
                      </a:lnTo>
                      <a:lnTo>
                        <a:pt x="0" y="5"/>
                      </a:lnTo>
                      <a:lnTo>
                        <a:pt x="2"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92" name="Freeform 640"/>
                <p:cNvSpPr>
                  <a:spLocks/>
                </p:cNvSpPr>
                <p:nvPr/>
              </p:nvSpPr>
              <p:spPr bwMode="auto">
                <a:xfrm>
                  <a:off x="1755" y="1590"/>
                  <a:ext cx="10" cy="10"/>
                </a:xfrm>
                <a:custGeom>
                  <a:avLst/>
                  <a:gdLst>
                    <a:gd name="T0" fmla="*/ 3 w 10"/>
                    <a:gd name="T1" fmla="*/ 1 h 10"/>
                    <a:gd name="T2" fmla="*/ 3 w 10"/>
                    <a:gd name="T3" fmla="*/ 1 h 10"/>
                    <a:gd name="T4" fmla="*/ 4 w 10"/>
                    <a:gd name="T5" fmla="*/ 0 h 10"/>
                    <a:gd name="T6" fmla="*/ 6 w 10"/>
                    <a:gd name="T7" fmla="*/ 0 h 10"/>
                    <a:gd name="T8" fmla="*/ 9 w 10"/>
                    <a:gd name="T9" fmla="*/ 0 h 10"/>
                    <a:gd name="T10" fmla="*/ 9 w 10"/>
                    <a:gd name="T11" fmla="*/ 0 h 10"/>
                    <a:gd name="T12" fmla="*/ 10 w 10"/>
                    <a:gd name="T13" fmla="*/ 1 h 10"/>
                    <a:gd name="T14" fmla="*/ 10 w 10"/>
                    <a:gd name="T15" fmla="*/ 3 h 10"/>
                    <a:gd name="T16" fmla="*/ 10 w 10"/>
                    <a:gd name="T17" fmla="*/ 4 h 10"/>
                    <a:gd name="T18" fmla="*/ 9 w 10"/>
                    <a:gd name="T19" fmla="*/ 6 h 10"/>
                    <a:gd name="T20" fmla="*/ 7 w 10"/>
                    <a:gd name="T21" fmla="*/ 7 h 10"/>
                    <a:gd name="T22" fmla="*/ 6 w 10"/>
                    <a:gd name="T23" fmla="*/ 9 h 10"/>
                    <a:gd name="T24" fmla="*/ 6 w 10"/>
                    <a:gd name="T25" fmla="*/ 9 h 10"/>
                    <a:gd name="T26" fmla="*/ 4 w 10"/>
                    <a:gd name="T27" fmla="*/ 10 h 10"/>
                    <a:gd name="T28" fmla="*/ 3 w 10"/>
                    <a:gd name="T29" fmla="*/ 10 h 10"/>
                    <a:gd name="T30" fmla="*/ 1 w 10"/>
                    <a:gd name="T31" fmla="*/ 9 h 10"/>
                    <a:gd name="T32" fmla="*/ 1 w 10"/>
                    <a:gd name="T33" fmla="*/ 9 h 10"/>
                    <a:gd name="T34" fmla="*/ 0 w 10"/>
                    <a:gd name="T35" fmla="*/ 7 h 10"/>
                    <a:gd name="T36" fmla="*/ 0 w 10"/>
                    <a:gd name="T37" fmla="*/ 6 h 10"/>
                    <a:gd name="T38" fmla="*/ 0 w 10"/>
                    <a:gd name="T39" fmla="*/ 4 h 10"/>
                    <a:gd name="T40" fmla="*/ 1 w 10"/>
                    <a:gd name="T41" fmla="*/ 3 h 10"/>
                    <a:gd name="T42" fmla="*/ 1 w 10"/>
                    <a:gd name="T43" fmla="*/ 1 h 10"/>
                    <a:gd name="T44" fmla="*/ 3 w 10"/>
                    <a:gd name="T45" fmla="*/ 1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10"/>
                    <a:gd name="T71" fmla="*/ 10 w 10"/>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10">
                      <a:moveTo>
                        <a:pt x="3" y="1"/>
                      </a:moveTo>
                      <a:lnTo>
                        <a:pt x="3" y="1"/>
                      </a:lnTo>
                      <a:lnTo>
                        <a:pt x="4" y="0"/>
                      </a:lnTo>
                      <a:lnTo>
                        <a:pt x="6" y="0"/>
                      </a:lnTo>
                      <a:lnTo>
                        <a:pt x="9" y="0"/>
                      </a:lnTo>
                      <a:lnTo>
                        <a:pt x="10" y="1"/>
                      </a:lnTo>
                      <a:lnTo>
                        <a:pt x="10" y="3"/>
                      </a:lnTo>
                      <a:lnTo>
                        <a:pt x="10" y="4"/>
                      </a:lnTo>
                      <a:lnTo>
                        <a:pt x="9" y="6"/>
                      </a:lnTo>
                      <a:lnTo>
                        <a:pt x="7" y="7"/>
                      </a:lnTo>
                      <a:lnTo>
                        <a:pt x="6" y="9"/>
                      </a:lnTo>
                      <a:lnTo>
                        <a:pt x="4" y="10"/>
                      </a:lnTo>
                      <a:lnTo>
                        <a:pt x="3" y="10"/>
                      </a:lnTo>
                      <a:lnTo>
                        <a:pt x="1" y="9"/>
                      </a:lnTo>
                      <a:lnTo>
                        <a:pt x="0" y="7"/>
                      </a:lnTo>
                      <a:lnTo>
                        <a:pt x="0" y="6"/>
                      </a:lnTo>
                      <a:lnTo>
                        <a:pt x="0" y="4"/>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93" name="Freeform 641"/>
                <p:cNvSpPr>
                  <a:spLocks/>
                </p:cNvSpPr>
                <p:nvPr/>
              </p:nvSpPr>
              <p:spPr bwMode="auto">
                <a:xfrm>
                  <a:off x="1755" y="1590"/>
                  <a:ext cx="10" cy="10"/>
                </a:xfrm>
                <a:custGeom>
                  <a:avLst/>
                  <a:gdLst>
                    <a:gd name="T0" fmla="*/ 3 w 10"/>
                    <a:gd name="T1" fmla="*/ 1 h 10"/>
                    <a:gd name="T2" fmla="*/ 3 w 10"/>
                    <a:gd name="T3" fmla="*/ 1 h 10"/>
                    <a:gd name="T4" fmla="*/ 4 w 10"/>
                    <a:gd name="T5" fmla="*/ 0 h 10"/>
                    <a:gd name="T6" fmla="*/ 6 w 10"/>
                    <a:gd name="T7" fmla="*/ 0 h 10"/>
                    <a:gd name="T8" fmla="*/ 9 w 10"/>
                    <a:gd name="T9" fmla="*/ 0 h 10"/>
                    <a:gd name="T10" fmla="*/ 9 w 10"/>
                    <a:gd name="T11" fmla="*/ 0 h 10"/>
                    <a:gd name="T12" fmla="*/ 10 w 10"/>
                    <a:gd name="T13" fmla="*/ 1 h 10"/>
                    <a:gd name="T14" fmla="*/ 10 w 10"/>
                    <a:gd name="T15" fmla="*/ 3 h 10"/>
                    <a:gd name="T16" fmla="*/ 10 w 10"/>
                    <a:gd name="T17" fmla="*/ 4 h 10"/>
                    <a:gd name="T18" fmla="*/ 9 w 10"/>
                    <a:gd name="T19" fmla="*/ 6 h 10"/>
                    <a:gd name="T20" fmla="*/ 7 w 10"/>
                    <a:gd name="T21" fmla="*/ 7 h 10"/>
                    <a:gd name="T22" fmla="*/ 6 w 10"/>
                    <a:gd name="T23" fmla="*/ 9 h 10"/>
                    <a:gd name="T24" fmla="*/ 6 w 10"/>
                    <a:gd name="T25" fmla="*/ 9 h 10"/>
                    <a:gd name="T26" fmla="*/ 4 w 10"/>
                    <a:gd name="T27" fmla="*/ 10 h 10"/>
                    <a:gd name="T28" fmla="*/ 3 w 10"/>
                    <a:gd name="T29" fmla="*/ 10 h 10"/>
                    <a:gd name="T30" fmla="*/ 1 w 10"/>
                    <a:gd name="T31" fmla="*/ 9 h 10"/>
                    <a:gd name="T32" fmla="*/ 1 w 10"/>
                    <a:gd name="T33" fmla="*/ 9 h 10"/>
                    <a:gd name="T34" fmla="*/ 0 w 10"/>
                    <a:gd name="T35" fmla="*/ 7 h 10"/>
                    <a:gd name="T36" fmla="*/ 0 w 10"/>
                    <a:gd name="T37" fmla="*/ 6 h 10"/>
                    <a:gd name="T38" fmla="*/ 0 w 10"/>
                    <a:gd name="T39" fmla="*/ 4 h 10"/>
                    <a:gd name="T40" fmla="*/ 1 w 10"/>
                    <a:gd name="T41" fmla="*/ 3 h 10"/>
                    <a:gd name="T42" fmla="*/ 1 w 10"/>
                    <a:gd name="T43" fmla="*/ 1 h 10"/>
                    <a:gd name="T44" fmla="*/ 3 w 10"/>
                    <a:gd name="T45" fmla="*/ 1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10"/>
                    <a:gd name="T71" fmla="*/ 10 w 10"/>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10">
                      <a:moveTo>
                        <a:pt x="3" y="1"/>
                      </a:moveTo>
                      <a:lnTo>
                        <a:pt x="3" y="1"/>
                      </a:lnTo>
                      <a:lnTo>
                        <a:pt x="4" y="0"/>
                      </a:lnTo>
                      <a:lnTo>
                        <a:pt x="6" y="0"/>
                      </a:lnTo>
                      <a:lnTo>
                        <a:pt x="9" y="0"/>
                      </a:lnTo>
                      <a:lnTo>
                        <a:pt x="10" y="1"/>
                      </a:lnTo>
                      <a:lnTo>
                        <a:pt x="10" y="3"/>
                      </a:lnTo>
                      <a:lnTo>
                        <a:pt x="10" y="4"/>
                      </a:lnTo>
                      <a:lnTo>
                        <a:pt x="9" y="6"/>
                      </a:lnTo>
                      <a:lnTo>
                        <a:pt x="7" y="7"/>
                      </a:lnTo>
                      <a:lnTo>
                        <a:pt x="6" y="9"/>
                      </a:lnTo>
                      <a:lnTo>
                        <a:pt x="4" y="10"/>
                      </a:lnTo>
                      <a:lnTo>
                        <a:pt x="3" y="10"/>
                      </a:lnTo>
                      <a:lnTo>
                        <a:pt x="1" y="9"/>
                      </a:lnTo>
                      <a:lnTo>
                        <a:pt x="0" y="7"/>
                      </a:lnTo>
                      <a:lnTo>
                        <a:pt x="0" y="6"/>
                      </a:lnTo>
                      <a:lnTo>
                        <a:pt x="0" y="4"/>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94" name="Freeform 642"/>
                <p:cNvSpPr>
                  <a:spLocks/>
                </p:cNvSpPr>
                <p:nvPr/>
              </p:nvSpPr>
              <p:spPr bwMode="auto">
                <a:xfrm>
                  <a:off x="2052" y="1321"/>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8 w 8"/>
                    <a:gd name="T11" fmla="*/ 0 h 7"/>
                    <a:gd name="T12" fmla="*/ 8 w 8"/>
                    <a:gd name="T13" fmla="*/ 1 h 7"/>
                    <a:gd name="T14" fmla="*/ 8 w 8"/>
                    <a:gd name="T15" fmla="*/ 1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3 w 8"/>
                    <a:gd name="T29" fmla="*/ 7 h 7"/>
                    <a:gd name="T30" fmla="*/ 2 w 8"/>
                    <a:gd name="T31" fmla="*/ 7 h 7"/>
                    <a:gd name="T32" fmla="*/ 0 w 8"/>
                    <a:gd name="T33" fmla="*/ 6 h 7"/>
                    <a:gd name="T34" fmla="*/ 0 w 8"/>
                    <a:gd name="T35" fmla="*/ 6 h 7"/>
                    <a:gd name="T36" fmla="*/ 0 w 8"/>
                    <a:gd name="T37" fmla="*/ 4 h 7"/>
                    <a:gd name="T38" fmla="*/ 0 w 8"/>
                    <a:gd name="T39" fmla="*/ 3 h 7"/>
                    <a:gd name="T40" fmla="*/ 0 w 8"/>
                    <a:gd name="T41" fmla="*/ 3 h 7"/>
                    <a:gd name="T42" fmla="*/ 2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0"/>
                      </a:lnTo>
                      <a:lnTo>
                        <a:pt x="8" y="1"/>
                      </a:lnTo>
                      <a:lnTo>
                        <a:pt x="8" y="3"/>
                      </a:lnTo>
                      <a:lnTo>
                        <a:pt x="8" y="4"/>
                      </a:lnTo>
                      <a:lnTo>
                        <a:pt x="6" y="6"/>
                      </a:lnTo>
                      <a:lnTo>
                        <a:pt x="5" y="7"/>
                      </a:lnTo>
                      <a:lnTo>
                        <a:pt x="3" y="7"/>
                      </a:lnTo>
                      <a:lnTo>
                        <a:pt x="2" y="7"/>
                      </a:lnTo>
                      <a:lnTo>
                        <a:pt x="0" y="6"/>
                      </a:lnTo>
                      <a:lnTo>
                        <a:pt x="0" y="4"/>
                      </a:lnTo>
                      <a:lnTo>
                        <a:pt x="0" y="3"/>
                      </a:lnTo>
                      <a:lnTo>
                        <a:pt x="2"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95" name="Freeform 643"/>
                <p:cNvSpPr>
                  <a:spLocks/>
                </p:cNvSpPr>
                <p:nvPr/>
              </p:nvSpPr>
              <p:spPr bwMode="auto">
                <a:xfrm>
                  <a:off x="2052" y="1321"/>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8 w 8"/>
                    <a:gd name="T11" fmla="*/ 0 h 7"/>
                    <a:gd name="T12" fmla="*/ 8 w 8"/>
                    <a:gd name="T13" fmla="*/ 1 h 7"/>
                    <a:gd name="T14" fmla="*/ 8 w 8"/>
                    <a:gd name="T15" fmla="*/ 1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3 w 8"/>
                    <a:gd name="T29" fmla="*/ 7 h 7"/>
                    <a:gd name="T30" fmla="*/ 2 w 8"/>
                    <a:gd name="T31" fmla="*/ 7 h 7"/>
                    <a:gd name="T32" fmla="*/ 0 w 8"/>
                    <a:gd name="T33" fmla="*/ 6 h 7"/>
                    <a:gd name="T34" fmla="*/ 0 w 8"/>
                    <a:gd name="T35" fmla="*/ 6 h 7"/>
                    <a:gd name="T36" fmla="*/ 0 w 8"/>
                    <a:gd name="T37" fmla="*/ 4 h 7"/>
                    <a:gd name="T38" fmla="*/ 0 w 8"/>
                    <a:gd name="T39" fmla="*/ 3 h 7"/>
                    <a:gd name="T40" fmla="*/ 0 w 8"/>
                    <a:gd name="T41" fmla="*/ 3 h 7"/>
                    <a:gd name="T42" fmla="*/ 2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0"/>
                      </a:lnTo>
                      <a:lnTo>
                        <a:pt x="8" y="1"/>
                      </a:lnTo>
                      <a:lnTo>
                        <a:pt x="8" y="3"/>
                      </a:lnTo>
                      <a:lnTo>
                        <a:pt x="8" y="4"/>
                      </a:lnTo>
                      <a:lnTo>
                        <a:pt x="6" y="6"/>
                      </a:lnTo>
                      <a:lnTo>
                        <a:pt x="5" y="7"/>
                      </a:lnTo>
                      <a:lnTo>
                        <a:pt x="3" y="7"/>
                      </a:lnTo>
                      <a:lnTo>
                        <a:pt x="2" y="7"/>
                      </a:lnTo>
                      <a:lnTo>
                        <a:pt x="0" y="6"/>
                      </a:lnTo>
                      <a:lnTo>
                        <a:pt x="0" y="4"/>
                      </a:lnTo>
                      <a:lnTo>
                        <a:pt x="0" y="3"/>
                      </a:lnTo>
                      <a:lnTo>
                        <a:pt x="2"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96" name="Freeform 644"/>
                <p:cNvSpPr>
                  <a:spLocks/>
                </p:cNvSpPr>
                <p:nvPr/>
              </p:nvSpPr>
              <p:spPr bwMode="auto">
                <a:xfrm>
                  <a:off x="1825" y="1572"/>
                  <a:ext cx="7" cy="9"/>
                </a:xfrm>
                <a:custGeom>
                  <a:avLst/>
                  <a:gdLst>
                    <a:gd name="T0" fmla="*/ 1 w 7"/>
                    <a:gd name="T1" fmla="*/ 1 h 9"/>
                    <a:gd name="T2" fmla="*/ 1 w 7"/>
                    <a:gd name="T3" fmla="*/ 1 h 9"/>
                    <a:gd name="T4" fmla="*/ 3 w 7"/>
                    <a:gd name="T5" fmla="*/ 0 h 9"/>
                    <a:gd name="T6" fmla="*/ 6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4 h 9"/>
                    <a:gd name="T20" fmla="*/ 6 w 7"/>
                    <a:gd name="T21" fmla="*/ 6 h 9"/>
                    <a:gd name="T22" fmla="*/ 4 w 7"/>
                    <a:gd name="T23" fmla="*/ 7 h 9"/>
                    <a:gd name="T24" fmla="*/ 4 w 7"/>
                    <a:gd name="T25" fmla="*/ 7 h 9"/>
                    <a:gd name="T26" fmla="*/ 3 w 7"/>
                    <a:gd name="T27" fmla="*/ 7 h 9"/>
                    <a:gd name="T28" fmla="*/ 1 w 7"/>
                    <a:gd name="T29" fmla="*/ 9 h 9"/>
                    <a:gd name="T30" fmla="*/ 1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0"/>
                      </a:lnTo>
                      <a:lnTo>
                        <a:pt x="6" y="0"/>
                      </a:lnTo>
                      <a:lnTo>
                        <a:pt x="7" y="1"/>
                      </a:lnTo>
                      <a:lnTo>
                        <a:pt x="7" y="3"/>
                      </a:lnTo>
                      <a:lnTo>
                        <a:pt x="7" y="4"/>
                      </a:lnTo>
                      <a:lnTo>
                        <a:pt x="6" y="6"/>
                      </a:lnTo>
                      <a:lnTo>
                        <a:pt x="4" y="7"/>
                      </a:lnTo>
                      <a:lnTo>
                        <a:pt x="3" y="7"/>
                      </a:lnTo>
                      <a:lnTo>
                        <a:pt x="1" y="9"/>
                      </a:lnTo>
                      <a:lnTo>
                        <a:pt x="1" y="7"/>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97" name="Freeform 645"/>
                <p:cNvSpPr>
                  <a:spLocks/>
                </p:cNvSpPr>
                <p:nvPr/>
              </p:nvSpPr>
              <p:spPr bwMode="auto">
                <a:xfrm>
                  <a:off x="1825" y="1572"/>
                  <a:ext cx="7" cy="9"/>
                </a:xfrm>
                <a:custGeom>
                  <a:avLst/>
                  <a:gdLst>
                    <a:gd name="T0" fmla="*/ 1 w 7"/>
                    <a:gd name="T1" fmla="*/ 1 h 9"/>
                    <a:gd name="T2" fmla="*/ 1 w 7"/>
                    <a:gd name="T3" fmla="*/ 1 h 9"/>
                    <a:gd name="T4" fmla="*/ 3 w 7"/>
                    <a:gd name="T5" fmla="*/ 0 h 9"/>
                    <a:gd name="T6" fmla="*/ 6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4 h 9"/>
                    <a:gd name="T20" fmla="*/ 6 w 7"/>
                    <a:gd name="T21" fmla="*/ 6 h 9"/>
                    <a:gd name="T22" fmla="*/ 4 w 7"/>
                    <a:gd name="T23" fmla="*/ 7 h 9"/>
                    <a:gd name="T24" fmla="*/ 4 w 7"/>
                    <a:gd name="T25" fmla="*/ 7 h 9"/>
                    <a:gd name="T26" fmla="*/ 3 w 7"/>
                    <a:gd name="T27" fmla="*/ 7 h 9"/>
                    <a:gd name="T28" fmla="*/ 1 w 7"/>
                    <a:gd name="T29" fmla="*/ 9 h 9"/>
                    <a:gd name="T30" fmla="*/ 1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0"/>
                      </a:lnTo>
                      <a:lnTo>
                        <a:pt x="6" y="0"/>
                      </a:lnTo>
                      <a:lnTo>
                        <a:pt x="7" y="1"/>
                      </a:lnTo>
                      <a:lnTo>
                        <a:pt x="7" y="3"/>
                      </a:lnTo>
                      <a:lnTo>
                        <a:pt x="7" y="4"/>
                      </a:lnTo>
                      <a:lnTo>
                        <a:pt x="6" y="6"/>
                      </a:lnTo>
                      <a:lnTo>
                        <a:pt x="4" y="7"/>
                      </a:lnTo>
                      <a:lnTo>
                        <a:pt x="3" y="7"/>
                      </a:lnTo>
                      <a:lnTo>
                        <a:pt x="1" y="9"/>
                      </a:lnTo>
                      <a:lnTo>
                        <a:pt x="1" y="7"/>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098" name="Freeform 646"/>
                <p:cNvSpPr>
                  <a:spLocks/>
                </p:cNvSpPr>
                <p:nvPr/>
              </p:nvSpPr>
              <p:spPr bwMode="auto">
                <a:xfrm>
                  <a:off x="1940" y="1624"/>
                  <a:ext cx="7" cy="8"/>
                </a:xfrm>
                <a:custGeom>
                  <a:avLst/>
                  <a:gdLst>
                    <a:gd name="T0" fmla="*/ 1 w 7"/>
                    <a:gd name="T1" fmla="*/ 2 h 8"/>
                    <a:gd name="T2" fmla="*/ 1 w 7"/>
                    <a:gd name="T3" fmla="*/ 2 h 8"/>
                    <a:gd name="T4" fmla="*/ 3 w 7"/>
                    <a:gd name="T5" fmla="*/ 0 h 8"/>
                    <a:gd name="T6" fmla="*/ 4 w 7"/>
                    <a:gd name="T7" fmla="*/ 0 h 8"/>
                    <a:gd name="T8" fmla="*/ 6 w 7"/>
                    <a:gd name="T9" fmla="*/ 0 h 8"/>
                    <a:gd name="T10" fmla="*/ 7 w 7"/>
                    <a:gd name="T11" fmla="*/ 2 h 8"/>
                    <a:gd name="T12" fmla="*/ 7 w 7"/>
                    <a:gd name="T13" fmla="*/ 2 h 8"/>
                    <a:gd name="T14" fmla="*/ 7 w 7"/>
                    <a:gd name="T15" fmla="*/ 3 h 8"/>
                    <a:gd name="T16" fmla="*/ 7 w 7"/>
                    <a:gd name="T17" fmla="*/ 5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0 w 7"/>
                    <a:gd name="T31" fmla="*/ 8 h 8"/>
                    <a:gd name="T32" fmla="*/ 0 w 7"/>
                    <a:gd name="T33" fmla="*/ 8 h 8"/>
                    <a:gd name="T34" fmla="*/ 0 w 7"/>
                    <a:gd name="T35" fmla="*/ 6 h 8"/>
                    <a:gd name="T36" fmla="*/ 0 w 7"/>
                    <a:gd name="T37" fmla="*/ 6 h 8"/>
                    <a:gd name="T38" fmla="*/ 0 w 7"/>
                    <a:gd name="T39" fmla="*/ 5 h 8"/>
                    <a:gd name="T40" fmla="*/ 0 w 7"/>
                    <a:gd name="T41" fmla="*/ 3 h 8"/>
                    <a:gd name="T42" fmla="*/ 0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3" y="0"/>
                      </a:lnTo>
                      <a:lnTo>
                        <a:pt x="4" y="0"/>
                      </a:lnTo>
                      <a:lnTo>
                        <a:pt x="6" y="0"/>
                      </a:lnTo>
                      <a:lnTo>
                        <a:pt x="7" y="2"/>
                      </a:lnTo>
                      <a:lnTo>
                        <a:pt x="7" y="3"/>
                      </a:lnTo>
                      <a:lnTo>
                        <a:pt x="7" y="5"/>
                      </a:lnTo>
                      <a:lnTo>
                        <a:pt x="6" y="6"/>
                      </a:lnTo>
                      <a:lnTo>
                        <a:pt x="4" y="8"/>
                      </a:lnTo>
                      <a:lnTo>
                        <a:pt x="3" y="8"/>
                      </a:lnTo>
                      <a:lnTo>
                        <a:pt x="1" y="8"/>
                      </a:lnTo>
                      <a:lnTo>
                        <a:pt x="0" y="8"/>
                      </a:lnTo>
                      <a:lnTo>
                        <a:pt x="0" y="6"/>
                      </a:lnTo>
                      <a:lnTo>
                        <a:pt x="0" y="5"/>
                      </a:lnTo>
                      <a:lnTo>
                        <a:pt x="0" y="3"/>
                      </a:lnTo>
                      <a:lnTo>
                        <a:pt x="0" y="2"/>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099" name="Freeform 647"/>
                <p:cNvSpPr>
                  <a:spLocks/>
                </p:cNvSpPr>
                <p:nvPr/>
              </p:nvSpPr>
              <p:spPr bwMode="auto">
                <a:xfrm>
                  <a:off x="1940" y="1624"/>
                  <a:ext cx="7" cy="8"/>
                </a:xfrm>
                <a:custGeom>
                  <a:avLst/>
                  <a:gdLst>
                    <a:gd name="T0" fmla="*/ 1 w 7"/>
                    <a:gd name="T1" fmla="*/ 2 h 8"/>
                    <a:gd name="T2" fmla="*/ 1 w 7"/>
                    <a:gd name="T3" fmla="*/ 2 h 8"/>
                    <a:gd name="T4" fmla="*/ 3 w 7"/>
                    <a:gd name="T5" fmla="*/ 0 h 8"/>
                    <a:gd name="T6" fmla="*/ 4 w 7"/>
                    <a:gd name="T7" fmla="*/ 0 h 8"/>
                    <a:gd name="T8" fmla="*/ 6 w 7"/>
                    <a:gd name="T9" fmla="*/ 0 h 8"/>
                    <a:gd name="T10" fmla="*/ 7 w 7"/>
                    <a:gd name="T11" fmla="*/ 2 h 8"/>
                    <a:gd name="T12" fmla="*/ 7 w 7"/>
                    <a:gd name="T13" fmla="*/ 2 h 8"/>
                    <a:gd name="T14" fmla="*/ 7 w 7"/>
                    <a:gd name="T15" fmla="*/ 3 h 8"/>
                    <a:gd name="T16" fmla="*/ 7 w 7"/>
                    <a:gd name="T17" fmla="*/ 5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0 w 7"/>
                    <a:gd name="T31" fmla="*/ 8 h 8"/>
                    <a:gd name="T32" fmla="*/ 0 w 7"/>
                    <a:gd name="T33" fmla="*/ 8 h 8"/>
                    <a:gd name="T34" fmla="*/ 0 w 7"/>
                    <a:gd name="T35" fmla="*/ 6 h 8"/>
                    <a:gd name="T36" fmla="*/ 0 w 7"/>
                    <a:gd name="T37" fmla="*/ 6 h 8"/>
                    <a:gd name="T38" fmla="*/ 0 w 7"/>
                    <a:gd name="T39" fmla="*/ 5 h 8"/>
                    <a:gd name="T40" fmla="*/ 0 w 7"/>
                    <a:gd name="T41" fmla="*/ 3 h 8"/>
                    <a:gd name="T42" fmla="*/ 0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3" y="0"/>
                      </a:lnTo>
                      <a:lnTo>
                        <a:pt x="4" y="0"/>
                      </a:lnTo>
                      <a:lnTo>
                        <a:pt x="6" y="0"/>
                      </a:lnTo>
                      <a:lnTo>
                        <a:pt x="7" y="2"/>
                      </a:lnTo>
                      <a:lnTo>
                        <a:pt x="7" y="3"/>
                      </a:lnTo>
                      <a:lnTo>
                        <a:pt x="7" y="5"/>
                      </a:lnTo>
                      <a:lnTo>
                        <a:pt x="6" y="6"/>
                      </a:lnTo>
                      <a:lnTo>
                        <a:pt x="4" y="8"/>
                      </a:lnTo>
                      <a:lnTo>
                        <a:pt x="3" y="8"/>
                      </a:lnTo>
                      <a:lnTo>
                        <a:pt x="1" y="8"/>
                      </a:lnTo>
                      <a:lnTo>
                        <a:pt x="0" y="8"/>
                      </a:lnTo>
                      <a:lnTo>
                        <a:pt x="0" y="6"/>
                      </a:lnTo>
                      <a:lnTo>
                        <a:pt x="0" y="5"/>
                      </a:lnTo>
                      <a:lnTo>
                        <a:pt x="0" y="3"/>
                      </a:lnTo>
                      <a:lnTo>
                        <a:pt x="0" y="2"/>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00" name="Freeform 648"/>
                <p:cNvSpPr>
                  <a:spLocks/>
                </p:cNvSpPr>
                <p:nvPr/>
              </p:nvSpPr>
              <p:spPr bwMode="auto">
                <a:xfrm>
                  <a:off x="1717" y="1560"/>
                  <a:ext cx="8" cy="9"/>
                </a:xfrm>
                <a:custGeom>
                  <a:avLst/>
                  <a:gdLst>
                    <a:gd name="T0" fmla="*/ 2 w 8"/>
                    <a:gd name="T1" fmla="*/ 2 h 9"/>
                    <a:gd name="T2" fmla="*/ 2 w 8"/>
                    <a:gd name="T3" fmla="*/ 2 h 9"/>
                    <a:gd name="T4" fmla="*/ 3 w 8"/>
                    <a:gd name="T5" fmla="*/ 0 h 9"/>
                    <a:gd name="T6" fmla="*/ 5 w 8"/>
                    <a:gd name="T7" fmla="*/ 0 h 9"/>
                    <a:gd name="T8" fmla="*/ 6 w 8"/>
                    <a:gd name="T9" fmla="*/ 0 h 9"/>
                    <a:gd name="T10" fmla="*/ 6 w 8"/>
                    <a:gd name="T11" fmla="*/ 2 h 9"/>
                    <a:gd name="T12" fmla="*/ 8 w 8"/>
                    <a:gd name="T13" fmla="*/ 2 h 9"/>
                    <a:gd name="T14" fmla="*/ 8 w 8"/>
                    <a:gd name="T15" fmla="*/ 3 h 9"/>
                    <a:gd name="T16" fmla="*/ 8 w 8"/>
                    <a:gd name="T17" fmla="*/ 5 h 9"/>
                    <a:gd name="T18" fmla="*/ 6 w 8"/>
                    <a:gd name="T19" fmla="*/ 5 h 9"/>
                    <a:gd name="T20" fmla="*/ 6 w 8"/>
                    <a:gd name="T21" fmla="*/ 6 h 9"/>
                    <a:gd name="T22" fmla="*/ 5 w 8"/>
                    <a:gd name="T23" fmla="*/ 8 h 9"/>
                    <a:gd name="T24" fmla="*/ 5 w 8"/>
                    <a:gd name="T25" fmla="*/ 8 h 9"/>
                    <a:gd name="T26" fmla="*/ 3 w 8"/>
                    <a:gd name="T27" fmla="*/ 8 h 9"/>
                    <a:gd name="T28" fmla="*/ 2 w 8"/>
                    <a:gd name="T29" fmla="*/ 9 h 9"/>
                    <a:gd name="T30" fmla="*/ 0 w 8"/>
                    <a:gd name="T31" fmla="*/ 8 h 9"/>
                    <a:gd name="T32" fmla="*/ 0 w 8"/>
                    <a:gd name="T33" fmla="*/ 8 h 9"/>
                    <a:gd name="T34" fmla="*/ 0 w 8"/>
                    <a:gd name="T35" fmla="*/ 6 h 9"/>
                    <a:gd name="T36" fmla="*/ 0 w 8"/>
                    <a:gd name="T37" fmla="*/ 6 h 9"/>
                    <a:gd name="T38" fmla="*/ 0 w 8"/>
                    <a:gd name="T39" fmla="*/ 5 h 9"/>
                    <a:gd name="T40" fmla="*/ 0 w 8"/>
                    <a:gd name="T41" fmla="*/ 3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0"/>
                      </a:lnTo>
                      <a:lnTo>
                        <a:pt x="5" y="0"/>
                      </a:lnTo>
                      <a:lnTo>
                        <a:pt x="6" y="0"/>
                      </a:lnTo>
                      <a:lnTo>
                        <a:pt x="6" y="2"/>
                      </a:lnTo>
                      <a:lnTo>
                        <a:pt x="8" y="2"/>
                      </a:lnTo>
                      <a:lnTo>
                        <a:pt x="8" y="3"/>
                      </a:lnTo>
                      <a:lnTo>
                        <a:pt x="8" y="5"/>
                      </a:lnTo>
                      <a:lnTo>
                        <a:pt x="6" y="5"/>
                      </a:lnTo>
                      <a:lnTo>
                        <a:pt x="6" y="6"/>
                      </a:lnTo>
                      <a:lnTo>
                        <a:pt x="5" y="8"/>
                      </a:lnTo>
                      <a:lnTo>
                        <a:pt x="3" y="8"/>
                      </a:lnTo>
                      <a:lnTo>
                        <a:pt x="2" y="9"/>
                      </a:lnTo>
                      <a:lnTo>
                        <a:pt x="0" y="8"/>
                      </a:lnTo>
                      <a:lnTo>
                        <a:pt x="0" y="6"/>
                      </a:lnTo>
                      <a:lnTo>
                        <a:pt x="0" y="5"/>
                      </a:lnTo>
                      <a:lnTo>
                        <a:pt x="0" y="3"/>
                      </a:lnTo>
                      <a:lnTo>
                        <a:pt x="2"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01" name="Freeform 649"/>
                <p:cNvSpPr>
                  <a:spLocks/>
                </p:cNvSpPr>
                <p:nvPr/>
              </p:nvSpPr>
              <p:spPr bwMode="auto">
                <a:xfrm>
                  <a:off x="1717" y="1560"/>
                  <a:ext cx="8" cy="9"/>
                </a:xfrm>
                <a:custGeom>
                  <a:avLst/>
                  <a:gdLst>
                    <a:gd name="T0" fmla="*/ 2 w 8"/>
                    <a:gd name="T1" fmla="*/ 2 h 9"/>
                    <a:gd name="T2" fmla="*/ 2 w 8"/>
                    <a:gd name="T3" fmla="*/ 2 h 9"/>
                    <a:gd name="T4" fmla="*/ 3 w 8"/>
                    <a:gd name="T5" fmla="*/ 0 h 9"/>
                    <a:gd name="T6" fmla="*/ 5 w 8"/>
                    <a:gd name="T7" fmla="*/ 0 h 9"/>
                    <a:gd name="T8" fmla="*/ 6 w 8"/>
                    <a:gd name="T9" fmla="*/ 0 h 9"/>
                    <a:gd name="T10" fmla="*/ 6 w 8"/>
                    <a:gd name="T11" fmla="*/ 2 h 9"/>
                    <a:gd name="T12" fmla="*/ 8 w 8"/>
                    <a:gd name="T13" fmla="*/ 2 h 9"/>
                    <a:gd name="T14" fmla="*/ 8 w 8"/>
                    <a:gd name="T15" fmla="*/ 3 h 9"/>
                    <a:gd name="T16" fmla="*/ 8 w 8"/>
                    <a:gd name="T17" fmla="*/ 5 h 9"/>
                    <a:gd name="T18" fmla="*/ 6 w 8"/>
                    <a:gd name="T19" fmla="*/ 5 h 9"/>
                    <a:gd name="T20" fmla="*/ 6 w 8"/>
                    <a:gd name="T21" fmla="*/ 6 h 9"/>
                    <a:gd name="T22" fmla="*/ 5 w 8"/>
                    <a:gd name="T23" fmla="*/ 8 h 9"/>
                    <a:gd name="T24" fmla="*/ 5 w 8"/>
                    <a:gd name="T25" fmla="*/ 8 h 9"/>
                    <a:gd name="T26" fmla="*/ 3 w 8"/>
                    <a:gd name="T27" fmla="*/ 8 h 9"/>
                    <a:gd name="T28" fmla="*/ 2 w 8"/>
                    <a:gd name="T29" fmla="*/ 9 h 9"/>
                    <a:gd name="T30" fmla="*/ 0 w 8"/>
                    <a:gd name="T31" fmla="*/ 8 h 9"/>
                    <a:gd name="T32" fmla="*/ 0 w 8"/>
                    <a:gd name="T33" fmla="*/ 8 h 9"/>
                    <a:gd name="T34" fmla="*/ 0 w 8"/>
                    <a:gd name="T35" fmla="*/ 6 h 9"/>
                    <a:gd name="T36" fmla="*/ 0 w 8"/>
                    <a:gd name="T37" fmla="*/ 6 h 9"/>
                    <a:gd name="T38" fmla="*/ 0 w 8"/>
                    <a:gd name="T39" fmla="*/ 5 h 9"/>
                    <a:gd name="T40" fmla="*/ 0 w 8"/>
                    <a:gd name="T41" fmla="*/ 3 h 9"/>
                    <a:gd name="T42" fmla="*/ 2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0"/>
                      </a:lnTo>
                      <a:lnTo>
                        <a:pt x="5" y="0"/>
                      </a:lnTo>
                      <a:lnTo>
                        <a:pt x="6" y="0"/>
                      </a:lnTo>
                      <a:lnTo>
                        <a:pt x="6" y="2"/>
                      </a:lnTo>
                      <a:lnTo>
                        <a:pt x="8" y="2"/>
                      </a:lnTo>
                      <a:lnTo>
                        <a:pt x="8" y="3"/>
                      </a:lnTo>
                      <a:lnTo>
                        <a:pt x="8" y="5"/>
                      </a:lnTo>
                      <a:lnTo>
                        <a:pt x="6" y="5"/>
                      </a:lnTo>
                      <a:lnTo>
                        <a:pt x="6" y="6"/>
                      </a:lnTo>
                      <a:lnTo>
                        <a:pt x="5" y="8"/>
                      </a:lnTo>
                      <a:lnTo>
                        <a:pt x="3" y="8"/>
                      </a:lnTo>
                      <a:lnTo>
                        <a:pt x="2" y="9"/>
                      </a:lnTo>
                      <a:lnTo>
                        <a:pt x="0" y="8"/>
                      </a:lnTo>
                      <a:lnTo>
                        <a:pt x="0" y="6"/>
                      </a:lnTo>
                      <a:lnTo>
                        <a:pt x="0" y="5"/>
                      </a:lnTo>
                      <a:lnTo>
                        <a:pt x="0" y="3"/>
                      </a:lnTo>
                      <a:lnTo>
                        <a:pt x="2"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02" name="Freeform 650"/>
                <p:cNvSpPr>
                  <a:spLocks/>
                </p:cNvSpPr>
                <p:nvPr/>
              </p:nvSpPr>
              <p:spPr bwMode="auto">
                <a:xfrm>
                  <a:off x="1740" y="1563"/>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6 w 7"/>
                    <a:gd name="T11" fmla="*/ 2 h 9"/>
                    <a:gd name="T12" fmla="*/ 7 w 7"/>
                    <a:gd name="T13" fmla="*/ 2 h 9"/>
                    <a:gd name="T14" fmla="*/ 7 w 7"/>
                    <a:gd name="T15" fmla="*/ 3 h 9"/>
                    <a:gd name="T16" fmla="*/ 7 w 7"/>
                    <a:gd name="T17" fmla="*/ 5 h 9"/>
                    <a:gd name="T18" fmla="*/ 6 w 7"/>
                    <a:gd name="T19" fmla="*/ 5 h 9"/>
                    <a:gd name="T20" fmla="*/ 6 w 7"/>
                    <a:gd name="T21" fmla="*/ 6 h 9"/>
                    <a:gd name="T22" fmla="*/ 4 w 7"/>
                    <a:gd name="T23" fmla="*/ 8 h 9"/>
                    <a:gd name="T24" fmla="*/ 4 w 7"/>
                    <a:gd name="T25" fmla="*/ 8 h 9"/>
                    <a:gd name="T26" fmla="*/ 3 w 7"/>
                    <a:gd name="T27" fmla="*/ 8 h 9"/>
                    <a:gd name="T28" fmla="*/ 1 w 7"/>
                    <a:gd name="T29" fmla="*/ 9 h 9"/>
                    <a:gd name="T30" fmla="*/ 0 w 7"/>
                    <a:gd name="T31" fmla="*/ 8 h 9"/>
                    <a:gd name="T32" fmla="*/ 0 w 7"/>
                    <a:gd name="T33" fmla="*/ 8 h 9"/>
                    <a:gd name="T34" fmla="*/ 0 w 7"/>
                    <a:gd name="T35" fmla="*/ 6 h 9"/>
                    <a:gd name="T36" fmla="*/ 0 w 7"/>
                    <a:gd name="T37" fmla="*/ 6 h 9"/>
                    <a:gd name="T38" fmla="*/ 0 w 7"/>
                    <a:gd name="T39" fmla="*/ 5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6" y="2"/>
                      </a:lnTo>
                      <a:lnTo>
                        <a:pt x="7" y="2"/>
                      </a:lnTo>
                      <a:lnTo>
                        <a:pt x="7" y="3"/>
                      </a:lnTo>
                      <a:lnTo>
                        <a:pt x="7" y="5"/>
                      </a:lnTo>
                      <a:lnTo>
                        <a:pt x="6" y="5"/>
                      </a:lnTo>
                      <a:lnTo>
                        <a:pt x="6" y="6"/>
                      </a:lnTo>
                      <a:lnTo>
                        <a:pt x="4" y="8"/>
                      </a:lnTo>
                      <a:lnTo>
                        <a:pt x="3" y="8"/>
                      </a:lnTo>
                      <a:lnTo>
                        <a:pt x="1" y="9"/>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03" name="Freeform 651"/>
                <p:cNvSpPr>
                  <a:spLocks/>
                </p:cNvSpPr>
                <p:nvPr/>
              </p:nvSpPr>
              <p:spPr bwMode="auto">
                <a:xfrm>
                  <a:off x="1740" y="1563"/>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6 w 7"/>
                    <a:gd name="T11" fmla="*/ 2 h 9"/>
                    <a:gd name="T12" fmla="*/ 7 w 7"/>
                    <a:gd name="T13" fmla="*/ 2 h 9"/>
                    <a:gd name="T14" fmla="*/ 7 w 7"/>
                    <a:gd name="T15" fmla="*/ 3 h 9"/>
                    <a:gd name="T16" fmla="*/ 7 w 7"/>
                    <a:gd name="T17" fmla="*/ 5 h 9"/>
                    <a:gd name="T18" fmla="*/ 6 w 7"/>
                    <a:gd name="T19" fmla="*/ 5 h 9"/>
                    <a:gd name="T20" fmla="*/ 6 w 7"/>
                    <a:gd name="T21" fmla="*/ 6 h 9"/>
                    <a:gd name="T22" fmla="*/ 4 w 7"/>
                    <a:gd name="T23" fmla="*/ 8 h 9"/>
                    <a:gd name="T24" fmla="*/ 4 w 7"/>
                    <a:gd name="T25" fmla="*/ 8 h 9"/>
                    <a:gd name="T26" fmla="*/ 3 w 7"/>
                    <a:gd name="T27" fmla="*/ 8 h 9"/>
                    <a:gd name="T28" fmla="*/ 1 w 7"/>
                    <a:gd name="T29" fmla="*/ 9 h 9"/>
                    <a:gd name="T30" fmla="*/ 0 w 7"/>
                    <a:gd name="T31" fmla="*/ 8 h 9"/>
                    <a:gd name="T32" fmla="*/ 0 w 7"/>
                    <a:gd name="T33" fmla="*/ 8 h 9"/>
                    <a:gd name="T34" fmla="*/ 0 w 7"/>
                    <a:gd name="T35" fmla="*/ 6 h 9"/>
                    <a:gd name="T36" fmla="*/ 0 w 7"/>
                    <a:gd name="T37" fmla="*/ 6 h 9"/>
                    <a:gd name="T38" fmla="*/ 0 w 7"/>
                    <a:gd name="T39" fmla="*/ 5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6" y="2"/>
                      </a:lnTo>
                      <a:lnTo>
                        <a:pt x="7" y="2"/>
                      </a:lnTo>
                      <a:lnTo>
                        <a:pt x="7" y="3"/>
                      </a:lnTo>
                      <a:lnTo>
                        <a:pt x="7" y="5"/>
                      </a:lnTo>
                      <a:lnTo>
                        <a:pt x="6" y="5"/>
                      </a:lnTo>
                      <a:lnTo>
                        <a:pt x="6" y="6"/>
                      </a:lnTo>
                      <a:lnTo>
                        <a:pt x="4" y="8"/>
                      </a:lnTo>
                      <a:lnTo>
                        <a:pt x="3" y="8"/>
                      </a:lnTo>
                      <a:lnTo>
                        <a:pt x="1" y="9"/>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04" name="Freeform 652"/>
                <p:cNvSpPr>
                  <a:spLocks/>
                </p:cNvSpPr>
                <p:nvPr/>
              </p:nvSpPr>
              <p:spPr bwMode="auto">
                <a:xfrm>
                  <a:off x="2036" y="1291"/>
                  <a:ext cx="9" cy="7"/>
                </a:xfrm>
                <a:custGeom>
                  <a:avLst/>
                  <a:gdLst>
                    <a:gd name="T0" fmla="*/ 3 w 9"/>
                    <a:gd name="T1" fmla="*/ 1 h 7"/>
                    <a:gd name="T2" fmla="*/ 3 w 9"/>
                    <a:gd name="T3" fmla="*/ 1 h 7"/>
                    <a:gd name="T4" fmla="*/ 4 w 9"/>
                    <a:gd name="T5" fmla="*/ 0 h 7"/>
                    <a:gd name="T6" fmla="*/ 6 w 9"/>
                    <a:gd name="T7" fmla="*/ 0 h 7"/>
                    <a:gd name="T8" fmla="*/ 7 w 9"/>
                    <a:gd name="T9" fmla="*/ 0 h 7"/>
                    <a:gd name="T10" fmla="*/ 7 w 9"/>
                    <a:gd name="T11" fmla="*/ 0 h 7"/>
                    <a:gd name="T12" fmla="*/ 7 w 9"/>
                    <a:gd name="T13" fmla="*/ 1 h 7"/>
                    <a:gd name="T14" fmla="*/ 9 w 9"/>
                    <a:gd name="T15" fmla="*/ 3 h 7"/>
                    <a:gd name="T16" fmla="*/ 7 w 9"/>
                    <a:gd name="T17" fmla="*/ 3 h 7"/>
                    <a:gd name="T18" fmla="*/ 7 w 9"/>
                    <a:gd name="T19" fmla="*/ 4 h 7"/>
                    <a:gd name="T20" fmla="*/ 7 w 9"/>
                    <a:gd name="T21" fmla="*/ 6 h 7"/>
                    <a:gd name="T22" fmla="*/ 6 w 9"/>
                    <a:gd name="T23" fmla="*/ 6 h 7"/>
                    <a:gd name="T24" fmla="*/ 6 w 9"/>
                    <a:gd name="T25" fmla="*/ 6 h 7"/>
                    <a:gd name="T26" fmla="*/ 4 w 9"/>
                    <a:gd name="T27" fmla="*/ 7 h 7"/>
                    <a:gd name="T28" fmla="*/ 3 w 9"/>
                    <a:gd name="T29" fmla="*/ 7 h 7"/>
                    <a:gd name="T30" fmla="*/ 1 w 9"/>
                    <a:gd name="T31" fmla="*/ 7 h 7"/>
                    <a:gd name="T32" fmla="*/ 1 w 9"/>
                    <a:gd name="T33" fmla="*/ 6 h 7"/>
                    <a:gd name="T34" fmla="*/ 1 w 9"/>
                    <a:gd name="T35" fmla="*/ 6 h 7"/>
                    <a:gd name="T36" fmla="*/ 0 w 9"/>
                    <a:gd name="T37" fmla="*/ 4 h 7"/>
                    <a:gd name="T38" fmla="*/ 1 w 9"/>
                    <a:gd name="T39" fmla="*/ 3 h 7"/>
                    <a:gd name="T40" fmla="*/ 1 w 9"/>
                    <a:gd name="T41" fmla="*/ 3 h 7"/>
                    <a:gd name="T42" fmla="*/ 1 w 9"/>
                    <a:gd name="T43" fmla="*/ 1 h 7"/>
                    <a:gd name="T44" fmla="*/ 3 w 9"/>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7"/>
                    <a:gd name="T71" fmla="*/ 9 w 9"/>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7">
                      <a:moveTo>
                        <a:pt x="3" y="1"/>
                      </a:moveTo>
                      <a:lnTo>
                        <a:pt x="3" y="1"/>
                      </a:lnTo>
                      <a:lnTo>
                        <a:pt x="4" y="0"/>
                      </a:lnTo>
                      <a:lnTo>
                        <a:pt x="6" y="0"/>
                      </a:lnTo>
                      <a:lnTo>
                        <a:pt x="7" y="0"/>
                      </a:lnTo>
                      <a:lnTo>
                        <a:pt x="7" y="1"/>
                      </a:lnTo>
                      <a:lnTo>
                        <a:pt x="9" y="3"/>
                      </a:lnTo>
                      <a:lnTo>
                        <a:pt x="7" y="3"/>
                      </a:lnTo>
                      <a:lnTo>
                        <a:pt x="7" y="4"/>
                      </a:lnTo>
                      <a:lnTo>
                        <a:pt x="7" y="6"/>
                      </a:lnTo>
                      <a:lnTo>
                        <a:pt x="6" y="6"/>
                      </a:lnTo>
                      <a:lnTo>
                        <a:pt x="4" y="7"/>
                      </a:lnTo>
                      <a:lnTo>
                        <a:pt x="3" y="7"/>
                      </a:lnTo>
                      <a:lnTo>
                        <a:pt x="1" y="7"/>
                      </a:lnTo>
                      <a:lnTo>
                        <a:pt x="1" y="6"/>
                      </a:lnTo>
                      <a:lnTo>
                        <a:pt x="0" y="4"/>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05" name="Freeform 653"/>
                <p:cNvSpPr>
                  <a:spLocks/>
                </p:cNvSpPr>
                <p:nvPr/>
              </p:nvSpPr>
              <p:spPr bwMode="auto">
                <a:xfrm>
                  <a:off x="2036" y="1291"/>
                  <a:ext cx="9" cy="7"/>
                </a:xfrm>
                <a:custGeom>
                  <a:avLst/>
                  <a:gdLst>
                    <a:gd name="T0" fmla="*/ 3 w 9"/>
                    <a:gd name="T1" fmla="*/ 1 h 7"/>
                    <a:gd name="T2" fmla="*/ 3 w 9"/>
                    <a:gd name="T3" fmla="*/ 1 h 7"/>
                    <a:gd name="T4" fmla="*/ 4 w 9"/>
                    <a:gd name="T5" fmla="*/ 0 h 7"/>
                    <a:gd name="T6" fmla="*/ 6 w 9"/>
                    <a:gd name="T7" fmla="*/ 0 h 7"/>
                    <a:gd name="T8" fmla="*/ 7 w 9"/>
                    <a:gd name="T9" fmla="*/ 0 h 7"/>
                    <a:gd name="T10" fmla="*/ 7 w 9"/>
                    <a:gd name="T11" fmla="*/ 0 h 7"/>
                    <a:gd name="T12" fmla="*/ 7 w 9"/>
                    <a:gd name="T13" fmla="*/ 1 h 7"/>
                    <a:gd name="T14" fmla="*/ 9 w 9"/>
                    <a:gd name="T15" fmla="*/ 3 h 7"/>
                    <a:gd name="T16" fmla="*/ 7 w 9"/>
                    <a:gd name="T17" fmla="*/ 3 h 7"/>
                    <a:gd name="T18" fmla="*/ 7 w 9"/>
                    <a:gd name="T19" fmla="*/ 4 h 7"/>
                    <a:gd name="T20" fmla="*/ 7 w 9"/>
                    <a:gd name="T21" fmla="*/ 6 h 7"/>
                    <a:gd name="T22" fmla="*/ 6 w 9"/>
                    <a:gd name="T23" fmla="*/ 6 h 7"/>
                    <a:gd name="T24" fmla="*/ 6 w 9"/>
                    <a:gd name="T25" fmla="*/ 6 h 7"/>
                    <a:gd name="T26" fmla="*/ 4 w 9"/>
                    <a:gd name="T27" fmla="*/ 7 h 7"/>
                    <a:gd name="T28" fmla="*/ 3 w 9"/>
                    <a:gd name="T29" fmla="*/ 7 h 7"/>
                    <a:gd name="T30" fmla="*/ 1 w 9"/>
                    <a:gd name="T31" fmla="*/ 7 h 7"/>
                    <a:gd name="T32" fmla="*/ 1 w 9"/>
                    <a:gd name="T33" fmla="*/ 6 h 7"/>
                    <a:gd name="T34" fmla="*/ 1 w 9"/>
                    <a:gd name="T35" fmla="*/ 6 h 7"/>
                    <a:gd name="T36" fmla="*/ 0 w 9"/>
                    <a:gd name="T37" fmla="*/ 4 h 7"/>
                    <a:gd name="T38" fmla="*/ 1 w 9"/>
                    <a:gd name="T39" fmla="*/ 3 h 7"/>
                    <a:gd name="T40" fmla="*/ 1 w 9"/>
                    <a:gd name="T41" fmla="*/ 3 h 7"/>
                    <a:gd name="T42" fmla="*/ 1 w 9"/>
                    <a:gd name="T43" fmla="*/ 1 h 7"/>
                    <a:gd name="T44" fmla="*/ 3 w 9"/>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7"/>
                    <a:gd name="T71" fmla="*/ 9 w 9"/>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7">
                      <a:moveTo>
                        <a:pt x="3" y="1"/>
                      </a:moveTo>
                      <a:lnTo>
                        <a:pt x="3" y="1"/>
                      </a:lnTo>
                      <a:lnTo>
                        <a:pt x="4" y="0"/>
                      </a:lnTo>
                      <a:lnTo>
                        <a:pt x="6" y="0"/>
                      </a:lnTo>
                      <a:lnTo>
                        <a:pt x="7" y="0"/>
                      </a:lnTo>
                      <a:lnTo>
                        <a:pt x="7" y="1"/>
                      </a:lnTo>
                      <a:lnTo>
                        <a:pt x="9" y="3"/>
                      </a:lnTo>
                      <a:lnTo>
                        <a:pt x="7" y="3"/>
                      </a:lnTo>
                      <a:lnTo>
                        <a:pt x="7" y="4"/>
                      </a:lnTo>
                      <a:lnTo>
                        <a:pt x="7" y="6"/>
                      </a:lnTo>
                      <a:lnTo>
                        <a:pt x="6" y="6"/>
                      </a:lnTo>
                      <a:lnTo>
                        <a:pt x="4" y="7"/>
                      </a:lnTo>
                      <a:lnTo>
                        <a:pt x="3" y="7"/>
                      </a:lnTo>
                      <a:lnTo>
                        <a:pt x="1" y="7"/>
                      </a:lnTo>
                      <a:lnTo>
                        <a:pt x="1" y="6"/>
                      </a:lnTo>
                      <a:lnTo>
                        <a:pt x="0" y="4"/>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06" name="Freeform 654"/>
                <p:cNvSpPr>
                  <a:spLocks/>
                </p:cNvSpPr>
                <p:nvPr/>
              </p:nvSpPr>
              <p:spPr bwMode="auto">
                <a:xfrm>
                  <a:off x="1717" y="1584"/>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6 w 8"/>
                    <a:gd name="T11" fmla="*/ 0 h 7"/>
                    <a:gd name="T12" fmla="*/ 8 w 8"/>
                    <a:gd name="T13" fmla="*/ 1 h 7"/>
                    <a:gd name="T14" fmla="*/ 8 w 8"/>
                    <a:gd name="T15" fmla="*/ 1 h 7"/>
                    <a:gd name="T16" fmla="*/ 8 w 8"/>
                    <a:gd name="T17" fmla="*/ 3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1"/>
                      </a:lnTo>
                      <a:lnTo>
                        <a:pt x="8" y="3"/>
                      </a:lnTo>
                      <a:lnTo>
                        <a:pt x="6" y="4"/>
                      </a:lnTo>
                      <a:lnTo>
                        <a:pt x="6" y="6"/>
                      </a:lnTo>
                      <a:lnTo>
                        <a:pt x="5" y="7"/>
                      </a:lnTo>
                      <a:lnTo>
                        <a:pt x="3" y="7"/>
                      </a:lnTo>
                      <a:lnTo>
                        <a:pt x="2" y="7"/>
                      </a:lnTo>
                      <a:lnTo>
                        <a:pt x="0"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07" name="Freeform 655"/>
                <p:cNvSpPr>
                  <a:spLocks/>
                </p:cNvSpPr>
                <p:nvPr/>
              </p:nvSpPr>
              <p:spPr bwMode="auto">
                <a:xfrm>
                  <a:off x="1717" y="1584"/>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6 w 8"/>
                    <a:gd name="T11" fmla="*/ 0 h 7"/>
                    <a:gd name="T12" fmla="*/ 8 w 8"/>
                    <a:gd name="T13" fmla="*/ 1 h 7"/>
                    <a:gd name="T14" fmla="*/ 8 w 8"/>
                    <a:gd name="T15" fmla="*/ 1 h 7"/>
                    <a:gd name="T16" fmla="*/ 8 w 8"/>
                    <a:gd name="T17" fmla="*/ 3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1"/>
                      </a:lnTo>
                      <a:lnTo>
                        <a:pt x="8" y="3"/>
                      </a:lnTo>
                      <a:lnTo>
                        <a:pt x="6" y="4"/>
                      </a:lnTo>
                      <a:lnTo>
                        <a:pt x="6" y="6"/>
                      </a:lnTo>
                      <a:lnTo>
                        <a:pt x="5" y="7"/>
                      </a:lnTo>
                      <a:lnTo>
                        <a:pt x="3" y="7"/>
                      </a:lnTo>
                      <a:lnTo>
                        <a:pt x="2" y="7"/>
                      </a:lnTo>
                      <a:lnTo>
                        <a:pt x="0"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08" name="Freeform 656"/>
                <p:cNvSpPr>
                  <a:spLocks/>
                </p:cNvSpPr>
                <p:nvPr/>
              </p:nvSpPr>
              <p:spPr bwMode="auto">
                <a:xfrm>
                  <a:off x="1817" y="1611"/>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1 h 7"/>
                    <a:gd name="T16" fmla="*/ 8 w 8"/>
                    <a:gd name="T17" fmla="*/ 3 h 7"/>
                    <a:gd name="T18" fmla="*/ 6 w 8"/>
                    <a:gd name="T19" fmla="*/ 4 h 7"/>
                    <a:gd name="T20" fmla="*/ 6 w 8"/>
                    <a:gd name="T21" fmla="*/ 6 h 7"/>
                    <a:gd name="T22" fmla="*/ 5 w 8"/>
                    <a:gd name="T23" fmla="*/ 6 h 7"/>
                    <a:gd name="T24" fmla="*/ 5 w 8"/>
                    <a:gd name="T25" fmla="*/ 6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1 h 7"/>
                    <a:gd name="T42" fmla="*/ 2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6" y="4"/>
                      </a:lnTo>
                      <a:lnTo>
                        <a:pt x="6" y="6"/>
                      </a:lnTo>
                      <a:lnTo>
                        <a:pt x="5" y="6"/>
                      </a:lnTo>
                      <a:lnTo>
                        <a:pt x="3" y="7"/>
                      </a:lnTo>
                      <a:lnTo>
                        <a:pt x="2" y="7"/>
                      </a:lnTo>
                      <a:lnTo>
                        <a:pt x="0" y="7"/>
                      </a:lnTo>
                      <a:lnTo>
                        <a:pt x="0" y="6"/>
                      </a:lnTo>
                      <a:lnTo>
                        <a:pt x="0" y="4"/>
                      </a:lnTo>
                      <a:lnTo>
                        <a:pt x="0" y="3"/>
                      </a:lnTo>
                      <a:lnTo>
                        <a:pt x="0" y="1"/>
                      </a:lnTo>
                      <a:lnTo>
                        <a:pt x="2"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09" name="Freeform 657"/>
                <p:cNvSpPr>
                  <a:spLocks/>
                </p:cNvSpPr>
                <p:nvPr/>
              </p:nvSpPr>
              <p:spPr bwMode="auto">
                <a:xfrm>
                  <a:off x="1817" y="1611"/>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1 h 7"/>
                    <a:gd name="T16" fmla="*/ 8 w 8"/>
                    <a:gd name="T17" fmla="*/ 3 h 7"/>
                    <a:gd name="T18" fmla="*/ 6 w 8"/>
                    <a:gd name="T19" fmla="*/ 4 h 7"/>
                    <a:gd name="T20" fmla="*/ 6 w 8"/>
                    <a:gd name="T21" fmla="*/ 6 h 7"/>
                    <a:gd name="T22" fmla="*/ 5 w 8"/>
                    <a:gd name="T23" fmla="*/ 6 h 7"/>
                    <a:gd name="T24" fmla="*/ 5 w 8"/>
                    <a:gd name="T25" fmla="*/ 6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1 h 7"/>
                    <a:gd name="T42" fmla="*/ 2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6" y="4"/>
                      </a:lnTo>
                      <a:lnTo>
                        <a:pt x="6" y="6"/>
                      </a:lnTo>
                      <a:lnTo>
                        <a:pt x="5" y="6"/>
                      </a:lnTo>
                      <a:lnTo>
                        <a:pt x="3" y="7"/>
                      </a:lnTo>
                      <a:lnTo>
                        <a:pt x="2" y="7"/>
                      </a:lnTo>
                      <a:lnTo>
                        <a:pt x="0" y="7"/>
                      </a:lnTo>
                      <a:lnTo>
                        <a:pt x="0" y="6"/>
                      </a:lnTo>
                      <a:lnTo>
                        <a:pt x="0" y="4"/>
                      </a:lnTo>
                      <a:lnTo>
                        <a:pt x="0" y="3"/>
                      </a:lnTo>
                      <a:lnTo>
                        <a:pt x="0" y="1"/>
                      </a:lnTo>
                      <a:lnTo>
                        <a:pt x="2"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10" name="Freeform 658"/>
                <p:cNvSpPr>
                  <a:spLocks/>
                </p:cNvSpPr>
                <p:nvPr/>
              </p:nvSpPr>
              <p:spPr bwMode="auto">
                <a:xfrm>
                  <a:off x="1805" y="1626"/>
                  <a:ext cx="8" cy="9"/>
                </a:xfrm>
                <a:custGeom>
                  <a:avLst/>
                  <a:gdLst>
                    <a:gd name="T0" fmla="*/ 2 w 8"/>
                    <a:gd name="T1" fmla="*/ 1 h 9"/>
                    <a:gd name="T2" fmla="*/ 2 w 8"/>
                    <a:gd name="T3" fmla="*/ 1 h 9"/>
                    <a:gd name="T4" fmla="*/ 5 w 8"/>
                    <a:gd name="T5" fmla="*/ 0 h 9"/>
                    <a:gd name="T6" fmla="*/ 6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4 h 9"/>
                    <a:gd name="T20" fmla="*/ 6 w 8"/>
                    <a:gd name="T21" fmla="*/ 6 h 9"/>
                    <a:gd name="T22" fmla="*/ 6 w 8"/>
                    <a:gd name="T23" fmla="*/ 7 h 9"/>
                    <a:gd name="T24" fmla="*/ 6 w 8"/>
                    <a:gd name="T25" fmla="*/ 7 h 9"/>
                    <a:gd name="T26" fmla="*/ 3 w 8"/>
                    <a:gd name="T27" fmla="*/ 7 h 9"/>
                    <a:gd name="T28" fmla="*/ 2 w 8"/>
                    <a:gd name="T29" fmla="*/ 9 h 9"/>
                    <a:gd name="T30" fmla="*/ 2 w 8"/>
                    <a:gd name="T31" fmla="*/ 7 h 9"/>
                    <a:gd name="T32" fmla="*/ 2 w 8"/>
                    <a:gd name="T33" fmla="*/ 7 h 9"/>
                    <a:gd name="T34" fmla="*/ 0 w 8"/>
                    <a:gd name="T35" fmla="*/ 6 h 9"/>
                    <a:gd name="T36" fmla="*/ 0 w 8"/>
                    <a:gd name="T37" fmla="*/ 6 h 9"/>
                    <a:gd name="T38" fmla="*/ 0 w 8"/>
                    <a:gd name="T39" fmla="*/ 4 h 9"/>
                    <a:gd name="T40" fmla="*/ 2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0"/>
                      </a:lnTo>
                      <a:lnTo>
                        <a:pt x="6" y="0"/>
                      </a:lnTo>
                      <a:lnTo>
                        <a:pt x="8" y="1"/>
                      </a:lnTo>
                      <a:lnTo>
                        <a:pt x="8" y="3"/>
                      </a:lnTo>
                      <a:lnTo>
                        <a:pt x="8" y="4"/>
                      </a:lnTo>
                      <a:lnTo>
                        <a:pt x="6" y="6"/>
                      </a:lnTo>
                      <a:lnTo>
                        <a:pt x="6" y="7"/>
                      </a:lnTo>
                      <a:lnTo>
                        <a:pt x="3" y="7"/>
                      </a:lnTo>
                      <a:lnTo>
                        <a:pt x="2" y="9"/>
                      </a:lnTo>
                      <a:lnTo>
                        <a:pt x="2" y="7"/>
                      </a:lnTo>
                      <a:lnTo>
                        <a:pt x="0" y="6"/>
                      </a:lnTo>
                      <a:lnTo>
                        <a:pt x="0" y="4"/>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11" name="Freeform 659"/>
                <p:cNvSpPr>
                  <a:spLocks/>
                </p:cNvSpPr>
                <p:nvPr/>
              </p:nvSpPr>
              <p:spPr bwMode="auto">
                <a:xfrm>
                  <a:off x="1805" y="1626"/>
                  <a:ext cx="8" cy="9"/>
                </a:xfrm>
                <a:custGeom>
                  <a:avLst/>
                  <a:gdLst>
                    <a:gd name="T0" fmla="*/ 2 w 8"/>
                    <a:gd name="T1" fmla="*/ 1 h 9"/>
                    <a:gd name="T2" fmla="*/ 2 w 8"/>
                    <a:gd name="T3" fmla="*/ 1 h 9"/>
                    <a:gd name="T4" fmla="*/ 5 w 8"/>
                    <a:gd name="T5" fmla="*/ 0 h 9"/>
                    <a:gd name="T6" fmla="*/ 6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4 h 9"/>
                    <a:gd name="T20" fmla="*/ 6 w 8"/>
                    <a:gd name="T21" fmla="*/ 6 h 9"/>
                    <a:gd name="T22" fmla="*/ 6 w 8"/>
                    <a:gd name="T23" fmla="*/ 7 h 9"/>
                    <a:gd name="T24" fmla="*/ 6 w 8"/>
                    <a:gd name="T25" fmla="*/ 7 h 9"/>
                    <a:gd name="T26" fmla="*/ 3 w 8"/>
                    <a:gd name="T27" fmla="*/ 7 h 9"/>
                    <a:gd name="T28" fmla="*/ 2 w 8"/>
                    <a:gd name="T29" fmla="*/ 9 h 9"/>
                    <a:gd name="T30" fmla="*/ 2 w 8"/>
                    <a:gd name="T31" fmla="*/ 7 h 9"/>
                    <a:gd name="T32" fmla="*/ 2 w 8"/>
                    <a:gd name="T33" fmla="*/ 7 h 9"/>
                    <a:gd name="T34" fmla="*/ 0 w 8"/>
                    <a:gd name="T35" fmla="*/ 6 h 9"/>
                    <a:gd name="T36" fmla="*/ 0 w 8"/>
                    <a:gd name="T37" fmla="*/ 6 h 9"/>
                    <a:gd name="T38" fmla="*/ 0 w 8"/>
                    <a:gd name="T39" fmla="*/ 4 h 9"/>
                    <a:gd name="T40" fmla="*/ 2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0"/>
                      </a:lnTo>
                      <a:lnTo>
                        <a:pt x="6" y="0"/>
                      </a:lnTo>
                      <a:lnTo>
                        <a:pt x="8" y="1"/>
                      </a:lnTo>
                      <a:lnTo>
                        <a:pt x="8" y="3"/>
                      </a:lnTo>
                      <a:lnTo>
                        <a:pt x="8" y="4"/>
                      </a:lnTo>
                      <a:lnTo>
                        <a:pt x="6" y="6"/>
                      </a:lnTo>
                      <a:lnTo>
                        <a:pt x="6" y="7"/>
                      </a:lnTo>
                      <a:lnTo>
                        <a:pt x="3" y="7"/>
                      </a:lnTo>
                      <a:lnTo>
                        <a:pt x="2" y="9"/>
                      </a:lnTo>
                      <a:lnTo>
                        <a:pt x="2" y="7"/>
                      </a:lnTo>
                      <a:lnTo>
                        <a:pt x="0" y="6"/>
                      </a:lnTo>
                      <a:lnTo>
                        <a:pt x="0" y="4"/>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12" name="Freeform 660"/>
                <p:cNvSpPr>
                  <a:spLocks/>
                </p:cNvSpPr>
                <p:nvPr/>
              </p:nvSpPr>
              <p:spPr bwMode="auto">
                <a:xfrm>
                  <a:off x="1780" y="1597"/>
                  <a:ext cx="9" cy="8"/>
                </a:xfrm>
                <a:custGeom>
                  <a:avLst/>
                  <a:gdLst>
                    <a:gd name="T0" fmla="*/ 3 w 9"/>
                    <a:gd name="T1" fmla="*/ 0 h 8"/>
                    <a:gd name="T2" fmla="*/ 3 w 9"/>
                    <a:gd name="T3" fmla="*/ 0 h 8"/>
                    <a:gd name="T4" fmla="*/ 5 w 9"/>
                    <a:gd name="T5" fmla="*/ 0 h 8"/>
                    <a:gd name="T6" fmla="*/ 6 w 9"/>
                    <a:gd name="T7" fmla="*/ 0 h 8"/>
                    <a:gd name="T8" fmla="*/ 7 w 9"/>
                    <a:gd name="T9" fmla="*/ 0 h 8"/>
                    <a:gd name="T10" fmla="*/ 7 w 9"/>
                    <a:gd name="T11" fmla="*/ 0 h 8"/>
                    <a:gd name="T12" fmla="*/ 9 w 9"/>
                    <a:gd name="T13" fmla="*/ 0 h 8"/>
                    <a:gd name="T14" fmla="*/ 9 w 9"/>
                    <a:gd name="T15" fmla="*/ 2 h 8"/>
                    <a:gd name="T16" fmla="*/ 9 w 9"/>
                    <a:gd name="T17" fmla="*/ 3 h 8"/>
                    <a:gd name="T18" fmla="*/ 7 w 9"/>
                    <a:gd name="T19" fmla="*/ 5 h 8"/>
                    <a:gd name="T20" fmla="*/ 7 w 9"/>
                    <a:gd name="T21" fmla="*/ 6 h 8"/>
                    <a:gd name="T22" fmla="*/ 6 w 9"/>
                    <a:gd name="T23" fmla="*/ 6 h 8"/>
                    <a:gd name="T24" fmla="*/ 6 w 9"/>
                    <a:gd name="T25" fmla="*/ 6 h 8"/>
                    <a:gd name="T26" fmla="*/ 5 w 9"/>
                    <a:gd name="T27" fmla="*/ 8 h 8"/>
                    <a:gd name="T28" fmla="*/ 3 w 9"/>
                    <a:gd name="T29" fmla="*/ 8 h 8"/>
                    <a:gd name="T30" fmla="*/ 2 w 9"/>
                    <a:gd name="T31" fmla="*/ 8 h 8"/>
                    <a:gd name="T32" fmla="*/ 2 w 9"/>
                    <a:gd name="T33" fmla="*/ 6 h 8"/>
                    <a:gd name="T34" fmla="*/ 0 w 9"/>
                    <a:gd name="T35" fmla="*/ 6 h 8"/>
                    <a:gd name="T36" fmla="*/ 0 w 9"/>
                    <a:gd name="T37" fmla="*/ 5 h 8"/>
                    <a:gd name="T38" fmla="*/ 0 w 9"/>
                    <a:gd name="T39" fmla="*/ 3 h 8"/>
                    <a:gd name="T40" fmla="*/ 2 w 9"/>
                    <a:gd name="T41" fmla="*/ 2 h 8"/>
                    <a:gd name="T42" fmla="*/ 2 w 9"/>
                    <a:gd name="T43" fmla="*/ 2 h 8"/>
                    <a:gd name="T44" fmla="*/ 3 w 9"/>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0"/>
                      </a:moveTo>
                      <a:lnTo>
                        <a:pt x="3" y="0"/>
                      </a:lnTo>
                      <a:lnTo>
                        <a:pt x="5" y="0"/>
                      </a:lnTo>
                      <a:lnTo>
                        <a:pt x="6" y="0"/>
                      </a:lnTo>
                      <a:lnTo>
                        <a:pt x="7" y="0"/>
                      </a:lnTo>
                      <a:lnTo>
                        <a:pt x="9" y="0"/>
                      </a:lnTo>
                      <a:lnTo>
                        <a:pt x="9" y="2"/>
                      </a:lnTo>
                      <a:lnTo>
                        <a:pt x="9" y="3"/>
                      </a:lnTo>
                      <a:lnTo>
                        <a:pt x="7" y="5"/>
                      </a:lnTo>
                      <a:lnTo>
                        <a:pt x="7" y="6"/>
                      </a:lnTo>
                      <a:lnTo>
                        <a:pt x="6" y="6"/>
                      </a:lnTo>
                      <a:lnTo>
                        <a:pt x="5" y="8"/>
                      </a:lnTo>
                      <a:lnTo>
                        <a:pt x="3" y="8"/>
                      </a:lnTo>
                      <a:lnTo>
                        <a:pt x="2" y="8"/>
                      </a:lnTo>
                      <a:lnTo>
                        <a:pt x="2" y="6"/>
                      </a:lnTo>
                      <a:lnTo>
                        <a:pt x="0" y="6"/>
                      </a:lnTo>
                      <a:lnTo>
                        <a:pt x="0" y="5"/>
                      </a:lnTo>
                      <a:lnTo>
                        <a:pt x="0" y="3"/>
                      </a:lnTo>
                      <a:lnTo>
                        <a:pt x="2"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13" name="Freeform 661"/>
                <p:cNvSpPr>
                  <a:spLocks/>
                </p:cNvSpPr>
                <p:nvPr/>
              </p:nvSpPr>
              <p:spPr bwMode="auto">
                <a:xfrm>
                  <a:off x="1780" y="1597"/>
                  <a:ext cx="9" cy="8"/>
                </a:xfrm>
                <a:custGeom>
                  <a:avLst/>
                  <a:gdLst>
                    <a:gd name="T0" fmla="*/ 3 w 9"/>
                    <a:gd name="T1" fmla="*/ 0 h 8"/>
                    <a:gd name="T2" fmla="*/ 3 w 9"/>
                    <a:gd name="T3" fmla="*/ 0 h 8"/>
                    <a:gd name="T4" fmla="*/ 5 w 9"/>
                    <a:gd name="T5" fmla="*/ 0 h 8"/>
                    <a:gd name="T6" fmla="*/ 6 w 9"/>
                    <a:gd name="T7" fmla="*/ 0 h 8"/>
                    <a:gd name="T8" fmla="*/ 7 w 9"/>
                    <a:gd name="T9" fmla="*/ 0 h 8"/>
                    <a:gd name="T10" fmla="*/ 7 w 9"/>
                    <a:gd name="T11" fmla="*/ 0 h 8"/>
                    <a:gd name="T12" fmla="*/ 9 w 9"/>
                    <a:gd name="T13" fmla="*/ 0 h 8"/>
                    <a:gd name="T14" fmla="*/ 9 w 9"/>
                    <a:gd name="T15" fmla="*/ 2 h 8"/>
                    <a:gd name="T16" fmla="*/ 9 w 9"/>
                    <a:gd name="T17" fmla="*/ 3 h 8"/>
                    <a:gd name="T18" fmla="*/ 7 w 9"/>
                    <a:gd name="T19" fmla="*/ 5 h 8"/>
                    <a:gd name="T20" fmla="*/ 7 w 9"/>
                    <a:gd name="T21" fmla="*/ 6 h 8"/>
                    <a:gd name="T22" fmla="*/ 6 w 9"/>
                    <a:gd name="T23" fmla="*/ 6 h 8"/>
                    <a:gd name="T24" fmla="*/ 6 w 9"/>
                    <a:gd name="T25" fmla="*/ 6 h 8"/>
                    <a:gd name="T26" fmla="*/ 5 w 9"/>
                    <a:gd name="T27" fmla="*/ 8 h 8"/>
                    <a:gd name="T28" fmla="*/ 3 w 9"/>
                    <a:gd name="T29" fmla="*/ 8 h 8"/>
                    <a:gd name="T30" fmla="*/ 2 w 9"/>
                    <a:gd name="T31" fmla="*/ 8 h 8"/>
                    <a:gd name="T32" fmla="*/ 2 w 9"/>
                    <a:gd name="T33" fmla="*/ 6 h 8"/>
                    <a:gd name="T34" fmla="*/ 0 w 9"/>
                    <a:gd name="T35" fmla="*/ 6 h 8"/>
                    <a:gd name="T36" fmla="*/ 0 w 9"/>
                    <a:gd name="T37" fmla="*/ 5 h 8"/>
                    <a:gd name="T38" fmla="*/ 0 w 9"/>
                    <a:gd name="T39" fmla="*/ 3 h 8"/>
                    <a:gd name="T40" fmla="*/ 2 w 9"/>
                    <a:gd name="T41" fmla="*/ 2 h 8"/>
                    <a:gd name="T42" fmla="*/ 2 w 9"/>
                    <a:gd name="T43" fmla="*/ 2 h 8"/>
                    <a:gd name="T44" fmla="*/ 3 w 9"/>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0"/>
                      </a:moveTo>
                      <a:lnTo>
                        <a:pt x="3" y="0"/>
                      </a:lnTo>
                      <a:lnTo>
                        <a:pt x="5" y="0"/>
                      </a:lnTo>
                      <a:lnTo>
                        <a:pt x="6" y="0"/>
                      </a:lnTo>
                      <a:lnTo>
                        <a:pt x="7" y="0"/>
                      </a:lnTo>
                      <a:lnTo>
                        <a:pt x="9" y="0"/>
                      </a:lnTo>
                      <a:lnTo>
                        <a:pt x="9" y="2"/>
                      </a:lnTo>
                      <a:lnTo>
                        <a:pt x="9" y="3"/>
                      </a:lnTo>
                      <a:lnTo>
                        <a:pt x="7" y="5"/>
                      </a:lnTo>
                      <a:lnTo>
                        <a:pt x="7" y="6"/>
                      </a:lnTo>
                      <a:lnTo>
                        <a:pt x="6" y="6"/>
                      </a:lnTo>
                      <a:lnTo>
                        <a:pt x="5" y="8"/>
                      </a:lnTo>
                      <a:lnTo>
                        <a:pt x="3" y="8"/>
                      </a:lnTo>
                      <a:lnTo>
                        <a:pt x="2" y="8"/>
                      </a:lnTo>
                      <a:lnTo>
                        <a:pt x="2" y="6"/>
                      </a:lnTo>
                      <a:lnTo>
                        <a:pt x="0" y="6"/>
                      </a:lnTo>
                      <a:lnTo>
                        <a:pt x="0" y="5"/>
                      </a:lnTo>
                      <a:lnTo>
                        <a:pt x="0" y="3"/>
                      </a:lnTo>
                      <a:lnTo>
                        <a:pt x="2"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14" name="Freeform 662"/>
                <p:cNvSpPr>
                  <a:spLocks/>
                </p:cNvSpPr>
                <p:nvPr/>
              </p:nvSpPr>
              <p:spPr bwMode="auto">
                <a:xfrm>
                  <a:off x="1810" y="1594"/>
                  <a:ext cx="7" cy="9"/>
                </a:xfrm>
                <a:custGeom>
                  <a:avLst/>
                  <a:gdLst>
                    <a:gd name="T0" fmla="*/ 1 w 7"/>
                    <a:gd name="T1" fmla="*/ 2 h 9"/>
                    <a:gd name="T2" fmla="*/ 1 w 7"/>
                    <a:gd name="T3" fmla="*/ 2 h 9"/>
                    <a:gd name="T4" fmla="*/ 4 w 7"/>
                    <a:gd name="T5" fmla="*/ 0 h 9"/>
                    <a:gd name="T6" fmla="*/ 6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5 h 9"/>
                    <a:gd name="T20" fmla="*/ 6 w 7"/>
                    <a:gd name="T21" fmla="*/ 6 h 9"/>
                    <a:gd name="T22" fmla="*/ 4 w 7"/>
                    <a:gd name="T23" fmla="*/ 8 h 9"/>
                    <a:gd name="T24" fmla="*/ 4 w 7"/>
                    <a:gd name="T25" fmla="*/ 8 h 9"/>
                    <a:gd name="T26" fmla="*/ 3 w 7"/>
                    <a:gd name="T27" fmla="*/ 8 h 9"/>
                    <a:gd name="T28" fmla="*/ 1 w 7"/>
                    <a:gd name="T29" fmla="*/ 9 h 9"/>
                    <a:gd name="T30" fmla="*/ 1 w 7"/>
                    <a:gd name="T31" fmla="*/ 8 h 9"/>
                    <a:gd name="T32" fmla="*/ 1 w 7"/>
                    <a:gd name="T33" fmla="*/ 8 h 9"/>
                    <a:gd name="T34" fmla="*/ 0 w 7"/>
                    <a:gd name="T35" fmla="*/ 6 h 9"/>
                    <a:gd name="T36" fmla="*/ 0 w 7"/>
                    <a:gd name="T37" fmla="*/ 6 h 9"/>
                    <a:gd name="T38" fmla="*/ 0 w 7"/>
                    <a:gd name="T39" fmla="*/ 5 h 9"/>
                    <a:gd name="T40" fmla="*/ 1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0"/>
                      </a:lnTo>
                      <a:lnTo>
                        <a:pt x="6" y="0"/>
                      </a:lnTo>
                      <a:lnTo>
                        <a:pt x="7" y="2"/>
                      </a:lnTo>
                      <a:lnTo>
                        <a:pt x="7" y="3"/>
                      </a:lnTo>
                      <a:lnTo>
                        <a:pt x="7" y="5"/>
                      </a:lnTo>
                      <a:lnTo>
                        <a:pt x="6" y="6"/>
                      </a:lnTo>
                      <a:lnTo>
                        <a:pt x="4" y="8"/>
                      </a:lnTo>
                      <a:lnTo>
                        <a:pt x="3" y="8"/>
                      </a:lnTo>
                      <a:lnTo>
                        <a:pt x="1" y="9"/>
                      </a:lnTo>
                      <a:lnTo>
                        <a:pt x="1" y="8"/>
                      </a:lnTo>
                      <a:lnTo>
                        <a:pt x="0" y="6"/>
                      </a:lnTo>
                      <a:lnTo>
                        <a:pt x="0" y="5"/>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15" name="Freeform 663"/>
                <p:cNvSpPr>
                  <a:spLocks/>
                </p:cNvSpPr>
                <p:nvPr/>
              </p:nvSpPr>
              <p:spPr bwMode="auto">
                <a:xfrm>
                  <a:off x="1810" y="1594"/>
                  <a:ext cx="7" cy="9"/>
                </a:xfrm>
                <a:custGeom>
                  <a:avLst/>
                  <a:gdLst>
                    <a:gd name="T0" fmla="*/ 1 w 7"/>
                    <a:gd name="T1" fmla="*/ 2 h 9"/>
                    <a:gd name="T2" fmla="*/ 1 w 7"/>
                    <a:gd name="T3" fmla="*/ 2 h 9"/>
                    <a:gd name="T4" fmla="*/ 4 w 7"/>
                    <a:gd name="T5" fmla="*/ 0 h 9"/>
                    <a:gd name="T6" fmla="*/ 6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5 h 9"/>
                    <a:gd name="T20" fmla="*/ 6 w 7"/>
                    <a:gd name="T21" fmla="*/ 6 h 9"/>
                    <a:gd name="T22" fmla="*/ 4 w 7"/>
                    <a:gd name="T23" fmla="*/ 8 h 9"/>
                    <a:gd name="T24" fmla="*/ 4 w 7"/>
                    <a:gd name="T25" fmla="*/ 8 h 9"/>
                    <a:gd name="T26" fmla="*/ 3 w 7"/>
                    <a:gd name="T27" fmla="*/ 8 h 9"/>
                    <a:gd name="T28" fmla="*/ 1 w 7"/>
                    <a:gd name="T29" fmla="*/ 9 h 9"/>
                    <a:gd name="T30" fmla="*/ 1 w 7"/>
                    <a:gd name="T31" fmla="*/ 8 h 9"/>
                    <a:gd name="T32" fmla="*/ 1 w 7"/>
                    <a:gd name="T33" fmla="*/ 8 h 9"/>
                    <a:gd name="T34" fmla="*/ 0 w 7"/>
                    <a:gd name="T35" fmla="*/ 6 h 9"/>
                    <a:gd name="T36" fmla="*/ 0 w 7"/>
                    <a:gd name="T37" fmla="*/ 6 h 9"/>
                    <a:gd name="T38" fmla="*/ 0 w 7"/>
                    <a:gd name="T39" fmla="*/ 5 h 9"/>
                    <a:gd name="T40" fmla="*/ 1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0"/>
                      </a:lnTo>
                      <a:lnTo>
                        <a:pt x="6" y="0"/>
                      </a:lnTo>
                      <a:lnTo>
                        <a:pt x="7" y="2"/>
                      </a:lnTo>
                      <a:lnTo>
                        <a:pt x="7" y="3"/>
                      </a:lnTo>
                      <a:lnTo>
                        <a:pt x="7" y="5"/>
                      </a:lnTo>
                      <a:lnTo>
                        <a:pt x="6" y="6"/>
                      </a:lnTo>
                      <a:lnTo>
                        <a:pt x="4" y="8"/>
                      </a:lnTo>
                      <a:lnTo>
                        <a:pt x="3" y="8"/>
                      </a:lnTo>
                      <a:lnTo>
                        <a:pt x="1" y="9"/>
                      </a:lnTo>
                      <a:lnTo>
                        <a:pt x="1" y="8"/>
                      </a:lnTo>
                      <a:lnTo>
                        <a:pt x="0" y="6"/>
                      </a:lnTo>
                      <a:lnTo>
                        <a:pt x="0" y="5"/>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16" name="Freeform 664"/>
                <p:cNvSpPr>
                  <a:spLocks/>
                </p:cNvSpPr>
                <p:nvPr/>
              </p:nvSpPr>
              <p:spPr bwMode="auto">
                <a:xfrm>
                  <a:off x="2130" y="1591"/>
                  <a:ext cx="7" cy="9"/>
                </a:xfrm>
                <a:custGeom>
                  <a:avLst/>
                  <a:gdLst>
                    <a:gd name="T0" fmla="*/ 3 w 7"/>
                    <a:gd name="T1" fmla="*/ 2 h 9"/>
                    <a:gd name="T2" fmla="*/ 3 w 7"/>
                    <a:gd name="T3" fmla="*/ 2 h 9"/>
                    <a:gd name="T4" fmla="*/ 4 w 7"/>
                    <a:gd name="T5" fmla="*/ 0 h 9"/>
                    <a:gd name="T6" fmla="*/ 6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5 h 9"/>
                    <a:gd name="T20" fmla="*/ 6 w 7"/>
                    <a:gd name="T21" fmla="*/ 6 h 9"/>
                    <a:gd name="T22" fmla="*/ 4 w 7"/>
                    <a:gd name="T23" fmla="*/ 8 h 9"/>
                    <a:gd name="T24" fmla="*/ 4 w 7"/>
                    <a:gd name="T25" fmla="*/ 8 h 9"/>
                    <a:gd name="T26" fmla="*/ 3 w 7"/>
                    <a:gd name="T27" fmla="*/ 8 h 9"/>
                    <a:gd name="T28" fmla="*/ 3 w 7"/>
                    <a:gd name="T29" fmla="*/ 9 h 9"/>
                    <a:gd name="T30" fmla="*/ 1 w 7"/>
                    <a:gd name="T31" fmla="*/ 8 h 9"/>
                    <a:gd name="T32" fmla="*/ 0 w 7"/>
                    <a:gd name="T33" fmla="*/ 8 h 9"/>
                    <a:gd name="T34" fmla="*/ 0 w 7"/>
                    <a:gd name="T35" fmla="*/ 6 h 9"/>
                    <a:gd name="T36" fmla="*/ 0 w 7"/>
                    <a:gd name="T37" fmla="*/ 6 h 9"/>
                    <a:gd name="T38" fmla="*/ 0 w 7"/>
                    <a:gd name="T39" fmla="*/ 5 h 9"/>
                    <a:gd name="T40" fmla="*/ 0 w 7"/>
                    <a:gd name="T41" fmla="*/ 3 h 9"/>
                    <a:gd name="T42" fmla="*/ 1 w 7"/>
                    <a:gd name="T43" fmla="*/ 2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0"/>
                      </a:lnTo>
                      <a:lnTo>
                        <a:pt x="6" y="0"/>
                      </a:lnTo>
                      <a:lnTo>
                        <a:pt x="7" y="2"/>
                      </a:lnTo>
                      <a:lnTo>
                        <a:pt x="7" y="3"/>
                      </a:lnTo>
                      <a:lnTo>
                        <a:pt x="7" y="5"/>
                      </a:lnTo>
                      <a:lnTo>
                        <a:pt x="6" y="6"/>
                      </a:lnTo>
                      <a:lnTo>
                        <a:pt x="4" y="8"/>
                      </a:lnTo>
                      <a:lnTo>
                        <a:pt x="3" y="8"/>
                      </a:lnTo>
                      <a:lnTo>
                        <a:pt x="3" y="9"/>
                      </a:lnTo>
                      <a:lnTo>
                        <a:pt x="1" y="8"/>
                      </a:lnTo>
                      <a:lnTo>
                        <a:pt x="0" y="8"/>
                      </a:lnTo>
                      <a:lnTo>
                        <a:pt x="0" y="6"/>
                      </a:lnTo>
                      <a:lnTo>
                        <a:pt x="0" y="5"/>
                      </a:lnTo>
                      <a:lnTo>
                        <a:pt x="0" y="3"/>
                      </a:lnTo>
                      <a:lnTo>
                        <a:pt x="1"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17" name="Freeform 665"/>
                <p:cNvSpPr>
                  <a:spLocks/>
                </p:cNvSpPr>
                <p:nvPr/>
              </p:nvSpPr>
              <p:spPr bwMode="auto">
                <a:xfrm>
                  <a:off x="2130" y="1591"/>
                  <a:ext cx="7" cy="9"/>
                </a:xfrm>
                <a:custGeom>
                  <a:avLst/>
                  <a:gdLst>
                    <a:gd name="T0" fmla="*/ 3 w 7"/>
                    <a:gd name="T1" fmla="*/ 2 h 9"/>
                    <a:gd name="T2" fmla="*/ 3 w 7"/>
                    <a:gd name="T3" fmla="*/ 2 h 9"/>
                    <a:gd name="T4" fmla="*/ 4 w 7"/>
                    <a:gd name="T5" fmla="*/ 0 h 9"/>
                    <a:gd name="T6" fmla="*/ 6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5 h 9"/>
                    <a:gd name="T20" fmla="*/ 6 w 7"/>
                    <a:gd name="T21" fmla="*/ 6 h 9"/>
                    <a:gd name="T22" fmla="*/ 4 w 7"/>
                    <a:gd name="T23" fmla="*/ 8 h 9"/>
                    <a:gd name="T24" fmla="*/ 4 w 7"/>
                    <a:gd name="T25" fmla="*/ 8 h 9"/>
                    <a:gd name="T26" fmla="*/ 3 w 7"/>
                    <a:gd name="T27" fmla="*/ 8 h 9"/>
                    <a:gd name="T28" fmla="*/ 3 w 7"/>
                    <a:gd name="T29" fmla="*/ 9 h 9"/>
                    <a:gd name="T30" fmla="*/ 1 w 7"/>
                    <a:gd name="T31" fmla="*/ 8 h 9"/>
                    <a:gd name="T32" fmla="*/ 0 w 7"/>
                    <a:gd name="T33" fmla="*/ 8 h 9"/>
                    <a:gd name="T34" fmla="*/ 0 w 7"/>
                    <a:gd name="T35" fmla="*/ 6 h 9"/>
                    <a:gd name="T36" fmla="*/ 0 w 7"/>
                    <a:gd name="T37" fmla="*/ 6 h 9"/>
                    <a:gd name="T38" fmla="*/ 0 w 7"/>
                    <a:gd name="T39" fmla="*/ 5 h 9"/>
                    <a:gd name="T40" fmla="*/ 0 w 7"/>
                    <a:gd name="T41" fmla="*/ 3 h 9"/>
                    <a:gd name="T42" fmla="*/ 1 w 7"/>
                    <a:gd name="T43" fmla="*/ 2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0"/>
                      </a:lnTo>
                      <a:lnTo>
                        <a:pt x="6" y="0"/>
                      </a:lnTo>
                      <a:lnTo>
                        <a:pt x="7" y="2"/>
                      </a:lnTo>
                      <a:lnTo>
                        <a:pt x="7" y="3"/>
                      </a:lnTo>
                      <a:lnTo>
                        <a:pt x="7" y="5"/>
                      </a:lnTo>
                      <a:lnTo>
                        <a:pt x="6" y="6"/>
                      </a:lnTo>
                      <a:lnTo>
                        <a:pt x="4" y="8"/>
                      </a:lnTo>
                      <a:lnTo>
                        <a:pt x="3" y="8"/>
                      </a:lnTo>
                      <a:lnTo>
                        <a:pt x="3" y="9"/>
                      </a:lnTo>
                      <a:lnTo>
                        <a:pt x="1" y="8"/>
                      </a:lnTo>
                      <a:lnTo>
                        <a:pt x="0" y="8"/>
                      </a:lnTo>
                      <a:lnTo>
                        <a:pt x="0" y="6"/>
                      </a:lnTo>
                      <a:lnTo>
                        <a:pt x="0" y="5"/>
                      </a:lnTo>
                      <a:lnTo>
                        <a:pt x="0" y="3"/>
                      </a:lnTo>
                      <a:lnTo>
                        <a:pt x="1"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18" name="Freeform 666"/>
                <p:cNvSpPr>
                  <a:spLocks/>
                </p:cNvSpPr>
                <p:nvPr/>
              </p:nvSpPr>
              <p:spPr bwMode="auto">
                <a:xfrm>
                  <a:off x="1915" y="1349"/>
                  <a:ext cx="9" cy="9"/>
                </a:xfrm>
                <a:custGeom>
                  <a:avLst/>
                  <a:gdLst>
                    <a:gd name="T0" fmla="*/ 3 w 9"/>
                    <a:gd name="T1" fmla="*/ 2 h 9"/>
                    <a:gd name="T2" fmla="*/ 3 w 9"/>
                    <a:gd name="T3" fmla="*/ 2 h 9"/>
                    <a:gd name="T4" fmla="*/ 4 w 9"/>
                    <a:gd name="T5" fmla="*/ 2 h 9"/>
                    <a:gd name="T6" fmla="*/ 6 w 9"/>
                    <a:gd name="T7" fmla="*/ 0 h 9"/>
                    <a:gd name="T8" fmla="*/ 6 w 9"/>
                    <a:gd name="T9" fmla="*/ 2 h 9"/>
                    <a:gd name="T10" fmla="*/ 7 w 9"/>
                    <a:gd name="T11" fmla="*/ 2 h 9"/>
                    <a:gd name="T12" fmla="*/ 9 w 9"/>
                    <a:gd name="T13" fmla="*/ 3 h 9"/>
                    <a:gd name="T14" fmla="*/ 9 w 9"/>
                    <a:gd name="T15" fmla="*/ 3 h 9"/>
                    <a:gd name="T16" fmla="*/ 7 w 9"/>
                    <a:gd name="T17" fmla="*/ 5 h 9"/>
                    <a:gd name="T18" fmla="*/ 7 w 9"/>
                    <a:gd name="T19" fmla="*/ 6 h 9"/>
                    <a:gd name="T20" fmla="*/ 6 w 9"/>
                    <a:gd name="T21" fmla="*/ 8 h 9"/>
                    <a:gd name="T22" fmla="*/ 6 w 9"/>
                    <a:gd name="T23" fmla="*/ 8 h 9"/>
                    <a:gd name="T24" fmla="*/ 6 w 9"/>
                    <a:gd name="T25" fmla="*/ 8 h 9"/>
                    <a:gd name="T26" fmla="*/ 4 w 9"/>
                    <a:gd name="T27" fmla="*/ 9 h 9"/>
                    <a:gd name="T28" fmla="*/ 3 w 9"/>
                    <a:gd name="T29" fmla="*/ 9 h 9"/>
                    <a:gd name="T30" fmla="*/ 1 w 9"/>
                    <a:gd name="T31" fmla="*/ 9 h 9"/>
                    <a:gd name="T32" fmla="*/ 1 w 9"/>
                    <a:gd name="T33" fmla="*/ 8 h 9"/>
                    <a:gd name="T34" fmla="*/ 1 w 9"/>
                    <a:gd name="T35" fmla="*/ 8 h 9"/>
                    <a:gd name="T36" fmla="*/ 0 w 9"/>
                    <a:gd name="T37" fmla="*/ 6 h 9"/>
                    <a:gd name="T38" fmla="*/ 1 w 9"/>
                    <a:gd name="T39" fmla="*/ 5 h 9"/>
                    <a:gd name="T40" fmla="*/ 1 w 9"/>
                    <a:gd name="T41" fmla="*/ 3 h 9"/>
                    <a:gd name="T42" fmla="*/ 1 w 9"/>
                    <a:gd name="T43" fmla="*/ 3 h 9"/>
                    <a:gd name="T44" fmla="*/ 3 w 9"/>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2"/>
                      </a:moveTo>
                      <a:lnTo>
                        <a:pt x="3" y="2"/>
                      </a:lnTo>
                      <a:lnTo>
                        <a:pt x="4" y="2"/>
                      </a:lnTo>
                      <a:lnTo>
                        <a:pt x="6" y="0"/>
                      </a:lnTo>
                      <a:lnTo>
                        <a:pt x="6" y="2"/>
                      </a:lnTo>
                      <a:lnTo>
                        <a:pt x="7" y="2"/>
                      </a:lnTo>
                      <a:lnTo>
                        <a:pt x="9" y="3"/>
                      </a:lnTo>
                      <a:lnTo>
                        <a:pt x="7" y="5"/>
                      </a:lnTo>
                      <a:lnTo>
                        <a:pt x="7" y="6"/>
                      </a:lnTo>
                      <a:lnTo>
                        <a:pt x="6" y="8"/>
                      </a:lnTo>
                      <a:lnTo>
                        <a:pt x="4" y="9"/>
                      </a:lnTo>
                      <a:lnTo>
                        <a:pt x="3" y="9"/>
                      </a:lnTo>
                      <a:lnTo>
                        <a:pt x="1" y="9"/>
                      </a:lnTo>
                      <a:lnTo>
                        <a:pt x="1" y="8"/>
                      </a:lnTo>
                      <a:lnTo>
                        <a:pt x="0" y="6"/>
                      </a:lnTo>
                      <a:lnTo>
                        <a:pt x="1" y="5"/>
                      </a:lnTo>
                      <a:lnTo>
                        <a:pt x="1" y="3"/>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19" name="Freeform 667"/>
                <p:cNvSpPr>
                  <a:spLocks/>
                </p:cNvSpPr>
                <p:nvPr/>
              </p:nvSpPr>
              <p:spPr bwMode="auto">
                <a:xfrm>
                  <a:off x="1915" y="1349"/>
                  <a:ext cx="9" cy="9"/>
                </a:xfrm>
                <a:custGeom>
                  <a:avLst/>
                  <a:gdLst>
                    <a:gd name="T0" fmla="*/ 3 w 9"/>
                    <a:gd name="T1" fmla="*/ 2 h 9"/>
                    <a:gd name="T2" fmla="*/ 3 w 9"/>
                    <a:gd name="T3" fmla="*/ 2 h 9"/>
                    <a:gd name="T4" fmla="*/ 4 w 9"/>
                    <a:gd name="T5" fmla="*/ 2 h 9"/>
                    <a:gd name="T6" fmla="*/ 6 w 9"/>
                    <a:gd name="T7" fmla="*/ 0 h 9"/>
                    <a:gd name="T8" fmla="*/ 6 w 9"/>
                    <a:gd name="T9" fmla="*/ 2 h 9"/>
                    <a:gd name="T10" fmla="*/ 7 w 9"/>
                    <a:gd name="T11" fmla="*/ 2 h 9"/>
                    <a:gd name="T12" fmla="*/ 9 w 9"/>
                    <a:gd name="T13" fmla="*/ 3 h 9"/>
                    <a:gd name="T14" fmla="*/ 9 w 9"/>
                    <a:gd name="T15" fmla="*/ 3 h 9"/>
                    <a:gd name="T16" fmla="*/ 7 w 9"/>
                    <a:gd name="T17" fmla="*/ 5 h 9"/>
                    <a:gd name="T18" fmla="*/ 7 w 9"/>
                    <a:gd name="T19" fmla="*/ 6 h 9"/>
                    <a:gd name="T20" fmla="*/ 6 w 9"/>
                    <a:gd name="T21" fmla="*/ 8 h 9"/>
                    <a:gd name="T22" fmla="*/ 6 w 9"/>
                    <a:gd name="T23" fmla="*/ 8 h 9"/>
                    <a:gd name="T24" fmla="*/ 6 w 9"/>
                    <a:gd name="T25" fmla="*/ 8 h 9"/>
                    <a:gd name="T26" fmla="*/ 4 w 9"/>
                    <a:gd name="T27" fmla="*/ 9 h 9"/>
                    <a:gd name="T28" fmla="*/ 3 w 9"/>
                    <a:gd name="T29" fmla="*/ 9 h 9"/>
                    <a:gd name="T30" fmla="*/ 1 w 9"/>
                    <a:gd name="T31" fmla="*/ 9 h 9"/>
                    <a:gd name="T32" fmla="*/ 1 w 9"/>
                    <a:gd name="T33" fmla="*/ 8 h 9"/>
                    <a:gd name="T34" fmla="*/ 1 w 9"/>
                    <a:gd name="T35" fmla="*/ 8 h 9"/>
                    <a:gd name="T36" fmla="*/ 0 w 9"/>
                    <a:gd name="T37" fmla="*/ 6 h 9"/>
                    <a:gd name="T38" fmla="*/ 1 w 9"/>
                    <a:gd name="T39" fmla="*/ 5 h 9"/>
                    <a:gd name="T40" fmla="*/ 1 w 9"/>
                    <a:gd name="T41" fmla="*/ 3 h 9"/>
                    <a:gd name="T42" fmla="*/ 1 w 9"/>
                    <a:gd name="T43" fmla="*/ 3 h 9"/>
                    <a:gd name="T44" fmla="*/ 3 w 9"/>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2"/>
                      </a:moveTo>
                      <a:lnTo>
                        <a:pt x="3" y="2"/>
                      </a:lnTo>
                      <a:lnTo>
                        <a:pt x="4" y="2"/>
                      </a:lnTo>
                      <a:lnTo>
                        <a:pt x="6" y="0"/>
                      </a:lnTo>
                      <a:lnTo>
                        <a:pt x="6" y="2"/>
                      </a:lnTo>
                      <a:lnTo>
                        <a:pt x="7" y="2"/>
                      </a:lnTo>
                      <a:lnTo>
                        <a:pt x="9" y="3"/>
                      </a:lnTo>
                      <a:lnTo>
                        <a:pt x="7" y="5"/>
                      </a:lnTo>
                      <a:lnTo>
                        <a:pt x="7" y="6"/>
                      </a:lnTo>
                      <a:lnTo>
                        <a:pt x="6" y="8"/>
                      </a:lnTo>
                      <a:lnTo>
                        <a:pt x="4" y="9"/>
                      </a:lnTo>
                      <a:lnTo>
                        <a:pt x="3" y="9"/>
                      </a:lnTo>
                      <a:lnTo>
                        <a:pt x="1" y="9"/>
                      </a:lnTo>
                      <a:lnTo>
                        <a:pt x="1" y="8"/>
                      </a:lnTo>
                      <a:lnTo>
                        <a:pt x="0" y="6"/>
                      </a:lnTo>
                      <a:lnTo>
                        <a:pt x="1" y="5"/>
                      </a:lnTo>
                      <a:lnTo>
                        <a:pt x="1" y="3"/>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20" name="Freeform 668"/>
                <p:cNvSpPr>
                  <a:spLocks/>
                </p:cNvSpPr>
                <p:nvPr/>
              </p:nvSpPr>
              <p:spPr bwMode="auto">
                <a:xfrm>
                  <a:off x="1962" y="1568"/>
                  <a:ext cx="8" cy="8"/>
                </a:xfrm>
                <a:custGeom>
                  <a:avLst/>
                  <a:gdLst>
                    <a:gd name="T0" fmla="*/ 3 w 8"/>
                    <a:gd name="T1" fmla="*/ 1 h 8"/>
                    <a:gd name="T2" fmla="*/ 3 w 8"/>
                    <a:gd name="T3" fmla="*/ 1 h 8"/>
                    <a:gd name="T4" fmla="*/ 5 w 8"/>
                    <a:gd name="T5" fmla="*/ 0 h 8"/>
                    <a:gd name="T6" fmla="*/ 6 w 8"/>
                    <a:gd name="T7" fmla="*/ 0 h 8"/>
                    <a:gd name="T8" fmla="*/ 8 w 8"/>
                    <a:gd name="T9" fmla="*/ 0 h 8"/>
                    <a:gd name="T10" fmla="*/ 8 w 8"/>
                    <a:gd name="T11" fmla="*/ 1 h 8"/>
                    <a:gd name="T12" fmla="*/ 8 w 8"/>
                    <a:gd name="T13" fmla="*/ 1 h 8"/>
                    <a:gd name="T14" fmla="*/ 8 w 8"/>
                    <a:gd name="T15" fmla="*/ 3 h 8"/>
                    <a:gd name="T16" fmla="*/ 8 w 8"/>
                    <a:gd name="T17" fmla="*/ 4 h 8"/>
                    <a:gd name="T18" fmla="*/ 8 w 8"/>
                    <a:gd name="T19" fmla="*/ 5 h 8"/>
                    <a:gd name="T20" fmla="*/ 6 w 8"/>
                    <a:gd name="T21" fmla="*/ 5 h 8"/>
                    <a:gd name="T22" fmla="*/ 5 w 8"/>
                    <a:gd name="T23" fmla="*/ 7 h 8"/>
                    <a:gd name="T24" fmla="*/ 5 w 8"/>
                    <a:gd name="T25" fmla="*/ 7 h 8"/>
                    <a:gd name="T26" fmla="*/ 5 w 8"/>
                    <a:gd name="T27" fmla="*/ 7 h 8"/>
                    <a:gd name="T28" fmla="*/ 3 w 8"/>
                    <a:gd name="T29" fmla="*/ 8 h 8"/>
                    <a:gd name="T30" fmla="*/ 2 w 8"/>
                    <a:gd name="T31" fmla="*/ 7 h 8"/>
                    <a:gd name="T32" fmla="*/ 0 w 8"/>
                    <a:gd name="T33" fmla="*/ 7 h 8"/>
                    <a:gd name="T34" fmla="*/ 0 w 8"/>
                    <a:gd name="T35" fmla="*/ 5 h 8"/>
                    <a:gd name="T36" fmla="*/ 0 w 8"/>
                    <a:gd name="T37" fmla="*/ 5 h 8"/>
                    <a:gd name="T38" fmla="*/ 0 w 8"/>
                    <a:gd name="T39" fmla="*/ 4 h 8"/>
                    <a:gd name="T40" fmla="*/ 0 w 8"/>
                    <a:gd name="T41" fmla="*/ 3 h 8"/>
                    <a:gd name="T42" fmla="*/ 2 w 8"/>
                    <a:gd name="T43" fmla="*/ 3 h 8"/>
                    <a:gd name="T44" fmla="*/ 3 w 8"/>
                    <a:gd name="T45" fmla="*/ 1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1"/>
                      </a:moveTo>
                      <a:lnTo>
                        <a:pt x="3" y="1"/>
                      </a:lnTo>
                      <a:lnTo>
                        <a:pt x="5" y="0"/>
                      </a:lnTo>
                      <a:lnTo>
                        <a:pt x="6" y="0"/>
                      </a:lnTo>
                      <a:lnTo>
                        <a:pt x="8" y="0"/>
                      </a:lnTo>
                      <a:lnTo>
                        <a:pt x="8" y="1"/>
                      </a:lnTo>
                      <a:lnTo>
                        <a:pt x="8" y="3"/>
                      </a:lnTo>
                      <a:lnTo>
                        <a:pt x="8" y="4"/>
                      </a:lnTo>
                      <a:lnTo>
                        <a:pt x="8" y="5"/>
                      </a:lnTo>
                      <a:lnTo>
                        <a:pt x="6" y="5"/>
                      </a:lnTo>
                      <a:lnTo>
                        <a:pt x="5" y="7"/>
                      </a:lnTo>
                      <a:lnTo>
                        <a:pt x="3" y="8"/>
                      </a:lnTo>
                      <a:lnTo>
                        <a:pt x="2" y="7"/>
                      </a:lnTo>
                      <a:lnTo>
                        <a:pt x="0" y="7"/>
                      </a:lnTo>
                      <a:lnTo>
                        <a:pt x="0" y="5"/>
                      </a:lnTo>
                      <a:lnTo>
                        <a:pt x="0" y="4"/>
                      </a:lnTo>
                      <a:lnTo>
                        <a:pt x="0" y="3"/>
                      </a:lnTo>
                      <a:lnTo>
                        <a:pt x="2"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21" name="Freeform 669"/>
                <p:cNvSpPr>
                  <a:spLocks/>
                </p:cNvSpPr>
                <p:nvPr/>
              </p:nvSpPr>
              <p:spPr bwMode="auto">
                <a:xfrm>
                  <a:off x="1962" y="1568"/>
                  <a:ext cx="8" cy="8"/>
                </a:xfrm>
                <a:custGeom>
                  <a:avLst/>
                  <a:gdLst>
                    <a:gd name="T0" fmla="*/ 3 w 8"/>
                    <a:gd name="T1" fmla="*/ 1 h 8"/>
                    <a:gd name="T2" fmla="*/ 3 w 8"/>
                    <a:gd name="T3" fmla="*/ 1 h 8"/>
                    <a:gd name="T4" fmla="*/ 5 w 8"/>
                    <a:gd name="T5" fmla="*/ 0 h 8"/>
                    <a:gd name="T6" fmla="*/ 6 w 8"/>
                    <a:gd name="T7" fmla="*/ 0 h 8"/>
                    <a:gd name="T8" fmla="*/ 8 w 8"/>
                    <a:gd name="T9" fmla="*/ 0 h 8"/>
                    <a:gd name="T10" fmla="*/ 8 w 8"/>
                    <a:gd name="T11" fmla="*/ 1 h 8"/>
                    <a:gd name="T12" fmla="*/ 8 w 8"/>
                    <a:gd name="T13" fmla="*/ 1 h 8"/>
                    <a:gd name="T14" fmla="*/ 8 w 8"/>
                    <a:gd name="T15" fmla="*/ 3 h 8"/>
                    <a:gd name="T16" fmla="*/ 8 w 8"/>
                    <a:gd name="T17" fmla="*/ 4 h 8"/>
                    <a:gd name="T18" fmla="*/ 8 w 8"/>
                    <a:gd name="T19" fmla="*/ 5 h 8"/>
                    <a:gd name="T20" fmla="*/ 6 w 8"/>
                    <a:gd name="T21" fmla="*/ 5 h 8"/>
                    <a:gd name="T22" fmla="*/ 5 w 8"/>
                    <a:gd name="T23" fmla="*/ 7 h 8"/>
                    <a:gd name="T24" fmla="*/ 5 w 8"/>
                    <a:gd name="T25" fmla="*/ 7 h 8"/>
                    <a:gd name="T26" fmla="*/ 5 w 8"/>
                    <a:gd name="T27" fmla="*/ 7 h 8"/>
                    <a:gd name="T28" fmla="*/ 3 w 8"/>
                    <a:gd name="T29" fmla="*/ 8 h 8"/>
                    <a:gd name="T30" fmla="*/ 2 w 8"/>
                    <a:gd name="T31" fmla="*/ 7 h 8"/>
                    <a:gd name="T32" fmla="*/ 0 w 8"/>
                    <a:gd name="T33" fmla="*/ 7 h 8"/>
                    <a:gd name="T34" fmla="*/ 0 w 8"/>
                    <a:gd name="T35" fmla="*/ 5 h 8"/>
                    <a:gd name="T36" fmla="*/ 0 w 8"/>
                    <a:gd name="T37" fmla="*/ 5 h 8"/>
                    <a:gd name="T38" fmla="*/ 0 w 8"/>
                    <a:gd name="T39" fmla="*/ 4 h 8"/>
                    <a:gd name="T40" fmla="*/ 0 w 8"/>
                    <a:gd name="T41" fmla="*/ 3 h 8"/>
                    <a:gd name="T42" fmla="*/ 2 w 8"/>
                    <a:gd name="T43" fmla="*/ 3 h 8"/>
                    <a:gd name="T44" fmla="*/ 3 w 8"/>
                    <a:gd name="T45" fmla="*/ 1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1"/>
                      </a:moveTo>
                      <a:lnTo>
                        <a:pt x="3" y="1"/>
                      </a:lnTo>
                      <a:lnTo>
                        <a:pt x="5" y="0"/>
                      </a:lnTo>
                      <a:lnTo>
                        <a:pt x="6" y="0"/>
                      </a:lnTo>
                      <a:lnTo>
                        <a:pt x="8" y="0"/>
                      </a:lnTo>
                      <a:lnTo>
                        <a:pt x="8" y="1"/>
                      </a:lnTo>
                      <a:lnTo>
                        <a:pt x="8" y="3"/>
                      </a:lnTo>
                      <a:lnTo>
                        <a:pt x="8" y="4"/>
                      </a:lnTo>
                      <a:lnTo>
                        <a:pt x="8" y="5"/>
                      </a:lnTo>
                      <a:lnTo>
                        <a:pt x="6" y="5"/>
                      </a:lnTo>
                      <a:lnTo>
                        <a:pt x="5" y="7"/>
                      </a:lnTo>
                      <a:lnTo>
                        <a:pt x="3" y="8"/>
                      </a:lnTo>
                      <a:lnTo>
                        <a:pt x="2" y="7"/>
                      </a:lnTo>
                      <a:lnTo>
                        <a:pt x="0" y="7"/>
                      </a:lnTo>
                      <a:lnTo>
                        <a:pt x="0" y="5"/>
                      </a:lnTo>
                      <a:lnTo>
                        <a:pt x="0" y="4"/>
                      </a:lnTo>
                      <a:lnTo>
                        <a:pt x="0" y="3"/>
                      </a:lnTo>
                      <a:lnTo>
                        <a:pt x="2"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22" name="Freeform 670"/>
                <p:cNvSpPr>
                  <a:spLocks/>
                </p:cNvSpPr>
                <p:nvPr/>
              </p:nvSpPr>
              <p:spPr bwMode="auto">
                <a:xfrm>
                  <a:off x="1767" y="1563"/>
                  <a:ext cx="7" cy="9"/>
                </a:xfrm>
                <a:custGeom>
                  <a:avLst/>
                  <a:gdLst>
                    <a:gd name="T0" fmla="*/ 3 w 7"/>
                    <a:gd name="T1" fmla="*/ 2 h 9"/>
                    <a:gd name="T2" fmla="*/ 3 w 7"/>
                    <a:gd name="T3" fmla="*/ 2 h 9"/>
                    <a:gd name="T4" fmla="*/ 4 w 7"/>
                    <a:gd name="T5" fmla="*/ 0 h 9"/>
                    <a:gd name="T6" fmla="*/ 6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5 h 9"/>
                    <a:gd name="T20" fmla="*/ 6 w 7"/>
                    <a:gd name="T21" fmla="*/ 6 h 9"/>
                    <a:gd name="T22" fmla="*/ 4 w 7"/>
                    <a:gd name="T23" fmla="*/ 8 h 9"/>
                    <a:gd name="T24" fmla="*/ 4 w 7"/>
                    <a:gd name="T25" fmla="*/ 8 h 9"/>
                    <a:gd name="T26" fmla="*/ 3 w 7"/>
                    <a:gd name="T27" fmla="*/ 8 h 9"/>
                    <a:gd name="T28" fmla="*/ 3 w 7"/>
                    <a:gd name="T29" fmla="*/ 9 h 9"/>
                    <a:gd name="T30" fmla="*/ 1 w 7"/>
                    <a:gd name="T31" fmla="*/ 8 h 9"/>
                    <a:gd name="T32" fmla="*/ 0 w 7"/>
                    <a:gd name="T33" fmla="*/ 8 h 9"/>
                    <a:gd name="T34" fmla="*/ 0 w 7"/>
                    <a:gd name="T35" fmla="*/ 6 h 9"/>
                    <a:gd name="T36" fmla="*/ 0 w 7"/>
                    <a:gd name="T37" fmla="*/ 6 h 9"/>
                    <a:gd name="T38" fmla="*/ 0 w 7"/>
                    <a:gd name="T39" fmla="*/ 5 h 9"/>
                    <a:gd name="T40" fmla="*/ 0 w 7"/>
                    <a:gd name="T41" fmla="*/ 3 h 9"/>
                    <a:gd name="T42" fmla="*/ 1 w 7"/>
                    <a:gd name="T43" fmla="*/ 3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0"/>
                      </a:lnTo>
                      <a:lnTo>
                        <a:pt x="6" y="0"/>
                      </a:lnTo>
                      <a:lnTo>
                        <a:pt x="7" y="2"/>
                      </a:lnTo>
                      <a:lnTo>
                        <a:pt x="7" y="3"/>
                      </a:lnTo>
                      <a:lnTo>
                        <a:pt x="7" y="5"/>
                      </a:lnTo>
                      <a:lnTo>
                        <a:pt x="6" y="6"/>
                      </a:lnTo>
                      <a:lnTo>
                        <a:pt x="4" y="8"/>
                      </a:lnTo>
                      <a:lnTo>
                        <a:pt x="3" y="8"/>
                      </a:lnTo>
                      <a:lnTo>
                        <a:pt x="3" y="9"/>
                      </a:lnTo>
                      <a:lnTo>
                        <a:pt x="1" y="8"/>
                      </a:lnTo>
                      <a:lnTo>
                        <a:pt x="0" y="8"/>
                      </a:lnTo>
                      <a:lnTo>
                        <a:pt x="0" y="6"/>
                      </a:lnTo>
                      <a:lnTo>
                        <a:pt x="0" y="5"/>
                      </a:lnTo>
                      <a:lnTo>
                        <a:pt x="0" y="3"/>
                      </a:lnTo>
                      <a:lnTo>
                        <a:pt x="1" y="3"/>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23" name="Freeform 671"/>
                <p:cNvSpPr>
                  <a:spLocks/>
                </p:cNvSpPr>
                <p:nvPr/>
              </p:nvSpPr>
              <p:spPr bwMode="auto">
                <a:xfrm>
                  <a:off x="1767" y="1563"/>
                  <a:ext cx="7" cy="9"/>
                </a:xfrm>
                <a:custGeom>
                  <a:avLst/>
                  <a:gdLst>
                    <a:gd name="T0" fmla="*/ 3 w 7"/>
                    <a:gd name="T1" fmla="*/ 2 h 9"/>
                    <a:gd name="T2" fmla="*/ 3 w 7"/>
                    <a:gd name="T3" fmla="*/ 2 h 9"/>
                    <a:gd name="T4" fmla="*/ 4 w 7"/>
                    <a:gd name="T5" fmla="*/ 0 h 9"/>
                    <a:gd name="T6" fmla="*/ 6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5 h 9"/>
                    <a:gd name="T20" fmla="*/ 6 w 7"/>
                    <a:gd name="T21" fmla="*/ 6 h 9"/>
                    <a:gd name="T22" fmla="*/ 4 w 7"/>
                    <a:gd name="T23" fmla="*/ 8 h 9"/>
                    <a:gd name="T24" fmla="*/ 4 w 7"/>
                    <a:gd name="T25" fmla="*/ 8 h 9"/>
                    <a:gd name="T26" fmla="*/ 3 w 7"/>
                    <a:gd name="T27" fmla="*/ 8 h 9"/>
                    <a:gd name="T28" fmla="*/ 3 w 7"/>
                    <a:gd name="T29" fmla="*/ 9 h 9"/>
                    <a:gd name="T30" fmla="*/ 1 w 7"/>
                    <a:gd name="T31" fmla="*/ 8 h 9"/>
                    <a:gd name="T32" fmla="*/ 0 w 7"/>
                    <a:gd name="T33" fmla="*/ 8 h 9"/>
                    <a:gd name="T34" fmla="*/ 0 w 7"/>
                    <a:gd name="T35" fmla="*/ 6 h 9"/>
                    <a:gd name="T36" fmla="*/ 0 w 7"/>
                    <a:gd name="T37" fmla="*/ 6 h 9"/>
                    <a:gd name="T38" fmla="*/ 0 w 7"/>
                    <a:gd name="T39" fmla="*/ 5 h 9"/>
                    <a:gd name="T40" fmla="*/ 0 w 7"/>
                    <a:gd name="T41" fmla="*/ 3 h 9"/>
                    <a:gd name="T42" fmla="*/ 1 w 7"/>
                    <a:gd name="T43" fmla="*/ 3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0"/>
                      </a:lnTo>
                      <a:lnTo>
                        <a:pt x="6" y="0"/>
                      </a:lnTo>
                      <a:lnTo>
                        <a:pt x="7" y="2"/>
                      </a:lnTo>
                      <a:lnTo>
                        <a:pt x="7" y="3"/>
                      </a:lnTo>
                      <a:lnTo>
                        <a:pt x="7" y="5"/>
                      </a:lnTo>
                      <a:lnTo>
                        <a:pt x="6" y="6"/>
                      </a:lnTo>
                      <a:lnTo>
                        <a:pt x="4" y="8"/>
                      </a:lnTo>
                      <a:lnTo>
                        <a:pt x="3" y="8"/>
                      </a:lnTo>
                      <a:lnTo>
                        <a:pt x="3" y="9"/>
                      </a:lnTo>
                      <a:lnTo>
                        <a:pt x="1" y="8"/>
                      </a:lnTo>
                      <a:lnTo>
                        <a:pt x="0" y="8"/>
                      </a:lnTo>
                      <a:lnTo>
                        <a:pt x="0" y="6"/>
                      </a:lnTo>
                      <a:lnTo>
                        <a:pt x="0" y="5"/>
                      </a:lnTo>
                      <a:lnTo>
                        <a:pt x="0" y="3"/>
                      </a:lnTo>
                      <a:lnTo>
                        <a:pt x="1" y="3"/>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24" name="Freeform 672"/>
                <p:cNvSpPr>
                  <a:spLocks/>
                </p:cNvSpPr>
                <p:nvPr/>
              </p:nvSpPr>
              <p:spPr bwMode="auto">
                <a:xfrm>
                  <a:off x="1950" y="1289"/>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6 w 8"/>
                    <a:gd name="T11" fmla="*/ 0 h 8"/>
                    <a:gd name="T12" fmla="*/ 8 w 8"/>
                    <a:gd name="T13" fmla="*/ 2 h 8"/>
                    <a:gd name="T14" fmla="*/ 8 w 8"/>
                    <a:gd name="T15" fmla="*/ 2 h 8"/>
                    <a:gd name="T16" fmla="*/ 8 w 8"/>
                    <a:gd name="T17" fmla="*/ 3 h 8"/>
                    <a:gd name="T18" fmla="*/ 6 w 8"/>
                    <a:gd name="T19" fmla="*/ 5 h 8"/>
                    <a:gd name="T20" fmla="*/ 5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8 h 8"/>
                    <a:gd name="T34" fmla="*/ 0 w 8"/>
                    <a:gd name="T35" fmla="*/ 6 h 8"/>
                    <a:gd name="T36" fmla="*/ 0 w 8"/>
                    <a:gd name="T37" fmla="*/ 5 h 8"/>
                    <a:gd name="T38" fmla="*/ 0 w 8"/>
                    <a:gd name="T39" fmla="*/ 5 h 8"/>
                    <a:gd name="T40" fmla="*/ 0 w 8"/>
                    <a:gd name="T41" fmla="*/ 3 h 8"/>
                    <a:gd name="T42" fmla="*/ 0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2"/>
                      </a:lnTo>
                      <a:lnTo>
                        <a:pt x="8" y="3"/>
                      </a:lnTo>
                      <a:lnTo>
                        <a:pt x="6" y="5"/>
                      </a:lnTo>
                      <a:lnTo>
                        <a:pt x="5" y="6"/>
                      </a:lnTo>
                      <a:lnTo>
                        <a:pt x="5" y="8"/>
                      </a:lnTo>
                      <a:lnTo>
                        <a:pt x="3" y="8"/>
                      </a:lnTo>
                      <a:lnTo>
                        <a:pt x="2" y="8"/>
                      </a:lnTo>
                      <a:lnTo>
                        <a:pt x="0" y="8"/>
                      </a:lnTo>
                      <a:lnTo>
                        <a:pt x="0" y="6"/>
                      </a:lnTo>
                      <a:lnTo>
                        <a:pt x="0" y="5"/>
                      </a:lnTo>
                      <a:lnTo>
                        <a:pt x="0" y="3"/>
                      </a:lnTo>
                      <a:lnTo>
                        <a:pt x="0" y="2"/>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25" name="Freeform 673"/>
                <p:cNvSpPr>
                  <a:spLocks/>
                </p:cNvSpPr>
                <p:nvPr/>
              </p:nvSpPr>
              <p:spPr bwMode="auto">
                <a:xfrm>
                  <a:off x="1950" y="1289"/>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6 w 8"/>
                    <a:gd name="T11" fmla="*/ 0 h 8"/>
                    <a:gd name="T12" fmla="*/ 8 w 8"/>
                    <a:gd name="T13" fmla="*/ 2 h 8"/>
                    <a:gd name="T14" fmla="*/ 8 w 8"/>
                    <a:gd name="T15" fmla="*/ 2 h 8"/>
                    <a:gd name="T16" fmla="*/ 8 w 8"/>
                    <a:gd name="T17" fmla="*/ 3 h 8"/>
                    <a:gd name="T18" fmla="*/ 6 w 8"/>
                    <a:gd name="T19" fmla="*/ 5 h 8"/>
                    <a:gd name="T20" fmla="*/ 5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8 h 8"/>
                    <a:gd name="T34" fmla="*/ 0 w 8"/>
                    <a:gd name="T35" fmla="*/ 6 h 8"/>
                    <a:gd name="T36" fmla="*/ 0 w 8"/>
                    <a:gd name="T37" fmla="*/ 5 h 8"/>
                    <a:gd name="T38" fmla="*/ 0 w 8"/>
                    <a:gd name="T39" fmla="*/ 5 h 8"/>
                    <a:gd name="T40" fmla="*/ 0 w 8"/>
                    <a:gd name="T41" fmla="*/ 3 h 8"/>
                    <a:gd name="T42" fmla="*/ 0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2"/>
                      </a:lnTo>
                      <a:lnTo>
                        <a:pt x="8" y="3"/>
                      </a:lnTo>
                      <a:lnTo>
                        <a:pt x="6" y="5"/>
                      </a:lnTo>
                      <a:lnTo>
                        <a:pt x="5" y="6"/>
                      </a:lnTo>
                      <a:lnTo>
                        <a:pt x="5" y="8"/>
                      </a:lnTo>
                      <a:lnTo>
                        <a:pt x="3" y="8"/>
                      </a:lnTo>
                      <a:lnTo>
                        <a:pt x="2" y="8"/>
                      </a:lnTo>
                      <a:lnTo>
                        <a:pt x="0" y="8"/>
                      </a:lnTo>
                      <a:lnTo>
                        <a:pt x="0" y="6"/>
                      </a:lnTo>
                      <a:lnTo>
                        <a:pt x="0" y="5"/>
                      </a:lnTo>
                      <a:lnTo>
                        <a:pt x="0" y="3"/>
                      </a:lnTo>
                      <a:lnTo>
                        <a:pt x="0" y="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26" name="Freeform 674"/>
                <p:cNvSpPr>
                  <a:spLocks/>
                </p:cNvSpPr>
                <p:nvPr/>
              </p:nvSpPr>
              <p:spPr bwMode="auto">
                <a:xfrm>
                  <a:off x="1746" y="1614"/>
                  <a:ext cx="7" cy="7"/>
                </a:xfrm>
                <a:custGeom>
                  <a:avLst/>
                  <a:gdLst>
                    <a:gd name="T0" fmla="*/ 3 w 7"/>
                    <a:gd name="T1" fmla="*/ 0 h 7"/>
                    <a:gd name="T2" fmla="*/ 3 w 7"/>
                    <a:gd name="T3" fmla="*/ 0 h 7"/>
                    <a:gd name="T4" fmla="*/ 4 w 7"/>
                    <a:gd name="T5" fmla="*/ 0 h 7"/>
                    <a:gd name="T6" fmla="*/ 6 w 7"/>
                    <a:gd name="T7" fmla="*/ 0 h 7"/>
                    <a:gd name="T8" fmla="*/ 7 w 7"/>
                    <a:gd name="T9" fmla="*/ 0 h 7"/>
                    <a:gd name="T10" fmla="*/ 7 w 7"/>
                    <a:gd name="T11" fmla="*/ 0 h 7"/>
                    <a:gd name="T12" fmla="*/ 7 w 7"/>
                    <a:gd name="T13" fmla="*/ 1 h 7"/>
                    <a:gd name="T14" fmla="*/ 7 w 7"/>
                    <a:gd name="T15" fmla="*/ 3 h 7"/>
                    <a:gd name="T16" fmla="*/ 7 w 7"/>
                    <a:gd name="T17" fmla="*/ 3 h 7"/>
                    <a:gd name="T18" fmla="*/ 7 w 7"/>
                    <a:gd name="T19" fmla="*/ 4 h 7"/>
                    <a:gd name="T20" fmla="*/ 7 w 7"/>
                    <a:gd name="T21" fmla="*/ 6 h 7"/>
                    <a:gd name="T22" fmla="*/ 6 w 7"/>
                    <a:gd name="T23" fmla="*/ 7 h 7"/>
                    <a:gd name="T24" fmla="*/ 6 w 7"/>
                    <a:gd name="T25" fmla="*/ 7 h 7"/>
                    <a:gd name="T26" fmla="*/ 4 w 7"/>
                    <a:gd name="T27" fmla="*/ 7 h 7"/>
                    <a:gd name="T28" fmla="*/ 3 w 7"/>
                    <a:gd name="T29" fmla="*/ 7 h 7"/>
                    <a:gd name="T30" fmla="*/ 1 w 7"/>
                    <a:gd name="T31" fmla="*/ 7 h 7"/>
                    <a:gd name="T32" fmla="*/ 1 w 7"/>
                    <a:gd name="T33" fmla="*/ 7 h 7"/>
                    <a:gd name="T34" fmla="*/ 0 w 7"/>
                    <a:gd name="T35" fmla="*/ 6 h 7"/>
                    <a:gd name="T36" fmla="*/ 0 w 7"/>
                    <a:gd name="T37" fmla="*/ 4 h 7"/>
                    <a:gd name="T38" fmla="*/ 0 w 7"/>
                    <a:gd name="T39" fmla="*/ 3 h 7"/>
                    <a:gd name="T40" fmla="*/ 1 w 7"/>
                    <a:gd name="T41" fmla="*/ 3 h 7"/>
                    <a:gd name="T42" fmla="*/ 1 w 7"/>
                    <a:gd name="T43" fmla="*/ 1 h 7"/>
                    <a:gd name="T44" fmla="*/ 3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0"/>
                      </a:moveTo>
                      <a:lnTo>
                        <a:pt x="3" y="0"/>
                      </a:lnTo>
                      <a:lnTo>
                        <a:pt x="4" y="0"/>
                      </a:lnTo>
                      <a:lnTo>
                        <a:pt x="6" y="0"/>
                      </a:lnTo>
                      <a:lnTo>
                        <a:pt x="7" y="0"/>
                      </a:lnTo>
                      <a:lnTo>
                        <a:pt x="7" y="1"/>
                      </a:lnTo>
                      <a:lnTo>
                        <a:pt x="7" y="3"/>
                      </a:lnTo>
                      <a:lnTo>
                        <a:pt x="7" y="4"/>
                      </a:lnTo>
                      <a:lnTo>
                        <a:pt x="7" y="6"/>
                      </a:lnTo>
                      <a:lnTo>
                        <a:pt x="6" y="7"/>
                      </a:lnTo>
                      <a:lnTo>
                        <a:pt x="4" y="7"/>
                      </a:lnTo>
                      <a:lnTo>
                        <a:pt x="3" y="7"/>
                      </a:lnTo>
                      <a:lnTo>
                        <a:pt x="1" y="7"/>
                      </a:lnTo>
                      <a:lnTo>
                        <a:pt x="0" y="6"/>
                      </a:lnTo>
                      <a:lnTo>
                        <a:pt x="0" y="4"/>
                      </a:lnTo>
                      <a:lnTo>
                        <a:pt x="0" y="3"/>
                      </a:lnTo>
                      <a:lnTo>
                        <a:pt x="1" y="3"/>
                      </a:lnTo>
                      <a:lnTo>
                        <a:pt x="1" y="1"/>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27" name="Freeform 675"/>
                <p:cNvSpPr>
                  <a:spLocks/>
                </p:cNvSpPr>
                <p:nvPr/>
              </p:nvSpPr>
              <p:spPr bwMode="auto">
                <a:xfrm>
                  <a:off x="1746" y="1614"/>
                  <a:ext cx="7" cy="7"/>
                </a:xfrm>
                <a:custGeom>
                  <a:avLst/>
                  <a:gdLst>
                    <a:gd name="T0" fmla="*/ 3 w 7"/>
                    <a:gd name="T1" fmla="*/ 0 h 7"/>
                    <a:gd name="T2" fmla="*/ 3 w 7"/>
                    <a:gd name="T3" fmla="*/ 0 h 7"/>
                    <a:gd name="T4" fmla="*/ 4 w 7"/>
                    <a:gd name="T5" fmla="*/ 0 h 7"/>
                    <a:gd name="T6" fmla="*/ 6 w 7"/>
                    <a:gd name="T7" fmla="*/ 0 h 7"/>
                    <a:gd name="T8" fmla="*/ 7 w 7"/>
                    <a:gd name="T9" fmla="*/ 0 h 7"/>
                    <a:gd name="T10" fmla="*/ 7 w 7"/>
                    <a:gd name="T11" fmla="*/ 0 h 7"/>
                    <a:gd name="T12" fmla="*/ 7 w 7"/>
                    <a:gd name="T13" fmla="*/ 1 h 7"/>
                    <a:gd name="T14" fmla="*/ 7 w 7"/>
                    <a:gd name="T15" fmla="*/ 3 h 7"/>
                    <a:gd name="T16" fmla="*/ 7 w 7"/>
                    <a:gd name="T17" fmla="*/ 3 h 7"/>
                    <a:gd name="T18" fmla="*/ 7 w 7"/>
                    <a:gd name="T19" fmla="*/ 4 h 7"/>
                    <a:gd name="T20" fmla="*/ 7 w 7"/>
                    <a:gd name="T21" fmla="*/ 6 h 7"/>
                    <a:gd name="T22" fmla="*/ 6 w 7"/>
                    <a:gd name="T23" fmla="*/ 7 h 7"/>
                    <a:gd name="T24" fmla="*/ 6 w 7"/>
                    <a:gd name="T25" fmla="*/ 7 h 7"/>
                    <a:gd name="T26" fmla="*/ 4 w 7"/>
                    <a:gd name="T27" fmla="*/ 7 h 7"/>
                    <a:gd name="T28" fmla="*/ 3 w 7"/>
                    <a:gd name="T29" fmla="*/ 7 h 7"/>
                    <a:gd name="T30" fmla="*/ 1 w 7"/>
                    <a:gd name="T31" fmla="*/ 7 h 7"/>
                    <a:gd name="T32" fmla="*/ 1 w 7"/>
                    <a:gd name="T33" fmla="*/ 7 h 7"/>
                    <a:gd name="T34" fmla="*/ 0 w 7"/>
                    <a:gd name="T35" fmla="*/ 6 h 7"/>
                    <a:gd name="T36" fmla="*/ 0 w 7"/>
                    <a:gd name="T37" fmla="*/ 4 h 7"/>
                    <a:gd name="T38" fmla="*/ 0 w 7"/>
                    <a:gd name="T39" fmla="*/ 3 h 7"/>
                    <a:gd name="T40" fmla="*/ 1 w 7"/>
                    <a:gd name="T41" fmla="*/ 3 h 7"/>
                    <a:gd name="T42" fmla="*/ 1 w 7"/>
                    <a:gd name="T43" fmla="*/ 1 h 7"/>
                    <a:gd name="T44" fmla="*/ 3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0"/>
                      </a:moveTo>
                      <a:lnTo>
                        <a:pt x="3" y="0"/>
                      </a:lnTo>
                      <a:lnTo>
                        <a:pt x="4" y="0"/>
                      </a:lnTo>
                      <a:lnTo>
                        <a:pt x="6" y="0"/>
                      </a:lnTo>
                      <a:lnTo>
                        <a:pt x="7" y="0"/>
                      </a:lnTo>
                      <a:lnTo>
                        <a:pt x="7" y="1"/>
                      </a:lnTo>
                      <a:lnTo>
                        <a:pt x="7" y="3"/>
                      </a:lnTo>
                      <a:lnTo>
                        <a:pt x="7" y="4"/>
                      </a:lnTo>
                      <a:lnTo>
                        <a:pt x="7" y="6"/>
                      </a:lnTo>
                      <a:lnTo>
                        <a:pt x="6" y="7"/>
                      </a:lnTo>
                      <a:lnTo>
                        <a:pt x="4" y="7"/>
                      </a:lnTo>
                      <a:lnTo>
                        <a:pt x="3" y="7"/>
                      </a:lnTo>
                      <a:lnTo>
                        <a:pt x="1" y="7"/>
                      </a:lnTo>
                      <a:lnTo>
                        <a:pt x="0" y="6"/>
                      </a:lnTo>
                      <a:lnTo>
                        <a:pt x="0" y="4"/>
                      </a:lnTo>
                      <a:lnTo>
                        <a:pt x="0" y="3"/>
                      </a:lnTo>
                      <a:lnTo>
                        <a:pt x="1" y="3"/>
                      </a:lnTo>
                      <a:lnTo>
                        <a:pt x="1" y="1"/>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28" name="Freeform 676"/>
                <p:cNvSpPr>
                  <a:spLocks/>
                </p:cNvSpPr>
                <p:nvPr/>
              </p:nvSpPr>
              <p:spPr bwMode="auto">
                <a:xfrm>
                  <a:off x="1768" y="1611"/>
                  <a:ext cx="8" cy="9"/>
                </a:xfrm>
                <a:custGeom>
                  <a:avLst/>
                  <a:gdLst>
                    <a:gd name="T0" fmla="*/ 2 w 8"/>
                    <a:gd name="T1" fmla="*/ 1 h 9"/>
                    <a:gd name="T2" fmla="*/ 2 w 8"/>
                    <a:gd name="T3" fmla="*/ 1 h 9"/>
                    <a:gd name="T4" fmla="*/ 5 w 8"/>
                    <a:gd name="T5" fmla="*/ 1 h 9"/>
                    <a:gd name="T6" fmla="*/ 5 w 8"/>
                    <a:gd name="T7" fmla="*/ 0 h 9"/>
                    <a:gd name="T8" fmla="*/ 6 w 8"/>
                    <a:gd name="T9" fmla="*/ 1 h 9"/>
                    <a:gd name="T10" fmla="*/ 8 w 8"/>
                    <a:gd name="T11" fmla="*/ 1 h 9"/>
                    <a:gd name="T12" fmla="*/ 8 w 8"/>
                    <a:gd name="T13" fmla="*/ 1 h 9"/>
                    <a:gd name="T14" fmla="*/ 8 w 8"/>
                    <a:gd name="T15" fmla="*/ 3 h 9"/>
                    <a:gd name="T16" fmla="*/ 8 w 8"/>
                    <a:gd name="T17" fmla="*/ 4 h 9"/>
                    <a:gd name="T18" fmla="*/ 8 w 8"/>
                    <a:gd name="T19" fmla="*/ 6 h 9"/>
                    <a:gd name="T20" fmla="*/ 6 w 8"/>
                    <a:gd name="T21" fmla="*/ 6 h 9"/>
                    <a:gd name="T22" fmla="*/ 5 w 8"/>
                    <a:gd name="T23" fmla="*/ 7 h 9"/>
                    <a:gd name="T24" fmla="*/ 5 w 8"/>
                    <a:gd name="T25" fmla="*/ 7 h 9"/>
                    <a:gd name="T26" fmla="*/ 3 w 8"/>
                    <a:gd name="T27" fmla="*/ 9 h 9"/>
                    <a:gd name="T28" fmla="*/ 2 w 8"/>
                    <a:gd name="T29" fmla="*/ 9 h 9"/>
                    <a:gd name="T30" fmla="*/ 2 w 8"/>
                    <a:gd name="T31" fmla="*/ 9 h 9"/>
                    <a:gd name="T32" fmla="*/ 2 w 8"/>
                    <a:gd name="T33" fmla="*/ 7 h 9"/>
                    <a:gd name="T34" fmla="*/ 0 w 8"/>
                    <a:gd name="T35" fmla="*/ 6 h 9"/>
                    <a:gd name="T36" fmla="*/ 0 w 8"/>
                    <a:gd name="T37" fmla="*/ 6 h 9"/>
                    <a:gd name="T38" fmla="*/ 0 w 8"/>
                    <a:gd name="T39" fmla="*/ 4 h 9"/>
                    <a:gd name="T40" fmla="*/ 2 w 8"/>
                    <a:gd name="T41" fmla="*/ 3 h 9"/>
                    <a:gd name="T42" fmla="*/ 2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1"/>
                      </a:lnTo>
                      <a:lnTo>
                        <a:pt x="5" y="0"/>
                      </a:lnTo>
                      <a:lnTo>
                        <a:pt x="6" y="1"/>
                      </a:lnTo>
                      <a:lnTo>
                        <a:pt x="8" y="1"/>
                      </a:lnTo>
                      <a:lnTo>
                        <a:pt x="8" y="3"/>
                      </a:lnTo>
                      <a:lnTo>
                        <a:pt x="8" y="4"/>
                      </a:lnTo>
                      <a:lnTo>
                        <a:pt x="8" y="6"/>
                      </a:lnTo>
                      <a:lnTo>
                        <a:pt x="6" y="6"/>
                      </a:lnTo>
                      <a:lnTo>
                        <a:pt x="5" y="7"/>
                      </a:lnTo>
                      <a:lnTo>
                        <a:pt x="3" y="9"/>
                      </a:lnTo>
                      <a:lnTo>
                        <a:pt x="2" y="9"/>
                      </a:lnTo>
                      <a:lnTo>
                        <a:pt x="2" y="7"/>
                      </a:lnTo>
                      <a:lnTo>
                        <a:pt x="0" y="6"/>
                      </a:lnTo>
                      <a:lnTo>
                        <a:pt x="0" y="4"/>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29" name="Freeform 677"/>
                <p:cNvSpPr>
                  <a:spLocks/>
                </p:cNvSpPr>
                <p:nvPr/>
              </p:nvSpPr>
              <p:spPr bwMode="auto">
                <a:xfrm>
                  <a:off x="1768" y="1611"/>
                  <a:ext cx="8" cy="9"/>
                </a:xfrm>
                <a:custGeom>
                  <a:avLst/>
                  <a:gdLst>
                    <a:gd name="T0" fmla="*/ 2 w 8"/>
                    <a:gd name="T1" fmla="*/ 1 h 9"/>
                    <a:gd name="T2" fmla="*/ 2 w 8"/>
                    <a:gd name="T3" fmla="*/ 1 h 9"/>
                    <a:gd name="T4" fmla="*/ 5 w 8"/>
                    <a:gd name="T5" fmla="*/ 1 h 9"/>
                    <a:gd name="T6" fmla="*/ 5 w 8"/>
                    <a:gd name="T7" fmla="*/ 0 h 9"/>
                    <a:gd name="T8" fmla="*/ 6 w 8"/>
                    <a:gd name="T9" fmla="*/ 1 h 9"/>
                    <a:gd name="T10" fmla="*/ 8 w 8"/>
                    <a:gd name="T11" fmla="*/ 1 h 9"/>
                    <a:gd name="T12" fmla="*/ 8 w 8"/>
                    <a:gd name="T13" fmla="*/ 1 h 9"/>
                    <a:gd name="T14" fmla="*/ 8 w 8"/>
                    <a:gd name="T15" fmla="*/ 3 h 9"/>
                    <a:gd name="T16" fmla="*/ 8 w 8"/>
                    <a:gd name="T17" fmla="*/ 4 h 9"/>
                    <a:gd name="T18" fmla="*/ 8 w 8"/>
                    <a:gd name="T19" fmla="*/ 6 h 9"/>
                    <a:gd name="T20" fmla="*/ 6 w 8"/>
                    <a:gd name="T21" fmla="*/ 6 h 9"/>
                    <a:gd name="T22" fmla="*/ 5 w 8"/>
                    <a:gd name="T23" fmla="*/ 7 h 9"/>
                    <a:gd name="T24" fmla="*/ 5 w 8"/>
                    <a:gd name="T25" fmla="*/ 7 h 9"/>
                    <a:gd name="T26" fmla="*/ 3 w 8"/>
                    <a:gd name="T27" fmla="*/ 9 h 9"/>
                    <a:gd name="T28" fmla="*/ 2 w 8"/>
                    <a:gd name="T29" fmla="*/ 9 h 9"/>
                    <a:gd name="T30" fmla="*/ 2 w 8"/>
                    <a:gd name="T31" fmla="*/ 9 h 9"/>
                    <a:gd name="T32" fmla="*/ 2 w 8"/>
                    <a:gd name="T33" fmla="*/ 7 h 9"/>
                    <a:gd name="T34" fmla="*/ 0 w 8"/>
                    <a:gd name="T35" fmla="*/ 6 h 9"/>
                    <a:gd name="T36" fmla="*/ 0 w 8"/>
                    <a:gd name="T37" fmla="*/ 6 h 9"/>
                    <a:gd name="T38" fmla="*/ 0 w 8"/>
                    <a:gd name="T39" fmla="*/ 4 h 9"/>
                    <a:gd name="T40" fmla="*/ 2 w 8"/>
                    <a:gd name="T41" fmla="*/ 3 h 9"/>
                    <a:gd name="T42" fmla="*/ 2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1"/>
                      </a:lnTo>
                      <a:lnTo>
                        <a:pt x="5" y="0"/>
                      </a:lnTo>
                      <a:lnTo>
                        <a:pt x="6" y="1"/>
                      </a:lnTo>
                      <a:lnTo>
                        <a:pt x="8" y="1"/>
                      </a:lnTo>
                      <a:lnTo>
                        <a:pt x="8" y="3"/>
                      </a:lnTo>
                      <a:lnTo>
                        <a:pt x="8" y="4"/>
                      </a:lnTo>
                      <a:lnTo>
                        <a:pt x="8" y="6"/>
                      </a:lnTo>
                      <a:lnTo>
                        <a:pt x="6" y="6"/>
                      </a:lnTo>
                      <a:lnTo>
                        <a:pt x="5" y="7"/>
                      </a:lnTo>
                      <a:lnTo>
                        <a:pt x="3" y="9"/>
                      </a:lnTo>
                      <a:lnTo>
                        <a:pt x="2" y="9"/>
                      </a:lnTo>
                      <a:lnTo>
                        <a:pt x="2" y="7"/>
                      </a:lnTo>
                      <a:lnTo>
                        <a:pt x="0" y="6"/>
                      </a:lnTo>
                      <a:lnTo>
                        <a:pt x="0" y="4"/>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30" name="Freeform 678"/>
                <p:cNvSpPr>
                  <a:spLocks/>
                </p:cNvSpPr>
                <p:nvPr/>
              </p:nvSpPr>
              <p:spPr bwMode="auto">
                <a:xfrm>
                  <a:off x="1970" y="1421"/>
                  <a:ext cx="7" cy="9"/>
                </a:xfrm>
                <a:custGeom>
                  <a:avLst/>
                  <a:gdLst>
                    <a:gd name="T0" fmla="*/ 3 w 7"/>
                    <a:gd name="T1" fmla="*/ 2 h 9"/>
                    <a:gd name="T2" fmla="*/ 3 w 7"/>
                    <a:gd name="T3" fmla="*/ 2 h 9"/>
                    <a:gd name="T4" fmla="*/ 4 w 7"/>
                    <a:gd name="T5" fmla="*/ 0 h 9"/>
                    <a:gd name="T6" fmla="*/ 6 w 7"/>
                    <a:gd name="T7" fmla="*/ 0 h 9"/>
                    <a:gd name="T8" fmla="*/ 7 w 7"/>
                    <a:gd name="T9" fmla="*/ 0 h 9"/>
                    <a:gd name="T10" fmla="*/ 7 w 7"/>
                    <a:gd name="T11" fmla="*/ 2 h 9"/>
                    <a:gd name="T12" fmla="*/ 7 w 7"/>
                    <a:gd name="T13" fmla="*/ 2 h 9"/>
                    <a:gd name="T14" fmla="*/ 7 w 7"/>
                    <a:gd name="T15" fmla="*/ 3 h 9"/>
                    <a:gd name="T16" fmla="*/ 7 w 7"/>
                    <a:gd name="T17" fmla="*/ 5 h 9"/>
                    <a:gd name="T18" fmla="*/ 7 w 7"/>
                    <a:gd name="T19" fmla="*/ 5 h 9"/>
                    <a:gd name="T20" fmla="*/ 7 w 7"/>
                    <a:gd name="T21" fmla="*/ 6 h 9"/>
                    <a:gd name="T22" fmla="*/ 4 w 7"/>
                    <a:gd name="T23" fmla="*/ 7 h 9"/>
                    <a:gd name="T24" fmla="*/ 4 w 7"/>
                    <a:gd name="T25" fmla="*/ 7 h 9"/>
                    <a:gd name="T26" fmla="*/ 4 w 7"/>
                    <a:gd name="T27" fmla="*/ 7 h 9"/>
                    <a:gd name="T28" fmla="*/ 3 w 7"/>
                    <a:gd name="T29" fmla="*/ 9 h 9"/>
                    <a:gd name="T30" fmla="*/ 1 w 7"/>
                    <a:gd name="T31" fmla="*/ 7 h 9"/>
                    <a:gd name="T32" fmla="*/ 1 w 7"/>
                    <a:gd name="T33" fmla="*/ 7 h 9"/>
                    <a:gd name="T34" fmla="*/ 0 w 7"/>
                    <a:gd name="T35" fmla="*/ 6 h 9"/>
                    <a:gd name="T36" fmla="*/ 0 w 7"/>
                    <a:gd name="T37" fmla="*/ 5 h 9"/>
                    <a:gd name="T38" fmla="*/ 0 w 7"/>
                    <a:gd name="T39" fmla="*/ 5 h 9"/>
                    <a:gd name="T40" fmla="*/ 1 w 7"/>
                    <a:gd name="T41" fmla="*/ 3 h 9"/>
                    <a:gd name="T42" fmla="*/ 1 w 7"/>
                    <a:gd name="T43" fmla="*/ 2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0"/>
                      </a:lnTo>
                      <a:lnTo>
                        <a:pt x="6" y="0"/>
                      </a:lnTo>
                      <a:lnTo>
                        <a:pt x="7" y="0"/>
                      </a:lnTo>
                      <a:lnTo>
                        <a:pt x="7" y="2"/>
                      </a:lnTo>
                      <a:lnTo>
                        <a:pt x="7" y="3"/>
                      </a:lnTo>
                      <a:lnTo>
                        <a:pt x="7" y="5"/>
                      </a:lnTo>
                      <a:lnTo>
                        <a:pt x="7" y="6"/>
                      </a:lnTo>
                      <a:lnTo>
                        <a:pt x="4" y="7"/>
                      </a:lnTo>
                      <a:lnTo>
                        <a:pt x="3" y="9"/>
                      </a:lnTo>
                      <a:lnTo>
                        <a:pt x="1" y="7"/>
                      </a:lnTo>
                      <a:lnTo>
                        <a:pt x="0" y="6"/>
                      </a:lnTo>
                      <a:lnTo>
                        <a:pt x="0" y="5"/>
                      </a:lnTo>
                      <a:lnTo>
                        <a:pt x="1" y="3"/>
                      </a:lnTo>
                      <a:lnTo>
                        <a:pt x="1"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31" name="Freeform 679"/>
                <p:cNvSpPr>
                  <a:spLocks/>
                </p:cNvSpPr>
                <p:nvPr/>
              </p:nvSpPr>
              <p:spPr bwMode="auto">
                <a:xfrm>
                  <a:off x="1970" y="1421"/>
                  <a:ext cx="7" cy="9"/>
                </a:xfrm>
                <a:custGeom>
                  <a:avLst/>
                  <a:gdLst>
                    <a:gd name="T0" fmla="*/ 3 w 7"/>
                    <a:gd name="T1" fmla="*/ 2 h 9"/>
                    <a:gd name="T2" fmla="*/ 3 w 7"/>
                    <a:gd name="T3" fmla="*/ 2 h 9"/>
                    <a:gd name="T4" fmla="*/ 4 w 7"/>
                    <a:gd name="T5" fmla="*/ 0 h 9"/>
                    <a:gd name="T6" fmla="*/ 6 w 7"/>
                    <a:gd name="T7" fmla="*/ 0 h 9"/>
                    <a:gd name="T8" fmla="*/ 7 w 7"/>
                    <a:gd name="T9" fmla="*/ 0 h 9"/>
                    <a:gd name="T10" fmla="*/ 7 w 7"/>
                    <a:gd name="T11" fmla="*/ 2 h 9"/>
                    <a:gd name="T12" fmla="*/ 7 w 7"/>
                    <a:gd name="T13" fmla="*/ 2 h 9"/>
                    <a:gd name="T14" fmla="*/ 7 w 7"/>
                    <a:gd name="T15" fmla="*/ 3 h 9"/>
                    <a:gd name="T16" fmla="*/ 7 w 7"/>
                    <a:gd name="T17" fmla="*/ 5 h 9"/>
                    <a:gd name="T18" fmla="*/ 7 w 7"/>
                    <a:gd name="T19" fmla="*/ 5 h 9"/>
                    <a:gd name="T20" fmla="*/ 7 w 7"/>
                    <a:gd name="T21" fmla="*/ 6 h 9"/>
                    <a:gd name="T22" fmla="*/ 4 w 7"/>
                    <a:gd name="T23" fmla="*/ 7 h 9"/>
                    <a:gd name="T24" fmla="*/ 4 w 7"/>
                    <a:gd name="T25" fmla="*/ 7 h 9"/>
                    <a:gd name="T26" fmla="*/ 4 w 7"/>
                    <a:gd name="T27" fmla="*/ 7 h 9"/>
                    <a:gd name="T28" fmla="*/ 3 w 7"/>
                    <a:gd name="T29" fmla="*/ 9 h 9"/>
                    <a:gd name="T30" fmla="*/ 1 w 7"/>
                    <a:gd name="T31" fmla="*/ 7 h 9"/>
                    <a:gd name="T32" fmla="*/ 1 w 7"/>
                    <a:gd name="T33" fmla="*/ 7 h 9"/>
                    <a:gd name="T34" fmla="*/ 0 w 7"/>
                    <a:gd name="T35" fmla="*/ 6 h 9"/>
                    <a:gd name="T36" fmla="*/ 0 w 7"/>
                    <a:gd name="T37" fmla="*/ 5 h 9"/>
                    <a:gd name="T38" fmla="*/ 0 w 7"/>
                    <a:gd name="T39" fmla="*/ 5 h 9"/>
                    <a:gd name="T40" fmla="*/ 1 w 7"/>
                    <a:gd name="T41" fmla="*/ 3 h 9"/>
                    <a:gd name="T42" fmla="*/ 1 w 7"/>
                    <a:gd name="T43" fmla="*/ 2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0"/>
                      </a:lnTo>
                      <a:lnTo>
                        <a:pt x="6" y="0"/>
                      </a:lnTo>
                      <a:lnTo>
                        <a:pt x="7" y="0"/>
                      </a:lnTo>
                      <a:lnTo>
                        <a:pt x="7" y="2"/>
                      </a:lnTo>
                      <a:lnTo>
                        <a:pt x="7" y="3"/>
                      </a:lnTo>
                      <a:lnTo>
                        <a:pt x="7" y="5"/>
                      </a:lnTo>
                      <a:lnTo>
                        <a:pt x="7" y="6"/>
                      </a:lnTo>
                      <a:lnTo>
                        <a:pt x="4" y="7"/>
                      </a:lnTo>
                      <a:lnTo>
                        <a:pt x="3" y="9"/>
                      </a:lnTo>
                      <a:lnTo>
                        <a:pt x="1" y="7"/>
                      </a:lnTo>
                      <a:lnTo>
                        <a:pt x="0" y="6"/>
                      </a:lnTo>
                      <a:lnTo>
                        <a:pt x="0" y="5"/>
                      </a:lnTo>
                      <a:lnTo>
                        <a:pt x="1" y="3"/>
                      </a:lnTo>
                      <a:lnTo>
                        <a:pt x="1"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32" name="Freeform 680"/>
                <p:cNvSpPr>
                  <a:spLocks/>
                </p:cNvSpPr>
                <p:nvPr/>
              </p:nvSpPr>
              <p:spPr bwMode="auto">
                <a:xfrm>
                  <a:off x="2015" y="1633"/>
                  <a:ext cx="7" cy="9"/>
                </a:xfrm>
                <a:custGeom>
                  <a:avLst/>
                  <a:gdLst>
                    <a:gd name="T0" fmla="*/ 1 w 7"/>
                    <a:gd name="T1" fmla="*/ 2 h 9"/>
                    <a:gd name="T2" fmla="*/ 1 w 7"/>
                    <a:gd name="T3" fmla="*/ 2 h 9"/>
                    <a:gd name="T4" fmla="*/ 3 w 7"/>
                    <a:gd name="T5" fmla="*/ 2 h 9"/>
                    <a:gd name="T6" fmla="*/ 4 w 7"/>
                    <a:gd name="T7" fmla="*/ 0 h 9"/>
                    <a:gd name="T8" fmla="*/ 6 w 7"/>
                    <a:gd name="T9" fmla="*/ 2 h 9"/>
                    <a:gd name="T10" fmla="*/ 6 w 7"/>
                    <a:gd name="T11" fmla="*/ 2 h 9"/>
                    <a:gd name="T12" fmla="*/ 7 w 7"/>
                    <a:gd name="T13" fmla="*/ 3 h 9"/>
                    <a:gd name="T14" fmla="*/ 7 w 7"/>
                    <a:gd name="T15" fmla="*/ 3 h 9"/>
                    <a:gd name="T16" fmla="*/ 7 w 7"/>
                    <a:gd name="T17" fmla="*/ 5 h 9"/>
                    <a:gd name="T18" fmla="*/ 6 w 7"/>
                    <a:gd name="T19" fmla="*/ 6 h 9"/>
                    <a:gd name="T20" fmla="*/ 6 w 7"/>
                    <a:gd name="T21" fmla="*/ 8 h 9"/>
                    <a:gd name="T22" fmla="*/ 4 w 7"/>
                    <a:gd name="T23" fmla="*/ 8 h 9"/>
                    <a:gd name="T24" fmla="*/ 4 w 7"/>
                    <a:gd name="T25" fmla="*/ 8 h 9"/>
                    <a:gd name="T26" fmla="*/ 3 w 7"/>
                    <a:gd name="T27" fmla="*/ 9 h 9"/>
                    <a:gd name="T28" fmla="*/ 1 w 7"/>
                    <a:gd name="T29" fmla="*/ 9 h 9"/>
                    <a:gd name="T30" fmla="*/ 0 w 7"/>
                    <a:gd name="T31" fmla="*/ 9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2"/>
                      </a:lnTo>
                      <a:lnTo>
                        <a:pt x="7" y="3"/>
                      </a:lnTo>
                      <a:lnTo>
                        <a:pt x="7" y="5"/>
                      </a:lnTo>
                      <a:lnTo>
                        <a:pt x="6" y="6"/>
                      </a:lnTo>
                      <a:lnTo>
                        <a:pt x="6" y="8"/>
                      </a:lnTo>
                      <a:lnTo>
                        <a:pt x="4" y="8"/>
                      </a:lnTo>
                      <a:lnTo>
                        <a:pt x="3" y="9"/>
                      </a:lnTo>
                      <a:lnTo>
                        <a:pt x="1" y="9"/>
                      </a:lnTo>
                      <a:lnTo>
                        <a:pt x="0" y="9"/>
                      </a:lnTo>
                      <a:lnTo>
                        <a:pt x="0" y="8"/>
                      </a:lnTo>
                      <a:lnTo>
                        <a:pt x="0" y="6"/>
                      </a:lnTo>
                      <a:lnTo>
                        <a:pt x="0" y="5"/>
                      </a:lnTo>
                      <a:lnTo>
                        <a:pt x="0" y="3"/>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33" name="Freeform 681"/>
                <p:cNvSpPr>
                  <a:spLocks/>
                </p:cNvSpPr>
                <p:nvPr/>
              </p:nvSpPr>
              <p:spPr bwMode="auto">
                <a:xfrm>
                  <a:off x="2015" y="1633"/>
                  <a:ext cx="7" cy="9"/>
                </a:xfrm>
                <a:custGeom>
                  <a:avLst/>
                  <a:gdLst>
                    <a:gd name="T0" fmla="*/ 1 w 7"/>
                    <a:gd name="T1" fmla="*/ 2 h 9"/>
                    <a:gd name="T2" fmla="*/ 1 w 7"/>
                    <a:gd name="T3" fmla="*/ 2 h 9"/>
                    <a:gd name="T4" fmla="*/ 3 w 7"/>
                    <a:gd name="T5" fmla="*/ 2 h 9"/>
                    <a:gd name="T6" fmla="*/ 4 w 7"/>
                    <a:gd name="T7" fmla="*/ 0 h 9"/>
                    <a:gd name="T8" fmla="*/ 6 w 7"/>
                    <a:gd name="T9" fmla="*/ 2 h 9"/>
                    <a:gd name="T10" fmla="*/ 6 w 7"/>
                    <a:gd name="T11" fmla="*/ 2 h 9"/>
                    <a:gd name="T12" fmla="*/ 7 w 7"/>
                    <a:gd name="T13" fmla="*/ 3 h 9"/>
                    <a:gd name="T14" fmla="*/ 7 w 7"/>
                    <a:gd name="T15" fmla="*/ 3 h 9"/>
                    <a:gd name="T16" fmla="*/ 7 w 7"/>
                    <a:gd name="T17" fmla="*/ 5 h 9"/>
                    <a:gd name="T18" fmla="*/ 6 w 7"/>
                    <a:gd name="T19" fmla="*/ 6 h 9"/>
                    <a:gd name="T20" fmla="*/ 6 w 7"/>
                    <a:gd name="T21" fmla="*/ 8 h 9"/>
                    <a:gd name="T22" fmla="*/ 4 w 7"/>
                    <a:gd name="T23" fmla="*/ 8 h 9"/>
                    <a:gd name="T24" fmla="*/ 4 w 7"/>
                    <a:gd name="T25" fmla="*/ 8 h 9"/>
                    <a:gd name="T26" fmla="*/ 3 w 7"/>
                    <a:gd name="T27" fmla="*/ 9 h 9"/>
                    <a:gd name="T28" fmla="*/ 1 w 7"/>
                    <a:gd name="T29" fmla="*/ 9 h 9"/>
                    <a:gd name="T30" fmla="*/ 0 w 7"/>
                    <a:gd name="T31" fmla="*/ 9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2"/>
                      </a:lnTo>
                      <a:lnTo>
                        <a:pt x="7" y="3"/>
                      </a:lnTo>
                      <a:lnTo>
                        <a:pt x="7" y="5"/>
                      </a:lnTo>
                      <a:lnTo>
                        <a:pt x="6" y="6"/>
                      </a:lnTo>
                      <a:lnTo>
                        <a:pt x="6" y="8"/>
                      </a:lnTo>
                      <a:lnTo>
                        <a:pt x="4" y="8"/>
                      </a:lnTo>
                      <a:lnTo>
                        <a:pt x="3" y="9"/>
                      </a:lnTo>
                      <a:lnTo>
                        <a:pt x="1" y="9"/>
                      </a:lnTo>
                      <a:lnTo>
                        <a:pt x="0" y="9"/>
                      </a:lnTo>
                      <a:lnTo>
                        <a:pt x="0" y="8"/>
                      </a:lnTo>
                      <a:lnTo>
                        <a:pt x="0" y="6"/>
                      </a:lnTo>
                      <a:lnTo>
                        <a:pt x="0" y="5"/>
                      </a:lnTo>
                      <a:lnTo>
                        <a:pt x="0" y="3"/>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34" name="Freeform 682"/>
                <p:cNvSpPr>
                  <a:spLocks/>
                </p:cNvSpPr>
                <p:nvPr/>
              </p:nvSpPr>
              <p:spPr bwMode="auto">
                <a:xfrm>
                  <a:off x="1965" y="1346"/>
                  <a:ext cx="8" cy="9"/>
                </a:xfrm>
                <a:custGeom>
                  <a:avLst/>
                  <a:gdLst>
                    <a:gd name="T0" fmla="*/ 2 w 8"/>
                    <a:gd name="T1" fmla="*/ 2 h 9"/>
                    <a:gd name="T2" fmla="*/ 2 w 8"/>
                    <a:gd name="T3" fmla="*/ 2 h 9"/>
                    <a:gd name="T4" fmla="*/ 5 w 8"/>
                    <a:gd name="T5" fmla="*/ 0 h 9"/>
                    <a:gd name="T6" fmla="*/ 5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5 h 9"/>
                    <a:gd name="T20" fmla="*/ 6 w 8"/>
                    <a:gd name="T21" fmla="*/ 6 h 9"/>
                    <a:gd name="T22" fmla="*/ 5 w 8"/>
                    <a:gd name="T23" fmla="*/ 8 h 9"/>
                    <a:gd name="T24" fmla="*/ 5 w 8"/>
                    <a:gd name="T25" fmla="*/ 8 h 9"/>
                    <a:gd name="T26" fmla="*/ 3 w 8"/>
                    <a:gd name="T27" fmla="*/ 8 h 9"/>
                    <a:gd name="T28" fmla="*/ 2 w 8"/>
                    <a:gd name="T29" fmla="*/ 9 h 9"/>
                    <a:gd name="T30" fmla="*/ 2 w 8"/>
                    <a:gd name="T31" fmla="*/ 8 h 9"/>
                    <a:gd name="T32" fmla="*/ 2 w 8"/>
                    <a:gd name="T33" fmla="*/ 8 h 9"/>
                    <a:gd name="T34" fmla="*/ 0 w 8"/>
                    <a:gd name="T35" fmla="*/ 6 h 9"/>
                    <a:gd name="T36" fmla="*/ 0 w 8"/>
                    <a:gd name="T37" fmla="*/ 6 h 9"/>
                    <a:gd name="T38" fmla="*/ 0 w 8"/>
                    <a:gd name="T39" fmla="*/ 5 h 9"/>
                    <a:gd name="T40" fmla="*/ 2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0"/>
                      </a:lnTo>
                      <a:lnTo>
                        <a:pt x="6" y="0"/>
                      </a:lnTo>
                      <a:lnTo>
                        <a:pt x="8" y="2"/>
                      </a:lnTo>
                      <a:lnTo>
                        <a:pt x="8" y="3"/>
                      </a:lnTo>
                      <a:lnTo>
                        <a:pt x="8" y="5"/>
                      </a:lnTo>
                      <a:lnTo>
                        <a:pt x="6" y="6"/>
                      </a:lnTo>
                      <a:lnTo>
                        <a:pt x="5" y="8"/>
                      </a:lnTo>
                      <a:lnTo>
                        <a:pt x="3" y="8"/>
                      </a:lnTo>
                      <a:lnTo>
                        <a:pt x="2" y="9"/>
                      </a:lnTo>
                      <a:lnTo>
                        <a:pt x="2" y="8"/>
                      </a:lnTo>
                      <a:lnTo>
                        <a:pt x="0" y="6"/>
                      </a:lnTo>
                      <a:lnTo>
                        <a:pt x="0" y="5"/>
                      </a:lnTo>
                      <a:lnTo>
                        <a:pt x="2"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35" name="Freeform 683"/>
                <p:cNvSpPr>
                  <a:spLocks/>
                </p:cNvSpPr>
                <p:nvPr/>
              </p:nvSpPr>
              <p:spPr bwMode="auto">
                <a:xfrm>
                  <a:off x="1965" y="1346"/>
                  <a:ext cx="8" cy="9"/>
                </a:xfrm>
                <a:custGeom>
                  <a:avLst/>
                  <a:gdLst>
                    <a:gd name="T0" fmla="*/ 2 w 8"/>
                    <a:gd name="T1" fmla="*/ 2 h 9"/>
                    <a:gd name="T2" fmla="*/ 2 w 8"/>
                    <a:gd name="T3" fmla="*/ 2 h 9"/>
                    <a:gd name="T4" fmla="*/ 5 w 8"/>
                    <a:gd name="T5" fmla="*/ 0 h 9"/>
                    <a:gd name="T6" fmla="*/ 5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5 h 9"/>
                    <a:gd name="T20" fmla="*/ 6 w 8"/>
                    <a:gd name="T21" fmla="*/ 6 h 9"/>
                    <a:gd name="T22" fmla="*/ 5 w 8"/>
                    <a:gd name="T23" fmla="*/ 8 h 9"/>
                    <a:gd name="T24" fmla="*/ 5 w 8"/>
                    <a:gd name="T25" fmla="*/ 8 h 9"/>
                    <a:gd name="T26" fmla="*/ 3 w 8"/>
                    <a:gd name="T27" fmla="*/ 8 h 9"/>
                    <a:gd name="T28" fmla="*/ 2 w 8"/>
                    <a:gd name="T29" fmla="*/ 9 h 9"/>
                    <a:gd name="T30" fmla="*/ 2 w 8"/>
                    <a:gd name="T31" fmla="*/ 8 h 9"/>
                    <a:gd name="T32" fmla="*/ 2 w 8"/>
                    <a:gd name="T33" fmla="*/ 8 h 9"/>
                    <a:gd name="T34" fmla="*/ 0 w 8"/>
                    <a:gd name="T35" fmla="*/ 6 h 9"/>
                    <a:gd name="T36" fmla="*/ 0 w 8"/>
                    <a:gd name="T37" fmla="*/ 6 h 9"/>
                    <a:gd name="T38" fmla="*/ 0 w 8"/>
                    <a:gd name="T39" fmla="*/ 5 h 9"/>
                    <a:gd name="T40" fmla="*/ 2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0"/>
                      </a:lnTo>
                      <a:lnTo>
                        <a:pt x="6" y="0"/>
                      </a:lnTo>
                      <a:lnTo>
                        <a:pt x="8" y="2"/>
                      </a:lnTo>
                      <a:lnTo>
                        <a:pt x="8" y="3"/>
                      </a:lnTo>
                      <a:lnTo>
                        <a:pt x="8" y="5"/>
                      </a:lnTo>
                      <a:lnTo>
                        <a:pt x="6" y="6"/>
                      </a:lnTo>
                      <a:lnTo>
                        <a:pt x="5" y="8"/>
                      </a:lnTo>
                      <a:lnTo>
                        <a:pt x="3" y="8"/>
                      </a:lnTo>
                      <a:lnTo>
                        <a:pt x="2" y="9"/>
                      </a:lnTo>
                      <a:lnTo>
                        <a:pt x="2" y="8"/>
                      </a:lnTo>
                      <a:lnTo>
                        <a:pt x="0" y="6"/>
                      </a:lnTo>
                      <a:lnTo>
                        <a:pt x="0" y="5"/>
                      </a:lnTo>
                      <a:lnTo>
                        <a:pt x="2"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36" name="Freeform 684"/>
                <p:cNvSpPr>
                  <a:spLocks/>
                </p:cNvSpPr>
                <p:nvPr/>
              </p:nvSpPr>
              <p:spPr bwMode="auto">
                <a:xfrm>
                  <a:off x="1853" y="1632"/>
                  <a:ext cx="8" cy="9"/>
                </a:xfrm>
                <a:custGeom>
                  <a:avLst/>
                  <a:gdLst>
                    <a:gd name="T0" fmla="*/ 2 w 8"/>
                    <a:gd name="T1" fmla="*/ 1 h 9"/>
                    <a:gd name="T2" fmla="*/ 2 w 8"/>
                    <a:gd name="T3" fmla="*/ 1 h 9"/>
                    <a:gd name="T4" fmla="*/ 5 w 8"/>
                    <a:gd name="T5" fmla="*/ 1 h 9"/>
                    <a:gd name="T6" fmla="*/ 5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6 h 9"/>
                    <a:gd name="T20" fmla="*/ 6 w 8"/>
                    <a:gd name="T21" fmla="*/ 7 h 9"/>
                    <a:gd name="T22" fmla="*/ 5 w 8"/>
                    <a:gd name="T23" fmla="*/ 7 h 9"/>
                    <a:gd name="T24" fmla="*/ 5 w 8"/>
                    <a:gd name="T25" fmla="*/ 7 h 9"/>
                    <a:gd name="T26" fmla="*/ 3 w 8"/>
                    <a:gd name="T27" fmla="*/ 9 h 9"/>
                    <a:gd name="T28" fmla="*/ 2 w 8"/>
                    <a:gd name="T29" fmla="*/ 9 h 9"/>
                    <a:gd name="T30" fmla="*/ 2 w 8"/>
                    <a:gd name="T31" fmla="*/ 9 h 9"/>
                    <a:gd name="T32" fmla="*/ 2 w 8"/>
                    <a:gd name="T33" fmla="*/ 7 h 9"/>
                    <a:gd name="T34" fmla="*/ 0 w 8"/>
                    <a:gd name="T35" fmla="*/ 7 h 9"/>
                    <a:gd name="T36" fmla="*/ 0 w 8"/>
                    <a:gd name="T37" fmla="*/ 6 h 9"/>
                    <a:gd name="T38" fmla="*/ 0 w 8"/>
                    <a:gd name="T39" fmla="*/ 4 h 9"/>
                    <a:gd name="T40" fmla="*/ 2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1"/>
                      </a:lnTo>
                      <a:lnTo>
                        <a:pt x="5" y="0"/>
                      </a:lnTo>
                      <a:lnTo>
                        <a:pt x="6" y="0"/>
                      </a:lnTo>
                      <a:lnTo>
                        <a:pt x="8" y="1"/>
                      </a:lnTo>
                      <a:lnTo>
                        <a:pt x="8" y="3"/>
                      </a:lnTo>
                      <a:lnTo>
                        <a:pt x="8" y="4"/>
                      </a:lnTo>
                      <a:lnTo>
                        <a:pt x="8" y="6"/>
                      </a:lnTo>
                      <a:lnTo>
                        <a:pt x="6" y="7"/>
                      </a:lnTo>
                      <a:lnTo>
                        <a:pt x="5" y="7"/>
                      </a:lnTo>
                      <a:lnTo>
                        <a:pt x="3" y="9"/>
                      </a:lnTo>
                      <a:lnTo>
                        <a:pt x="2" y="9"/>
                      </a:lnTo>
                      <a:lnTo>
                        <a:pt x="2" y="7"/>
                      </a:lnTo>
                      <a:lnTo>
                        <a:pt x="0" y="7"/>
                      </a:lnTo>
                      <a:lnTo>
                        <a:pt x="0" y="6"/>
                      </a:lnTo>
                      <a:lnTo>
                        <a:pt x="0" y="4"/>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37" name="Freeform 685"/>
                <p:cNvSpPr>
                  <a:spLocks/>
                </p:cNvSpPr>
                <p:nvPr/>
              </p:nvSpPr>
              <p:spPr bwMode="auto">
                <a:xfrm>
                  <a:off x="1853" y="1632"/>
                  <a:ext cx="8" cy="9"/>
                </a:xfrm>
                <a:custGeom>
                  <a:avLst/>
                  <a:gdLst>
                    <a:gd name="T0" fmla="*/ 2 w 8"/>
                    <a:gd name="T1" fmla="*/ 1 h 9"/>
                    <a:gd name="T2" fmla="*/ 2 w 8"/>
                    <a:gd name="T3" fmla="*/ 1 h 9"/>
                    <a:gd name="T4" fmla="*/ 5 w 8"/>
                    <a:gd name="T5" fmla="*/ 1 h 9"/>
                    <a:gd name="T6" fmla="*/ 5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6 h 9"/>
                    <a:gd name="T20" fmla="*/ 6 w 8"/>
                    <a:gd name="T21" fmla="*/ 7 h 9"/>
                    <a:gd name="T22" fmla="*/ 5 w 8"/>
                    <a:gd name="T23" fmla="*/ 7 h 9"/>
                    <a:gd name="T24" fmla="*/ 5 w 8"/>
                    <a:gd name="T25" fmla="*/ 7 h 9"/>
                    <a:gd name="T26" fmla="*/ 3 w 8"/>
                    <a:gd name="T27" fmla="*/ 9 h 9"/>
                    <a:gd name="T28" fmla="*/ 2 w 8"/>
                    <a:gd name="T29" fmla="*/ 9 h 9"/>
                    <a:gd name="T30" fmla="*/ 2 w 8"/>
                    <a:gd name="T31" fmla="*/ 9 h 9"/>
                    <a:gd name="T32" fmla="*/ 2 w 8"/>
                    <a:gd name="T33" fmla="*/ 7 h 9"/>
                    <a:gd name="T34" fmla="*/ 0 w 8"/>
                    <a:gd name="T35" fmla="*/ 7 h 9"/>
                    <a:gd name="T36" fmla="*/ 0 w 8"/>
                    <a:gd name="T37" fmla="*/ 6 h 9"/>
                    <a:gd name="T38" fmla="*/ 0 w 8"/>
                    <a:gd name="T39" fmla="*/ 4 h 9"/>
                    <a:gd name="T40" fmla="*/ 2 w 8"/>
                    <a:gd name="T41" fmla="*/ 3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1"/>
                      </a:lnTo>
                      <a:lnTo>
                        <a:pt x="5" y="0"/>
                      </a:lnTo>
                      <a:lnTo>
                        <a:pt x="6" y="0"/>
                      </a:lnTo>
                      <a:lnTo>
                        <a:pt x="8" y="1"/>
                      </a:lnTo>
                      <a:lnTo>
                        <a:pt x="8" y="3"/>
                      </a:lnTo>
                      <a:lnTo>
                        <a:pt x="8" y="4"/>
                      </a:lnTo>
                      <a:lnTo>
                        <a:pt x="8" y="6"/>
                      </a:lnTo>
                      <a:lnTo>
                        <a:pt x="6" y="7"/>
                      </a:lnTo>
                      <a:lnTo>
                        <a:pt x="5" y="7"/>
                      </a:lnTo>
                      <a:lnTo>
                        <a:pt x="3" y="9"/>
                      </a:lnTo>
                      <a:lnTo>
                        <a:pt x="2" y="9"/>
                      </a:lnTo>
                      <a:lnTo>
                        <a:pt x="2" y="7"/>
                      </a:lnTo>
                      <a:lnTo>
                        <a:pt x="0" y="7"/>
                      </a:lnTo>
                      <a:lnTo>
                        <a:pt x="0" y="6"/>
                      </a:lnTo>
                      <a:lnTo>
                        <a:pt x="0" y="4"/>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38" name="Freeform 686"/>
                <p:cNvSpPr>
                  <a:spLocks/>
                </p:cNvSpPr>
                <p:nvPr/>
              </p:nvSpPr>
              <p:spPr bwMode="auto">
                <a:xfrm>
                  <a:off x="1931" y="1391"/>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6 w 7"/>
                    <a:gd name="T19" fmla="*/ 5 h 9"/>
                    <a:gd name="T20" fmla="*/ 6 w 7"/>
                    <a:gd name="T21" fmla="*/ 6 h 9"/>
                    <a:gd name="T22" fmla="*/ 4 w 7"/>
                    <a:gd name="T23" fmla="*/ 8 h 9"/>
                    <a:gd name="T24" fmla="*/ 4 w 7"/>
                    <a:gd name="T25" fmla="*/ 8 h 9"/>
                    <a:gd name="T26" fmla="*/ 3 w 7"/>
                    <a:gd name="T27" fmla="*/ 8 h 9"/>
                    <a:gd name="T28" fmla="*/ 1 w 7"/>
                    <a:gd name="T29" fmla="*/ 9 h 9"/>
                    <a:gd name="T30" fmla="*/ 0 w 7"/>
                    <a:gd name="T31" fmla="*/ 8 h 9"/>
                    <a:gd name="T32" fmla="*/ 0 w 7"/>
                    <a:gd name="T33" fmla="*/ 8 h 9"/>
                    <a:gd name="T34" fmla="*/ 0 w 7"/>
                    <a:gd name="T35" fmla="*/ 6 h 9"/>
                    <a:gd name="T36" fmla="*/ 0 w 7"/>
                    <a:gd name="T37" fmla="*/ 6 h 9"/>
                    <a:gd name="T38" fmla="*/ 0 w 7"/>
                    <a:gd name="T39" fmla="*/ 5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7" y="2"/>
                      </a:lnTo>
                      <a:lnTo>
                        <a:pt x="7" y="3"/>
                      </a:lnTo>
                      <a:lnTo>
                        <a:pt x="7" y="5"/>
                      </a:lnTo>
                      <a:lnTo>
                        <a:pt x="6" y="5"/>
                      </a:lnTo>
                      <a:lnTo>
                        <a:pt x="6" y="6"/>
                      </a:lnTo>
                      <a:lnTo>
                        <a:pt x="4" y="8"/>
                      </a:lnTo>
                      <a:lnTo>
                        <a:pt x="3" y="8"/>
                      </a:lnTo>
                      <a:lnTo>
                        <a:pt x="1" y="9"/>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39" name="Freeform 687"/>
                <p:cNvSpPr>
                  <a:spLocks/>
                </p:cNvSpPr>
                <p:nvPr/>
              </p:nvSpPr>
              <p:spPr bwMode="auto">
                <a:xfrm>
                  <a:off x="1931" y="1391"/>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6 w 7"/>
                    <a:gd name="T19" fmla="*/ 5 h 9"/>
                    <a:gd name="T20" fmla="*/ 6 w 7"/>
                    <a:gd name="T21" fmla="*/ 6 h 9"/>
                    <a:gd name="T22" fmla="*/ 4 w 7"/>
                    <a:gd name="T23" fmla="*/ 8 h 9"/>
                    <a:gd name="T24" fmla="*/ 4 w 7"/>
                    <a:gd name="T25" fmla="*/ 8 h 9"/>
                    <a:gd name="T26" fmla="*/ 3 w 7"/>
                    <a:gd name="T27" fmla="*/ 8 h 9"/>
                    <a:gd name="T28" fmla="*/ 1 w 7"/>
                    <a:gd name="T29" fmla="*/ 9 h 9"/>
                    <a:gd name="T30" fmla="*/ 0 w 7"/>
                    <a:gd name="T31" fmla="*/ 8 h 9"/>
                    <a:gd name="T32" fmla="*/ 0 w 7"/>
                    <a:gd name="T33" fmla="*/ 8 h 9"/>
                    <a:gd name="T34" fmla="*/ 0 w 7"/>
                    <a:gd name="T35" fmla="*/ 6 h 9"/>
                    <a:gd name="T36" fmla="*/ 0 w 7"/>
                    <a:gd name="T37" fmla="*/ 6 h 9"/>
                    <a:gd name="T38" fmla="*/ 0 w 7"/>
                    <a:gd name="T39" fmla="*/ 5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7" y="2"/>
                      </a:lnTo>
                      <a:lnTo>
                        <a:pt x="7" y="3"/>
                      </a:lnTo>
                      <a:lnTo>
                        <a:pt x="7" y="5"/>
                      </a:lnTo>
                      <a:lnTo>
                        <a:pt x="6" y="5"/>
                      </a:lnTo>
                      <a:lnTo>
                        <a:pt x="6" y="6"/>
                      </a:lnTo>
                      <a:lnTo>
                        <a:pt x="4" y="8"/>
                      </a:lnTo>
                      <a:lnTo>
                        <a:pt x="3" y="8"/>
                      </a:lnTo>
                      <a:lnTo>
                        <a:pt x="1" y="9"/>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40" name="Freeform 688"/>
                <p:cNvSpPr>
                  <a:spLocks/>
                </p:cNvSpPr>
                <p:nvPr/>
              </p:nvSpPr>
              <p:spPr bwMode="auto">
                <a:xfrm>
                  <a:off x="1877" y="1618"/>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6 w 8"/>
                    <a:gd name="T11" fmla="*/ 0 h 8"/>
                    <a:gd name="T12" fmla="*/ 8 w 8"/>
                    <a:gd name="T13" fmla="*/ 2 h 8"/>
                    <a:gd name="T14" fmla="*/ 8 w 8"/>
                    <a:gd name="T15" fmla="*/ 3 h 8"/>
                    <a:gd name="T16" fmla="*/ 8 w 8"/>
                    <a:gd name="T17" fmla="*/ 3 h 8"/>
                    <a:gd name="T18" fmla="*/ 6 w 8"/>
                    <a:gd name="T19" fmla="*/ 5 h 8"/>
                    <a:gd name="T20" fmla="*/ 5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6 h 8"/>
                    <a:gd name="T34" fmla="*/ 0 w 8"/>
                    <a:gd name="T35" fmla="*/ 6 h 8"/>
                    <a:gd name="T36" fmla="*/ 0 w 8"/>
                    <a:gd name="T37" fmla="*/ 5 h 8"/>
                    <a:gd name="T38" fmla="*/ 0 w 8"/>
                    <a:gd name="T39" fmla="*/ 3 h 8"/>
                    <a:gd name="T40" fmla="*/ 0 w 8"/>
                    <a:gd name="T41" fmla="*/ 3 h 8"/>
                    <a:gd name="T42" fmla="*/ 0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2"/>
                      </a:lnTo>
                      <a:lnTo>
                        <a:pt x="8" y="3"/>
                      </a:lnTo>
                      <a:lnTo>
                        <a:pt x="6" y="5"/>
                      </a:lnTo>
                      <a:lnTo>
                        <a:pt x="5" y="6"/>
                      </a:lnTo>
                      <a:lnTo>
                        <a:pt x="5" y="8"/>
                      </a:lnTo>
                      <a:lnTo>
                        <a:pt x="3" y="8"/>
                      </a:lnTo>
                      <a:lnTo>
                        <a:pt x="2" y="8"/>
                      </a:lnTo>
                      <a:lnTo>
                        <a:pt x="0" y="8"/>
                      </a:lnTo>
                      <a:lnTo>
                        <a:pt x="0" y="6"/>
                      </a:lnTo>
                      <a:lnTo>
                        <a:pt x="0" y="5"/>
                      </a:lnTo>
                      <a:lnTo>
                        <a:pt x="0" y="3"/>
                      </a:lnTo>
                      <a:lnTo>
                        <a:pt x="0" y="2"/>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41" name="Freeform 689"/>
                <p:cNvSpPr>
                  <a:spLocks/>
                </p:cNvSpPr>
                <p:nvPr/>
              </p:nvSpPr>
              <p:spPr bwMode="auto">
                <a:xfrm>
                  <a:off x="1877" y="1618"/>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6 w 8"/>
                    <a:gd name="T11" fmla="*/ 0 h 8"/>
                    <a:gd name="T12" fmla="*/ 8 w 8"/>
                    <a:gd name="T13" fmla="*/ 2 h 8"/>
                    <a:gd name="T14" fmla="*/ 8 w 8"/>
                    <a:gd name="T15" fmla="*/ 3 h 8"/>
                    <a:gd name="T16" fmla="*/ 8 w 8"/>
                    <a:gd name="T17" fmla="*/ 3 h 8"/>
                    <a:gd name="T18" fmla="*/ 6 w 8"/>
                    <a:gd name="T19" fmla="*/ 5 h 8"/>
                    <a:gd name="T20" fmla="*/ 5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6 h 8"/>
                    <a:gd name="T34" fmla="*/ 0 w 8"/>
                    <a:gd name="T35" fmla="*/ 6 h 8"/>
                    <a:gd name="T36" fmla="*/ 0 w 8"/>
                    <a:gd name="T37" fmla="*/ 5 h 8"/>
                    <a:gd name="T38" fmla="*/ 0 w 8"/>
                    <a:gd name="T39" fmla="*/ 3 h 8"/>
                    <a:gd name="T40" fmla="*/ 0 w 8"/>
                    <a:gd name="T41" fmla="*/ 3 h 8"/>
                    <a:gd name="T42" fmla="*/ 0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2"/>
                      </a:lnTo>
                      <a:lnTo>
                        <a:pt x="8" y="3"/>
                      </a:lnTo>
                      <a:lnTo>
                        <a:pt x="6" y="5"/>
                      </a:lnTo>
                      <a:lnTo>
                        <a:pt x="5" y="6"/>
                      </a:lnTo>
                      <a:lnTo>
                        <a:pt x="5" y="8"/>
                      </a:lnTo>
                      <a:lnTo>
                        <a:pt x="3" y="8"/>
                      </a:lnTo>
                      <a:lnTo>
                        <a:pt x="2" y="8"/>
                      </a:lnTo>
                      <a:lnTo>
                        <a:pt x="0" y="8"/>
                      </a:lnTo>
                      <a:lnTo>
                        <a:pt x="0" y="6"/>
                      </a:lnTo>
                      <a:lnTo>
                        <a:pt x="0" y="5"/>
                      </a:lnTo>
                      <a:lnTo>
                        <a:pt x="0" y="3"/>
                      </a:lnTo>
                      <a:lnTo>
                        <a:pt x="0" y="2"/>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42" name="Freeform 690"/>
                <p:cNvSpPr>
                  <a:spLocks/>
                </p:cNvSpPr>
                <p:nvPr/>
              </p:nvSpPr>
              <p:spPr bwMode="auto">
                <a:xfrm>
                  <a:off x="1846" y="1615"/>
                  <a:ext cx="7" cy="9"/>
                </a:xfrm>
                <a:custGeom>
                  <a:avLst/>
                  <a:gdLst>
                    <a:gd name="T0" fmla="*/ 1 w 7"/>
                    <a:gd name="T1" fmla="*/ 2 h 9"/>
                    <a:gd name="T2" fmla="*/ 1 w 7"/>
                    <a:gd name="T3" fmla="*/ 2 h 9"/>
                    <a:gd name="T4" fmla="*/ 3 w 7"/>
                    <a:gd name="T5" fmla="*/ 2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6 h 9"/>
                    <a:gd name="T22" fmla="*/ 4 w 7"/>
                    <a:gd name="T23" fmla="*/ 8 h 9"/>
                    <a:gd name="T24" fmla="*/ 4 w 7"/>
                    <a:gd name="T25" fmla="*/ 8 h 9"/>
                    <a:gd name="T26" fmla="*/ 3 w 7"/>
                    <a:gd name="T27" fmla="*/ 9 h 9"/>
                    <a:gd name="T28" fmla="*/ 1 w 7"/>
                    <a:gd name="T29" fmla="*/ 9 h 9"/>
                    <a:gd name="T30" fmla="*/ 0 w 7"/>
                    <a:gd name="T31" fmla="*/ 8 h 9"/>
                    <a:gd name="T32" fmla="*/ 0 w 7"/>
                    <a:gd name="T33" fmla="*/ 8 h 9"/>
                    <a:gd name="T34" fmla="*/ 0 w 7"/>
                    <a:gd name="T35" fmla="*/ 6 h 9"/>
                    <a:gd name="T36" fmla="*/ 0 w 7"/>
                    <a:gd name="T37" fmla="*/ 6 h 9"/>
                    <a:gd name="T38" fmla="*/ 0 w 7"/>
                    <a:gd name="T39" fmla="*/ 5 h 9"/>
                    <a:gd name="T40" fmla="*/ 0 w 7"/>
                    <a:gd name="T41" fmla="*/ 3 h 9"/>
                    <a:gd name="T42" fmla="*/ 0 w 7"/>
                    <a:gd name="T43" fmla="*/ 2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0"/>
                      </a:lnTo>
                      <a:lnTo>
                        <a:pt x="7" y="2"/>
                      </a:lnTo>
                      <a:lnTo>
                        <a:pt x="7" y="3"/>
                      </a:lnTo>
                      <a:lnTo>
                        <a:pt x="7" y="5"/>
                      </a:lnTo>
                      <a:lnTo>
                        <a:pt x="7" y="6"/>
                      </a:lnTo>
                      <a:lnTo>
                        <a:pt x="6" y="6"/>
                      </a:lnTo>
                      <a:lnTo>
                        <a:pt x="4" y="8"/>
                      </a:lnTo>
                      <a:lnTo>
                        <a:pt x="3" y="9"/>
                      </a:lnTo>
                      <a:lnTo>
                        <a:pt x="1" y="9"/>
                      </a:lnTo>
                      <a:lnTo>
                        <a:pt x="0" y="8"/>
                      </a:lnTo>
                      <a:lnTo>
                        <a:pt x="0" y="6"/>
                      </a:lnTo>
                      <a:lnTo>
                        <a:pt x="0" y="5"/>
                      </a:lnTo>
                      <a:lnTo>
                        <a:pt x="0" y="3"/>
                      </a:lnTo>
                      <a:lnTo>
                        <a:pt x="0" y="2"/>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43" name="Freeform 691"/>
                <p:cNvSpPr>
                  <a:spLocks/>
                </p:cNvSpPr>
                <p:nvPr/>
              </p:nvSpPr>
              <p:spPr bwMode="auto">
                <a:xfrm>
                  <a:off x="1846" y="1615"/>
                  <a:ext cx="7" cy="9"/>
                </a:xfrm>
                <a:custGeom>
                  <a:avLst/>
                  <a:gdLst>
                    <a:gd name="T0" fmla="*/ 1 w 7"/>
                    <a:gd name="T1" fmla="*/ 2 h 9"/>
                    <a:gd name="T2" fmla="*/ 1 w 7"/>
                    <a:gd name="T3" fmla="*/ 2 h 9"/>
                    <a:gd name="T4" fmla="*/ 3 w 7"/>
                    <a:gd name="T5" fmla="*/ 2 h 9"/>
                    <a:gd name="T6" fmla="*/ 4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6 h 9"/>
                    <a:gd name="T22" fmla="*/ 4 w 7"/>
                    <a:gd name="T23" fmla="*/ 8 h 9"/>
                    <a:gd name="T24" fmla="*/ 4 w 7"/>
                    <a:gd name="T25" fmla="*/ 8 h 9"/>
                    <a:gd name="T26" fmla="*/ 3 w 7"/>
                    <a:gd name="T27" fmla="*/ 9 h 9"/>
                    <a:gd name="T28" fmla="*/ 1 w 7"/>
                    <a:gd name="T29" fmla="*/ 9 h 9"/>
                    <a:gd name="T30" fmla="*/ 0 w 7"/>
                    <a:gd name="T31" fmla="*/ 8 h 9"/>
                    <a:gd name="T32" fmla="*/ 0 w 7"/>
                    <a:gd name="T33" fmla="*/ 8 h 9"/>
                    <a:gd name="T34" fmla="*/ 0 w 7"/>
                    <a:gd name="T35" fmla="*/ 6 h 9"/>
                    <a:gd name="T36" fmla="*/ 0 w 7"/>
                    <a:gd name="T37" fmla="*/ 6 h 9"/>
                    <a:gd name="T38" fmla="*/ 0 w 7"/>
                    <a:gd name="T39" fmla="*/ 5 h 9"/>
                    <a:gd name="T40" fmla="*/ 0 w 7"/>
                    <a:gd name="T41" fmla="*/ 3 h 9"/>
                    <a:gd name="T42" fmla="*/ 0 w 7"/>
                    <a:gd name="T43" fmla="*/ 2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0"/>
                      </a:lnTo>
                      <a:lnTo>
                        <a:pt x="7" y="2"/>
                      </a:lnTo>
                      <a:lnTo>
                        <a:pt x="7" y="3"/>
                      </a:lnTo>
                      <a:lnTo>
                        <a:pt x="7" y="5"/>
                      </a:lnTo>
                      <a:lnTo>
                        <a:pt x="7" y="6"/>
                      </a:lnTo>
                      <a:lnTo>
                        <a:pt x="6" y="6"/>
                      </a:lnTo>
                      <a:lnTo>
                        <a:pt x="4" y="8"/>
                      </a:lnTo>
                      <a:lnTo>
                        <a:pt x="3" y="9"/>
                      </a:lnTo>
                      <a:lnTo>
                        <a:pt x="1" y="9"/>
                      </a:lnTo>
                      <a:lnTo>
                        <a:pt x="0" y="8"/>
                      </a:lnTo>
                      <a:lnTo>
                        <a:pt x="0" y="6"/>
                      </a:lnTo>
                      <a:lnTo>
                        <a:pt x="0" y="5"/>
                      </a:lnTo>
                      <a:lnTo>
                        <a:pt x="0" y="3"/>
                      </a:lnTo>
                      <a:lnTo>
                        <a:pt x="0" y="2"/>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44" name="Freeform 692"/>
                <p:cNvSpPr>
                  <a:spLocks/>
                </p:cNvSpPr>
                <p:nvPr/>
              </p:nvSpPr>
              <p:spPr bwMode="auto">
                <a:xfrm>
                  <a:off x="1897" y="1599"/>
                  <a:ext cx="7" cy="7"/>
                </a:xfrm>
                <a:custGeom>
                  <a:avLst/>
                  <a:gdLst>
                    <a:gd name="T0" fmla="*/ 1 w 7"/>
                    <a:gd name="T1" fmla="*/ 1 h 7"/>
                    <a:gd name="T2" fmla="*/ 1 w 7"/>
                    <a:gd name="T3" fmla="*/ 1 h 7"/>
                    <a:gd name="T4" fmla="*/ 3 w 7"/>
                    <a:gd name="T5" fmla="*/ 0 h 7"/>
                    <a:gd name="T6" fmla="*/ 4 w 7"/>
                    <a:gd name="T7" fmla="*/ 0 h 7"/>
                    <a:gd name="T8" fmla="*/ 4 w 7"/>
                    <a:gd name="T9" fmla="*/ 0 h 7"/>
                    <a:gd name="T10" fmla="*/ 6 w 7"/>
                    <a:gd name="T11" fmla="*/ 1 h 7"/>
                    <a:gd name="T12" fmla="*/ 7 w 7"/>
                    <a:gd name="T13" fmla="*/ 1 h 7"/>
                    <a:gd name="T14" fmla="*/ 7 w 7"/>
                    <a:gd name="T15" fmla="*/ 3 h 7"/>
                    <a:gd name="T16" fmla="*/ 7 w 7"/>
                    <a:gd name="T17" fmla="*/ 3 h 7"/>
                    <a:gd name="T18" fmla="*/ 6 w 7"/>
                    <a:gd name="T19" fmla="*/ 4 h 7"/>
                    <a:gd name="T20" fmla="*/ 4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1"/>
                      </a:lnTo>
                      <a:lnTo>
                        <a:pt x="7" y="1"/>
                      </a:lnTo>
                      <a:lnTo>
                        <a:pt x="7" y="3"/>
                      </a:lnTo>
                      <a:lnTo>
                        <a:pt x="6" y="4"/>
                      </a:lnTo>
                      <a:lnTo>
                        <a:pt x="4" y="6"/>
                      </a:lnTo>
                      <a:lnTo>
                        <a:pt x="4" y="7"/>
                      </a:lnTo>
                      <a:lnTo>
                        <a:pt x="3" y="7"/>
                      </a:lnTo>
                      <a:lnTo>
                        <a:pt x="1" y="7"/>
                      </a:lnTo>
                      <a:lnTo>
                        <a:pt x="0" y="7"/>
                      </a:lnTo>
                      <a:lnTo>
                        <a:pt x="0" y="6"/>
                      </a:lnTo>
                      <a:lnTo>
                        <a:pt x="0" y="4"/>
                      </a:lnTo>
                      <a:lnTo>
                        <a:pt x="0" y="3"/>
                      </a:lnTo>
                      <a:lnTo>
                        <a:pt x="0" y="1"/>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45" name="Freeform 693"/>
                <p:cNvSpPr>
                  <a:spLocks/>
                </p:cNvSpPr>
                <p:nvPr/>
              </p:nvSpPr>
              <p:spPr bwMode="auto">
                <a:xfrm>
                  <a:off x="1897" y="1599"/>
                  <a:ext cx="7" cy="7"/>
                </a:xfrm>
                <a:custGeom>
                  <a:avLst/>
                  <a:gdLst>
                    <a:gd name="T0" fmla="*/ 1 w 7"/>
                    <a:gd name="T1" fmla="*/ 1 h 7"/>
                    <a:gd name="T2" fmla="*/ 1 w 7"/>
                    <a:gd name="T3" fmla="*/ 1 h 7"/>
                    <a:gd name="T4" fmla="*/ 3 w 7"/>
                    <a:gd name="T5" fmla="*/ 0 h 7"/>
                    <a:gd name="T6" fmla="*/ 4 w 7"/>
                    <a:gd name="T7" fmla="*/ 0 h 7"/>
                    <a:gd name="T8" fmla="*/ 4 w 7"/>
                    <a:gd name="T9" fmla="*/ 0 h 7"/>
                    <a:gd name="T10" fmla="*/ 6 w 7"/>
                    <a:gd name="T11" fmla="*/ 1 h 7"/>
                    <a:gd name="T12" fmla="*/ 7 w 7"/>
                    <a:gd name="T13" fmla="*/ 1 h 7"/>
                    <a:gd name="T14" fmla="*/ 7 w 7"/>
                    <a:gd name="T15" fmla="*/ 3 h 7"/>
                    <a:gd name="T16" fmla="*/ 7 w 7"/>
                    <a:gd name="T17" fmla="*/ 3 h 7"/>
                    <a:gd name="T18" fmla="*/ 6 w 7"/>
                    <a:gd name="T19" fmla="*/ 4 h 7"/>
                    <a:gd name="T20" fmla="*/ 4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1"/>
                      </a:lnTo>
                      <a:lnTo>
                        <a:pt x="7" y="1"/>
                      </a:lnTo>
                      <a:lnTo>
                        <a:pt x="7" y="3"/>
                      </a:lnTo>
                      <a:lnTo>
                        <a:pt x="6" y="4"/>
                      </a:lnTo>
                      <a:lnTo>
                        <a:pt x="4" y="6"/>
                      </a:lnTo>
                      <a:lnTo>
                        <a:pt x="4" y="7"/>
                      </a:lnTo>
                      <a:lnTo>
                        <a:pt x="3" y="7"/>
                      </a:lnTo>
                      <a:lnTo>
                        <a:pt x="1" y="7"/>
                      </a:lnTo>
                      <a:lnTo>
                        <a:pt x="0" y="7"/>
                      </a:lnTo>
                      <a:lnTo>
                        <a:pt x="0" y="6"/>
                      </a:lnTo>
                      <a:lnTo>
                        <a:pt x="0" y="4"/>
                      </a:lnTo>
                      <a:lnTo>
                        <a:pt x="0" y="3"/>
                      </a:lnTo>
                      <a:lnTo>
                        <a:pt x="0" y="1"/>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46" name="Freeform 694"/>
                <p:cNvSpPr>
                  <a:spLocks/>
                </p:cNvSpPr>
                <p:nvPr/>
              </p:nvSpPr>
              <p:spPr bwMode="auto">
                <a:xfrm>
                  <a:off x="1880" y="1348"/>
                  <a:ext cx="8" cy="9"/>
                </a:xfrm>
                <a:custGeom>
                  <a:avLst/>
                  <a:gdLst>
                    <a:gd name="T0" fmla="*/ 2 w 8"/>
                    <a:gd name="T1" fmla="*/ 1 h 9"/>
                    <a:gd name="T2" fmla="*/ 2 w 8"/>
                    <a:gd name="T3" fmla="*/ 1 h 9"/>
                    <a:gd name="T4" fmla="*/ 5 w 8"/>
                    <a:gd name="T5" fmla="*/ 0 h 9"/>
                    <a:gd name="T6" fmla="*/ 5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4 h 9"/>
                    <a:gd name="T20" fmla="*/ 6 w 8"/>
                    <a:gd name="T21" fmla="*/ 6 h 9"/>
                    <a:gd name="T22" fmla="*/ 5 w 8"/>
                    <a:gd name="T23" fmla="*/ 7 h 9"/>
                    <a:gd name="T24" fmla="*/ 5 w 8"/>
                    <a:gd name="T25" fmla="*/ 7 h 9"/>
                    <a:gd name="T26" fmla="*/ 3 w 8"/>
                    <a:gd name="T27" fmla="*/ 9 h 9"/>
                    <a:gd name="T28" fmla="*/ 2 w 8"/>
                    <a:gd name="T29" fmla="*/ 9 h 9"/>
                    <a:gd name="T30" fmla="*/ 2 w 8"/>
                    <a:gd name="T31" fmla="*/ 9 h 9"/>
                    <a:gd name="T32" fmla="*/ 2 w 8"/>
                    <a:gd name="T33" fmla="*/ 7 h 9"/>
                    <a:gd name="T34" fmla="*/ 0 w 8"/>
                    <a:gd name="T35" fmla="*/ 6 h 9"/>
                    <a:gd name="T36" fmla="*/ 0 w 8"/>
                    <a:gd name="T37" fmla="*/ 6 h 9"/>
                    <a:gd name="T38" fmla="*/ 0 w 8"/>
                    <a:gd name="T39" fmla="*/ 4 h 9"/>
                    <a:gd name="T40" fmla="*/ 2 w 8"/>
                    <a:gd name="T41" fmla="*/ 3 h 9"/>
                    <a:gd name="T42" fmla="*/ 2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0"/>
                      </a:lnTo>
                      <a:lnTo>
                        <a:pt x="6" y="0"/>
                      </a:lnTo>
                      <a:lnTo>
                        <a:pt x="8" y="1"/>
                      </a:lnTo>
                      <a:lnTo>
                        <a:pt x="8" y="3"/>
                      </a:lnTo>
                      <a:lnTo>
                        <a:pt x="8" y="4"/>
                      </a:lnTo>
                      <a:lnTo>
                        <a:pt x="6" y="6"/>
                      </a:lnTo>
                      <a:lnTo>
                        <a:pt x="5" y="7"/>
                      </a:lnTo>
                      <a:lnTo>
                        <a:pt x="3" y="9"/>
                      </a:lnTo>
                      <a:lnTo>
                        <a:pt x="2" y="9"/>
                      </a:lnTo>
                      <a:lnTo>
                        <a:pt x="2" y="7"/>
                      </a:lnTo>
                      <a:lnTo>
                        <a:pt x="0" y="6"/>
                      </a:lnTo>
                      <a:lnTo>
                        <a:pt x="0" y="4"/>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47" name="Freeform 695"/>
                <p:cNvSpPr>
                  <a:spLocks/>
                </p:cNvSpPr>
                <p:nvPr/>
              </p:nvSpPr>
              <p:spPr bwMode="auto">
                <a:xfrm>
                  <a:off x="1880" y="1348"/>
                  <a:ext cx="8" cy="9"/>
                </a:xfrm>
                <a:custGeom>
                  <a:avLst/>
                  <a:gdLst>
                    <a:gd name="T0" fmla="*/ 2 w 8"/>
                    <a:gd name="T1" fmla="*/ 1 h 9"/>
                    <a:gd name="T2" fmla="*/ 2 w 8"/>
                    <a:gd name="T3" fmla="*/ 1 h 9"/>
                    <a:gd name="T4" fmla="*/ 5 w 8"/>
                    <a:gd name="T5" fmla="*/ 0 h 9"/>
                    <a:gd name="T6" fmla="*/ 5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4 h 9"/>
                    <a:gd name="T20" fmla="*/ 6 w 8"/>
                    <a:gd name="T21" fmla="*/ 6 h 9"/>
                    <a:gd name="T22" fmla="*/ 5 w 8"/>
                    <a:gd name="T23" fmla="*/ 7 h 9"/>
                    <a:gd name="T24" fmla="*/ 5 w 8"/>
                    <a:gd name="T25" fmla="*/ 7 h 9"/>
                    <a:gd name="T26" fmla="*/ 3 w 8"/>
                    <a:gd name="T27" fmla="*/ 9 h 9"/>
                    <a:gd name="T28" fmla="*/ 2 w 8"/>
                    <a:gd name="T29" fmla="*/ 9 h 9"/>
                    <a:gd name="T30" fmla="*/ 2 w 8"/>
                    <a:gd name="T31" fmla="*/ 9 h 9"/>
                    <a:gd name="T32" fmla="*/ 2 w 8"/>
                    <a:gd name="T33" fmla="*/ 7 h 9"/>
                    <a:gd name="T34" fmla="*/ 0 w 8"/>
                    <a:gd name="T35" fmla="*/ 6 h 9"/>
                    <a:gd name="T36" fmla="*/ 0 w 8"/>
                    <a:gd name="T37" fmla="*/ 6 h 9"/>
                    <a:gd name="T38" fmla="*/ 0 w 8"/>
                    <a:gd name="T39" fmla="*/ 4 h 9"/>
                    <a:gd name="T40" fmla="*/ 2 w 8"/>
                    <a:gd name="T41" fmla="*/ 3 h 9"/>
                    <a:gd name="T42" fmla="*/ 2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0"/>
                      </a:lnTo>
                      <a:lnTo>
                        <a:pt x="6" y="0"/>
                      </a:lnTo>
                      <a:lnTo>
                        <a:pt x="8" y="1"/>
                      </a:lnTo>
                      <a:lnTo>
                        <a:pt x="8" y="3"/>
                      </a:lnTo>
                      <a:lnTo>
                        <a:pt x="8" y="4"/>
                      </a:lnTo>
                      <a:lnTo>
                        <a:pt x="6" y="6"/>
                      </a:lnTo>
                      <a:lnTo>
                        <a:pt x="5" y="7"/>
                      </a:lnTo>
                      <a:lnTo>
                        <a:pt x="3" y="9"/>
                      </a:lnTo>
                      <a:lnTo>
                        <a:pt x="2" y="9"/>
                      </a:lnTo>
                      <a:lnTo>
                        <a:pt x="2" y="7"/>
                      </a:lnTo>
                      <a:lnTo>
                        <a:pt x="0" y="6"/>
                      </a:lnTo>
                      <a:lnTo>
                        <a:pt x="0" y="4"/>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48" name="Freeform 696"/>
                <p:cNvSpPr>
                  <a:spLocks/>
                </p:cNvSpPr>
                <p:nvPr/>
              </p:nvSpPr>
              <p:spPr bwMode="auto">
                <a:xfrm>
                  <a:off x="1909" y="1289"/>
                  <a:ext cx="7" cy="8"/>
                </a:xfrm>
                <a:custGeom>
                  <a:avLst/>
                  <a:gdLst>
                    <a:gd name="T0" fmla="*/ 1 w 7"/>
                    <a:gd name="T1" fmla="*/ 0 h 8"/>
                    <a:gd name="T2" fmla="*/ 1 w 7"/>
                    <a:gd name="T3" fmla="*/ 0 h 8"/>
                    <a:gd name="T4" fmla="*/ 3 w 7"/>
                    <a:gd name="T5" fmla="*/ 0 h 8"/>
                    <a:gd name="T6" fmla="*/ 4 w 7"/>
                    <a:gd name="T7" fmla="*/ 0 h 8"/>
                    <a:gd name="T8" fmla="*/ 6 w 7"/>
                    <a:gd name="T9" fmla="*/ 0 h 8"/>
                    <a:gd name="T10" fmla="*/ 7 w 7"/>
                    <a:gd name="T11" fmla="*/ 0 h 8"/>
                    <a:gd name="T12" fmla="*/ 7 w 7"/>
                    <a:gd name="T13" fmla="*/ 2 h 8"/>
                    <a:gd name="T14" fmla="*/ 7 w 7"/>
                    <a:gd name="T15" fmla="*/ 2 h 8"/>
                    <a:gd name="T16" fmla="*/ 7 w 7"/>
                    <a:gd name="T17" fmla="*/ 3 h 8"/>
                    <a:gd name="T18" fmla="*/ 6 w 7"/>
                    <a:gd name="T19" fmla="*/ 5 h 8"/>
                    <a:gd name="T20" fmla="*/ 6 w 7"/>
                    <a:gd name="T21" fmla="*/ 6 h 8"/>
                    <a:gd name="T22" fmla="*/ 4 w 7"/>
                    <a:gd name="T23" fmla="*/ 8 h 8"/>
                    <a:gd name="T24" fmla="*/ 4 w 7"/>
                    <a:gd name="T25" fmla="*/ 8 h 8"/>
                    <a:gd name="T26" fmla="*/ 3 w 7"/>
                    <a:gd name="T27" fmla="*/ 8 h 8"/>
                    <a:gd name="T28" fmla="*/ 1 w 7"/>
                    <a:gd name="T29" fmla="*/ 8 h 8"/>
                    <a:gd name="T30" fmla="*/ 0 w 7"/>
                    <a:gd name="T31" fmla="*/ 8 h 8"/>
                    <a:gd name="T32" fmla="*/ 0 w 7"/>
                    <a:gd name="T33" fmla="*/ 8 h 8"/>
                    <a:gd name="T34" fmla="*/ 0 w 7"/>
                    <a:gd name="T35" fmla="*/ 6 h 8"/>
                    <a:gd name="T36" fmla="*/ 0 w 7"/>
                    <a:gd name="T37" fmla="*/ 5 h 8"/>
                    <a:gd name="T38" fmla="*/ 0 w 7"/>
                    <a:gd name="T39" fmla="*/ 5 h 8"/>
                    <a:gd name="T40" fmla="*/ 0 w 7"/>
                    <a:gd name="T41" fmla="*/ 3 h 8"/>
                    <a:gd name="T42" fmla="*/ 0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3" y="0"/>
                      </a:lnTo>
                      <a:lnTo>
                        <a:pt x="4" y="0"/>
                      </a:lnTo>
                      <a:lnTo>
                        <a:pt x="6" y="0"/>
                      </a:lnTo>
                      <a:lnTo>
                        <a:pt x="7" y="0"/>
                      </a:lnTo>
                      <a:lnTo>
                        <a:pt x="7" y="2"/>
                      </a:lnTo>
                      <a:lnTo>
                        <a:pt x="7" y="3"/>
                      </a:lnTo>
                      <a:lnTo>
                        <a:pt x="6" y="5"/>
                      </a:lnTo>
                      <a:lnTo>
                        <a:pt x="6" y="6"/>
                      </a:lnTo>
                      <a:lnTo>
                        <a:pt x="4" y="8"/>
                      </a:lnTo>
                      <a:lnTo>
                        <a:pt x="3" y="8"/>
                      </a:lnTo>
                      <a:lnTo>
                        <a:pt x="1" y="8"/>
                      </a:lnTo>
                      <a:lnTo>
                        <a:pt x="0" y="8"/>
                      </a:lnTo>
                      <a:lnTo>
                        <a:pt x="0" y="6"/>
                      </a:lnTo>
                      <a:lnTo>
                        <a:pt x="0" y="5"/>
                      </a:lnTo>
                      <a:lnTo>
                        <a:pt x="0" y="3"/>
                      </a:lnTo>
                      <a:lnTo>
                        <a:pt x="0"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49" name="Freeform 697"/>
                <p:cNvSpPr>
                  <a:spLocks/>
                </p:cNvSpPr>
                <p:nvPr/>
              </p:nvSpPr>
              <p:spPr bwMode="auto">
                <a:xfrm>
                  <a:off x="1909" y="1289"/>
                  <a:ext cx="7" cy="8"/>
                </a:xfrm>
                <a:custGeom>
                  <a:avLst/>
                  <a:gdLst>
                    <a:gd name="T0" fmla="*/ 1 w 7"/>
                    <a:gd name="T1" fmla="*/ 0 h 8"/>
                    <a:gd name="T2" fmla="*/ 1 w 7"/>
                    <a:gd name="T3" fmla="*/ 0 h 8"/>
                    <a:gd name="T4" fmla="*/ 3 w 7"/>
                    <a:gd name="T5" fmla="*/ 0 h 8"/>
                    <a:gd name="T6" fmla="*/ 4 w 7"/>
                    <a:gd name="T7" fmla="*/ 0 h 8"/>
                    <a:gd name="T8" fmla="*/ 6 w 7"/>
                    <a:gd name="T9" fmla="*/ 0 h 8"/>
                    <a:gd name="T10" fmla="*/ 7 w 7"/>
                    <a:gd name="T11" fmla="*/ 0 h 8"/>
                    <a:gd name="T12" fmla="*/ 7 w 7"/>
                    <a:gd name="T13" fmla="*/ 2 h 8"/>
                    <a:gd name="T14" fmla="*/ 7 w 7"/>
                    <a:gd name="T15" fmla="*/ 2 h 8"/>
                    <a:gd name="T16" fmla="*/ 7 w 7"/>
                    <a:gd name="T17" fmla="*/ 3 h 8"/>
                    <a:gd name="T18" fmla="*/ 6 w 7"/>
                    <a:gd name="T19" fmla="*/ 5 h 8"/>
                    <a:gd name="T20" fmla="*/ 6 w 7"/>
                    <a:gd name="T21" fmla="*/ 6 h 8"/>
                    <a:gd name="T22" fmla="*/ 4 w 7"/>
                    <a:gd name="T23" fmla="*/ 8 h 8"/>
                    <a:gd name="T24" fmla="*/ 4 w 7"/>
                    <a:gd name="T25" fmla="*/ 8 h 8"/>
                    <a:gd name="T26" fmla="*/ 3 w 7"/>
                    <a:gd name="T27" fmla="*/ 8 h 8"/>
                    <a:gd name="T28" fmla="*/ 1 w 7"/>
                    <a:gd name="T29" fmla="*/ 8 h 8"/>
                    <a:gd name="T30" fmla="*/ 0 w 7"/>
                    <a:gd name="T31" fmla="*/ 8 h 8"/>
                    <a:gd name="T32" fmla="*/ 0 w 7"/>
                    <a:gd name="T33" fmla="*/ 8 h 8"/>
                    <a:gd name="T34" fmla="*/ 0 w 7"/>
                    <a:gd name="T35" fmla="*/ 6 h 8"/>
                    <a:gd name="T36" fmla="*/ 0 w 7"/>
                    <a:gd name="T37" fmla="*/ 5 h 8"/>
                    <a:gd name="T38" fmla="*/ 0 w 7"/>
                    <a:gd name="T39" fmla="*/ 5 h 8"/>
                    <a:gd name="T40" fmla="*/ 0 w 7"/>
                    <a:gd name="T41" fmla="*/ 3 h 8"/>
                    <a:gd name="T42" fmla="*/ 0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3" y="0"/>
                      </a:lnTo>
                      <a:lnTo>
                        <a:pt x="4" y="0"/>
                      </a:lnTo>
                      <a:lnTo>
                        <a:pt x="6" y="0"/>
                      </a:lnTo>
                      <a:lnTo>
                        <a:pt x="7" y="0"/>
                      </a:lnTo>
                      <a:lnTo>
                        <a:pt x="7" y="2"/>
                      </a:lnTo>
                      <a:lnTo>
                        <a:pt x="7" y="3"/>
                      </a:lnTo>
                      <a:lnTo>
                        <a:pt x="6" y="5"/>
                      </a:lnTo>
                      <a:lnTo>
                        <a:pt x="6" y="6"/>
                      </a:lnTo>
                      <a:lnTo>
                        <a:pt x="4" y="8"/>
                      </a:lnTo>
                      <a:lnTo>
                        <a:pt x="3" y="8"/>
                      </a:lnTo>
                      <a:lnTo>
                        <a:pt x="1" y="8"/>
                      </a:lnTo>
                      <a:lnTo>
                        <a:pt x="0" y="8"/>
                      </a:lnTo>
                      <a:lnTo>
                        <a:pt x="0" y="6"/>
                      </a:lnTo>
                      <a:lnTo>
                        <a:pt x="0" y="5"/>
                      </a:lnTo>
                      <a:lnTo>
                        <a:pt x="0" y="3"/>
                      </a:lnTo>
                      <a:lnTo>
                        <a:pt x="0"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50" name="Freeform 698"/>
                <p:cNvSpPr>
                  <a:spLocks/>
                </p:cNvSpPr>
                <p:nvPr/>
              </p:nvSpPr>
              <p:spPr bwMode="auto">
                <a:xfrm>
                  <a:off x="1985" y="1387"/>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7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4 h 7"/>
                    <a:gd name="T40" fmla="*/ 0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6" y="4"/>
                      </a:lnTo>
                      <a:lnTo>
                        <a:pt x="6" y="6"/>
                      </a:lnTo>
                      <a:lnTo>
                        <a:pt x="4" y="7"/>
                      </a:lnTo>
                      <a:lnTo>
                        <a:pt x="3" y="7"/>
                      </a:lnTo>
                      <a:lnTo>
                        <a:pt x="1" y="7"/>
                      </a:lnTo>
                      <a:lnTo>
                        <a:pt x="0" y="7"/>
                      </a:lnTo>
                      <a:lnTo>
                        <a:pt x="0" y="6"/>
                      </a:lnTo>
                      <a:lnTo>
                        <a:pt x="0" y="4"/>
                      </a:lnTo>
                      <a:lnTo>
                        <a:pt x="0" y="3"/>
                      </a:lnTo>
                      <a:lnTo>
                        <a:pt x="1"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51" name="Freeform 699"/>
                <p:cNvSpPr>
                  <a:spLocks/>
                </p:cNvSpPr>
                <p:nvPr/>
              </p:nvSpPr>
              <p:spPr bwMode="auto">
                <a:xfrm>
                  <a:off x="1985" y="1387"/>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7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4 h 7"/>
                    <a:gd name="T40" fmla="*/ 0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6" y="4"/>
                      </a:lnTo>
                      <a:lnTo>
                        <a:pt x="6" y="6"/>
                      </a:lnTo>
                      <a:lnTo>
                        <a:pt x="4" y="7"/>
                      </a:lnTo>
                      <a:lnTo>
                        <a:pt x="3" y="7"/>
                      </a:lnTo>
                      <a:lnTo>
                        <a:pt x="1" y="7"/>
                      </a:lnTo>
                      <a:lnTo>
                        <a:pt x="0" y="7"/>
                      </a:lnTo>
                      <a:lnTo>
                        <a:pt x="0" y="6"/>
                      </a:lnTo>
                      <a:lnTo>
                        <a:pt x="0" y="4"/>
                      </a:lnTo>
                      <a:lnTo>
                        <a:pt x="0" y="3"/>
                      </a:lnTo>
                      <a:lnTo>
                        <a:pt x="1"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52" name="Freeform 700"/>
                <p:cNvSpPr>
                  <a:spLocks/>
                </p:cNvSpPr>
                <p:nvPr/>
              </p:nvSpPr>
              <p:spPr bwMode="auto">
                <a:xfrm>
                  <a:off x="1906" y="1630"/>
                  <a:ext cx="7" cy="9"/>
                </a:xfrm>
                <a:custGeom>
                  <a:avLst/>
                  <a:gdLst>
                    <a:gd name="T0" fmla="*/ 3 w 7"/>
                    <a:gd name="T1" fmla="*/ 2 h 9"/>
                    <a:gd name="T2" fmla="*/ 3 w 7"/>
                    <a:gd name="T3" fmla="*/ 2 h 9"/>
                    <a:gd name="T4" fmla="*/ 4 w 7"/>
                    <a:gd name="T5" fmla="*/ 2 h 9"/>
                    <a:gd name="T6" fmla="*/ 6 w 7"/>
                    <a:gd name="T7" fmla="*/ 0 h 9"/>
                    <a:gd name="T8" fmla="*/ 6 w 7"/>
                    <a:gd name="T9" fmla="*/ 2 h 9"/>
                    <a:gd name="T10" fmla="*/ 7 w 7"/>
                    <a:gd name="T11" fmla="*/ 2 h 9"/>
                    <a:gd name="T12" fmla="*/ 7 w 7"/>
                    <a:gd name="T13" fmla="*/ 2 h 9"/>
                    <a:gd name="T14" fmla="*/ 7 w 7"/>
                    <a:gd name="T15" fmla="*/ 3 h 9"/>
                    <a:gd name="T16" fmla="*/ 7 w 7"/>
                    <a:gd name="T17" fmla="*/ 5 h 9"/>
                    <a:gd name="T18" fmla="*/ 7 w 7"/>
                    <a:gd name="T19" fmla="*/ 6 h 9"/>
                    <a:gd name="T20" fmla="*/ 6 w 7"/>
                    <a:gd name="T21" fmla="*/ 6 h 9"/>
                    <a:gd name="T22" fmla="*/ 6 w 7"/>
                    <a:gd name="T23" fmla="*/ 8 h 9"/>
                    <a:gd name="T24" fmla="*/ 6 w 7"/>
                    <a:gd name="T25" fmla="*/ 8 h 9"/>
                    <a:gd name="T26" fmla="*/ 3 w 7"/>
                    <a:gd name="T27" fmla="*/ 9 h 9"/>
                    <a:gd name="T28" fmla="*/ 3 w 7"/>
                    <a:gd name="T29" fmla="*/ 9 h 9"/>
                    <a:gd name="T30" fmla="*/ 1 w 7"/>
                    <a:gd name="T31" fmla="*/ 9 h 9"/>
                    <a:gd name="T32" fmla="*/ 1 w 7"/>
                    <a:gd name="T33" fmla="*/ 8 h 9"/>
                    <a:gd name="T34" fmla="*/ 0 w 7"/>
                    <a:gd name="T35" fmla="*/ 6 h 9"/>
                    <a:gd name="T36" fmla="*/ 0 w 7"/>
                    <a:gd name="T37" fmla="*/ 6 h 9"/>
                    <a:gd name="T38" fmla="*/ 0 w 7"/>
                    <a:gd name="T39" fmla="*/ 5 h 9"/>
                    <a:gd name="T40" fmla="*/ 1 w 7"/>
                    <a:gd name="T41" fmla="*/ 3 h 9"/>
                    <a:gd name="T42" fmla="*/ 1 w 7"/>
                    <a:gd name="T43" fmla="*/ 2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2"/>
                      </a:lnTo>
                      <a:lnTo>
                        <a:pt x="6" y="0"/>
                      </a:lnTo>
                      <a:lnTo>
                        <a:pt x="6" y="2"/>
                      </a:lnTo>
                      <a:lnTo>
                        <a:pt x="7" y="2"/>
                      </a:lnTo>
                      <a:lnTo>
                        <a:pt x="7" y="3"/>
                      </a:lnTo>
                      <a:lnTo>
                        <a:pt x="7" y="5"/>
                      </a:lnTo>
                      <a:lnTo>
                        <a:pt x="7" y="6"/>
                      </a:lnTo>
                      <a:lnTo>
                        <a:pt x="6" y="6"/>
                      </a:lnTo>
                      <a:lnTo>
                        <a:pt x="6" y="8"/>
                      </a:lnTo>
                      <a:lnTo>
                        <a:pt x="3" y="9"/>
                      </a:lnTo>
                      <a:lnTo>
                        <a:pt x="1" y="9"/>
                      </a:lnTo>
                      <a:lnTo>
                        <a:pt x="1" y="8"/>
                      </a:lnTo>
                      <a:lnTo>
                        <a:pt x="0" y="6"/>
                      </a:lnTo>
                      <a:lnTo>
                        <a:pt x="0" y="5"/>
                      </a:lnTo>
                      <a:lnTo>
                        <a:pt x="1" y="3"/>
                      </a:lnTo>
                      <a:lnTo>
                        <a:pt x="1"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53" name="Freeform 701"/>
                <p:cNvSpPr>
                  <a:spLocks/>
                </p:cNvSpPr>
                <p:nvPr/>
              </p:nvSpPr>
              <p:spPr bwMode="auto">
                <a:xfrm>
                  <a:off x="1906" y="1630"/>
                  <a:ext cx="7" cy="9"/>
                </a:xfrm>
                <a:custGeom>
                  <a:avLst/>
                  <a:gdLst>
                    <a:gd name="T0" fmla="*/ 3 w 7"/>
                    <a:gd name="T1" fmla="*/ 2 h 9"/>
                    <a:gd name="T2" fmla="*/ 3 w 7"/>
                    <a:gd name="T3" fmla="*/ 2 h 9"/>
                    <a:gd name="T4" fmla="*/ 4 w 7"/>
                    <a:gd name="T5" fmla="*/ 2 h 9"/>
                    <a:gd name="T6" fmla="*/ 6 w 7"/>
                    <a:gd name="T7" fmla="*/ 0 h 9"/>
                    <a:gd name="T8" fmla="*/ 6 w 7"/>
                    <a:gd name="T9" fmla="*/ 2 h 9"/>
                    <a:gd name="T10" fmla="*/ 7 w 7"/>
                    <a:gd name="T11" fmla="*/ 2 h 9"/>
                    <a:gd name="T12" fmla="*/ 7 w 7"/>
                    <a:gd name="T13" fmla="*/ 2 h 9"/>
                    <a:gd name="T14" fmla="*/ 7 w 7"/>
                    <a:gd name="T15" fmla="*/ 3 h 9"/>
                    <a:gd name="T16" fmla="*/ 7 w 7"/>
                    <a:gd name="T17" fmla="*/ 5 h 9"/>
                    <a:gd name="T18" fmla="*/ 7 w 7"/>
                    <a:gd name="T19" fmla="*/ 6 h 9"/>
                    <a:gd name="T20" fmla="*/ 6 w 7"/>
                    <a:gd name="T21" fmla="*/ 6 h 9"/>
                    <a:gd name="T22" fmla="*/ 6 w 7"/>
                    <a:gd name="T23" fmla="*/ 8 h 9"/>
                    <a:gd name="T24" fmla="*/ 6 w 7"/>
                    <a:gd name="T25" fmla="*/ 8 h 9"/>
                    <a:gd name="T26" fmla="*/ 3 w 7"/>
                    <a:gd name="T27" fmla="*/ 9 h 9"/>
                    <a:gd name="T28" fmla="*/ 3 w 7"/>
                    <a:gd name="T29" fmla="*/ 9 h 9"/>
                    <a:gd name="T30" fmla="*/ 1 w 7"/>
                    <a:gd name="T31" fmla="*/ 9 h 9"/>
                    <a:gd name="T32" fmla="*/ 1 w 7"/>
                    <a:gd name="T33" fmla="*/ 8 h 9"/>
                    <a:gd name="T34" fmla="*/ 0 w 7"/>
                    <a:gd name="T35" fmla="*/ 6 h 9"/>
                    <a:gd name="T36" fmla="*/ 0 w 7"/>
                    <a:gd name="T37" fmla="*/ 6 h 9"/>
                    <a:gd name="T38" fmla="*/ 0 w 7"/>
                    <a:gd name="T39" fmla="*/ 5 h 9"/>
                    <a:gd name="T40" fmla="*/ 1 w 7"/>
                    <a:gd name="T41" fmla="*/ 3 h 9"/>
                    <a:gd name="T42" fmla="*/ 1 w 7"/>
                    <a:gd name="T43" fmla="*/ 2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2"/>
                      </a:lnTo>
                      <a:lnTo>
                        <a:pt x="6" y="0"/>
                      </a:lnTo>
                      <a:lnTo>
                        <a:pt x="6" y="2"/>
                      </a:lnTo>
                      <a:lnTo>
                        <a:pt x="7" y="2"/>
                      </a:lnTo>
                      <a:lnTo>
                        <a:pt x="7" y="3"/>
                      </a:lnTo>
                      <a:lnTo>
                        <a:pt x="7" y="5"/>
                      </a:lnTo>
                      <a:lnTo>
                        <a:pt x="7" y="6"/>
                      </a:lnTo>
                      <a:lnTo>
                        <a:pt x="6" y="6"/>
                      </a:lnTo>
                      <a:lnTo>
                        <a:pt x="6" y="8"/>
                      </a:lnTo>
                      <a:lnTo>
                        <a:pt x="3" y="9"/>
                      </a:lnTo>
                      <a:lnTo>
                        <a:pt x="1" y="9"/>
                      </a:lnTo>
                      <a:lnTo>
                        <a:pt x="1" y="8"/>
                      </a:lnTo>
                      <a:lnTo>
                        <a:pt x="0" y="6"/>
                      </a:lnTo>
                      <a:lnTo>
                        <a:pt x="0" y="5"/>
                      </a:lnTo>
                      <a:lnTo>
                        <a:pt x="1" y="3"/>
                      </a:lnTo>
                      <a:lnTo>
                        <a:pt x="1"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54" name="Freeform 702"/>
                <p:cNvSpPr>
                  <a:spLocks/>
                </p:cNvSpPr>
                <p:nvPr/>
              </p:nvSpPr>
              <p:spPr bwMode="auto">
                <a:xfrm>
                  <a:off x="1977" y="1303"/>
                  <a:ext cx="11" cy="12"/>
                </a:xfrm>
                <a:custGeom>
                  <a:avLst/>
                  <a:gdLst>
                    <a:gd name="T0" fmla="*/ 3 w 11"/>
                    <a:gd name="T1" fmla="*/ 3 h 12"/>
                    <a:gd name="T2" fmla="*/ 3 w 11"/>
                    <a:gd name="T3" fmla="*/ 3 h 12"/>
                    <a:gd name="T4" fmla="*/ 6 w 11"/>
                    <a:gd name="T5" fmla="*/ 1 h 12"/>
                    <a:gd name="T6" fmla="*/ 8 w 11"/>
                    <a:gd name="T7" fmla="*/ 0 h 12"/>
                    <a:gd name="T8" fmla="*/ 9 w 11"/>
                    <a:gd name="T9" fmla="*/ 1 h 12"/>
                    <a:gd name="T10" fmla="*/ 11 w 11"/>
                    <a:gd name="T11" fmla="*/ 1 h 12"/>
                    <a:gd name="T12" fmla="*/ 11 w 11"/>
                    <a:gd name="T13" fmla="*/ 3 h 12"/>
                    <a:gd name="T14" fmla="*/ 11 w 11"/>
                    <a:gd name="T15" fmla="*/ 4 h 12"/>
                    <a:gd name="T16" fmla="*/ 11 w 11"/>
                    <a:gd name="T17" fmla="*/ 6 h 12"/>
                    <a:gd name="T18" fmla="*/ 11 w 11"/>
                    <a:gd name="T19" fmla="*/ 7 h 12"/>
                    <a:gd name="T20" fmla="*/ 9 w 11"/>
                    <a:gd name="T21" fmla="*/ 9 h 12"/>
                    <a:gd name="T22" fmla="*/ 8 w 11"/>
                    <a:gd name="T23" fmla="*/ 10 h 12"/>
                    <a:gd name="T24" fmla="*/ 8 w 11"/>
                    <a:gd name="T25" fmla="*/ 10 h 12"/>
                    <a:gd name="T26" fmla="*/ 5 w 11"/>
                    <a:gd name="T27" fmla="*/ 12 h 12"/>
                    <a:gd name="T28" fmla="*/ 3 w 11"/>
                    <a:gd name="T29" fmla="*/ 12 h 12"/>
                    <a:gd name="T30" fmla="*/ 3 w 11"/>
                    <a:gd name="T31" fmla="*/ 10 h 12"/>
                    <a:gd name="T32" fmla="*/ 2 w 11"/>
                    <a:gd name="T33" fmla="*/ 10 h 12"/>
                    <a:gd name="T34" fmla="*/ 0 w 11"/>
                    <a:gd name="T35" fmla="*/ 9 h 12"/>
                    <a:gd name="T36" fmla="*/ 0 w 11"/>
                    <a:gd name="T37" fmla="*/ 7 h 12"/>
                    <a:gd name="T38" fmla="*/ 0 w 11"/>
                    <a:gd name="T39" fmla="*/ 6 h 12"/>
                    <a:gd name="T40" fmla="*/ 2 w 11"/>
                    <a:gd name="T41" fmla="*/ 4 h 12"/>
                    <a:gd name="T42" fmla="*/ 3 w 11"/>
                    <a:gd name="T43" fmla="*/ 3 h 12"/>
                    <a:gd name="T44" fmla="*/ 3 w 11"/>
                    <a:gd name="T45" fmla="*/ 3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2"/>
                    <a:gd name="T71" fmla="*/ 11 w 11"/>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2">
                      <a:moveTo>
                        <a:pt x="3" y="3"/>
                      </a:moveTo>
                      <a:lnTo>
                        <a:pt x="3" y="3"/>
                      </a:lnTo>
                      <a:lnTo>
                        <a:pt x="6" y="1"/>
                      </a:lnTo>
                      <a:lnTo>
                        <a:pt x="8" y="0"/>
                      </a:lnTo>
                      <a:lnTo>
                        <a:pt x="9" y="1"/>
                      </a:lnTo>
                      <a:lnTo>
                        <a:pt x="11" y="1"/>
                      </a:lnTo>
                      <a:lnTo>
                        <a:pt x="11" y="3"/>
                      </a:lnTo>
                      <a:lnTo>
                        <a:pt x="11" y="4"/>
                      </a:lnTo>
                      <a:lnTo>
                        <a:pt x="11" y="6"/>
                      </a:lnTo>
                      <a:lnTo>
                        <a:pt x="11" y="7"/>
                      </a:lnTo>
                      <a:lnTo>
                        <a:pt x="9" y="9"/>
                      </a:lnTo>
                      <a:lnTo>
                        <a:pt x="8" y="10"/>
                      </a:lnTo>
                      <a:lnTo>
                        <a:pt x="5" y="12"/>
                      </a:lnTo>
                      <a:lnTo>
                        <a:pt x="3" y="12"/>
                      </a:lnTo>
                      <a:lnTo>
                        <a:pt x="3" y="10"/>
                      </a:lnTo>
                      <a:lnTo>
                        <a:pt x="2" y="10"/>
                      </a:lnTo>
                      <a:lnTo>
                        <a:pt x="0" y="9"/>
                      </a:lnTo>
                      <a:lnTo>
                        <a:pt x="0" y="7"/>
                      </a:lnTo>
                      <a:lnTo>
                        <a:pt x="0" y="6"/>
                      </a:lnTo>
                      <a:lnTo>
                        <a:pt x="2" y="4"/>
                      </a:lnTo>
                      <a:lnTo>
                        <a:pt x="3" y="3"/>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55" name="Freeform 703"/>
                <p:cNvSpPr>
                  <a:spLocks/>
                </p:cNvSpPr>
                <p:nvPr/>
              </p:nvSpPr>
              <p:spPr bwMode="auto">
                <a:xfrm>
                  <a:off x="1977" y="1303"/>
                  <a:ext cx="11" cy="12"/>
                </a:xfrm>
                <a:custGeom>
                  <a:avLst/>
                  <a:gdLst>
                    <a:gd name="T0" fmla="*/ 3 w 11"/>
                    <a:gd name="T1" fmla="*/ 3 h 12"/>
                    <a:gd name="T2" fmla="*/ 3 w 11"/>
                    <a:gd name="T3" fmla="*/ 3 h 12"/>
                    <a:gd name="T4" fmla="*/ 6 w 11"/>
                    <a:gd name="T5" fmla="*/ 1 h 12"/>
                    <a:gd name="T6" fmla="*/ 8 w 11"/>
                    <a:gd name="T7" fmla="*/ 0 h 12"/>
                    <a:gd name="T8" fmla="*/ 9 w 11"/>
                    <a:gd name="T9" fmla="*/ 1 h 12"/>
                    <a:gd name="T10" fmla="*/ 11 w 11"/>
                    <a:gd name="T11" fmla="*/ 1 h 12"/>
                    <a:gd name="T12" fmla="*/ 11 w 11"/>
                    <a:gd name="T13" fmla="*/ 3 h 12"/>
                    <a:gd name="T14" fmla="*/ 11 w 11"/>
                    <a:gd name="T15" fmla="*/ 4 h 12"/>
                    <a:gd name="T16" fmla="*/ 11 w 11"/>
                    <a:gd name="T17" fmla="*/ 6 h 12"/>
                    <a:gd name="T18" fmla="*/ 11 w 11"/>
                    <a:gd name="T19" fmla="*/ 7 h 12"/>
                    <a:gd name="T20" fmla="*/ 9 w 11"/>
                    <a:gd name="T21" fmla="*/ 9 h 12"/>
                    <a:gd name="T22" fmla="*/ 8 w 11"/>
                    <a:gd name="T23" fmla="*/ 10 h 12"/>
                    <a:gd name="T24" fmla="*/ 8 w 11"/>
                    <a:gd name="T25" fmla="*/ 10 h 12"/>
                    <a:gd name="T26" fmla="*/ 5 w 11"/>
                    <a:gd name="T27" fmla="*/ 12 h 12"/>
                    <a:gd name="T28" fmla="*/ 3 w 11"/>
                    <a:gd name="T29" fmla="*/ 12 h 12"/>
                    <a:gd name="T30" fmla="*/ 3 w 11"/>
                    <a:gd name="T31" fmla="*/ 10 h 12"/>
                    <a:gd name="T32" fmla="*/ 2 w 11"/>
                    <a:gd name="T33" fmla="*/ 10 h 12"/>
                    <a:gd name="T34" fmla="*/ 0 w 11"/>
                    <a:gd name="T35" fmla="*/ 9 h 12"/>
                    <a:gd name="T36" fmla="*/ 0 w 11"/>
                    <a:gd name="T37" fmla="*/ 7 h 12"/>
                    <a:gd name="T38" fmla="*/ 0 w 11"/>
                    <a:gd name="T39" fmla="*/ 6 h 12"/>
                    <a:gd name="T40" fmla="*/ 2 w 11"/>
                    <a:gd name="T41" fmla="*/ 4 h 12"/>
                    <a:gd name="T42" fmla="*/ 3 w 11"/>
                    <a:gd name="T43" fmla="*/ 3 h 12"/>
                    <a:gd name="T44" fmla="*/ 3 w 11"/>
                    <a:gd name="T45" fmla="*/ 3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2"/>
                    <a:gd name="T71" fmla="*/ 11 w 11"/>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2">
                      <a:moveTo>
                        <a:pt x="3" y="3"/>
                      </a:moveTo>
                      <a:lnTo>
                        <a:pt x="3" y="3"/>
                      </a:lnTo>
                      <a:lnTo>
                        <a:pt x="6" y="1"/>
                      </a:lnTo>
                      <a:lnTo>
                        <a:pt x="8" y="0"/>
                      </a:lnTo>
                      <a:lnTo>
                        <a:pt x="9" y="1"/>
                      </a:lnTo>
                      <a:lnTo>
                        <a:pt x="11" y="1"/>
                      </a:lnTo>
                      <a:lnTo>
                        <a:pt x="11" y="3"/>
                      </a:lnTo>
                      <a:lnTo>
                        <a:pt x="11" y="4"/>
                      </a:lnTo>
                      <a:lnTo>
                        <a:pt x="11" y="6"/>
                      </a:lnTo>
                      <a:lnTo>
                        <a:pt x="11" y="7"/>
                      </a:lnTo>
                      <a:lnTo>
                        <a:pt x="9" y="9"/>
                      </a:lnTo>
                      <a:lnTo>
                        <a:pt x="8" y="10"/>
                      </a:lnTo>
                      <a:lnTo>
                        <a:pt x="5" y="12"/>
                      </a:lnTo>
                      <a:lnTo>
                        <a:pt x="3" y="12"/>
                      </a:lnTo>
                      <a:lnTo>
                        <a:pt x="3" y="10"/>
                      </a:lnTo>
                      <a:lnTo>
                        <a:pt x="2" y="10"/>
                      </a:lnTo>
                      <a:lnTo>
                        <a:pt x="0" y="9"/>
                      </a:lnTo>
                      <a:lnTo>
                        <a:pt x="0" y="7"/>
                      </a:lnTo>
                      <a:lnTo>
                        <a:pt x="0" y="6"/>
                      </a:lnTo>
                      <a:lnTo>
                        <a:pt x="2" y="4"/>
                      </a:lnTo>
                      <a:lnTo>
                        <a:pt x="3"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56" name="Freeform 704"/>
                <p:cNvSpPr>
                  <a:spLocks/>
                </p:cNvSpPr>
                <p:nvPr/>
              </p:nvSpPr>
              <p:spPr bwMode="auto">
                <a:xfrm>
                  <a:off x="1678" y="1533"/>
                  <a:ext cx="9" cy="11"/>
                </a:xfrm>
                <a:custGeom>
                  <a:avLst/>
                  <a:gdLst>
                    <a:gd name="T0" fmla="*/ 3 w 9"/>
                    <a:gd name="T1" fmla="*/ 2 h 11"/>
                    <a:gd name="T2" fmla="*/ 3 w 9"/>
                    <a:gd name="T3" fmla="*/ 2 h 11"/>
                    <a:gd name="T4" fmla="*/ 5 w 9"/>
                    <a:gd name="T5" fmla="*/ 0 h 11"/>
                    <a:gd name="T6" fmla="*/ 6 w 9"/>
                    <a:gd name="T7" fmla="*/ 0 h 11"/>
                    <a:gd name="T8" fmla="*/ 8 w 9"/>
                    <a:gd name="T9" fmla="*/ 0 h 11"/>
                    <a:gd name="T10" fmla="*/ 9 w 9"/>
                    <a:gd name="T11" fmla="*/ 0 h 11"/>
                    <a:gd name="T12" fmla="*/ 9 w 9"/>
                    <a:gd name="T13" fmla="*/ 2 h 11"/>
                    <a:gd name="T14" fmla="*/ 9 w 9"/>
                    <a:gd name="T15" fmla="*/ 3 h 11"/>
                    <a:gd name="T16" fmla="*/ 9 w 9"/>
                    <a:gd name="T17" fmla="*/ 5 h 11"/>
                    <a:gd name="T18" fmla="*/ 9 w 9"/>
                    <a:gd name="T19" fmla="*/ 6 h 11"/>
                    <a:gd name="T20" fmla="*/ 8 w 9"/>
                    <a:gd name="T21" fmla="*/ 8 h 11"/>
                    <a:gd name="T22" fmla="*/ 6 w 9"/>
                    <a:gd name="T23" fmla="*/ 9 h 11"/>
                    <a:gd name="T24" fmla="*/ 6 w 9"/>
                    <a:gd name="T25" fmla="*/ 9 h 11"/>
                    <a:gd name="T26" fmla="*/ 5 w 9"/>
                    <a:gd name="T27" fmla="*/ 11 h 11"/>
                    <a:gd name="T28" fmla="*/ 3 w 9"/>
                    <a:gd name="T29" fmla="*/ 11 h 11"/>
                    <a:gd name="T30" fmla="*/ 2 w 9"/>
                    <a:gd name="T31" fmla="*/ 11 h 11"/>
                    <a:gd name="T32" fmla="*/ 0 w 9"/>
                    <a:gd name="T33" fmla="*/ 9 h 11"/>
                    <a:gd name="T34" fmla="*/ 0 w 9"/>
                    <a:gd name="T35" fmla="*/ 8 h 11"/>
                    <a:gd name="T36" fmla="*/ 0 w 9"/>
                    <a:gd name="T37" fmla="*/ 6 h 11"/>
                    <a:gd name="T38" fmla="*/ 0 w 9"/>
                    <a:gd name="T39" fmla="*/ 5 h 11"/>
                    <a:gd name="T40" fmla="*/ 0 w 9"/>
                    <a:gd name="T41" fmla="*/ 3 h 11"/>
                    <a:gd name="T42" fmla="*/ 2 w 9"/>
                    <a:gd name="T43" fmla="*/ 2 h 11"/>
                    <a:gd name="T44" fmla="*/ 3 w 9"/>
                    <a:gd name="T45" fmla="*/ 2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11"/>
                    <a:gd name="T71" fmla="*/ 9 w 9"/>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11">
                      <a:moveTo>
                        <a:pt x="3" y="2"/>
                      </a:moveTo>
                      <a:lnTo>
                        <a:pt x="3" y="2"/>
                      </a:lnTo>
                      <a:lnTo>
                        <a:pt x="5" y="0"/>
                      </a:lnTo>
                      <a:lnTo>
                        <a:pt x="6" y="0"/>
                      </a:lnTo>
                      <a:lnTo>
                        <a:pt x="8" y="0"/>
                      </a:lnTo>
                      <a:lnTo>
                        <a:pt x="9" y="0"/>
                      </a:lnTo>
                      <a:lnTo>
                        <a:pt x="9" y="2"/>
                      </a:lnTo>
                      <a:lnTo>
                        <a:pt x="9" y="3"/>
                      </a:lnTo>
                      <a:lnTo>
                        <a:pt x="9" y="5"/>
                      </a:lnTo>
                      <a:lnTo>
                        <a:pt x="9" y="6"/>
                      </a:lnTo>
                      <a:lnTo>
                        <a:pt x="8" y="8"/>
                      </a:lnTo>
                      <a:lnTo>
                        <a:pt x="6" y="9"/>
                      </a:lnTo>
                      <a:lnTo>
                        <a:pt x="5" y="11"/>
                      </a:lnTo>
                      <a:lnTo>
                        <a:pt x="3" y="11"/>
                      </a:lnTo>
                      <a:lnTo>
                        <a:pt x="2" y="11"/>
                      </a:lnTo>
                      <a:lnTo>
                        <a:pt x="0" y="9"/>
                      </a:lnTo>
                      <a:lnTo>
                        <a:pt x="0" y="8"/>
                      </a:lnTo>
                      <a:lnTo>
                        <a:pt x="0" y="6"/>
                      </a:lnTo>
                      <a:lnTo>
                        <a:pt x="0" y="5"/>
                      </a:lnTo>
                      <a:lnTo>
                        <a:pt x="0" y="3"/>
                      </a:lnTo>
                      <a:lnTo>
                        <a:pt x="2"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57" name="Freeform 705"/>
                <p:cNvSpPr>
                  <a:spLocks/>
                </p:cNvSpPr>
                <p:nvPr/>
              </p:nvSpPr>
              <p:spPr bwMode="auto">
                <a:xfrm>
                  <a:off x="1678" y="1533"/>
                  <a:ext cx="9" cy="11"/>
                </a:xfrm>
                <a:custGeom>
                  <a:avLst/>
                  <a:gdLst>
                    <a:gd name="T0" fmla="*/ 3 w 9"/>
                    <a:gd name="T1" fmla="*/ 2 h 11"/>
                    <a:gd name="T2" fmla="*/ 3 w 9"/>
                    <a:gd name="T3" fmla="*/ 2 h 11"/>
                    <a:gd name="T4" fmla="*/ 5 w 9"/>
                    <a:gd name="T5" fmla="*/ 0 h 11"/>
                    <a:gd name="T6" fmla="*/ 6 w 9"/>
                    <a:gd name="T7" fmla="*/ 0 h 11"/>
                    <a:gd name="T8" fmla="*/ 8 w 9"/>
                    <a:gd name="T9" fmla="*/ 0 h 11"/>
                    <a:gd name="T10" fmla="*/ 9 w 9"/>
                    <a:gd name="T11" fmla="*/ 0 h 11"/>
                    <a:gd name="T12" fmla="*/ 9 w 9"/>
                    <a:gd name="T13" fmla="*/ 2 h 11"/>
                    <a:gd name="T14" fmla="*/ 9 w 9"/>
                    <a:gd name="T15" fmla="*/ 3 h 11"/>
                    <a:gd name="T16" fmla="*/ 9 w 9"/>
                    <a:gd name="T17" fmla="*/ 5 h 11"/>
                    <a:gd name="T18" fmla="*/ 9 w 9"/>
                    <a:gd name="T19" fmla="*/ 6 h 11"/>
                    <a:gd name="T20" fmla="*/ 8 w 9"/>
                    <a:gd name="T21" fmla="*/ 8 h 11"/>
                    <a:gd name="T22" fmla="*/ 6 w 9"/>
                    <a:gd name="T23" fmla="*/ 9 h 11"/>
                    <a:gd name="T24" fmla="*/ 6 w 9"/>
                    <a:gd name="T25" fmla="*/ 9 h 11"/>
                    <a:gd name="T26" fmla="*/ 5 w 9"/>
                    <a:gd name="T27" fmla="*/ 11 h 11"/>
                    <a:gd name="T28" fmla="*/ 3 w 9"/>
                    <a:gd name="T29" fmla="*/ 11 h 11"/>
                    <a:gd name="T30" fmla="*/ 2 w 9"/>
                    <a:gd name="T31" fmla="*/ 11 h 11"/>
                    <a:gd name="T32" fmla="*/ 0 w 9"/>
                    <a:gd name="T33" fmla="*/ 9 h 11"/>
                    <a:gd name="T34" fmla="*/ 0 w 9"/>
                    <a:gd name="T35" fmla="*/ 8 h 11"/>
                    <a:gd name="T36" fmla="*/ 0 w 9"/>
                    <a:gd name="T37" fmla="*/ 6 h 11"/>
                    <a:gd name="T38" fmla="*/ 0 w 9"/>
                    <a:gd name="T39" fmla="*/ 5 h 11"/>
                    <a:gd name="T40" fmla="*/ 0 w 9"/>
                    <a:gd name="T41" fmla="*/ 3 h 11"/>
                    <a:gd name="T42" fmla="*/ 2 w 9"/>
                    <a:gd name="T43" fmla="*/ 2 h 11"/>
                    <a:gd name="T44" fmla="*/ 3 w 9"/>
                    <a:gd name="T45" fmla="*/ 2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11"/>
                    <a:gd name="T71" fmla="*/ 9 w 9"/>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11">
                      <a:moveTo>
                        <a:pt x="3" y="2"/>
                      </a:moveTo>
                      <a:lnTo>
                        <a:pt x="3" y="2"/>
                      </a:lnTo>
                      <a:lnTo>
                        <a:pt x="5" y="0"/>
                      </a:lnTo>
                      <a:lnTo>
                        <a:pt x="6" y="0"/>
                      </a:lnTo>
                      <a:lnTo>
                        <a:pt x="8" y="0"/>
                      </a:lnTo>
                      <a:lnTo>
                        <a:pt x="9" y="0"/>
                      </a:lnTo>
                      <a:lnTo>
                        <a:pt x="9" y="2"/>
                      </a:lnTo>
                      <a:lnTo>
                        <a:pt x="9" y="3"/>
                      </a:lnTo>
                      <a:lnTo>
                        <a:pt x="9" y="5"/>
                      </a:lnTo>
                      <a:lnTo>
                        <a:pt x="9" y="6"/>
                      </a:lnTo>
                      <a:lnTo>
                        <a:pt x="8" y="8"/>
                      </a:lnTo>
                      <a:lnTo>
                        <a:pt x="6" y="9"/>
                      </a:lnTo>
                      <a:lnTo>
                        <a:pt x="5" y="11"/>
                      </a:lnTo>
                      <a:lnTo>
                        <a:pt x="3" y="11"/>
                      </a:lnTo>
                      <a:lnTo>
                        <a:pt x="2" y="11"/>
                      </a:lnTo>
                      <a:lnTo>
                        <a:pt x="0" y="9"/>
                      </a:lnTo>
                      <a:lnTo>
                        <a:pt x="0" y="8"/>
                      </a:lnTo>
                      <a:lnTo>
                        <a:pt x="0" y="6"/>
                      </a:lnTo>
                      <a:lnTo>
                        <a:pt x="0" y="5"/>
                      </a:lnTo>
                      <a:lnTo>
                        <a:pt x="0" y="3"/>
                      </a:lnTo>
                      <a:lnTo>
                        <a:pt x="2"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58" name="Freeform 706"/>
                <p:cNvSpPr>
                  <a:spLocks/>
                </p:cNvSpPr>
                <p:nvPr/>
              </p:nvSpPr>
              <p:spPr bwMode="auto">
                <a:xfrm>
                  <a:off x="1991" y="1500"/>
                  <a:ext cx="12" cy="9"/>
                </a:xfrm>
                <a:custGeom>
                  <a:avLst/>
                  <a:gdLst>
                    <a:gd name="T0" fmla="*/ 7 w 12"/>
                    <a:gd name="T1" fmla="*/ 0 h 9"/>
                    <a:gd name="T2" fmla="*/ 7 w 12"/>
                    <a:gd name="T3" fmla="*/ 0 h 9"/>
                    <a:gd name="T4" fmla="*/ 10 w 12"/>
                    <a:gd name="T5" fmla="*/ 2 h 9"/>
                    <a:gd name="T6" fmla="*/ 12 w 12"/>
                    <a:gd name="T7" fmla="*/ 2 h 9"/>
                    <a:gd name="T8" fmla="*/ 12 w 12"/>
                    <a:gd name="T9" fmla="*/ 3 h 9"/>
                    <a:gd name="T10" fmla="*/ 12 w 12"/>
                    <a:gd name="T11" fmla="*/ 5 h 9"/>
                    <a:gd name="T12" fmla="*/ 12 w 12"/>
                    <a:gd name="T13" fmla="*/ 6 h 9"/>
                    <a:gd name="T14" fmla="*/ 10 w 12"/>
                    <a:gd name="T15" fmla="*/ 8 h 9"/>
                    <a:gd name="T16" fmla="*/ 10 w 12"/>
                    <a:gd name="T17" fmla="*/ 8 h 9"/>
                    <a:gd name="T18" fmla="*/ 9 w 12"/>
                    <a:gd name="T19" fmla="*/ 9 h 9"/>
                    <a:gd name="T20" fmla="*/ 6 w 12"/>
                    <a:gd name="T21" fmla="*/ 9 h 9"/>
                    <a:gd name="T22" fmla="*/ 4 w 12"/>
                    <a:gd name="T23" fmla="*/ 9 h 9"/>
                    <a:gd name="T24" fmla="*/ 4 w 12"/>
                    <a:gd name="T25" fmla="*/ 9 h 9"/>
                    <a:gd name="T26" fmla="*/ 3 w 12"/>
                    <a:gd name="T27" fmla="*/ 8 h 9"/>
                    <a:gd name="T28" fmla="*/ 1 w 12"/>
                    <a:gd name="T29" fmla="*/ 8 h 9"/>
                    <a:gd name="T30" fmla="*/ 0 w 12"/>
                    <a:gd name="T31" fmla="*/ 6 h 9"/>
                    <a:gd name="T32" fmla="*/ 0 w 12"/>
                    <a:gd name="T33" fmla="*/ 5 h 9"/>
                    <a:gd name="T34" fmla="*/ 1 w 12"/>
                    <a:gd name="T35" fmla="*/ 3 h 9"/>
                    <a:gd name="T36" fmla="*/ 3 w 12"/>
                    <a:gd name="T37" fmla="*/ 2 h 9"/>
                    <a:gd name="T38" fmla="*/ 3 w 12"/>
                    <a:gd name="T39" fmla="*/ 2 h 9"/>
                    <a:gd name="T40" fmla="*/ 4 w 12"/>
                    <a:gd name="T41" fmla="*/ 0 h 9"/>
                    <a:gd name="T42" fmla="*/ 6 w 12"/>
                    <a:gd name="T43" fmla="*/ 0 h 9"/>
                    <a:gd name="T44" fmla="*/ 7 w 12"/>
                    <a:gd name="T45" fmla="*/ 0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9"/>
                    <a:gd name="T71" fmla="*/ 12 w 12"/>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9">
                      <a:moveTo>
                        <a:pt x="7" y="0"/>
                      </a:moveTo>
                      <a:lnTo>
                        <a:pt x="7" y="0"/>
                      </a:lnTo>
                      <a:lnTo>
                        <a:pt x="10" y="2"/>
                      </a:lnTo>
                      <a:lnTo>
                        <a:pt x="12" y="2"/>
                      </a:lnTo>
                      <a:lnTo>
                        <a:pt x="12" y="3"/>
                      </a:lnTo>
                      <a:lnTo>
                        <a:pt x="12" y="5"/>
                      </a:lnTo>
                      <a:lnTo>
                        <a:pt x="12" y="6"/>
                      </a:lnTo>
                      <a:lnTo>
                        <a:pt x="10" y="8"/>
                      </a:lnTo>
                      <a:lnTo>
                        <a:pt x="9" y="9"/>
                      </a:lnTo>
                      <a:lnTo>
                        <a:pt x="6" y="9"/>
                      </a:lnTo>
                      <a:lnTo>
                        <a:pt x="4" y="9"/>
                      </a:lnTo>
                      <a:lnTo>
                        <a:pt x="3" y="8"/>
                      </a:lnTo>
                      <a:lnTo>
                        <a:pt x="1" y="8"/>
                      </a:lnTo>
                      <a:lnTo>
                        <a:pt x="0" y="6"/>
                      </a:lnTo>
                      <a:lnTo>
                        <a:pt x="0" y="5"/>
                      </a:lnTo>
                      <a:lnTo>
                        <a:pt x="1" y="3"/>
                      </a:lnTo>
                      <a:lnTo>
                        <a:pt x="3" y="2"/>
                      </a:lnTo>
                      <a:lnTo>
                        <a:pt x="4" y="0"/>
                      </a:lnTo>
                      <a:lnTo>
                        <a:pt x="6" y="0"/>
                      </a:lnTo>
                      <a:lnTo>
                        <a:pt x="7"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59" name="Freeform 707"/>
                <p:cNvSpPr>
                  <a:spLocks/>
                </p:cNvSpPr>
                <p:nvPr/>
              </p:nvSpPr>
              <p:spPr bwMode="auto">
                <a:xfrm>
                  <a:off x="1991" y="1500"/>
                  <a:ext cx="12" cy="9"/>
                </a:xfrm>
                <a:custGeom>
                  <a:avLst/>
                  <a:gdLst>
                    <a:gd name="T0" fmla="*/ 7 w 12"/>
                    <a:gd name="T1" fmla="*/ 0 h 9"/>
                    <a:gd name="T2" fmla="*/ 7 w 12"/>
                    <a:gd name="T3" fmla="*/ 0 h 9"/>
                    <a:gd name="T4" fmla="*/ 10 w 12"/>
                    <a:gd name="T5" fmla="*/ 2 h 9"/>
                    <a:gd name="T6" fmla="*/ 12 w 12"/>
                    <a:gd name="T7" fmla="*/ 2 h 9"/>
                    <a:gd name="T8" fmla="*/ 12 w 12"/>
                    <a:gd name="T9" fmla="*/ 3 h 9"/>
                    <a:gd name="T10" fmla="*/ 12 w 12"/>
                    <a:gd name="T11" fmla="*/ 5 h 9"/>
                    <a:gd name="T12" fmla="*/ 12 w 12"/>
                    <a:gd name="T13" fmla="*/ 6 h 9"/>
                    <a:gd name="T14" fmla="*/ 10 w 12"/>
                    <a:gd name="T15" fmla="*/ 8 h 9"/>
                    <a:gd name="T16" fmla="*/ 10 w 12"/>
                    <a:gd name="T17" fmla="*/ 8 h 9"/>
                    <a:gd name="T18" fmla="*/ 9 w 12"/>
                    <a:gd name="T19" fmla="*/ 9 h 9"/>
                    <a:gd name="T20" fmla="*/ 6 w 12"/>
                    <a:gd name="T21" fmla="*/ 9 h 9"/>
                    <a:gd name="T22" fmla="*/ 4 w 12"/>
                    <a:gd name="T23" fmla="*/ 9 h 9"/>
                    <a:gd name="T24" fmla="*/ 4 w 12"/>
                    <a:gd name="T25" fmla="*/ 9 h 9"/>
                    <a:gd name="T26" fmla="*/ 3 w 12"/>
                    <a:gd name="T27" fmla="*/ 8 h 9"/>
                    <a:gd name="T28" fmla="*/ 1 w 12"/>
                    <a:gd name="T29" fmla="*/ 8 h 9"/>
                    <a:gd name="T30" fmla="*/ 0 w 12"/>
                    <a:gd name="T31" fmla="*/ 6 h 9"/>
                    <a:gd name="T32" fmla="*/ 0 w 12"/>
                    <a:gd name="T33" fmla="*/ 5 h 9"/>
                    <a:gd name="T34" fmla="*/ 1 w 12"/>
                    <a:gd name="T35" fmla="*/ 3 h 9"/>
                    <a:gd name="T36" fmla="*/ 3 w 12"/>
                    <a:gd name="T37" fmla="*/ 2 h 9"/>
                    <a:gd name="T38" fmla="*/ 3 w 12"/>
                    <a:gd name="T39" fmla="*/ 2 h 9"/>
                    <a:gd name="T40" fmla="*/ 4 w 12"/>
                    <a:gd name="T41" fmla="*/ 0 h 9"/>
                    <a:gd name="T42" fmla="*/ 6 w 12"/>
                    <a:gd name="T43" fmla="*/ 0 h 9"/>
                    <a:gd name="T44" fmla="*/ 7 w 12"/>
                    <a:gd name="T45" fmla="*/ 0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9"/>
                    <a:gd name="T71" fmla="*/ 12 w 12"/>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9">
                      <a:moveTo>
                        <a:pt x="7" y="0"/>
                      </a:moveTo>
                      <a:lnTo>
                        <a:pt x="7" y="0"/>
                      </a:lnTo>
                      <a:lnTo>
                        <a:pt x="10" y="2"/>
                      </a:lnTo>
                      <a:lnTo>
                        <a:pt x="12" y="2"/>
                      </a:lnTo>
                      <a:lnTo>
                        <a:pt x="12" y="3"/>
                      </a:lnTo>
                      <a:lnTo>
                        <a:pt x="12" y="5"/>
                      </a:lnTo>
                      <a:lnTo>
                        <a:pt x="12" y="6"/>
                      </a:lnTo>
                      <a:lnTo>
                        <a:pt x="10" y="8"/>
                      </a:lnTo>
                      <a:lnTo>
                        <a:pt x="9" y="9"/>
                      </a:lnTo>
                      <a:lnTo>
                        <a:pt x="6" y="9"/>
                      </a:lnTo>
                      <a:lnTo>
                        <a:pt x="4" y="9"/>
                      </a:lnTo>
                      <a:lnTo>
                        <a:pt x="3" y="8"/>
                      </a:lnTo>
                      <a:lnTo>
                        <a:pt x="1" y="8"/>
                      </a:lnTo>
                      <a:lnTo>
                        <a:pt x="0" y="6"/>
                      </a:lnTo>
                      <a:lnTo>
                        <a:pt x="0" y="5"/>
                      </a:lnTo>
                      <a:lnTo>
                        <a:pt x="1" y="3"/>
                      </a:lnTo>
                      <a:lnTo>
                        <a:pt x="3" y="2"/>
                      </a:lnTo>
                      <a:lnTo>
                        <a:pt x="4" y="0"/>
                      </a:lnTo>
                      <a:lnTo>
                        <a:pt x="6" y="0"/>
                      </a:lnTo>
                      <a:lnTo>
                        <a:pt x="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60" name="Freeform 708"/>
                <p:cNvSpPr>
                  <a:spLocks/>
                </p:cNvSpPr>
                <p:nvPr/>
              </p:nvSpPr>
              <p:spPr bwMode="auto">
                <a:xfrm>
                  <a:off x="2197" y="1532"/>
                  <a:ext cx="10" cy="10"/>
                </a:xfrm>
                <a:custGeom>
                  <a:avLst/>
                  <a:gdLst>
                    <a:gd name="T0" fmla="*/ 9 w 10"/>
                    <a:gd name="T1" fmla="*/ 3 h 10"/>
                    <a:gd name="T2" fmla="*/ 9 w 10"/>
                    <a:gd name="T3" fmla="*/ 3 h 10"/>
                    <a:gd name="T4" fmla="*/ 10 w 10"/>
                    <a:gd name="T5" fmla="*/ 6 h 10"/>
                    <a:gd name="T6" fmla="*/ 10 w 10"/>
                    <a:gd name="T7" fmla="*/ 7 h 10"/>
                    <a:gd name="T8" fmla="*/ 9 w 10"/>
                    <a:gd name="T9" fmla="*/ 9 h 10"/>
                    <a:gd name="T10" fmla="*/ 9 w 10"/>
                    <a:gd name="T11" fmla="*/ 10 h 10"/>
                    <a:gd name="T12" fmla="*/ 7 w 10"/>
                    <a:gd name="T13" fmla="*/ 10 h 10"/>
                    <a:gd name="T14" fmla="*/ 6 w 10"/>
                    <a:gd name="T15" fmla="*/ 10 h 10"/>
                    <a:gd name="T16" fmla="*/ 4 w 10"/>
                    <a:gd name="T17" fmla="*/ 10 h 10"/>
                    <a:gd name="T18" fmla="*/ 3 w 10"/>
                    <a:gd name="T19" fmla="*/ 9 h 10"/>
                    <a:gd name="T20" fmla="*/ 1 w 10"/>
                    <a:gd name="T21" fmla="*/ 7 h 10"/>
                    <a:gd name="T22" fmla="*/ 1 w 10"/>
                    <a:gd name="T23" fmla="*/ 4 h 10"/>
                    <a:gd name="T24" fmla="*/ 1 w 10"/>
                    <a:gd name="T25" fmla="*/ 4 h 10"/>
                    <a:gd name="T26" fmla="*/ 0 w 10"/>
                    <a:gd name="T27" fmla="*/ 3 h 10"/>
                    <a:gd name="T28" fmla="*/ 0 w 10"/>
                    <a:gd name="T29" fmla="*/ 1 h 10"/>
                    <a:gd name="T30" fmla="*/ 1 w 10"/>
                    <a:gd name="T31" fmla="*/ 0 h 10"/>
                    <a:gd name="T32" fmla="*/ 1 w 10"/>
                    <a:gd name="T33" fmla="*/ 0 h 10"/>
                    <a:gd name="T34" fmla="*/ 3 w 10"/>
                    <a:gd name="T35" fmla="*/ 0 h 10"/>
                    <a:gd name="T36" fmla="*/ 4 w 10"/>
                    <a:gd name="T37" fmla="*/ 0 h 10"/>
                    <a:gd name="T38" fmla="*/ 6 w 10"/>
                    <a:gd name="T39" fmla="*/ 0 h 10"/>
                    <a:gd name="T40" fmla="*/ 7 w 10"/>
                    <a:gd name="T41" fmla="*/ 1 h 10"/>
                    <a:gd name="T42" fmla="*/ 9 w 10"/>
                    <a:gd name="T43" fmla="*/ 1 h 10"/>
                    <a:gd name="T44" fmla="*/ 9 w 10"/>
                    <a:gd name="T45" fmla="*/ 3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10"/>
                    <a:gd name="T71" fmla="*/ 10 w 10"/>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10">
                      <a:moveTo>
                        <a:pt x="9" y="3"/>
                      </a:moveTo>
                      <a:lnTo>
                        <a:pt x="9" y="3"/>
                      </a:lnTo>
                      <a:lnTo>
                        <a:pt x="10" y="6"/>
                      </a:lnTo>
                      <a:lnTo>
                        <a:pt x="10" y="7"/>
                      </a:lnTo>
                      <a:lnTo>
                        <a:pt x="9" y="9"/>
                      </a:lnTo>
                      <a:lnTo>
                        <a:pt x="9" y="10"/>
                      </a:lnTo>
                      <a:lnTo>
                        <a:pt x="7" y="10"/>
                      </a:lnTo>
                      <a:lnTo>
                        <a:pt x="6" y="10"/>
                      </a:lnTo>
                      <a:lnTo>
                        <a:pt x="4" y="10"/>
                      </a:lnTo>
                      <a:lnTo>
                        <a:pt x="3" y="9"/>
                      </a:lnTo>
                      <a:lnTo>
                        <a:pt x="1" y="7"/>
                      </a:lnTo>
                      <a:lnTo>
                        <a:pt x="1" y="4"/>
                      </a:lnTo>
                      <a:lnTo>
                        <a:pt x="0" y="3"/>
                      </a:lnTo>
                      <a:lnTo>
                        <a:pt x="0" y="1"/>
                      </a:lnTo>
                      <a:lnTo>
                        <a:pt x="1" y="0"/>
                      </a:lnTo>
                      <a:lnTo>
                        <a:pt x="3" y="0"/>
                      </a:lnTo>
                      <a:lnTo>
                        <a:pt x="4" y="0"/>
                      </a:lnTo>
                      <a:lnTo>
                        <a:pt x="6" y="0"/>
                      </a:lnTo>
                      <a:lnTo>
                        <a:pt x="7" y="1"/>
                      </a:lnTo>
                      <a:lnTo>
                        <a:pt x="9" y="1"/>
                      </a:lnTo>
                      <a:lnTo>
                        <a:pt x="9" y="3"/>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61" name="Freeform 709"/>
                <p:cNvSpPr>
                  <a:spLocks/>
                </p:cNvSpPr>
                <p:nvPr/>
              </p:nvSpPr>
              <p:spPr bwMode="auto">
                <a:xfrm>
                  <a:off x="2197" y="1532"/>
                  <a:ext cx="10" cy="10"/>
                </a:xfrm>
                <a:custGeom>
                  <a:avLst/>
                  <a:gdLst>
                    <a:gd name="T0" fmla="*/ 9 w 10"/>
                    <a:gd name="T1" fmla="*/ 3 h 10"/>
                    <a:gd name="T2" fmla="*/ 9 w 10"/>
                    <a:gd name="T3" fmla="*/ 3 h 10"/>
                    <a:gd name="T4" fmla="*/ 10 w 10"/>
                    <a:gd name="T5" fmla="*/ 6 h 10"/>
                    <a:gd name="T6" fmla="*/ 10 w 10"/>
                    <a:gd name="T7" fmla="*/ 7 h 10"/>
                    <a:gd name="T8" fmla="*/ 9 w 10"/>
                    <a:gd name="T9" fmla="*/ 9 h 10"/>
                    <a:gd name="T10" fmla="*/ 9 w 10"/>
                    <a:gd name="T11" fmla="*/ 10 h 10"/>
                    <a:gd name="T12" fmla="*/ 7 w 10"/>
                    <a:gd name="T13" fmla="*/ 10 h 10"/>
                    <a:gd name="T14" fmla="*/ 6 w 10"/>
                    <a:gd name="T15" fmla="*/ 10 h 10"/>
                    <a:gd name="T16" fmla="*/ 4 w 10"/>
                    <a:gd name="T17" fmla="*/ 10 h 10"/>
                    <a:gd name="T18" fmla="*/ 3 w 10"/>
                    <a:gd name="T19" fmla="*/ 9 h 10"/>
                    <a:gd name="T20" fmla="*/ 1 w 10"/>
                    <a:gd name="T21" fmla="*/ 7 h 10"/>
                    <a:gd name="T22" fmla="*/ 1 w 10"/>
                    <a:gd name="T23" fmla="*/ 4 h 10"/>
                    <a:gd name="T24" fmla="*/ 1 w 10"/>
                    <a:gd name="T25" fmla="*/ 4 h 10"/>
                    <a:gd name="T26" fmla="*/ 0 w 10"/>
                    <a:gd name="T27" fmla="*/ 3 h 10"/>
                    <a:gd name="T28" fmla="*/ 0 w 10"/>
                    <a:gd name="T29" fmla="*/ 1 h 10"/>
                    <a:gd name="T30" fmla="*/ 1 w 10"/>
                    <a:gd name="T31" fmla="*/ 0 h 10"/>
                    <a:gd name="T32" fmla="*/ 1 w 10"/>
                    <a:gd name="T33" fmla="*/ 0 h 10"/>
                    <a:gd name="T34" fmla="*/ 3 w 10"/>
                    <a:gd name="T35" fmla="*/ 0 h 10"/>
                    <a:gd name="T36" fmla="*/ 4 w 10"/>
                    <a:gd name="T37" fmla="*/ 0 h 10"/>
                    <a:gd name="T38" fmla="*/ 6 w 10"/>
                    <a:gd name="T39" fmla="*/ 0 h 10"/>
                    <a:gd name="T40" fmla="*/ 7 w 10"/>
                    <a:gd name="T41" fmla="*/ 1 h 10"/>
                    <a:gd name="T42" fmla="*/ 9 w 10"/>
                    <a:gd name="T43" fmla="*/ 1 h 10"/>
                    <a:gd name="T44" fmla="*/ 9 w 10"/>
                    <a:gd name="T45" fmla="*/ 3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10"/>
                    <a:gd name="T71" fmla="*/ 10 w 10"/>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10">
                      <a:moveTo>
                        <a:pt x="9" y="3"/>
                      </a:moveTo>
                      <a:lnTo>
                        <a:pt x="9" y="3"/>
                      </a:lnTo>
                      <a:lnTo>
                        <a:pt x="10" y="6"/>
                      </a:lnTo>
                      <a:lnTo>
                        <a:pt x="10" y="7"/>
                      </a:lnTo>
                      <a:lnTo>
                        <a:pt x="9" y="9"/>
                      </a:lnTo>
                      <a:lnTo>
                        <a:pt x="9" y="10"/>
                      </a:lnTo>
                      <a:lnTo>
                        <a:pt x="7" y="10"/>
                      </a:lnTo>
                      <a:lnTo>
                        <a:pt x="6" y="10"/>
                      </a:lnTo>
                      <a:lnTo>
                        <a:pt x="4" y="10"/>
                      </a:lnTo>
                      <a:lnTo>
                        <a:pt x="3" y="9"/>
                      </a:lnTo>
                      <a:lnTo>
                        <a:pt x="1" y="7"/>
                      </a:lnTo>
                      <a:lnTo>
                        <a:pt x="1" y="4"/>
                      </a:lnTo>
                      <a:lnTo>
                        <a:pt x="0" y="3"/>
                      </a:lnTo>
                      <a:lnTo>
                        <a:pt x="0" y="1"/>
                      </a:lnTo>
                      <a:lnTo>
                        <a:pt x="1" y="0"/>
                      </a:lnTo>
                      <a:lnTo>
                        <a:pt x="3" y="0"/>
                      </a:lnTo>
                      <a:lnTo>
                        <a:pt x="4" y="0"/>
                      </a:lnTo>
                      <a:lnTo>
                        <a:pt x="6" y="0"/>
                      </a:lnTo>
                      <a:lnTo>
                        <a:pt x="7" y="1"/>
                      </a:lnTo>
                      <a:lnTo>
                        <a:pt x="9" y="1"/>
                      </a:lnTo>
                      <a:lnTo>
                        <a:pt x="9"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62" name="Freeform 710"/>
                <p:cNvSpPr>
                  <a:spLocks/>
                </p:cNvSpPr>
                <p:nvPr/>
              </p:nvSpPr>
              <p:spPr bwMode="auto">
                <a:xfrm>
                  <a:off x="2125" y="1645"/>
                  <a:ext cx="11" cy="11"/>
                </a:xfrm>
                <a:custGeom>
                  <a:avLst/>
                  <a:gdLst>
                    <a:gd name="T0" fmla="*/ 11 w 11"/>
                    <a:gd name="T1" fmla="*/ 3 h 11"/>
                    <a:gd name="T2" fmla="*/ 11 w 11"/>
                    <a:gd name="T3" fmla="*/ 3 h 11"/>
                    <a:gd name="T4" fmla="*/ 11 w 11"/>
                    <a:gd name="T5" fmla="*/ 6 h 11"/>
                    <a:gd name="T6" fmla="*/ 11 w 11"/>
                    <a:gd name="T7" fmla="*/ 8 h 11"/>
                    <a:gd name="T8" fmla="*/ 11 w 11"/>
                    <a:gd name="T9" fmla="*/ 9 h 11"/>
                    <a:gd name="T10" fmla="*/ 9 w 11"/>
                    <a:gd name="T11" fmla="*/ 11 h 11"/>
                    <a:gd name="T12" fmla="*/ 8 w 11"/>
                    <a:gd name="T13" fmla="*/ 11 h 11"/>
                    <a:gd name="T14" fmla="*/ 6 w 11"/>
                    <a:gd name="T15" fmla="*/ 11 h 11"/>
                    <a:gd name="T16" fmla="*/ 5 w 11"/>
                    <a:gd name="T17" fmla="*/ 11 h 11"/>
                    <a:gd name="T18" fmla="*/ 3 w 11"/>
                    <a:gd name="T19" fmla="*/ 9 h 11"/>
                    <a:gd name="T20" fmla="*/ 2 w 11"/>
                    <a:gd name="T21" fmla="*/ 8 h 11"/>
                    <a:gd name="T22" fmla="*/ 0 w 11"/>
                    <a:gd name="T23" fmla="*/ 6 h 11"/>
                    <a:gd name="T24" fmla="*/ 0 w 11"/>
                    <a:gd name="T25" fmla="*/ 6 h 11"/>
                    <a:gd name="T26" fmla="*/ 0 w 11"/>
                    <a:gd name="T27" fmla="*/ 3 h 11"/>
                    <a:gd name="T28" fmla="*/ 0 w 11"/>
                    <a:gd name="T29" fmla="*/ 3 h 11"/>
                    <a:gd name="T30" fmla="*/ 2 w 11"/>
                    <a:gd name="T31" fmla="*/ 2 h 11"/>
                    <a:gd name="T32" fmla="*/ 3 w 11"/>
                    <a:gd name="T33" fmla="*/ 0 h 11"/>
                    <a:gd name="T34" fmla="*/ 3 w 11"/>
                    <a:gd name="T35" fmla="*/ 0 h 11"/>
                    <a:gd name="T36" fmla="*/ 5 w 11"/>
                    <a:gd name="T37" fmla="*/ 0 h 11"/>
                    <a:gd name="T38" fmla="*/ 8 w 11"/>
                    <a:gd name="T39" fmla="*/ 0 h 11"/>
                    <a:gd name="T40" fmla="*/ 8 w 11"/>
                    <a:gd name="T41" fmla="*/ 2 h 11"/>
                    <a:gd name="T42" fmla="*/ 9 w 11"/>
                    <a:gd name="T43" fmla="*/ 3 h 11"/>
                    <a:gd name="T44" fmla="*/ 11 w 11"/>
                    <a:gd name="T45" fmla="*/ 3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1"/>
                    <a:gd name="T71" fmla="*/ 11 w 11"/>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1">
                      <a:moveTo>
                        <a:pt x="11" y="3"/>
                      </a:moveTo>
                      <a:lnTo>
                        <a:pt x="11" y="3"/>
                      </a:lnTo>
                      <a:lnTo>
                        <a:pt x="11" y="6"/>
                      </a:lnTo>
                      <a:lnTo>
                        <a:pt x="11" y="8"/>
                      </a:lnTo>
                      <a:lnTo>
                        <a:pt x="11" y="9"/>
                      </a:lnTo>
                      <a:lnTo>
                        <a:pt x="9" y="11"/>
                      </a:lnTo>
                      <a:lnTo>
                        <a:pt x="8" y="11"/>
                      </a:lnTo>
                      <a:lnTo>
                        <a:pt x="6" y="11"/>
                      </a:lnTo>
                      <a:lnTo>
                        <a:pt x="5" y="11"/>
                      </a:lnTo>
                      <a:lnTo>
                        <a:pt x="3" y="9"/>
                      </a:lnTo>
                      <a:lnTo>
                        <a:pt x="2" y="8"/>
                      </a:lnTo>
                      <a:lnTo>
                        <a:pt x="0" y="6"/>
                      </a:lnTo>
                      <a:lnTo>
                        <a:pt x="0" y="3"/>
                      </a:lnTo>
                      <a:lnTo>
                        <a:pt x="2" y="2"/>
                      </a:lnTo>
                      <a:lnTo>
                        <a:pt x="3" y="0"/>
                      </a:lnTo>
                      <a:lnTo>
                        <a:pt x="5" y="0"/>
                      </a:lnTo>
                      <a:lnTo>
                        <a:pt x="8" y="0"/>
                      </a:lnTo>
                      <a:lnTo>
                        <a:pt x="8" y="2"/>
                      </a:lnTo>
                      <a:lnTo>
                        <a:pt x="9" y="3"/>
                      </a:lnTo>
                      <a:lnTo>
                        <a:pt x="11" y="3"/>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63" name="Freeform 711"/>
                <p:cNvSpPr>
                  <a:spLocks/>
                </p:cNvSpPr>
                <p:nvPr/>
              </p:nvSpPr>
              <p:spPr bwMode="auto">
                <a:xfrm>
                  <a:off x="2125" y="1645"/>
                  <a:ext cx="11" cy="11"/>
                </a:xfrm>
                <a:custGeom>
                  <a:avLst/>
                  <a:gdLst>
                    <a:gd name="T0" fmla="*/ 11 w 11"/>
                    <a:gd name="T1" fmla="*/ 3 h 11"/>
                    <a:gd name="T2" fmla="*/ 11 w 11"/>
                    <a:gd name="T3" fmla="*/ 3 h 11"/>
                    <a:gd name="T4" fmla="*/ 11 w 11"/>
                    <a:gd name="T5" fmla="*/ 6 h 11"/>
                    <a:gd name="T6" fmla="*/ 11 w 11"/>
                    <a:gd name="T7" fmla="*/ 8 h 11"/>
                    <a:gd name="T8" fmla="*/ 11 w 11"/>
                    <a:gd name="T9" fmla="*/ 9 h 11"/>
                    <a:gd name="T10" fmla="*/ 9 w 11"/>
                    <a:gd name="T11" fmla="*/ 11 h 11"/>
                    <a:gd name="T12" fmla="*/ 8 w 11"/>
                    <a:gd name="T13" fmla="*/ 11 h 11"/>
                    <a:gd name="T14" fmla="*/ 6 w 11"/>
                    <a:gd name="T15" fmla="*/ 11 h 11"/>
                    <a:gd name="T16" fmla="*/ 5 w 11"/>
                    <a:gd name="T17" fmla="*/ 11 h 11"/>
                    <a:gd name="T18" fmla="*/ 3 w 11"/>
                    <a:gd name="T19" fmla="*/ 9 h 11"/>
                    <a:gd name="T20" fmla="*/ 2 w 11"/>
                    <a:gd name="T21" fmla="*/ 8 h 11"/>
                    <a:gd name="T22" fmla="*/ 0 w 11"/>
                    <a:gd name="T23" fmla="*/ 6 h 11"/>
                    <a:gd name="T24" fmla="*/ 0 w 11"/>
                    <a:gd name="T25" fmla="*/ 6 h 11"/>
                    <a:gd name="T26" fmla="*/ 0 w 11"/>
                    <a:gd name="T27" fmla="*/ 3 h 11"/>
                    <a:gd name="T28" fmla="*/ 0 w 11"/>
                    <a:gd name="T29" fmla="*/ 3 h 11"/>
                    <a:gd name="T30" fmla="*/ 2 w 11"/>
                    <a:gd name="T31" fmla="*/ 2 h 11"/>
                    <a:gd name="T32" fmla="*/ 3 w 11"/>
                    <a:gd name="T33" fmla="*/ 0 h 11"/>
                    <a:gd name="T34" fmla="*/ 3 w 11"/>
                    <a:gd name="T35" fmla="*/ 0 h 11"/>
                    <a:gd name="T36" fmla="*/ 5 w 11"/>
                    <a:gd name="T37" fmla="*/ 0 h 11"/>
                    <a:gd name="T38" fmla="*/ 8 w 11"/>
                    <a:gd name="T39" fmla="*/ 0 h 11"/>
                    <a:gd name="T40" fmla="*/ 8 w 11"/>
                    <a:gd name="T41" fmla="*/ 2 h 11"/>
                    <a:gd name="T42" fmla="*/ 9 w 11"/>
                    <a:gd name="T43" fmla="*/ 3 h 11"/>
                    <a:gd name="T44" fmla="*/ 11 w 11"/>
                    <a:gd name="T45" fmla="*/ 3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1"/>
                    <a:gd name="T71" fmla="*/ 11 w 11"/>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1">
                      <a:moveTo>
                        <a:pt x="11" y="3"/>
                      </a:moveTo>
                      <a:lnTo>
                        <a:pt x="11" y="3"/>
                      </a:lnTo>
                      <a:lnTo>
                        <a:pt x="11" y="6"/>
                      </a:lnTo>
                      <a:lnTo>
                        <a:pt x="11" y="8"/>
                      </a:lnTo>
                      <a:lnTo>
                        <a:pt x="11" y="9"/>
                      </a:lnTo>
                      <a:lnTo>
                        <a:pt x="9" y="11"/>
                      </a:lnTo>
                      <a:lnTo>
                        <a:pt x="8" y="11"/>
                      </a:lnTo>
                      <a:lnTo>
                        <a:pt x="6" y="11"/>
                      </a:lnTo>
                      <a:lnTo>
                        <a:pt x="5" y="11"/>
                      </a:lnTo>
                      <a:lnTo>
                        <a:pt x="3" y="9"/>
                      </a:lnTo>
                      <a:lnTo>
                        <a:pt x="2" y="8"/>
                      </a:lnTo>
                      <a:lnTo>
                        <a:pt x="0" y="6"/>
                      </a:lnTo>
                      <a:lnTo>
                        <a:pt x="0" y="3"/>
                      </a:lnTo>
                      <a:lnTo>
                        <a:pt x="2" y="2"/>
                      </a:lnTo>
                      <a:lnTo>
                        <a:pt x="3" y="0"/>
                      </a:lnTo>
                      <a:lnTo>
                        <a:pt x="5" y="0"/>
                      </a:lnTo>
                      <a:lnTo>
                        <a:pt x="8" y="0"/>
                      </a:lnTo>
                      <a:lnTo>
                        <a:pt x="8" y="2"/>
                      </a:lnTo>
                      <a:lnTo>
                        <a:pt x="9" y="3"/>
                      </a:lnTo>
                      <a:lnTo>
                        <a:pt x="11"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64" name="Freeform 712"/>
                <p:cNvSpPr>
                  <a:spLocks/>
                </p:cNvSpPr>
                <p:nvPr/>
              </p:nvSpPr>
              <p:spPr bwMode="auto">
                <a:xfrm>
                  <a:off x="2400" y="1355"/>
                  <a:ext cx="11" cy="12"/>
                </a:xfrm>
                <a:custGeom>
                  <a:avLst/>
                  <a:gdLst>
                    <a:gd name="T0" fmla="*/ 8 w 11"/>
                    <a:gd name="T1" fmla="*/ 9 h 12"/>
                    <a:gd name="T2" fmla="*/ 8 w 11"/>
                    <a:gd name="T3" fmla="*/ 9 h 12"/>
                    <a:gd name="T4" fmla="*/ 6 w 11"/>
                    <a:gd name="T5" fmla="*/ 11 h 12"/>
                    <a:gd name="T6" fmla="*/ 3 w 11"/>
                    <a:gd name="T7" fmla="*/ 12 h 12"/>
                    <a:gd name="T8" fmla="*/ 3 w 11"/>
                    <a:gd name="T9" fmla="*/ 11 h 12"/>
                    <a:gd name="T10" fmla="*/ 2 w 11"/>
                    <a:gd name="T11" fmla="*/ 11 h 12"/>
                    <a:gd name="T12" fmla="*/ 0 w 11"/>
                    <a:gd name="T13" fmla="*/ 9 h 12"/>
                    <a:gd name="T14" fmla="*/ 0 w 11"/>
                    <a:gd name="T15" fmla="*/ 8 h 12"/>
                    <a:gd name="T16" fmla="*/ 0 w 11"/>
                    <a:gd name="T17" fmla="*/ 6 h 12"/>
                    <a:gd name="T18" fmla="*/ 2 w 11"/>
                    <a:gd name="T19" fmla="*/ 5 h 12"/>
                    <a:gd name="T20" fmla="*/ 2 w 11"/>
                    <a:gd name="T21" fmla="*/ 3 h 12"/>
                    <a:gd name="T22" fmla="*/ 3 w 11"/>
                    <a:gd name="T23" fmla="*/ 2 h 12"/>
                    <a:gd name="T24" fmla="*/ 3 w 11"/>
                    <a:gd name="T25" fmla="*/ 2 h 12"/>
                    <a:gd name="T26" fmla="*/ 6 w 11"/>
                    <a:gd name="T27" fmla="*/ 0 h 12"/>
                    <a:gd name="T28" fmla="*/ 8 w 11"/>
                    <a:gd name="T29" fmla="*/ 0 h 12"/>
                    <a:gd name="T30" fmla="*/ 8 w 11"/>
                    <a:gd name="T31" fmla="*/ 0 h 12"/>
                    <a:gd name="T32" fmla="*/ 9 w 11"/>
                    <a:gd name="T33" fmla="*/ 2 h 12"/>
                    <a:gd name="T34" fmla="*/ 11 w 11"/>
                    <a:gd name="T35" fmla="*/ 3 h 12"/>
                    <a:gd name="T36" fmla="*/ 11 w 11"/>
                    <a:gd name="T37" fmla="*/ 5 h 12"/>
                    <a:gd name="T38" fmla="*/ 11 w 11"/>
                    <a:gd name="T39" fmla="*/ 6 h 12"/>
                    <a:gd name="T40" fmla="*/ 9 w 11"/>
                    <a:gd name="T41" fmla="*/ 8 h 12"/>
                    <a:gd name="T42" fmla="*/ 9 w 11"/>
                    <a:gd name="T43" fmla="*/ 9 h 12"/>
                    <a:gd name="T44" fmla="*/ 8 w 11"/>
                    <a:gd name="T45" fmla="*/ 9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2"/>
                    <a:gd name="T71" fmla="*/ 11 w 11"/>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2">
                      <a:moveTo>
                        <a:pt x="8" y="9"/>
                      </a:moveTo>
                      <a:lnTo>
                        <a:pt x="8" y="9"/>
                      </a:lnTo>
                      <a:lnTo>
                        <a:pt x="6" y="11"/>
                      </a:lnTo>
                      <a:lnTo>
                        <a:pt x="3" y="12"/>
                      </a:lnTo>
                      <a:lnTo>
                        <a:pt x="3" y="11"/>
                      </a:lnTo>
                      <a:lnTo>
                        <a:pt x="2" y="11"/>
                      </a:lnTo>
                      <a:lnTo>
                        <a:pt x="0" y="9"/>
                      </a:lnTo>
                      <a:lnTo>
                        <a:pt x="0" y="8"/>
                      </a:lnTo>
                      <a:lnTo>
                        <a:pt x="0" y="6"/>
                      </a:lnTo>
                      <a:lnTo>
                        <a:pt x="2" y="5"/>
                      </a:lnTo>
                      <a:lnTo>
                        <a:pt x="2" y="3"/>
                      </a:lnTo>
                      <a:lnTo>
                        <a:pt x="3" y="2"/>
                      </a:lnTo>
                      <a:lnTo>
                        <a:pt x="6" y="0"/>
                      </a:lnTo>
                      <a:lnTo>
                        <a:pt x="8" y="0"/>
                      </a:lnTo>
                      <a:lnTo>
                        <a:pt x="9" y="2"/>
                      </a:lnTo>
                      <a:lnTo>
                        <a:pt x="11" y="3"/>
                      </a:lnTo>
                      <a:lnTo>
                        <a:pt x="11" y="5"/>
                      </a:lnTo>
                      <a:lnTo>
                        <a:pt x="11" y="6"/>
                      </a:lnTo>
                      <a:lnTo>
                        <a:pt x="9" y="8"/>
                      </a:lnTo>
                      <a:lnTo>
                        <a:pt x="9" y="9"/>
                      </a:lnTo>
                      <a:lnTo>
                        <a:pt x="8" y="9"/>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65" name="Freeform 713"/>
                <p:cNvSpPr>
                  <a:spLocks/>
                </p:cNvSpPr>
                <p:nvPr/>
              </p:nvSpPr>
              <p:spPr bwMode="auto">
                <a:xfrm>
                  <a:off x="2400" y="1355"/>
                  <a:ext cx="11" cy="12"/>
                </a:xfrm>
                <a:custGeom>
                  <a:avLst/>
                  <a:gdLst>
                    <a:gd name="T0" fmla="*/ 8 w 11"/>
                    <a:gd name="T1" fmla="*/ 9 h 12"/>
                    <a:gd name="T2" fmla="*/ 8 w 11"/>
                    <a:gd name="T3" fmla="*/ 9 h 12"/>
                    <a:gd name="T4" fmla="*/ 6 w 11"/>
                    <a:gd name="T5" fmla="*/ 11 h 12"/>
                    <a:gd name="T6" fmla="*/ 3 w 11"/>
                    <a:gd name="T7" fmla="*/ 12 h 12"/>
                    <a:gd name="T8" fmla="*/ 3 w 11"/>
                    <a:gd name="T9" fmla="*/ 11 h 12"/>
                    <a:gd name="T10" fmla="*/ 2 w 11"/>
                    <a:gd name="T11" fmla="*/ 11 h 12"/>
                    <a:gd name="T12" fmla="*/ 0 w 11"/>
                    <a:gd name="T13" fmla="*/ 9 h 12"/>
                    <a:gd name="T14" fmla="*/ 0 w 11"/>
                    <a:gd name="T15" fmla="*/ 8 h 12"/>
                    <a:gd name="T16" fmla="*/ 0 w 11"/>
                    <a:gd name="T17" fmla="*/ 6 h 12"/>
                    <a:gd name="T18" fmla="*/ 2 w 11"/>
                    <a:gd name="T19" fmla="*/ 5 h 12"/>
                    <a:gd name="T20" fmla="*/ 2 w 11"/>
                    <a:gd name="T21" fmla="*/ 3 h 12"/>
                    <a:gd name="T22" fmla="*/ 3 w 11"/>
                    <a:gd name="T23" fmla="*/ 2 h 12"/>
                    <a:gd name="T24" fmla="*/ 3 w 11"/>
                    <a:gd name="T25" fmla="*/ 2 h 12"/>
                    <a:gd name="T26" fmla="*/ 6 w 11"/>
                    <a:gd name="T27" fmla="*/ 0 h 12"/>
                    <a:gd name="T28" fmla="*/ 8 w 11"/>
                    <a:gd name="T29" fmla="*/ 0 h 12"/>
                    <a:gd name="T30" fmla="*/ 8 w 11"/>
                    <a:gd name="T31" fmla="*/ 0 h 12"/>
                    <a:gd name="T32" fmla="*/ 9 w 11"/>
                    <a:gd name="T33" fmla="*/ 2 h 12"/>
                    <a:gd name="T34" fmla="*/ 11 w 11"/>
                    <a:gd name="T35" fmla="*/ 3 h 12"/>
                    <a:gd name="T36" fmla="*/ 11 w 11"/>
                    <a:gd name="T37" fmla="*/ 5 h 12"/>
                    <a:gd name="T38" fmla="*/ 11 w 11"/>
                    <a:gd name="T39" fmla="*/ 6 h 12"/>
                    <a:gd name="T40" fmla="*/ 9 w 11"/>
                    <a:gd name="T41" fmla="*/ 8 h 12"/>
                    <a:gd name="T42" fmla="*/ 9 w 11"/>
                    <a:gd name="T43" fmla="*/ 9 h 12"/>
                    <a:gd name="T44" fmla="*/ 8 w 11"/>
                    <a:gd name="T45" fmla="*/ 9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2"/>
                    <a:gd name="T71" fmla="*/ 11 w 11"/>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2">
                      <a:moveTo>
                        <a:pt x="8" y="9"/>
                      </a:moveTo>
                      <a:lnTo>
                        <a:pt x="8" y="9"/>
                      </a:lnTo>
                      <a:lnTo>
                        <a:pt x="6" y="11"/>
                      </a:lnTo>
                      <a:lnTo>
                        <a:pt x="3" y="12"/>
                      </a:lnTo>
                      <a:lnTo>
                        <a:pt x="3" y="11"/>
                      </a:lnTo>
                      <a:lnTo>
                        <a:pt x="2" y="11"/>
                      </a:lnTo>
                      <a:lnTo>
                        <a:pt x="0" y="9"/>
                      </a:lnTo>
                      <a:lnTo>
                        <a:pt x="0" y="8"/>
                      </a:lnTo>
                      <a:lnTo>
                        <a:pt x="0" y="6"/>
                      </a:lnTo>
                      <a:lnTo>
                        <a:pt x="2" y="5"/>
                      </a:lnTo>
                      <a:lnTo>
                        <a:pt x="2" y="3"/>
                      </a:lnTo>
                      <a:lnTo>
                        <a:pt x="3" y="2"/>
                      </a:lnTo>
                      <a:lnTo>
                        <a:pt x="6" y="0"/>
                      </a:lnTo>
                      <a:lnTo>
                        <a:pt x="8" y="0"/>
                      </a:lnTo>
                      <a:lnTo>
                        <a:pt x="9" y="2"/>
                      </a:lnTo>
                      <a:lnTo>
                        <a:pt x="11" y="3"/>
                      </a:lnTo>
                      <a:lnTo>
                        <a:pt x="11" y="5"/>
                      </a:lnTo>
                      <a:lnTo>
                        <a:pt x="11" y="6"/>
                      </a:lnTo>
                      <a:lnTo>
                        <a:pt x="9" y="8"/>
                      </a:lnTo>
                      <a:lnTo>
                        <a:pt x="9" y="9"/>
                      </a:lnTo>
                      <a:lnTo>
                        <a:pt x="8"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66" name="Freeform 714"/>
                <p:cNvSpPr>
                  <a:spLocks/>
                </p:cNvSpPr>
                <p:nvPr/>
              </p:nvSpPr>
              <p:spPr bwMode="auto">
                <a:xfrm>
                  <a:off x="2282" y="1662"/>
                  <a:ext cx="11" cy="10"/>
                </a:xfrm>
                <a:custGeom>
                  <a:avLst/>
                  <a:gdLst>
                    <a:gd name="T0" fmla="*/ 8 w 11"/>
                    <a:gd name="T1" fmla="*/ 9 h 10"/>
                    <a:gd name="T2" fmla="*/ 8 w 11"/>
                    <a:gd name="T3" fmla="*/ 9 h 10"/>
                    <a:gd name="T4" fmla="*/ 6 w 11"/>
                    <a:gd name="T5" fmla="*/ 10 h 10"/>
                    <a:gd name="T6" fmla="*/ 5 w 11"/>
                    <a:gd name="T7" fmla="*/ 10 h 10"/>
                    <a:gd name="T8" fmla="*/ 3 w 11"/>
                    <a:gd name="T9" fmla="*/ 10 h 10"/>
                    <a:gd name="T10" fmla="*/ 2 w 11"/>
                    <a:gd name="T11" fmla="*/ 10 h 10"/>
                    <a:gd name="T12" fmla="*/ 2 w 11"/>
                    <a:gd name="T13" fmla="*/ 9 h 10"/>
                    <a:gd name="T14" fmla="*/ 0 w 11"/>
                    <a:gd name="T15" fmla="*/ 7 h 10"/>
                    <a:gd name="T16" fmla="*/ 2 w 11"/>
                    <a:gd name="T17" fmla="*/ 6 h 10"/>
                    <a:gd name="T18" fmla="*/ 2 w 11"/>
                    <a:gd name="T19" fmla="*/ 4 h 10"/>
                    <a:gd name="T20" fmla="*/ 2 w 11"/>
                    <a:gd name="T21" fmla="*/ 3 h 10"/>
                    <a:gd name="T22" fmla="*/ 5 w 11"/>
                    <a:gd name="T23" fmla="*/ 1 h 10"/>
                    <a:gd name="T24" fmla="*/ 5 w 11"/>
                    <a:gd name="T25" fmla="*/ 1 h 10"/>
                    <a:gd name="T26" fmla="*/ 6 w 11"/>
                    <a:gd name="T27" fmla="*/ 0 h 10"/>
                    <a:gd name="T28" fmla="*/ 8 w 11"/>
                    <a:gd name="T29" fmla="*/ 0 h 10"/>
                    <a:gd name="T30" fmla="*/ 9 w 11"/>
                    <a:gd name="T31" fmla="*/ 0 h 10"/>
                    <a:gd name="T32" fmla="*/ 9 w 11"/>
                    <a:gd name="T33" fmla="*/ 1 h 10"/>
                    <a:gd name="T34" fmla="*/ 11 w 11"/>
                    <a:gd name="T35" fmla="*/ 1 h 10"/>
                    <a:gd name="T36" fmla="*/ 11 w 11"/>
                    <a:gd name="T37" fmla="*/ 4 h 10"/>
                    <a:gd name="T38" fmla="*/ 11 w 11"/>
                    <a:gd name="T39" fmla="*/ 6 h 10"/>
                    <a:gd name="T40" fmla="*/ 9 w 11"/>
                    <a:gd name="T41" fmla="*/ 7 h 10"/>
                    <a:gd name="T42" fmla="*/ 9 w 11"/>
                    <a:gd name="T43" fmla="*/ 9 h 10"/>
                    <a:gd name="T44" fmla="*/ 8 w 11"/>
                    <a:gd name="T45" fmla="*/ 9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0"/>
                    <a:gd name="T71" fmla="*/ 11 w 11"/>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0">
                      <a:moveTo>
                        <a:pt x="8" y="9"/>
                      </a:moveTo>
                      <a:lnTo>
                        <a:pt x="8" y="9"/>
                      </a:lnTo>
                      <a:lnTo>
                        <a:pt x="6" y="10"/>
                      </a:lnTo>
                      <a:lnTo>
                        <a:pt x="5" y="10"/>
                      </a:lnTo>
                      <a:lnTo>
                        <a:pt x="3" y="10"/>
                      </a:lnTo>
                      <a:lnTo>
                        <a:pt x="2" y="10"/>
                      </a:lnTo>
                      <a:lnTo>
                        <a:pt x="2" y="9"/>
                      </a:lnTo>
                      <a:lnTo>
                        <a:pt x="0" y="7"/>
                      </a:lnTo>
                      <a:lnTo>
                        <a:pt x="2" y="6"/>
                      </a:lnTo>
                      <a:lnTo>
                        <a:pt x="2" y="4"/>
                      </a:lnTo>
                      <a:lnTo>
                        <a:pt x="2" y="3"/>
                      </a:lnTo>
                      <a:lnTo>
                        <a:pt x="5" y="1"/>
                      </a:lnTo>
                      <a:lnTo>
                        <a:pt x="6" y="0"/>
                      </a:lnTo>
                      <a:lnTo>
                        <a:pt x="8" y="0"/>
                      </a:lnTo>
                      <a:lnTo>
                        <a:pt x="9" y="0"/>
                      </a:lnTo>
                      <a:lnTo>
                        <a:pt x="9" y="1"/>
                      </a:lnTo>
                      <a:lnTo>
                        <a:pt x="11" y="1"/>
                      </a:lnTo>
                      <a:lnTo>
                        <a:pt x="11" y="4"/>
                      </a:lnTo>
                      <a:lnTo>
                        <a:pt x="11" y="6"/>
                      </a:lnTo>
                      <a:lnTo>
                        <a:pt x="9" y="7"/>
                      </a:lnTo>
                      <a:lnTo>
                        <a:pt x="9" y="9"/>
                      </a:lnTo>
                      <a:lnTo>
                        <a:pt x="8" y="9"/>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67" name="Freeform 715"/>
                <p:cNvSpPr>
                  <a:spLocks/>
                </p:cNvSpPr>
                <p:nvPr/>
              </p:nvSpPr>
              <p:spPr bwMode="auto">
                <a:xfrm>
                  <a:off x="2282" y="1662"/>
                  <a:ext cx="11" cy="10"/>
                </a:xfrm>
                <a:custGeom>
                  <a:avLst/>
                  <a:gdLst>
                    <a:gd name="T0" fmla="*/ 8 w 11"/>
                    <a:gd name="T1" fmla="*/ 9 h 10"/>
                    <a:gd name="T2" fmla="*/ 8 w 11"/>
                    <a:gd name="T3" fmla="*/ 9 h 10"/>
                    <a:gd name="T4" fmla="*/ 6 w 11"/>
                    <a:gd name="T5" fmla="*/ 10 h 10"/>
                    <a:gd name="T6" fmla="*/ 5 w 11"/>
                    <a:gd name="T7" fmla="*/ 10 h 10"/>
                    <a:gd name="T8" fmla="*/ 3 w 11"/>
                    <a:gd name="T9" fmla="*/ 10 h 10"/>
                    <a:gd name="T10" fmla="*/ 2 w 11"/>
                    <a:gd name="T11" fmla="*/ 10 h 10"/>
                    <a:gd name="T12" fmla="*/ 2 w 11"/>
                    <a:gd name="T13" fmla="*/ 9 h 10"/>
                    <a:gd name="T14" fmla="*/ 0 w 11"/>
                    <a:gd name="T15" fmla="*/ 7 h 10"/>
                    <a:gd name="T16" fmla="*/ 2 w 11"/>
                    <a:gd name="T17" fmla="*/ 6 h 10"/>
                    <a:gd name="T18" fmla="*/ 2 w 11"/>
                    <a:gd name="T19" fmla="*/ 4 h 10"/>
                    <a:gd name="T20" fmla="*/ 2 w 11"/>
                    <a:gd name="T21" fmla="*/ 3 h 10"/>
                    <a:gd name="T22" fmla="*/ 5 w 11"/>
                    <a:gd name="T23" fmla="*/ 1 h 10"/>
                    <a:gd name="T24" fmla="*/ 5 w 11"/>
                    <a:gd name="T25" fmla="*/ 1 h 10"/>
                    <a:gd name="T26" fmla="*/ 6 w 11"/>
                    <a:gd name="T27" fmla="*/ 0 h 10"/>
                    <a:gd name="T28" fmla="*/ 8 w 11"/>
                    <a:gd name="T29" fmla="*/ 0 h 10"/>
                    <a:gd name="T30" fmla="*/ 9 w 11"/>
                    <a:gd name="T31" fmla="*/ 0 h 10"/>
                    <a:gd name="T32" fmla="*/ 9 w 11"/>
                    <a:gd name="T33" fmla="*/ 1 h 10"/>
                    <a:gd name="T34" fmla="*/ 11 w 11"/>
                    <a:gd name="T35" fmla="*/ 1 h 10"/>
                    <a:gd name="T36" fmla="*/ 11 w 11"/>
                    <a:gd name="T37" fmla="*/ 4 h 10"/>
                    <a:gd name="T38" fmla="*/ 11 w 11"/>
                    <a:gd name="T39" fmla="*/ 6 h 10"/>
                    <a:gd name="T40" fmla="*/ 9 w 11"/>
                    <a:gd name="T41" fmla="*/ 7 h 10"/>
                    <a:gd name="T42" fmla="*/ 9 w 11"/>
                    <a:gd name="T43" fmla="*/ 9 h 10"/>
                    <a:gd name="T44" fmla="*/ 8 w 11"/>
                    <a:gd name="T45" fmla="*/ 9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0"/>
                    <a:gd name="T71" fmla="*/ 11 w 11"/>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0">
                      <a:moveTo>
                        <a:pt x="8" y="9"/>
                      </a:moveTo>
                      <a:lnTo>
                        <a:pt x="8" y="9"/>
                      </a:lnTo>
                      <a:lnTo>
                        <a:pt x="6" y="10"/>
                      </a:lnTo>
                      <a:lnTo>
                        <a:pt x="5" y="10"/>
                      </a:lnTo>
                      <a:lnTo>
                        <a:pt x="3" y="10"/>
                      </a:lnTo>
                      <a:lnTo>
                        <a:pt x="2" y="10"/>
                      </a:lnTo>
                      <a:lnTo>
                        <a:pt x="2" y="9"/>
                      </a:lnTo>
                      <a:lnTo>
                        <a:pt x="0" y="7"/>
                      </a:lnTo>
                      <a:lnTo>
                        <a:pt x="2" y="6"/>
                      </a:lnTo>
                      <a:lnTo>
                        <a:pt x="2" y="4"/>
                      </a:lnTo>
                      <a:lnTo>
                        <a:pt x="2" y="3"/>
                      </a:lnTo>
                      <a:lnTo>
                        <a:pt x="5" y="1"/>
                      </a:lnTo>
                      <a:lnTo>
                        <a:pt x="6" y="0"/>
                      </a:lnTo>
                      <a:lnTo>
                        <a:pt x="8" y="0"/>
                      </a:lnTo>
                      <a:lnTo>
                        <a:pt x="9" y="0"/>
                      </a:lnTo>
                      <a:lnTo>
                        <a:pt x="9" y="1"/>
                      </a:lnTo>
                      <a:lnTo>
                        <a:pt x="11" y="1"/>
                      </a:lnTo>
                      <a:lnTo>
                        <a:pt x="11" y="4"/>
                      </a:lnTo>
                      <a:lnTo>
                        <a:pt x="11" y="6"/>
                      </a:lnTo>
                      <a:lnTo>
                        <a:pt x="9" y="7"/>
                      </a:lnTo>
                      <a:lnTo>
                        <a:pt x="9" y="9"/>
                      </a:lnTo>
                      <a:lnTo>
                        <a:pt x="8"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68" name="Freeform 716"/>
                <p:cNvSpPr>
                  <a:spLocks/>
                </p:cNvSpPr>
                <p:nvPr/>
              </p:nvSpPr>
              <p:spPr bwMode="auto">
                <a:xfrm>
                  <a:off x="2738" y="1364"/>
                  <a:ext cx="9" cy="12"/>
                </a:xfrm>
                <a:custGeom>
                  <a:avLst/>
                  <a:gdLst>
                    <a:gd name="T0" fmla="*/ 8 w 9"/>
                    <a:gd name="T1" fmla="*/ 9 h 12"/>
                    <a:gd name="T2" fmla="*/ 8 w 9"/>
                    <a:gd name="T3" fmla="*/ 9 h 12"/>
                    <a:gd name="T4" fmla="*/ 6 w 9"/>
                    <a:gd name="T5" fmla="*/ 11 h 12"/>
                    <a:gd name="T6" fmla="*/ 5 w 9"/>
                    <a:gd name="T7" fmla="*/ 12 h 12"/>
                    <a:gd name="T8" fmla="*/ 3 w 9"/>
                    <a:gd name="T9" fmla="*/ 12 h 12"/>
                    <a:gd name="T10" fmla="*/ 2 w 9"/>
                    <a:gd name="T11" fmla="*/ 11 h 12"/>
                    <a:gd name="T12" fmla="*/ 2 w 9"/>
                    <a:gd name="T13" fmla="*/ 11 h 12"/>
                    <a:gd name="T14" fmla="*/ 0 w 9"/>
                    <a:gd name="T15" fmla="*/ 9 h 12"/>
                    <a:gd name="T16" fmla="*/ 0 w 9"/>
                    <a:gd name="T17" fmla="*/ 8 h 12"/>
                    <a:gd name="T18" fmla="*/ 0 w 9"/>
                    <a:gd name="T19" fmla="*/ 6 h 12"/>
                    <a:gd name="T20" fmla="*/ 2 w 9"/>
                    <a:gd name="T21" fmla="*/ 3 h 12"/>
                    <a:gd name="T22" fmla="*/ 2 w 9"/>
                    <a:gd name="T23" fmla="*/ 2 h 12"/>
                    <a:gd name="T24" fmla="*/ 2 w 9"/>
                    <a:gd name="T25" fmla="*/ 2 h 12"/>
                    <a:gd name="T26" fmla="*/ 3 w 9"/>
                    <a:gd name="T27" fmla="*/ 0 h 12"/>
                    <a:gd name="T28" fmla="*/ 5 w 9"/>
                    <a:gd name="T29" fmla="*/ 0 h 12"/>
                    <a:gd name="T30" fmla="*/ 6 w 9"/>
                    <a:gd name="T31" fmla="*/ 0 h 12"/>
                    <a:gd name="T32" fmla="*/ 8 w 9"/>
                    <a:gd name="T33" fmla="*/ 0 h 12"/>
                    <a:gd name="T34" fmla="*/ 8 w 9"/>
                    <a:gd name="T35" fmla="*/ 2 h 12"/>
                    <a:gd name="T36" fmla="*/ 9 w 9"/>
                    <a:gd name="T37" fmla="*/ 3 h 12"/>
                    <a:gd name="T38" fmla="*/ 9 w 9"/>
                    <a:gd name="T39" fmla="*/ 5 h 12"/>
                    <a:gd name="T40" fmla="*/ 9 w 9"/>
                    <a:gd name="T41" fmla="*/ 6 h 12"/>
                    <a:gd name="T42" fmla="*/ 9 w 9"/>
                    <a:gd name="T43" fmla="*/ 8 h 12"/>
                    <a:gd name="T44" fmla="*/ 8 w 9"/>
                    <a:gd name="T45" fmla="*/ 9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12"/>
                    <a:gd name="T71" fmla="*/ 9 w 9"/>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12">
                      <a:moveTo>
                        <a:pt x="8" y="9"/>
                      </a:moveTo>
                      <a:lnTo>
                        <a:pt x="8" y="9"/>
                      </a:lnTo>
                      <a:lnTo>
                        <a:pt x="6" y="11"/>
                      </a:lnTo>
                      <a:lnTo>
                        <a:pt x="5" y="12"/>
                      </a:lnTo>
                      <a:lnTo>
                        <a:pt x="3" y="12"/>
                      </a:lnTo>
                      <a:lnTo>
                        <a:pt x="2" y="11"/>
                      </a:lnTo>
                      <a:lnTo>
                        <a:pt x="0" y="9"/>
                      </a:lnTo>
                      <a:lnTo>
                        <a:pt x="0" y="8"/>
                      </a:lnTo>
                      <a:lnTo>
                        <a:pt x="0" y="6"/>
                      </a:lnTo>
                      <a:lnTo>
                        <a:pt x="2" y="3"/>
                      </a:lnTo>
                      <a:lnTo>
                        <a:pt x="2" y="2"/>
                      </a:lnTo>
                      <a:lnTo>
                        <a:pt x="3" y="0"/>
                      </a:lnTo>
                      <a:lnTo>
                        <a:pt x="5" y="0"/>
                      </a:lnTo>
                      <a:lnTo>
                        <a:pt x="6" y="0"/>
                      </a:lnTo>
                      <a:lnTo>
                        <a:pt x="8" y="0"/>
                      </a:lnTo>
                      <a:lnTo>
                        <a:pt x="8" y="2"/>
                      </a:lnTo>
                      <a:lnTo>
                        <a:pt x="9" y="3"/>
                      </a:lnTo>
                      <a:lnTo>
                        <a:pt x="9" y="5"/>
                      </a:lnTo>
                      <a:lnTo>
                        <a:pt x="9" y="6"/>
                      </a:lnTo>
                      <a:lnTo>
                        <a:pt x="9" y="8"/>
                      </a:lnTo>
                      <a:lnTo>
                        <a:pt x="8" y="9"/>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69" name="Freeform 717"/>
                <p:cNvSpPr>
                  <a:spLocks/>
                </p:cNvSpPr>
                <p:nvPr/>
              </p:nvSpPr>
              <p:spPr bwMode="auto">
                <a:xfrm>
                  <a:off x="2738" y="1364"/>
                  <a:ext cx="9" cy="12"/>
                </a:xfrm>
                <a:custGeom>
                  <a:avLst/>
                  <a:gdLst>
                    <a:gd name="T0" fmla="*/ 8 w 9"/>
                    <a:gd name="T1" fmla="*/ 9 h 12"/>
                    <a:gd name="T2" fmla="*/ 8 w 9"/>
                    <a:gd name="T3" fmla="*/ 9 h 12"/>
                    <a:gd name="T4" fmla="*/ 6 w 9"/>
                    <a:gd name="T5" fmla="*/ 11 h 12"/>
                    <a:gd name="T6" fmla="*/ 5 w 9"/>
                    <a:gd name="T7" fmla="*/ 12 h 12"/>
                    <a:gd name="T8" fmla="*/ 3 w 9"/>
                    <a:gd name="T9" fmla="*/ 12 h 12"/>
                    <a:gd name="T10" fmla="*/ 2 w 9"/>
                    <a:gd name="T11" fmla="*/ 11 h 12"/>
                    <a:gd name="T12" fmla="*/ 2 w 9"/>
                    <a:gd name="T13" fmla="*/ 11 h 12"/>
                    <a:gd name="T14" fmla="*/ 0 w 9"/>
                    <a:gd name="T15" fmla="*/ 9 h 12"/>
                    <a:gd name="T16" fmla="*/ 0 w 9"/>
                    <a:gd name="T17" fmla="*/ 8 h 12"/>
                    <a:gd name="T18" fmla="*/ 0 w 9"/>
                    <a:gd name="T19" fmla="*/ 6 h 12"/>
                    <a:gd name="T20" fmla="*/ 2 w 9"/>
                    <a:gd name="T21" fmla="*/ 3 h 12"/>
                    <a:gd name="T22" fmla="*/ 2 w 9"/>
                    <a:gd name="T23" fmla="*/ 2 h 12"/>
                    <a:gd name="T24" fmla="*/ 2 w 9"/>
                    <a:gd name="T25" fmla="*/ 2 h 12"/>
                    <a:gd name="T26" fmla="*/ 3 w 9"/>
                    <a:gd name="T27" fmla="*/ 0 h 12"/>
                    <a:gd name="T28" fmla="*/ 5 w 9"/>
                    <a:gd name="T29" fmla="*/ 0 h 12"/>
                    <a:gd name="T30" fmla="*/ 6 w 9"/>
                    <a:gd name="T31" fmla="*/ 0 h 12"/>
                    <a:gd name="T32" fmla="*/ 8 w 9"/>
                    <a:gd name="T33" fmla="*/ 0 h 12"/>
                    <a:gd name="T34" fmla="*/ 8 w 9"/>
                    <a:gd name="T35" fmla="*/ 2 h 12"/>
                    <a:gd name="T36" fmla="*/ 9 w 9"/>
                    <a:gd name="T37" fmla="*/ 3 h 12"/>
                    <a:gd name="T38" fmla="*/ 9 w 9"/>
                    <a:gd name="T39" fmla="*/ 5 h 12"/>
                    <a:gd name="T40" fmla="*/ 9 w 9"/>
                    <a:gd name="T41" fmla="*/ 6 h 12"/>
                    <a:gd name="T42" fmla="*/ 9 w 9"/>
                    <a:gd name="T43" fmla="*/ 8 h 12"/>
                    <a:gd name="T44" fmla="*/ 8 w 9"/>
                    <a:gd name="T45" fmla="*/ 9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12"/>
                    <a:gd name="T71" fmla="*/ 9 w 9"/>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12">
                      <a:moveTo>
                        <a:pt x="8" y="9"/>
                      </a:moveTo>
                      <a:lnTo>
                        <a:pt x="8" y="9"/>
                      </a:lnTo>
                      <a:lnTo>
                        <a:pt x="6" y="11"/>
                      </a:lnTo>
                      <a:lnTo>
                        <a:pt x="5" y="12"/>
                      </a:lnTo>
                      <a:lnTo>
                        <a:pt x="3" y="12"/>
                      </a:lnTo>
                      <a:lnTo>
                        <a:pt x="2" y="11"/>
                      </a:lnTo>
                      <a:lnTo>
                        <a:pt x="0" y="9"/>
                      </a:lnTo>
                      <a:lnTo>
                        <a:pt x="0" y="8"/>
                      </a:lnTo>
                      <a:lnTo>
                        <a:pt x="0" y="6"/>
                      </a:lnTo>
                      <a:lnTo>
                        <a:pt x="2" y="3"/>
                      </a:lnTo>
                      <a:lnTo>
                        <a:pt x="2" y="2"/>
                      </a:lnTo>
                      <a:lnTo>
                        <a:pt x="3" y="0"/>
                      </a:lnTo>
                      <a:lnTo>
                        <a:pt x="5" y="0"/>
                      </a:lnTo>
                      <a:lnTo>
                        <a:pt x="6" y="0"/>
                      </a:lnTo>
                      <a:lnTo>
                        <a:pt x="8" y="0"/>
                      </a:lnTo>
                      <a:lnTo>
                        <a:pt x="8" y="2"/>
                      </a:lnTo>
                      <a:lnTo>
                        <a:pt x="9" y="3"/>
                      </a:lnTo>
                      <a:lnTo>
                        <a:pt x="9" y="5"/>
                      </a:lnTo>
                      <a:lnTo>
                        <a:pt x="9" y="6"/>
                      </a:lnTo>
                      <a:lnTo>
                        <a:pt x="9" y="8"/>
                      </a:lnTo>
                      <a:lnTo>
                        <a:pt x="8"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70" name="Freeform 718"/>
                <p:cNvSpPr>
                  <a:spLocks/>
                </p:cNvSpPr>
                <p:nvPr/>
              </p:nvSpPr>
              <p:spPr bwMode="auto">
                <a:xfrm>
                  <a:off x="2853" y="1463"/>
                  <a:ext cx="11" cy="10"/>
                </a:xfrm>
                <a:custGeom>
                  <a:avLst/>
                  <a:gdLst>
                    <a:gd name="T0" fmla="*/ 9 w 11"/>
                    <a:gd name="T1" fmla="*/ 4 h 10"/>
                    <a:gd name="T2" fmla="*/ 9 w 11"/>
                    <a:gd name="T3" fmla="*/ 4 h 10"/>
                    <a:gd name="T4" fmla="*/ 11 w 11"/>
                    <a:gd name="T5" fmla="*/ 6 h 10"/>
                    <a:gd name="T6" fmla="*/ 11 w 11"/>
                    <a:gd name="T7" fmla="*/ 9 h 10"/>
                    <a:gd name="T8" fmla="*/ 9 w 11"/>
                    <a:gd name="T9" fmla="*/ 10 h 10"/>
                    <a:gd name="T10" fmla="*/ 8 w 11"/>
                    <a:gd name="T11" fmla="*/ 10 h 10"/>
                    <a:gd name="T12" fmla="*/ 6 w 11"/>
                    <a:gd name="T13" fmla="*/ 10 h 10"/>
                    <a:gd name="T14" fmla="*/ 6 w 11"/>
                    <a:gd name="T15" fmla="*/ 10 h 10"/>
                    <a:gd name="T16" fmla="*/ 3 w 11"/>
                    <a:gd name="T17" fmla="*/ 10 h 10"/>
                    <a:gd name="T18" fmla="*/ 3 w 11"/>
                    <a:gd name="T19" fmla="*/ 10 h 10"/>
                    <a:gd name="T20" fmla="*/ 2 w 11"/>
                    <a:gd name="T21" fmla="*/ 7 h 10"/>
                    <a:gd name="T22" fmla="*/ 0 w 11"/>
                    <a:gd name="T23" fmla="*/ 6 h 10"/>
                    <a:gd name="T24" fmla="*/ 0 w 11"/>
                    <a:gd name="T25" fmla="*/ 6 h 10"/>
                    <a:gd name="T26" fmla="*/ 0 w 11"/>
                    <a:gd name="T27" fmla="*/ 4 h 10"/>
                    <a:gd name="T28" fmla="*/ 0 w 11"/>
                    <a:gd name="T29" fmla="*/ 1 h 10"/>
                    <a:gd name="T30" fmla="*/ 0 w 11"/>
                    <a:gd name="T31" fmla="*/ 1 h 10"/>
                    <a:gd name="T32" fmla="*/ 2 w 11"/>
                    <a:gd name="T33" fmla="*/ 1 h 10"/>
                    <a:gd name="T34" fmla="*/ 3 w 11"/>
                    <a:gd name="T35" fmla="*/ 0 h 10"/>
                    <a:gd name="T36" fmla="*/ 5 w 11"/>
                    <a:gd name="T37" fmla="*/ 1 h 10"/>
                    <a:gd name="T38" fmla="*/ 6 w 11"/>
                    <a:gd name="T39" fmla="*/ 1 h 10"/>
                    <a:gd name="T40" fmla="*/ 8 w 11"/>
                    <a:gd name="T41" fmla="*/ 1 h 10"/>
                    <a:gd name="T42" fmla="*/ 9 w 11"/>
                    <a:gd name="T43" fmla="*/ 3 h 10"/>
                    <a:gd name="T44" fmla="*/ 9 w 11"/>
                    <a:gd name="T45" fmla="*/ 4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0"/>
                    <a:gd name="T71" fmla="*/ 11 w 11"/>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0">
                      <a:moveTo>
                        <a:pt x="9" y="4"/>
                      </a:moveTo>
                      <a:lnTo>
                        <a:pt x="9" y="4"/>
                      </a:lnTo>
                      <a:lnTo>
                        <a:pt x="11" y="6"/>
                      </a:lnTo>
                      <a:lnTo>
                        <a:pt x="11" y="9"/>
                      </a:lnTo>
                      <a:lnTo>
                        <a:pt x="9" y="10"/>
                      </a:lnTo>
                      <a:lnTo>
                        <a:pt x="8" y="10"/>
                      </a:lnTo>
                      <a:lnTo>
                        <a:pt x="6" y="10"/>
                      </a:lnTo>
                      <a:lnTo>
                        <a:pt x="3" y="10"/>
                      </a:lnTo>
                      <a:lnTo>
                        <a:pt x="2" y="7"/>
                      </a:lnTo>
                      <a:lnTo>
                        <a:pt x="0" y="6"/>
                      </a:lnTo>
                      <a:lnTo>
                        <a:pt x="0" y="4"/>
                      </a:lnTo>
                      <a:lnTo>
                        <a:pt x="0" y="1"/>
                      </a:lnTo>
                      <a:lnTo>
                        <a:pt x="2" y="1"/>
                      </a:lnTo>
                      <a:lnTo>
                        <a:pt x="3" y="0"/>
                      </a:lnTo>
                      <a:lnTo>
                        <a:pt x="5" y="1"/>
                      </a:lnTo>
                      <a:lnTo>
                        <a:pt x="6" y="1"/>
                      </a:lnTo>
                      <a:lnTo>
                        <a:pt x="8" y="1"/>
                      </a:lnTo>
                      <a:lnTo>
                        <a:pt x="9" y="3"/>
                      </a:lnTo>
                      <a:lnTo>
                        <a:pt x="9" y="4"/>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71" name="Freeform 719"/>
                <p:cNvSpPr>
                  <a:spLocks/>
                </p:cNvSpPr>
                <p:nvPr/>
              </p:nvSpPr>
              <p:spPr bwMode="auto">
                <a:xfrm>
                  <a:off x="2853" y="1463"/>
                  <a:ext cx="11" cy="10"/>
                </a:xfrm>
                <a:custGeom>
                  <a:avLst/>
                  <a:gdLst>
                    <a:gd name="T0" fmla="*/ 9 w 11"/>
                    <a:gd name="T1" fmla="*/ 4 h 10"/>
                    <a:gd name="T2" fmla="*/ 9 w 11"/>
                    <a:gd name="T3" fmla="*/ 4 h 10"/>
                    <a:gd name="T4" fmla="*/ 11 w 11"/>
                    <a:gd name="T5" fmla="*/ 6 h 10"/>
                    <a:gd name="T6" fmla="*/ 11 w 11"/>
                    <a:gd name="T7" fmla="*/ 9 h 10"/>
                    <a:gd name="T8" fmla="*/ 9 w 11"/>
                    <a:gd name="T9" fmla="*/ 10 h 10"/>
                    <a:gd name="T10" fmla="*/ 8 w 11"/>
                    <a:gd name="T11" fmla="*/ 10 h 10"/>
                    <a:gd name="T12" fmla="*/ 6 w 11"/>
                    <a:gd name="T13" fmla="*/ 10 h 10"/>
                    <a:gd name="T14" fmla="*/ 6 w 11"/>
                    <a:gd name="T15" fmla="*/ 10 h 10"/>
                    <a:gd name="T16" fmla="*/ 3 w 11"/>
                    <a:gd name="T17" fmla="*/ 10 h 10"/>
                    <a:gd name="T18" fmla="*/ 3 w 11"/>
                    <a:gd name="T19" fmla="*/ 10 h 10"/>
                    <a:gd name="T20" fmla="*/ 2 w 11"/>
                    <a:gd name="T21" fmla="*/ 7 h 10"/>
                    <a:gd name="T22" fmla="*/ 0 w 11"/>
                    <a:gd name="T23" fmla="*/ 6 h 10"/>
                    <a:gd name="T24" fmla="*/ 0 w 11"/>
                    <a:gd name="T25" fmla="*/ 6 h 10"/>
                    <a:gd name="T26" fmla="*/ 0 w 11"/>
                    <a:gd name="T27" fmla="*/ 4 h 10"/>
                    <a:gd name="T28" fmla="*/ 0 w 11"/>
                    <a:gd name="T29" fmla="*/ 1 h 10"/>
                    <a:gd name="T30" fmla="*/ 0 w 11"/>
                    <a:gd name="T31" fmla="*/ 1 h 10"/>
                    <a:gd name="T32" fmla="*/ 2 w 11"/>
                    <a:gd name="T33" fmla="*/ 1 h 10"/>
                    <a:gd name="T34" fmla="*/ 3 w 11"/>
                    <a:gd name="T35" fmla="*/ 0 h 10"/>
                    <a:gd name="T36" fmla="*/ 5 w 11"/>
                    <a:gd name="T37" fmla="*/ 1 h 10"/>
                    <a:gd name="T38" fmla="*/ 6 w 11"/>
                    <a:gd name="T39" fmla="*/ 1 h 10"/>
                    <a:gd name="T40" fmla="*/ 8 w 11"/>
                    <a:gd name="T41" fmla="*/ 1 h 10"/>
                    <a:gd name="T42" fmla="*/ 9 w 11"/>
                    <a:gd name="T43" fmla="*/ 3 h 10"/>
                    <a:gd name="T44" fmla="*/ 9 w 11"/>
                    <a:gd name="T45" fmla="*/ 4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0"/>
                    <a:gd name="T71" fmla="*/ 11 w 11"/>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0">
                      <a:moveTo>
                        <a:pt x="9" y="4"/>
                      </a:moveTo>
                      <a:lnTo>
                        <a:pt x="9" y="4"/>
                      </a:lnTo>
                      <a:lnTo>
                        <a:pt x="11" y="6"/>
                      </a:lnTo>
                      <a:lnTo>
                        <a:pt x="11" y="9"/>
                      </a:lnTo>
                      <a:lnTo>
                        <a:pt x="9" y="10"/>
                      </a:lnTo>
                      <a:lnTo>
                        <a:pt x="8" y="10"/>
                      </a:lnTo>
                      <a:lnTo>
                        <a:pt x="6" y="10"/>
                      </a:lnTo>
                      <a:lnTo>
                        <a:pt x="3" y="10"/>
                      </a:lnTo>
                      <a:lnTo>
                        <a:pt x="2" y="7"/>
                      </a:lnTo>
                      <a:lnTo>
                        <a:pt x="0" y="6"/>
                      </a:lnTo>
                      <a:lnTo>
                        <a:pt x="0" y="4"/>
                      </a:lnTo>
                      <a:lnTo>
                        <a:pt x="0" y="1"/>
                      </a:lnTo>
                      <a:lnTo>
                        <a:pt x="2" y="1"/>
                      </a:lnTo>
                      <a:lnTo>
                        <a:pt x="3" y="0"/>
                      </a:lnTo>
                      <a:lnTo>
                        <a:pt x="5" y="1"/>
                      </a:lnTo>
                      <a:lnTo>
                        <a:pt x="6" y="1"/>
                      </a:lnTo>
                      <a:lnTo>
                        <a:pt x="8" y="1"/>
                      </a:lnTo>
                      <a:lnTo>
                        <a:pt x="9" y="3"/>
                      </a:lnTo>
                      <a:lnTo>
                        <a:pt x="9"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72" name="Freeform 720"/>
                <p:cNvSpPr>
                  <a:spLocks/>
                </p:cNvSpPr>
                <p:nvPr/>
              </p:nvSpPr>
              <p:spPr bwMode="auto">
                <a:xfrm>
                  <a:off x="2774" y="1563"/>
                  <a:ext cx="16" cy="18"/>
                </a:xfrm>
                <a:custGeom>
                  <a:avLst/>
                  <a:gdLst>
                    <a:gd name="T0" fmla="*/ 15 w 16"/>
                    <a:gd name="T1" fmla="*/ 8 h 18"/>
                    <a:gd name="T2" fmla="*/ 15 w 16"/>
                    <a:gd name="T3" fmla="*/ 8 h 18"/>
                    <a:gd name="T4" fmla="*/ 16 w 16"/>
                    <a:gd name="T5" fmla="*/ 10 h 18"/>
                    <a:gd name="T6" fmla="*/ 16 w 16"/>
                    <a:gd name="T7" fmla="*/ 13 h 18"/>
                    <a:gd name="T8" fmla="*/ 15 w 16"/>
                    <a:gd name="T9" fmla="*/ 15 h 18"/>
                    <a:gd name="T10" fmla="*/ 13 w 16"/>
                    <a:gd name="T11" fmla="*/ 16 h 18"/>
                    <a:gd name="T12" fmla="*/ 12 w 16"/>
                    <a:gd name="T13" fmla="*/ 18 h 18"/>
                    <a:gd name="T14" fmla="*/ 9 w 16"/>
                    <a:gd name="T15" fmla="*/ 18 h 18"/>
                    <a:gd name="T16" fmla="*/ 7 w 16"/>
                    <a:gd name="T17" fmla="*/ 16 h 18"/>
                    <a:gd name="T18" fmla="*/ 4 w 16"/>
                    <a:gd name="T19" fmla="*/ 15 h 18"/>
                    <a:gd name="T20" fmla="*/ 3 w 16"/>
                    <a:gd name="T21" fmla="*/ 12 h 18"/>
                    <a:gd name="T22" fmla="*/ 1 w 16"/>
                    <a:gd name="T23" fmla="*/ 9 h 18"/>
                    <a:gd name="T24" fmla="*/ 1 w 16"/>
                    <a:gd name="T25" fmla="*/ 9 h 18"/>
                    <a:gd name="T26" fmla="*/ 0 w 16"/>
                    <a:gd name="T27" fmla="*/ 6 h 18"/>
                    <a:gd name="T28" fmla="*/ 0 w 16"/>
                    <a:gd name="T29" fmla="*/ 3 h 18"/>
                    <a:gd name="T30" fmla="*/ 1 w 16"/>
                    <a:gd name="T31" fmla="*/ 2 h 18"/>
                    <a:gd name="T32" fmla="*/ 3 w 16"/>
                    <a:gd name="T33" fmla="*/ 2 h 18"/>
                    <a:gd name="T34" fmla="*/ 4 w 16"/>
                    <a:gd name="T35" fmla="*/ 0 h 18"/>
                    <a:gd name="T36" fmla="*/ 7 w 16"/>
                    <a:gd name="T37" fmla="*/ 0 h 18"/>
                    <a:gd name="T38" fmla="*/ 10 w 16"/>
                    <a:gd name="T39" fmla="*/ 2 h 18"/>
                    <a:gd name="T40" fmla="*/ 12 w 16"/>
                    <a:gd name="T41" fmla="*/ 3 h 18"/>
                    <a:gd name="T42" fmla="*/ 13 w 16"/>
                    <a:gd name="T43" fmla="*/ 5 h 18"/>
                    <a:gd name="T44" fmla="*/ 15 w 16"/>
                    <a:gd name="T45" fmla="*/ 8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18"/>
                    <a:gd name="T71" fmla="*/ 16 w 16"/>
                    <a:gd name="T72" fmla="*/ 18 h 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18">
                      <a:moveTo>
                        <a:pt x="15" y="8"/>
                      </a:moveTo>
                      <a:lnTo>
                        <a:pt x="15" y="8"/>
                      </a:lnTo>
                      <a:lnTo>
                        <a:pt x="16" y="10"/>
                      </a:lnTo>
                      <a:lnTo>
                        <a:pt x="16" y="13"/>
                      </a:lnTo>
                      <a:lnTo>
                        <a:pt x="15" y="15"/>
                      </a:lnTo>
                      <a:lnTo>
                        <a:pt x="13" y="16"/>
                      </a:lnTo>
                      <a:lnTo>
                        <a:pt x="12" y="18"/>
                      </a:lnTo>
                      <a:lnTo>
                        <a:pt x="9" y="18"/>
                      </a:lnTo>
                      <a:lnTo>
                        <a:pt x="7" y="16"/>
                      </a:lnTo>
                      <a:lnTo>
                        <a:pt x="4" y="15"/>
                      </a:lnTo>
                      <a:lnTo>
                        <a:pt x="3" y="12"/>
                      </a:lnTo>
                      <a:lnTo>
                        <a:pt x="1" y="9"/>
                      </a:lnTo>
                      <a:lnTo>
                        <a:pt x="0" y="6"/>
                      </a:lnTo>
                      <a:lnTo>
                        <a:pt x="0" y="3"/>
                      </a:lnTo>
                      <a:lnTo>
                        <a:pt x="1" y="2"/>
                      </a:lnTo>
                      <a:lnTo>
                        <a:pt x="3" y="2"/>
                      </a:lnTo>
                      <a:lnTo>
                        <a:pt x="4" y="0"/>
                      </a:lnTo>
                      <a:lnTo>
                        <a:pt x="7" y="0"/>
                      </a:lnTo>
                      <a:lnTo>
                        <a:pt x="10" y="2"/>
                      </a:lnTo>
                      <a:lnTo>
                        <a:pt x="12" y="3"/>
                      </a:lnTo>
                      <a:lnTo>
                        <a:pt x="13" y="5"/>
                      </a:lnTo>
                      <a:lnTo>
                        <a:pt x="15" y="8"/>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73" name="Freeform 721"/>
                <p:cNvSpPr>
                  <a:spLocks/>
                </p:cNvSpPr>
                <p:nvPr/>
              </p:nvSpPr>
              <p:spPr bwMode="auto">
                <a:xfrm>
                  <a:off x="2774" y="1563"/>
                  <a:ext cx="16" cy="18"/>
                </a:xfrm>
                <a:custGeom>
                  <a:avLst/>
                  <a:gdLst>
                    <a:gd name="T0" fmla="*/ 15 w 16"/>
                    <a:gd name="T1" fmla="*/ 8 h 18"/>
                    <a:gd name="T2" fmla="*/ 15 w 16"/>
                    <a:gd name="T3" fmla="*/ 8 h 18"/>
                    <a:gd name="T4" fmla="*/ 16 w 16"/>
                    <a:gd name="T5" fmla="*/ 10 h 18"/>
                    <a:gd name="T6" fmla="*/ 16 w 16"/>
                    <a:gd name="T7" fmla="*/ 13 h 18"/>
                    <a:gd name="T8" fmla="*/ 15 w 16"/>
                    <a:gd name="T9" fmla="*/ 15 h 18"/>
                    <a:gd name="T10" fmla="*/ 13 w 16"/>
                    <a:gd name="T11" fmla="*/ 16 h 18"/>
                    <a:gd name="T12" fmla="*/ 12 w 16"/>
                    <a:gd name="T13" fmla="*/ 18 h 18"/>
                    <a:gd name="T14" fmla="*/ 9 w 16"/>
                    <a:gd name="T15" fmla="*/ 18 h 18"/>
                    <a:gd name="T16" fmla="*/ 7 w 16"/>
                    <a:gd name="T17" fmla="*/ 16 h 18"/>
                    <a:gd name="T18" fmla="*/ 4 w 16"/>
                    <a:gd name="T19" fmla="*/ 15 h 18"/>
                    <a:gd name="T20" fmla="*/ 3 w 16"/>
                    <a:gd name="T21" fmla="*/ 12 h 18"/>
                    <a:gd name="T22" fmla="*/ 1 w 16"/>
                    <a:gd name="T23" fmla="*/ 9 h 18"/>
                    <a:gd name="T24" fmla="*/ 1 w 16"/>
                    <a:gd name="T25" fmla="*/ 9 h 18"/>
                    <a:gd name="T26" fmla="*/ 0 w 16"/>
                    <a:gd name="T27" fmla="*/ 6 h 18"/>
                    <a:gd name="T28" fmla="*/ 0 w 16"/>
                    <a:gd name="T29" fmla="*/ 3 h 18"/>
                    <a:gd name="T30" fmla="*/ 1 w 16"/>
                    <a:gd name="T31" fmla="*/ 2 h 18"/>
                    <a:gd name="T32" fmla="*/ 3 w 16"/>
                    <a:gd name="T33" fmla="*/ 2 h 18"/>
                    <a:gd name="T34" fmla="*/ 4 w 16"/>
                    <a:gd name="T35" fmla="*/ 0 h 18"/>
                    <a:gd name="T36" fmla="*/ 7 w 16"/>
                    <a:gd name="T37" fmla="*/ 0 h 18"/>
                    <a:gd name="T38" fmla="*/ 10 w 16"/>
                    <a:gd name="T39" fmla="*/ 2 h 18"/>
                    <a:gd name="T40" fmla="*/ 12 w 16"/>
                    <a:gd name="T41" fmla="*/ 3 h 18"/>
                    <a:gd name="T42" fmla="*/ 13 w 16"/>
                    <a:gd name="T43" fmla="*/ 5 h 18"/>
                    <a:gd name="T44" fmla="*/ 15 w 16"/>
                    <a:gd name="T45" fmla="*/ 8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18"/>
                    <a:gd name="T71" fmla="*/ 16 w 16"/>
                    <a:gd name="T72" fmla="*/ 18 h 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18">
                      <a:moveTo>
                        <a:pt x="15" y="8"/>
                      </a:moveTo>
                      <a:lnTo>
                        <a:pt x="15" y="8"/>
                      </a:lnTo>
                      <a:lnTo>
                        <a:pt x="16" y="10"/>
                      </a:lnTo>
                      <a:lnTo>
                        <a:pt x="16" y="13"/>
                      </a:lnTo>
                      <a:lnTo>
                        <a:pt x="15" y="15"/>
                      </a:lnTo>
                      <a:lnTo>
                        <a:pt x="13" y="16"/>
                      </a:lnTo>
                      <a:lnTo>
                        <a:pt x="12" y="18"/>
                      </a:lnTo>
                      <a:lnTo>
                        <a:pt x="9" y="18"/>
                      </a:lnTo>
                      <a:lnTo>
                        <a:pt x="7" y="16"/>
                      </a:lnTo>
                      <a:lnTo>
                        <a:pt x="4" y="15"/>
                      </a:lnTo>
                      <a:lnTo>
                        <a:pt x="3" y="12"/>
                      </a:lnTo>
                      <a:lnTo>
                        <a:pt x="1" y="9"/>
                      </a:lnTo>
                      <a:lnTo>
                        <a:pt x="0" y="6"/>
                      </a:lnTo>
                      <a:lnTo>
                        <a:pt x="0" y="3"/>
                      </a:lnTo>
                      <a:lnTo>
                        <a:pt x="1" y="2"/>
                      </a:lnTo>
                      <a:lnTo>
                        <a:pt x="3" y="2"/>
                      </a:lnTo>
                      <a:lnTo>
                        <a:pt x="4" y="0"/>
                      </a:lnTo>
                      <a:lnTo>
                        <a:pt x="7" y="0"/>
                      </a:lnTo>
                      <a:lnTo>
                        <a:pt x="10" y="2"/>
                      </a:lnTo>
                      <a:lnTo>
                        <a:pt x="12" y="3"/>
                      </a:lnTo>
                      <a:lnTo>
                        <a:pt x="13" y="5"/>
                      </a:lnTo>
                      <a:lnTo>
                        <a:pt x="15"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74" name="Freeform 722"/>
                <p:cNvSpPr>
                  <a:spLocks/>
                </p:cNvSpPr>
                <p:nvPr/>
              </p:nvSpPr>
              <p:spPr bwMode="auto">
                <a:xfrm>
                  <a:off x="2033" y="1517"/>
                  <a:ext cx="7" cy="7"/>
                </a:xfrm>
                <a:custGeom>
                  <a:avLst/>
                  <a:gdLst>
                    <a:gd name="T0" fmla="*/ 3 w 7"/>
                    <a:gd name="T1" fmla="*/ 1 h 7"/>
                    <a:gd name="T2" fmla="*/ 3 w 7"/>
                    <a:gd name="T3" fmla="*/ 1 h 7"/>
                    <a:gd name="T4" fmla="*/ 4 w 7"/>
                    <a:gd name="T5" fmla="*/ 0 h 7"/>
                    <a:gd name="T6" fmla="*/ 6 w 7"/>
                    <a:gd name="T7" fmla="*/ 0 h 7"/>
                    <a:gd name="T8" fmla="*/ 7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3 w 7"/>
                    <a:gd name="T29" fmla="*/ 7 h 7"/>
                    <a:gd name="T30" fmla="*/ 1 w 7"/>
                    <a:gd name="T31" fmla="*/ 7 h 7"/>
                    <a:gd name="T32" fmla="*/ 1 w 7"/>
                    <a:gd name="T33" fmla="*/ 6 h 7"/>
                    <a:gd name="T34" fmla="*/ 0 w 7"/>
                    <a:gd name="T35" fmla="*/ 6 h 7"/>
                    <a:gd name="T36" fmla="*/ 0 w 7"/>
                    <a:gd name="T37" fmla="*/ 4 h 7"/>
                    <a:gd name="T38" fmla="*/ 0 w 7"/>
                    <a:gd name="T39" fmla="*/ 3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6" y="6"/>
                      </a:lnTo>
                      <a:lnTo>
                        <a:pt x="4" y="6"/>
                      </a:lnTo>
                      <a:lnTo>
                        <a:pt x="3" y="7"/>
                      </a:lnTo>
                      <a:lnTo>
                        <a:pt x="1" y="7"/>
                      </a:lnTo>
                      <a:lnTo>
                        <a:pt x="1" y="6"/>
                      </a:lnTo>
                      <a:lnTo>
                        <a:pt x="0" y="6"/>
                      </a:lnTo>
                      <a:lnTo>
                        <a:pt x="0" y="4"/>
                      </a:lnTo>
                      <a:lnTo>
                        <a:pt x="0" y="3"/>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75" name="Freeform 723"/>
                <p:cNvSpPr>
                  <a:spLocks/>
                </p:cNvSpPr>
                <p:nvPr/>
              </p:nvSpPr>
              <p:spPr bwMode="auto">
                <a:xfrm>
                  <a:off x="2033" y="1517"/>
                  <a:ext cx="7" cy="7"/>
                </a:xfrm>
                <a:custGeom>
                  <a:avLst/>
                  <a:gdLst>
                    <a:gd name="T0" fmla="*/ 3 w 7"/>
                    <a:gd name="T1" fmla="*/ 1 h 7"/>
                    <a:gd name="T2" fmla="*/ 3 w 7"/>
                    <a:gd name="T3" fmla="*/ 1 h 7"/>
                    <a:gd name="T4" fmla="*/ 4 w 7"/>
                    <a:gd name="T5" fmla="*/ 0 h 7"/>
                    <a:gd name="T6" fmla="*/ 6 w 7"/>
                    <a:gd name="T7" fmla="*/ 0 h 7"/>
                    <a:gd name="T8" fmla="*/ 7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3 w 7"/>
                    <a:gd name="T29" fmla="*/ 7 h 7"/>
                    <a:gd name="T30" fmla="*/ 1 w 7"/>
                    <a:gd name="T31" fmla="*/ 7 h 7"/>
                    <a:gd name="T32" fmla="*/ 1 w 7"/>
                    <a:gd name="T33" fmla="*/ 6 h 7"/>
                    <a:gd name="T34" fmla="*/ 0 w 7"/>
                    <a:gd name="T35" fmla="*/ 6 h 7"/>
                    <a:gd name="T36" fmla="*/ 0 w 7"/>
                    <a:gd name="T37" fmla="*/ 4 h 7"/>
                    <a:gd name="T38" fmla="*/ 0 w 7"/>
                    <a:gd name="T39" fmla="*/ 3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6" y="6"/>
                      </a:lnTo>
                      <a:lnTo>
                        <a:pt x="4" y="6"/>
                      </a:lnTo>
                      <a:lnTo>
                        <a:pt x="3" y="7"/>
                      </a:lnTo>
                      <a:lnTo>
                        <a:pt x="1" y="7"/>
                      </a:lnTo>
                      <a:lnTo>
                        <a:pt x="1" y="6"/>
                      </a:lnTo>
                      <a:lnTo>
                        <a:pt x="0" y="6"/>
                      </a:lnTo>
                      <a:lnTo>
                        <a:pt x="0" y="4"/>
                      </a:lnTo>
                      <a:lnTo>
                        <a:pt x="0" y="3"/>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76" name="Freeform 724"/>
                <p:cNvSpPr>
                  <a:spLocks/>
                </p:cNvSpPr>
                <p:nvPr/>
              </p:nvSpPr>
              <p:spPr bwMode="auto">
                <a:xfrm>
                  <a:off x="2043" y="1624"/>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6 w 8"/>
                    <a:gd name="T11" fmla="*/ 0 h 8"/>
                    <a:gd name="T12" fmla="*/ 8 w 8"/>
                    <a:gd name="T13" fmla="*/ 2 h 8"/>
                    <a:gd name="T14" fmla="*/ 8 w 8"/>
                    <a:gd name="T15" fmla="*/ 3 h 8"/>
                    <a:gd name="T16" fmla="*/ 8 w 8"/>
                    <a:gd name="T17" fmla="*/ 5 h 8"/>
                    <a:gd name="T18" fmla="*/ 6 w 8"/>
                    <a:gd name="T19" fmla="*/ 5 h 8"/>
                    <a:gd name="T20" fmla="*/ 5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8 h 8"/>
                    <a:gd name="T34" fmla="*/ 0 w 8"/>
                    <a:gd name="T35" fmla="*/ 6 h 8"/>
                    <a:gd name="T36" fmla="*/ 0 w 8"/>
                    <a:gd name="T37" fmla="*/ 5 h 8"/>
                    <a:gd name="T38" fmla="*/ 0 w 8"/>
                    <a:gd name="T39" fmla="*/ 5 h 8"/>
                    <a:gd name="T40" fmla="*/ 0 w 8"/>
                    <a:gd name="T41" fmla="*/ 3 h 8"/>
                    <a:gd name="T42" fmla="*/ 0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2"/>
                      </a:lnTo>
                      <a:lnTo>
                        <a:pt x="8" y="3"/>
                      </a:lnTo>
                      <a:lnTo>
                        <a:pt x="8" y="5"/>
                      </a:lnTo>
                      <a:lnTo>
                        <a:pt x="6" y="5"/>
                      </a:lnTo>
                      <a:lnTo>
                        <a:pt x="5" y="6"/>
                      </a:lnTo>
                      <a:lnTo>
                        <a:pt x="5" y="8"/>
                      </a:lnTo>
                      <a:lnTo>
                        <a:pt x="3" y="8"/>
                      </a:lnTo>
                      <a:lnTo>
                        <a:pt x="2" y="8"/>
                      </a:lnTo>
                      <a:lnTo>
                        <a:pt x="0" y="8"/>
                      </a:lnTo>
                      <a:lnTo>
                        <a:pt x="0" y="6"/>
                      </a:lnTo>
                      <a:lnTo>
                        <a:pt x="0" y="5"/>
                      </a:lnTo>
                      <a:lnTo>
                        <a:pt x="0" y="3"/>
                      </a:lnTo>
                      <a:lnTo>
                        <a:pt x="0" y="2"/>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77" name="Freeform 725"/>
                <p:cNvSpPr>
                  <a:spLocks/>
                </p:cNvSpPr>
                <p:nvPr/>
              </p:nvSpPr>
              <p:spPr bwMode="auto">
                <a:xfrm>
                  <a:off x="2043" y="1624"/>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6 w 8"/>
                    <a:gd name="T11" fmla="*/ 0 h 8"/>
                    <a:gd name="T12" fmla="*/ 8 w 8"/>
                    <a:gd name="T13" fmla="*/ 2 h 8"/>
                    <a:gd name="T14" fmla="*/ 8 w 8"/>
                    <a:gd name="T15" fmla="*/ 3 h 8"/>
                    <a:gd name="T16" fmla="*/ 8 w 8"/>
                    <a:gd name="T17" fmla="*/ 5 h 8"/>
                    <a:gd name="T18" fmla="*/ 6 w 8"/>
                    <a:gd name="T19" fmla="*/ 5 h 8"/>
                    <a:gd name="T20" fmla="*/ 5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8 h 8"/>
                    <a:gd name="T34" fmla="*/ 0 w 8"/>
                    <a:gd name="T35" fmla="*/ 6 h 8"/>
                    <a:gd name="T36" fmla="*/ 0 w 8"/>
                    <a:gd name="T37" fmla="*/ 5 h 8"/>
                    <a:gd name="T38" fmla="*/ 0 w 8"/>
                    <a:gd name="T39" fmla="*/ 5 h 8"/>
                    <a:gd name="T40" fmla="*/ 0 w 8"/>
                    <a:gd name="T41" fmla="*/ 3 h 8"/>
                    <a:gd name="T42" fmla="*/ 0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2"/>
                      </a:lnTo>
                      <a:lnTo>
                        <a:pt x="8" y="3"/>
                      </a:lnTo>
                      <a:lnTo>
                        <a:pt x="8" y="5"/>
                      </a:lnTo>
                      <a:lnTo>
                        <a:pt x="6" y="5"/>
                      </a:lnTo>
                      <a:lnTo>
                        <a:pt x="5" y="6"/>
                      </a:lnTo>
                      <a:lnTo>
                        <a:pt x="5" y="8"/>
                      </a:lnTo>
                      <a:lnTo>
                        <a:pt x="3" y="8"/>
                      </a:lnTo>
                      <a:lnTo>
                        <a:pt x="2" y="8"/>
                      </a:lnTo>
                      <a:lnTo>
                        <a:pt x="0" y="8"/>
                      </a:lnTo>
                      <a:lnTo>
                        <a:pt x="0" y="6"/>
                      </a:lnTo>
                      <a:lnTo>
                        <a:pt x="0" y="5"/>
                      </a:lnTo>
                      <a:lnTo>
                        <a:pt x="0" y="3"/>
                      </a:lnTo>
                      <a:lnTo>
                        <a:pt x="0" y="2"/>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78" name="Freeform 726"/>
                <p:cNvSpPr>
                  <a:spLocks/>
                </p:cNvSpPr>
                <p:nvPr/>
              </p:nvSpPr>
              <p:spPr bwMode="auto">
                <a:xfrm>
                  <a:off x="1970" y="1473"/>
                  <a:ext cx="7" cy="9"/>
                </a:xfrm>
                <a:custGeom>
                  <a:avLst/>
                  <a:gdLst>
                    <a:gd name="T0" fmla="*/ 1 w 7"/>
                    <a:gd name="T1" fmla="*/ 2 h 9"/>
                    <a:gd name="T2" fmla="*/ 1 w 7"/>
                    <a:gd name="T3" fmla="*/ 2 h 9"/>
                    <a:gd name="T4" fmla="*/ 4 w 7"/>
                    <a:gd name="T5" fmla="*/ 2 h 9"/>
                    <a:gd name="T6" fmla="*/ 4 w 7"/>
                    <a:gd name="T7" fmla="*/ 0 h 9"/>
                    <a:gd name="T8" fmla="*/ 6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9 h 9"/>
                    <a:gd name="T28" fmla="*/ 1 w 7"/>
                    <a:gd name="T29" fmla="*/ 9 h 9"/>
                    <a:gd name="T30" fmla="*/ 1 w 7"/>
                    <a:gd name="T31" fmla="*/ 9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2"/>
                      </a:lnTo>
                      <a:lnTo>
                        <a:pt x="4" y="0"/>
                      </a:lnTo>
                      <a:lnTo>
                        <a:pt x="6" y="2"/>
                      </a:lnTo>
                      <a:lnTo>
                        <a:pt x="7" y="2"/>
                      </a:lnTo>
                      <a:lnTo>
                        <a:pt x="7" y="3"/>
                      </a:lnTo>
                      <a:lnTo>
                        <a:pt x="7" y="5"/>
                      </a:lnTo>
                      <a:lnTo>
                        <a:pt x="7" y="6"/>
                      </a:lnTo>
                      <a:lnTo>
                        <a:pt x="6" y="8"/>
                      </a:lnTo>
                      <a:lnTo>
                        <a:pt x="4" y="8"/>
                      </a:lnTo>
                      <a:lnTo>
                        <a:pt x="3" y="9"/>
                      </a:lnTo>
                      <a:lnTo>
                        <a:pt x="1" y="9"/>
                      </a:lnTo>
                      <a:lnTo>
                        <a:pt x="0" y="8"/>
                      </a:lnTo>
                      <a:lnTo>
                        <a:pt x="0" y="6"/>
                      </a:lnTo>
                      <a:lnTo>
                        <a:pt x="0" y="5"/>
                      </a:lnTo>
                      <a:lnTo>
                        <a:pt x="0" y="3"/>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79" name="Freeform 727"/>
                <p:cNvSpPr>
                  <a:spLocks/>
                </p:cNvSpPr>
                <p:nvPr/>
              </p:nvSpPr>
              <p:spPr bwMode="auto">
                <a:xfrm>
                  <a:off x="1970" y="1473"/>
                  <a:ext cx="7" cy="9"/>
                </a:xfrm>
                <a:custGeom>
                  <a:avLst/>
                  <a:gdLst>
                    <a:gd name="T0" fmla="*/ 1 w 7"/>
                    <a:gd name="T1" fmla="*/ 2 h 9"/>
                    <a:gd name="T2" fmla="*/ 1 w 7"/>
                    <a:gd name="T3" fmla="*/ 2 h 9"/>
                    <a:gd name="T4" fmla="*/ 4 w 7"/>
                    <a:gd name="T5" fmla="*/ 2 h 9"/>
                    <a:gd name="T6" fmla="*/ 4 w 7"/>
                    <a:gd name="T7" fmla="*/ 0 h 9"/>
                    <a:gd name="T8" fmla="*/ 6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9 h 9"/>
                    <a:gd name="T28" fmla="*/ 1 w 7"/>
                    <a:gd name="T29" fmla="*/ 9 h 9"/>
                    <a:gd name="T30" fmla="*/ 1 w 7"/>
                    <a:gd name="T31" fmla="*/ 9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4" y="2"/>
                      </a:lnTo>
                      <a:lnTo>
                        <a:pt x="4" y="0"/>
                      </a:lnTo>
                      <a:lnTo>
                        <a:pt x="6" y="2"/>
                      </a:lnTo>
                      <a:lnTo>
                        <a:pt x="7" y="2"/>
                      </a:lnTo>
                      <a:lnTo>
                        <a:pt x="7" y="3"/>
                      </a:lnTo>
                      <a:lnTo>
                        <a:pt x="7" y="5"/>
                      </a:lnTo>
                      <a:lnTo>
                        <a:pt x="7" y="6"/>
                      </a:lnTo>
                      <a:lnTo>
                        <a:pt x="6" y="8"/>
                      </a:lnTo>
                      <a:lnTo>
                        <a:pt x="4" y="8"/>
                      </a:lnTo>
                      <a:lnTo>
                        <a:pt x="3" y="9"/>
                      </a:lnTo>
                      <a:lnTo>
                        <a:pt x="1" y="9"/>
                      </a:lnTo>
                      <a:lnTo>
                        <a:pt x="0" y="8"/>
                      </a:lnTo>
                      <a:lnTo>
                        <a:pt x="0" y="6"/>
                      </a:lnTo>
                      <a:lnTo>
                        <a:pt x="0" y="5"/>
                      </a:lnTo>
                      <a:lnTo>
                        <a:pt x="0" y="3"/>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80" name="Freeform 728"/>
                <p:cNvSpPr>
                  <a:spLocks/>
                </p:cNvSpPr>
                <p:nvPr/>
              </p:nvSpPr>
              <p:spPr bwMode="auto">
                <a:xfrm>
                  <a:off x="2142" y="1541"/>
                  <a:ext cx="9" cy="9"/>
                </a:xfrm>
                <a:custGeom>
                  <a:avLst/>
                  <a:gdLst>
                    <a:gd name="T0" fmla="*/ 3 w 9"/>
                    <a:gd name="T1" fmla="*/ 1 h 9"/>
                    <a:gd name="T2" fmla="*/ 3 w 9"/>
                    <a:gd name="T3" fmla="*/ 1 h 9"/>
                    <a:gd name="T4" fmla="*/ 4 w 9"/>
                    <a:gd name="T5" fmla="*/ 0 h 9"/>
                    <a:gd name="T6" fmla="*/ 6 w 9"/>
                    <a:gd name="T7" fmla="*/ 0 h 9"/>
                    <a:gd name="T8" fmla="*/ 6 w 9"/>
                    <a:gd name="T9" fmla="*/ 0 h 9"/>
                    <a:gd name="T10" fmla="*/ 7 w 9"/>
                    <a:gd name="T11" fmla="*/ 1 h 9"/>
                    <a:gd name="T12" fmla="*/ 7 w 9"/>
                    <a:gd name="T13" fmla="*/ 1 h 9"/>
                    <a:gd name="T14" fmla="*/ 9 w 9"/>
                    <a:gd name="T15" fmla="*/ 3 h 9"/>
                    <a:gd name="T16" fmla="*/ 7 w 9"/>
                    <a:gd name="T17" fmla="*/ 4 h 9"/>
                    <a:gd name="T18" fmla="*/ 7 w 9"/>
                    <a:gd name="T19" fmla="*/ 6 h 9"/>
                    <a:gd name="T20" fmla="*/ 6 w 9"/>
                    <a:gd name="T21" fmla="*/ 6 h 9"/>
                    <a:gd name="T22" fmla="*/ 6 w 9"/>
                    <a:gd name="T23" fmla="*/ 7 h 9"/>
                    <a:gd name="T24" fmla="*/ 6 w 9"/>
                    <a:gd name="T25" fmla="*/ 7 h 9"/>
                    <a:gd name="T26" fmla="*/ 3 w 9"/>
                    <a:gd name="T27" fmla="*/ 7 h 9"/>
                    <a:gd name="T28" fmla="*/ 3 w 9"/>
                    <a:gd name="T29" fmla="*/ 9 h 9"/>
                    <a:gd name="T30" fmla="*/ 1 w 9"/>
                    <a:gd name="T31" fmla="*/ 7 h 9"/>
                    <a:gd name="T32" fmla="*/ 1 w 9"/>
                    <a:gd name="T33" fmla="*/ 7 h 9"/>
                    <a:gd name="T34" fmla="*/ 0 w 9"/>
                    <a:gd name="T35" fmla="*/ 6 h 9"/>
                    <a:gd name="T36" fmla="*/ 0 w 9"/>
                    <a:gd name="T37" fmla="*/ 6 h 9"/>
                    <a:gd name="T38" fmla="*/ 0 w 9"/>
                    <a:gd name="T39" fmla="*/ 4 h 9"/>
                    <a:gd name="T40" fmla="*/ 1 w 9"/>
                    <a:gd name="T41" fmla="*/ 3 h 9"/>
                    <a:gd name="T42" fmla="*/ 1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4" y="0"/>
                      </a:lnTo>
                      <a:lnTo>
                        <a:pt x="6" y="0"/>
                      </a:lnTo>
                      <a:lnTo>
                        <a:pt x="7" y="1"/>
                      </a:lnTo>
                      <a:lnTo>
                        <a:pt x="9" y="3"/>
                      </a:lnTo>
                      <a:lnTo>
                        <a:pt x="7" y="4"/>
                      </a:lnTo>
                      <a:lnTo>
                        <a:pt x="7" y="6"/>
                      </a:lnTo>
                      <a:lnTo>
                        <a:pt x="6" y="6"/>
                      </a:lnTo>
                      <a:lnTo>
                        <a:pt x="6" y="7"/>
                      </a:lnTo>
                      <a:lnTo>
                        <a:pt x="3" y="7"/>
                      </a:lnTo>
                      <a:lnTo>
                        <a:pt x="3" y="9"/>
                      </a:lnTo>
                      <a:lnTo>
                        <a:pt x="1" y="7"/>
                      </a:lnTo>
                      <a:lnTo>
                        <a:pt x="0" y="6"/>
                      </a:lnTo>
                      <a:lnTo>
                        <a:pt x="0" y="4"/>
                      </a:lnTo>
                      <a:lnTo>
                        <a:pt x="1"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81" name="Freeform 729"/>
                <p:cNvSpPr>
                  <a:spLocks/>
                </p:cNvSpPr>
                <p:nvPr/>
              </p:nvSpPr>
              <p:spPr bwMode="auto">
                <a:xfrm>
                  <a:off x="2142" y="1541"/>
                  <a:ext cx="9" cy="9"/>
                </a:xfrm>
                <a:custGeom>
                  <a:avLst/>
                  <a:gdLst>
                    <a:gd name="T0" fmla="*/ 3 w 9"/>
                    <a:gd name="T1" fmla="*/ 1 h 9"/>
                    <a:gd name="T2" fmla="*/ 3 w 9"/>
                    <a:gd name="T3" fmla="*/ 1 h 9"/>
                    <a:gd name="T4" fmla="*/ 4 w 9"/>
                    <a:gd name="T5" fmla="*/ 0 h 9"/>
                    <a:gd name="T6" fmla="*/ 6 w 9"/>
                    <a:gd name="T7" fmla="*/ 0 h 9"/>
                    <a:gd name="T8" fmla="*/ 6 w 9"/>
                    <a:gd name="T9" fmla="*/ 0 h 9"/>
                    <a:gd name="T10" fmla="*/ 7 w 9"/>
                    <a:gd name="T11" fmla="*/ 1 h 9"/>
                    <a:gd name="T12" fmla="*/ 7 w 9"/>
                    <a:gd name="T13" fmla="*/ 1 h 9"/>
                    <a:gd name="T14" fmla="*/ 9 w 9"/>
                    <a:gd name="T15" fmla="*/ 3 h 9"/>
                    <a:gd name="T16" fmla="*/ 7 w 9"/>
                    <a:gd name="T17" fmla="*/ 4 h 9"/>
                    <a:gd name="T18" fmla="*/ 7 w 9"/>
                    <a:gd name="T19" fmla="*/ 6 h 9"/>
                    <a:gd name="T20" fmla="*/ 6 w 9"/>
                    <a:gd name="T21" fmla="*/ 6 h 9"/>
                    <a:gd name="T22" fmla="*/ 6 w 9"/>
                    <a:gd name="T23" fmla="*/ 7 h 9"/>
                    <a:gd name="T24" fmla="*/ 6 w 9"/>
                    <a:gd name="T25" fmla="*/ 7 h 9"/>
                    <a:gd name="T26" fmla="*/ 3 w 9"/>
                    <a:gd name="T27" fmla="*/ 7 h 9"/>
                    <a:gd name="T28" fmla="*/ 3 w 9"/>
                    <a:gd name="T29" fmla="*/ 9 h 9"/>
                    <a:gd name="T30" fmla="*/ 1 w 9"/>
                    <a:gd name="T31" fmla="*/ 7 h 9"/>
                    <a:gd name="T32" fmla="*/ 1 w 9"/>
                    <a:gd name="T33" fmla="*/ 7 h 9"/>
                    <a:gd name="T34" fmla="*/ 0 w 9"/>
                    <a:gd name="T35" fmla="*/ 6 h 9"/>
                    <a:gd name="T36" fmla="*/ 0 w 9"/>
                    <a:gd name="T37" fmla="*/ 6 h 9"/>
                    <a:gd name="T38" fmla="*/ 0 w 9"/>
                    <a:gd name="T39" fmla="*/ 4 h 9"/>
                    <a:gd name="T40" fmla="*/ 1 w 9"/>
                    <a:gd name="T41" fmla="*/ 3 h 9"/>
                    <a:gd name="T42" fmla="*/ 1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4" y="0"/>
                      </a:lnTo>
                      <a:lnTo>
                        <a:pt x="6" y="0"/>
                      </a:lnTo>
                      <a:lnTo>
                        <a:pt x="7" y="1"/>
                      </a:lnTo>
                      <a:lnTo>
                        <a:pt x="9" y="3"/>
                      </a:lnTo>
                      <a:lnTo>
                        <a:pt x="7" y="4"/>
                      </a:lnTo>
                      <a:lnTo>
                        <a:pt x="7" y="6"/>
                      </a:lnTo>
                      <a:lnTo>
                        <a:pt x="6" y="6"/>
                      </a:lnTo>
                      <a:lnTo>
                        <a:pt x="6" y="7"/>
                      </a:lnTo>
                      <a:lnTo>
                        <a:pt x="3" y="7"/>
                      </a:lnTo>
                      <a:lnTo>
                        <a:pt x="3" y="9"/>
                      </a:lnTo>
                      <a:lnTo>
                        <a:pt x="1" y="7"/>
                      </a:lnTo>
                      <a:lnTo>
                        <a:pt x="0" y="6"/>
                      </a:lnTo>
                      <a:lnTo>
                        <a:pt x="0" y="4"/>
                      </a:lnTo>
                      <a:lnTo>
                        <a:pt x="1"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82" name="Freeform 730"/>
                <p:cNvSpPr>
                  <a:spLocks/>
                </p:cNvSpPr>
                <p:nvPr/>
              </p:nvSpPr>
              <p:spPr bwMode="auto">
                <a:xfrm>
                  <a:off x="2101" y="1514"/>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1 h 7"/>
                    <a:gd name="T16" fmla="*/ 8 w 8"/>
                    <a:gd name="T17" fmla="*/ 3 h 7"/>
                    <a:gd name="T18" fmla="*/ 6 w 8"/>
                    <a:gd name="T19" fmla="*/ 4 h 7"/>
                    <a:gd name="T20" fmla="*/ 5 w 8"/>
                    <a:gd name="T21" fmla="*/ 6 h 7"/>
                    <a:gd name="T22" fmla="*/ 5 w 8"/>
                    <a:gd name="T23" fmla="*/ 6 h 7"/>
                    <a:gd name="T24" fmla="*/ 5 w 8"/>
                    <a:gd name="T25" fmla="*/ 6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1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6" y="4"/>
                      </a:lnTo>
                      <a:lnTo>
                        <a:pt x="5" y="6"/>
                      </a:lnTo>
                      <a:lnTo>
                        <a:pt x="3" y="7"/>
                      </a:lnTo>
                      <a:lnTo>
                        <a:pt x="2" y="7"/>
                      </a:lnTo>
                      <a:lnTo>
                        <a:pt x="0" y="7"/>
                      </a:lnTo>
                      <a:lnTo>
                        <a:pt x="0" y="6"/>
                      </a:lnTo>
                      <a:lnTo>
                        <a:pt x="0" y="4"/>
                      </a:lnTo>
                      <a:lnTo>
                        <a:pt x="0" y="3"/>
                      </a:lnTo>
                      <a:lnTo>
                        <a:pt x="0"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83" name="Freeform 731"/>
                <p:cNvSpPr>
                  <a:spLocks/>
                </p:cNvSpPr>
                <p:nvPr/>
              </p:nvSpPr>
              <p:spPr bwMode="auto">
                <a:xfrm>
                  <a:off x="2101" y="1514"/>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1 h 7"/>
                    <a:gd name="T16" fmla="*/ 8 w 8"/>
                    <a:gd name="T17" fmla="*/ 3 h 7"/>
                    <a:gd name="T18" fmla="*/ 6 w 8"/>
                    <a:gd name="T19" fmla="*/ 4 h 7"/>
                    <a:gd name="T20" fmla="*/ 5 w 8"/>
                    <a:gd name="T21" fmla="*/ 6 h 7"/>
                    <a:gd name="T22" fmla="*/ 5 w 8"/>
                    <a:gd name="T23" fmla="*/ 6 h 7"/>
                    <a:gd name="T24" fmla="*/ 5 w 8"/>
                    <a:gd name="T25" fmla="*/ 6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1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6" y="4"/>
                      </a:lnTo>
                      <a:lnTo>
                        <a:pt x="5" y="6"/>
                      </a:lnTo>
                      <a:lnTo>
                        <a:pt x="3" y="7"/>
                      </a:lnTo>
                      <a:lnTo>
                        <a:pt x="2" y="7"/>
                      </a:lnTo>
                      <a:lnTo>
                        <a:pt x="0" y="7"/>
                      </a:lnTo>
                      <a:lnTo>
                        <a:pt x="0" y="6"/>
                      </a:lnTo>
                      <a:lnTo>
                        <a:pt x="0" y="4"/>
                      </a:lnTo>
                      <a:lnTo>
                        <a:pt x="0" y="3"/>
                      </a:lnTo>
                      <a:lnTo>
                        <a:pt x="0"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84" name="Freeform 732"/>
                <p:cNvSpPr>
                  <a:spLocks/>
                </p:cNvSpPr>
                <p:nvPr/>
              </p:nvSpPr>
              <p:spPr bwMode="auto">
                <a:xfrm>
                  <a:off x="2196" y="1506"/>
                  <a:ext cx="7" cy="8"/>
                </a:xfrm>
                <a:custGeom>
                  <a:avLst/>
                  <a:gdLst>
                    <a:gd name="T0" fmla="*/ 2 w 7"/>
                    <a:gd name="T1" fmla="*/ 2 h 8"/>
                    <a:gd name="T2" fmla="*/ 2 w 7"/>
                    <a:gd name="T3" fmla="*/ 2 h 8"/>
                    <a:gd name="T4" fmla="*/ 4 w 7"/>
                    <a:gd name="T5" fmla="*/ 0 h 8"/>
                    <a:gd name="T6" fmla="*/ 5 w 7"/>
                    <a:gd name="T7" fmla="*/ 0 h 8"/>
                    <a:gd name="T8" fmla="*/ 5 w 7"/>
                    <a:gd name="T9" fmla="*/ 0 h 8"/>
                    <a:gd name="T10" fmla="*/ 7 w 7"/>
                    <a:gd name="T11" fmla="*/ 2 h 8"/>
                    <a:gd name="T12" fmla="*/ 7 w 7"/>
                    <a:gd name="T13" fmla="*/ 2 h 8"/>
                    <a:gd name="T14" fmla="*/ 7 w 7"/>
                    <a:gd name="T15" fmla="*/ 2 h 8"/>
                    <a:gd name="T16" fmla="*/ 7 w 7"/>
                    <a:gd name="T17" fmla="*/ 3 h 8"/>
                    <a:gd name="T18" fmla="*/ 7 w 7"/>
                    <a:gd name="T19" fmla="*/ 5 h 8"/>
                    <a:gd name="T20" fmla="*/ 5 w 7"/>
                    <a:gd name="T21" fmla="*/ 6 h 8"/>
                    <a:gd name="T22" fmla="*/ 5 w 7"/>
                    <a:gd name="T23" fmla="*/ 8 h 8"/>
                    <a:gd name="T24" fmla="*/ 5 w 7"/>
                    <a:gd name="T25" fmla="*/ 8 h 8"/>
                    <a:gd name="T26" fmla="*/ 2 w 7"/>
                    <a:gd name="T27" fmla="*/ 8 h 8"/>
                    <a:gd name="T28" fmla="*/ 2 w 7"/>
                    <a:gd name="T29" fmla="*/ 8 h 8"/>
                    <a:gd name="T30" fmla="*/ 1 w 7"/>
                    <a:gd name="T31" fmla="*/ 8 h 8"/>
                    <a:gd name="T32" fmla="*/ 1 w 7"/>
                    <a:gd name="T33" fmla="*/ 8 h 8"/>
                    <a:gd name="T34" fmla="*/ 0 w 7"/>
                    <a:gd name="T35" fmla="*/ 6 h 8"/>
                    <a:gd name="T36" fmla="*/ 0 w 7"/>
                    <a:gd name="T37" fmla="*/ 6 h 8"/>
                    <a:gd name="T38" fmla="*/ 0 w 7"/>
                    <a:gd name="T39" fmla="*/ 5 h 8"/>
                    <a:gd name="T40" fmla="*/ 1 w 7"/>
                    <a:gd name="T41" fmla="*/ 3 h 8"/>
                    <a:gd name="T42" fmla="*/ 1 w 7"/>
                    <a:gd name="T43" fmla="*/ 2 h 8"/>
                    <a:gd name="T44" fmla="*/ 2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2" y="2"/>
                      </a:moveTo>
                      <a:lnTo>
                        <a:pt x="2" y="2"/>
                      </a:lnTo>
                      <a:lnTo>
                        <a:pt x="4" y="0"/>
                      </a:lnTo>
                      <a:lnTo>
                        <a:pt x="5" y="0"/>
                      </a:lnTo>
                      <a:lnTo>
                        <a:pt x="7" y="2"/>
                      </a:lnTo>
                      <a:lnTo>
                        <a:pt x="7" y="3"/>
                      </a:lnTo>
                      <a:lnTo>
                        <a:pt x="7" y="5"/>
                      </a:lnTo>
                      <a:lnTo>
                        <a:pt x="5" y="6"/>
                      </a:lnTo>
                      <a:lnTo>
                        <a:pt x="5" y="8"/>
                      </a:lnTo>
                      <a:lnTo>
                        <a:pt x="2" y="8"/>
                      </a:lnTo>
                      <a:lnTo>
                        <a:pt x="1" y="8"/>
                      </a:lnTo>
                      <a:lnTo>
                        <a:pt x="0" y="6"/>
                      </a:lnTo>
                      <a:lnTo>
                        <a:pt x="0" y="5"/>
                      </a:lnTo>
                      <a:lnTo>
                        <a:pt x="1" y="3"/>
                      </a:lnTo>
                      <a:lnTo>
                        <a:pt x="1" y="2"/>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85" name="Freeform 733"/>
                <p:cNvSpPr>
                  <a:spLocks/>
                </p:cNvSpPr>
                <p:nvPr/>
              </p:nvSpPr>
              <p:spPr bwMode="auto">
                <a:xfrm>
                  <a:off x="2196" y="1506"/>
                  <a:ext cx="7" cy="8"/>
                </a:xfrm>
                <a:custGeom>
                  <a:avLst/>
                  <a:gdLst>
                    <a:gd name="T0" fmla="*/ 2 w 7"/>
                    <a:gd name="T1" fmla="*/ 2 h 8"/>
                    <a:gd name="T2" fmla="*/ 2 w 7"/>
                    <a:gd name="T3" fmla="*/ 2 h 8"/>
                    <a:gd name="T4" fmla="*/ 4 w 7"/>
                    <a:gd name="T5" fmla="*/ 0 h 8"/>
                    <a:gd name="T6" fmla="*/ 5 w 7"/>
                    <a:gd name="T7" fmla="*/ 0 h 8"/>
                    <a:gd name="T8" fmla="*/ 5 w 7"/>
                    <a:gd name="T9" fmla="*/ 0 h 8"/>
                    <a:gd name="T10" fmla="*/ 7 w 7"/>
                    <a:gd name="T11" fmla="*/ 2 h 8"/>
                    <a:gd name="T12" fmla="*/ 7 w 7"/>
                    <a:gd name="T13" fmla="*/ 2 h 8"/>
                    <a:gd name="T14" fmla="*/ 7 w 7"/>
                    <a:gd name="T15" fmla="*/ 2 h 8"/>
                    <a:gd name="T16" fmla="*/ 7 w 7"/>
                    <a:gd name="T17" fmla="*/ 3 h 8"/>
                    <a:gd name="T18" fmla="*/ 7 w 7"/>
                    <a:gd name="T19" fmla="*/ 5 h 8"/>
                    <a:gd name="T20" fmla="*/ 5 w 7"/>
                    <a:gd name="T21" fmla="*/ 6 h 8"/>
                    <a:gd name="T22" fmla="*/ 5 w 7"/>
                    <a:gd name="T23" fmla="*/ 8 h 8"/>
                    <a:gd name="T24" fmla="*/ 5 w 7"/>
                    <a:gd name="T25" fmla="*/ 8 h 8"/>
                    <a:gd name="T26" fmla="*/ 2 w 7"/>
                    <a:gd name="T27" fmla="*/ 8 h 8"/>
                    <a:gd name="T28" fmla="*/ 2 w 7"/>
                    <a:gd name="T29" fmla="*/ 8 h 8"/>
                    <a:gd name="T30" fmla="*/ 1 w 7"/>
                    <a:gd name="T31" fmla="*/ 8 h 8"/>
                    <a:gd name="T32" fmla="*/ 1 w 7"/>
                    <a:gd name="T33" fmla="*/ 8 h 8"/>
                    <a:gd name="T34" fmla="*/ 0 w 7"/>
                    <a:gd name="T35" fmla="*/ 6 h 8"/>
                    <a:gd name="T36" fmla="*/ 0 w 7"/>
                    <a:gd name="T37" fmla="*/ 6 h 8"/>
                    <a:gd name="T38" fmla="*/ 0 w 7"/>
                    <a:gd name="T39" fmla="*/ 5 h 8"/>
                    <a:gd name="T40" fmla="*/ 1 w 7"/>
                    <a:gd name="T41" fmla="*/ 3 h 8"/>
                    <a:gd name="T42" fmla="*/ 1 w 7"/>
                    <a:gd name="T43" fmla="*/ 2 h 8"/>
                    <a:gd name="T44" fmla="*/ 2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2" y="2"/>
                      </a:moveTo>
                      <a:lnTo>
                        <a:pt x="2" y="2"/>
                      </a:lnTo>
                      <a:lnTo>
                        <a:pt x="4" y="0"/>
                      </a:lnTo>
                      <a:lnTo>
                        <a:pt x="5" y="0"/>
                      </a:lnTo>
                      <a:lnTo>
                        <a:pt x="7" y="2"/>
                      </a:lnTo>
                      <a:lnTo>
                        <a:pt x="7" y="3"/>
                      </a:lnTo>
                      <a:lnTo>
                        <a:pt x="7" y="5"/>
                      </a:lnTo>
                      <a:lnTo>
                        <a:pt x="5" y="6"/>
                      </a:lnTo>
                      <a:lnTo>
                        <a:pt x="5" y="8"/>
                      </a:lnTo>
                      <a:lnTo>
                        <a:pt x="2" y="8"/>
                      </a:lnTo>
                      <a:lnTo>
                        <a:pt x="1" y="8"/>
                      </a:lnTo>
                      <a:lnTo>
                        <a:pt x="0" y="6"/>
                      </a:lnTo>
                      <a:lnTo>
                        <a:pt x="0" y="5"/>
                      </a:lnTo>
                      <a:lnTo>
                        <a:pt x="1" y="3"/>
                      </a:lnTo>
                      <a:lnTo>
                        <a:pt x="1" y="2"/>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86" name="Freeform 734"/>
                <p:cNvSpPr>
                  <a:spLocks/>
                </p:cNvSpPr>
                <p:nvPr/>
              </p:nvSpPr>
              <p:spPr bwMode="auto">
                <a:xfrm>
                  <a:off x="2148" y="1481"/>
                  <a:ext cx="7" cy="7"/>
                </a:xfrm>
                <a:custGeom>
                  <a:avLst/>
                  <a:gdLst>
                    <a:gd name="T0" fmla="*/ 1 w 7"/>
                    <a:gd name="T1" fmla="*/ 0 h 7"/>
                    <a:gd name="T2" fmla="*/ 1 w 7"/>
                    <a:gd name="T3" fmla="*/ 0 h 7"/>
                    <a:gd name="T4" fmla="*/ 4 w 7"/>
                    <a:gd name="T5" fmla="*/ 0 h 7"/>
                    <a:gd name="T6" fmla="*/ 4 w 7"/>
                    <a:gd name="T7" fmla="*/ 0 h 7"/>
                    <a:gd name="T8" fmla="*/ 6 w 7"/>
                    <a:gd name="T9" fmla="*/ 0 h 7"/>
                    <a:gd name="T10" fmla="*/ 7 w 7"/>
                    <a:gd name="T11" fmla="*/ 0 h 7"/>
                    <a:gd name="T12" fmla="*/ 7 w 7"/>
                    <a:gd name="T13" fmla="*/ 0 h 7"/>
                    <a:gd name="T14" fmla="*/ 7 w 7"/>
                    <a:gd name="T15" fmla="*/ 1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4" y="0"/>
                      </a:lnTo>
                      <a:lnTo>
                        <a:pt x="6" y="0"/>
                      </a:lnTo>
                      <a:lnTo>
                        <a:pt x="7" y="0"/>
                      </a:lnTo>
                      <a:lnTo>
                        <a:pt x="7" y="1"/>
                      </a:lnTo>
                      <a:lnTo>
                        <a:pt x="7" y="3"/>
                      </a:lnTo>
                      <a:lnTo>
                        <a:pt x="7" y="4"/>
                      </a:lnTo>
                      <a:lnTo>
                        <a:pt x="6" y="6"/>
                      </a:lnTo>
                      <a:lnTo>
                        <a:pt x="4" y="6"/>
                      </a:lnTo>
                      <a:lnTo>
                        <a:pt x="3" y="7"/>
                      </a:lnTo>
                      <a:lnTo>
                        <a:pt x="1" y="7"/>
                      </a:lnTo>
                      <a:lnTo>
                        <a:pt x="0" y="7"/>
                      </a:lnTo>
                      <a:lnTo>
                        <a:pt x="0" y="6"/>
                      </a:lnTo>
                      <a:lnTo>
                        <a:pt x="0" y="4"/>
                      </a:lnTo>
                      <a:lnTo>
                        <a:pt x="0" y="3"/>
                      </a:lnTo>
                      <a:lnTo>
                        <a:pt x="0"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87" name="Freeform 735"/>
                <p:cNvSpPr>
                  <a:spLocks/>
                </p:cNvSpPr>
                <p:nvPr/>
              </p:nvSpPr>
              <p:spPr bwMode="auto">
                <a:xfrm>
                  <a:off x="2148" y="1481"/>
                  <a:ext cx="7" cy="7"/>
                </a:xfrm>
                <a:custGeom>
                  <a:avLst/>
                  <a:gdLst>
                    <a:gd name="T0" fmla="*/ 1 w 7"/>
                    <a:gd name="T1" fmla="*/ 0 h 7"/>
                    <a:gd name="T2" fmla="*/ 1 w 7"/>
                    <a:gd name="T3" fmla="*/ 0 h 7"/>
                    <a:gd name="T4" fmla="*/ 4 w 7"/>
                    <a:gd name="T5" fmla="*/ 0 h 7"/>
                    <a:gd name="T6" fmla="*/ 4 w 7"/>
                    <a:gd name="T7" fmla="*/ 0 h 7"/>
                    <a:gd name="T8" fmla="*/ 6 w 7"/>
                    <a:gd name="T9" fmla="*/ 0 h 7"/>
                    <a:gd name="T10" fmla="*/ 7 w 7"/>
                    <a:gd name="T11" fmla="*/ 0 h 7"/>
                    <a:gd name="T12" fmla="*/ 7 w 7"/>
                    <a:gd name="T13" fmla="*/ 0 h 7"/>
                    <a:gd name="T14" fmla="*/ 7 w 7"/>
                    <a:gd name="T15" fmla="*/ 1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4" y="0"/>
                      </a:lnTo>
                      <a:lnTo>
                        <a:pt x="6" y="0"/>
                      </a:lnTo>
                      <a:lnTo>
                        <a:pt x="7" y="0"/>
                      </a:lnTo>
                      <a:lnTo>
                        <a:pt x="7" y="1"/>
                      </a:lnTo>
                      <a:lnTo>
                        <a:pt x="7" y="3"/>
                      </a:lnTo>
                      <a:lnTo>
                        <a:pt x="7" y="4"/>
                      </a:lnTo>
                      <a:lnTo>
                        <a:pt x="6" y="6"/>
                      </a:lnTo>
                      <a:lnTo>
                        <a:pt x="4" y="6"/>
                      </a:lnTo>
                      <a:lnTo>
                        <a:pt x="3" y="7"/>
                      </a:lnTo>
                      <a:lnTo>
                        <a:pt x="1" y="7"/>
                      </a:lnTo>
                      <a:lnTo>
                        <a:pt x="0" y="7"/>
                      </a:lnTo>
                      <a:lnTo>
                        <a:pt x="0" y="6"/>
                      </a:lnTo>
                      <a:lnTo>
                        <a:pt x="0" y="4"/>
                      </a:lnTo>
                      <a:lnTo>
                        <a:pt x="0" y="3"/>
                      </a:lnTo>
                      <a:lnTo>
                        <a:pt x="0"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88" name="Freeform 736"/>
                <p:cNvSpPr>
                  <a:spLocks/>
                </p:cNvSpPr>
                <p:nvPr/>
              </p:nvSpPr>
              <p:spPr bwMode="auto">
                <a:xfrm>
                  <a:off x="2036" y="1591"/>
                  <a:ext cx="7" cy="9"/>
                </a:xfrm>
                <a:custGeom>
                  <a:avLst/>
                  <a:gdLst>
                    <a:gd name="T0" fmla="*/ 3 w 7"/>
                    <a:gd name="T1" fmla="*/ 2 h 9"/>
                    <a:gd name="T2" fmla="*/ 3 w 7"/>
                    <a:gd name="T3" fmla="*/ 2 h 9"/>
                    <a:gd name="T4" fmla="*/ 4 w 7"/>
                    <a:gd name="T5" fmla="*/ 0 h 9"/>
                    <a:gd name="T6" fmla="*/ 6 w 7"/>
                    <a:gd name="T7" fmla="*/ 0 h 9"/>
                    <a:gd name="T8" fmla="*/ 7 w 7"/>
                    <a:gd name="T9" fmla="*/ 0 h 9"/>
                    <a:gd name="T10" fmla="*/ 7 w 7"/>
                    <a:gd name="T11" fmla="*/ 2 h 9"/>
                    <a:gd name="T12" fmla="*/ 7 w 7"/>
                    <a:gd name="T13" fmla="*/ 2 h 9"/>
                    <a:gd name="T14" fmla="*/ 7 w 7"/>
                    <a:gd name="T15" fmla="*/ 3 h 9"/>
                    <a:gd name="T16" fmla="*/ 7 w 7"/>
                    <a:gd name="T17" fmla="*/ 5 h 9"/>
                    <a:gd name="T18" fmla="*/ 7 w 7"/>
                    <a:gd name="T19" fmla="*/ 5 h 9"/>
                    <a:gd name="T20" fmla="*/ 6 w 7"/>
                    <a:gd name="T21" fmla="*/ 6 h 9"/>
                    <a:gd name="T22" fmla="*/ 4 w 7"/>
                    <a:gd name="T23" fmla="*/ 8 h 9"/>
                    <a:gd name="T24" fmla="*/ 4 w 7"/>
                    <a:gd name="T25" fmla="*/ 8 h 9"/>
                    <a:gd name="T26" fmla="*/ 4 w 7"/>
                    <a:gd name="T27" fmla="*/ 8 h 9"/>
                    <a:gd name="T28" fmla="*/ 3 w 7"/>
                    <a:gd name="T29" fmla="*/ 9 h 9"/>
                    <a:gd name="T30" fmla="*/ 1 w 7"/>
                    <a:gd name="T31" fmla="*/ 8 h 9"/>
                    <a:gd name="T32" fmla="*/ 0 w 7"/>
                    <a:gd name="T33" fmla="*/ 8 h 9"/>
                    <a:gd name="T34" fmla="*/ 0 w 7"/>
                    <a:gd name="T35" fmla="*/ 6 h 9"/>
                    <a:gd name="T36" fmla="*/ 0 w 7"/>
                    <a:gd name="T37" fmla="*/ 6 h 9"/>
                    <a:gd name="T38" fmla="*/ 0 w 7"/>
                    <a:gd name="T39" fmla="*/ 5 h 9"/>
                    <a:gd name="T40" fmla="*/ 0 w 7"/>
                    <a:gd name="T41" fmla="*/ 3 h 9"/>
                    <a:gd name="T42" fmla="*/ 1 w 7"/>
                    <a:gd name="T43" fmla="*/ 2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0"/>
                      </a:lnTo>
                      <a:lnTo>
                        <a:pt x="6" y="0"/>
                      </a:lnTo>
                      <a:lnTo>
                        <a:pt x="7" y="0"/>
                      </a:lnTo>
                      <a:lnTo>
                        <a:pt x="7" y="2"/>
                      </a:lnTo>
                      <a:lnTo>
                        <a:pt x="7" y="3"/>
                      </a:lnTo>
                      <a:lnTo>
                        <a:pt x="7" y="5"/>
                      </a:lnTo>
                      <a:lnTo>
                        <a:pt x="6" y="6"/>
                      </a:lnTo>
                      <a:lnTo>
                        <a:pt x="4" y="8"/>
                      </a:lnTo>
                      <a:lnTo>
                        <a:pt x="3" y="9"/>
                      </a:lnTo>
                      <a:lnTo>
                        <a:pt x="1" y="8"/>
                      </a:lnTo>
                      <a:lnTo>
                        <a:pt x="0" y="8"/>
                      </a:lnTo>
                      <a:lnTo>
                        <a:pt x="0" y="6"/>
                      </a:lnTo>
                      <a:lnTo>
                        <a:pt x="0" y="5"/>
                      </a:lnTo>
                      <a:lnTo>
                        <a:pt x="0" y="3"/>
                      </a:lnTo>
                      <a:lnTo>
                        <a:pt x="1"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89" name="Freeform 737"/>
                <p:cNvSpPr>
                  <a:spLocks/>
                </p:cNvSpPr>
                <p:nvPr/>
              </p:nvSpPr>
              <p:spPr bwMode="auto">
                <a:xfrm>
                  <a:off x="2036" y="1591"/>
                  <a:ext cx="7" cy="9"/>
                </a:xfrm>
                <a:custGeom>
                  <a:avLst/>
                  <a:gdLst>
                    <a:gd name="T0" fmla="*/ 3 w 7"/>
                    <a:gd name="T1" fmla="*/ 2 h 9"/>
                    <a:gd name="T2" fmla="*/ 3 w 7"/>
                    <a:gd name="T3" fmla="*/ 2 h 9"/>
                    <a:gd name="T4" fmla="*/ 4 w 7"/>
                    <a:gd name="T5" fmla="*/ 0 h 9"/>
                    <a:gd name="T6" fmla="*/ 6 w 7"/>
                    <a:gd name="T7" fmla="*/ 0 h 9"/>
                    <a:gd name="T8" fmla="*/ 7 w 7"/>
                    <a:gd name="T9" fmla="*/ 0 h 9"/>
                    <a:gd name="T10" fmla="*/ 7 w 7"/>
                    <a:gd name="T11" fmla="*/ 2 h 9"/>
                    <a:gd name="T12" fmla="*/ 7 w 7"/>
                    <a:gd name="T13" fmla="*/ 2 h 9"/>
                    <a:gd name="T14" fmla="*/ 7 w 7"/>
                    <a:gd name="T15" fmla="*/ 3 h 9"/>
                    <a:gd name="T16" fmla="*/ 7 w 7"/>
                    <a:gd name="T17" fmla="*/ 5 h 9"/>
                    <a:gd name="T18" fmla="*/ 7 w 7"/>
                    <a:gd name="T19" fmla="*/ 5 h 9"/>
                    <a:gd name="T20" fmla="*/ 6 w 7"/>
                    <a:gd name="T21" fmla="*/ 6 h 9"/>
                    <a:gd name="T22" fmla="*/ 4 w 7"/>
                    <a:gd name="T23" fmla="*/ 8 h 9"/>
                    <a:gd name="T24" fmla="*/ 4 w 7"/>
                    <a:gd name="T25" fmla="*/ 8 h 9"/>
                    <a:gd name="T26" fmla="*/ 4 w 7"/>
                    <a:gd name="T27" fmla="*/ 8 h 9"/>
                    <a:gd name="T28" fmla="*/ 3 w 7"/>
                    <a:gd name="T29" fmla="*/ 9 h 9"/>
                    <a:gd name="T30" fmla="*/ 1 w 7"/>
                    <a:gd name="T31" fmla="*/ 8 h 9"/>
                    <a:gd name="T32" fmla="*/ 0 w 7"/>
                    <a:gd name="T33" fmla="*/ 8 h 9"/>
                    <a:gd name="T34" fmla="*/ 0 w 7"/>
                    <a:gd name="T35" fmla="*/ 6 h 9"/>
                    <a:gd name="T36" fmla="*/ 0 w 7"/>
                    <a:gd name="T37" fmla="*/ 6 h 9"/>
                    <a:gd name="T38" fmla="*/ 0 w 7"/>
                    <a:gd name="T39" fmla="*/ 5 h 9"/>
                    <a:gd name="T40" fmla="*/ 0 w 7"/>
                    <a:gd name="T41" fmla="*/ 3 h 9"/>
                    <a:gd name="T42" fmla="*/ 1 w 7"/>
                    <a:gd name="T43" fmla="*/ 2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0"/>
                      </a:lnTo>
                      <a:lnTo>
                        <a:pt x="6" y="0"/>
                      </a:lnTo>
                      <a:lnTo>
                        <a:pt x="7" y="0"/>
                      </a:lnTo>
                      <a:lnTo>
                        <a:pt x="7" y="2"/>
                      </a:lnTo>
                      <a:lnTo>
                        <a:pt x="7" y="3"/>
                      </a:lnTo>
                      <a:lnTo>
                        <a:pt x="7" y="5"/>
                      </a:lnTo>
                      <a:lnTo>
                        <a:pt x="6" y="6"/>
                      </a:lnTo>
                      <a:lnTo>
                        <a:pt x="4" y="8"/>
                      </a:lnTo>
                      <a:lnTo>
                        <a:pt x="3" y="9"/>
                      </a:lnTo>
                      <a:lnTo>
                        <a:pt x="1" y="8"/>
                      </a:lnTo>
                      <a:lnTo>
                        <a:pt x="0" y="8"/>
                      </a:lnTo>
                      <a:lnTo>
                        <a:pt x="0" y="6"/>
                      </a:lnTo>
                      <a:lnTo>
                        <a:pt x="0" y="5"/>
                      </a:lnTo>
                      <a:lnTo>
                        <a:pt x="0" y="3"/>
                      </a:lnTo>
                      <a:lnTo>
                        <a:pt x="1"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90" name="Freeform 738"/>
                <p:cNvSpPr>
                  <a:spLocks/>
                </p:cNvSpPr>
                <p:nvPr/>
              </p:nvSpPr>
              <p:spPr bwMode="auto">
                <a:xfrm>
                  <a:off x="2330" y="1532"/>
                  <a:ext cx="7" cy="9"/>
                </a:xfrm>
                <a:custGeom>
                  <a:avLst/>
                  <a:gdLst>
                    <a:gd name="T0" fmla="*/ 2 w 7"/>
                    <a:gd name="T1" fmla="*/ 1 h 9"/>
                    <a:gd name="T2" fmla="*/ 2 w 7"/>
                    <a:gd name="T3" fmla="*/ 1 h 9"/>
                    <a:gd name="T4" fmla="*/ 3 w 7"/>
                    <a:gd name="T5" fmla="*/ 1 h 9"/>
                    <a:gd name="T6" fmla="*/ 5 w 7"/>
                    <a:gd name="T7" fmla="*/ 0 h 9"/>
                    <a:gd name="T8" fmla="*/ 6 w 7"/>
                    <a:gd name="T9" fmla="*/ 0 h 9"/>
                    <a:gd name="T10" fmla="*/ 7 w 7"/>
                    <a:gd name="T11" fmla="*/ 1 h 9"/>
                    <a:gd name="T12" fmla="*/ 7 w 7"/>
                    <a:gd name="T13" fmla="*/ 1 h 9"/>
                    <a:gd name="T14" fmla="*/ 7 w 7"/>
                    <a:gd name="T15" fmla="*/ 3 h 9"/>
                    <a:gd name="T16" fmla="*/ 7 w 7"/>
                    <a:gd name="T17" fmla="*/ 4 h 9"/>
                    <a:gd name="T18" fmla="*/ 6 w 7"/>
                    <a:gd name="T19" fmla="*/ 6 h 9"/>
                    <a:gd name="T20" fmla="*/ 6 w 7"/>
                    <a:gd name="T21" fmla="*/ 7 h 9"/>
                    <a:gd name="T22" fmla="*/ 5 w 7"/>
                    <a:gd name="T23" fmla="*/ 7 h 9"/>
                    <a:gd name="T24" fmla="*/ 5 w 7"/>
                    <a:gd name="T25" fmla="*/ 7 h 9"/>
                    <a:gd name="T26" fmla="*/ 3 w 7"/>
                    <a:gd name="T27" fmla="*/ 9 h 9"/>
                    <a:gd name="T28" fmla="*/ 2 w 7"/>
                    <a:gd name="T29" fmla="*/ 9 h 9"/>
                    <a:gd name="T30" fmla="*/ 0 w 7"/>
                    <a:gd name="T31" fmla="*/ 7 h 9"/>
                    <a:gd name="T32" fmla="*/ 0 w 7"/>
                    <a:gd name="T33" fmla="*/ 7 h 9"/>
                    <a:gd name="T34" fmla="*/ 0 w 7"/>
                    <a:gd name="T35" fmla="*/ 7 h 9"/>
                    <a:gd name="T36" fmla="*/ 0 w 7"/>
                    <a:gd name="T37" fmla="*/ 6 h 9"/>
                    <a:gd name="T38" fmla="*/ 0 w 7"/>
                    <a:gd name="T39" fmla="*/ 4 h 9"/>
                    <a:gd name="T40" fmla="*/ 0 w 7"/>
                    <a:gd name="T41" fmla="*/ 3 h 9"/>
                    <a:gd name="T42" fmla="*/ 0 w 7"/>
                    <a:gd name="T43" fmla="*/ 3 h 9"/>
                    <a:gd name="T44" fmla="*/ 2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2" y="1"/>
                      </a:moveTo>
                      <a:lnTo>
                        <a:pt x="2" y="1"/>
                      </a:lnTo>
                      <a:lnTo>
                        <a:pt x="3" y="1"/>
                      </a:lnTo>
                      <a:lnTo>
                        <a:pt x="5" y="0"/>
                      </a:lnTo>
                      <a:lnTo>
                        <a:pt x="6" y="0"/>
                      </a:lnTo>
                      <a:lnTo>
                        <a:pt x="7" y="1"/>
                      </a:lnTo>
                      <a:lnTo>
                        <a:pt x="7" y="3"/>
                      </a:lnTo>
                      <a:lnTo>
                        <a:pt x="7" y="4"/>
                      </a:lnTo>
                      <a:lnTo>
                        <a:pt x="6" y="6"/>
                      </a:lnTo>
                      <a:lnTo>
                        <a:pt x="6" y="7"/>
                      </a:lnTo>
                      <a:lnTo>
                        <a:pt x="5" y="7"/>
                      </a:lnTo>
                      <a:lnTo>
                        <a:pt x="3" y="9"/>
                      </a:lnTo>
                      <a:lnTo>
                        <a:pt x="2" y="9"/>
                      </a:lnTo>
                      <a:lnTo>
                        <a:pt x="0"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91" name="Freeform 739"/>
                <p:cNvSpPr>
                  <a:spLocks/>
                </p:cNvSpPr>
                <p:nvPr/>
              </p:nvSpPr>
              <p:spPr bwMode="auto">
                <a:xfrm>
                  <a:off x="2330" y="1532"/>
                  <a:ext cx="7" cy="9"/>
                </a:xfrm>
                <a:custGeom>
                  <a:avLst/>
                  <a:gdLst>
                    <a:gd name="T0" fmla="*/ 2 w 7"/>
                    <a:gd name="T1" fmla="*/ 1 h 9"/>
                    <a:gd name="T2" fmla="*/ 2 w 7"/>
                    <a:gd name="T3" fmla="*/ 1 h 9"/>
                    <a:gd name="T4" fmla="*/ 3 w 7"/>
                    <a:gd name="T5" fmla="*/ 1 h 9"/>
                    <a:gd name="T6" fmla="*/ 5 w 7"/>
                    <a:gd name="T7" fmla="*/ 0 h 9"/>
                    <a:gd name="T8" fmla="*/ 6 w 7"/>
                    <a:gd name="T9" fmla="*/ 0 h 9"/>
                    <a:gd name="T10" fmla="*/ 7 w 7"/>
                    <a:gd name="T11" fmla="*/ 1 h 9"/>
                    <a:gd name="T12" fmla="*/ 7 w 7"/>
                    <a:gd name="T13" fmla="*/ 1 h 9"/>
                    <a:gd name="T14" fmla="*/ 7 w 7"/>
                    <a:gd name="T15" fmla="*/ 3 h 9"/>
                    <a:gd name="T16" fmla="*/ 7 w 7"/>
                    <a:gd name="T17" fmla="*/ 4 h 9"/>
                    <a:gd name="T18" fmla="*/ 6 w 7"/>
                    <a:gd name="T19" fmla="*/ 6 h 9"/>
                    <a:gd name="T20" fmla="*/ 6 w 7"/>
                    <a:gd name="T21" fmla="*/ 7 h 9"/>
                    <a:gd name="T22" fmla="*/ 5 w 7"/>
                    <a:gd name="T23" fmla="*/ 7 h 9"/>
                    <a:gd name="T24" fmla="*/ 5 w 7"/>
                    <a:gd name="T25" fmla="*/ 7 h 9"/>
                    <a:gd name="T26" fmla="*/ 3 w 7"/>
                    <a:gd name="T27" fmla="*/ 9 h 9"/>
                    <a:gd name="T28" fmla="*/ 2 w 7"/>
                    <a:gd name="T29" fmla="*/ 9 h 9"/>
                    <a:gd name="T30" fmla="*/ 0 w 7"/>
                    <a:gd name="T31" fmla="*/ 7 h 9"/>
                    <a:gd name="T32" fmla="*/ 0 w 7"/>
                    <a:gd name="T33" fmla="*/ 7 h 9"/>
                    <a:gd name="T34" fmla="*/ 0 w 7"/>
                    <a:gd name="T35" fmla="*/ 7 h 9"/>
                    <a:gd name="T36" fmla="*/ 0 w 7"/>
                    <a:gd name="T37" fmla="*/ 6 h 9"/>
                    <a:gd name="T38" fmla="*/ 0 w 7"/>
                    <a:gd name="T39" fmla="*/ 4 h 9"/>
                    <a:gd name="T40" fmla="*/ 0 w 7"/>
                    <a:gd name="T41" fmla="*/ 3 h 9"/>
                    <a:gd name="T42" fmla="*/ 0 w 7"/>
                    <a:gd name="T43" fmla="*/ 3 h 9"/>
                    <a:gd name="T44" fmla="*/ 2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2" y="1"/>
                      </a:moveTo>
                      <a:lnTo>
                        <a:pt x="2" y="1"/>
                      </a:lnTo>
                      <a:lnTo>
                        <a:pt x="3" y="1"/>
                      </a:lnTo>
                      <a:lnTo>
                        <a:pt x="5" y="0"/>
                      </a:lnTo>
                      <a:lnTo>
                        <a:pt x="6" y="0"/>
                      </a:lnTo>
                      <a:lnTo>
                        <a:pt x="7" y="1"/>
                      </a:lnTo>
                      <a:lnTo>
                        <a:pt x="7" y="3"/>
                      </a:lnTo>
                      <a:lnTo>
                        <a:pt x="7" y="4"/>
                      </a:lnTo>
                      <a:lnTo>
                        <a:pt x="6" y="6"/>
                      </a:lnTo>
                      <a:lnTo>
                        <a:pt x="6" y="7"/>
                      </a:lnTo>
                      <a:lnTo>
                        <a:pt x="5" y="7"/>
                      </a:lnTo>
                      <a:lnTo>
                        <a:pt x="3" y="9"/>
                      </a:lnTo>
                      <a:lnTo>
                        <a:pt x="2" y="9"/>
                      </a:lnTo>
                      <a:lnTo>
                        <a:pt x="0"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92" name="Freeform 740"/>
                <p:cNvSpPr>
                  <a:spLocks/>
                </p:cNvSpPr>
                <p:nvPr/>
              </p:nvSpPr>
              <p:spPr bwMode="auto">
                <a:xfrm>
                  <a:off x="2411" y="1696"/>
                  <a:ext cx="7" cy="9"/>
                </a:xfrm>
                <a:custGeom>
                  <a:avLst/>
                  <a:gdLst>
                    <a:gd name="T0" fmla="*/ 1 w 7"/>
                    <a:gd name="T1" fmla="*/ 2 h 9"/>
                    <a:gd name="T2" fmla="*/ 1 w 7"/>
                    <a:gd name="T3" fmla="*/ 2 h 9"/>
                    <a:gd name="T4" fmla="*/ 3 w 7"/>
                    <a:gd name="T5" fmla="*/ 2 h 9"/>
                    <a:gd name="T6" fmla="*/ 4 w 7"/>
                    <a:gd name="T7" fmla="*/ 0 h 9"/>
                    <a:gd name="T8" fmla="*/ 6 w 7"/>
                    <a:gd name="T9" fmla="*/ 2 h 9"/>
                    <a:gd name="T10" fmla="*/ 6 w 7"/>
                    <a:gd name="T11" fmla="*/ 2 h 9"/>
                    <a:gd name="T12" fmla="*/ 7 w 7"/>
                    <a:gd name="T13" fmla="*/ 3 h 9"/>
                    <a:gd name="T14" fmla="*/ 7 w 7"/>
                    <a:gd name="T15" fmla="*/ 3 h 9"/>
                    <a:gd name="T16" fmla="*/ 7 w 7"/>
                    <a:gd name="T17" fmla="*/ 5 h 9"/>
                    <a:gd name="T18" fmla="*/ 6 w 7"/>
                    <a:gd name="T19" fmla="*/ 6 h 9"/>
                    <a:gd name="T20" fmla="*/ 6 w 7"/>
                    <a:gd name="T21" fmla="*/ 6 h 9"/>
                    <a:gd name="T22" fmla="*/ 4 w 7"/>
                    <a:gd name="T23" fmla="*/ 8 h 9"/>
                    <a:gd name="T24" fmla="*/ 4 w 7"/>
                    <a:gd name="T25" fmla="*/ 8 h 9"/>
                    <a:gd name="T26" fmla="*/ 3 w 7"/>
                    <a:gd name="T27" fmla="*/ 9 h 9"/>
                    <a:gd name="T28" fmla="*/ 1 w 7"/>
                    <a:gd name="T29" fmla="*/ 9 h 9"/>
                    <a:gd name="T30" fmla="*/ 0 w 7"/>
                    <a:gd name="T31" fmla="*/ 9 h 9"/>
                    <a:gd name="T32" fmla="*/ 0 w 7"/>
                    <a:gd name="T33" fmla="*/ 8 h 9"/>
                    <a:gd name="T34" fmla="*/ 0 w 7"/>
                    <a:gd name="T35" fmla="*/ 6 h 9"/>
                    <a:gd name="T36" fmla="*/ 0 w 7"/>
                    <a:gd name="T37" fmla="*/ 6 h 9"/>
                    <a:gd name="T38" fmla="*/ 0 w 7"/>
                    <a:gd name="T39" fmla="*/ 5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2"/>
                      </a:lnTo>
                      <a:lnTo>
                        <a:pt x="7" y="3"/>
                      </a:lnTo>
                      <a:lnTo>
                        <a:pt x="7" y="5"/>
                      </a:lnTo>
                      <a:lnTo>
                        <a:pt x="6" y="6"/>
                      </a:lnTo>
                      <a:lnTo>
                        <a:pt x="4" y="8"/>
                      </a:lnTo>
                      <a:lnTo>
                        <a:pt x="3" y="9"/>
                      </a:lnTo>
                      <a:lnTo>
                        <a:pt x="1" y="9"/>
                      </a:lnTo>
                      <a:lnTo>
                        <a:pt x="0" y="9"/>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93" name="Freeform 741"/>
                <p:cNvSpPr>
                  <a:spLocks/>
                </p:cNvSpPr>
                <p:nvPr/>
              </p:nvSpPr>
              <p:spPr bwMode="auto">
                <a:xfrm>
                  <a:off x="2411" y="1696"/>
                  <a:ext cx="7" cy="9"/>
                </a:xfrm>
                <a:custGeom>
                  <a:avLst/>
                  <a:gdLst>
                    <a:gd name="T0" fmla="*/ 1 w 7"/>
                    <a:gd name="T1" fmla="*/ 2 h 9"/>
                    <a:gd name="T2" fmla="*/ 1 w 7"/>
                    <a:gd name="T3" fmla="*/ 2 h 9"/>
                    <a:gd name="T4" fmla="*/ 3 w 7"/>
                    <a:gd name="T5" fmla="*/ 2 h 9"/>
                    <a:gd name="T6" fmla="*/ 4 w 7"/>
                    <a:gd name="T7" fmla="*/ 0 h 9"/>
                    <a:gd name="T8" fmla="*/ 6 w 7"/>
                    <a:gd name="T9" fmla="*/ 2 h 9"/>
                    <a:gd name="T10" fmla="*/ 6 w 7"/>
                    <a:gd name="T11" fmla="*/ 2 h 9"/>
                    <a:gd name="T12" fmla="*/ 7 w 7"/>
                    <a:gd name="T13" fmla="*/ 3 h 9"/>
                    <a:gd name="T14" fmla="*/ 7 w 7"/>
                    <a:gd name="T15" fmla="*/ 3 h 9"/>
                    <a:gd name="T16" fmla="*/ 7 w 7"/>
                    <a:gd name="T17" fmla="*/ 5 h 9"/>
                    <a:gd name="T18" fmla="*/ 6 w 7"/>
                    <a:gd name="T19" fmla="*/ 6 h 9"/>
                    <a:gd name="T20" fmla="*/ 6 w 7"/>
                    <a:gd name="T21" fmla="*/ 6 h 9"/>
                    <a:gd name="T22" fmla="*/ 4 w 7"/>
                    <a:gd name="T23" fmla="*/ 8 h 9"/>
                    <a:gd name="T24" fmla="*/ 4 w 7"/>
                    <a:gd name="T25" fmla="*/ 8 h 9"/>
                    <a:gd name="T26" fmla="*/ 3 w 7"/>
                    <a:gd name="T27" fmla="*/ 9 h 9"/>
                    <a:gd name="T28" fmla="*/ 1 w 7"/>
                    <a:gd name="T29" fmla="*/ 9 h 9"/>
                    <a:gd name="T30" fmla="*/ 0 w 7"/>
                    <a:gd name="T31" fmla="*/ 9 h 9"/>
                    <a:gd name="T32" fmla="*/ 0 w 7"/>
                    <a:gd name="T33" fmla="*/ 8 h 9"/>
                    <a:gd name="T34" fmla="*/ 0 w 7"/>
                    <a:gd name="T35" fmla="*/ 6 h 9"/>
                    <a:gd name="T36" fmla="*/ 0 w 7"/>
                    <a:gd name="T37" fmla="*/ 6 h 9"/>
                    <a:gd name="T38" fmla="*/ 0 w 7"/>
                    <a:gd name="T39" fmla="*/ 5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2"/>
                      </a:lnTo>
                      <a:lnTo>
                        <a:pt x="7" y="3"/>
                      </a:lnTo>
                      <a:lnTo>
                        <a:pt x="7" y="5"/>
                      </a:lnTo>
                      <a:lnTo>
                        <a:pt x="6" y="6"/>
                      </a:lnTo>
                      <a:lnTo>
                        <a:pt x="4" y="8"/>
                      </a:lnTo>
                      <a:lnTo>
                        <a:pt x="3" y="9"/>
                      </a:lnTo>
                      <a:lnTo>
                        <a:pt x="1" y="9"/>
                      </a:lnTo>
                      <a:lnTo>
                        <a:pt x="0" y="9"/>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94" name="Freeform 742"/>
                <p:cNvSpPr>
                  <a:spLocks/>
                </p:cNvSpPr>
                <p:nvPr/>
              </p:nvSpPr>
              <p:spPr bwMode="auto">
                <a:xfrm>
                  <a:off x="2399" y="1718"/>
                  <a:ext cx="7" cy="8"/>
                </a:xfrm>
                <a:custGeom>
                  <a:avLst/>
                  <a:gdLst>
                    <a:gd name="T0" fmla="*/ 1 w 7"/>
                    <a:gd name="T1" fmla="*/ 0 h 8"/>
                    <a:gd name="T2" fmla="*/ 1 w 7"/>
                    <a:gd name="T3" fmla="*/ 0 h 8"/>
                    <a:gd name="T4" fmla="*/ 4 w 7"/>
                    <a:gd name="T5" fmla="*/ 0 h 8"/>
                    <a:gd name="T6" fmla="*/ 4 w 7"/>
                    <a:gd name="T7" fmla="*/ 0 h 8"/>
                    <a:gd name="T8" fmla="*/ 6 w 7"/>
                    <a:gd name="T9" fmla="*/ 0 h 8"/>
                    <a:gd name="T10" fmla="*/ 7 w 7"/>
                    <a:gd name="T11" fmla="*/ 0 h 8"/>
                    <a:gd name="T12" fmla="*/ 7 w 7"/>
                    <a:gd name="T13" fmla="*/ 2 h 8"/>
                    <a:gd name="T14" fmla="*/ 7 w 7"/>
                    <a:gd name="T15" fmla="*/ 2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8 h 8"/>
                    <a:gd name="T34" fmla="*/ 0 w 7"/>
                    <a:gd name="T35" fmla="*/ 6 h 8"/>
                    <a:gd name="T36" fmla="*/ 0 w 7"/>
                    <a:gd name="T37" fmla="*/ 5 h 8"/>
                    <a:gd name="T38" fmla="*/ 0 w 7"/>
                    <a:gd name="T39" fmla="*/ 3 h 8"/>
                    <a:gd name="T40" fmla="*/ 0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6" y="0"/>
                      </a:lnTo>
                      <a:lnTo>
                        <a:pt x="7" y="0"/>
                      </a:lnTo>
                      <a:lnTo>
                        <a:pt x="7" y="2"/>
                      </a:lnTo>
                      <a:lnTo>
                        <a:pt x="7" y="3"/>
                      </a:lnTo>
                      <a:lnTo>
                        <a:pt x="7" y="5"/>
                      </a:lnTo>
                      <a:lnTo>
                        <a:pt x="6" y="6"/>
                      </a:lnTo>
                      <a:lnTo>
                        <a:pt x="4" y="8"/>
                      </a:lnTo>
                      <a:lnTo>
                        <a:pt x="3" y="8"/>
                      </a:lnTo>
                      <a:lnTo>
                        <a:pt x="1" y="8"/>
                      </a:lnTo>
                      <a:lnTo>
                        <a:pt x="0" y="8"/>
                      </a:lnTo>
                      <a:lnTo>
                        <a:pt x="0" y="6"/>
                      </a:lnTo>
                      <a:lnTo>
                        <a:pt x="0" y="5"/>
                      </a:lnTo>
                      <a:lnTo>
                        <a:pt x="0" y="3"/>
                      </a:lnTo>
                      <a:lnTo>
                        <a:pt x="1"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95" name="Freeform 743"/>
                <p:cNvSpPr>
                  <a:spLocks/>
                </p:cNvSpPr>
                <p:nvPr/>
              </p:nvSpPr>
              <p:spPr bwMode="auto">
                <a:xfrm>
                  <a:off x="2399" y="1718"/>
                  <a:ext cx="7" cy="8"/>
                </a:xfrm>
                <a:custGeom>
                  <a:avLst/>
                  <a:gdLst>
                    <a:gd name="T0" fmla="*/ 1 w 7"/>
                    <a:gd name="T1" fmla="*/ 0 h 8"/>
                    <a:gd name="T2" fmla="*/ 1 w 7"/>
                    <a:gd name="T3" fmla="*/ 0 h 8"/>
                    <a:gd name="T4" fmla="*/ 4 w 7"/>
                    <a:gd name="T5" fmla="*/ 0 h 8"/>
                    <a:gd name="T6" fmla="*/ 4 w 7"/>
                    <a:gd name="T7" fmla="*/ 0 h 8"/>
                    <a:gd name="T8" fmla="*/ 6 w 7"/>
                    <a:gd name="T9" fmla="*/ 0 h 8"/>
                    <a:gd name="T10" fmla="*/ 7 w 7"/>
                    <a:gd name="T11" fmla="*/ 0 h 8"/>
                    <a:gd name="T12" fmla="*/ 7 w 7"/>
                    <a:gd name="T13" fmla="*/ 2 h 8"/>
                    <a:gd name="T14" fmla="*/ 7 w 7"/>
                    <a:gd name="T15" fmla="*/ 2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8 h 8"/>
                    <a:gd name="T34" fmla="*/ 0 w 7"/>
                    <a:gd name="T35" fmla="*/ 6 h 8"/>
                    <a:gd name="T36" fmla="*/ 0 w 7"/>
                    <a:gd name="T37" fmla="*/ 5 h 8"/>
                    <a:gd name="T38" fmla="*/ 0 w 7"/>
                    <a:gd name="T39" fmla="*/ 3 h 8"/>
                    <a:gd name="T40" fmla="*/ 0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6" y="0"/>
                      </a:lnTo>
                      <a:lnTo>
                        <a:pt x="7" y="0"/>
                      </a:lnTo>
                      <a:lnTo>
                        <a:pt x="7" y="2"/>
                      </a:lnTo>
                      <a:lnTo>
                        <a:pt x="7" y="3"/>
                      </a:lnTo>
                      <a:lnTo>
                        <a:pt x="7" y="5"/>
                      </a:lnTo>
                      <a:lnTo>
                        <a:pt x="6" y="6"/>
                      </a:lnTo>
                      <a:lnTo>
                        <a:pt x="4" y="8"/>
                      </a:lnTo>
                      <a:lnTo>
                        <a:pt x="3" y="8"/>
                      </a:lnTo>
                      <a:lnTo>
                        <a:pt x="1" y="8"/>
                      </a:lnTo>
                      <a:lnTo>
                        <a:pt x="0" y="8"/>
                      </a:lnTo>
                      <a:lnTo>
                        <a:pt x="0" y="6"/>
                      </a:lnTo>
                      <a:lnTo>
                        <a:pt x="0" y="5"/>
                      </a:lnTo>
                      <a:lnTo>
                        <a:pt x="0" y="3"/>
                      </a:lnTo>
                      <a:lnTo>
                        <a:pt x="1"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96" name="Freeform 744"/>
                <p:cNvSpPr>
                  <a:spLocks/>
                </p:cNvSpPr>
                <p:nvPr/>
              </p:nvSpPr>
              <p:spPr bwMode="auto">
                <a:xfrm>
                  <a:off x="2426" y="1677"/>
                  <a:ext cx="7" cy="7"/>
                </a:xfrm>
                <a:custGeom>
                  <a:avLst/>
                  <a:gdLst>
                    <a:gd name="T0" fmla="*/ 1 w 7"/>
                    <a:gd name="T1" fmla="*/ 0 h 7"/>
                    <a:gd name="T2" fmla="*/ 1 w 7"/>
                    <a:gd name="T3" fmla="*/ 0 h 7"/>
                    <a:gd name="T4" fmla="*/ 4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1 w 7"/>
                    <a:gd name="T29" fmla="*/ 7 h 7"/>
                    <a:gd name="T30" fmla="*/ 1 w 7"/>
                    <a:gd name="T31" fmla="*/ 7 h 7"/>
                    <a:gd name="T32" fmla="*/ 1 w 7"/>
                    <a:gd name="T33" fmla="*/ 6 h 7"/>
                    <a:gd name="T34" fmla="*/ 0 w 7"/>
                    <a:gd name="T35" fmla="*/ 6 h 7"/>
                    <a:gd name="T36" fmla="*/ 0 w 7"/>
                    <a:gd name="T37" fmla="*/ 4 h 7"/>
                    <a:gd name="T38" fmla="*/ 0 w 7"/>
                    <a:gd name="T39" fmla="*/ 3 h 7"/>
                    <a:gd name="T40" fmla="*/ 1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4" y="0"/>
                      </a:lnTo>
                      <a:lnTo>
                        <a:pt x="6" y="0"/>
                      </a:lnTo>
                      <a:lnTo>
                        <a:pt x="7" y="0"/>
                      </a:lnTo>
                      <a:lnTo>
                        <a:pt x="7" y="1"/>
                      </a:lnTo>
                      <a:lnTo>
                        <a:pt x="7" y="3"/>
                      </a:lnTo>
                      <a:lnTo>
                        <a:pt x="7" y="4"/>
                      </a:lnTo>
                      <a:lnTo>
                        <a:pt x="6" y="6"/>
                      </a:lnTo>
                      <a:lnTo>
                        <a:pt x="4" y="6"/>
                      </a:lnTo>
                      <a:lnTo>
                        <a:pt x="3" y="7"/>
                      </a:lnTo>
                      <a:lnTo>
                        <a:pt x="1" y="7"/>
                      </a:lnTo>
                      <a:lnTo>
                        <a:pt x="1" y="6"/>
                      </a:lnTo>
                      <a:lnTo>
                        <a:pt x="0" y="6"/>
                      </a:lnTo>
                      <a:lnTo>
                        <a:pt x="0" y="4"/>
                      </a:lnTo>
                      <a:lnTo>
                        <a:pt x="0" y="3"/>
                      </a:lnTo>
                      <a:lnTo>
                        <a:pt x="1" y="3"/>
                      </a:lnTo>
                      <a:lnTo>
                        <a:pt x="1"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97" name="Freeform 745"/>
                <p:cNvSpPr>
                  <a:spLocks/>
                </p:cNvSpPr>
                <p:nvPr/>
              </p:nvSpPr>
              <p:spPr bwMode="auto">
                <a:xfrm>
                  <a:off x="2426" y="1677"/>
                  <a:ext cx="7" cy="7"/>
                </a:xfrm>
                <a:custGeom>
                  <a:avLst/>
                  <a:gdLst>
                    <a:gd name="T0" fmla="*/ 1 w 7"/>
                    <a:gd name="T1" fmla="*/ 0 h 7"/>
                    <a:gd name="T2" fmla="*/ 1 w 7"/>
                    <a:gd name="T3" fmla="*/ 0 h 7"/>
                    <a:gd name="T4" fmla="*/ 4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1 w 7"/>
                    <a:gd name="T29" fmla="*/ 7 h 7"/>
                    <a:gd name="T30" fmla="*/ 1 w 7"/>
                    <a:gd name="T31" fmla="*/ 7 h 7"/>
                    <a:gd name="T32" fmla="*/ 1 w 7"/>
                    <a:gd name="T33" fmla="*/ 6 h 7"/>
                    <a:gd name="T34" fmla="*/ 0 w 7"/>
                    <a:gd name="T35" fmla="*/ 6 h 7"/>
                    <a:gd name="T36" fmla="*/ 0 w 7"/>
                    <a:gd name="T37" fmla="*/ 4 h 7"/>
                    <a:gd name="T38" fmla="*/ 0 w 7"/>
                    <a:gd name="T39" fmla="*/ 3 h 7"/>
                    <a:gd name="T40" fmla="*/ 1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4" y="0"/>
                      </a:lnTo>
                      <a:lnTo>
                        <a:pt x="6" y="0"/>
                      </a:lnTo>
                      <a:lnTo>
                        <a:pt x="7" y="0"/>
                      </a:lnTo>
                      <a:lnTo>
                        <a:pt x="7" y="1"/>
                      </a:lnTo>
                      <a:lnTo>
                        <a:pt x="7" y="3"/>
                      </a:lnTo>
                      <a:lnTo>
                        <a:pt x="7" y="4"/>
                      </a:lnTo>
                      <a:lnTo>
                        <a:pt x="6" y="6"/>
                      </a:lnTo>
                      <a:lnTo>
                        <a:pt x="4" y="6"/>
                      </a:lnTo>
                      <a:lnTo>
                        <a:pt x="3" y="7"/>
                      </a:lnTo>
                      <a:lnTo>
                        <a:pt x="1" y="7"/>
                      </a:lnTo>
                      <a:lnTo>
                        <a:pt x="1" y="6"/>
                      </a:lnTo>
                      <a:lnTo>
                        <a:pt x="0" y="6"/>
                      </a:lnTo>
                      <a:lnTo>
                        <a:pt x="0" y="4"/>
                      </a:lnTo>
                      <a:lnTo>
                        <a:pt x="0" y="3"/>
                      </a:lnTo>
                      <a:lnTo>
                        <a:pt x="1" y="3"/>
                      </a:lnTo>
                      <a:lnTo>
                        <a:pt x="1"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198" name="Freeform 746"/>
                <p:cNvSpPr>
                  <a:spLocks/>
                </p:cNvSpPr>
                <p:nvPr/>
              </p:nvSpPr>
              <p:spPr bwMode="auto">
                <a:xfrm>
                  <a:off x="2411" y="1538"/>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0 h 7"/>
                    <a:gd name="T12" fmla="*/ 7 w 7"/>
                    <a:gd name="T13" fmla="*/ 1 h 7"/>
                    <a:gd name="T14" fmla="*/ 7 w 7"/>
                    <a:gd name="T15" fmla="*/ 1 h 7"/>
                    <a:gd name="T16" fmla="*/ 7 w 7"/>
                    <a:gd name="T17" fmla="*/ 3 h 7"/>
                    <a:gd name="T18" fmla="*/ 7 w 7"/>
                    <a:gd name="T19" fmla="*/ 4 h 7"/>
                    <a:gd name="T20" fmla="*/ 6 w 7"/>
                    <a:gd name="T21" fmla="*/ 6 h 7"/>
                    <a:gd name="T22" fmla="*/ 4 w 7"/>
                    <a:gd name="T23" fmla="*/ 7 h 7"/>
                    <a:gd name="T24" fmla="*/ 4 w 7"/>
                    <a:gd name="T25" fmla="*/ 7 h 7"/>
                    <a:gd name="T26" fmla="*/ 4 w 7"/>
                    <a:gd name="T27" fmla="*/ 7 h 7"/>
                    <a:gd name="T28" fmla="*/ 3 w 7"/>
                    <a:gd name="T29" fmla="*/ 7 h 7"/>
                    <a:gd name="T30" fmla="*/ 1 w 7"/>
                    <a:gd name="T31" fmla="*/ 7 h 7"/>
                    <a:gd name="T32" fmla="*/ 0 w 7"/>
                    <a:gd name="T33" fmla="*/ 7 h 7"/>
                    <a:gd name="T34" fmla="*/ 0 w 7"/>
                    <a:gd name="T35" fmla="*/ 6 h 7"/>
                    <a:gd name="T36" fmla="*/ 0 w 7"/>
                    <a:gd name="T37" fmla="*/ 4 h 7"/>
                    <a:gd name="T38" fmla="*/ 0 w 7"/>
                    <a:gd name="T39" fmla="*/ 4 h 7"/>
                    <a:gd name="T40" fmla="*/ 0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6" y="6"/>
                      </a:lnTo>
                      <a:lnTo>
                        <a:pt x="4" y="7"/>
                      </a:lnTo>
                      <a:lnTo>
                        <a:pt x="3" y="7"/>
                      </a:lnTo>
                      <a:lnTo>
                        <a:pt x="1" y="7"/>
                      </a:lnTo>
                      <a:lnTo>
                        <a:pt x="0" y="7"/>
                      </a:lnTo>
                      <a:lnTo>
                        <a:pt x="0" y="6"/>
                      </a:lnTo>
                      <a:lnTo>
                        <a:pt x="0" y="4"/>
                      </a:lnTo>
                      <a:lnTo>
                        <a:pt x="0"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199" name="Freeform 747"/>
                <p:cNvSpPr>
                  <a:spLocks/>
                </p:cNvSpPr>
                <p:nvPr/>
              </p:nvSpPr>
              <p:spPr bwMode="auto">
                <a:xfrm>
                  <a:off x="2411" y="1538"/>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0 h 7"/>
                    <a:gd name="T12" fmla="*/ 7 w 7"/>
                    <a:gd name="T13" fmla="*/ 1 h 7"/>
                    <a:gd name="T14" fmla="*/ 7 w 7"/>
                    <a:gd name="T15" fmla="*/ 1 h 7"/>
                    <a:gd name="T16" fmla="*/ 7 w 7"/>
                    <a:gd name="T17" fmla="*/ 3 h 7"/>
                    <a:gd name="T18" fmla="*/ 7 w 7"/>
                    <a:gd name="T19" fmla="*/ 4 h 7"/>
                    <a:gd name="T20" fmla="*/ 6 w 7"/>
                    <a:gd name="T21" fmla="*/ 6 h 7"/>
                    <a:gd name="T22" fmla="*/ 4 w 7"/>
                    <a:gd name="T23" fmla="*/ 7 h 7"/>
                    <a:gd name="T24" fmla="*/ 4 w 7"/>
                    <a:gd name="T25" fmla="*/ 7 h 7"/>
                    <a:gd name="T26" fmla="*/ 4 w 7"/>
                    <a:gd name="T27" fmla="*/ 7 h 7"/>
                    <a:gd name="T28" fmla="*/ 3 w 7"/>
                    <a:gd name="T29" fmla="*/ 7 h 7"/>
                    <a:gd name="T30" fmla="*/ 1 w 7"/>
                    <a:gd name="T31" fmla="*/ 7 h 7"/>
                    <a:gd name="T32" fmla="*/ 0 w 7"/>
                    <a:gd name="T33" fmla="*/ 7 h 7"/>
                    <a:gd name="T34" fmla="*/ 0 w 7"/>
                    <a:gd name="T35" fmla="*/ 6 h 7"/>
                    <a:gd name="T36" fmla="*/ 0 w 7"/>
                    <a:gd name="T37" fmla="*/ 4 h 7"/>
                    <a:gd name="T38" fmla="*/ 0 w 7"/>
                    <a:gd name="T39" fmla="*/ 4 h 7"/>
                    <a:gd name="T40" fmla="*/ 0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6" y="6"/>
                      </a:lnTo>
                      <a:lnTo>
                        <a:pt x="4" y="7"/>
                      </a:lnTo>
                      <a:lnTo>
                        <a:pt x="3" y="7"/>
                      </a:lnTo>
                      <a:lnTo>
                        <a:pt x="1" y="7"/>
                      </a:lnTo>
                      <a:lnTo>
                        <a:pt x="0" y="7"/>
                      </a:lnTo>
                      <a:lnTo>
                        <a:pt x="0" y="6"/>
                      </a:lnTo>
                      <a:lnTo>
                        <a:pt x="0" y="4"/>
                      </a:lnTo>
                      <a:lnTo>
                        <a:pt x="0"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00" name="Freeform 748"/>
                <p:cNvSpPr>
                  <a:spLocks/>
                </p:cNvSpPr>
                <p:nvPr/>
              </p:nvSpPr>
              <p:spPr bwMode="auto">
                <a:xfrm>
                  <a:off x="2539" y="1551"/>
                  <a:ext cx="8" cy="8"/>
                </a:xfrm>
                <a:custGeom>
                  <a:avLst/>
                  <a:gdLst>
                    <a:gd name="T0" fmla="*/ 3 w 8"/>
                    <a:gd name="T1" fmla="*/ 2 h 8"/>
                    <a:gd name="T2" fmla="*/ 3 w 8"/>
                    <a:gd name="T3" fmla="*/ 2 h 8"/>
                    <a:gd name="T4" fmla="*/ 3 w 8"/>
                    <a:gd name="T5" fmla="*/ 0 h 8"/>
                    <a:gd name="T6" fmla="*/ 6 w 8"/>
                    <a:gd name="T7" fmla="*/ 0 h 8"/>
                    <a:gd name="T8" fmla="*/ 6 w 8"/>
                    <a:gd name="T9" fmla="*/ 0 h 8"/>
                    <a:gd name="T10" fmla="*/ 8 w 8"/>
                    <a:gd name="T11" fmla="*/ 2 h 8"/>
                    <a:gd name="T12" fmla="*/ 8 w 8"/>
                    <a:gd name="T13" fmla="*/ 2 h 8"/>
                    <a:gd name="T14" fmla="*/ 8 w 8"/>
                    <a:gd name="T15" fmla="*/ 3 h 8"/>
                    <a:gd name="T16" fmla="*/ 8 w 8"/>
                    <a:gd name="T17" fmla="*/ 3 h 8"/>
                    <a:gd name="T18" fmla="*/ 8 w 8"/>
                    <a:gd name="T19" fmla="*/ 5 h 8"/>
                    <a:gd name="T20" fmla="*/ 6 w 8"/>
                    <a:gd name="T21" fmla="*/ 6 h 8"/>
                    <a:gd name="T22" fmla="*/ 5 w 8"/>
                    <a:gd name="T23" fmla="*/ 8 h 8"/>
                    <a:gd name="T24" fmla="*/ 5 w 8"/>
                    <a:gd name="T25" fmla="*/ 8 h 8"/>
                    <a:gd name="T26" fmla="*/ 3 w 8"/>
                    <a:gd name="T27" fmla="*/ 8 h 8"/>
                    <a:gd name="T28" fmla="*/ 3 w 8"/>
                    <a:gd name="T29" fmla="*/ 8 h 8"/>
                    <a:gd name="T30" fmla="*/ 2 w 8"/>
                    <a:gd name="T31" fmla="*/ 8 h 8"/>
                    <a:gd name="T32" fmla="*/ 0 w 8"/>
                    <a:gd name="T33" fmla="*/ 8 h 8"/>
                    <a:gd name="T34" fmla="*/ 0 w 8"/>
                    <a:gd name="T35" fmla="*/ 6 h 8"/>
                    <a:gd name="T36" fmla="*/ 0 w 8"/>
                    <a:gd name="T37" fmla="*/ 6 h 8"/>
                    <a:gd name="T38" fmla="*/ 0 w 8"/>
                    <a:gd name="T39" fmla="*/ 5 h 8"/>
                    <a:gd name="T40" fmla="*/ 0 w 8"/>
                    <a:gd name="T41" fmla="*/ 3 h 8"/>
                    <a:gd name="T42" fmla="*/ 2 w 8"/>
                    <a:gd name="T43" fmla="*/ 2 h 8"/>
                    <a:gd name="T44" fmla="*/ 3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2"/>
                      </a:moveTo>
                      <a:lnTo>
                        <a:pt x="3" y="2"/>
                      </a:lnTo>
                      <a:lnTo>
                        <a:pt x="3" y="0"/>
                      </a:lnTo>
                      <a:lnTo>
                        <a:pt x="6" y="0"/>
                      </a:lnTo>
                      <a:lnTo>
                        <a:pt x="8" y="2"/>
                      </a:lnTo>
                      <a:lnTo>
                        <a:pt x="8" y="3"/>
                      </a:lnTo>
                      <a:lnTo>
                        <a:pt x="8" y="5"/>
                      </a:lnTo>
                      <a:lnTo>
                        <a:pt x="6" y="6"/>
                      </a:lnTo>
                      <a:lnTo>
                        <a:pt x="5" y="8"/>
                      </a:lnTo>
                      <a:lnTo>
                        <a:pt x="3" y="8"/>
                      </a:lnTo>
                      <a:lnTo>
                        <a:pt x="2" y="8"/>
                      </a:lnTo>
                      <a:lnTo>
                        <a:pt x="0" y="8"/>
                      </a:lnTo>
                      <a:lnTo>
                        <a:pt x="0" y="6"/>
                      </a:lnTo>
                      <a:lnTo>
                        <a:pt x="0" y="5"/>
                      </a:lnTo>
                      <a:lnTo>
                        <a:pt x="0" y="3"/>
                      </a:lnTo>
                      <a:lnTo>
                        <a:pt x="2"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01" name="Freeform 749"/>
                <p:cNvSpPr>
                  <a:spLocks/>
                </p:cNvSpPr>
                <p:nvPr/>
              </p:nvSpPr>
              <p:spPr bwMode="auto">
                <a:xfrm>
                  <a:off x="2539" y="1551"/>
                  <a:ext cx="8" cy="8"/>
                </a:xfrm>
                <a:custGeom>
                  <a:avLst/>
                  <a:gdLst>
                    <a:gd name="T0" fmla="*/ 3 w 8"/>
                    <a:gd name="T1" fmla="*/ 2 h 8"/>
                    <a:gd name="T2" fmla="*/ 3 w 8"/>
                    <a:gd name="T3" fmla="*/ 2 h 8"/>
                    <a:gd name="T4" fmla="*/ 3 w 8"/>
                    <a:gd name="T5" fmla="*/ 0 h 8"/>
                    <a:gd name="T6" fmla="*/ 6 w 8"/>
                    <a:gd name="T7" fmla="*/ 0 h 8"/>
                    <a:gd name="T8" fmla="*/ 6 w 8"/>
                    <a:gd name="T9" fmla="*/ 0 h 8"/>
                    <a:gd name="T10" fmla="*/ 8 w 8"/>
                    <a:gd name="T11" fmla="*/ 2 h 8"/>
                    <a:gd name="T12" fmla="*/ 8 w 8"/>
                    <a:gd name="T13" fmla="*/ 2 h 8"/>
                    <a:gd name="T14" fmla="*/ 8 w 8"/>
                    <a:gd name="T15" fmla="*/ 3 h 8"/>
                    <a:gd name="T16" fmla="*/ 8 w 8"/>
                    <a:gd name="T17" fmla="*/ 3 h 8"/>
                    <a:gd name="T18" fmla="*/ 8 w 8"/>
                    <a:gd name="T19" fmla="*/ 5 h 8"/>
                    <a:gd name="T20" fmla="*/ 6 w 8"/>
                    <a:gd name="T21" fmla="*/ 6 h 8"/>
                    <a:gd name="T22" fmla="*/ 5 w 8"/>
                    <a:gd name="T23" fmla="*/ 8 h 8"/>
                    <a:gd name="T24" fmla="*/ 5 w 8"/>
                    <a:gd name="T25" fmla="*/ 8 h 8"/>
                    <a:gd name="T26" fmla="*/ 3 w 8"/>
                    <a:gd name="T27" fmla="*/ 8 h 8"/>
                    <a:gd name="T28" fmla="*/ 3 w 8"/>
                    <a:gd name="T29" fmla="*/ 8 h 8"/>
                    <a:gd name="T30" fmla="*/ 2 w 8"/>
                    <a:gd name="T31" fmla="*/ 8 h 8"/>
                    <a:gd name="T32" fmla="*/ 0 w 8"/>
                    <a:gd name="T33" fmla="*/ 8 h 8"/>
                    <a:gd name="T34" fmla="*/ 0 w 8"/>
                    <a:gd name="T35" fmla="*/ 6 h 8"/>
                    <a:gd name="T36" fmla="*/ 0 w 8"/>
                    <a:gd name="T37" fmla="*/ 6 h 8"/>
                    <a:gd name="T38" fmla="*/ 0 w 8"/>
                    <a:gd name="T39" fmla="*/ 5 h 8"/>
                    <a:gd name="T40" fmla="*/ 0 w 8"/>
                    <a:gd name="T41" fmla="*/ 3 h 8"/>
                    <a:gd name="T42" fmla="*/ 2 w 8"/>
                    <a:gd name="T43" fmla="*/ 2 h 8"/>
                    <a:gd name="T44" fmla="*/ 3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2"/>
                      </a:moveTo>
                      <a:lnTo>
                        <a:pt x="3" y="2"/>
                      </a:lnTo>
                      <a:lnTo>
                        <a:pt x="3" y="0"/>
                      </a:lnTo>
                      <a:lnTo>
                        <a:pt x="6" y="0"/>
                      </a:lnTo>
                      <a:lnTo>
                        <a:pt x="8" y="2"/>
                      </a:lnTo>
                      <a:lnTo>
                        <a:pt x="8" y="3"/>
                      </a:lnTo>
                      <a:lnTo>
                        <a:pt x="8" y="5"/>
                      </a:lnTo>
                      <a:lnTo>
                        <a:pt x="6" y="6"/>
                      </a:lnTo>
                      <a:lnTo>
                        <a:pt x="5" y="8"/>
                      </a:lnTo>
                      <a:lnTo>
                        <a:pt x="3" y="8"/>
                      </a:lnTo>
                      <a:lnTo>
                        <a:pt x="2" y="8"/>
                      </a:lnTo>
                      <a:lnTo>
                        <a:pt x="0" y="8"/>
                      </a:lnTo>
                      <a:lnTo>
                        <a:pt x="0" y="6"/>
                      </a:lnTo>
                      <a:lnTo>
                        <a:pt x="0" y="5"/>
                      </a:lnTo>
                      <a:lnTo>
                        <a:pt x="0" y="3"/>
                      </a:lnTo>
                      <a:lnTo>
                        <a:pt x="2"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02" name="Freeform 750"/>
                <p:cNvSpPr>
                  <a:spLocks/>
                </p:cNvSpPr>
                <p:nvPr/>
              </p:nvSpPr>
              <p:spPr bwMode="auto">
                <a:xfrm>
                  <a:off x="2497" y="1445"/>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1 h 7"/>
                    <a:gd name="T16" fmla="*/ 8 w 8"/>
                    <a:gd name="T17" fmla="*/ 3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3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6" y="4"/>
                      </a:lnTo>
                      <a:lnTo>
                        <a:pt x="6" y="6"/>
                      </a:lnTo>
                      <a:lnTo>
                        <a:pt x="5" y="7"/>
                      </a:lnTo>
                      <a:lnTo>
                        <a:pt x="3" y="7"/>
                      </a:lnTo>
                      <a:lnTo>
                        <a:pt x="2" y="7"/>
                      </a:lnTo>
                      <a:lnTo>
                        <a:pt x="0" y="7"/>
                      </a:lnTo>
                      <a:lnTo>
                        <a:pt x="0" y="6"/>
                      </a:lnTo>
                      <a:lnTo>
                        <a:pt x="0" y="4"/>
                      </a:lnTo>
                      <a:lnTo>
                        <a:pt x="0" y="3"/>
                      </a:lnTo>
                      <a:lnTo>
                        <a:pt x="0"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03" name="Freeform 751"/>
                <p:cNvSpPr>
                  <a:spLocks/>
                </p:cNvSpPr>
                <p:nvPr/>
              </p:nvSpPr>
              <p:spPr bwMode="auto">
                <a:xfrm>
                  <a:off x="2497" y="1445"/>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6 w 8"/>
                    <a:gd name="T11" fmla="*/ 0 h 7"/>
                    <a:gd name="T12" fmla="*/ 8 w 8"/>
                    <a:gd name="T13" fmla="*/ 1 h 7"/>
                    <a:gd name="T14" fmla="*/ 8 w 8"/>
                    <a:gd name="T15" fmla="*/ 1 h 7"/>
                    <a:gd name="T16" fmla="*/ 8 w 8"/>
                    <a:gd name="T17" fmla="*/ 3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3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1"/>
                      </a:lnTo>
                      <a:lnTo>
                        <a:pt x="8" y="3"/>
                      </a:lnTo>
                      <a:lnTo>
                        <a:pt x="6" y="4"/>
                      </a:lnTo>
                      <a:lnTo>
                        <a:pt x="6" y="6"/>
                      </a:lnTo>
                      <a:lnTo>
                        <a:pt x="5" y="7"/>
                      </a:lnTo>
                      <a:lnTo>
                        <a:pt x="3" y="7"/>
                      </a:lnTo>
                      <a:lnTo>
                        <a:pt x="2" y="7"/>
                      </a:lnTo>
                      <a:lnTo>
                        <a:pt x="0" y="7"/>
                      </a:lnTo>
                      <a:lnTo>
                        <a:pt x="0" y="6"/>
                      </a:lnTo>
                      <a:lnTo>
                        <a:pt x="0" y="4"/>
                      </a:lnTo>
                      <a:lnTo>
                        <a:pt x="0" y="3"/>
                      </a:lnTo>
                      <a:lnTo>
                        <a:pt x="0"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04" name="Freeform 752"/>
                <p:cNvSpPr>
                  <a:spLocks/>
                </p:cNvSpPr>
                <p:nvPr/>
              </p:nvSpPr>
              <p:spPr bwMode="auto">
                <a:xfrm>
                  <a:off x="2490" y="1550"/>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0 h 7"/>
                    <a:gd name="T12" fmla="*/ 7 w 7"/>
                    <a:gd name="T13" fmla="*/ 1 h 7"/>
                    <a:gd name="T14" fmla="*/ 7 w 7"/>
                    <a:gd name="T15" fmla="*/ 1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3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6" y="6"/>
                      </a:lnTo>
                      <a:lnTo>
                        <a:pt x="4" y="7"/>
                      </a:lnTo>
                      <a:lnTo>
                        <a:pt x="3" y="7"/>
                      </a:lnTo>
                      <a:lnTo>
                        <a:pt x="1" y="7"/>
                      </a:lnTo>
                      <a:lnTo>
                        <a:pt x="0" y="6"/>
                      </a:lnTo>
                      <a:lnTo>
                        <a:pt x="0" y="4"/>
                      </a:lnTo>
                      <a:lnTo>
                        <a:pt x="0"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05" name="Freeform 753"/>
                <p:cNvSpPr>
                  <a:spLocks/>
                </p:cNvSpPr>
                <p:nvPr/>
              </p:nvSpPr>
              <p:spPr bwMode="auto">
                <a:xfrm>
                  <a:off x="2490" y="1550"/>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0 h 7"/>
                    <a:gd name="T12" fmla="*/ 7 w 7"/>
                    <a:gd name="T13" fmla="*/ 1 h 7"/>
                    <a:gd name="T14" fmla="*/ 7 w 7"/>
                    <a:gd name="T15" fmla="*/ 1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3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6" y="6"/>
                      </a:lnTo>
                      <a:lnTo>
                        <a:pt x="4" y="7"/>
                      </a:lnTo>
                      <a:lnTo>
                        <a:pt x="3" y="7"/>
                      </a:lnTo>
                      <a:lnTo>
                        <a:pt x="1" y="7"/>
                      </a:lnTo>
                      <a:lnTo>
                        <a:pt x="0" y="6"/>
                      </a:lnTo>
                      <a:lnTo>
                        <a:pt x="0" y="4"/>
                      </a:lnTo>
                      <a:lnTo>
                        <a:pt x="0"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06" name="Freeform 754"/>
                <p:cNvSpPr>
                  <a:spLocks/>
                </p:cNvSpPr>
                <p:nvPr/>
              </p:nvSpPr>
              <p:spPr bwMode="auto">
                <a:xfrm>
                  <a:off x="2520" y="1587"/>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0"/>
                      </a:lnTo>
                      <a:lnTo>
                        <a:pt x="7" y="1"/>
                      </a:lnTo>
                      <a:lnTo>
                        <a:pt x="7" y="3"/>
                      </a:lnTo>
                      <a:lnTo>
                        <a:pt x="7" y="4"/>
                      </a:lnTo>
                      <a:lnTo>
                        <a:pt x="6" y="6"/>
                      </a:lnTo>
                      <a:lnTo>
                        <a:pt x="4" y="7"/>
                      </a:lnTo>
                      <a:lnTo>
                        <a:pt x="3" y="7"/>
                      </a:lnTo>
                      <a:lnTo>
                        <a:pt x="1"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07" name="Freeform 755"/>
                <p:cNvSpPr>
                  <a:spLocks/>
                </p:cNvSpPr>
                <p:nvPr/>
              </p:nvSpPr>
              <p:spPr bwMode="auto">
                <a:xfrm>
                  <a:off x="2520" y="1587"/>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0"/>
                      </a:lnTo>
                      <a:lnTo>
                        <a:pt x="7" y="1"/>
                      </a:lnTo>
                      <a:lnTo>
                        <a:pt x="7" y="3"/>
                      </a:lnTo>
                      <a:lnTo>
                        <a:pt x="7" y="4"/>
                      </a:lnTo>
                      <a:lnTo>
                        <a:pt x="6" y="6"/>
                      </a:lnTo>
                      <a:lnTo>
                        <a:pt x="4" y="7"/>
                      </a:lnTo>
                      <a:lnTo>
                        <a:pt x="3" y="7"/>
                      </a:lnTo>
                      <a:lnTo>
                        <a:pt x="1"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08" name="Freeform 756"/>
                <p:cNvSpPr>
                  <a:spLocks/>
                </p:cNvSpPr>
                <p:nvPr/>
              </p:nvSpPr>
              <p:spPr bwMode="auto">
                <a:xfrm>
                  <a:off x="2586" y="1548"/>
                  <a:ext cx="7" cy="8"/>
                </a:xfrm>
                <a:custGeom>
                  <a:avLst/>
                  <a:gdLst>
                    <a:gd name="T0" fmla="*/ 3 w 7"/>
                    <a:gd name="T1" fmla="*/ 2 h 8"/>
                    <a:gd name="T2" fmla="*/ 3 w 7"/>
                    <a:gd name="T3" fmla="*/ 2 h 8"/>
                    <a:gd name="T4" fmla="*/ 4 w 7"/>
                    <a:gd name="T5" fmla="*/ 0 h 8"/>
                    <a:gd name="T6" fmla="*/ 6 w 7"/>
                    <a:gd name="T7" fmla="*/ 0 h 8"/>
                    <a:gd name="T8" fmla="*/ 7 w 7"/>
                    <a:gd name="T9" fmla="*/ 0 h 8"/>
                    <a:gd name="T10" fmla="*/ 7 w 7"/>
                    <a:gd name="T11" fmla="*/ 0 h 8"/>
                    <a:gd name="T12" fmla="*/ 7 w 7"/>
                    <a:gd name="T13" fmla="*/ 2 h 8"/>
                    <a:gd name="T14" fmla="*/ 7 w 7"/>
                    <a:gd name="T15" fmla="*/ 3 h 8"/>
                    <a:gd name="T16" fmla="*/ 7 w 7"/>
                    <a:gd name="T17" fmla="*/ 3 h 8"/>
                    <a:gd name="T18" fmla="*/ 7 w 7"/>
                    <a:gd name="T19" fmla="*/ 5 h 8"/>
                    <a:gd name="T20" fmla="*/ 7 w 7"/>
                    <a:gd name="T21" fmla="*/ 6 h 8"/>
                    <a:gd name="T22" fmla="*/ 6 w 7"/>
                    <a:gd name="T23" fmla="*/ 6 h 8"/>
                    <a:gd name="T24" fmla="*/ 6 w 7"/>
                    <a:gd name="T25" fmla="*/ 6 h 8"/>
                    <a:gd name="T26" fmla="*/ 3 w 7"/>
                    <a:gd name="T27" fmla="*/ 8 h 8"/>
                    <a:gd name="T28" fmla="*/ 3 w 7"/>
                    <a:gd name="T29" fmla="*/ 8 h 8"/>
                    <a:gd name="T30" fmla="*/ 1 w 7"/>
                    <a:gd name="T31" fmla="*/ 8 h 8"/>
                    <a:gd name="T32" fmla="*/ 1 w 7"/>
                    <a:gd name="T33" fmla="*/ 6 h 8"/>
                    <a:gd name="T34" fmla="*/ 0 w 7"/>
                    <a:gd name="T35" fmla="*/ 6 h 8"/>
                    <a:gd name="T36" fmla="*/ 0 w 7"/>
                    <a:gd name="T37" fmla="*/ 5 h 8"/>
                    <a:gd name="T38" fmla="*/ 0 w 7"/>
                    <a:gd name="T39" fmla="*/ 3 h 8"/>
                    <a:gd name="T40" fmla="*/ 1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4" y="0"/>
                      </a:lnTo>
                      <a:lnTo>
                        <a:pt x="6" y="0"/>
                      </a:lnTo>
                      <a:lnTo>
                        <a:pt x="7" y="0"/>
                      </a:lnTo>
                      <a:lnTo>
                        <a:pt x="7" y="2"/>
                      </a:lnTo>
                      <a:lnTo>
                        <a:pt x="7" y="3"/>
                      </a:lnTo>
                      <a:lnTo>
                        <a:pt x="7" y="5"/>
                      </a:lnTo>
                      <a:lnTo>
                        <a:pt x="7" y="6"/>
                      </a:lnTo>
                      <a:lnTo>
                        <a:pt x="6" y="6"/>
                      </a:lnTo>
                      <a:lnTo>
                        <a:pt x="3" y="8"/>
                      </a:lnTo>
                      <a:lnTo>
                        <a:pt x="1" y="8"/>
                      </a:lnTo>
                      <a:lnTo>
                        <a:pt x="1" y="6"/>
                      </a:lnTo>
                      <a:lnTo>
                        <a:pt x="0" y="6"/>
                      </a:lnTo>
                      <a:lnTo>
                        <a:pt x="0" y="5"/>
                      </a:lnTo>
                      <a:lnTo>
                        <a:pt x="0" y="3"/>
                      </a:lnTo>
                      <a:lnTo>
                        <a:pt x="1" y="3"/>
                      </a:lnTo>
                      <a:lnTo>
                        <a:pt x="1"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09" name="Freeform 757"/>
                <p:cNvSpPr>
                  <a:spLocks/>
                </p:cNvSpPr>
                <p:nvPr/>
              </p:nvSpPr>
              <p:spPr bwMode="auto">
                <a:xfrm>
                  <a:off x="2586" y="1548"/>
                  <a:ext cx="7" cy="8"/>
                </a:xfrm>
                <a:custGeom>
                  <a:avLst/>
                  <a:gdLst>
                    <a:gd name="T0" fmla="*/ 3 w 7"/>
                    <a:gd name="T1" fmla="*/ 2 h 8"/>
                    <a:gd name="T2" fmla="*/ 3 w 7"/>
                    <a:gd name="T3" fmla="*/ 2 h 8"/>
                    <a:gd name="T4" fmla="*/ 4 w 7"/>
                    <a:gd name="T5" fmla="*/ 0 h 8"/>
                    <a:gd name="T6" fmla="*/ 6 w 7"/>
                    <a:gd name="T7" fmla="*/ 0 h 8"/>
                    <a:gd name="T8" fmla="*/ 7 w 7"/>
                    <a:gd name="T9" fmla="*/ 0 h 8"/>
                    <a:gd name="T10" fmla="*/ 7 w 7"/>
                    <a:gd name="T11" fmla="*/ 0 h 8"/>
                    <a:gd name="T12" fmla="*/ 7 w 7"/>
                    <a:gd name="T13" fmla="*/ 2 h 8"/>
                    <a:gd name="T14" fmla="*/ 7 w 7"/>
                    <a:gd name="T15" fmla="*/ 3 h 8"/>
                    <a:gd name="T16" fmla="*/ 7 w 7"/>
                    <a:gd name="T17" fmla="*/ 3 h 8"/>
                    <a:gd name="T18" fmla="*/ 7 w 7"/>
                    <a:gd name="T19" fmla="*/ 5 h 8"/>
                    <a:gd name="T20" fmla="*/ 7 w 7"/>
                    <a:gd name="T21" fmla="*/ 6 h 8"/>
                    <a:gd name="T22" fmla="*/ 6 w 7"/>
                    <a:gd name="T23" fmla="*/ 6 h 8"/>
                    <a:gd name="T24" fmla="*/ 6 w 7"/>
                    <a:gd name="T25" fmla="*/ 6 h 8"/>
                    <a:gd name="T26" fmla="*/ 3 w 7"/>
                    <a:gd name="T27" fmla="*/ 8 h 8"/>
                    <a:gd name="T28" fmla="*/ 3 w 7"/>
                    <a:gd name="T29" fmla="*/ 8 h 8"/>
                    <a:gd name="T30" fmla="*/ 1 w 7"/>
                    <a:gd name="T31" fmla="*/ 8 h 8"/>
                    <a:gd name="T32" fmla="*/ 1 w 7"/>
                    <a:gd name="T33" fmla="*/ 6 h 8"/>
                    <a:gd name="T34" fmla="*/ 0 w 7"/>
                    <a:gd name="T35" fmla="*/ 6 h 8"/>
                    <a:gd name="T36" fmla="*/ 0 w 7"/>
                    <a:gd name="T37" fmla="*/ 5 h 8"/>
                    <a:gd name="T38" fmla="*/ 0 w 7"/>
                    <a:gd name="T39" fmla="*/ 3 h 8"/>
                    <a:gd name="T40" fmla="*/ 1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4" y="0"/>
                      </a:lnTo>
                      <a:lnTo>
                        <a:pt x="6" y="0"/>
                      </a:lnTo>
                      <a:lnTo>
                        <a:pt x="7" y="0"/>
                      </a:lnTo>
                      <a:lnTo>
                        <a:pt x="7" y="2"/>
                      </a:lnTo>
                      <a:lnTo>
                        <a:pt x="7" y="3"/>
                      </a:lnTo>
                      <a:lnTo>
                        <a:pt x="7" y="5"/>
                      </a:lnTo>
                      <a:lnTo>
                        <a:pt x="7" y="6"/>
                      </a:lnTo>
                      <a:lnTo>
                        <a:pt x="6" y="6"/>
                      </a:lnTo>
                      <a:lnTo>
                        <a:pt x="3" y="8"/>
                      </a:lnTo>
                      <a:lnTo>
                        <a:pt x="1" y="8"/>
                      </a:lnTo>
                      <a:lnTo>
                        <a:pt x="1" y="6"/>
                      </a:lnTo>
                      <a:lnTo>
                        <a:pt x="0" y="6"/>
                      </a:lnTo>
                      <a:lnTo>
                        <a:pt x="0" y="5"/>
                      </a:lnTo>
                      <a:lnTo>
                        <a:pt x="0" y="3"/>
                      </a:lnTo>
                      <a:lnTo>
                        <a:pt x="1" y="3"/>
                      </a:lnTo>
                      <a:lnTo>
                        <a:pt x="1"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10" name="Freeform 758"/>
                <p:cNvSpPr>
                  <a:spLocks/>
                </p:cNvSpPr>
                <p:nvPr/>
              </p:nvSpPr>
              <p:spPr bwMode="auto">
                <a:xfrm>
                  <a:off x="2607" y="1578"/>
                  <a:ext cx="7" cy="7"/>
                </a:xfrm>
                <a:custGeom>
                  <a:avLst/>
                  <a:gdLst>
                    <a:gd name="T0" fmla="*/ 1 w 7"/>
                    <a:gd name="T1" fmla="*/ 0 h 7"/>
                    <a:gd name="T2" fmla="*/ 1 w 7"/>
                    <a:gd name="T3" fmla="*/ 0 h 7"/>
                    <a:gd name="T4" fmla="*/ 2 w 7"/>
                    <a:gd name="T5" fmla="*/ 0 h 7"/>
                    <a:gd name="T6" fmla="*/ 4 w 7"/>
                    <a:gd name="T7" fmla="*/ 0 h 7"/>
                    <a:gd name="T8" fmla="*/ 5 w 7"/>
                    <a:gd name="T9" fmla="*/ 0 h 7"/>
                    <a:gd name="T10" fmla="*/ 5 w 7"/>
                    <a:gd name="T11" fmla="*/ 0 h 7"/>
                    <a:gd name="T12" fmla="*/ 7 w 7"/>
                    <a:gd name="T13" fmla="*/ 1 h 7"/>
                    <a:gd name="T14" fmla="*/ 7 w 7"/>
                    <a:gd name="T15" fmla="*/ 1 h 7"/>
                    <a:gd name="T16" fmla="*/ 7 w 7"/>
                    <a:gd name="T17" fmla="*/ 3 h 7"/>
                    <a:gd name="T18" fmla="*/ 5 w 7"/>
                    <a:gd name="T19" fmla="*/ 4 h 7"/>
                    <a:gd name="T20" fmla="*/ 5 w 7"/>
                    <a:gd name="T21" fmla="*/ 6 h 7"/>
                    <a:gd name="T22" fmla="*/ 4 w 7"/>
                    <a:gd name="T23" fmla="*/ 7 h 7"/>
                    <a:gd name="T24" fmla="*/ 4 w 7"/>
                    <a:gd name="T25" fmla="*/ 7 h 7"/>
                    <a:gd name="T26" fmla="*/ 2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2" y="0"/>
                      </a:lnTo>
                      <a:lnTo>
                        <a:pt x="4" y="0"/>
                      </a:lnTo>
                      <a:lnTo>
                        <a:pt x="5" y="0"/>
                      </a:lnTo>
                      <a:lnTo>
                        <a:pt x="7" y="1"/>
                      </a:lnTo>
                      <a:lnTo>
                        <a:pt x="7" y="3"/>
                      </a:lnTo>
                      <a:lnTo>
                        <a:pt x="5" y="4"/>
                      </a:lnTo>
                      <a:lnTo>
                        <a:pt x="5" y="6"/>
                      </a:lnTo>
                      <a:lnTo>
                        <a:pt x="4" y="7"/>
                      </a:lnTo>
                      <a:lnTo>
                        <a:pt x="2" y="7"/>
                      </a:lnTo>
                      <a:lnTo>
                        <a:pt x="1" y="7"/>
                      </a:lnTo>
                      <a:lnTo>
                        <a:pt x="0" y="7"/>
                      </a:lnTo>
                      <a:lnTo>
                        <a:pt x="0" y="6"/>
                      </a:lnTo>
                      <a:lnTo>
                        <a:pt x="0" y="4"/>
                      </a:lnTo>
                      <a:lnTo>
                        <a:pt x="0" y="3"/>
                      </a:lnTo>
                      <a:lnTo>
                        <a:pt x="1"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11" name="Freeform 759"/>
                <p:cNvSpPr>
                  <a:spLocks/>
                </p:cNvSpPr>
                <p:nvPr/>
              </p:nvSpPr>
              <p:spPr bwMode="auto">
                <a:xfrm>
                  <a:off x="2607" y="1578"/>
                  <a:ext cx="7" cy="7"/>
                </a:xfrm>
                <a:custGeom>
                  <a:avLst/>
                  <a:gdLst>
                    <a:gd name="T0" fmla="*/ 1 w 7"/>
                    <a:gd name="T1" fmla="*/ 0 h 7"/>
                    <a:gd name="T2" fmla="*/ 1 w 7"/>
                    <a:gd name="T3" fmla="*/ 0 h 7"/>
                    <a:gd name="T4" fmla="*/ 2 w 7"/>
                    <a:gd name="T5" fmla="*/ 0 h 7"/>
                    <a:gd name="T6" fmla="*/ 4 w 7"/>
                    <a:gd name="T7" fmla="*/ 0 h 7"/>
                    <a:gd name="T8" fmla="*/ 5 w 7"/>
                    <a:gd name="T9" fmla="*/ 0 h 7"/>
                    <a:gd name="T10" fmla="*/ 5 w 7"/>
                    <a:gd name="T11" fmla="*/ 0 h 7"/>
                    <a:gd name="T12" fmla="*/ 7 w 7"/>
                    <a:gd name="T13" fmla="*/ 1 h 7"/>
                    <a:gd name="T14" fmla="*/ 7 w 7"/>
                    <a:gd name="T15" fmla="*/ 1 h 7"/>
                    <a:gd name="T16" fmla="*/ 7 w 7"/>
                    <a:gd name="T17" fmla="*/ 3 h 7"/>
                    <a:gd name="T18" fmla="*/ 5 w 7"/>
                    <a:gd name="T19" fmla="*/ 4 h 7"/>
                    <a:gd name="T20" fmla="*/ 5 w 7"/>
                    <a:gd name="T21" fmla="*/ 6 h 7"/>
                    <a:gd name="T22" fmla="*/ 4 w 7"/>
                    <a:gd name="T23" fmla="*/ 7 h 7"/>
                    <a:gd name="T24" fmla="*/ 4 w 7"/>
                    <a:gd name="T25" fmla="*/ 7 h 7"/>
                    <a:gd name="T26" fmla="*/ 2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2" y="0"/>
                      </a:lnTo>
                      <a:lnTo>
                        <a:pt x="4" y="0"/>
                      </a:lnTo>
                      <a:lnTo>
                        <a:pt x="5" y="0"/>
                      </a:lnTo>
                      <a:lnTo>
                        <a:pt x="7" y="1"/>
                      </a:lnTo>
                      <a:lnTo>
                        <a:pt x="7" y="3"/>
                      </a:lnTo>
                      <a:lnTo>
                        <a:pt x="5" y="4"/>
                      </a:lnTo>
                      <a:lnTo>
                        <a:pt x="5" y="6"/>
                      </a:lnTo>
                      <a:lnTo>
                        <a:pt x="4" y="7"/>
                      </a:lnTo>
                      <a:lnTo>
                        <a:pt x="2" y="7"/>
                      </a:lnTo>
                      <a:lnTo>
                        <a:pt x="1" y="7"/>
                      </a:lnTo>
                      <a:lnTo>
                        <a:pt x="0" y="7"/>
                      </a:lnTo>
                      <a:lnTo>
                        <a:pt x="0" y="6"/>
                      </a:lnTo>
                      <a:lnTo>
                        <a:pt x="0" y="4"/>
                      </a:lnTo>
                      <a:lnTo>
                        <a:pt x="0" y="3"/>
                      </a:lnTo>
                      <a:lnTo>
                        <a:pt x="1"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12" name="Freeform 760"/>
                <p:cNvSpPr>
                  <a:spLocks/>
                </p:cNvSpPr>
                <p:nvPr/>
              </p:nvSpPr>
              <p:spPr bwMode="auto">
                <a:xfrm>
                  <a:off x="2485" y="1491"/>
                  <a:ext cx="8" cy="8"/>
                </a:xfrm>
                <a:custGeom>
                  <a:avLst/>
                  <a:gdLst>
                    <a:gd name="T0" fmla="*/ 3 w 8"/>
                    <a:gd name="T1" fmla="*/ 0 h 8"/>
                    <a:gd name="T2" fmla="*/ 3 w 8"/>
                    <a:gd name="T3" fmla="*/ 0 h 8"/>
                    <a:gd name="T4" fmla="*/ 5 w 8"/>
                    <a:gd name="T5" fmla="*/ 0 h 8"/>
                    <a:gd name="T6" fmla="*/ 6 w 8"/>
                    <a:gd name="T7" fmla="*/ 0 h 8"/>
                    <a:gd name="T8" fmla="*/ 8 w 8"/>
                    <a:gd name="T9" fmla="*/ 0 h 8"/>
                    <a:gd name="T10" fmla="*/ 8 w 8"/>
                    <a:gd name="T11" fmla="*/ 0 h 8"/>
                    <a:gd name="T12" fmla="*/ 8 w 8"/>
                    <a:gd name="T13" fmla="*/ 2 h 8"/>
                    <a:gd name="T14" fmla="*/ 8 w 8"/>
                    <a:gd name="T15" fmla="*/ 2 h 8"/>
                    <a:gd name="T16" fmla="*/ 8 w 8"/>
                    <a:gd name="T17" fmla="*/ 3 h 8"/>
                    <a:gd name="T18" fmla="*/ 8 w 8"/>
                    <a:gd name="T19" fmla="*/ 5 h 8"/>
                    <a:gd name="T20" fmla="*/ 6 w 8"/>
                    <a:gd name="T21" fmla="*/ 5 h 8"/>
                    <a:gd name="T22" fmla="*/ 5 w 8"/>
                    <a:gd name="T23" fmla="*/ 6 h 8"/>
                    <a:gd name="T24" fmla="*/ 5 w 8"/>
                    <a:gd name="T25" fmla="*/ 6 h 8"/>
                    <a:gd name="T26" fmla="*/ 3 w 8"/>
                    <a:gd name="T27" fmla="*/ 8 h 8"/>
                    <a:gd name="T28" fmla="*/ 3 w 8"/>
                    <a:gd name="T29" fmla="*/ 8 h 8"/>
                    <a:gd name="T30" fmla="*/ 2 w 8"/>
                    <a:gd name="T31" fmla="*/ 8 h 8"/>
                    <a:gd name="T32" fmla="*/ 0 w 8"/>
                    <a:gd name="T33" fmla="*/ 6 h 8"/>
                    <a:gd name="T34" fmla="*/ 0 w 8"/>
                    <a:gd name="T35" fmla="*/ 5 h 8"/>
                    <a:gd name="T36" fmla="*/ 0 w 8"/>
                    <a:gd name="T37" fmla="*/ 5 h 8"/>
                    <a:gd name="T38" fmla="*/ 0 w 8"/>
                    <a:gd name="T39" fmla="*/ 3 h 8"/>
                    <a:gd name="T40" fmla="*/ 0 w 8"/>
                    <a:gd name="T41" fmla="*/ 2 h 8"/>
                    <a:gd name="T42" fmla="*/ 2 w 8"/>
                    <a:gd name="T43" fmla="*/ 2 h 8"/>
                    <a:gd name="T44" fmla="*/ 3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0"/>
                      </a:moveTo>
                      <a:lnTo>
                        <a:pt x="3" y="0"/>
                      </a:lnTo>
                      <a:lnTo>
                        <a:pt x="5" y="0"/>
                      </a:lnTo>
                      <a:lnTo>
                        <a:pt x="6" y="0"/>
                      </a:lnTo>
                      <a:lnTo>
                        <a:pt x="8" y="0"/>
                      </a:lnTo>
                      <a:lnTo>
                        <a:pt x="8" y="2"/>
                      </a:lnTo>
                      <a:lnTo>
                        <a:pt x="8" y="3"/>
                      </a:lnTo>
                      <a:lnTo>
                        <a:pt x="8" y="5"/>
                      </a:lnTo>
                      <a:lnTo>
                        <a:pt x="6" y="5"/>
                      </a:lnTo>
                      <a:lnTo>
                        <a:pt x="5" y="6"/>
                      </a:lnTo>
                      <a:lnTo>
                        <a:pt x="3" y="8"/>
                      </a:lnTo>
                      <a:lnTo>
                        <a:pt x="2" y="8"/>
                      </a:lnTo>
                      <a:lnTo>
                        <a:pt x="0" y="6"/>
                      </a:lnTo>
                      <a:lnTo>
                        <a:pt x="0" y="5"/>
                      </a:lnTo>
                      <a:lnTo>
                        <a:pt x="0" y="3"/>
                      </a:lnTo>
                      <a:lnTo>
                        <a:pt x="0" y="2"/>
                      </a:lnTo>
                      <a:lnTo>
                        <a:pt x="2"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13" name="Freeform 761"/>
                <p:cNvSpPr>
                  <a:spLocks/>
                </p:cNvSpPr>
                <p:nvPr/>
              </p:nvSpPr>
              <p:spPr bwMode="auto">
                <a:xfrm>
                  <a:off x="2485" y="1491"/>
                  <a:ext cx="8" cy="8"/>
                </a:xfrm>
                <a:custGeom>
                  <a:avLst/>
                  <a:gdLst>
                    <a:gd name="T0" fmla="*/ 3 w 8"/>
                    <a:gd name="T1" fmla="*/ 0 h 8"/>
                    <a:gd name="T2" fmla="*/ 3 w 8"/>
                    <a:gd name="T3" fmla="*/ 0 h 8"/>
                    <a:gd name="T4" fmla="*/ 5 w 8"/>
                    <a:gd name="T5" fmla="*/ 0 h 8"/>
                    <a:gd name="T6" fmla="*/ 6 w 8"/>
                    <a:gd name="T7" fmla="*/ 0 h 8"/>
                    <a:gd name="T8" fmla="*/ 8 w 8"/>
                    <a:gd name="T9" fmla="*/ 0 h 8"/>
                    <a:gd name="T10" fmla="*/ 8 w 8"/>
                    <a:gd name="T11" fmla="*/ 0 h 8"/>
                    <a:gd name="T12" fmla="*/ 8 w 8"/>
                    <a:gd name="T13" fmla="*/ 2 h 8"/>
                    <a:gd name="T14" fmla="*/ 8 w 8"/>
                    <a:gd name="T15" fmla="*/ 2 h 8"/>
                    <a:gd name="T16" fmla="*/ 8 w 8"/>
                    <a:gd name="T17" fmla="*/ 3 h 8"/>
                    <a:gd name="T18" fmla="*/ 8 w 8"/>
                    <a:gd name="T19" fmla="*/ 5 h 8"/>
                    <a:gd name="T20" fmla="*/ 6 w 8"/>
                    <a:gd name="T21" fmla="*/ 5 h 8"/>
                    <a:gd name="T22" fmla="*/ 5 w 8"/>
                    <a:gd name="T23" fmla="*/ 6 h 8"/>
                    <a:gd name="T24" fmla="*/ 5 w 8"/>
                    <a:gd name="T25" fmla="*/ 6 h 8"/>
                    <a:gd name="T26" fmla="*/ 3 w 8"/>
                    <a:gd name="T27" fmla="*/ 8 h 8"/>
                    <a:gd name="T28" fmla="*/ 3 w 8"/>
                    <a:gd name="T29" fmla="*/ 8 h 8"/>
                    <a:gd name="T30" fmla="*/ 2 w 8"/>
                    <a:gd name="T31" fmla="*/ 8 h 8"/>
                    <a:gd name="T32" fmla="*/ 0 w 8"/>
                    <a:gd name="T33" fmla="*/ 6 h 8"/>
                    <a:gd name="T34" fmla="*/ 0 w 8"/>
                    <a:gd name="T35" fmla="*/ 5 h 8"/>
                    <a:gd name="T36" fmla="*/ 0 w 8"/>
                    <a:gd name="T37" fmla="*/ 5 h 8"/>
                    <a:gd name="T38" fmla="*/ 0 w 8"/>
                    <a:gd name="T39" fmla="*/ 3 h 8"/>
                    <a:gd name="T40" fmla="*/ 0 w 8"/>
                    <a:gd name="T41" fmla="*/ 2 h 8"/>
                    <a:gd name="T42" fmla="*/ 2 w 8"/>
                    <a:gd name="T43" fmla="*/ 2 h 8"/>
                    <a:gd name="T44" fmla="*/ 3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0"/>
                      </a:moveTo>
                      <a:lnTo>
                        <a:pt x="3" y="0"/>
                      </a:lnTo>
                      <a:lnTo>
                        <a:pt x="5" y="0"/>
                      </a:lnTo>
                      <a:lnTo>
                        <a:pt x="6" y="0"/>
                      </a:lnTo>
                      <a:lnTo>
                        <a:pt x="8" y="0"/>
                      </a:lnTo>
                      <a:lnTo>
                        <a:pt x="8" y="2"/>
                      </a:lnTo>
                      <a:lnTo>
                        <a:pt x="8" y="3"/>
                      </a:lnTo>
                      <a:lnTo>
                        <a:pt x="8" y="5"/>
                      </a:lnTo>
                      <a:lnTo>
                        <a:pt x="6" y="5"/>
                      </a:lnTo>
                      <a:lnTo>
                        <a:pt x="5" y="6"/>
                      </a:lnTo>
                      <a:lnTo>
                        <a:pt x="3" y="8"/>
                      </a:lnTo>
                      <a:lnTo>
                        <a:pt x="2" y="8"/>
                      </a:lnTo>
                      <a:lnTo>
                        <a:pt x="0" y="6"/>
                      </a:lnTo>
                      <a:lnTo>
                        <a:pt x="0" y="5"/>
                      </a:lnTo>
                      <a:lnTo>
                        <a:pt x="0" y="3"/>
                      </a:lnTo>
                      <a:lnTo>
                        <a:pt x="0" y="2"/>
                      </a:lnTo>
                      <a:lnTo>
                        <a:pt x="2"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14" name="Freeform 762"/>
                <p:cNvSpPr>
                  <a:spLocks/>
                </p:cNvSpPr>
                <p:nvPr/>
              </p:nvSpPr>
              <p:spPr bwMode="auto">
                <a:xfrm>
                  <a:off x="2590" y="1657"/>
                  <a:ext cx="8" cy="9"/>
                </a:xfrm>
                <a:custGeom>
                  <a:avLst/>
                  <a:gdLst>
                    <a:gd name="T0" fmla="*/ 3 w 8"/>
                    <a:gd name="T1" fmla="*/ 2 h 9"/>
                    <a:gd name="T2" fmla="*/ 3 w 8"/>
                    <a:gd name="T3" fmla="*/ 2 h 9"/>
                    <a:gd name="T4" fmla="*/ 5 w 8"/>
                    <a:gd name="T5" fmla="*/ 0 h 9"/>
                    <a:gd name="T6" fmla="*/ 6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5 h 9"/>
                    <a:gd name="T20" fmla="*/ 6 w 8"/>
                    <a:gd name="T21" fmla="*/ 6 h 9"/>
                    <a:gd name="T22" fmla="*/ 5 w 8"/>
                    <a:gd name="T23" fmla="*/ 8 h 9"/>
                    <a:gd name="T24" fmla="*/ 5 w 8"/>
                    <a:gd name="T25" fmla="*/ 8 h 9"/>
                    <a:gd name="T26" fmla="*/ 3 w 8"/>
                    <a:gd name="T27" fmla="*/ 8 h 9"/>
                    <a:gd name="T28" fmla="*/ 3 w 8"/>
                    <a:gd name="T29" fmla="*/ 9 h 9"/>
                    <a:gd name="T30" fmla="*/ 2 w 8"/>
                    <a:gd name="T31" fmla="*/ 8 h 9"/>
                    <a:gd name="T32" fmla="*/ 0 w 8"/>
                    <a:gd name="T33" fmla="*/ 8 h 9"/>
                    <a:gd name="T34" fmla="*/ 0 w 8"/>
                    <a:gd name="T35" fmla="*/ 6 h 9"/>
                    <a:gd name="T36" fmla="*/ 0 w 8"/>
                    <a:gd name="T37" fmla="*/ 6 h 9"/>
                    <a:gd name="T38" fmla="*/ 0 w 8"/>
                    <a:gd name="T39" fmla="*/ 5 h 9"/>
                    <a:gd name="T40" fmla="*/ 0 w 8"/>
                    <a:gd name="T41" fmla="*/ 3 h 9"/>
                    <a:gd name="T42" fmla="*/ 2 w 8"/>
                    <a:gd name="T43" fmla="*/ 3 h 9"/>
                    <a:gd name="T44" fmla="*/ 3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2"/>
                      </a:moveTo>
                      <a:lnTo>
                        <a:pt x="3" y="2"/>
                      </a:lnTo>
                      <a:lnTo>
                        <a:pt x="5" y="0"/>
                      </a:lnTo>
                      <a:lnTo>
                        <a:pt x="6" y="0"/>
                      </a:lnTo>
                      <a:lnTo>
                        <a:pt x="8" y="2"/>
                      </a:lnTo>
                      <a:lnTo>
                        <a:pt x="8" y="3"/>
                      </a:lnTo>
                      <a:lnTo>
                        <a:pt x="8" y="5"/>
                      </a:lnTo>
                      <a:lnTo>
                        <a:pt x="6" y="6"/>
                      </a:lnTo>
                      <a:lnTo>
                        <a:pt x="5" y="8"/>
                      </a:lnTo>
                      <a:lnTo>
                        <a:pt x="3" y="8"/>
                      </a:lnTo>
                      <a:lnTo>
                        <a:pt x="3" y="9"/>
                      </a:lnTo>
                      <a:lnTo>
                        <a:pt x="2" y="8"/>
                      </a:lnTo>
                      <a:lnTo>
                        <a:pt x="0" y="8"/>
                      </a:lnTo>
                      <a:lnTo>
                        <a:pt x="0" y="6"/>
                      </a:lnTo>
                      <a:lnTo>
                        <a:pt x="0" y="5"/>
                      </a:lnTo>
                      <a:lnTo>
                        <a:pt x="0" y="3"/>
                      </a:lnTo>
                      <a:lnTo>
                        <a:pt x="2" y="3"/>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15" name="Freeform 763"/>
                <p:cNvSpPr>
                  <a:spLocks/>
                </p:cNvSpPr>
                <p:nvPr/>
              </p:nvSpPr>
              <p:spPr bwMode="auto">
                <a:xfrm>
                  <a:off x="2590" y="1657"/>
                  <a:ext cx="8" cy="9"/>
                </a:xfrm>
                <a:custGeom>
                  <a:avLst/>
                  <a:gdLst>
                    <a:gd name="T0" fmla="*/ 3 w 8"/>
                    <a:gd name="T1" fmla="*/ 2 h 9"/>
                    <a:gd name="T2" fmla="*/ 3 w 8"/>
                    <a:gd name="T3" fmla="*/ 2 h 9"/>
                    <a:gd name="T4" fmla="*/ 5 w 8"/>
                    <a:gd name="T5" fmla="*/ 0 h 9"/>
                    <a:gd name="T6" fmla="*/ 6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5 h 9"/>
                    <a:gd name="T20" fmla="*/ 6 w 8"/>
                    <a:gd name="T21" fmla="*/ 6 h 9"/>
                    <a:gd name="T22" fmla="*/ 5 w 8"/>
                    <a:gd name="T23" fmla="*/ 8 h 9"/>
                    <a:gd name="T24" fmla="*/ 5 w 8"/>
                    <a:gd name="T25" fmla="*/ 8 h 9"/>
                    <a:gd name="T26" fmla="*/ 3 w 8"/>
                    <a:gd name="T27" fmla="*/ 8 h 9"/>
                    <a:gd name="T28" fmla="*/ 3 w 8"/>
                    <a:gd name="T29" fmla="*/ 9 h 9"/>
                    <a:gd name="T30" fmla="*/ 2 w 8"/>
                    <a:gd name="T31" fmla="*/ 8 h 9"/>
                    <a:gd name="T32" fmla="*/ 0 w 8"/>
                    <a:gd name="T33" fmla="*/ 8 h 9"/>
                    <a:gd name="T34" fmla="*/ 0 w 8"/>
                    <a:gd name="T35" fmla="*/ 6 h 9"/>
                    <a:gd name="T36" fmla="*/ 0 w 8"/>
                    <a:gd name="T37" fmla="*/ 6 h 9"/>
                    <a:gd name="T38" fmla="*/ 0 w 8"/>
                    <a:gd name="T39" fmla="*/ 5 h 9"/>
                    <a:gd name="T40" fmla="*/ 0 w 8"/>
                    <a:gd name="T41" fmla="*/ 3 h 9"/>
                    <a:gd name="T42" fmla="*/ 2 w 8"/>
                    <a:gd name="T43" fmla="*/ 3 h 9"/>
                    <a:gd name="T44" fmla="*/ 3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2"/>
                      </a:moveTo>
                      <a:lnTo>
                        <a:pt x="3" y="2"/>
                      </a:lnTo>
                      <a:lnTo>
                        <a:pt x="5" y="0"/>
                      </a:lnTo>
                      <a:lnTo>
                        <a:pt x="6" y="0"/>
                      </a:lnTo>
                      <a:lnTo>
                        <a:pt x="8" y="2"/>
                      </a:lnTo>
                      <a:lnTo>
                        <a:pt x="8" y="3"/>
                      </a:lnTo>
                      <a:lnTo>
                        <a:pt x="8" y="5"/>
                      </a:lnTo>
                      <a:lnTo>
                        <a:pt x="6" y="6"/>
                      </a:lnTo>
                      <a:lnTo>
                        <a:pt x="5" y="8"/>
                      </a:lnTo>
                      <a:lnTo>
                        <a:pt x="3" y="8"/>
                      </a:lnTo>
                      <a:lnTo>
                        <a:pt x="3" y="9"/>
                      </a:lnTo>
                      <a:lnTo>
                        <a:pt x="2" y="8"/>
                      </a:lnTo>
                      <a:lnTo>
                        <a:pt x="0" y="8"/>
                      </a:lnTo>
                      <a:lnTo>
                        <a:pt x="0" y="6"/>
                      </a:lnTo>
                      <a:lnTo>
                        <a:pt x="0" y="5"/>
                      </a:lnTo>
                      <a:lnTo>
                        <a:pt x="0" y="3"/>
                      </a:lnTo>
                      <a:lnTo>
                        <a:pt x="2" y="3"/>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16" name="Freeform 764"/>
                <p:cNvSpPr>
                  <a:spLocks/>
                </p:cNvSpPr>
                <p:nvPr/>
              </p:nvSpPr>
              <p:spPr bwMode="auto">
                <a:xfrm>
                  <a:off x="2577" y="1678"/>
                  <a:ext cx="7" cy="9"/>
                </a:xfrm>
                <a:custGeom>
                  <a:avLst/>
                  <a:gdLst>
                    <a:gd name="T0" fmla="*/ 1 w 7"/>
                    <a:gd name="T1" fmla="*/ 2 h 9"/>
                    <a:gd name="T2" fmla="*/ 1 w 7"/>
                    <a:gd name="T3" fmla="*/ 2 h 9"/>
                    <a:gd name="T4" fmla="*/ 3 w 7"/>
                    <a:gd name="T5" fmla="*/ 2 h 9"/>
                    <a:gd name="T6" fmla="*/ 4 w 7"/>
                    <a:gd name="T7" fmla="*/ 0 h 9"/>
                    <a:gd name="T8" fmla="*/ 6 w 7"/>
                    <a:gd name="T9" fmla="*/ 0 h 9"/>
                    <a:gd name="T10" fmla="*/ 6 w 7"/>
                    <a:gd name="T11" fmla="*/ 2 h 9"/>
                    <a:gd name="T12" fmla="*/ 7 w 7"/>
                    <a:gd name="T13" fmla="*/ 2 h 9"/>
                    <a:gd name="T14" fmla="*/ 7 w 7"/>
                    <a:gd name="T15" fmla="*/ 3 h 9"/>
                    <a:gd name="T16" fmla="*/ 7 w 7"/>
                    <a:gd name="T17" fmla="*/ 5 h 9"/>
                    <a:gd name="T18" fmla="*/ 6 w 7"/>
                    <a:gd name="T19" fmla="*/ 5 h 9"/>
                    <a:gd name="T20" fmla="*/ 6 w 7"/>
                    <a:gd name="T21" fmla="*/ 6 h 9"/>
                    <a:gd name="T22" fmla="*/ 4 w 7"/>
                    <a:gd name="T23" fmla="*/ 8 h 9"/>
                    <a:gd name="T24" fmla="*/ 4 w 7"/>
                    <a:gd name="T25" fmla="*/ 8 h 9"/>
                    <a:gd name="T26" fmla="*/ 3 w 7"/>
                    <a:gd name="T27" fmla="*/ 9 h 9"/>
                    <a:gd name="T28" fmla="*/ 1 w 7"/>
                    <a:gd name="T29" fmla="*/ 9 h 9"/>
                    <a:gd name="T30" fmla="*/ 1 w 7"/>
                    <a:gd name="T31" fmla="*/ 8 h 9"/>
                    <a:gd name="T32" fmla="*/ 0 w 7"/>
                    <a:gd name="T33" fmla="*/ 8 h 9"/>
                    <a:gd name="T34" fmla="*/ 0 w 7"/>
                    <a:gd name="T35" fmla="*/ 6 h 9"/>
                    <a:gd name="T36" fmla="*/ 0 w 7"/>
                    <a:gd name="T37" fmla="*/ 5 h 9"/>
                    <a:gd name="T38" fmla="*/ 0 w 7"/>
                    <a:gd name="T39" fmla="*/ 5 h 9"/>
                    <a:gd name="T40" fmla="*/ 0 w 7"/>
                    <a:gd name="T41" fmla="*/ 3 h 9"/>
                    <a:gd name="T42" fmla="*/ 1 w 7"/>
                    <a:gd name="T43" fmla="*/ 2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0"/>
                      </a:lnTo>
                      <a:lnTo>
                        <a:pt x="6" y="2"/>
                      </a:lnTo>
                      <a:lnTo>
                        <a:pt x="7" y="2"/>
                      </a:lnTo>
                      <a:lnTo>
                        <a:pt x="7" y="3"/>
                      </a:lnTo>
                      <a:lnTo>
                        <a:pt x="7" y="5"/>
                      </a:lnTo>
                      <a:lnTo>
                        <a:pt x="6" y="5"/>
                      </a:lnTo>
                      <a:lnTo>
                        <a:pt x="6" y="6"/>
                      </a:lnTo>
                      <a:lnTo>
                        <a:pt x="4" y="8"/>
                      </a:lnTo>
                      <a:lnTo>
                        <a:pt x="3" y="9"/>
                      </a:lnTo>
                      <a:lnTo>
                        <a:pt x="1" y="9"/>
                      </a:lnTo>
                      <a:lnTo>
                        <a:pt x="1" y="8"/>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17" name="Freeform 765"/>
                <p:cNvSpPr>
                  <a:spLocks/>
                </p:cNvSpPr>
                <p:nvPr/>
              </p:nvSpPr>
              <p:spPr bwMode="auto">
                <a:xfrm>
                  <a:off x="2577" y="1678"/>
                  <a:ext cx="7" cy="9"/>
                </a:xfrm>
                <a:custGeom>
                  <a:avLst/>
                  <a:gdLst>
                    <a:gd name="T0" fmla="*/ 1 w 7"/>
                    <a:gd name="T1" fmla="*/ 2 h 9"/>
                    <a:gd name="T2" fmla="*/ 1 w 7"/>
                    <a:gd name="T3" fmla="*/ 2 h 9"/>
                    <a:gd name="T4" fmla="*/ 3 w 7"/>
                    <a:gd name="T5" fmla="*/ 2 h 9"/>
                    <a:gd name="T6" fmla="*/ 4 w 7"/>
                    <a:gd name="T7" fmla="*/ 0 h 9"/>
                    <a:gd name="T8" fmla="*/ 6 w 7"/>
                    <a:gd name="T9" fmla="*/ 0 h 9"/>
                    <a:gd name="T10" fmla="*/ 6 w 7"/>
                    <a:gd name="T11" fmla="*/ 2 h 9"/>
                    <a:gd name="T12" fmla="*/ 7 w 7"/>
                    <a:gd name="T13" fmla="*/ 2 h 9"/>
                    <a:gd name="T14" fmla="*/ 7 w 7"/>
                    <a:gd name="T15" fmla="*/ 3 h 9"/>
                    <a:gd name="T16" fmla="*/ 7 w 7"/>
                    <a:gd name="T17" fmla="*/ 5 h 9"/>
                    <a:gd name="T18" fmla="*/ 6 w 7"/>
                    <a:gd name="T19" fmla="*/ 5 h 9"/>
                    <a:gd name="T20" fmla="*/ 6 w 7"/>
                    <a:gd name="T21" fmla="*/ 6 h 9"/>
                    <a:gd name="T22" fmla="*/ 4 w 7"/>
                    <a:gd name="T23" fmla="*/ 8 h 9"/>
                    <a:gd name="T24" fmla="*/ 4 w 7"/>
                    <a:gd name="T25" fmla="*/ 8 h 9"/>
                    <a:gd name="T26" fmla="*/ 3 w 7"/>
                    <a:gd name="T27" fmla="*/ 9 h 9"/>
                    <a:gd name="T28" fmla="*/ 1 w 7"/>
                    <a:gd name="T29" fmla="*/ 9 h 9"/>
                    <a:gd name="T30" fmla="*/ 1 w 7"/>
                    <a:gd name="T31" fmla="*/ 8 h 9"/>
                    <a:gd name="T32" fmla="*/ 0 w 7"/>
                    <a:gd name="T33" fmla="*/ 8 h 9"/>
                    <a:gd name="T34" fmla="*/ 0 w 7"/>
                    <a:gd name="T35" fmla="*/ 6 h 9"/>
                    <a:gd name="T36" fmla="*/ 0 w 7"/>
                    <a:gd name="T37" fmla="*/ 5 h 9"/>
                    <a:gd name="T38" fmla="*/ 0 w 7"/>
                    <a:gd name="T39" fmla="*/ 5 h 9"/>
                    <a:gd name="T40" fmla="*/ 0 w 7"/>
                    <a:gd name="T41" fmla="*/ 3 h 9"/>
                    <a:gd name="T42" fmla="*/ 1 w 7"/>
                    <a:gd name="T43" fmla="*/ 2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0"/>
                      </a:lnTo>
                      <a:lnTo>
                        <a:pt x="6" y="2"/>
                      </a:lnTo>
                      <a:lnTo>
                        <a:pt x="7" y="2"/>
                      </a:lnTo>
                      <a:lnTo>
                        <a:pt x="7" y="3"/>
                      </a:lnTo>
                      <a:lnTo>
                        <a:pt x="7" y="5"/>
                      </a:lnTo>
                      <a:lnTo>
                        <a:pt x="6" y="5"/>
                      </a:lnTo>
                      <a:lnTo>
                        <a:pt x="6" y="6"/>
                      </a:lnTo>
                      <a:lnTo>
                        <a:pt x="4" y="8"/>
                      </a:lnTo>
                      <a:lnTo>
                        <a:pt x="3" y="9"/>
                      </a:lnTo>
                      <a:lnTo>
                        <a:pt x="1" y="9"/>
                      </a:lnTo>
                      <a:lnTo>
                        <a:pt x="1" y="8"/>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18" name="Freeform 766"/>
                <p:cNvSpPr>
                  <a:spLocks/>
                </p:cNvSpPr>
                <p:nvPr/>
              </p:nvSpPr>
              <p:spPr bwMode="auto">
                <a:xfrm>
                  <a:off x="2615" y="1651"/>
                  <a:ext cx="9" cy="9"/>
                </a:xfrm>
                <a:custGeom>
                  <a:avLst/>
                  <a:gdLst>
                    <a:gd name="T0" fmla="*/ 3 w 9"/>
                    <a:gd name="T1" fmla="*/ 0 h 9"/>
                    <a:gd name="T2" fmla="*/ 3 w 9"/>
                    <a:gd name="T3" fmla="*/ 0 h 9"/>
                    <a:gd name="T4" fmla="*/ 5 w 9"/>
                    <a:gd name="T5" fmla="*/ 0 h 9"/>
                    <a:gd name="T6" fmla="*/ 6 w 9"/>
                    <a:gd name="T7" fmla="*/ 0 h 9"/>
                    <a:gd name="T8" fmla="*/ 6 w 9"/>
                    <a:gd name="T9" fmla="*/ 0 h 9"/>
                    <a:gd name="T10" fmla="*/ 8 w 9"/>
                    <a:gd name="T11" fmla="*/ 0 h 9"/>
                    <a:gd name="T12" fmla="*/ 9 w 9"/>
                    <a:gd name="T13" fmla="*/ 2 h 9"/>
                    <a:gd name="T14" fmla="*/ 9 w 9"/>
                    <a:gd name="T15" fmla="*/ 3 h 9"/>
                    <a:gd name="T16" fmla="*/ 9 w 9"/>
                    <a:gd name="T17" fmla="*/ 5 h 9"/>
                    <a:gd name="T18" fmla="*/ 8 w 9"/>
                    <a:gd name="T19" fmla="*/ 5 h 9"/>
                    <a:gd name="T20" fmla="*/ 6 w 9"/>
                    <a:gd name="T21" fmla="*/ 6 h 9"/>
                    <a:gd name="T22" fmla="*/ 5 w 9"/>
                    <a:gd name="T23" fmla="*/ 8 h 9"/>
                    <a:gd name="T24" fmla="*/ 5 w 9"/>
                    <a:gd name="T25" fmla="*/ 8 h 9"/>
                    <a:gd name="T26" fmla="*/ 5 w 9"/>
                    <a:gd name="T27" fmla="*/ 8 h 9"/>
                    <a:gd name="T28" fmla="*/ 3 w 9"/>
                    <a:gd name="T29" fmla="*/ 9 h 9"/>
                    <a:gd name="T30" fmla="*/ 2 w 9"/>
                    <a:gd name="T31" fmla="*/ 8 h 9"/>
                    <a:gd name="T32" fmla="*/ 0 w 9"/>
                    <a:gd name="T33" fmla="*/ 8 h 9"/>
                    <a:gd name="T34" fmla="*/ 0 w 9"/>
                    <a:gd name="T35" fmla="*/ 6 h 9"/>
                    <a:gd name="T36" fmla="*/ 0 w 9"/>
                    <a:gd name="T37" fmla="*/ 5 h 9"/>
                    <a:gd name="T38" fmla="*/ 0 w 9"/>
                    <a:gd name="T39" fmla="*/ 5 h 9"/>
                    <a:gd name="T40" fmla="*/ 0 w 9"/>
                    <a:gd name="T41" fmla="*/ 3 h 9"/>
                    <a:gd name="T42" fmla="*/ 2 w 9"/>
                    <a:gd name="T43" fmla="*/ 2 h 9"/>
                    <a:gd name="T44" fmla="*/ 3 w 9"/>
                    <a:gd name="T45" fmla="*/ 0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0"/>
                      </a:moveTo>
                      <a:lnTo>
                        <a:pt x="3" y="0"/>
                      </a:lnTo>
                      <a:lnTo>
                        <a:pt x="5" y="0"/>
                      </a:lnTo>
                      <a:lnTo>
                        <a:pt x="6" y="0"/>
                      </a:lnTo>
                      <a:lnTo>
                        <a:pt x="8" y="0"/>
                      </a:lnTo>
                      <a:lnTo>
                        <a:pt x="9" y="2"/>
                      </a:lnTo>
                      <a:lnTo>
                        <a:pt x="9" y="3"/>
                      </a:lnTo>
                      <a:lnTo>
                        <a:pt x="9" y="5"/>
                      </a:lnTo>
                      <a:lnTo>
                        <a:pt x="8" y="5"/>
                      </a:lnTo>
                      <a:lnTo>
                        <a:pt x="6" y="6"/>
                      </a:lnTo>
                      <a:lnTo>
                        <a:pt x="5" y="8"/>
                      </a:lnTo>
                      <a:lnTo>
                        <a:pt x="3" y="9"/>
                      </a:lnTo>
                      <a:lnTo>
                        <a:pt x="2" y="8"/>
                      </a:lnTo>
                      <a:lnTo>
                        <a:pt x="0" y="8"/>
                      </a:lnTo>
                      <a:lnTo>
                        <a:pt x="0" y="6"/>
                      </a:lnTo>
                      <a:lnTo>
                        <a:pt x="0" y="5"/>
                      </a:lnTo>
                      <a:lnTo>
                        <a:pt x="0" y="3"/>
                      </a:lnTo>
                      <a:lnTo>
                        <a:pt x="2"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19" name="Freeform 767"/>
                <p:cNvSpPr>
                  <a:spLocks/>
                </p:cNvSpPr>
                <p:nvPr/>
              </p:nvSpPr>
              <p:spPr bwMode="auto">
                <a:xfrm>
                  <a:off x="2615" y="1651"/>
                  <a:ext cx="9" cy="9"/>
                </a:xfrm>
                <a:custGeom>
                  <a:avLst/>
                  <a:gdLst>
                    <a:gd name="T0" fmla="*/ 3 w 9"/>
                    <a:gd name="T1" fmla="*/ 0 h 9"/>
                    <a:gd name="T2" fmla="*/ 3 w 9"/>
                    <a:gd name="T3" fmla="*/ 0 h 9"/>
                    <a:gd name="T4" fmla="*/ 5 w 9"/>
                    <a:gd name="T5" fmla="*/ 0 h 9"/>
                    <a:gd name="T6" fmla="*/ 6 w 9"/>
                    <a:gd name="T7" fmla="*/ 0 h 9"/>
                    <a:gd name="T8" fmla="*/ 6 w 9"/>
                    <a:gd name="T9" fmla="*/ 0 h 9"/>
                    <a:gd name="T10" fmla="*/ 8 w 9"/>
                    <a:gd name="T11" fmla="*/ 0 h 9"/>
                    <a:gd name="T12" fmla="*/ 9 w 9"/>
                    <a:gd name="T13" fmla="*/ 2 h 9"/>
                    <a:gd name="T14" fmla="*/ 9 w 9"/>
                    <a:gd name="T15" fmla="*/ 3 h 9"/>
                    <a:gd name="T16" fmla="*/ 9 w 9"/>
                    <a:gd name="T17" fmla="*/ 5 h 9"/>
                    <a:gd name="T18" fmla="*/ 8 w 9"/>
                    <a:gd name="T19" fmla="*/ 5 h 9"/>
                    <a:gd name="T20" fmla="*/ 6 w 9"/>
                    <a:gd name="T21" fmla="*/ 6 h 9"/>
                    <a:gd name="T22" fmla="*/ 5 w 9"/>
                    <a:gd name="T23" fmla="*/ 8 h 9"/>
                    <a:gd name="T24" fmla="*/ 5 w 9"/>
                    <a:gd name="T25" fmla="*/ 8 h 9"/>
                    <a:gd name="T26" fmla="*/ 5 w 9"/>
                    <a:gd name="T27" fmla="*/ 8 h 9"/>
                    <a:gd name="T28" fmla="*/ 3 w 9"/>
                    <a:gd name="T29" fmla="*/ 9 h 9"/>
                    <a:gd name="T30" fmla="*/ 2 w 9"/>
                    <a:gd name="T31" fmla="*/ 8 h 9"/>
                    <a:gd name="T32" fmla="*/ 0 w 9"/>
                    <a:gd name="T33" fmla="*/ 8 h 9"/>
                    <a:gd name="T34" fmla="*/ 0 w 9"/>
                    <a:gd name="T35" fmla="*/ 6 h 9"/>
                    <a:gd name="T36" fmla="*/ 0 w 9"/>
                    <a:gd name="T37" fmla="*/ 5 h 9"/>
                    <a:gd name="T38" fmla="*/ 0 w 9"/>
                    <a:gd name="T39" fmla="*/ 5 h 9"/>
                    <a:gd name="T40" fmla="*/ 0 w 9"/>
                    <a:gd name="T41" fmla="*/ 3 h 9"/>
                    <a:gd name="T42" fmla="*/ 2 w 9"/>
                    <a:gd name="T43" fmla="*/ 2 h 9"/>
                    <a:gd name="T44" fmla="*/ 3 w 9"/>
                    <a:gd name="T45" fmla="*/ 0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0"/>
                      </a:moveTo>
                      <a:lnTo>
                        <a:pt x="3" y="0"/>
                      </a:lnTo>
                      <a:lnTo>
                        <a:pt x="5" y="0"/>
                      </a:lnTo>
                      <a:lnTo>
                        <a:pt x="6" y="0"/>
                      </a:lnTo>
                      <a:lnTo>
                        <a:pt x="8" y="0"/>
                      </a:lnTo>
                      <a:lnTo>
                        <a:pt x="9" y="2"/>
                      </a:lnTo>
                      <a:lnTo>
                        <a:pt x="9" y="3"/>
                      </a:lnTo>
                      <a:lnTo>
                        <a:pt x="9" y="5"/>
                      </a:lnTo>
                      <a:lnTo>
                        <a:pt x="8" y="5"/>
                      </a:lnTo>
                      <a:lnTo>
                        <a:pt x="6" y="6"/>
                      </a:lnTo>
                      <a:lnTo>
                        <a:pt x="5" y="8"/>
                      </a:lnTo>
                      <a:lnTo>
                        <a:pt x="3" y="9"/>
                      </a:lnTo>
                      <a:lnTo>
                        <a:pt x="2" y="8"/>
                      </a:lnTo>
                      <a:lnTo>
                        <a:pt x="0" y="8"/>
                      </a:lnTo>
                      <a:lnTo>
                        <a:pt x="0" y="6"/>
                      </a:lnTo>
                      <a:lnTo>
                        <a:pt x="0" y="5"/>
                      </a:lnTo>
                      <a:lnTo>
                        <a:pt x="0" y="3"/>
                      </a:lnTo>
                      <a:lnTo>
                        <a:pt x="2"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20" name="Freeform 768"/>
                <p:cNvSpPr>
                  <a:spLocks/>
                </p:cNvSpPr>
                <p:nvPr/>
              </p:nvSpPr>
              <p:spPr bwMode="auto">
                <a:xfrm>
                  <a:off x="1931" y="1526"/>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7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0"/>
                      </a:lnTo>
                      <a:lnTo>
                        <a:pt x="7" y="1"/>
                      </a:lnTo>
                      <a:lnTo>
                        <a:pt x="7" y="3"/>
                      </a:lnTo>
                      <a:lnTo>
                        <a:pt x="6" y="4"/>
                      </a:lnTo>
                      <a:lnTo>
                        <a:pt x="6" y="6"/>
                      </a:lnTo>
                      <a:lnTo>
                        <a:pt x="4" y="6"/>
                      </a:lnTo>
                      <a:lnTo>
                        <a:pt x="3" y="7"/>
                      </a:lnTo>
                      <a:lnTo>
                        <a:pt x="1" y="7"/>
                      </a:lnTo>
                      <a:lnTo>
                        <a:pt x="0" y="7"/>
                      </a:lnTo>
                      <a:lnTo>
                        <a:pt x="0" y="6"/>
                      </a:lnTo>
                      <a:lnTo>
                        <a:pt x="0" y="4"/>
                      </a:lnTo>
                      <a:lnTo>
                        <a:pt x="0" y="3"/>
                      </a:lnTo>
                      <a:lnTo>
                        <a:pt x="0" y="1"/>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21" name="Freeform 769"/>
                <p:cNvSpPr>
                  <a:spLocks/>
                </p:cNvSpPr>
                <p:nvPr/>
              </p:nvSpPr>
              <p:spPr bwMode="auto">
                <a:xfrm>
                  <a:off x="1931" y="1526"/>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7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0"/>
                      </a:lnTo>
                      <a:lnTo>
                        <a:pt x="7" y="1"/>
                      </a:lnTo>
                      <a:lnTo>
                        <a:pt x="7" y="3"/>
                      </a:lnTo>
                      <a:lnTo>
                        <a:pt x="6" y="4"/>
                      </a:lnTo>
                      <a:lnTo>
                        <a:pt x="6" y="6"/>
                      </a:lnTo>
                      <a:lnTo>
                        <a:pt x="4" y="6"/>
                      </a:lnTo>
                      <a:lnTo>
                        <a:pt x="3" y="7"/>
                      </a:lnTo>
                      <a:lnTo>
                        <a:pt x="1" y="7"/>
                      </a:lnTo>
                      <a:lnTo>
                        <a:pt x="0" y="7"/>
                      </a:lnTo>
                      <a:lnTo>
                        <a:pt x="0" y="6"/>
                      </a:lnTo>
                      <a:lnTo>
                        <a:pt x="0" y="4"/>
                      </a:lnTo>
                      <a:lnTo>
                        <a:pt x="0" y="3"/>
                      </a:lnTo>
                      <a:lnTo>
                        <a:pt x="0" y="1"/>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22" name="Freeform 770"/>
                <p:cNvSpPr>
                  <a:spLocks/>
                </p:cNvSpPr>
                <p:nvPr/>
              </p:nvSpPr>
              <p:spPr bwMode="auto">
                <a:xfrm>
                  <a:off x="1766" y="1566"/>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8 w 8"/>
                    <a:gd name="T11" fmla="*/ 0 h 8"/>
                    <a:gd name="T12" fmla="*/ 8 w 8"/>
                    <a:gd name="T13" fmla="*/ 2 h 8"/>
                    <a:gd name="T14" fmla="*/ 8 w 8"/>
                    <a:gd name="T15" fmla="*/ 3 h 8"/>
                    <a:gd name="T16" fmla="*/ 8 w 8"/>
                    <a:gd name="T17" fmla="*/ 3 h 8"/>
                    <a:gd name="T18" fmla="*/ 8 w 8"/>
                    <a:gd name="T19" fmla="*/ 5 h 8"/>
                    <a:gd name="T20" fmla="*/ 6 w 8"/>
                    <a:gd name="T21" fmla="*/ 6 h 8"/>
                    <a:gd name="T22" fmla="*/ 5 w 8"/>
                    <a:gd name="T23" fmla="*/ 6 h 8"/>
                    <a:gd name="T24" fmla="*/ 5 w 8"/>
                    <a:gd name="T25" fmla="*/ 6 h 8"/>
                    <a:gd name="T26" fmla="*/ 3 w 8"/>
                    <a:gd name="T27" fmla="*/ 8 h 8"/>
                    <a:gd name="T28" fmla="*/ 2 w 8"/>
                    <a:gd name="T29" fmla="*/ 8 h 8"/>
                    <a:gd name="T30" fmla="*/ 2 w 8"/>
                    <a:gd name="T31" fmla="*/ 8 h 8"/>
                    <a:gd name="T32" fmla="*/ 0 w 8"/>
                    <a:gd name="T33" fmla="*/ 6 h 8"/>
                    <a:gd name="T34" fmla="*/ 0 w 8"/>
                    <a:gd name="T35" fmla="*/ 6 h 8"/>
                    <a:gd name="T36" fmla="*/ 0 w 8"/>
                    <a:gd name="T37" fmla="*/ 5 h 8"/>
                    <a:gd name="T38" fmla="*/ 0 w 8"/>
                    <a:gd name="T39" fmla="*/ 3 h 8"/>
                    <a:gd name="T40" fmla="*/ 0 w 8"/>
                    <a:gd name="T41" fmla="*/ 3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0"/>
                      </a:lnTo>
                      <a:lnTo>
                        <a:pt x="8" y="2"/>
                      </a:lnTo>
                      <a:lnTo>
                        <a:pt x="8" y="3"/>
                      </a:lnTo>
                      <a:lnTo>
                        <a:pt x="8" y="5"/>
                      </a:lnTo>
                      <a:lnTo>
                        <a:pt x="6" y="6"/>
                      </a:lnTo>
                      <a:lnTo>
                        <a:pt x="5" y="6"/>
                      </a:lnTo>
                      <a:lnTo>
                        <a:pt x="3" y="8"/>
                      </a:lnTo>
                      <a:lnTo>
                        <a:pt x="2" y="8"/>
                      </a:lnTo>
                      <a:lnTo>
                        <a:pt x="0" y="6"/>
                      </a:lnTo>
                      <a:lnTo>
                        <a:pt x="0" y="5"/>
                      </a:lnTo>
                      <a:lnTo>
                        <a:pt x="0" y="3"/>
                      </a:lnTo>
                      <a:lnTo>
                        <a:pt x="2" y="2"/>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23" name="Freeform 771"/>
                <p:cNvSpPr>
                  <a:spLocks/>
                </p:cNvSpPr>
                <p:nvPr/>
              </p:nvSpPr>
              <p:spPr bwMode="auto">
                <a:xfrm>
                  <a:off x="1766" y="1566"/>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8 w 8"/>
                    <a:gd name="T11" fmla="*/ 0 h 8"/>
                    <a:gd name="T12" fmla="*/ 8 w 8"/>
                    <a:gd name="T13" fmla="*/ 2 h 8"/>
                    <a:gd name="T14" fmla="*/ 8 w 8"/>
                    <a:gd name="T15" fmla="*/ 3 h 8"/>
                    <a:gd name="T16" fmla="*/ 8 w 8"/>
                    <a:gd name="T17" fmla="*/ 3 h 8"/>
                    <a:gd name="T18" fmla="*/ 8 w 8"/>
                    <a:gd name="T19" fmla="*/ 5 h 8"/>
                    <a:gd name="T20" fmla="*/ 6 w 8"/>
                    <a:gd name="T21" fmla="*/ 6 h 8"/>
                    <a:gd name="T22" fmla="*/ 5 w 8"/>
                    <a:gd name="T23" fmla="*/ 6 h 8"/>
                    <a:gd name="T24" fmla="*/ 5 w 8"/>
                    <a:gd name="T25" fmla="*/ 6 h 8"/>
                    <a:gd name="T26" fmla="*/ 3 w 8"/>
                    <a:gd name="T27" fmla="*/ 8 h 8"/>
                    <a:gd name="T28" fmla="*/ 2 w 8"/>
                    <a:gd name="T29" fmla="*/ 8 h 8"/>
                    <a:gd name="T30" fmla="*/ 2 w 8"/>
                    <a:gd name="T31" fmla="*/ 8 h 8"/>
                    <a:gd name="T32" fmla="*/ 0 w 8"/>
                    <a:gd name="T33" fmla="*/ 6 h 8"/>
                    <a:gd name="T34" fmla="*/ 0 w 8"/>
                    <a:gd name="T35" fmla="*/ 6 h 8"/>
                    <a:gd name="T36" fmla="*/ 0 w 8"/>
                    <a:gd name="T37" fmla="*/ 5 h 8"/>
                    <a:gd name="T38" fmla="*/ 0 w 8"/>
                    <a:gd name="T39" fmla="*/ 3 h 8"/>
                    <a:gd name="T40" fmla="*/ 0 w 8"/>
                    <a:gd name="T41" fmla="*/ 3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0"/>
                      </a:lnTo>
                      <a:lnTo>
                        <a:pt x="8" y="2"/>
                      </a:lnTo>
                      <a:lnTo>
                        <a:pt x="8" y="3"/>
                      </a:lnTo>
                      <a:lnTo>
                        <a:pt x="8" y="5"/>
                      </a:lnTo>
                      <a:lnTo>
                        <a:pt x="6" y="6"/>
                      </a:lnTo>
                      <a:lnTo>
                        <a:pt x="5" y="6"/>
                      </a:lnTo>
                      <a:lnTo>
                        <a:pt x="3" y="8"/>
                      </a:lnTo>
                      <a:lnTo>
                        <a:pt x="2" y="8"/>
                      </a:lnTo>
                      <a:lnTo>
                        <a:pt x="0" y="6"/>
                      </a:lnTo>
                      <a:lnTo>
                        <a:pt x="0" y="5"/>
                      </a:lnTo>
                      <a:lnTo>
                        <a:pt x="0" y="3"/>
                      </a:lnTo>
                      <a:lnTo>
                        <a:pt x="2" y="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24" name="Freeform 772"/>
                <p:cNvSpPr>
                  <a:spLocks/>
                </p:cNvSpPr>
                <p:nvPr/>
              </p:nvSpPr>
              <p:spPr bwMode="auto">
                <a:xfrm>
                  <a:off x="1704" y="1525"/>
                  <a:ext cx="15" cy="10"/>
                </a:xfrm>
                <a:custGeom>
                  <a:avLst/>
                  <a:gdLst>
                    <a:gd name="T0" fmla="*/ 9 w 15"/>
                    <a:gd name="T1" fmla="*/ 1 h 10"/>
                    <a:gd name="T2" fmla="*/ 9 w 15"/>
                    <a:gd name="T3" fmla="*/ 1 h 10"/>
                    <a:gd name="T4" fmla="*/ 12 w 15"/>
                    <a:gd name="T5" fmla="*/ 1 h 10"/>
                    <a:gd name="T6" fmla="*/ 13 w 15"/>
                    <a:gd name="T7" fmla="*/ 3 h 10"/>
                    <a:gd name="T8" fmla="*/ 15 w 15"/>
                    <a:gd name="T9" fmla="*/ 6 h 10"/>
                    <a:gd name="T10" fmla="*/ 15 w 15"/>
                    <a:gd name="T11" fmla="*/ 6 h 10"/>
                    <a:gd name="T12" fmla="*/ 13 w 15"/>
                    <a:gd name="T13" fmla="*/ 9 h 10"/>
                    <a:gd name="T14" fmla="*/ 12 w 15"/>
                    <a:gd name="T15" fmla="*/ 9 h 10"/>
                    <a:gd name="T16" fmla="*/ 12 w 15"/>
                    <a:gd name="T17" fmla="*/ 10 h 10"/>
                    <a:gd name="T18" fmla="*/ 9 w 15"/>
                    <a:gd name="T19" fmla="*/ 10 h 10"/>
                    <a:gd name="T20" fmla="*/ 6 w 15"/>
                    <a:gd name="T21" fmla="*/ 10 h 10"/>
                    <a:gd name="T22" fmla="*/ 4 w 15"/>
                    <a:gd name="T23" fmla="*/ 10 h 10"/>
                    <a:gd name="T24" fmla="*/ 4 w 15"/>
                    <a:gd name="T25" fmla="*/ 10 h 10"/>
                    <a:gd name="T26" fmla="*/ 1 w 15"/>
                    <a:gd name="T27" fmla="*/ 9 h 10"/>
                    <a:gd name="T28" fmla="*/ 0 w 15"/>
                    <a:gd name="T29" fmla="*/ 7 h 10"/>
                    <a:gd name="T30" fmla="*/ 0 w 15"/>
                    <a:gd name="T31" fmla="*/ 6 h 10"/>
                    <a:gd name="T32" fmla="*/ 0 w 15"/>
                    <a:gd name="T33" fmla="*/ 4 h 10"/>
                    <a:gd name="T34" fmla="*/ 0 w 15"/>
                    <a:gd name="T35" fmla="*/ 3 h 10"/>
                    <a:gd name="T36" fmla="*/ 1 w 15"/>
                    <a:gd name="T37" fmla="*/ 1 h 10"/>
                    <a:gd name="T38" fmla="*/ 3 w 15"/>
                    <a:gd name="T39" fmla="*/ 1 h 10"/>
                    <a:gd name="T40" fmla="*/ 4 w 15"/>
                    <a:gd name="T41" fmla="*/ 0 h 10"/>
                    <a:gd name="T42" fmla="*/ 7 w 15"/>
                    <a:gd name="T43" fmla="*/ 0 h 10"/>
                    <a:gd name="T44" fmla="*/ 9 w 15"/>
                    <a:gd name="T45" fmla="*/ 1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10"/>
                    <a:gd name="T71" fmla="*/ 15 w 15"/>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10">
                      <a:moveTo>
                        <a:pt x="9" y="1"/>
                      </a:moveTo>
                      <a:lnTo>
                        <a:pt x="9" y="1"/>
                      </a:lnTo>
                      <a:lnTo>
                        <a:pt x="12" y="1"/>
                      </a:lnTo>
                      <a:lnTo>
                        <a:pt x="13" y="3"/>
                      </a:lnTo>
                      <a:lnTo>
                        <a:pt x="15" y="6"/>
                      </a:lnTo>
                      <a:lnTo>
                        <a:pt x="13" y="9"/>
                      </a:lnTo>
                      <a:lnTo>
                        <a:pt x="12" y="9"/>
                      </a:lnTo>
                      <a:lnTo>
                        <a:pt x="12" y="10"/>
                      </a:lnTo>
                      <a:lnTo>
                        <a:pt x="9" y="10"/>
                      </a:lnTo>
                      <a:lnTo>
                        <a:pt x="6" y="10"/>
                      </a:lnTo>
                      <a:lnTo>
                        <a:pt x="4" y="10"/>
                      </a:lnTo>
                      <a:lnTo>
                        <a:pt x="1" y="9"/>
                      </a:lnTo>
                      <a:lnTo>
                        <a:pt x="0" y="7"/>
                      </a:lnTo>
                      <a:lnTo>
                        <a:pt x="0" y="6"/>
                      </a:lnTo>
                      <a:lnTo>
                        <a:pt x="0" y="4"/>
                      </a:lnTo>
                      <a:lnTo>
                        <a:pt x="0" y="3"/>
                      </a:lnTo>
                      <a:lnTo>
                        <a:pt x="1" y="1"/>
                      </a:lnTo>
                      <a:lnTo>
                        <a:pt x="3" y="1"/>
                      </a:lnTo>
                      <a:lnTo>
                        <a:pt x="4" y="0"/>
                      </a:lnTo>
                      <a:lnTo>
                        <a:pt x="7" y="0"/>
                      </a:lnTo>
                      <a:lnTo>
                        <a:pt x="9"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25" name="Freeform 773"/>
                <p:cNvSpPr>
                  <a:spLocks/>
                </p:cNvSpPr>
                <p:nvPr/>
              </p:nvSpPr>
              <p:spPr bwMode="auto">
                <a:xfrm>
                  <a:off x="1704" y="1525"/>
                  <a:ext cx="15" cy="10"/>
                </a:xfrm>
                <a:custGeom>
                  <a:avLst/>
                  <a:gdLst>
                    <a:gd name="T0" fmla="*/ 9 w 15"/>
                    <a:gd name="T1" fmla="*/ 1 h 10"/>
                    <a:gd name="T2" fmla="*/ 9 w 15"/>
                    <a:gd name="T3" fmla="*/ 1 h 10"/>
                    <a:gd name="T4" fmla="*/ 12 w 15"/>
                    <a:gd name="T5" fmla="*/ 1 h 10"/>
                    <a:gd name="T6" fmla="*/ 13 w 15"/>
                    <a:gd name="T7" fmla="*/ 3 h 10"/>
                    <a:gd name="T8" fmla="*/ 15 w 15"/>
                    <a:gd name="T9" fmla="*/ 6 h 10"/>
                    <a:gd name="T10" fmla="*/ 15 w 15"/>
                    <a:gd name="T11" fmla="*/ 6 h 10"/>
                    <a:gd name="T12" fmla="*/ 13 w 15"/>
                    <a:gd name="T13" fmla="*/ 9 h 10"/>
                    <a:gd name="T14" fmla="*/ 12 w 15"/>
                    <a:gd name="T15" fmla="*/ 9 h 10"/>
                    <a:gd name="T16" fmla="*/ 12 w 15"/>
                    <a:gd name="T17" fmla="*/ 10 h 10"/>
                    <a:gd name="T18" fmla="*/ 9 w 15"/>
                    <a:gd name="T19" fmla="*/ 10 h 10"/>
                    <a:gd name="T20" fmla="*/ 6 w 15"/>
                    <a:gd name="T21" fmla="*/ 10 h 10"/>
                    <a:gd name="T22" fmla="*/ 4 w 15"/>
                    <a:gd name="T23" fmla="*/ 10 h 10"/>
                    <a:gd name="T24" fmla="*/ 4 w 15"/>
                    <a:gd name="T25" fmla="*/ 10 h 10"/>
                    <a:gd name="T26" fmla="*/ 1 w 15"/>
                    <a:gd name="T27" fmla="*/ 9 h 10"/>
                    <a:gd name="T28" fmla="*/ 0 w 15"/>
                    <a:gd name="T29" fmla="*/ 7 h 10"/>
                    <a:gd name="T30" fmla="*/ 0 w 15"/>
                    <a:gd name="T31" fmla="*/ 6 h 10"/>
                    <a:gd name="T32" fmla="*/ 0 w 15"/>
                    <a:gd name="T33" fmla="*/ 4 h 10"/>
                    <a:gd name="T34" fmla="*/ 0 w 15"/>
                    <a:gd name="T35" fmla="*/ 3 h 10"/>
                    <a:gd name="T36" fmla="*/ 1 w 15"/>
                    <a:gd name="T37" fmla="*/ 1 h 10"/>
                    <a:gd name="T38" fmla="*/ 3 w 15"/>
                    <a:gd name="T39" fmla="*/ 1 h 10"/>
                    <a:gd name="T40" fmla="*/ 4 w 15"/>
                    <a:gd name="T41" fmla="*/ 0 h 10"/>
                    <a:gd name="T42" fmla="*/ 7 w 15"/>
                    <a:gd name="T43" fmla="*/ 0 h 10"/>
                    <a:gd name="T44" fmla="*/ 9 w 15"/>
                    <a:gd name="T45" fmla="*/ 1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10"/>
                    <a:gd name="T71" fmla="*/ 15 w 15"/>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10">
                      <a:moveTo>
                        <a:pt x="9" y="1"/>
                      </a:moveTo>
                      <a:lnTo>
                        <a:pt x="9" y="1"/>
                      </a:lnTo>
                      <a:lnTo>
                        <a:pt x="12" y="1"/>
                      </a:lnTo>
                      <a:lnTo>
                        <a:pt x="13" y="3"/>
                      </a:lnTo>
                      <a:lnTo>
                        <a:pt x="15" y="6"/>
                      </a:lnTo>
                      <a:lnTo>
                        <a:pt x="13" y="9"/>
                      </a:lnTo>
                      <a:lnTo>
                        <a:pt x="12" y="9"/>
                      </a:lnTo>
                      <a:lnTo>
                        <a:pt x="12" y="10"/>
                      </a:lnTo>
                      <a:lnTo>
                        <a:pt x="9" y="10"/>
                      </a:lnTo>
                      <a:lnTo>
                        <a:pt x="6" y="10"/>
                      </a:lnTo>
                      <a:lnTo>
                        <a:pt x="4" y="10"/>
                      </a:lnTo>
                      <a:lnTo>
                        <a:pt x="1" y="9"/>
                      </a:lnTo>
                      <a:lnTo>
                        <a:pt x="0" y="7"/>
                      </a:lnTo>
                      <a:lnTo>
                        <a:pt x="0" y="6"/>
                      </a:lnTo>
                      <a:lnTo>
                        <a:pt x="0" y="4"/>
                      </a:lnTo>
                      <a:lnTo>
                        <a:pt x="0" y="3"/>
                      </a:lnTo>
                      <a:lnTo>
                        <a:pt x="1" y="1"/>
                      </a:lnTo>
                      <a:lnTo>
                        <a:pt x="3" y="1"/>
                      </a:lnTo>
                      <a:lnTo>
                        <a:pt x="4" y="0"/>
                      </a:lnTo>
                      <a:lnTo>
                        <a:pt x="7" y="0"/>
                      </a:lnTo>
                      <a:lnTo>
                        <a:pt x="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26" name="Freeform 774"/>
                <p:cNvSpPr>
                  <a:spLocks/>
                </p:cNvSpPr>
                <p:nvPr/>
              </p:nvSpPr>
              <p:spPr bwMode="auto">
                <a:xfrm>
                  <a:off x="1731" y="1448"/>
                  <a:ext cx="7" cy="8"/>
                </a:xfrm>
                <a:custGeom>
                  <a:avLst/>
                  <a:gdLst>
                    <a:gd name="T0" fmla="*/ 1 w 7"/>
                    <a:gd name="T1" fmla="*/ 0 h 8"/>
                    <a:gd name="T2" fmla="*/ 1 w 7"/>
                    <a:gd name="T3" fmla="*/ 0 h 8"/>
                    <a:gd name="T4" fmla="*/ 4 w 7"/>
                    <a:gd name="T5" fmla="*/ 0 h 8"/>
                    <a:gd name="T6" fmla="*/ 4 w 7"/>
                    <a:gd name="T7" fmla="*/ 0 h 8"/>
                    <a:gd name="T8" fmla="*/ 6 w 7"/>
                    <a:gd name="T9" fmla="*/ 0 h 8"/>
                    <a:gd name="T10" fmla="*/ 7 w 7"/>
                    <a:gd name="T11" fmla="*/ 0 h 8"/>
                    <a:gd name="T12" fmla="*/ 7 w 7"/>
                    <a:gd name="T13" fmla="*/ 2 h 8"/>
                    <a:gd name="T14" fmla="*/ 7 w 7"/>
                    <a:gd name="T15" fmla="*/ 2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8 h 8"/>
                    <a:gd name="T34" fmla="*/ 0 w 7"/>
                    <a:gd name="T35" fmla="*/ 6 h 8"/>
                    <a:gd name="T36" fmla="*/ 0 w 7"/>
                    <a:gd name="T37" fmla="*/ 5 h 8"/>
                    <a:gd name="T38" fmla="*/ 0 w 7"/>
                    <a:gd name="T39" fmla="*/ 3 h 8"/>
                    <a:gd name="T40" fmla="*/ 0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6" y="0"/>
                      </a:lnTo>
                      <a:lnTo>
                        <a:pt x="7" y="0"/>
                      </a:lnTo>
                      <a:lnTo>
                        <a:pt x="7" y="2"/>
                      </a:lnTo>
                      <a:lnTo>
                        <a:pt x="7" y="3"/>
                      </a:lnTo>
                      <a:lnTo>
                        <a:pt x="7" y="5"/>
                      </a:lnTo>
                      <a:lnTo>
                        <a:pt x="6" y="6"/>
                      </a:lnTo>
                      <a:lnTo>
                        <a:pt x="4" y="8"/>
                      </a:lnTo>
                      <a:lnTo>
                        <a:pt x="3" y="8"/>
                      </a:lnTo>
                      <a:lnTo>
                        <a:pt x="1" y="8"/>
                      </a:lnTo>
                      <a:lnTo>
                        <a:pt x="0" y="8"/>
                      </a:lnTo>
                      <a:lnTo>
                        <a:pt x="0" y="6"/>
                      </a:lnTo>
                      <a:lnTo>
                        <a:pt x="0" y="5"/>
                      </a:lnTo>
                      <a:lnTo>
                        <a:pt x="0" y="3"/>
                      </a:lnTo>
                      <a:lnTo>
                        <a:pt x="1"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27" name="Freeform 775"/>
                <p:cNvSpPr>
                  <a:spLocks/>
                </p:cNvSpPr>
                <p:nvPr/>
              </p:nvSpPr>
              <p:spPr bwMode="auto">
                <a:xfrm>
                  <a:off x="1731" y="1448"/>
                  <a:ext cx="7" cy="8"/>
                </a:xfrm>
                <a:custGeom>
                  <a:avLst/>
                  <a:gdLst>
                    <a:gd name="T0" fmla="*/ 1 w 7"/>
                    <a:gd name="T1" fmla="*/ 0 h 8"/>
                    <a:gd name="T2" fmla="*/ 1 w 7"/>
                    <a:gd name="T3" fmla="*/ 0 h 8"/>
                    <a:gd name="T4" fmla="*/ 4 w 7"/>
                    <a:gd name="T5" fmla="*/ 0 h 8"/>
                    <a:gd name="T6" fmla="*/ 4 w 7"/>
                    <a:gd name="T7" fmla="*/ 0 h 8"/>
                    <a:gd name="T8" fmla="*/ 6 w 7"/>
                    <a:gd name="T9" fmla="*/ 0 h 8"/>
                    <a:gd name="T10" fmla="*/ 7 w 7"/>
                    <a:gd name="T11" fmla="*/ 0 h 8"/>
                    <a:gd name="T12" fmla="*/ 7 w 7"/>
                    <a:gd name="T13" fmla="*/ 2 h 8"/>
                    <a:gd name="T14" fmla="*/ 7 w 7"/>
                    <a:gd name="T15" fmla="*/ 2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8 h 8"/>
                    <a:gd name="T34" fmla="*/ 0 w 7"/>
                    <a:gd name="T35" fmla="*/ 6 h 8"/>
                    <a:gd name="T36" fmla="*/ 0 w 7"/>
                    <a:gd name="T37" fmla="*/ 5 h 8"/>
                    <a:gd name="T38" fmla="*/ 0 w 7"/>
                    <a:gd name="T39" fmla="*/ 3 h 8"/>
                    <a:gd name="T40" fmla="*/ 0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6" y="0"/>
                      </a:lnTo>
                      <a:lnTo>
                        <a:pt x="7" y="0"/>
                      </a:lnTo>
                      <a:lnTo>
                        <a:pt x="7" y="2"/>
                      </a:lnTo>
                      <a:lnTo>
                        <a:pt x="7" y="3"/>
                      </a:lnTo>
                      <a:lnTo>
                        <a:pt x="7" y="5"/>
                      </a:lnTo>
                      <a:lnTo>
                        <a:pt x="6" y="6"/>
                      </a:lnTo>
                      <a:lnTo>
                        <a:pt x="4" y="8"/>
                      </a:lnTo>
                      <a:lnTo>
                        <a:pt x="3" y="8"/>
                      </a:lnTo>
                      <a:lnTo>
                        <a:pt x="1" y="8"/>
                      </a:lnTo>
                      <a:lnTo>
                        <a:pt x="0" y="8"/>
                      </a:lnTo>
                      <a:lnTo>
                        <a:pt x="0" y="6"/>
                      </a:lnTo>
                      <a:lnTo>
                        <a:pt x="0" y="5"/>
                      </a:lnTo>
                      <a:lnTo>
                        <a:pt x="0" y="3"/>
                      </a:lnTo>
                      <a:lnTo>
                        <a:pt x="1"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28" name="Freeform 776"/>
                <p:cNvSpPr>
                  <a:spLocks/>
                </p:cNvSpPr>
                <p:nvPr/>
              </p:nvSpPr>
              <p:spPr bwMode="auto">
                <a:xfrm>
                  <a:off x="1735" y="1490"/>
                  <a:ext cx="9" cy="8"/>
                </a:xfrm>
                <a:custGeom>
                  <a:avLst/>
                  <a:gdLst>
                    <a:gd name="T0" fmla="*/ 3 w 9"/>
                    <a:gd name="T1" fmla="*/ 0 h 8"/>
                    <a:gd name="T2" fmla="*/ 3 w 9"/>
                    <a:gd name="T3" fmla="*/ 0 h 8"/>
                    <a:gd name="T4" fmla="*/ 5 w 9"/>
                    <a:gd name="T5" fmla="*/ 0 h 8"/>
                    <a:gd name="T6" fmla="*/ 6 w 9"/>
                    <a:gd name="T7" fmla="*/ 0 h 8"/>
                    <a:gd name="T8" fmla="*/ 8 w 9"/>
                    <a:gd name="T9" fmla="*/ 0 h 8"/>
                    <a:gd name="T10" fmla="*/ 8 w 9"/>
                    <a:gd name="T11" fmla="*/ 0 h 8"/>
                    <a:gd name="T12" fmla="*/ 8 w 9"/>
                    <a:gd name="T13" fmla="*/ 0 h 8"/>
                    <a:gd name="T14" fmla="*/ 9 w 9"/>
                    <a:gd name="T15" fmla="*/ 2 h 8"/>
                    <a:gd name="T16" fmla="*/ 8 w 9"/>
                    <a:gd name="T17" fmla="*/ 3 h 8"/>
                    <a:gd name="T18" fmla="*/ 8 w 9"/>
                    <a:gd name="T19" fmla="*/ 5 h 8"/>
                    <a:gd name="T20" fmla="*/ 8 w 9"/>
                    <a:gd name="T21" fmla="*/ 6 h 8"/>
                    <a:gd name="T22" fmla="*/ 6 w 9"/>
                    <a:gd name="T23" fmla="*/ 6 h 8"/>
                    <a:gd name="T24" fmla="*/ 6 w 9"/>
                    <a:gd name="T25" fmla="*/ 6 h 8"/>
                    <a:gd name="T26" fmla="*/ 5 w 9"/>
                    <a:gd name="T27" fmla="*/ 8 h 8"/>
                    <a:gd name="T28" fmla="*/ 3 w 9"/>
                    <a:gd name="T29" fmla="*/ 8 h 8"/>
                    <a:gd name="T30" fmla="*/ 2 w 9"/>
                    <a:gd name="T31" fmla="*/ 8 h 8"/>
                    <a:gd name="T32" fmla="*/ 2 w 9"/>
                    <a:gd name="T33" fmla="*/ 6 h 8"/>
                    <a:gd name="T34" fmla="*/ 2 w 9"/>
                    <a:gd name="T35" fmla="*/ 6 h 8"/>
                    <a:gd name="T36" fmla="*/ 0 w 9"/>
                    <a:gd name="T37" fmla="*/ 5 h 8"/>
                    <a:gd name="T38" fmla="*/ 2 w 9"/>
                    <a:gd name="T39" fmla="*/ 3 h 8"/>
                    <a:gd name="T40" fmla="*/ 2 w 9"/>
                    <a:gd name="T41" fmla="*/ 2 h 8"/>
                    <a:gd name="T42" fmla="*/ 2 w 9"/>
                    <a:gd name="T43" fmla="*/ 2 h 8"/>
                    <a:gd name="T44" fmla="*/ 3 w 9"/>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0"/>
                      </a:moveTo>
                      <a:lnTo>
                        <a:pt x="3" y="0"/>
                      </a:lnTo>
                      <a:lnTo>
                        <a:pt x="5" y="0"/>
                      </a:lnTo>
                      <a:lnTo>
                        <a:pt x="6" y="0"/>
                      </a:lnTo>
                      <a:lnTo>
                        <a:pt x="8" y="0"/>
                      </a:lnTo>
                      <a:lnTo>
                        <a:pt x="9" y="2"/>
                      </a:lnTo>
                      <a:lnTo>
                        <a:pt x="8" y="3"/>
                      </a:lnTo>
                      <a:lnTo>
                        <a:pt x="8" y="5"/>
                      </a:lnTo>
                      <a:lnTo>
                        <a:pt x="8" y="6"/>
                      </a:lnTo>
                      <a:lnTo>
                        <a:pt x="6" y="6"/>
                      </a:lnTo>
                      <a:lnTo>
                        <a:pt x="5" y="8"/>
                      </a:lnTo>
                      <a:lnTo>
                        <a:pt x="3" y="8"/>
                      </a:lnTo>
                      <a:lnTo>
                        <a:pt x="2" y="8"/>
                      </a:lnTo>
                      <a:lnTo>
                        <a:pt x="2" y="6"/>
                      </a:lnTo>
                      <a:lnTo>
                        <a:pt x="0" y="5"/>
                      </a:lnTo>
                      <a:lnTo>
                        <a:pt x="2" y="3"/>
                      </a:lnTo>
                      <a:lnTo>
                        <a:pt x="2"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29" name="Freeform 777"/>
                <p:cNvSpPr>
                  <a:spLocks/>
                </p:cNvSpPr>
                <p:nvPr/>
              </p:nvSpPr>
              <p:spPr bwMode="auto">
                <a:xfrm>
                  <a:off x="1735" y="1490"/>
                  <a:ext cx="9" cy="8"/>
                </a:xfrm>
                <a:custGeom>
                  <a:avLst/>
                  <a:gdLst>
                    <a:gd name="T0" fmla="*/ 3 w 9"/>
                    <a:gd name="T1" fmla="*/ 0 h 8"/>
                    <a:gd name="T2" fmla="*/ 3 w 9"/>
                    <a:gd name="T3" fmla="*/ 0 h 8"/>
                    <a:gd name="T4" fmla="*/ 5 w 9"/>
                    <a:gd name="T5" fmla="*/ 0 h 8"/>
                    <a:gd name="T6" fmla="*/ 6 w 9"/>
                    <a:gd name="T7" fmla="*/ 0 h 8"/>
                    <a:gd name="T8" fmla="*/ 8 w 9"/>
                    <a:gd name="T9" fmla="*/ 0 h 8"/>
                    <a:gd name="T10" fmla="*/ 8 w 9"/>
                    <a:gd name="T11" fmla="*/ 0 h 8"/>
                    <a:gd name="T12" fmla="*/ 8 w 9"/>
                    <a:gd name="T13" fmla="*/ 0 h 8"/>
                    <a:gd name="T14" fmla="*/ 9 w 9"/>
                    <a:gd name="T15" fmla="*/ 2 h 8"/>
                    <a:gd name="T16" fmla="*/ 8 w 9"/>
                    <a:gd name="T17" fmla="*/ 3 h 8"/>
                    <a:gd name="T18" fmla="*/ 8 w 9"/>
                    <a:gd name="T19" fmla="*/ 5 h 8"/>
                    <a:gd name="T20" fmla="*/ 8 w 9"/>
                    <a:gd name="T21" fmla="*/ 6 h 8"/>
                    <a:gd name="T22" fmla="*/ 6 w 9"/>
                    <a:gd name="T23" fmla="*/ 6 h 8"/>
                    <a:gd name="T24" fmla="*/ 6 w 9"/>
                    <a:gd name="T25" fmla="*/ 6 h 8"/>
                    <a:gd name="T26" fmla="*/ 5 w 9"/>
                    <a:gd name="T27" fmla="*/ 8 h 8"/>
                    <a:gd name="T28" fmla="*/ 3 w 9"/>
                    <a:gd name="T29" fmla="*/ 8 h 8"/>
                    <a:gd name="T30" fmla="*/ 2 w 9"/>
                    <a:gd name="T31" fmla="*/ 8 h 8"/>
                    <a:gd name="T32" fmla="*/ 2 w 9"/>
                    <a:gd name="T33" fmla="*/ 6 h 8"/>
                    <a:gd name="T34" fmla="*/ 2 w 9"/>
                    <a:gd name="T35" fmla="*/ 6 h 8"/>
                    <a:gd name="T36" fmla="*/ 0 w 9"/>
                    <a:gd name="T37" fmla="*/ 5 h 8"/>
                    <a:gd name="T38" fmla="*/ 2 w 9"/>
                    <a:gd name="T39" fmla="*/ 3 h 8"/>
                    <a:gd name="T40" fmla="*/ 2 w 9"/>
                    <a:gd name="T41" fmla="*/ 2 h 8"/>
                    <a:gd name="T42" fmla="*/ 2 w 9"/>
                    <a:gd name="T43" fmla="*/ 2 h 8"/>
                    <a:gd name="T44" fmla="*/ 3 w 9"/>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0"/>
                      </a:moveTo>
                      <a:lnTo>
                        <a:pt x="3" y="0"/>
                      </a:lnTo>
                      <a:lnTo>
                        <a:pt x="5" y="0"/>
                      </a:lnTo>
                      <a:lnTo>
                        <a:pt x="6" y="0"/>
                      </a:lnTo>
                      <a:lnTo>
                        <a:pt x="8" y="0"/>
                      </a:lnTo>
                      <a:lnTo>
                        <a:pt x="9" y="2"/>
                      </a:lnTo>
                      <a:lnTo>
                        <a:pt x="8" y="3"/>
                      </a:lnTo>
                      <a:lnTo>
                        <a:pt x="8" y="5"/>
                      </a:lnTo>
                      <a:lnTo>
                        <a:pt x="8" y="6"/>
                      </a:lnTo>
                      <a:lnTo>
                        <a:pt x="6" y="6"/>
                      </a:lnTo>
                      <a:lnTo>
                        <a:pt x="5" y="8"/>
                      </a:lnTo>
                      <a:lnTo>
                        <a:pt x="3" y="8"/>
                      </a:lnTo>
                      <a:lnTo>
                        <a:pt x="2" y="8"/>
                      </a:lnTo>
                      <a:lnTo>
                        <a:pt x="2" y="6"/>
                      </a:lnTo>
                      <a:lnTo>
                        <a:pt x="0" y="5"/>
                      </a:lnTo>
                      <a:lnTo>
                        <a:pt x="2" y="3"/>
                      </a:lnTo>
                      <a:lnTo>
                        <a:pt x="2"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30" name="Freeform 778"/>
                <p:cNvSpPr>
                  <a:spLocks/>
                </p:cNvSpPr>
                <p:nvPr/>
              </p:nvSpPr>
              <p:spPr bwMode="auto">
                <a:xfrm>
                  <a:off x="1678" y="1502"/>
                  <a:ext cx="8" cy="8"/>
                </a:xfrm>
                <a:custGeom>
                  <a:avLst/>
                  <a:gdLst>
                    <a:gd name="T0" fmla="*/ 3 w 8"/>
                    <a:gd name="T1" fmla="*/ 0 h 8"/>
                    <a:gd name="T2" fmla="*/ 3 w 8"/>
                    <a:gd name="T3" fmla="*/ 0 h 8"/>
                    <a:gd name="T4" fmla="*/ 5 w 8"/>
                    <a:gd name="T5" fmla="*/ 0 h 8"/>
                    <a:gd name="T6" fmla="*/ 6 w 8"/>
                    <a:gd name="T7" fmla="*/ 0 h 8"/>
                    <a:gd name="T8" fmla="*/ 6 w 8"/>
                    <a:gd name="T9" fmla="*/ 0 h 8"/>
                    <a:gd name="T10" fmla="*/ 8 w 8"/>
                    <a:gd name="T11" fmla="*/ 0 h 8"/>
                    <a:gd name="T12" fmla="*/ 8 w 8"/>
                    <a:gd name="T13" fmla="*/ 2 h 8"/>
                    <a:gd name="T14" fmla="*/ 8 w 8"/>
                    <a:gd name="T15" fmla="*/ 2 h 8"/>
                    <a:gd name="T16" fmla="*/ 8 w 8"/>
                    <a:gd name="T17" fmla="*/ 3 h 8"/>
                    <a:gd name="T18" fmla="*/ 8 w 8"/>
                    <a:gd name="T19" fmla="*/ 5 h 8"/>
                    <a:gd name="T20" fmla="*/ 6 w 8"/>
                    <a:gd name="T21" fmla="*/ 6 h 8"/>
                    <a:gd name="T22" fmla="*/ 5 w 8"/>
                    <a:gd name="T23" fmla="*/ 8 h 8"/>
                    <a:gd name="T24" fmla="*/ 5 w 8"/>
                    <a:gd name="T25" fmla="*/ 8 h 8"/>
                    <a:gd name="T26" fmla="*/ 3 w 8"/>
                    <a:gd name="T27" fmla="*/ 8 h 8"/>
                    <a:gd name="T28" fmla="*/ 3 w 8"/>
                    <a:gd name="T29" fmla="*/ 8 h 8"/>
                    <a:gd name="T30" fmla="*/ 2 w 8"/>
                    <a:gd name="T31" fmla="*/ 8 h 8"/>
                    <a:gd name="T32" fmla="*/ 2 w 8"/>
                    <a:gd name="T33" fmla="*/ 8 h 8"/>
                    <a:gd name="T34" fmla="*/ 0 w 8"/>
                    <a:gd name="T35" fmla="*/ 6 h 8"/>
                    <a:gd name="T36" fmla="*/ 0 w 8"/>
                    <a:gd name="T37" fmla="*/ 5 h 8"/>
                    <a:gd name="T38" fmla="*/ 0 w 8"/>
                    <a:gd name="T39" fmla="*/ 5 h 8"/>
                    <a:gd name="T40" fmla="*/ 2 w 8"/>
                    <a:gd name="T41" fmla="*/ 3 h 8"/>
                    <a:gd name="T42" fmla="*/ 2 w 8"/>
                    <a:gd name="T43" fmla="*/ 2 h 8"/>
                    <a:gd name="T44" fmla="*/ 3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0"/>
                      </a:moveTo>
                      <a:lnTo>
                        <a:pt x="3" y="0"/>
                      </a:lnTo>
                      <a:lnTo>
                        <a:pt x="5" y="0"/>
                      </a:lnTo>
                      <a:lnTo>
                        <a:pt x="6" y="0"/>
                      </a:lnTo>
                      <a:lnTo>
                        <a:pt x="8" y="0"/>
                      </a:lnTo>
                      <a:lnTo>
                        <a:pt x="8" y="2"/>
                      </a:lnTo>
                      <a:lnTo>
                        <a:pt x="8" y="3"/>
                      </a:lnTo>
                      <a:lnTo>
                        <a:pt x="8" y="5"/>
                      </a:lnTo>
                      <a:lnTo>
                        <a:pt x="6" y="6"/>
                      </a:lnTo>
                      <a:lnTo>
                        <a:pt x="5" y="8"/>
                      </a:lnTo>
                      <a:lnTo>
                        <a:pt x="3" y="8"/>
                      </a:lnTo>
                      <a:lnTo>
                        <a:pt x="2" y="8"/>
                      </a:lnTo>
                      <a:lnTo>
                        <a:pt x="0" y="6"/>
                      </a:lnTo>
                      <a:lnTo>
                        <a:pt x="0" y="5"/>
                      </a:lnTo>
                      <a:lnTo>
                        <a:pt x="2" y="3"/>
                      </a:lnTo>
                      <a:lnTo>
                        <a:pt x="2"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31" name="Freeform 779"/>
                <p:cNvSpPr>
                  <a:spLocks/>
                </p:cNvSpPr>
                <p:nvPr/>
              </p:nvSpPr>
              <p:spPr bwMode="auto">
                <a:xfrm>
                  <a:off x="1678" y="1502"/>
                  <a:ext cx="8" cy="8"/>
                </a:xfrm>
                <a:custGeom>
                  <a:avLst/>
                  <a:gdLst>
                    <a:gd name="T0" fmla="*/ 3 w 8"/>
                    <a:gd name="T1" fmla="*/ 0 h 8"/>
                    <a:gd name="T2" fmla="*/ 3 w 8"/>
                    <a:gd name="T3" fmla="*/ 0 h 8"/>
                    <a:gd name="T4" fmla="*/ 5 w 8"/>
                    <a:gd name="T5" fmla="*/ 0 h 8"/>
                    <a:gd name="T6" fmla="*/ 6 w 8"/>
                    <a:gd name="T7" fmla="*/ 0 h 8"/>
                    <a:gd name="T8" fmla="*/ 6 w 8"/>
                    <a:gd name="T9" fmla="*/ 0 h 8"/>
                    <a:gd name="T10" fmla="*/ 8 w 8"/>
                    <a:gd name="T11" fmla="*/ 0 h 8"/>
                    <a:gd name="T12" fmla="*/ 8 w 8"/>
                    <a:gd name="T13" fmla="*/ 2 h 8"/>
                    <a:gd name="T14" fmla="*/ 8 w 8"/>
                    <a:gd name="T15" fmla="*/ 2 h 8"/>
                    <a:gd name="T16" fmla="*/ 8 w 8"/>
                    <a:gd name="T17" fmla="*/ 3 h 8"/>
                    <a:gd name="T18" fmla="*/ 8 w 8"/>
                    <a:gd name="T19" fmla="*/ 5 h 8"/>
                    <a:gd name="T20" fmla="*/ 6 w 8"/>
                    <a:gd name="T21" fmla="*/ 6 h 8"/>
                    <a:gd name="T22" fmla="*/ 5 w 8"/>
                    <a:gd name="T23" fmla="*/ 8 h 8"/>
                    <a:gd name="T24" fmla="*/ 5 w 8"/>
                    <a:gd name="T25" fmla="*/ 8 h 8"/>
                    <a:gd name="T26" fmla="*/ 3 w 8"/>
                    <a:gd name="T27" fmla="*/ 8 h 8"/>
                    <a:gd name="T28" fmla="*/ 3 w 8"/>
                    <a:gd name="T29" fmla="*/ 8 h 8"/>
                    <a:gd name="T30" fmla="*/ 2 w 8"/>
                    <a:gd name="T31" fmla="*/ 8 h 8"/>
                    <a:gd name="T32" fmla="*/ 2 w 8"/>
                    <a:gd name="T33" fmla="*/ 8 h 8"/>
                    <a:gd name="T34" fmla="*/ 0 w 8"/>
                    <a:gd name="T35" fmla="*/ 6 h 8"/>
                    <a:gd name="T36" fmla="*/ 0 w 8"/>
                    <a:gd name="T37" fmla="*/ 5 h 8"/>
                    <a:gd name="T38" fmla="*/ 0 w 8"/>
                    <a:gd name="T39" fmla="*/ 5 h 8"/>
                    <a:gd name="T40" fmla="*/ 2 w 8"/>
                    <a:gd name="T41" fmla="*/ 3 h 8"/>
                    <a:gd name="T42" fmla="*/ 2 w 8"/>
                    <a:gd name="T43" fmla="*/ 2 h 8"/>
                    <a:gd name="T44" fmla="*/ 3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0"/>
                      </a:moveTo>
                      <a:lnTo>
                        <a:pt x="3" y="0"/>
                      </a:lnTo>
                      <a:lnTo>
                        <a:pt x="5" y="0"/>
                      </a:lnTo>
                      <a:lnTo>
                        <a:pt x="6" y="0"/>
                      </a:lnTo>
                      <a:lnTo>
                        <a:pt x="8" y="0"/>
                      </a:lnTo>
                      <a:lnTo>
                        <a:pt x="8" y="2"/>
                      </a:lnTo>
                      <a:lnTo>
                        <a:pt x="8" y="3"/>
                      </a:lnTo>
                      <a:lnTo>
                        <a:pt x="8" y="5"/>
                      </a:lnTo>
                      <a:lnTo>
                        <a:pt x="6" y="6"/>
                      </a:lnTo>
                      <a:lnTo>
                        <a:pt x="5" y="8"/>
                      </a:lnTo>
                      <a:lnTo>
                        <a:pt x="3" y="8"/>
                      </a:lnTo>
                      <a:lnTo>
                        <a:pt x="2" y="8"/>
                      </a:lnTo>
                      <a:lnTo>
                        <a:pt x="0" y="6"/>
                      </a:lnTo>
                      <a:lnTo>
                        <a:pt x="0" y="5"/>
                      </a:lnTo>
                      <a:lnTo>
                        <a:pt x="2" y="3"/>
                      </a:lnTo>
                      <a:lnTo>
                        <a:pt x="2"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32" name="Freeform 780"/>
                <p:cNvSpPr>
                  <a:spLocks/>
                </p:cNvSpPr>
                <p:nvPr/>
              </p:nvSpPr>
              <p:spPr bwMode="auto">
                <a:xfrm>
                  <a:off x="1759" y="1531"/>
                  <a:ext cx="7" cy="9"/>
                </a:xfrm>
                <a:custGeom>
                  <a:avLst/>
                  <a:gdLst>
                    <a:gd name="T0" fmla="*/ 1 w 7"/>
                    <a:gd name="T1" fmla="*/ 1 h 9"/>
                    <a:gd name="T2" fmla="*/ 1 w 7"/>
                    <a:gd name="T3" fmla="*/ 1 h 9"/>
                    <a:gd name="T4" fmla="*/ 3 w 7"/>
                    <a:gd name="T5" fmla="*/ 1 h 9"/>
                    <a:gd name="T6" fmla="*/ 4 w 7"/>
                    <a:gd name="T7" fmla="*/ 0 h 9"/>
                    <a:gd name="T8" fmla="*/ 6 w 7"/>
                    <a:gd name="T9" fmla="*/ 1 h 9"/>
                    <a:gd name="T10" fmla="*/ 7 w 7"/>
                    <a:gd name="T11" fmla="*/ 1 h 9"/>
                    <a:gd name="T12" fmla="*/ 7 w 7"/>
                    <a:gd name="T13" fmla="*/ 3 h 9"/>
                    <a:gd name="T14" fmla="*/ 7 w 7"/>
                    <a:gd name="T15" fmla="*/ 3 h 9"/>
                    <a:gd name="T16" fmla="*/ 7 w 7"/>
                    <a:gd name="T17" fmla="*/ 4 h 9"/>
                    <a:gd name="T18" fmla="*/ 6 w 7"/>
                    <a:gd name="T19" fmla="*/ 6 h 9"/>
                    <a:gd name="T20" fmla="*/ 6 w 7"/>
                    <a:gd name="T21" fmla="*/ 7 h 9"/>
                    <a:gd name="T22" fmla="*/ 4 w 7"/>
                    <a:gd name="T23" fmla="*/ 7 h 9"/>
                    <a:gd name="T24" fmla="*/ 4 w 7"/>
                    <a:gd name="T25" fmla="*/ 7 h 9"/>
                    <a:gd name="T26" fmla="*/ 3 w 7"/>
                    <a:gd name="T27" fmla="*/ 9 h 9"/>
                    <a:gd name="T28" fmla="*/ 1 w 7"/>
                    <a:gd name="T29" fmla="*/ 9 h 9"/>
                    <a:gd name="T30" fmla="*/ 0 w 7"/>
                    <a:gd name="T31" fmla="*/ 9 h 9"/>
                    <a:gd name="T32" fmla="*/ 0 w 7"/>
                    <a:gd name="T33" fmla="*/ 7 h 9"/>
                    <a:gd name="T34" fmla="*/ 0 w 7"/>
                    <a:gd name="T35" fmla="*/ 7 h 9"/>
                    <a:gd name="T36" fmla="*/ 0 w 7"/>
                    <a:gd name="T37" fmla="*/ 6 h 9"/>
                    <a:gd name="T38" fmla="*/ 0 w 7"/>
                    <a:gd name="T39" fmla="*/ 4 h 9"/>
                    <a:gd name="T40" fmla="*/ 0 w 7"/>
                    <a:gd name="T41" fmla="*/ 3 h 9"/>
                    <a:gd name="T42" fmla="*/ 0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1"/>
                      </a:lnTo>
                      <a:lnTo>
                        <a:pt x="4" y="0"/>
                      </a:lnTo>
                      <a:lnTo>
                        <a:pt x="6" y="1"/>
                      </a:lnTo>
                      <a:lnTo>
                        <a:pt x="7" y="1"/>
                      </a:lnTo>
                      <a:lnTo>
                        <a:pt x="7" y="3"/>
                      </a:lnTo>
                      <a:lnTo>
                        <a:pt x="7" y="4"/>
                      </a:lnTo>
                      <a:lnTo>
                        <a:pt x="6" y="6"/>
                      </a:lnTo>
                      <a:lnTo>
                        <a:pt x="6" y="7"/>
                      </a:lnTo>
                      <a:lnTo>
                        <a:pt x="4" y="7"/>
                      </a:lnTo>
                      <a:lnTo>
                        <a:pt x="3" y="9"/>
                      </a:lnTo>
                      <a:lnTo>
                        <a:pt x="1" y="9"/>
                      </a:lnTo>
                      <a:lnTo>
                        <a:pt x="0" y="9"/>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33" name="Freeform 781"/>
                <p:cNvSpPr>
                  <a:spLocks/>
                </p:cNvSpPr>
                <p:nvPr/>
              </p:nvSpPr>
              <p:spPr bwMode="auto">
                <a:xfrm>
                  <a:off x="1759" y="1531"/>
                  <a:ext cx="7" cy="9"/>
                </a:xfrm>
                <a:custGeom>
                  <a:avLst/>
                  <a:gdLst>
                    <a:gd name="T0" fmla="*/ 1 w 7"/>
                    <a:gd name="T1" fmla="*/ 1 h 9"/>
                    <a:gd name="T2" fmla="*/ 1 w 7"/>
                    <a:gd name="T3" fmla="*/ 1 h 9"/>
                    <a:gd name="T4" fmla="*/ 3 w 7"/>
                    <a:gd name="T5" fmla="*/ 1 h 9"/>
                    <a:gd name="T6" fmla="*/ 4 w 7"/>
                    <a:gd name="T7" fmla="*/ 0 h 9"/>
                    <a:gd name="T8" fmla="*/ 6 w 7"/>
                    <a:gd name="T9" fmla="*/ 1 h 9"/>
                    <a:gd name="T10" fmla="*/ 7 w 7"/>
                    <a:gd name="T11" fmla="*/ 1 h 9"/>
                    <a:gd name="T12" fmla="*/ 7 w 7"/>
                    <a:gd name="T13" fmla="*/ 3 h 9"/>
                    <a:gd name="T14" fmla="*/ 7 w 7"/>
                    <a:gd name="T15" fmla="*/ 3 h 9"/>
                    <a:gd name="T16" fmla="*/ 7 w 7"/>
                    <a:gd name="T17" fmla="*/ 4 h 9"/>
                    <a:gd name="T18" fmla="*/ 6 w 7"/>
                    <a:gd name="T19" fmla="*/ 6 h 9"/>
                    <a:gd name="T20" fmla="*/ 6 w 7"/>
                    <a:gd name="T21" fmla="*/ 7 h 9"/>
                    <a:gd name="T22" fmla="*/ 4 w 7"/>
                    <a:gd name="T23" fmla="*/ 7 h 9"/>
                    <a:gd name="T24" fmla="*/ 4 w 7"/>
                    <a:gd name="T25" fmla="*/ 7 h 9"/>
                    <a:gd name="T26" fmla="*/ 3 w 7"/>
                    <a:gd name="T27" fmla="*/ 9 h 9"/>
                    <a:gd name="T28" fmla="*/ 1 w 7"/>
                    <a:gd name="T29" fmla="*/ 9 h 9"/>
                    <a:gd name="T30" fmla="*/ 0 w 7"/>
                    <a:gd name="T31" fmla="*/ 9 h 9"/>
                    <a:gd name="T32" fmla="*/ 0 w 7"/>
                    <a:gd name="T33" fmla="*/ 7 h 9"/>
                    <a:gd name="T34" fmla="*/ 0 w 7"/>
                    <a:gd name="T35" fmla="*/ 7 h 9"/>
                    <a:gd name="T36" fmla="*/ 0 w 7"/>
                    <a:gd name="T37" fmla="*/ 6 h 9"/>
                    <a:gd name="T38" fmla="*/ 0 w 7"/>
                    <a:gd name="T39" fmla="*/ 4 h 9"/>
                    <a:gd name="T40" fmla="*/ 0 w 7"/>
                    <a:gd name="T41" fmla="*/ 3 h 9"/>
                    <a:gd name="T42" fmla="*/ 0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1"/>
                      </a:lnTo>
                      <a:lnTo>
                        <a:pt x="4" y="0"/>
                      </a:lnTo>
                      <a:lnTo>
                        <a:pt x="6" y="1"/>
                      </a:lnTo>
                      <a:lnTo>
                        <a:pt x="7" y="1"/>
                      </a:lnTo>
                      <a:lnTo>
                        <a:pt x="7" y="3"/>
                      </a:lnTo>
                      <a:lnTo>
                        <a:pt x="7" y="4"/>
                      </a:lnTo>
                      <a:lnTo>
                        <a:pt x="6" y="6"/>
                      </a:lnTo>
                      <a:lnTo>
                        <a:pt x="6" y="7"/>
                      </a:lnTo>
                      <a:lnTo>
                        <a:pt x="4" y="7"/>
                      </a:lnTo>
                      <a:lnTo>
                        <a:pt x="3" y="9"/>
                      </a:lnTo>
                      <a:lnTo>
                        <a:pt x="1" y="9"/>
                      </a:lnTo>
                      <a:lnTo>
                        <a:pt x="0" y="9"/>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34" name="Freeform 782"/>
                <p:cNvSpPr>
                  <a:spLocks/>
                </p:cNvSpPr>
                <p:nvPr/>
              </p:nvSpPr>
              <p:spPr bwMode="auto">
                <a:xfrm>
                  <a:off x="1808" y="1368"/>
                  <a:ext cx="8" cy="9"/>
                </a:xfrm>
                <a:custGeom>
                  <a:avLst/>
                  <a:gdLst>
                    <a:gd name="T0" fmla="*/ 3 w 8"/>
                    <a:gd name="T1" fmla="*/ 1 h 9"/>
                    <a:gd name="T2" fmla="*/ 3 w 8"/>
                    <a:gd name="T3" fmla="*/ 1 h 9"/>
                    <a:gd name="T4" fmla="*/ 5 w 8"/>
                    <a:gd name="T5" fmla="*/ 1 h 9"/>
                    <a:gd name="T6" fmla="*/ 6 w 8"/>
                    <a:gd name="T7" fmla="*/ 0 h 9"/>
                    <a:gd name="T8" fmla="*/ 8 w 8"/>
                    <a:gd name="T9" fmla="*/ 0 h 9"/>
                    <a:gd name="T10" fmla="*/ 8 w 8"/>
                    <a:gd name="T11" fmla="*/ 1 h 9"/>
                    <a:gd name="T12" fmla="*/ 8 w 8"/>
                    <a:gd name="T13" fmla="*/ 1 h 9"/>
                    <a:gd name="T14" fmla="*/ 8 w 8"/>
                    <a:gd name="T15" fmla="*/ 3 h 9"/>
                    <a:gd name="T16" fmla="*/ 8 w 8"/>
                    <a:gd name="T17" fmla="*/ 4 h 9"/>
                    <a:gd name="T18" fmla="*/ 8 w 8"/>
                    <a:gd name="T19" fmla="*/ 6 h 9"/>
                    <a:gd name="T20" fmla="*/ 6 w 8"/>
                    <a:gd name="T21" fmla="*/ 6 h 9"/>
                    <a:gd name="T22" fmla="*/ 5 w 8"/>
                    <a:gd name="T23" fmla="*/ 7 h 9"/>
                    <a:gd name="T24" fmla="*/ 5 w 8"/>
                    <a:gd name="T25" fmla="*/ 7 h 9"/>
                    <a:gd name="T26" fmla="*/ 5 w 8"/>
                    <a:gd name="T27" fmla="*/ 9 h 9"/>
                    <a:gd name="T28" fmla="*/ 3 w 8"/>
                    <a:gd name="T29" fmla="*/ 9 h 9"/>
                    <a:gd name="T30" fmla="*/ 2 w 8"/>
                    <a:gd name="T31" fmla="*/ 7 h 9"/>
                    <a:gd name="T32" fmla="*/ 0 w 8"/>
                    <a:gd name="T33" fmla="*/ 7 h 9"/>
                    <a:gd name="T34" fmla="*/ 0 w 8"/>
                    <a:gd name="T35" fmla="*/ 6 h 9"/>
                    <a:gd name="T36" fmla="*/ 0 w 8"/>
                    <a:gd name="T37" fmla="*/ 6 h 9"/>
                    <a:gd name="T38" fmla="*/ 0 w 8"/>
                    <a:gd name="T39" fmla="*/ 4 h 9"/>
                    <a:gd name="T40" fmla="*/ 0 w 8"/>
                    <a:gd name="T41" fmla="*/ 3 h 9"/>
                    <a:gd name="T42" fmla="*/ 2 w 8"/>
                    <a:gd name="T43" fmla="*/ 3 h 9"/>
                    <a:gd name="T44" fmla="*/ 3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1"/>
                      </a:moveTo>
                      <a:lnTo>
                        <a:pt x="3" y="1"/>
                      </a:lnTo>
                      <a:lnTo>
                        <a:pt x="5" y="1"/>
                      </a:lnTo>
                      <a:lnTo>
                        <a:pt x="6" y="0"/>
                      </a:lnTo>
                      <a:lnTo>
                        <a:pt x="8" y="0"/>
                      </a:lnTo>
                      <a:lnTo>
                        <a:pt x="8" y="1"/>
                      </a:lnTo>
                      <a:lnTo>
                        <a:pt x="8" y="3"/>
                      </a:lnTo>
                      <a:lnTo>
                        <a:pt x="8" y="4"/>
                      </a:lnTo>
                      <a:lnTo>
                        <a:pt x="8" y="6"/>
                      </a:lnTo>
                      <a:lnTo>
                        <a:pt x="6" y="6"/>
                      </a:lnTo>
                      <a:lnTo>
                        <a:pt x="5" y="7"/>
                      </a:lnTo>
                      <a:lnTo>
                        <a:pt x="5" y="9"/>
                      </a:lnTo>
                      <a:lnTo>
                        <a:pt x="3" y="9"/>
                      </a:lnTo>
                      <a:lnTo>
                        <a:pt x="2" y="7"/>
                      </a:lnTo>
                      <a:lnTo>
                        <a:pt x="0" y="7"/>
                      </a:lnTo>
                      <a:lnTo>
                        <a:pt x="0" y="6"/>
                      </a:lnTo>
                      <a:lnTo>
                        <a:pt x="0" y="4"/>
                      </a:lnTo>
                      <a:lnTo>
                        <a:pt x="0" y="3"/>
                      </a:lnTo>
                      <a:lnTo>
                        <a:pt x="2"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35" name="Freeform 783"/>
                <p:cNvSpPr>
                  <a:spLocks/>
                </p:cNvSpPr>
                <p:nvPr/>
              </p:nvSpPr>
              <p:spPr bwMode="auto">
                <a:xfrm>
                  <a:off x="1808" y="1368"/>
                  <a:ext cx="8" cy="9"/>
                </a:xfrm>
                <a:custGeom>
                  <a:avLst/>
                  <a:gdLst>
                    <a:gd name="T0" fmla="*/ 3 w 8"/>
                    <a:gd name="T1" fmla="*/ 1 h 9"/>
                    <a:gd name="T2" fmla="*/ 3 w 8"/>
                    <a:gd name="T3" fmla="*/ 1 h 9"/>
                    <a:gd name="T4" fmla="*/ 5 w 8"/>
                    <a:gd name="T5" fmla="*/ 1 h 9"/>
                    <a:gd name="T6" fmla="*/ 6 w 8"/>
                    <a:gd name="T7" fmla="*/ 0 h 9"/>
                    <a:gd name="T8" fmla="*/ 8 w 8"/>
                    <a:gd name="T9" fmla="*/ 0 h 9"/>
                    <a:gd name="T10" fmla="*/ 8 w 8"/>
                    <a:gd name="T11" fmla="*/ 1 h 9"/>
                    <a:gd name="T12" fmla="*/ 8 w 8"/>
                    <a:gd name="T13" fmla="*/ 1 h 9"/>
                    <a:gd name="T14" fmla="*/ 8 w 8"/>
                    <a:gd name="T15" fmla="*/ 3 h 9"/>
                    <a:gd name="T16" fmla="*/ 8 w 8"/>
                    <a:gd name="T17" fmla="*/ 4 h 9"/>
                    <a:gd name="T18" fmla="*/ 8 w 8"/>
                    <a:gd name="T19" fmla="*/ 6 h 9"/>
                    <a:gd name="T20" fmla="*/ 6 w 8"/>
                    <a:gd name="T21" fmla="*/ 6 h 9"/>
                    <a:gd name="T22" fmla="*/ 5 w 8"/>
                    <a:gd name="T23" fmla="*/ 7 h 9"/>
                    <a:gd name="T24" fmla="*/ 5 w 8"/>
                    <a:gd name="T25" fmla="*/ 7 h 9"/>
                    <a:gd name="T26" fmla="*/ 5 w 8"/>
                    <a:gd name="T27" fmla="*/ 9 h 9"/>
                    <a:gd name="T28" fmla="*/ 3 w 8"/>
                    <a:gd name="T29" fmla="*/ 9 h 9"/>
                    <a:gd name="T30" fmla="*/ 2 w 8"/>
                    <a:gd name="T31" fmla="*/ 7 h 9"/>
                    <a:gd name="T32" fmla="*/ 0 w 8"/>
                    <a:gd name="T33" fmla="*/ 7 h 9"/>
                    <a:gd name="T34" fmla="*/ 0 w 8"/>
                    <a:gd name="T35" fmla="*/ 6 h 9"/>
                    <a:gd name="T36" fmla="*/ 0 w 8"/>
                    <a:gd name="T37" fmla="*/ 6 h 9"/>
                    <a:gd name="T38" fmla="*/ 0 w 8"/>
                    <a:gd name="T39" fmla="*/ 4 h 9"/>
                    <a:gd name="T40" fmla="*/ 0 w 8"/>
                    <a:gd name="T41" fmla="*/ 3 h 9"/>
                    <a:gd name="T42" fmla="*/ 2 w 8"/>
                    <a:gd name="T43" fmla="*/ 3 h 9"/>
                    <a:gd name="T44" fmla="*/ 3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1"/>
                      </a:moveTo>
                      <a:lnTo>
                        <a:pt x="3" y="1"/>
                      </a:lnTo>
                      <a:lnTo>
                        <a:pt x="5" y="1"/>
                      </a:lnTo>
                      <a:lnTo>
                        <a:pt x="6" y="0"/>
                      </a:lnTo>
                      <a:lnTo>
                        <a:pt x="8" y="0"/>
                      </a:lnTo>
                      <a:lnTo>
                        <a:pt x="8" y="1"/>
                      </a:lnTo>
                      <a:lnTo>
                        <a:pt x="8" y="3"/>
                      </a:lnTo>
                      <a:lnTo>
                        <a:pt x="8" y="4"/>
                      </a:lnTo>
                      <a:lnTo>
                        <a:pt x="8" y="6"/>
                      </a:lnTo>
                      <a:lnTo>
                        <a:pt x="6" y="6"/>
                      </a:lnTo>
                      <a:lnTo>
                        <a:pt x="5" y="7"/>
                      </a:lnTo>
                      <a:lnTo>
                        <a:pt x="5" y="9"/>
                      </a:lnTo>
                      <a:lnTo>
                        <a:pt x="3" y="9"/>
                      </a:lnTo>
                      <a:lnTo>
                        <a:pt x="2" y="7"/>
                      </a:lnTo>
                      <a:lnTo>
                        <a:pt x="0" y="7"/>
                      </a:lnTo>
                      <a:lnTo>
                        <a:pt x="0" y="6"/>
                      </a:lnTo>
                      <a:lnTo>
                        <a:pt x="0" y="4"/>
                      </a:lnTo>
                      <a:lnTo>
                        <a:pt x="0" y="3"/>
                      </a:lnTo>
                      <a:lnTo>
                        <a:pt x="2"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36" name="Freeform 784"/>
                <p:cNvSpPr>
                  <a:spLocks/>
                </p:cNvSpPr>
                <p:nvPr/>
              </p:nvSpPr>
              <p:spPr bwMode="auto">
                <a:xfrm>
                  <a:off x="2183" y="1187"/>
                  <a:ext cx="8" cy="9"/>
                </a:xfrm>
                <a:custGeom>
                  <a:avLst/>
                  <a:gdLst>
                    <a:gd name="T0" fmla="*/ 2 w 8"/>
                    <a:gd name="T1" fmla="*/ 1 h 9"/>
                    <a:gd name="T2" fmla="*/ 2 w 8"/>
                    <a:gd name="T3" fmla="*/ 1 h 9"/>
                    <a:gd name="T4" fmla="*/ 5 w 8"/>
                    <a:gd name="T5" fmla="*/ 1 h 9"/>
                    <a:gd name="T6" fmla="*/ 5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6 h 9"/>
                    <a:gd name="T20" fmla="*/ 6 w 8"/>
                    <a:gd name="T21" fmla="*/ 7 h 9"/>
                    <a:gd name="T22" fmla="*/ 5 w 8"/>
                    <a:gd name="T23" fmla="*/ 7 h 9"/>
                    <a:gd name="T24" fmla="*/ 5 w 8"/>
                    <a:gd name="T25" fmla="*/ 7 h 9"/>
                    <a:gd name="T26" fmla="*/ 3 w 8"/>
                    <a:gd name="T27" fmla="*/ 9 h 9"/>
                    <a:gd name="T28" fmla="*/ 2 w 8"/>
                    <a:gd name="T29" fmla="*/ 9 h 9"/>
                    <a:gd name="T30" fmla="*/ 2 w 8"/>
                    <a:gd name="T31" fmla="*/ 9 h 9"/>
                    <a:gd name="T32" fmla="*/ 0 w 8"/>
                    <a:gd name="T33" fmla="*/ 7 h 9"/>
                    <a:gd name="T34" fmla="*/ 0 w 8"/>
                    <a:gd name="T35" fmla="*/ 7 h 9"/>
                    <a:gd name="T36" fmla="*/ 0 w 8"/>
                    <a:gd name="T37" fmla="*/ 6 h 9"/>
                    <a:gd name="T38" fmla="*/ 0 w 8"/>
                    <a:gd name="T39" fmla="*/ 4 h 9"/>
                    <a:gd name="T40" fmla="*/ 0 w 8"/>
                    <a:gd name="T41" fmla="*/ 4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1"/>
                      </a:lnTo>
                      <a:lnTo>
                        <a:pt x="5" y="0"/>
                      </a:lnTo>
                      <a:lnTo>
                        <a:pt x="6" y="0"/>
                      </a:lnTo>
                      <a:lnTo>
                        <a:pt x="8" y="1"/>
                      </a:lnTo>
                      <a:lnTo>
                        <a:pt x="8" y="3"/>
                      </a:lnTo>
                      <a:lnTo>
                        <a:pt x="8" y="4"/>
                      </a:lnTo>
                      <a:lnTo>
                        <a:pt x="8" y="6"/>
                      </a:lnTo>
                      <a:lnTo>
                        <a:pt x="6" y="7"/>
                      </a:lnTo>
                      <a:lnTo>
                        <a:pt x="5" y="7"/>
                      </a:lnTo>
                      <a:lnTo>
                        <a:pt x="3" y="9"/>
                      </a:lnTo>
                      <a:lnTo>
                        <a:pt x="2" y="9"/>
                      </a:lnTo>
                      <a:lnTo>
                        <a:pt x="0" y="7"/>
                      </a:lnTo>
                      <a:lnTo>
                        <a:pt x="0" y="6"/>
                      </a:lnTo>
                      <a:lnTo>
                        <a:pt x="0" y="4"/>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37" name="Freeform 785"/>
                <p:cNvSpPr>
                  <a:spLocks/>
                </p:cNvSpPr>
                <p:nvPr/>
              </p:nvSpPr>
              <p:spPr bwMode="auto">
                <a:xfrm>
                  <a:off x="2183" y="1187"/>
                  <a:ext cx="8" cy="9"/>
                </a:xfrm>
                <a:custGeom>
                  <a:avLst/>
                  <a:gdLst>
                    <a:gd name="T0" fmla="*/ 2 w 8"/>
                    <a:gd name="T1" fmla="*/ 1 h 9"/>
                    <a:gd name="T2" fmla="*/ 2 w 8"/>
                    <a:gd name="T3" fmla="*/ 1 h 9"/>
                    <a:gd name="T4" fmla="*/ 5 w 8"/>
                    <a:gd name="T5" fmla="*/ 1 h 9"/>
                    <a:gd name="T6" fmla="*/ 5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6 h 9"/>
                    <a:gd name="T20" fmla="*/ 6 w 8"/>
                    <a:gd name="T21" fmla="*/ 7 h 9"/>
                    <a:gd name="T22" fmla="*/ 5 w 8"/>
                    <a:gd name="T23" fmla="*/ 7 h 9"/>
                    <a:gd name="T24" fmla="*/ 5 w 8"/>
                    <a:gd name="T25" fmla="*/ 7 h 9"/>
                    <a:gd name="T26" fmla="*/ 3 w 8"/>
                    <a:gd name="T27" fmla="*/ 9 h 9"/>
                    <a:gd name="T28" fmla="*/ 2 w 8"/>
                    <a:gd name="T29" fmla="*/ 9 h 9"/>
                    <a:gd name="T30" fmla="*/ 2 w 8"/>
                    <a:gd name="T31" fmla="*/ 9 h 9"/>
                    <a:gd name="T32" fmla="*/ 0 w 8"/>
                    <a:gd name="T33" fmla="*/ 7 h 9"/>
                    <a:gd name="T34" fmla="*/ 0 w 8"/>
                    <a:gd name="T35" fmla="*/ 7 h 9"/>
                    <a:gd name="T36" fmla="*/ 0 w 8"/>
                    <a:gd name="T37" fmla="*/ 6 h 9"/>
                    <a:gd name="T38" fmla="*/ 0 w 8"/>
                    <a:gd name="T39" fmla="*/ 4 h 9"/>
                    <a:gd name="T40" fmla="*/ 0 w 8"/>
                    <a:gd name="T41" fmla="*/ 4 h 9"/>
                    <a:gd name="T42" fmla="*/ 2 w 8"/>
                    <a:gd name="T43" fmla="*/ 3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5" y="1"/>
                      </a:lnTo>
                      <a:lnTo>
                        <a:pt x="5" y="0"/>
                      </a:lnTo>
                      <a:lnTo>
                        <a:pt x="6" y="0"/>
                      </a:lnTo>
                      <a:lnTo>
                        <a:pt x="8" y="1"/>
                      </a:lnTo>
                      <a:lnTo>
                        <a:pt x="8" y="3"/>
                      </a:lnTo>
                      <a:lnTo>
                        <a:pt x="8" y="4"/>
                      </a:lnTo>
                      <a:lnTo>
                        <a:pt x="8" y="6"/>
                      </a:lnTo>
                      <a:lnTo>
                        <a:pt x="6" y="7"/>
                      </a:lnTo>
                      <a:lnTo>
                        <a:pt x="5" y="7"/>
                      </a:lnTo>
                      <a:lnTo>
                        <a:pt x="3" y="9"/>
                      </a:lnTo>
                      <a:lnTo>
                        <a:pt x="2" y="9"/>
                      </a:lnTo>
                      <a:lnTo>
                        <a:pt x="0" y="7"/>
                      </a:lnTo>
                      <a:lnTo>
                        <a:pt x="0" y="6"/>
                      </a:lnTo>
                      <a:lnTo>
                        <a:pt x="0" y="4"/>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38" name="Freeform 786"/>
                <p:cNvSpPr>
                  <a:spLocks/>
                </p:cNvSpPr>
                <p:nvPr/>
              </p:nvSpPr>
              <p:spPr bwMode="auto">
                <a:xfrm>
                  <a:off x="2142" y="1212"/>
                  <a:ext cx="7" cy="8"/>
                </a:xfrm>
                <a:custGeom>
                  <a:avLst/>
                  <a:gdLst>
                    <a:gd name="T0" fmla="*/ 3 w 7"/>
                    <a:gd name="T1" fmla="*/ 2 h 8"/>
                    <a:gd name="T2" fmla="*/ 3 w 7"/>
                    <a:gd name="T3" fmla="*/ 2 h 8"/>
                    <a:gd name="T4" fmla="*/ 3 w 7"/>
                    <a:gd name="T5" fmla="*/ 0 h 8"/>
                    <a:gd name="T6" fmla="*/ 6 w 7"/>
                    <a:gd name="T7" fmla="*/ 0 h 8"/>
                    <a:gd name="T8" fmla="*/ 6 w 7"/>
                    <a:gd name="T9" fmla="*/ 0 h 8"/>
                    <a:gd name="T10" fmla="*/ 7 w 7"/>
                    <a:gd name="T11" fmla="*/ 0 h 8"/>
                    <a:gd name="T12" fmla="*/ 7 w 7"/>
                    <a:gd name="T13" fmla="*/ 2 h 8"/>
                    <a:gd name="T14" fmla="*/ 7 w 7"/>
                    <a:gd name="T15" fmla="*/ 3 h 8"/>
                    <a:gd name="T16" fmla="*/ 7 w 7"/>
                    <a:gd name="T17" fmla="*/ 3 h 8"/>
                    <a:gd name="T18" fmla="*/ 7 w 7"/>
                    <a:gd name="T19" fmla="*/ 5 h 8"/>
                    <a:gd name="T20" fmla="*/ 6 w 7"/>
                    <a:gd name="T21" fmla="*/ 6 h 8"/>
                    <a:gd name="T22" fmla="*/ 4 w 7"/>
                    <a:gd name="T23" fmla="*/ 6 h 8"/>
                    <a:gd name="T24" fmla="*/ 4 w 7"/>
                    <a:gd name="T25" fmla="*/ 6 h 8"/>
                    <a:gd name="T26" fmla="*/ 3 w 7"/>
                    <a:gd name="T27" fmla="*/ 8 h 8"/>
                    <a:gd name="T28" fmla="*/ 3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3" y="0"/>
                      </a:lnTo>
                      <a:lnTo>
                        <a:pt x="6" y="0"/>
                      </a:lnTo>
                      <a:lnTo>
                        <a:pt x="7" y="0"/>
                      </a:lnTo>
                      <a:lnTo>
                        <a:pt x="7" y="2"/>
                      </a:lnTo>
                      <a:lnTo>
                        <a:pt x="7" y="3"/>
                      </a:lnTo>
                      <a:lnTo>
                        <a:pt x="7" y="5"/>
                      </a:lnTo>
                      <a:lnTo>
                        <a:pt x="6" y="6"/>
                      </a:lnTo>
                      <a:lnTo>
                        <a:pt x="4" y="6"/>
                      </a:lnTo>
                      <a:lnTo>
                        <a:pt x="3" y="8"/>
                      </a:lnTo>
                      <a:lnTo>
                        <a:pt x="1" y="8"/>
                      </a:lnTo>
                      <a:lnTo>
                        <a:pt x="0" y="6"/>
                      </a:lnTo>
                      <a:lnTo>
                        <a:pt x="0" y="5"/>
                      </a:lnTo>
                      <a:lnTo>
                        <a:pt x="0" y="3"/>
                      </a:lnTo>
                      <a:lnTo>
                        <a:pt x="1"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39" name="Freeform 787"/>
                <p:cNvSpPr>
                  <a:spLocks/>
                </p:cNvSpPr>
                <p:nvPr/>
              </p:nvSpPr>
              <p:spPr bwMode="auto">
                <a:xfrm>
                  <a:off x="2142" y="1212"/>
                  <a:ext cx="7" cy="8"/>
                </a:xfrm>
                <a:custGeom>
                  <a:avLst/>
                  <a:gdLst>
                    <a:gd name="T0" fmla="*/ 3 w 7"/>
                    <a:gd name="T1" fmla="*/ 2 h 8"/>
                    <a:gd name="T2" fmla="*/ 3 w 7"/>
                    <a:gd name="T3" fmla="*/ 2 h 8"/>
                    <a:gd name="T4" fmla="*/ 3 w 7"/>
                    <a:gd name="T5" fmla="*/ 0 h 8"/>
                    <a:gd name="T6" fmla="*/ 6 w 7"/>
                    <a:gd name="T7" fmla="*/ 0 h 8"/>
                    <a:gd name="T8" fmla="*/ 6 w 7"/>
                    <a:gd name="T9" fmla="*/ 0 h 8"/>
                    <a:gd name="T10" fmla="*/ 7 w 7"/>
                    <a:gd name="T11" fmla="*/ 0 h 8"/>
                    <a:gd name="T12" fmla="*/ 7 w 7"/>
                    <a:gd name="T13" fmla="*/ 2 h 8"/>
                    <a:gd name="T14" fmla="*/ 7 w 7"/>
                    <a:gd name="T15" fmla="*/ 3 h 8"/>
                    <a:gd name="T16" fmla="*/ 7 w 7"/>
                    <a:gd name="T17" fmla="*/ 3 h 8"/>
                    <a:gd name="T18" fmla="*/ 7 w 7"/>
                    <a:gd name="T19" fmla="*/ 5 h 8"/>
                    <a:gd name="T20" fmla="*/ 6 w 7"/>
                    <a:gd name="T21" fmla="*/ 6 h 8"/>
                    <a:gd name="T22" fmla="*/ 4 w 7"/>
                    <a:gd name="T23" fmla="*/ 6 h 8"/>
                    <a:gd name="T24" fmla="*/ 4 w 7"/>
                    <a:gd name="T25" fmla="*/ 6 h 8"/>
                    <a:gd name="T26" fmla="*/ 3 w 7"/>
                    <a:gd name="T27" fmla="*/ 8 h 8"/>
                    <a:gd name="T28" fmla="*/ 3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3" y="0"/>
                      </a:lnTo>
                      <a:lnTo>
                        <a:pt x="6" y="0"/>
                      </a:lnTo>
                      <a:lnTo>
                        <a:pt x="7" y="0"/>
                      </a:lnTo>
                      <a:lnTo>
                        <a:pt x="7" y="2"/>
                      </a:lnTo>
                      <a:lnTo>
                        <a:pt x="7" y="3"/>
                      </a:lnTo>
                      <a:lnTo>
                        <a:pt x="7" y="5"/>
                      </a:lnTo>
                      <a:lnTo>
                        <a:pt x="6" y="6"/>
                      </a:lnTo>
                      <a:lnTo>
                        <a:pt x="4" y="6"/>
                      </a:lnTo>
                      <a:lnTo>
                        <a:pt x="3" y="8"/>
                      </a:lnTo>
                      <a:lnTo>
                        <a:pt x="1" y="8"/>
                      </a:lnTo>
                      <a:lnTo>
                        <a:pt x="0" y="6"/>
                      </a:lnTo>
                      <a:lnTo>
                        <a:pt x="0" y="5"/>
                      </a:lnTo>
                      <a:lnTo>
                        <a:pt x="0" y="3"/>
                      </a:lnTo>
                      <a:lnTo>
                        <a:pt x="1"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40" name="Freeform 788"/>
                <p:cNvSpPr>
                  <a:spLocks/>
                </p:cNvSpPr>
                <p:nvPr/>
              </p:nvSpPr>
              <p:spPr bwMode="auto">
                <a:xfrm>
                  <a:off x="1755" y="1610"/>
                  <a:ext cx="7" cy="9"/>
                </a:xfrm>
                <a:custGeom>
                  <a:avLst/>
                  <a:gdLst>
                    <a:gd name="T0" fmla="*/ 1 w 7"/>
                    <a:gd name="T1" fmla="*/ 1 h 9"/>
                    <a:gd name="T2" fmla="*/ 1 w 7"/>
                    <a:gd name="T3" fmla="*/ 1 h 9"/>
                    <a:gd name="T4" fmla="*/ 2 w 7"/>
                    <a:gd name="T5" fmla="*/ 0 h 9"/>
                    <a:gd name="T6" fmla="*/ 4 w 7"/>
                    <a:gd name="T7" fmla="*/ 0 h 9"/>
                    <a:gd name="T8" fmla="*/ 5 w 7"/>
                    <a:gd name="T9" fmla="*/ 0 h 9"/>
                    <a:gd name="T10" fmla="*/ 5 w 7"/>
                    <a:gd name="T11" fmla="*/ 1 h 9"/>
                    <a:gd name="T12" fmla="*/ 7 w 7"/>
                    <a:gd name="T13" fmla="*/ 1 h 9"/>
                    <a:gd name="T14" fmla="*/ 7 w 7"/>
                    <a:gd name="T15" fmla="*/ 3 h 9"/>
                    <a:gd name="T16" fmla="*/ 7 w 7"/>
                    <a:gd name="T17" fmla="*/ 4 h 9"/>
                    <a:gd name="T18" fmla="*/ 5 w 7"/>
                    <a:gd name="T19" fmla="*/ 4 h 9"/>
                    <a:gd name="T20" fmla="*/ 5 w 7"/>
                    <a:gd name="T21" fmla="*/ 6 h 9"/>
                    <a:gd name="T22" fmla="*/ 4 w 7"/>
                    <a:gd name="T23" fmla="*/ 7 h 9"/>
                    <a:gd name="T24" fmla="*/ 4 w 7"/>
                    <a:gd name="T25" fmla="*/ 7 h 9"/>
                    <a:gd name="T26" fmla="*/ 2 w 7"/>
                    <a:gd name="T27" fmla="*/ 7 h 9"/>
                    <a:gd name="T28" fmla="*/ 1 w 7"/>
                    <a:gd name="T29" fmla="*/ 9 h 9"/>
                    <a:gd name="T30" fmla="*/ 0 w 7"/>
                    <a:gd name="T31" fmla="*/ 7 h 9"/>
                    <a:gd name="T32" fmla="*/ 0 w 7"/>
                    <a:gd name="T33" fmla="*/ 7 h 9"/>
                    <a:gd name="T34" fmla="*/ 0 w 7"/>
                    <a:gd name="T35" fmla="*/ 6 h 9"/>
                    <a:gd name="T36" fmla="*/ 0 w 7"/>
                    <a:gd name="T37" fmla="*/ 6 h 9"/>
                    <a:gd name="T38" fmla="*/ 0 w 7"/>
                    <a:gd name="T39" fmla="*/ 4 h 9"/>
                    <a:gd name="T40" fmla="*/ 0 w 7"/>
                    <a:gd name="T41" fmla="*/ 3 h 9"/>
                    <a:gd name="T42" fmla="*/ 0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2" y="0"/>
                      </a:lnTo>
                      <a:lnTo>
                        <a:pt x="4" y="0"/>
                      </a:lnTo>
                      <a:lnTo>
                        <a:pt x="5" y="0"/>
                      </a:lnTo>
                      <a:lnTo>
                        <a:pt x="5" y="1"/>
                      </a:lnTo>
                      <a:lnTo>
                        <a:pt x="7" y="1"/>
                      </a:lnTo>
                      <a:lnTo>
                        <a:pt x="7" y="3"/>
                      </a:lnTo>
                      <a:lnTo>
                        <a:pt x="7" y="4"/>
                      </a:lnTo>
                      <a:lnTo>
                        <a:pt x="5" y="4"/>
                      </a:lnTo>
                      <a:lnTo>
                        <a:pt x="5" y="6"/>
                      </a:lnTo>
                      <a:lnTo>
                        <a:pt x="4" y="7"/>
                      </a:lnTo>
                      <a:lnTo>
                        <a:pt x="2" y="7"/>
                      </a:lnTo>
                      <a:lnTo>
                        <a:pt x="1" y="9"/>
                      </a:lnTo>
                      <a:lnTo>
                        <a:pt x="0" y="7"/>
                      </a:lnTo>
                      <a:lnTo>
                        <a:pt x="0" y="6"/>
                      </a:lnTo>
                      <a:lnTo>
                        <a:pt x="0" y="4"/>
                      </a:lnTo>
                      <a:lnTo>
                        <a:pt x="0" y="3"/>
                      </a:lnTo>
                      <a:lnTo>
                        <a:pt x="0" y="1"/>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41" name="Freeform 789"/>
                <p:cNvSpPr>
                  <a:spLocks/>
                </p:cNvSpPr>
                <p:nvPr/>
              </p:nvSpPr>
              <p:spPr bwMode="auto">
                <a:xfrm>
                  <a:off x="1755" y="1610"/>
                  <a:ext cx="7" cy="9"/>
                </a:xfrm>
                <a:custGeom>
                  <a:avLst/>
                  <a:gdLst>
                    <a:gd name="T0" fmla="*/ 1 w 7"/>
                    <a:gd name="T1" fmla="*/ 1 h 9"/>
                    <a:gd name="T2" fmla="*/ 1 w 7"/>
                    <a:gd name="T3" fmla="*/ 1 h 9"/>
                    <a:gd name="T4" fmla="*/ 2 w 7"/>
                    <a:gd name="T5" fmla="*/ 0 h 9"/>
                    <a:gd name="T6" fmla="*/ 4 w 7"/>
                    <a:gd name="T7" fmla="*/ 0 h 9"/>
                    <a:gd name="T8" fmla="*/ 5 w 7"/>
                    <a:gd name="T9" fmla="*/ 0 h 9"/>
                    <a:gd name="T10" fmla="*/ 5 w 7"/>
                    <a:gd name="T11" fmla="*/ 1 h 9"/>
                    <a:gd name="T12" fmla="*/ 7 w 7"/>
                    <a:gd name="T13" fmla="*/ 1 h 9"/>
                    <a:gd name="T14" fmla="*/ 7 w 7"/>
                    <a:gd name="T15" fmla="*/ 3 h 9"/>
                    <a:gd name="T16" fmla="*/ 7 w 7"/>
                    <a:gd name="T17" fmla="*/ 4 h 9"/>
                    <a:gd name="T18" fmla="*/ 5 w 7"/>
                    <a:gd name="T19" fmla="*/ 4 h 9"/>
                    <a:gd name="T20" fmla="*/ 5 w 7"/>
                    <a:gd name="T21" fmla="*/ 6 h 9"/>
                    <a:gd name="T22" fmla="*/ 4 w 7"/>
                    <a:gd name="T23" fmla="*/ 7 h 9"/>
                    <a:gd name="T24" fmla="*/ 4 w 7"/>
                    <a:gd name="T25" fmla="*/ 7 h 9"/>
                    <a:gd name="T26" fmla="*/ 2 w 7"/>
                    <a:gd name="T27" fmla="*/ 7 h 9"/>
                    <a:gd name="T28" fmla="*/ 1 w 7"/>
                    <a:gd name="T29" fmla="*/ 9 h 9"/>
                    <a:gd name="T30" fmla="*/ 0 w 7"/>
                    <a:gd name="T31" fmla="*/ 7 h 9"/>
                    <a:gd name="T32" fmla="*/ 0 w 7"/>
                    <a:gd name="T33" fmla="*/ 7 h 9"/>
                    <a:gd name="T34" fmla="*/ 0 w 7"/>
                    <a:gd name="T35" fmla="*/ 6 h 9"/>
                    <a:gd name="T36" fmla="*/ 0 w 7"/>
                    <a:gd name="T37" fmla="*/ 6 h 9"/>
                    <a:gd name="T38" fmla="*/ 0 w 7"/>
                    <a:gd name="T39" fmla="*/ 4 h 9"/>
                    <a:gd name="T40" fmla="*/ 0 w 7"/>
                    <a:gd name="T41" fmla="*/ 3 h 9"/>
                    <a:gd name="T42" fmla="*/ 0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2" y="0"/>
                      </a:lnTo>
                      <a:lnTo>
                        <a:pt x="4" y="0"/>
                      </a:lnTo>
                      <a:lnTo>
                        <a:pt x="5" y="0"/>
                      </a:lnTo>
                      <a:lnTo>
                        <a:pt x="5" y="1"/>
                      </a:lnTo>
                      <a:lnTo>
                        <a:pt x="7" y="1"/>
                      </a:lnTo>
                      <a:lnTo>
                        <a:pt x="7" y="3"/>
                      </a:lnTo>
                      <a:lnTo>
                        <a:pt x="7" y="4"/>
                      </a:lnTo>
                      <a:lnTo>
                        <a:pt x="5" y="4"/>
                      </a:lnTo>
                      <a:lnTo>
                        <a:pt x="5" y="6"/>
                      </a:lnTo>
                      <a:lnTo>
                        <a:pt x="4" y="7"/>
                      </a:lnTo>
                      <a:lnTo>
                        <a:pt x="2" y="7"/>
                      </a:lnTo>
                      <a:lnTo>
                        <a:pt x="1" y="9"/>
                      </a:lnTo>
                      <a:lnTo>
                        <a:pt x="0" y="7"/>
                      </a:lnTo>
                      <a:lnTo>
                        <a:pt x="0" y="6"/>
                      </a:lnTo>
                      <a:lnTo>
                        <a:pt x="0" y="4"/>
                      </a:lnTo>
                      <a:lnTo>
                        <a:pt x="0" y="3"/>
                      </a:lnTo>
                      <a:lnTo>
                        <a:pt x="0" y="1"/>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42" name="Freeform 790"/>
                <p:cNvSpPr>
                  <a:spLocks/>
                </p:cNvSpPr>
                <p:nvPr/>
              </p:nvSpPr>
              <p:spPr bwMode="auto">
                <a:xfrm>
                  <a:off x="1659" y="1589"/>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0 h 7"/>
                    <a:gd name="T14" fmla="*/ 7 w 7"/>
                    <a:gd name="T15" fmla="*/ 1 h 7"/>
                    <a:gd name="T16" fmla="*/ 7 w 7"/>
                    <a:gd name="T17" fmla="*/ 3 h 7"/>
                    <a:gd name="T18" fmla="*/ 6 w 7"/>
                    <a:gd name="T19" fmla="*/ 3 h 7"/>
                    <a:gd name="T20" fmla="*/ 6 w 7"/>
                    <a:gd name="T21" fmla="*/ 4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4 h 7"/>
                    <a:gd name="T36" fmla="*/ 0 w 7"/>
                    <a:gd name="T37" fmla="*/ 4 h 7"/>
                    <a:gd name="T38" fmla="*/ 0 w 7"/>
                    <a:gd name="T39" fmla="*/ 3 h 7"/>
                    <a:gd name="T40" fmla="*/ 0 w 7"/>
                    <a:gd name="T41" fmla="*/ 1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6" y="3"/>
                      </a:lnTo>
                      <a:lnTo>
                        <a:pt x="6" y="4"/>
                      </a:lnTo>
                      <a:lnTo>
                        <a:pt x="4" y="6"/>
                      </a:lnTo>
                      <a:lnTo>
                        <a:pt x="3" y="7"/>
                      </a:lnTo>
                      <a:lnTo>
                        <a:pt x="1" y="7"/>
                      </a:lnTo>
                      <a:lnTo>
                        <a:pt x="0" y="7"/>
                      </a:lnTo>
                      <a:lnTo>
                        <a:pt x="0" y="6"/>
                      </a:lnTo>
                      <a:lnTo>
                        <a:pt x="0" y="4"/>
                      </a:lnTo>
                      <a:lnTo>
                        <a:pt x="0" y="3"/>
                      </a:lnTo>
                      <a:lnTo>
                        <a:pt x="0" y="1"/>
                      </a:lnTo>
                      <a:lnTo>
                        <a:pt x="1"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43" name="Freeform 791"/>
                <p:cNvSpPr>
                  <a:spLocks/>
                </p:cNvSpPr>
                <p:nvPr/>
              </p:nvSpPr>
              <p:spPr bwMode="auto">
                <a:xfrm>
                  <a:off x="1659" y="1589"/>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0 h 7"/>
                    <a:gd name="T14" fmla="*/ 7 w 7"/>
                    <a:gd name="T15" fmla="*/ 1 h 7"/>
                    <a:gd name="T16" fmla="*/ 7 w 7"/>
                    <a:gd name="T17" fmla="*/ 3 h 7"/>
                    <a:gd name="T18" fmla="*/ 6 w 7"/>
                    <a:gd name="T19" fmla="*/ 3 h 7"/>
                    <a:gd name="T20" fmla="*/ 6 w 7"/>
                    <a:gd name="T21" fmla="*/ 4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4 h 7"/>
                    <a:gd name="T36" fmla="*/ 0 w 7"/>
                    <a:gd name="T37" fmla="*/ 4 h 7"/>
                    <a:gd name="T38" fmla="*/ 0 w 7"/>
                    <a:gd name="T39" fmla="*/ 3 h 7"/>
                    <a:gd name="T40" fmla="*/ 0 w 7"/>
                    <a:gd name="T41" fmla="*/ 1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0"/>
                      </a:lnTo>
                      <a:lnTo>
                        <a:pt x="7" y="1"/>
                      </a:lnTo>
                      <a:lnTo>
                        <a:pt x="7" y="3"/>
                      </a:lnTo>
                      <a:lnTo>
                        <a:pt x="6" y="3"/>
                      </a:lnTo>
                      <a:lnTo>
                        <a:pt x="6" y="4"/>
                      </a:lnTo>
                      <a:lnTo>
                        <a:pt x="4" y="6"/>
                      </a:lnTo>
                      <a:lnTo>
                        <a:pt x="3" y="7"/>
                      </a:lnTo>
                      <a:lnTo>
                        <a:pt x="1" y="7"/>
                      </a:lnTo>
                      <a:lnTo>
                        <a:pt x="0" y="7"/>
                      </a:lnTo>
                      <a:lnTo>
                        <a:pt x="0" y="6"/>
                      </a:lnTo>
                      <a:lnTo>
                        <a:pt x="0" y="4"/>
                      </a:lnTo>
                      <a:lnTo>
                        <a:pt x="0" y="3"/>
                      </a:lnTo>
                      <a:lnTo>
                        <a:pt x="0" y="1"/>
                      </a:lnTo>
                      <a:lnTo>
                        <a:pt x="1"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44" name="Freeform 792"/>
                <p:cNvSpPr>
                  <a:spLocks/>
                </p:cNvSpPr>
                <p:nvPr/>
              </p:nvSpPr>
              <p:spPr bwMode="auto">
                <a:xfrm>
                  <a:off x="2166" y="1278"/>
                  <a:ext cx="7" cy="7"/>
                </a:xfrm>
                <a:custGeom>
                  <a:avLst/>
                  <a:gdLst>
                    <a:gd name="T0" fmla="*/ 2 w 7"/>
                    <a:gd name="T1" fmla="*/ 1 h 7"/>
                    <a:gd name="T2" fmla="*/ 2 w 7"/>
                    <a:gd name="T3" fmla="*/ 1 h 7"/>
                    <a:gd name="T4" fmla="*/ 4 w 7"/>
                    <a:gd name="T5" fmla="*/ 0 h 7"/>
                    <a:gd name="T6" fmla="*/ 5 w 7"/>
                    <a:gd name="T7" fmla="*/ 0 h 7"/>
                    <a:gd name="T8" fmla="*/ 5 w 7"/>
                    <a:gd name="T9" fmla="*/ 0 h 7"/>
                    <a:gd name="T10" fmla="*/ 7 w 7"/>
                    <a:gd name="T11" fmla="*/ 0 h 7"/>
                    <a:gd name="T12" fmla="*/ 7 w 7"/>
                    <a:gd name="T13" fmla="*/ 1 h 7"/>
                    <a:gd name="T14" fmla="*/ 7 w 7"/>
                    <a:gd name="T15" fmla="*/ 3 h 7"/>
                    <a:gd name="T16" fmla="*/ 7 w 7"/>
                    <a:gd name="T17" fmla="*/ 3 h 7"/>
                    <a:gd name="T18" fmla="*/ 7 w 7"/>
                    <a:gd name="T19" fmla="*/ 4 h 7"/>
                    <a:gd name="T20" fmla="*/ 5 w 7"/>
                    <a:gd name="T21" fmla="*/ 6 h 7"/>
                    <a:gd name="T22" fmla="*/ 5 w 7"/>
                    <a:gd name="T23" fmla="*/ 6 h 7"/>
                    <a:gd name="T24" fmla="*/ 5 w 7"/>
                    <a:gd name="T25" fmla="*/ 6 h 7"/>
                    <a:gd name="T26" fmla="*/ 2 w 7"/>
                    <a:gd name="T27" fmla="*/ 7 h 7"/>
                    <a:gd name="T28" fmla="*/ 2 w 7"/>
                    <a:gd name="T29" fmla="*/ 7 h 7"/>
                    <a:gd name="T30" fmla="*/ 1 w 7"/>
                    <a:gd name="T31" fmla="*/ 7 h 7"/>
                    <a:gd name="T32" fmla="*/ 1 w 7"/>
                    <a:gd name="T33" fmla="*/ 6 h 7"/>
                    <a:gd name="T34" fmla="*/ 0 w 7"/>
                    <a:gd name="T35" fmla="*/ 6 h 7"/>
                    <a:gd name="T36" fmla="*/ 0 w 7"/>
                    <a:gd name="T37" fmla="*/ 4 h 7"/>
                    <a:gd name="T38" fmla="*/ 0 w 7"/>
                    <a:gd name="T39" fmla="*/ 3 h 7"/>
                    <a:gd name="T40" fmla="*/ 1 w 7"/>
                    <a:gd name="T41" fmla="*/ 3 h 7"/>
                    <a:gd name="T42" fmla="*/ 1 w 7"/>
                    <a:gd name="T43" fmla="*/ 1 h 7"/>
                    <a:gd name="T44" fmla="*/ 2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2" y="1"/>
                      </a:moveTo>
                      <a:lnTo>
                        <a:pt x="2" y="1"/>
                      </a:lnTo>
                      <a:lnTo>
                        <a:pt x="4" y="0"/>
                      </a:lnTo>
                      <a:lnTo>
                        <a:pt x="5" y="0"/>
                      </a:lnTo>
                      <a:lnTo>
                        <a:pt x="7" y="0"/>
                      </a:lnTo>
                      <a:lnTo>
                        <a:pt x="7" y="1"/>
                      </a:lnTo>
                      <a:lnTo>
                        <a:pt x="7" y="3"/>
                      </a:lnTo>
                      <a:lnTo>
                        <a:pt x="7" y="4"/>
                      </a:lnTo>
                      <a:lnTo>
                        <a:pt x="5" y="6"/>
                      </a:lnTo>
                      <a:lnTo>
                        <a:pt x="2" y="7"/>
                      </a:lnTo>
                      <a:lnTo>
                        <a:pt x="1" y="7"/>
                      </a:lnTo>
                      <a:lnTo>
                        <a:pt x="1" y="6"/>
                      </a:lnTo>
                      <a:lnTo>
                        <a:pt x="0" y="6"/>
                      </a:lnTo>
                      <a:lnTo>
                        <a:pt x="0" y="4"/>
                      </a:lnTo>
                      <a:lnTo>
                        <a:pt x="0" y="3"/>
                      </a:lnTo>
                      <a:lnTo>
                        <a:pt x="1" y="3"/>
                      </a:lnTo>
                      <a:lnTo>
                        <a:pt x="1" y="1"/>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45" name="Freeform 793"/>
                <p:cNvSpPr>
                  <a:spLocks/>
                </p:cNvSpPr>
                <p:nvPr/>
              </p:nvSpPr>
              <p:spPr bwMode="auto">
                <a:xfrm>
                  <a:off x="2166" y="1278"/>
                  <a:ext cx="7" cy="7"/>
                </a:xfrm>
                <a:custGeom>
                  <a:avLst/>
                  <a:gdLst>
                    <a:gd name="T0" fmla="*/ 2 w 7"/>
                    <a:gd name="T1" fmla="*/ 1 h 7"/>
                    <a:gd name="T2" fmla="*/ 2 w 7"/>
                    <a:gd name="T3" fmla="*/ 1 h 7"/>
                    <a:gd name="T4" fmla="*/ 4 w 7"/>
                    <a:gd name="T5" fmla="*/ 0 h 7"/>
                    <a:gd name="T6" fmla="*/ 5 w 7"/>
                    <a:gd name="T7" fmla="*/ 0 h 7"/>
                    <a:gd name="T8" fmla="*/ 5 w 7"/>
                    <a:gd name="T9" fmla="*/ 0 h 7"/>
                    <a:gd name="T10" fmla="*/ 7 w 7"/>
                    <a:gd name="T11" fmla="*/ 0 h 7"/>
                    <a:gd name="T12" fmla="*/ 7 w 7"/>
                    <a:gd name="T13" fmla="*/ 1 h 7"/>
                    <a:gd name="T14" fmla="*/ 7 w 7"/>
                    <a:gd name="T15" fmla="*/ 3 h 7"/>
                    <a:gd name="T16" fmla="*/ 7 w 7"/>
                    <a:gd name="T17" fmla="*/ 3 h 7"/>
                    <a:gd name="T18" fmla="*/ 7 w 7"/>
                    <a:gd name="T19" fmla="*/ 4 h 7"/>
                    <a:gd name="T20" fmla="*/ 5 w 7"/>
                    <a:gd name="T21" fmla="*/ 6 h 7"/>
                    <a:gd name="T22" fmla="*/ 5 w 7"/>
                    <a:gd name="T23" fmla="*/ 6 h 7"/>
                    <a:gd name="T24" fmla="*/ 5 w 7"/>
                    <a:gd name="T25" fmla="*/ 6 h 7"/>
                    <a:gd name="T26" fmla="*/ 2 w 7"/>
                    <a:gd name="T27" fmla="*/ 7 h 7"/>
                    <a:gd name="T28" fmla="*/ 2 w 7"/>
                    <a:gd name="T29" fmla="*/ 7 h 7"/>
                    <a:gd name="T30" fmla="*/ 1 w 7"/>
                    <a:gd name="T31" fmla="*/ 7 h 7"/>
                    <a:gd name="T32" fmla="*/ 1 w 7"/>
                    <a:gd name="T33" fmla="*/ 6 h 7"/>
                    <a:gd name="T34" fmla="*/ 0 w 7"/>
                    <a:gd name="T35" fmla="*/ 6 h 7"/>
                    <a:gd name="T36" fmla="*/ 0 w 7"/>
                    <a:gd name="T37" fmla="*/ 4 h 7"/>
                    <a:gd name="T38" fmla="*/ 0 w 7"/>
                    <a:gd name="T39" fmla="*/ 3 h 7"/>
                    <a:gd name="T40" fmla="*/ 1 w 7"/>
                    <a:gd name="T41" fmla="*/ 3 h 7"/>
                    <a:gd name="T42" fmla="*/ 1 w 7"/>
                    <a:gd name="T43" fmla="*/ 1 h 7"/>
                    <a:gd name="T44" fmla="*/ 2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2" y="1"/>
                      </a:moveTo>
                      <a:lnTo>
                        <a:pt x="2" y="1"/>
                      </a:lnTo>
                      <a:lnTo>
                        <a:pt x="4" y="0"/>
                      </a:lnTo>
                      <a:lnTo>
                        <a:pt x="5" y="0"/>
                      </a:lnTo>
                      <a:lnTo>
                        <a:pt x="7" y="0"/>
                      </a:lnTo>
                      <a:lnTo>
                        <a:pt x="7" y="1"/>
                      </a:lnTo>
                      <a:lnTo>
                        <a:pt x="7" y="3"/>
                      </a:lnTo>
                      <a:lnTo>
                        <a:pt x="7" y="4"/>
                      </a:lnTo>
                      <a:lnTo>
                        <a:pt x="5" y="6"/>
                      </a:lnTo>
                      <a:lnTo>
                        <a:pt x="2" y="7"/>
                      </a:lnTo>
                      <a:lnTo>
                        <a:pt x="1" y="7"/>
                      </a:lnTo>
                      <a:lnTo>
                        <a:pt x="1" y="6"/>
                      </a:lnTo>
                      <a:lnTo>
                        <a:pt x="0" y="6"/>
                      </a:lnTo>
                      <a:lnTo>
                        <a:pt x="0" y="4"/>
                      </a:lnTo>
                      <a:lnTo>
                        <a:pt x="0" y="3"/>
                      </a:lnTo>
                      <a:lnTo>
                        <a:pt x="1" y="3"/>
                      </a:lnTo>
                      <a:lnTo>
                        <a:pt x="1" y="1"/>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46" name="Freeform 794"/>
                <p:cNvSpPr>
                  <a:spLocks/>
                </p:cNvSpPr>
                <p:nvPr/>
              </p:nvSpPr>
              <p:spPr bwMode="auto">
                <a:xfrm>
                  <a:off x="2130" y="1558"/>
                  <a:ext cx="7" cy="8"/>
                </a:xfrm>
                <a:custGeom>
                  <a:avLst/>
                  <a:gdLst>
                    <a:gd name="T0" fmla="*/ 1 w 7"/>
                    <a:gd name="T1" fmla="*/ 1 h 8"/>
                    <a:gd name="T2" fmla="*/ 1 w 7"/>
                    <a:gd name="T3" fmla="*/ 1 h 8"/>
                    <a:gd name="T4" fmla="*/ 4 w 7"/>
                    <a:gd name="T5" fmla="*/ 1 h 8"/>
                    <a:gd name="T6" fmla="*/ 4 w 7"/>
                    <a:gd name="T7" fmla="*/ 0 h 8"/>
                    <a:gd name="T8" fmla="*/ 6 w 7"/>
                    <a:gd name="T9" fmla="*/ 1 h 8"/>
                    <a:gd name="T10" fmla="*/ 7 w 7"/>
                    <a:gd name="T11" fmla="*/ 1 h 8"/>
                    <a:gd name="T12" fmla="*/ 7 w 7"/>
                    <a:gd name="T13" fmla="*/ 2 h 8"/>
                    <a:gd name="T14" fmla="*/ 7 w 7"/>
                    <a:gd name="T15" fmla="*/ 2 h 8"/>
                    <a:gd name="T16" fmla="*/ 7 w 7"/>
                    <a:gd name="T17" fmla="*/ 4 h 8"/>
                    <a:gd name="T18" fmla="*/ 7 w 7"/>
                    <a:gd name="T19" fmla="*/ 5 h 8"/>
                    <a:gd name="T20" fmla="*/ 6 w 7"/>
                    <a:gd name="T21" fmla="*/ 7 h 8"/>
                    <a:gd name="T22" fmla="*/ 4 w 7"/>
                    <a:gd name="T23" fmla="*/ 7 h 8"/>
                    <a:gd name="T24" fmla="*/ 4 w 7"/>
                    <a:gd name="T25" fmla="*/ 7 h 8"/>
                    <a:gd name="T26" fmla="*/ 3 w 7"/>
                    <a:gd name="T27" fmla="*/ 8 h 8"/>
                    <a:gd name="T28" fmla="*/ 1 w 7"/>
                    <a:gd name="T29" fmla="*/ 8 h 8"/>
                    <a:gd name="T30" fmla="*/ 1 w 7"/>
                    <a:gd name="T31" fmla="*/ 8 h 8"/>
                    <a:gd name="T32" fmla="*/ 0 w 7"/>
                    <a:gd name="T33" fmla="*/ 7 h 8"/>
                    <a:gd name="T34" fmla="*/ 0 w 7"/>
                    <a:gd name="T35" fmla="*/ 7 h 8"/>
                    <a:gd name="T36" fmla="*/ 0 w 7"/>
                    <a:gd name="T37" fmla="*/ 5 h 8"/>
                    <a:gd name="T38" fmla="*/ 0 w 7"/>
                    <a:gd name="T39" fmla="*/ 4 h 8"/>
                    <a:gd name="T40" fmla="*/ 0 w 7"/>
                    <a:gd name="T41" fmla="*/ 2 h 8"/>
                    <a:gd name="T42" fmla="*/ 1 w 7"/>
                    <a:gd name="T43" fmla="*/ 2 h 8"/>
                    <a:gd name="T44" fmla="*/ 1 w 7"/>
                    <a:gd name="T45" fmla="*/ 1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1"/>
                      </a:moveTo>
                      <a:lnTo>
                        <a:pt x="1" y="1"/>
                      </a:lnTo>
                      <a:lnTo>
                        <a:pt x="4" y="1"/>
                      </a:lnTo>
                      <a:lnTo>
                        <a:pt x="4" y="0"/>
                      </a:lnTo>
                      <a:lnTo>
                        <a:pt x="6" y="1"/>
                      </a:lnTo>
                      <a:lnTo>
                        <a:pt x="7" y="1"/>
                      </a:lnTo>
                      <a:lnTo>
                        <a:pt x="7" y="2"/>
                      </a:lnTo>
                      <a:lnTo>
                        <a:pt x="7" y="4"/>
                      </a:lnTo>
                      <a:lnTo>
                        <a:pt x="7" y="5"/>
                      </a:lnTo>
                      <a:lnTo>
                        <a:pt x="6" y="7"/>
                      </a:lnTo>
                      <a:lnTo>
                        <a:pt x="4" y="7"/>
                      </a:lnTo>
                      <a:lnTo>
                        <a:pt x="3" y="8"/>
                      </a:lnTo>
                      <a:lnTo>
                        <a:pt x="1" y="8"/>
                      </a:lnTo>
                      <a:lnTo>
                        <a:pt x="0" y="7"/>
                      </a:lnTo>
                      <a:lnTo>
                        <a:pt x="0" y="5"/>
                      </a:lnTo>
                      <a:lnTo>
                        <a:pt x="0" y="4"/>
                      </a:lnTo>
                      <a:lnTo>
                        <a:pt x="0" y="2"/>
                      </a:lnTo>
                      <a:lnTo>
                        <a:pt x="1" y="2"/>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47" name="Freeform 795"/>
                <p:cNvSpPr>
                  <a:spLocks/>
                </p:cNvSpPr>
                <p:nvPr/>
              </p:nvSpPr>
              <p:spPr bwMode="auto">
                <a:xfrm>
                  <a:off x="2130" y="1558"/>
                  <a:ext cx="7" cy="8"/>
                </a:xfrm>
                <a:custGeom>
                  <a:avLst/>
                  <a:gdLst>
                    <a:gd name="T0" fmla="*/ 1 w 7"/>
                    <a:gd name="T1" fmla="*/ 1 h 8"/>
                    <a:gd name="T2" fmla="*/ 1 w 7"/>
                    <a:gd name="T3" fmla="*/ 1 h 8"/>
                    <a:gd name="T4" fmla="*/ 4 w 7"/>
                    <a:gd name="T5" fmla="*/ 1 h 8"/>
                    <a:gd name="T6" fmla="*/ 4 w 7"/>
                    <a:gd name="T7" fmla="*/ 0 h 8"/>
                    <a:gd name="T8" fmla="*/ 6 w 7"/>
                    <a:gd name="T9" fmla="*/ 1 h 8"/>
                    <a:gd name="T10" fmla="*/ 7 w 7"/>
                    <a:gd name="T11" fmla="*/ 1 h 8"/>
                    <a:gd name="T12" fmla="*/ 7 w 7"/>
                    <a:gd name="T13" fmla="*/ 2 h 8"/>
                    <a:gd name="T14" fmla="*/ 7 w 7"/>
                    <a:gd name="T15" fmla="*/ 2 h 8"/>
                    <a:gd name="T16" fmla="*/ 7 w 7"/>
                    <a:gd name="T17" fmla="*/ 4 h 8"/>
                    <a:gd name="T18" fmla="*/ 7 w 7"/>
                    <a:gd name="T19" fmla="*/ 5 h 8"/>
                    <a:gd name="T20" fmla="*/ 6 w 7"/>
                    <a:gd name="T21" fmla="*/ 7 h 8"/>
                    <a:gd name="T22" fmla="*/ 4 w 7"/>
                    <a:gd name="T23" fmla="*/ 7 h 8"/>
                    <a:gd name="T24" fmla="*/ 4 w 7"/>
                    <a:gd name="T25" fmla="*/ 7 h 8"/>
                    <a:gd name="T26" fmla="*/ 3 w 7"/>
                    <a:gd name="T27" fmla="*/ 8 h 8"/>
                    <a:gd name="T28" fmla="*/ 1 w 7"/>
                    <a:gd name="T29" fmla="*/ 8 h 8"/>
                    <a:gd name="T30" fmla="*/ 1 w 7"/>
                    <a:gd name="T31" fmla="*/ 8 h 8"/>
                    <a:gd name="T32" fmla="*/ 0 w 7"/>
                    <a:gd name="T33" fmla="*/ 7 h 8"/>
                    <a:gd name="T34" fmla="*/ 0 w 7"/>
                    <a:gd name="T35" fmla="*/ 7 h 8"/>
                    <a:gd name="T36" fmla="*/ 0 w 7"/>
                    <a:gd name="T37" fmla="*/ 5 h 8"/>
                    <a:gd name="T38" fmla="*/ 0 w 7"/>
                    <a:gd name="T39" fmla="*/ 4 h 8"/>
                    <a:gd name="T40" fmla="*/ 0 w 7"/>
                    <a:gd name="T41" fmla="*/ 2 h 8"/>
                    <a:gd name="T42" fmla="*/ 1 w 7"/>
                    <a:gd name="T43" fmla="*/ 2 h 8"/>
                    <a:gd name="T44" fmla="*/ 1 w 7"/>
                    <a:gd name="T45" fmla="*/ 1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1"/>
                      </a:moveTo>
                      <a:lnTo>
                        <a:pt x="1" y="1"/>
                      </a:lnTo>
                      <a:lnTo>
                        <a:pt x="4" y="1"/>
                      </a:lnTo>
                      <a:lnTo>
                        <a:pt x="4" y="0"/>
                      </a:lnTo>
                      <a:lnTo>
                        <a:pt x="6" y="1"/>
                      </a:lnTo>
                      <a:lnTo>
                        <a:pt x="7" y="1"/>
                      </a:lnTo>
                      <a:lnTo>
                        <a:pt x="7" y="2"/>
                      </a:lnTo>
                      <a:lnTo>
                        <a:pt x="7" y="4"/>
                      </a:lnTo>
                      <a:lnTo>
                        <a:pt x="7" y="5"/>
                      </a:lnTo>
                      <a:lnTo>
                        <a:pt x="6" y="7"/>
                      </a:lnTo>
                      <a:lnTo>
                        <a:pt x="4" y="7"/>
                      </a:lnTo>
                      <a:lnTo>
                        <a:pt x="3" y="8"/>
                      </a:lnTo>
                      <a:lnTo>
                        <a:pt x="1" y="8"/>
                      </a:lnTo>
                      <a:lnTo>
                        <a:pt x="0" y="7"/>
                      </a:lnTo>
                      <a:lnTo>
                        <a:pt x="0" y="5"/>
                      </a:lnTo>
                      <a:lnTo>
                        <a:pt x="0" y="4"/>
                      </a:lnTo>
                      <a:lnTo>
                        <a:pt x="0" y="2"/>
                      </a:lnTo>
                      <a:lnTo>
                        <a:pt x="1" y="2"/>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48" name="Freeform 796"/>
                <p:cNvSpPr>
                  <a:spLocks/>
                </p:cNvSpPr>
                <p:nvPr/>
              </p:nvSpPr>
              <p:spPr bwMode="auto">
                <a:xfrm>
                  <a:off x="2270" y="1626"/>
                  <a:ext cx="8" cy="8"/>
                </a:xfrm>
                <a:custGeom>
                  <a:avLst/>
                  <a:gdLst>
                    <a:gd name="T0" fmla="*/ 3 w 8"/>
                    <a:gd name="T1" fmla="*/ 0 h 8"/>
                    <a:gd name="T2" fmla="*/ 3 w 8"/>
                    <a:gd name="T3" fmla="*/ 0 h 8"/>
                    <a:gd name="T4" fmla="*/ 5 w 8"/>
                    <a:gd name="T5" fmla="*/ 0 h 8"/>
                    <a:gd name="T6" fmla="*/ 6 w 8"/>
                    <a:gd name="T7" fmla="*/ 0 h 8"/>
                    <a:gd name="T8" fmla="*/ 6 w 8"/>
                    <a:gd name="T9" fmla="*/ 0 h 8"/>
                    <a:gd name="T10" fmla="*/ 8 w 8"/>
                    <a:gd name="T11" fmla="*/ 0 h 8"/>
                    <a:gd name="T12" fmla="*/ 8 w 8"/>
                    <a:gd name="T13" fmla="*/ 2 h 8"/>
                    <a:gd name="T14" fmla="*/ 8 w 8"/>
                    <a:gd name="T15" fmla="*/ 2 h 8"/>
                    <a:gd name="T16" fmla="*/ 8 w 8"/>
                    <a:gd name="T17" fmla="*/ 3 h 8"/>
                    <a:gd name="T18" fmla="*/ 8 w 8"/>
                    <a:gd name="T19" fmla="*/ 5 h 8"/>
                    <a:gd name="T20" fmla="*/ 6 w 8"/>
                    <a:gd name="T21" fmla="*/ 5 h 8"/>
                    <a:gd name="T22" fmla="*/ 6 w 8"/>
                    <a:gd name="T23" fmla="*/ 6 h 8"/>
                    <a:gd name="T24" fmla="*/ 6 w 8"/>
                    <a:gd name="T25" fmla="*/ 6 h 8"/>
                    <a:gd name="T26" fmla="*/ 3 w 8"/>
                    <a:gd name="T27" fmla="*/ 8 h 8"/>
                    <a:gd name="T28" fmla="*/ 3 w 8"/>
                    <a:gd name="T29" fmla="*/ 8 h 8"/>
                    <a:gd name="T30" fmla="*/ 2 w 8"/>
                    <a:gd name="T31" fmla="*/ 8 h 8"/>
                    <a:gd name="T32" fmla="*/ 2 w 8"/>
                    <a:gd name="T33" fmla="*/ 6 h 8"/>
                    <a:gd name="T34" fmla="*/ 0 w 8"/>
                    <a:gd name="T35" fmla="*/ 5 h 8"/>
                    <a:gd name="T36" fmla="*/ 0 w 8"/>
                    <a:gd name="T37" fmla="*/ 5 h 8"/>
                    <a:gd name="T38" fmla="*/ 0 w 8"/>
                    <a:gd name="T39" fmla="*/ 3 h 8"/>
                    <a:gd name="T40" fmla="*/ 2 w 8"/>
                    <a:gd name="T41" fmla="*/ 2 h 8"/>
                    <a:gd name="T42" fmla="*/ 2 w 8"/>
                    <a:gd name="T43" fmla="*/ 2 h 8"/>
                    <a:gd name="T44" fmla="*/ 3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0"/>
                      </a:moveTo>
                      <a:lnTo>
                        <a:pt x="3" y="0"/>
                      </a:lnTo>
                      <a:lnTo>
                        <a:pt x="5" y="0"/>
                      </a:lnTo>
                      <a:lnTo>
                        <a:pt x="6" y="0"/>
                      </a:lnTo>
                      <a:lnTo>
                        <a:pt x="8" y="0"/>
                      </a:lnTo>
                      <a:lnTo>
                        <a:pt x="8" y="2"/>
                      </a:lnTo>
                      <a:lnTo>
                        <a:pt x="8" y="3"/>
                      </a:lnTo>
                      <a:lnTo>
                        <a:pt x="8" y="5"/>
                      </a:lnTo>
                      <a:lnTo>
                        <a:pt x="6" y="5"/>
                      </a:lnTo>
                      <a:lnTo>
                        <a:pt x="6" y="6"/>
                      </a:lnTo>
                      <a:lnTo>
                        <a:pt x="3" y="8"/>
                      </a:lnTo>
                      <a:lnTo>
                        <a:pt x="2" y="8"/>
                      </a:lnTo>
                      <a:lnTo>
                        <a:pt x="2" y="6"/>
                      </a:lnTo>
                      <a:lnTo>
                        <a:pt x="0" y="5"/>
                      </a:lnTo>
                      <a:lnTo>
                        <a:pt x="0" y="3"/>
                      </a:lnTo>
                      <a:lnTo>
                        <a:pt x="2"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49" name="Freeform 797"/>
                <p:cNvSpPr>
                  <a:spLocks/>
                </p:cNvSpPr>
                <p:nvPr/>
              </p:nvSpPr>
              <p:spPr bwMode="auto">
                <a:xfrm>
                  <a:off x="2270" y="1626"/>
                  <a:ext cx="8" cy="8"/>
                </a:xfrm>
                <a:custGeom>
                  <a:avLst/>
                  <a:gdLst>
                    <a:gd name="T0" fmla="*/ 3 w 8"/>
                    <a:gd name="T1" fmla="*/ 0 h 8"/>
                    <a:gd name="T2" fmla="*/ 3 w 8"/>
                    <a:gd name="T3" fmla="*/ 0 h 8"/>
                    <a:gd name="T4" fmla="*/ 5 w 8"/>
                    <a:gd name="T5" fmla="*/ 0 h 8"/>
                    <a:gd name="T6" fmla="*/ 6 w 8"/>
                    <a:gd name="T7" fmla="*/ 0 h 8"/>
                    <a:gd name="T8" fmla="*/ 6 w 8"/>
                    <a:gd name="T9" fmla="*/ 0 h 8"/>
                    <a:gd name="T10" fmla="*/ 8 w 8"/>
                    <a:gd name="T11" fmla="*/ 0 h 8"/>
                    <a:gd name="T12" fmla="*/ 8 w 8"/>
                    <a:gd name="T13" fmla="*/ 2 h 8"/>
                    <a:gd name="T14" fmla="*/ 8 w 8"/>
                    <a:gd name="T15" fmla="*/ 2 h 8"/>
                    <a:gd name="T16" fmla="*/ 8 w 8"/>
                    <a:gd name="T17" fmla="*/ 3 h 8"/>
                    <a:gd name="T18" fmla="*/ 8 w 8"/>
                    <a:gd name="T19" fmla="*/ 5 h 8"/>
                    <a:gd name="T20" fmla="*/ 6 w 8"/>
                    <a:gd name="T21" fmla="*/ 5 h 8"/>
                    <a:gd name="T22" fmla="*/ 6 w 8"/>
                    <a:gd name="T23" fmla="*/ 6 h 8"/>
                    <a:gd name="T24" fmla="*/ 6 w 8"/>
                    <a:gd name="T25" fmla="*/ 6 h 8"/>
                    <a:gd name="T26" fmla="*/ 3 w 8"/>
                    <a:gd name="T27" fmla="*/ 8 h 8"/>
                    <a:gd name="T28" fmla="*/ 3 w 8"/>
                    <a:gd name="T29" fmla="*/ 8 h 8"/>
                    <a:gd name="T30" fmla="*/ 2 w 8"/>
                    <a:gd name="T31" fmla="*/ 8 h 8"/>
                    <a:gd name="T32" fmla="*/ 2 w 8"/>
                    <a:gd name="T33" fmla="*/ 6 h 8"/>
                    <a:gd name="T34" fmla="*/ 0 w 8"/>
                    <a:gd name="T35" fmla="*/ 5 h 8"/>
                    <a:gd name="T36" fmla="*/ 0 w 8"/>
                    <a:gd name="T37" fmla="*/ 5 h 8"/>
                    <a:gd name="T38" fmla="*/ 0 w 8"/>
                    <a:gd name="T39" fmla="*/ 3 h 8"/>
                    <a:gd name="T40" fmla="*/ 2 w 8"/>
                    <a:gd name="T41" fmla="*/ 2 h 8"/>
                    <a:gd name="T42" fmla="*/ 2 w 8"/>
                    <a:gd name="T43" fmla="*/ 2 h 8"/>
                    <a:gd name="T44" fmla="*/ 3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0"/>
                      </a:moveTo>
                      <a:lnTo>
                        <a:pt x="3" y="0"/>
                      </a:lnTo>
                      <a:lnTo>
                        <a:pt x="5" y="0"/>
                      </a:lnTo>
                      <a:lnTo>
                        <a:pt x="6" y="0"/>
                      </a:lnTo>
                      <a:lnTo>
                        <a:pt x="8" y="0"/>
                      </a:lnTo>
                      <a:lnTo>
                        <a:pt x="8" y="2"/>
                      </a:lnTo>
                      <a:lnTo>
                        <a:pt x="8" y="3"/>
                      </a:lnTo>
                      <a:lnTo>
                        <a:pt x="8" y="5"/>
                      </a:lnTo>
                      <a:lnTo>
                        <a:pt x="6" y="5"/>
                      </a:lnTo>
                      <a:lnTo>
                        <a:pt x="6" y="6"/>
                      </a:lnTo>
                      <a:lnTo>
                        <a:pt x="3" y="8"/>
                      </a:lnTo>
                      <a:lnTo>
                        <a:pt x="2" y="8"/>
                      </a:lnTo>
                      <a:lnTo>
                        <a:pt x="2" y="6"/>
                      </a:lnTo>
                      <a:lnTo>
                        <a:pt x="0" y="5"/>
                      </a:lnTo>
                      <a:lnTo>
                        <a:pt x="0" y="3"/>
                      </a:lnTo>
                      <a:lnTo>
                        <a:pt x="2"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50" name="Freeform 798"/>
                <p:cNvSpPr>
                  <a:spLocks/>
                </p:cNvSpPr>
                <p:nvPr/>
              </p:nvSpPr>
              <p:spPr bwMode="auto">
                <a:xfrm>
                  <a:off x="2316" y="1586"/>
                  <a:ext cx="8" cy="7"/>
                </a:xfrm>
                <a:custGeom>
                  <a:avLst/>
                  <a:gdLst>
                    <a:gd name="T0" fmla="*/ 3 w 8"/>
                    <a:gd name="T1" fmla="*/ 1 h 7"/>
                    <a:gd name="T2" fmla="*/ 3 w 8"/>
                    <a:gd name="T3" fmla="*/ 1 h 7"/>
                    <a:gd name="T4" fmla="*/ 3 w 8"/>
                    <a:gd name="T5" fmla="*/ 0 h 7"/>
                    <a:gd name="T6" fmla="*/ 6 w 8"/>
                    <a:gd name="T7" fmla="*/ 0 h 7"/>
                    <a:gd name="T8" fmla="*/ 6 w 8"/>
                    <a:gd name="T9" fmla="*/ 0 h 7"/>
                    <a:gd name="T10" fmla="*/ 8 w 8"/>
                    <a:gd name="T11" fmla="*/ 1 h 7"/>
                    <a:gd name="T12" fmla="*/ 8 w 8"/>
                    <a:gd name="T13" fmla="*/ 1 h 7"/>
                    <a:gd name="T14" fmla="*/ 8 w 8"/>
                    <a:gd name="T15" fmla="*/ 3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3 w 8"/>
                    <a:gd name="T29" fmla="*/ 7 h 7"/>
                    <a:gd name="T30" fmla="*/ 2 w 8"/>
                    <a:gd name="T31" fmla="*/ 7 h 7"/>
                    <a:gd name="T32" fmla="*/ 0 w 8"/>
                    <a:gd name="T33" fmla="*/ 7 h 7"/>
                    <a:gd name="T34" fmla="*/ 0 w 8"/>
                    <a:gd name="T35" fmla="*/ 6 h 7"/>
                    <a:gd name="T36" fmla="*/ 0 w 8"/>
                    <a:gd name="T37" fmla="*/ 4 h 7"/>
                    <a:gd name="T38" fmla="*/ 0 w 8"/>
                    <a:gd name="T39" fmla="*/ 4 h 7"/>
                    <a:gd name="T40" fmla="*/ 0 w 8"/>
                    <a:gd name="T41" fmla="*/ 3 h 7"/>
                    <a:gd name="T42" fmla="*/ 2 w 8"/>
                    <a:gd name="T43" fmla="*/ 1 h 7"/>
                    <a:gd name="T44" fmla="*/ 3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3" y="1"/>
                      </a:moveTo>
                      <a:lnTo>
                        <a:pt x="3" y="1"/>
                      </a:lnTo>
                      <a:lnTo>
                        <a:pt x="3" y="0"/>
                      </a:lnTo>
                      <a:lnTo>
                        <a:pt x="6" y="0"/>
                      </a:lnTo>
                      <a:lnTo>
                        <a:pt x="8" y="1"/>
                      </a:lnTo>
                      <a:lnTo>
                        <a:pt x="8" y="3"/>
                      </a:lnTo>
                      <a:lnTo>
                        <a:pt x="8" y="4"/>
                      </a:lnTo>
                      <a:lnTo>
                        <a:pt x="6" y="6"/>
                      </a:lnTo>
                      <a:lnTo>
                        <a:pt x="5" y="7"/>
                      </a:lnTo>
                      <a:lnTo>
                        <a:pt x="3" y="7"/>
                      </a:lnTo>
                      <a:lnTo>
                        <a:pt x="2" y="7"/>
                      </a:lnTo>
                      <a:lnTo>
                        <a:pt x="0" y="7"/>
                      </a:lnTo>
                      <a:lnTo>
                        <a:pt x="0" y="6"/>
                      </a:lnTo>
                      <a:lnTo>
                        <a:pt x="0" y="4"/>
                      </a:lnTo>
                      <a:lnTo>
                        <a:pt x="0" y="3"/>
                      </a:lnTo>
                      <a:lnTo>
                        <a:pt x="2"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51" name="Freeform 799"/>
                <p:cNvSpPr>
                  <a:spLocks/>
                </p:cNvSpPr>
                <p:nvPr/>
              </p:nvSpPr>
              <p:spPr bwMode="auto">
                <a:xfrm>
                  <a:off x="2316" y="1586"/>
                  <a:ext cx="8" cy="7"/>
                </a:xfrm>
                <a:custGeom>
                  <a:avLst/>
                  <a:gdLst>
                    <a:gd name="T0" fmla="*/ 3 w 8"/>
                    <a:gd name="T1" fmla="*/ 1 h 7"/>
                    <a:gd name="T2" fmla="*/ 3 w 8"/>
                    <a:gd name="T3" fmla="*/ 1 h 7"/>
                    <a:gd name="T4" fmla="*/ 3 w 8"/>
                    <a:gd name="T5" fmla="*/ 0 h 7"/>
                    <a:gd name="T6" fmla="*/ 6 w 8"/>
                    <a:gd name="T7" fmla="*/ 0 h 7"/>
                    <a:gd name="T8" fmla="*/ 6 w 8"/>
                    <a:gd name="T9" fmla="*/ 0 h 7"/>
                    <a:gd name="T10" fmla="*/ 8 w 8"/>
                    <a:gd name="T11" fmla="*/ 1 h 7"/>
                    <a:gd name="T12" fmla="*/ 8 w 8"/>
                    <a:gd name="T13" fmla="*/ 1 h 7"/>
                    <a:gd name="T14" fmla="*/ 8 w 8"/>
                    <a:gd name="T15" fmla="*/ 3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3 w 8"/>
                    <a:gd name="T29" fmla="*/ 7 h 7"/>
                    <a:gd name="T30" fmla="*/ 2 w 8"/>
                    <a:gd name="T31" fmla="*/ 7 h 7"/>
                    <a:gd name="T32" fmla="*/ 0 w 8"/>
                    <a:gd name="T33" fmla="*/ 7 h 7"/>
                    <a:gd name="T34" fmla="*/ 0 w 8"/>
                    <a:gd name="T35" fmla="*/ 6 h 7"/>
                    <a:gd name="T36" fmla="*/ 0 w 8"/>
                    <a:gd name="T37" fmla="*/ 4 h 7"/>
                    <a:gd name="T38" fmla="*/ 0 w 8"/>
                    <a:gd name="T39" fmla="*/ 4 h 7"/>
                    <a:gd name="T40" fmla="*/ 0 w 8"/>
                    <a:gd name="T41" fmla="*/ 3 h 7"/>
                    <a:gd name="T42" fmla="*/ 2 w 8"/>
                    <a:gd name="T43" fmla="*/ 1 h 7"/>
                    <a:gd name="T44" fmla="*/ 3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3" y="1"/>
                      </a:moveTo>
                      <a:lnTo>
                        <a:pt x="3" y="1"/>
                      </a:lnTo>
                      <a:lnTo>
                        <a:pt x="3" y="0"/>
                      </a:lnTo>
                      <a:lnTo>
                        <a:pt x="6" y="0"/>
                      </a:lnTo>
                      <a:lnTo>
                        <a:pt x="8" y="1"/>
                      </a:lnTo>
                      <a:lnTo>
                        <a:pt x="8" y="3"/>
                      </a:lnTo>
                      <a:lnTo>
                        <a:pt x="8" y="4"/>
                      </a:lnTo>
                      <a:lnTo>
                        <a:pt x="6" y="6"/>
                      </a:lnTo>
                      <a:lnTo>
                        <a:pt x="5" y="7"/>
                      </a:lnTo>
                      <a:lnTo>
                        <a:pt x="3" y="7"/>
                      </a:lnTo>
                      <a:lnTo>
                        <a:pt x="2" y="7"/>
                      </a:lnTo>
                      <a:lnTo>
                        <a:pt x="0" y="7"/>
                      </a:lnTo>
                      <a:lnTo>
                        <a:pt x="0" y="6"/>
                      </a:lnTo>
                      <a:lnTo>
                        <a:pt x="0" y="4"/>
                      </a:lnTo>
                      <a:lnTo>
                        <a:pt x="0" y="3"/>
                      </a:lnTo>
                      <a:lnTo>
                        <a:pt x="2"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52" name="Freeform 800"/>
                <p:cNvSpPr>
                  <a:spLocks/>
                </p:cNvSpPr>
                <p:nvPr/>
              </p:nvSpPr>
              <p:spPr bwMode="auto">
                <a:xfrm>
                  <a:off x="2364" y="1185"/>
                  <a:ext cx="8" cy="9"/>
                </a:xfrm>
                <a:custGeom>
                  <a:avLst/>
                  <a:gdLst>
                    <a:gd name="T0" fmla="*/ 2 w 8"/>
                    <a:gd name="T1" fmla="*/ 2 h 9"/>
                    <a:gd name="T2" fmla="*/ 2 w 8"/>
                    <a:gd name="T3" fmla="*/ 2 h 9"/>
                    <a:gd name="T4" fmla="*/ 3 w 8"/>
                    <a:gd name="T5" fmla="*/ 2 h 9"/>
                    <a:gd name="T6" fmla="*/ 5 w 8"/>
                    <a:gd name="T7" fmla="*/ 0 h 9"/>
                    <a:gd name="T8" fmla="*/ 6 w 8"/>
                    <a:gd name="T9" fmla="*/ 2 h 9"/>
                    <a:gd name="T10" fmla="*/ 6 w 8"/>
                    <a:gd name="T11" fmla="*/ 2 h 9"/>
                    <a:gd name="T12" fmla="*/ 8 w 8"/>
                    <a:gd name="T13" fmla="*/ 2 h 9"/>
                    <a:gd name="T14" fmla="*/ 8 w 8"/>
                    <a:gd name="T15" fmla="*/ 3 h 9"/>
                    <a:gd name="T16" fmla="*/ 8 w 8"/>
                    <a:gd name="T17" fmla="*/ 5 h 9"/>
                    <a:gd name="T18" fmla="*/ 6 w 8"/>
                    <a:gd name="T19" fmla="*/ 6 h 9"/>
                    <a:gd name="T20" fmla="*/ 5 w 8"/>
                    <a:gd name="T21" fmla="*/ 6 h 9"/>
                    <a:gd name="T22" fmla="*/ 5 w 8"/>
                    <a:gd name="T23" fmla="*/ 8 h 9"/>
                    <a:gd name="T24" fmla="*/ 5 w 8"/>
                    <a:gd name="T25" fmla="*/ 8 h 9"/>
                    <a:gd name="T26" fmla="*/ 3 w 8"/>
                    <a:gd name="T27" fmla="*/ 9 h 9"/>
                    <a:gd name="T28" fmla="*/ 2 w 8"/>
                    <a:gd name="T29" fmla="*/ 9 h 9"/>
                    <a:gd name="T30" fmla="*/ 2 w 8"/>
                    <a:gd name="T31" fmla="*/ 9 h 9"/>
                    <a:gd name="T32" fmla="*/ 0 w 8"/>
                    <a:gd name="T33" fmla="*/ 8 h 9"/>
                    <a:gd name="T34" fmla="*/ 0 w 8"/>
                    <a:gd name="T35" fmla="*/ 6 h 9"/>
                    <a:gd name="T36" fmla="*/ 0 w 8"/>
                    <a:gd name="T37" fmla="*/ 6 h 9"/>
                    <a:gd name="T38" fmla="*/ 0 w 8"/>
                    <a:gd name="T39" fmla="*/ 5 h 9"/>
                    <a:gd name="T40" fmla="*/ 0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2"/>
                      </a:lnTo>
                      <a:lnTo>
                        <a:pt x="5" y="0"/>
                      </a:lnTo>
                      <a:lnTo>
                        <a:pt x="6" y="2"/>
                      </a:lnTo>
                      <a:lnTo>
                        <a:pt x="8" y="2"/>
                      </a:lnTo>
                      <a:lnTo>
                        <a:pt x="8" y="3"/>
                      </a:lnTo>
                      <a:lnTo>
                        <a:pt x="8" y="5"/>
                      </a:lnTo>
                      <a:lnTo>
                        <a:pt x="6" y="6"/>
                      </a:lnTo>
                      <a:lnTo>
                        <a:pt x="5" y="6"/>
                      </a:lnTo>
                      <a:lnTo>
                        <a:pt x="5" y="8"/>
                      </a:lnTo>
                      <a:lnTo>
                        <a:pt x="3" y="9"/>
                      </a:lnTo>
                      <a:lnTo>
                        <a:pt x="2" y="9"/>
                      </a:lnTo>
                      <a:lnTo>
                        <a:pt x="0" y="8"/>
                      </a:lnTo>
                      <a:lnTo>
                        <a:pt x="0" y="6"/>
                      </a:lnTo>
                      <a:lnTo>
                        <a:pt x="0" y="5"/>
                      </a:lnTo>
                      <a:lnTo>
                        <a:pt x="0"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53" name="Freeform 801"/>
                <p:cNvSpPr>
                  <a:spLocks/>
                </p:cNvSpPr>
                <p:nvPr/>
              </p:nvSpPr>
              <p:spPr bwMode="auto">
                <a:xfrm>
                  <a:off x="2364" y="1185"/>
                  <a:ext cx="8" cy="9"/>
                </a:xfrm>
                <a:custGeom>
                  <a:avLst/>
                  <a:gdLst>
                    <a:gd name="T0" fmla="*/ 2 w 8"/>
                    <a:gd name="T1" fmla="*/ 2 h 9"/>
                    <a:gd name="T2" fmla="*/ 2 w 8"/>
                    <a:gd name="T3" fmla="*/ 2 h 9"/>
                    <a:gd name="T4" fmla="*/ 3 w 8"/>
                    <a:gd name="T5" fmla="*/ 2 h 9"/>
                    <a:gd name="T6" fmla="*/ 5 w 8"/>
                    <a:gd name="T7" fmla="*/ 0 h 9"/>
                    <a:gd name="T8" fmla="*/ 6 w 8"/>
                    <a:gd name="T9" fmla="*/ 2 h 9"/>
                    <a:gd name="T10" fmla="*/ 6 w 8"/>
                    <a:gd name="T11" fmla="*/ 2 h 9"/>
                    <a:gd name="T12" fmla="*/ 8 w 8"/>
                    <a:gd name="T13" fmla="*/ 2 h 9"/>
                    <a:gd name="T14" fmla="*/ 8 w 8"/>
                    <a:gd name="T15" fmla="*/ 3 h 9"/>
                    <a:gd name="T16" fmla="*/ 8 w 8"/>
                    <a:gd name="T17" fmla="*/ 5 h 9"/>
                    <a:gd name="T18" fmla="*/ 6 w 8"/>
                    <a:gd name="T19" fmla="*/ 6 h 9"/>
                    <a:gd name="T20" fmla="*/ 5 w 8"/>
                    <a:gd name="T21" fmla="*/ 6 h 9"/>
                    <a:gd name="T22" fmla="*/ 5 w 8"/>
                    <a:gd name="T23" fmla="*/ 8 h 9"/>
                    <a:gd name="T24" fmla="*/ 5 w 8"/>
                    <a:gd name="T25" fmla="*/ 8 h 9"/>
                    <a:gd name="T26" fmla="*/ 3 w 8"/>
                    <a:gd name="T27" fmla="*/ 9 h 9"/>
                    <a:gd name="T28" fmla="*/ 2 w 8"/>
                    <a:gd name="T29" fmla="*/ 9 h 9"/>
                    <a:gd name="T30" fmla="*/ 2 w 8"/>
                    <a:gd name="T31" fmla="*/ 9 h 9"/>
                    <a:gd name="T32" fmla="*/ 0 w 8"/>
                    <a:gd name="T33" fmla="*/ 8 h 9"/>
                    <a:gd name="T34" fmla="*/ 0 w 8"/>
                    <a:gd name="T35" fmla="*/ 6 h 9"/>
                    <a:gd name="T36" fmla="*/ 0 w 8"/>
                    <a:gd name="T37" fmla="*/ 6 h 9"/>
                    <a:gd name="T38" fmla="*/ 0 w 8"/>
                    <a:gd name="T39" fmla="*/ 5 h 9"/>
                    <a:gd name="T40" fmla="*/ 0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2"/>
                      </a:lnTo>
                      <a:lnTo>
                        <a:pt x="5" y="0"/>
                      </a:lnTo>
                      <a:lnTo>
                        <a:pt x="6" y="2"/>
                      </a:lnTo>
                      <a:lnTo>
                        <a:pt x="8" y="2"/>
                      </a:lnTo>
                      <a:lnTo>
                        <a:pt x="8" y="3"/>
                      </a:lnTo>
                      <a:lnTo>
                        <a:pt x="8" y="5"/>
                      </a:lnTo>
                      <a:lnTo>
                        <a:pt x="6" y="6"/>
                      </a:lnTo>
                      <a:lnTo>
                        <a:pt x="5" y="6"/>
                      </a:lnTo>
                      <a:lnTo>
                        <a:pt x="5" y="8"/>
                      </a:lnTo>
                      <a:lnTo>
                        <a:pt x="3" y="9"/>
                      </a:lnTo>
                      <a:lnTo>
                        <a:pt x="2" y="9"/>
                      </a:lnTo>
                      <a:lnTo>
                        <a:pt x="0" y="8"/>
                      </a:lnTo>
                      <a:lnTo>
                        <a:pt x="0" y="6"/>
                      </a:lnTo>
                      <a:lnTo>
                        <a:pt x="0" y="5"/>
                      </a:lnTo>
                      <a:lnTo>
                        <a:pt x="0"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54" name="Freeform 802"/>
                <p:cNvSpPr>
                  <a:spLocks/>
                </p:cNvSpPr>
                <p:nvPr/>
              </p:nvSpPr>
              <p:spPr bwMode="auto">
                <a:xfrm>
                  <a:off x="2427" y="1152"/>
                  <a:ext cx="9" cy="9"/>
                </a:xfrm>
                <a:custGeom>
                  <a:avLst/>
                  <a:gdLst>
                    <a:gd name="T0" fmla="*/ 3 w 9"/>
                    <a:gd name="T1" fmla="*/ 2 h 9"/>
                    <a:gd name="T2" fmla="*/ 3 w 9"/>
                    <a:gd name="T3" fmla="*/ 2 h 9"/>
                    <a:gd name="T4" fmla="*/ 5 w 9"/>
                    <a:gd name="T5" fmla="*/ 0 h 9"/>
                    <a:gd name="T6" fmla="*/ 6 w 9"/>
                    <a:gd name="T7" fmla="*/ 0 h 9"/>
                    <a:gd name="T8" fmla="*/ 8 w 9"/>
                    <a:gd name="T9" fmla="*/ 0 h 9"/>
                    <a:gd name="T10" fmla="*/ 8 w 9"/>
                    <a:gd name="T11" fmla="*/ 2 h 9"/>
                    <a:gd name="T12" fmla="*/ 8 w 9"/>
                    <a:gd name="T13" fmla="*/ 2 h 9"/>
                    <a:gd name="T14" fmla="*/ 9 w 9"/>
                    <a:gd name="T15" fmla="*/ 3 h 9"/>
                    <a:gd name="T16" fmla="*/ 8 w 9"/>
                    <a:gd name="T17" fmla="*/ 5 h 9"/>
                    <a:gd name="T18" fmla="*/ 8 w 9"/>
                    <a:gd name="T19" fmla="*/ 5 h 9"/>
                    <a:gd name="T20" fmla="*/ 8 w 9"/>
                    <a:gd name="T21" fmla="*/ 6 h 9"/>
                    <a:gd name="T22" fmla="*/ 6 w 9"/>
                    <a:gd name="T23" fmla="*/ 8 h 9"/>
                    <a:gd name="T24" fmla="*/ 6 w 9"/>
                    <a:gd name="T25" fmla="*/ 8 h 9"/>
                    <a:gd name="T26" fmla="*/ 5 w 9"/>
                    <a:gd name="T27" fmla="*/ 8 h 9"/>
                    <a:gd name="T28" fmla="*/ 3 w 9"/>
                    <a:gd name="T29" fmla="*/ 9 h 9"/>
                    <a:gd name="T30" fmla="*/ 2 w 9"/>
                    <a:gd name="T31" fmla="*/ 8 h 9"/>
                    <a:gd name="T32" fmla="*/ 2 w 9"/>
                    <a:gd name="T33" fmla="*/ 8 h 9"/>
                    <a:gd name="T34" fmla="*/ 0 w 9"/>
                    <a:gd name="T35" fmla="*/ 6 h 9"/>
                    <a:gd name="T36" fmla="*/ 0 w 9"/>
                    <a:gd name="T37" fmla="*/ 6 h 9"/>
                    <a:gd name="T38" fmla="*/ 0 w 9"/>
                    <a:gd name="T39" fmla="*/ 5 h 9"/>
                    <a:gd name="T40" fmla="*/ 2 w 9"/>
                    <a:gd name="T41" fmla="*/ 3 h 9"/>
                    <a:gd name="T42" fmla="*/ 2 w 9"/>
                    <a:gd name="T43" fmla="*/ 3 h 9"/>
                    <a:gd name="T44" fmla="*/ 3 w 9"/>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2"/>
                      </a:moveTo>
                      <a:lnTo>
                        <a:pt x="3" y="2"/>
                      </a:lnTo>
                      <a:lnTo>
                        <a:pt x="5" y="0"/>
                      </a:lnTo>
                      <a:lnTo>
                        <a:pt x="6" y="0"/>
                      </a:lnTo>
                      <a:lnTo>
                        <a:pt x="8" y="0"/>
                      </a:lnTo>
                      <a:lnTo>
                        <a:pt x="8" y="2"/>
                      </a:lnTo>
                      <a:lnTo>
                        <a:pt x="9" y="3"/>
                      </a:lnTo>
                      <a:lnTo>
                        <a:pt x="8" y="5"/>
                      </a:lnTo>
                      <a:lnTo>
                        <a:pt x="8" y="6"/>
                      </a:lnTo>
                      <a:lnTo>
                        <a:pt x="6" y="8"/>
                      </a:lnTo>
                      <a:lnTo>
                        <a:pt x="5" y="8"/>
                      </a:lnTo>
                      <a:lnTo>
                        <a:pt x="3" y="9"/>
                      </a:lnTo>
                      <a:lnTo>
                        <a:pt x="2" y="8"/>
                      </a:lnTo>
                      <a:lnTo>
                        <a:pt x="0" y="6"/>
                      </a:lnTo>
                      <a:lnTo>
                        <a:pt x="0" y="5"/>
                      </a:lnTo>
                      <a:lnTo>
                        <a:pt x="2" y="3"/>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55" name="Freeform 803"/>
                <p:cNvSpPr>
                  <a:spLocks/>
                </p:cNvSpPr>
                <p:nvPr/>
              </p:nvSpPr>
              <p:spPr bwMode="auto">
                <a:xfrm>
                  <a:off x="2427" y="1152"/>
                  <a:ext cx="9" cy="9"/>
                </a:xfrm>
                <a:custGeom>
                  <a:avLst/>
                  <a:gdLst>
                    <a:gd name="T0" fmla="*/ 3 w 9"/>
                    <a:gd name="T1" fmla="*/ 2 h 9"/>
                    <a:gd name="T2" fmla="*/ 3 w 9"/>
                    <a:gd name="T3" fmla="*/ 2 h 9"/>
                    <a:gd name="T4" fmla="*/ 5 w 9"/>
                    <a:gd name="T5" fmla="*/ 0 h 9"/>
                    <a:gd name="T6" fmla="*/ 6 w 9"/>
                    <a:gd name="T7" fmla="*/ 0 h 9"/>
                    <a:gd name="T8" fmla="*/ 8 w 9"/>
                    <a:gd name="T9" fmla="*/ 0 h 9"/>
                    <a:gd name="T10" fmla="*/ 8 w 9"/>
                    <a:gd name="T11" fmla="*/ 2 h 9"/>
                    <a:gd name="T12" fmla="*/ 8 w 9"/>
                    <a:gd name="T13" fmla="*/ 2 h 9"/>
                    <a:gd name="T14" fmla="*/ 9 w 9"/>
                    <a:gd name="T15" fmla="*/ 3 h 9"/>
                    <a:gd name="T16" fmla="*/ 8 w 9"/>
                    <a:gd name="T17" fmla="*/ 5 h 9"/>
                    <a:gd name="T18" fmla="*/ 8 w 9"/>
                    <a:gd name="T19" fmla="*/ 5 h 9"/>
                    <a:gd name="T20" fmla="*/ 8 w 9"/>
                    <a:gd name="T21" fmla="*/ 6 h 9"/>
                    <a:gd name="T22" fmla="*/ 6 w 9"/>
                    <a:gd name="T23" fmla="*/ 8 h 9"/>
                    <a:gd name="T24" fmla="*/ 6 w 9"/>
                    <a:gd name="T25" fmla="*/ 8 h 9"/>
                    <a:gd name="T26" fmla="*/ 5 w 9"/>
                    <a:gd name="T27" fmla="*/ 8 h 9"/>
                    <a:gd name="T28" fmla="*/ 3 w 9"/>
                    <a:gd name="T29" fmla="*/ 9 h 9"/>
                    <a:gd name="T30" fmla="*/ 2 w 9"/>
                    <a:gd name="T31" fmla="*/ 8 h 9"/>
                    <a:gd name="T32" fmla="*/ 2 w 9"/>
                    <a:gd name="T33" fmla="*/ 8 h 9"/>
                    <a:gd name="T34" fmla="*/ 0 w 9"/>
                    <a:gd name="T35" fmla="*/ 6 h 9"/>
                    <a:gd name="T36" fmla="*/ 0 w 9"/>
                    <a:gd name="T37" fmla="*/ 6 h 9"/>
                    <a:gd name="T38" fmla="*/ 0 w 9"/>
                    <a:gd name="T39" fmla="*/ 5 h 9"/>
                    <a:gd name="T40" fmla="*/ 2 w 9"/>
                    <a:gd name="T41" fmla="*/ 3 h 9"/>
                    <a:gd name="T42" fmla="*/ 2 w 9"/>
                    <a:gd name="T43" fmla="*/ 3 h 9"/>
                    <a:gd name="T44" fmla="*/ 3 w 9"/>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2"/>
                      </a:moveTo>
                      <a:lnTo>
                        <a:pt x="3" y="2"/>
                      </a:lnTo>
                      <a:lnTo>
                        <a:pt x="5" y="0"/>
                      </a:lnTo>
                      <a:lnTo>
                        <a:pt x="6" y="0"/>
                      </a:lnTo>
                      <a:lnTo>
                        <a:pt x="8" y="0"/>
                      </a:lnTo>
                      <a:lnTo>
                        <a:pt x="8" y="2"/>
                      </a:lnTo>
                      <a:lnTo>
                        <a:pt x="9" y="3"/>
                      </a:lnTo>
                      <a:lnTo>
                        <a:pt x="8" y="5"/>
                      </a:lnTo>
                      <a:lnTo>
                        <a:pt x="8" y="6"/>
                      </a:lnTo>
                      <a:lnTo>
                        <a:pt x="6" y="8"/>
                      </a:lnTo>
                      <a:lnTo>
                        <a:pt x="5" y="8"/>
                      </a:lnTo>
                      <a:lnTo>
                        <a:pt x="3" y="9"/>
                      </a:lnTo>
                      <a:lnTo>
                        <a:pt x="2" y="8"/>
                      </a:lnTo>
                      <a:lnTo>
                        <a:pt x="0" y="6"/>
                      </a:lnTo>
                      <a:lnTo>
                        <a:pt x="0" y="5"/>
                      </a:lnTo>
                      <a:lnTo>
                        <a:pt x="2" y="3"/>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56" name="Freeform 804"/>
                <p:cNvSpPr>
                  <a:spLocks/>
                </p:cNvSpPr>
                <p:nvPr/>
              </p:nvSpPr>
              <p:spPr bwMode="auto">
                <a:xfrm>
                  <a:off x="2533" y="1230"/>
                  <a:ext cx="8" cy="9"/>
                </a:xfrm>
                <a:custGeom>
                  <a:avLst/>
                  <a:gdLst>
                    <a:gd name="T0" fmla="*/ 3 w 8"/>
                    <a:gd name="T1" fmla="*/ 2 h 9"/>
                    <a:gd name="T2" fmla="*/ 3 w 8"/>
                    <a:gd name="T3" fmla="*/ 2 h 9"/>
                    <a:gd name="T4" fmla="*/ 5 w 8"/>
                    <a:gd name="T5" fmla="*/ 2 h 9"/>
                    <a:gd name="T6" fmla="*/ 6 w 8"/>
                    <a:gd name="T7" fmla="*/ 0 h 9"/>
                    <a:gd name="T8" fmla="*/ 6 w 8"/>
                    <a:gd name="T9" fmla="*/ 2 h 9"/>
                    <a:gd name="T10" fmla="*/ 8 w 8"/>
                    <a:gd name="T11" fmla="*/ 2 h 9"/>
                    <a:gd name="T12" fmla="*/ 8 w 8"/>
                    <a:gd name="T13" fmla="*/ 3 h 9"/>
                    <a:gd name="T14" fmla="*/ 8 w 8"/>
                    <a:gd name="T15" fmla="*/ 3 h 9"/>
                    <a:gd name="T16" fmla="*/ 8 w 8"/>
                    <a:gd name="T17" fmla="*/ 5 h 9"/>
                    <a:gd name="T18" fmla="*/ 8 w 8"/>
                    <a:gd name="T19" fmla="*/ 6 h 9"/>
                    <a:gd name="T20" fmla="*/ 6 w 8"/>
                    <a:gd name="T21" fmla="*/ 8 h 9"/>
                    <a:gd name="T22" fmla="*/ 6 w 8"/>
                    <a:gd name="T23" fmla="*/ 8 h 9"/>
                    <a:gd name="T24" fmla="*/ 6 w 8"/>
                    <a:gd name="T25" fmla="*/ 8 h 9"/>
                    <a:gd name="T26" fmla="*/ 3 w 8"/>
                    <a:gd name="T27" fmla="*/ 9 h 9"/>
                    <a:gd name="T28" fmla="*/ 3 w 8"/>
                    <a:gd name="T29" fmla="*/ 9 h 9"/>
                    <a:gd name="T30" fmla="*/ 2 w 8"/>
                    <a:gd name="T31" fmla="*/ 9 h 9"/>
                    <a:gd name="T32" fmla="*/ 2 w 8"/>
                    <a:gd name="T33" fmla="*/ 8 h 9"/>
                    <a:gd name="T34" fmla="*/ 0 w 8"/>
                    <a:gd name="T35" fmla="*/ 8 h 9"/>
                    <a:gd name="T36" fmla="*/ 0 w 8"/>
                    <a:gd name="T37" fmla="*/ 6 h 9"/>
                    <a:gd name="T38" fmla="*/ 0 w 8"/>
                    <a:gd name="T39" fmla="*/ 5 h 9"/>
                    <a:gd name="T40" fmla="*/ 2 w 8"/>
                    <a:gd name="T41" fmla="*/ 5 h 9"/>
                    <a:gd name="T42" fmla="*/ 2 w 8"/>
                    <a:gd name="T43" fmla="*/ 3 h 9"/>
                    <a:gd name="T44" fmla="*/ 3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2"/>
                      </a:moveTo>
                      <a:lnTo>
                        <a:pt x="3" y="2"/>
                      </a:lnTo>
                      <a:lnTo>
                        <a:pt x="5" y="2"/>
                      </a:lnTo>
                      <a:lnTo>
                        <a:pt x="6" y="0"/>
                      </a:lnTo>
                      <a:lnTo>
                        <a:pt x="6" y="2"/>
                      </a:lnTo>
                      <a:lnTo>
                        <a:pt x="8" y="2"/>
                      </a:lnTo>
                      <a:lnTo>
                        <a:pt x="8" y="3"/>
                      </a:lnTo>
                      <a:lnTo>
                        <a:pt x="8" y="5"/>
                      </a:lnTo>
                      <a:lnTo>
                        <a:pt x="8" y="6"/>
                      </a:lnTo>
                      <a:lnTo>
                        <a:pt x="6" y="8"/>
                      </a:lnTo>
                      <a:lnTo>
                        <a:pt x="3" y="9"/>
                      </a:lnTo>
                      <a:lnTo>
                        <a:pt x="2" y="9"/>
                      </a:lnTo>
                      <a:lnTo>
                        <a:pt x="2" y="8"/>
                      </a:lnTo>
                      <a:lnTo>
                        <a:pt x="0" y="8"/>
                      </a:lnTo>
                      <a:lnTo>
                        <a:pt x="0" y="6"/>
                      </a:lnTo>
                      <a:lnTo>
                        <a:pt x="0" y="5"/>
                      </a:lnTo>
                      <a:lnTo>
                        <a:pt x="2" y="5"/>
                      </a:lnTo>
                      <a:lnTo>
                        <a:pt x="2" y="3"/>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57" name="Freeform 805"/>
                <p:cNvSpPr>
                  <a:spLocks/>
                </p:cNvSpPr>
                <p:nvPr/>
              </p:nvSpPr>
              <p:spPr bwMode="auto">
                <a:xfrm>
                  <a:off x="2533" y="1230"/>
                  <a:ext cx="8" cy="9"/>
                </a:xfrm>
                <a:custGeom>
                  <a:avLst/>
                  <a:gdLst>
                    <a:gd name="T0" fmla="*/ 3 w 8"/>
                    <a:gd name="T1" fmla="*/ 2 h 9"/>
                    <a:gd name="T2" fmla="*/ 3 w 8"/>
                    <a:gd name="T3" fmla="*/ 2 h 9"/>
                    <a:gd name="T4" fmla="*/ 5 w 8"/>
                    <a:gd name="T5" fmla="*/ 2 h 9"/>
                    <a:gd name="T6" fmla="*/ 6 w 8"/>
                    <a:gd name="T7" fmla="*/ 0 h 9"/>
                    <a:gd name="T8" fmla="*/ 6 w 8"/>
                    <a:gd name="T9" fmla="*/ 2 h 9"/>
                    <a:gd name="T10" fmla="*/ 8 w 8"/>
                    <a:gd name="T11" fmla="*/ 2 h 9"/>
                    <a:gd name="T12" fmla="*/ 8 w 8"/>
                    <a:gd name="T13" fmla="*/ 3 h 9"/>
                    <a:gd name="T14" fmla="*/ 8 w 8"/>
                    <a:gd name="T15" fmla="*/ 3 h 9"/>
                    <a:gd name="T16" fmla="*/ 8 w 8"/>
                    <a:gd name="T17" fmla="*/ 5 h 9"/>
                    <a:gd name="T18" fmla="*/ 8 w 8"/>
                    <a:gd name="T19" fmla="*/ 6 h 9"/>
                    <a:gd name="T20" fmla="*/ 6 w 8"/>
                    <a:gd name="T21" fmla="*/ 8 h 9"/>
                    <a:gd name="T22" fmla="*/ 6 w 8"/>
                    <a:gd name="T23" fmla="*/ 8 h 9"/>
                    <a:gd name="T24" fmla="*/ 6 w 8"/>
                    <a:gd name="T25" fmla="*/ 8 h 9"/>
                    <a:gd name="T26" fmla="*/ 3 w 8"/>
                    <a:gd name="T27" fmla="*/ 9 h 9"/>
                    <a:gd name="T28" fmla="*/ 3 w 8"/>
                    <a:gd name="T29" fmla="*/ 9 h 9"/>
                    <a:gd name="T30" fmla="*/ 2 w 8"/>
                    <a:gd name="T31" fmla="*/ 9 h 9"/>
                    <a:gd name="T32" fmla="*/ 2 w 8"/>
                    <a:gd name="T33" fmla="*/ 8 h 9"/>
                    <a:gd name="T34" fmla="*/ 0 w 8"/>
                    <a:gd name="T35" fmla="*/ 8 h 9"/>
                    <a:gd name="T36" fmla="*/ 0 w 8"/>
                    <a:gd name="T37" fmla="*/ 6 h 9"/>
                    <a:gd name="T38" fmla="*/ 0 w 8"/>
                    <a:gd name="T39" fmla="*/ 5 h 9"/>
                    <a:gd name="T40" fmla="*/ 2 w 8"/>
                    <a:gd name="T41" fmla="*/ 5 h 9"/>
                    <a:gd name="T42" fmla="*/ 2 w 8"/>
                    <a:gd name="T43" fmla="*/ 3 h 9"/>
                    <a:gd name="T44" fmla="*/ 3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2"/>
                      </a:moveTo>
                      <a:lnTo>
                        <a:pt x="3" y="2"/>
                      </a:lnTo>
                      <a:lnTo>
                        <a:pt x="5" y="2"/>
                      </a:lnTo>
                      <a:lnTo>
                        <a:pt x="6" y="0"/>
                      </a:lnTo>
                      <a:lnTo>
                        <a:pt x="6" y="2"/>
                      </a:lnTo>
                      <a:lnTo>
                        <a:pt x="8" y="2"/>
                      </a:lnTo>
                      <a:lnTo>
                        <a:pt x="8" y="3"/>
                      </a:lnTo>
                      <a:lnTo>
                        <a:pt x="8" y="5"/>
                      </a:lnTo>
                      <a:lnTo>
                        <a:pt x="8" y="6"/>
                      </a:lnTo>
                      <a:lnTo>
                        <a:pt x="6" y="8"/>
                      </a:lnTo>
                      <a:lnTo>
                        <a:pt x="3" y="9"/>
                      </a:lnTo>
                      <a:lnTo>
                        <a:pt x="2" y="9"/>
                      </a:lnTo>
                      <a:lnTo>
                        <a:pt x="2" y="8"/>
                      </a:lnTo>
                      <a:lnTo>
                        <a:pt x="0" y="8"/>
                      </a:lnTo>
                      <a:lnTo>
                        <a:pt x="0" y="6"/>
                      </a:lnTo>
                      <a:lnTo>
                        <a:pt x="0" y="5"/>
                      </a:lnTo>
                      <a:lnTo>
                        <a:pt x="2" y="5"/>
                      </a:lnTo>
                      <a:lnTo>
                        <a:pt x="2" y="3"/>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58" name="Freeform 806"/>
                <p:cNvSpPr>
                  <a:spLocks/>
                </p:cNvSpPr>
                <p:nvPr/>
              </p:nvSpPr>
              <p:spPr bwMode="auto">
                <a:xfrm>
                  <a:off x="2475" y="1202"/>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7 w 7"/>
                    <a:gd name="T11" fmla="*/ 0 h 7"/>
                    <a:gd name="T12" fmla="*/ 7 w 7"/>
                    <a:gd name="T13" fmla="*/ 1 h 7"/>
                    <a:gd name="T14" fmla="*/ 7 w 7"/>
                    <a:gd name="T15" fmla="*/ 1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3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0"/>
                      </a:lnTo>
                      <a:lnTo>
                        <a:pt x="7" y="1"/>
                      </a:lnTo>
                      <a:lnTo>
                        <a:pt x="7" y="3"/>
                      </a:lnTo>
                      <a:lnTo>
                        <a:pt x="7" y="4"/>
                      </a:lnTo>
                      <a:lnTo>
                        <a:pt x="6" y="6"/>
                      </a:lnTo>
                      <a:lnTo>
                        <a:pt x="4" y="7"/>
                      </a:lnTo>
                      <a:lnTo>
                        <a:pt x="3" y="7"/>
                      </a:lnTo>
                      <a:lnTo>
                        <a:pt x="1" y="7"/>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59" name="Freeform 807"/>
                <p:cNvSpPr>
                  <a:spLocks/>
                </p:cNvSpPr>
                <p:nvPr/>
              </p:nvSpPr>
              <p:spPr bwMode="auto">
                <a:xfrm>
                  <a:off x="2475" y="1202"/>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7 w 7"/>
                    <a:gd name="T11" fmla="*/ 0 h 7"/>
                    <a:gd name="T12" fmla="*/ 7 w 7"/>
                    <a:gd name="T13" fmla="*/ 1 h 7"/>
                    <a:gd name="T14" fmla="*/ 7 w 7"/>
                    <a:gd name="T15" fmla="*/ 1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3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0"/>
                      </a:lnTo>
                      <a:lnTo>
                        <a:pt x="7" y="1"/>
                      </a:lnTo>
                      <a:lnTo>
                        <a:pt x="7" y="3"/>
                      </a:lnTo>
                      <a:lnTo>
                        <a:pt x="7" y="4"/>
                      </a:lnTo>
                      <a:lnTo>
                        <a:pt x="6" y="6"/>
                      </a:lnTo>
                      <a:lnTo>
                        <a:pt x="4" y="7"/>
                      </a:lnTo>
                      <a:lnTo>
                        <a:pt x="3" y="7"/>
                      </a:lnTo>
                      <a:lnTo>
                        <a:pt x="1" y="7"/>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60" name="Freeform 808"/>
                <p:cNvSpPr>
                  <a:spLocks/>
                </p:cNvSpPr>
                <p:nvPr/>
              </p:nvSpPr>
              <p:spPr bwMode="auto">
                <a:xfrm>
                  <a:off x="2511" y="1290"/>
                  <a:ext cx="7" cy="7"/>
                </a:xfrm>
                <a:custGeom>
                  <a:avLst/>
                  <a:gdLst>
                    <a:gd name="T0" fmla="*/ 1 w 7"/>
                    <a:gd name="T1" fmla="*/ 1 h 7"/>
                    <a:gd name="T2" fmla="*/ 1 w 7"/>
                    <a:gd name="T3" fmla="*/ 1 h 7"/>
                    <a:gd name="T4" fmla="*/ 4 w 7"/>
                    <a:gd name="T5" fmla="*/ 0 h 7"/>
                    <a:gd name="T6" fmla="*/ 6 w 7"/>
                    <a:gd name="T7" fmla="*/ 0 h 7"/>
                    <a:gd name="T8" fmla="*/ 6 w 7"/>
                    <a:gd name="T9" fmla="*/ 0 h 7"/>
                    <a:gd name="T10" fmla="*/ 7 w 7"/>
                    <a:gd name="T11" fmla="*/ 1 h 7"/>
                    <a:gd name="T12" fmla="*/ 7 w 7"/>
                    <a:gd name="T13" fmla="*/ 1 h 7"/>
                    <a:gd name="T14" fmla="*/ 7 w 7"/>
                    <a:gd name="T15" fmla="*/ 3 h 7"/>
                    <a:gd name="T16" fmla="*/ 7 w 7"/>
                    <a:gd name="T17" fmla="*/ 3 h 7"/>
                    <a:gd name="T18" fmla="*/ 7 w 7"/>
                    <a:gd name="T19" fmla="*/ 4 h 7"/>
                    <a:gd name="T20" fmla="*/ 6 w 7"/>
                    <a:gd name="T21" fmla="*/ 6 h 7"/>
                    <a:gd name="T22" fmla="*/ 6 w 7"/>
                    <a:gd name="T23" fmla="*/ 7 h 7"/>
                    <a:gd name="T24" fmla="*/ 6 w 7"/>
                    <a:gd name="T25" fmla="*/ 7 h 7"/>
                    <a:gd name="T26" fmla="*/ 3 w 7"/>
                    <a:gd name="T27" fmla="*/ 7 h 7"/>
                    <a:gd name="T28" fmla="*/ 1 w 7"/>
                    <a:gd name="T29" fmla="*/ 7 h 7"/>
                    <a:gd name="T30" fmla="*/ 1 w 7"/>
                    <a:gd name="T31" fmla="*/ 7 h 7"/>
                    <a:gd name="T32" fmla="*/ 1 w 7"/>
                    <a:gd name="T33" fmla="*/ 7 h 7"/>
                    <a:gd name="T34" fmla="*/ 0 w 7"/>
                    <a:gd name="T35" fmla="*/ 6 h 7"/>
                    <a:gd name="T36" fmla="*/ 0 w 7"/>
                    <a:gd name="T37" fmla="*/ 6 h 7"/>
                    <a:gd name="T38" fmla="*/ 0 w 7"/>
                    <a:gd name="T39" fmla="*/ 4 h 7"/>
                    <a:gd name="T40" fmla="*/ 1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4" y="0"/>
                      </a:lnTo>
                      <a:lnTo>
                        <a:pt x="6" y="0"/>
                      </a:lnTo>
                      <a:lnTo>
                        <a:pt x="7" y="1"/>
                      </a:lnTo>
                      <a:lnTo>
                        <a:pt x="7" y="3"/>
                      </a:lnTo>
                      <a:lnTo>
                        <a:pt x="7" y="4"/>
                      </a:lnTo>
                      <a:lnTo>
                        <a:pt x="6" y="6"/>
                      </a:lnTo>
                      <a:lnTo>
                        <a:pt x="6" y="7"/>
                      </a:lnTo>
                      <a:lnTo>
                        <a:pt x="3" y="7"/>
                      </a:lnTo>
                      <a:lnTo>
                        <a:pt x="1" y="7"/>
                      </a:lnTo>
                      <a:lnTo>
                        <a:pt x="0" y="6"/>
                      </a:lnTo>
                      <a:lnTo>
                        <a:pt x="0" y="4"/>
                      </a:lnTo>
                      <a:lnTo>
                        <a:pt x="1"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61" name="Freeform 809"/>
                <p:cNvSpPr>
                  <a:spLocks/>
                </p:cNvSpPr>
                <p:nvPr/>
              </p:nvSpPr>
              <p:spPr bwMode="auto">
                <a:xfrm>
                  <a:off x="2511" y="1290"/>
                  <a:ext cx="7" cy="7"/>
                </a:xfrm>
                <a:custGeom>
                  <a:avLst/>
                  <a:gdLst>
                    <a:gd name="T0" fmla="*/ 1 w 7"/>
                    <a:gd name="T1" fmla="*/ 1 h 7"/>
                    <a:gd name="T2" fmla="*/ 1 w 7"/>
                    <a:gd name="T3" fmla="*/ 1 h 7"/>
                    <a:gd name="T4" fmla="*/ 4 w 7"/>
                    <a:gd name="T5" fmla="*/ 0 h 7"/>
                    <a:gd name="T6" fmla="*/ 6 w 7"/>
                    <a:gd name="T7" fmla="*/ 0 h 7"/>
                    <a:gd name="T8" fmla="*/ 6 w 7"/>
                    <a:gd name="T9" fmla="*/ 0 h 7"/>
                    <a:gd name="T10" fmla="*/ 7 w 7"/>
                    <a:gd name="T11" fmla="*/ 1 h 7"/>
                    <a:gd name="T12" fmla="*/ 7 w 7"/>
                    <a:gd name="T13" fmla="*/ 1 h 7"/>
                    <a:gd name="T14" fmla="*/ 7 w 7"/>
                    <a:gd name="T15" fmla="*/ 3 h 7"/>
                    <a:gd name="T16" fmla="*/ 7 w 7"/>
                    <a:gd name="T17" fmla="*/ 3 h 7"/>
                    <a:gd name="T18" fmla="*/ 7 w 7"/>
                    <a:gd name="T19" fmla="*/ 4 h 7"/>
                    <a:gd name="T20" fmla="*/ 6 w 7"/>
                    <a:gd name="T21" fmla="*/ 6 h 7"/>
                    <a:gd name="T22" fmla="*/ 6 w 7"/>
                    <a:gd name="T23" fmla="*/ 7 h 7"/>
                    <a:gd name="T24" fmla="*/ 6 w 7"/>
                    <a:gd name="T25" fmla="*/ 7 h 7"/>
                    <a:gd name="T26" fmla="*/ 3 w 7"/>
                    <a:gd name="T27" fmla="*/ 7 h 7"/>
                    <a:gd name="T28" fmla="*/ 1 w 7"/>
                    <a:gd name="T29" fmla="*/ 7 h 7"/>
                    <a:gd name="T30" fmla="*/ 1 w 7"/>
                    <a:gd name="T31" fmla="*/ 7 h 7"/>
                    <a:gd name="T32" fmla="*/ 1 w 7"/>
                    <a:gd name="T33" fmla="*/ 7 h 7"/>
                    <a:gd name="T34" fmla="*/ 0 w 7"/>
                    <a:gd name="T35" fmla="*/ 6 h 7"/>
                    <a:gd name="T36" fmla="*/ 0 w 7"/>
                    <a:gd name="T37" fmla="*/ 6 h 7"/>
                    <a:gd name="T38" fmla="*/ 0 w 7"/>
                    <a:gd name="T39" fmla="*/ 4 h 7"/>
                    <a:gd name="T40" fmla="*/ 1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4" y="0"/>
                      </a:lnTo>
                      <a:lnTo>
                        <a:pt x="6" y="0"/>
                      </a:lnTo>
                      <a:lnTo>
                        <a:pt x="7" y="1"/>
                      </a:lnTo>
                      <a:lnTo>
                        <a:pt x="7" y="3"/>
                      </a:lnTo>
                      <a:lnTo>
                        <a:pt x="7" y="4"/>
                      </a:lnTo>
                      <a:lnTo>
                        <a:pt x="6" y="6"/>
                      </a:lnTo>
                      <a:lnTo>
                        <a:pt x="6" y="7"/>
                      </a:lnTo>
                      <a:lnTo>
                        <a:pt x="3" y="7"/>
                      </a:lnTo>
                      <a:lnTo>
                        <a:pt x="1" y="7"/>
                      </a:lnTo>
                      <a:lnTo>
                        <a:pt x="0" y="6"/>
                      </a:lnTo>
                      <a:lnTo>
                        <a:pt x="0" y="4"/>
                      </a:lnTo>
                      <a:lnTo>
                        <a:pt x="1"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62" name="Freeform 810"/>
                <p:cNvSpPr>
                  <a:spLocks/>
                </p:cNvSpPr>
                <p:nvPr/>
              </p:nvSpPr>
              <p:spPr bwMode="auto">
                <a:xfrm>
                  <a:off x="2467" y="1339"/>
                  <a:ext cx="8" cy="8"/>
                </a:xfrm>
                <a:custGeom>
                  <a:avLst/>
                  <a:gdLst>
                    <a:gd name="T0" fmla="*/ 3 w 8"/>
                    <a:gd name="T1" fmla="*/ 0 h 8"/>
                    <a:gd name="T2" fmla="*/ 3 w 8"/>
                    <a:gd name="T3" fmla="*/ 0 h 8"/>
                    <a:gd name="T4" fmla="*/ 5 w 8"/>
                    <a:gd name="T5" fmla="*/ 0 h 8"/>
                    <a:gd name="T6" fmla="*/ 6 w 8"/>
                    <a:gd name="T7" fmla="*/ 0 h 8"/>
                    <a:gd name="T8" fmla="*/ 6 w 8"/>
                    <a:gd name="T9" fmla="*/ 0 h 8"/>
                    <a:gd name="T10" fmla="*/ 8 w 8"/>
                    <a:gd name="T11" fmla="*/ 0 h 8"/>
                    <a:gd name="T12" fmla="*/ 8 w 8"/>
                    <a:gd name="T13" fmla="*/ 0 h 8"/>
                    <a:gd name="T14" fmla="*/ 8 w 8"/>
                    <a:gd name="T15" fmla="*/ 2 h 8"/>
                    <a:gd name="T16" fmla="*/ 8 w 8"/>
                    <a:gd name="T17" fmla="*/ 3 h 8"/>
                    <a:gd name="T18" fmla="*/ 8 w 8"/>
                    <a:gd name="T19" fmla="*/ 5 h 8"/>
                    <a:gd name="T20" fmla="*/ 6 w 8"/>
                    <a:gd name="T21" fmla="*/ 6 h 8"/>
                    <a:gd name="T22" fmla="*/ 5 w 8"/>
                    <a:gd name="T23" fmla="*/ 6 h 8"/>
                    <a:gd name="T24" fmla="*/ 5 w 8"/>
                    <a:gd name="T25" fmla="*/ 6 h 8"/>
                    <a:gd name="T26" fmla="*/ 3 w 8"/>
                    <a:gd name="T27" fmla="*/ 8 h 8"/>
                    <a:gd name="T28" fmla="*/ 3 w 8"/>
                    <a:gd name="T29" fmla="*/ 8 h 8"/>
                    <a:gd name="T30" fmla="*/ 2 w 8"/>
                    <a:gd name="T31" fmla="*/ 8 h 8"/>
                    <a:gd name="T32" fmla="*/ 2 w 8"/>
                    <a:gd name="T33" fmla="*/ 6 h 8"/>
                    <a:gd name="T34" fmla="*/ 0 w 8"/>
                    <a:gd name="T35" fmla="*/ 6 h 8"/>
                    <a:gd name="T36" fmla="*/ 0 w 8"/>
                    <a:gd name="T37" fmla="*/ 5 h 8"/>
                    <a:gd name="T38" fmla="*/ 0 w 8"/>
                    <a:gd name="T39" fmla="*/ 3 h 8"/>
                    <a:gd name="T40" fmla="*/ 2 w 8"/>
                    <a:gd name="T41" fmla="*/ 2 h 8"/>
                    <a:gd name="T42" fmla="*/ 2 w 8"/>
                    <a:gd name="T43" fmla="*/ 2 h 8"/>
                    <a:gd name="T44" fmla="*/ 3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0"/>
                      </a:moveTo>
                      <a:lnTo>
                        <a:pt x="3" y="0"/>
                      </a:lnTo>
                      <a:lnTo>
                        <a:pt x="5" y="0"/>
                      </a:lnTo>
                      <a:lnTo>
                        <a:pt x="6" y="0"/>
                      </a:lnTo>
                      <a:lnTo>
                        <a:pt x="8" y="0"/>
                      </a:lnTo>
                      <a:lnTo>
                        <a:pt x="8" y="2"/>
                      </a:lnTo>
                      <a:lnTo>
                        <a:pt x="8" y="3"/>
                      </a:lnTo>
                      <a:lnTo>
                        <a:pt x="8" y="5"/>
                      </a:lnTo>
                      <a:lnTo>
                        <a:pt x="6" y="6"/>
                      </a:lnTo>
                      <a:lnTo>
                        <a:pt x="5" y="6"/>
                      </a:lnTo>
                      <a:lnTo>
                        <a:pt x="3" y="8"/>
                      </a:lnTo>
                      <a:lnTo>
                        <a:pt x="2" y="8"/>
                      </a:lnTo>
                      <a:lnTo>
                        <a:pt x="2" y="6"/>
                      </a:lnTo>
                      <a:lnTo>
                        <a:pt x="0" y="6"/>
                      </a:lnTo>
                      <a:lnTo>
                        <a:pt x="0" y="5"/>
                      </a:lnTo>
                      <a:lnTo>
                        <a:pt x="0" y="3"/>
                      </a:lnTo>
                      <a:lnTo>
                        <a:pt x="2"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63" name="Freeform 811"/>
                <p:cNvSpPr>
                  <a:spLocks/>
                </p:cNvSpPr>
                <p:nvPr/>
              </p:nvSpPr>
              <p:spPr bwMode="auto">
                <a:xfrm>
                  <a:off x="2467" y="1339"/>
                  <a:ext cx="8" cy="8"/>
                </a:xfrm>
                <a:custGeom>
                  <a:avLst/>
                  <a:gdLst>
                    <a:gd name="T0" fmla="*/ 3 w 8"/>
                    <a:gd name="T1" fmla="*/ 0 h 8"/>
                    <a:gd name="T2" fmla="*/ 3 w 8"/>
                    <a:gd name="T3" fmla="*/ 0 h 8"/>
                    <a:gd name="T4" fmla="*/ 5 w 8"/>
                    <a:gd name="T5" fmla="*/ 0 h 8"/>
                    <a:gd name="T6" fmla="*/ 6 w 8"/>
                    <a:gd name="T7" fmla="*/ 0 h 8"/>
                    <a:gd name="T8" fmla="*/ 6 w 8"/>
                    <a:gd name="T9" fmla="*/ 0 h 8"/>
                    <a:gd name="T10" fmla="*/ 8 w 8"/>
                    <a:gd name="T11" fmla="*/ 0 h 8"/>
                    <a:gd name="T12" fmla="*/ 8 w 8"/>
                    <a:gd name="T13" fmla="*/ 0 h 8"/>
                    <a:gd name="T14" fmla="*/ 8 w 8"/>
                    <a:gd name="T15" fmla="*/ 2 h 8"/>
                    <a:gd name="T16" fmla="*/ 8 w 8"/>
                    <a:gd name="T17" fmla="*/ 3 h 8"/>
                    <a:gd name="T18" fmla="*/ 8 w 8"/>
                    <a:gd name="T19" fmla="*/ 5 h 8"/>
                    <a:gd name="T20" fmla="*/ 6 w 8"/>
                    <a:gd name="T21" fmla="*/ 6 h 8"/>
                    <a:gd name="T22" fmla="*/ 5 w 8"/>
                    <a:gd name="T23" fmla="*/ 6 h 8"/>
                    <a:gd name="T24" fmla="*/ 5 w 8"/>
                    <a:gd name="T25" fmla="*/ 6 h 8"/>
                    <a:gd name="T26" fmla="*/ 3 w 8"/>
                    <a:gd name="T27" fmla="*/ 8 h 8"/>
                    <a:gd name="T28" fmla="*/ 3 w 8"/>
                    <a:gd name="T29" fmla="*/ 8 h 8"/>
                    <a:gd name="T30" fmla="*/ 2 w 8"/>
                    <a:gd name="T31" fmla="*/ 8 h 8"/>
                    <a:gd name="T32" fmla="*/ 2 w 8"/>
                    <a:gd name="T33" fmla="*/ 6 h 8"/>
                    <a:gd name="T34" fmla="*/ 0 w 8"/>
                    <a:gd name="T35" fmla="*/ 6 h 8"/>
                    <a:gd name="T36" fmla="*/ 0 w 8"/>
                    <a:gd name="T37" fmla="*/ 5 h 8"/>
                    <a:gd name="T38" fmla="*/ 0 w 8"/>
                    <a:gd name="T39" fmla="*/ 3 h 8"/>
                    <a:gd name="T40" fmla="*/ 2 w 8"/>
                    <a:gd name="T41" fmla="*/ 2 h 8"/>
                    <a:gd name="T42" fmla="*/ 2 w 8"/>
                    <a:gd name="T43" fmla="*/ 2 h 8"/>
                    <a:gd name="T44" fmla="*/ 3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0"/>
                      </a:moveTo>
                      <a:lnTo>
                        <a:pt x="3" y="0"/>
                      </a:lnTo>
                      <a:lnTo>
                        <a:pt x="5" y="0"/>
                      </a:lnTo>
                      <a:lnTo>
                        <a:pt x="6" y="0"/>
                      </a:lnTo>
                      <a:lnTo>
                        <a:pt x="8" y="0"/>
                      </a:lnTo>
                      <a:lnTo>
                        <a:pt x="8" y="2"/>
                      </a:lnTo>
                      <a:lnTo>
                        <a:pt x="8" y="3"/>
                      </a:lnTo>
                      <a:lnTo>
                        <a:pt x="8" y="5"/>
                      </a:lnTo>
                      <a:lnTo>
                        <a:pt x="6" y="6"/>
                      </a:lnTo>
                      <a:lnTo>
                        <a:pt x="5" y="6"/>
                      </a:lnTo>
                      <a:lnTo>
                        <a:pt x="3" y="8"/>
                      </a:lnTo>
                      <a:lnTo>
                        <a:pt x="2" y="8"/>
                      </a:lnTo>
                      <a:lnTo>
                        <a:pt x="2" y="6"/>
                      </a:lnTo>
                      <a:lnTo>
                        <a:pt x="0" y="6"/>
                      </a:lnTo>
                      <a:lnTo>
                        <a:pt x="0" y="5"/>
                      </a:lnTo>
                      <a:lnTo>
                        <a:pt x="0" y="3"/>
                      </a:lnTo>
                      <a:lnTo>
                        <a:pt x="2"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64" name="Freeform 812"/>
                <p:cNvSpPr>
                  <a:spLocks/>
                </p:cNvSpPr>
                <p:nvPr/>
              </p:nvSpPr>
              <p:spPr bwMode="auto">
                <a:xfrm>
                  <a:off x="2270" y="1720"/>
                  <a:ext cx="8" cy="8"/>
                </a:xfrm>
                <a:custGeom>
                  <a:avLst/>
                  <a:gdLst>
                    <a:gd name="T0" fmla="*/ 3 w 8"/>
                    <a:gd name="T1" fmla="*/ 0 h 8"/>
                    <a:gd name="T2" fmla="*/ 3 w 8"/>
                    <a:gd name="T3" fmla="*/ 0 h 8"/>
                    <a:gd name="T4" fmla="*/ 5 w 8"/>
                    <a:gd name="T5" fmla="*/ 0 h 8"/>
                    <a:gd name="T6" fmla="*/ 6 w 8"/>
                    <a:gd name="T7" fmla="*/ 0 h 8"/>
                    <a:gd name="T8" fmla="*/ 6 w 8"/>
                    <a:gd name="T9" fmla="*/ 0 h 8"/>
                    <a:gd name="T10" fmla="*/ 8 w 8"/>
                    <a:gd name="T11" fmla="*/ 0 h 8"/>
                    <a:gd name="T12" fmla="*/ 8 w 8"/>
                    <a:gd name="T13" fmla="*/ 0 h 8"/>
                    <a:gd name="T14" fmla="*/ 8 w 8"/>
                    <a:gd name="T15" fmla="*/ 2 h 8"/>
                    <a:gd name="T16" fmla="*/ 8 w 8"/>
                    <a:gd name="T17" fmla="*/ 3 h 8"/>
                    <a:gd name="T18" fmla="*/ 8 w 8"/>
                    <a:gd name="T19" fmla="*/ 5 h 8"/>
                    <a:gd name="T20" fmla="*/ 6 w 8"/>
                    <a:gd name="T21" fmla="*/ 5 h 8"/>
                    <a:gd name="T22" fmla="*/ 6 w 8"/>
                    <a:gd name="T23" fmla="*/ 6 h 8"/>
                    <a:gd name="T24" fmla="*/ 6 w 8"/>
                    <a:gd name="T25" fmla="*/ 6 h 8"/>
                    <a:gd name="T26" fmla="*/ 3 w 8"/>
                    <a:gd name="T27" fmla="*/ 8 h 8"/>
                    <a:gd name="T28" fmla="*/ 3 w 8"/>
                    <a:gd name="T29" fmla="*/ 8 h 8"/>
                    <a:gd name="T30" fmla="*/ 2 w 8"/>
                    <a:gd name="T31" fmla="*/ 8 h 8"/>
                    <a:gd name="T32" fmla="*/ 2 w 8"/>
                    <a:gd name="T33" fmla="*/ 6 h 8"/>
                    <a:gd name="T34" fmla="*/ 0 w 8"/>
                    <a:gd name="T35" fmla="*/ 5 h 8"/>
                    <a:gd name="T36" fmla="*/ 0 w 8"/>
                    <a:gd name="T37" fmla="*/ 5 h 8"/>
                    <a:gd name="T38" fmla="*/ 0 w 8"/>
                    <a:gd name="T39" fmla="*/ 3 h 8"/>
                    <a:gd name="T40" fmla="*/ 2 w 8"/>
                    <a:gd name="T41" fmla="*/ 2 h 8"/>
                    <a:gd name="T42" fmla="*/ 2 w 8"/>
                    <a:gd name="T43" fmla="*/ 2 h 8"/>
                    <a:gd name="T44" fmla="*/ 3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0"/>
                      </a:moveTo>
                      <a:lnTo>
                        <a:pt x="3" y="0"/>
                      </a:lnTo>
                      <a:lnTo>
                        <a:pt x="5" y="0"/>
                      </a:lnTo>
                      <a:lnTo>
                        <a:pt x="6" y="0"/>
                      </a:lnTo>
                      <a:lnTo>
                        <a:pt x="8" y="0"/>
                      </a:lnTo>
                      <a:lnTo>
                        <a:pt x="8" y="2"/>
                      </a:lnTo>
                      <a:lnTo>
                        <a:pt x="8" y="3"/>
                      </a:lnTo>
                      <a:lnTo>
                        <a:pt x="8" y="5"/>
                      </a:lnTo>
                      <a:lnTo>
                        <a:pt x="6" y="5"/>
                      </a:lnTo>
                      <a:lnTo>
                        <a:pt x="6" y="6"/>
                      </a:lnTo>
                      <a:lnTo>
                        <a:pt x="3" y="8"/>
                      </a:lnTo>
                      <a:lnTo>
                        <a:pt x="2" y="8"/>
                      </a:lnTo>
                      <a:lnTo>
                        <a:pt x="2" y="6"/>
                      </a:lnTo>
                      <a:lnTo>
                        <a:pt x="0" y="5"/>
                      </a:lnTo>
                      <a:lnTo>
                        <a:pt x="0" y="3"/>
                      </a:lnTo>
                      <a:lnTo>
                        <a:pt x="2"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65" name="Freeform 813"/>
                <p:cNvSpPr>
                  <a:spLocks/>
                </p:cNvSpPr>
                <p:nvPr/>
              </p:nvSpPr>
              <p:spPr bwMode="auto">
                <a:xfrm>
                  <a:off x="2270" y="1720"/>
                  <a:ext cx="8" cy="8"/>
                </a:xfrm>
                <a:custGeom>
                  <a:avLst/>
                  <a:gdLst>
                    <a:gd name="T0" fmla="*/ 3 w 8"/>
                    <a:gd name="T1" fmla="*/ 0 h 8"/>
                    <a:gd name="T2" fmla="*/ 3 w 8"/>
                    <a:gd name="T3" fmla="*/ 0 h 8"/>
                    <a:gd name="T4" fmla="*/ 5 w 8"/>
                    <a:gd name="T5" fmla="*/ 0 h 8"/>
                    <a:gd name="T6" fmla="*/ 6 w 8"/>
                    <a:gd name="T7" fmla="*/ 0 h 8"/>
                    <a:gd name="T8" fmla="*/ 6 w 8"/>
                    <a:gd name="T9" fmla="*/ 0 h 8"/>
                    <a:gd name="T10" fmla="*/ 8 w 8"/>
                    <a:gd name="T11" fmla="*/ 0 h 8"/>
                    <a:gd name="T12" fmla="*/ 8 w 8"/>
                    <a:gd name="T13" fmla="*/ 0 h 8"/>
                    <a:gd name="T14" fmla="*/ 8 w 8"/>
                    <a:gd name="T15" fmla="*/ 2 h 8"/>
                    <a:gd name="T16" fmla="*/ 8 w 8"/>
                    <a:gd name="T17" fmla="*/ 3 h 8"/>
                    <a:gd name="T18" fmla="*/ 8 w 8"/>
                    <a:gd name="T19" fmla="*/ 5 h 8"/>
                    <a:gd name="T20" fmla="*/ 6 w 8"/>
                    <a:gd name="T21" fmla="*/ 5 h 8"/>
                    <a:gd name="T22" fmla="*/ 6 w 8"/>
                    <a:gd name="T23" fmla="*/ 6 h 8"/>
                    <a:gd name="T24" fmla="*/ 6 w 8"/>
                    <a:gd name="T25" fmla="*/ 6 h 8"/>
                    <a:gd name="T26" fmla="*/ 3 w 8"/>
                    <a:gd name="T27" fmla="*/ 8 h 8"/>
                    <a:gd name="T28" fmla="*/ 3 w 8"/>
                    <a:gd name="T29" fmla="*/ 8 h 8"/>
                    <a:gd name="T30" fmla="*/ 2 w 8"/>
                    <a:gd name="T31" fmla="*/ 8 h 8"/>
                    <a:gd name="T32" fmla="*/ 2 w 8"/>
                    <a:gd name="T33" fmla="*/ 6 h 8"/>
                    <a:gd name="T34" fmla="*/ 0 w 8"/>
                    <a:gd name="T35" fmla="*/ 5 h 8"/>
                    <a:gd name="T36" fmla="*/ 0 w 8"/>
                    <a:gd name="T37" fmla="*/ 5 h 8"/>
                    <a:gd name="T38" fmla="*/ 0 w 8"/>
                    <a:gd name="T39" fmla="*/ 3 h 8"/>
                    <a:gd name="T40" fmla="*/ 2 w 8"/>
                    <a:gd name="T41" fmla="*/ 2 h 8"/>
                    <a:gd name="T42" fmla="*/ 2 w 8"/>
                    <a:gd name="T43" fmla="*/ 2 h 8"/>
                    <a:gd name="T44" fmla="*/ 3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0"/>
                      </a:moveTo>
                      <a:lnTo>
                        <a:pt x="3" y="0"/>
                      </a:lnTo>
                      <a:lnTo>
                        <a:pt x="5" y="0"/>
                      </a:lnTo>
                      <a:lnTo>
                        <a:pt x="6" y="0"/>
                      </a:lnTo>
                      <a:lnTo>
                        <a:pt x="8" y="0"/>
                      </a:lnTo>
                      <a:lnTo>
                        <a:pt x="8" y="2"/>
                      </a:lnTo>
                      <a:lnTo>
                        <a:pt x="8" y="3"/>
                      </a:lnTo>
                      <a:lnTo>
                        <a:pt x="8" y="5"/>
                      </a:lnTo>
                      <a:lnTo>
                        <a:pt x="6" y="5"/>
                      </a:lnTo>
                      <a:lnTo>
                        <a:pt x="6" y="6"/>
                      </a:lnTo>
                      <a:lnTo>
                        <a:pt x="3" y="8"/>
                      </a:lnTo>
                      <a:lnTo>
                        <a:pt x="2" y="8"/>
                      </a:lnTo>
                      <a:lnTo>
                        <a:pt x="2" y="6"/>
                      </a:lnTo>
                      <a:lnTo>
                        <a:pt x="0" y="5"/>
                      </a:lnTo>
                      <a:lnTo>
                        <a:pt x="0" y="3"/>
                      </a:lnTo>
                      <a:lnTo>
                        <a:pt x="2"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66" name="Freeform 814"/>
                <p:cNvSpPr>
                  <a:spLocks/>
                </p:cNvSpPr>
                <p:nvPr/>
              </p:nvSpPr>
              <p:spPr bwMode="auto">
                <a:xfrm>
                  <a:off x="2665" y="1577"/>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6 w 7"/>
                    <a:gd name="T23" fmla="*/ 7 h 7"/>
                    <a:gd name="T24" fmla="*/ 6 w 7"/>
                    <a:gd name="T25" fmla="*/ 7 h 7"/>
                    <a:gd name="T26" fmla="*/ 3 w 7"/>
                    <a:gd name="T27" fmla="*/ 7 h 7"/>
                    <a:gd name="T28" fmla="*/ 3 w 7"/>
                    <a:gd name="T29" fmla="*/ 7 h 7"/>
                    <a:gd name="T30" fmla="*/ 1 w 7"/>
                    <a:gd name="T31" fmla="*/ 7 h 7"/>
                    <a:gd name="T32" fmla="*/ 1 w 7"/>
                    <a:gd name="T33" fmla="*/ 7 h 7"/>
                    <a:gd name="T34" fmla="*/ 0 w 7"/>
                    <a:gd name="T35" fmla="*/ 6 h 7"/>
                    <a:gd name="T36" fmla="*/ 0 w 7"/>
                    <a:gd name="T37" fmla="*/ 4 h 7"/>
                    <a:gd name="T38" fmla="*/ 0 w 7"/>
                    <a:gd name="T39" fmla="*/ 3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6" y="6"/>
                      </a:lnTo>
                      <a:lnTo>
                        <a:pt x="6" y="7"/>
                      </a:lnTo>
                      <a:lnTo>
                        <a:pt x="3" y="7"/>
                      </a:lnTo>
                      <a:lnTo>
                        <a:pt x="1" y="7"/>
                      </a:lnTo>
                      <a:lnTo>
                        <a:pt x="0" y="6"/>
                      </a:lnTo>
                      <a:lnTo>
                        <a:pt x="0" y="4"/>
                      </a:lnTo>
                      <a:lnTo>
                        <a:pt x="0" y="3"/>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67" name="Freeform 815"/>
                <p:cNvSpPr>
                  <a:spLocks/>
                </p:cNvSpPr>
                <p:nvPr/>
              </p:nvSpPr>
              <p:spPr bwMode="auto">
                <a:xfrm>
                  <a:off x="2665" y="1577"/>
                  <a:ext cx="7" cy="7"/>
                </a:xfrm>
                <a:custGeom>
                  <a:avLst/>
                  <a:gdLst>
                    <a:gd name="T0" fmla="*/ 3 w 7"/>
                    <a:gd name="T1" fmla="*/ 1 h 7"/>
                    <a:gd name="T2" fmla="*/ 3 w 7"/>
                    <a:gd name="T3" fmla="*/ 1 h 7"/>
                    <a:gd name="T4" fmla="*/ 4 w 7"/>
                    <a:gd name="T5" fmla="*/ 0 h 7"/>
                    <a:gd name="T6" fmla="*/ 6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6 w 7"/>
                    <a:gd name="T23" fmla="*/ 7 h 7"/>
                    <a:gd name="T24" fmla="*/ 6 w 7"/>
                    <a:gd name="T25" fmla="*/ 7 h 7"/>
                    <a:gd name="T26" fmla="*/ 3 w 7"/>
                    <a:gd name="T27" fmla="*/ 7 h 7"/>
                    <a:gd name="T28" fmla="*/ 3 w 7"/>
                    <a:gd name="T29" fmla="*/ 7 h 7"/>
                    <a:gd name="T30" fmla="*/ 1 w 7"/>
                    <a:gd name="T31" fmla="*/ 7 h 7"/>
                    <a:gd name="T32" fmla="*/ 1 w 7"/>
                    <a:gd name="T33" fmla="*/ 7 h 7"/>
                    <a:gd name="T34" fmla="*/ 0 w 7"/>
                    <a:gd name="T35" fmla="*/ 6 h 7"/>
                    <a:gd name="T36" fmla="*/ 0 w 7"/>
                    <a:gd name="T37" fmla="*/ 4 h 7"/>
                    <a:gd name="T38" fmla="*/ 0 w 7"/>
                    <a:gd name="T39" fmla="*/ 3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6" y="6"/>
                      </a:lnTo>
                      <a:lnTo>
                        <a:pt x="6" y="7"/>
                      </a:lnTo>
                      <a:lnTo>
                        <a:pt x="3" y="7"/>
                      </a:lnTo>
                      <a:lnTo>
                        <a:pt x="1" y="7"/>
                      </a:lnTo>
                      <a:lnTo>
                        <a:pt x="0" y="6"/>
                      </a:lnTo>
                      <a:lnTo>
                        <a:pt x="0" y="4"/>
                      </a:lnTo>
                      <a:lnTo>
                        <a:pt x="0" y="3"/>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68" name="Freeform 816"/>
                <p:cNvSpPr>
                  <a:spLocks/>
                </p:cNvSpPr>
                <p:nvPr/>
              </p:nvSpPr>
              <p:spPr bwMode="auto">
                <a:xfrm>
                  <a:off x="2327" y="1608"/>
                  <a:ext cx="7" cy="8"/>
                </a:xfrm>
                <a:custGeom>
                  <a:avLst/>
                  <a:gdLst>
                    <a:gd name="T0" fmla="*/ 1 w 7"/>
                    <a:gd name="T1" fmla="*/ 2 h 8"/>
                    <a:gd name="T2" fmla="*/ 1 w 7"/>
                    <a:gd name="T3" fmla="*/ 2 h 8"/>
                    <a:gd name="T4" fmla="*/ 4 w 7"/>
                    <a:gd name="T5" fmla="*/ 0 h 8"/>
                    <a:gd name="T6" fmla="*/ 4 w 7"/>
                    <a:gd name="T7" fmla="*/ 0 h 8"/>
                    <a:gd name="T8" fmla="*/ 6 w 7"/>
                    <a:gd name="T9" fmla="*/ 0 h 8"/>
                    <a:gd name="T10" fmla="*/ 7 w 7"/>
                    <a:gd name="T11" fmla="*/ 0 h 8"/>
                    <a:gd name="T12" fmla="*/ 7 w 7"/>
                    <a:gd name="T13" fmla="*/ 2 h 8"/>
                    <a:gd name="T14" fmla="*/ 7 w 7"/>
                    <a:gd name="T15" fmla="*/ 3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8 h 8"/>
                    <a:gd name="T34" fmla="*/ 0 w 7"/>
                    <a:gd name="T35" fmla="*/ 6 h 8"/>
                    <a:gd name="T36" fmla="*/ 0 w 7"/>
                    <a:gd name="T37" fmla="*/ 5 h 8"/>
                    <a:gd name="T38" fmla="*/ 0 w 7"/>
                    <a:gd name="T39" fmla="*/ 3 h 8"/>
                    <a:gd name="T40" fmla="*/ 0 w 7"/>
                    <a:gd name="T41" fmla="*/ 3 h 8"/>
                    <a:gd name="T42" fmla="*/ 1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4" y="0"/>
                      </a:lnTo>
                      <a:lnTo>
                        <a:pt x="6" y="0"/>
                      </a:lnTo>
                      <a:lnTo>
                        <a:pt x="7" y="0"/>
                      </a:lnTo>
                      <a:lnTo>
                        <a:pt x="7" y="2"/>
                      </a:lnTo>
                      <a:lnTo>
                        <a:pt x="7" y="3"/>
                      </a:lnTo>
                      <a:lnTo>
                        <a:pt x="7" y="5"/>
                      </a:lnTo>
                      <a:lnTo>
                        <a:pt x="6" y="6"/>
                      </a:lnTo>
                      <a:lnTo>
                        <a:pt x="4" y="8"/>
                      </a:lnTo>
                      <a:lnTo>
                        <a:pt x="3" y="8"/>
                      </a:lnTo>
                      <a:lnTo>
                        <a:pt x="1" y="8"/>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69" name="Freeform 817"/>
                <p:cNvSpPr>
                  <a:spLocks/>
                </p:cNvSpPr>
                <p:nvPr/>
              </p:nvSpPr>
              <p:spPr bwMode="auto">
                <a:xfrm>
                  <a:off x="2327" y="1608"/>
                  <a:ext cx="7" cy="8"/>
                </a:xfrm>
                <a:custGeom>
                  <a:avLst/>
                  <a:gdLst>
                    <a:gd name="T0" fmla="*/ 1 w 7"/>
                    <a:gd name="T1" fmla="*/ 2 h 8"/>
                    <a:gd name="T2" fmla="*/ 1 w 7"/>
                    <a:gd name="T3" fmla="*/ 2 h 8"/>
                    <a:gd name="T4" fmla="*/ 4 w 7"/>
                    <a:gd name="T5" fmla="*/ 0 h 8"/>
                    <a:gd name="T6" fmla="*/ 4 w 7"/>
                    <a:gd name="T7" fmla="*/ 0 h 8"/>
                    <a:gd name="T8" fmla="*/ 6 w 7"/>
                    <a:gd name="T9" fmla="*/ 0 h 8"/>
                    <a:gd name="T10" fmla="*/ 7 w 7"/>
                    <a:gd name="T11" fmla="*/ 0 h 8"/>
                    <a:gd name="T12" fmla="*/ 7 w 7"/>
                    <a:gd name="T13" fmla="*/ 2 h 8"/>
                    <a:gd name="T14" fmla="*/ 7 w 7"/>
                    <a:gd name="T15" fmla="*/ 3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8 h 8"/>
                    <a:gd name="T34" fmla="*/ 0 w 7"/>
                    <a:gd name="T35" fmla="*/ 6 h 8"/>
                    <a:gd name="T36" fmla="*/ 0 w 7"/>
                    <a:gd name="T37" fmla="*/ 5 h 8"/>
                    <a:gd name="T38" fmla="*/ 0 w 7"/>
                    <a:gd name="T39" fmla="*/ 3 h 8"/>
                    <a:gd name="T40" fmla="*/ 0 w 7"/>
                    <a:gd name="T41" fmla="*/ 3 h 8"/>
                    <a:gd name="T42" fmla="*/ 1 w 7"/>
                    <a:gd name="T43" fmla="*/ 2 h 8"/>
                    <a:gd name="T44" fmla="*/ 1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2"/>
                      </a:moveTo>
                      <a:lnTo>
                        <a:pt x="1" y="2"/>
                      </a:lnTo>
                      <a:lnTo>
                        <a:pt x="4" y="0"/>
                      </a:lnTo>
                      <a:lnTo>
                        <a:pt x="6" y="0"/>
                      </a:lnTo>
                      <a:lnTo>
                        <a:pt x="7" y="0"/>
                      </a:lnTo>
                      <a:lnTo>
                        <a:pt x="7" y="2"/>
                      </a:lnTo>
                      <a:lnTo>
                        <a:pt x="7" y="3"/>
                      </a:lnTo>
                      <a:lnTo>
                        <a:pt x="7" y="5"/>
                      </a:lnTo>
                      <a:lnTo>
                        <a:pt x="6" y="6"/>
                      </a:lnTo>
                      <a:lnTo>
                        <a:pt x="4" y="8"/>
                      </a:lnTo>
                      <a:lnTo>
                        <a:pt x="3" y="8"/>
                      </a:lnTo>
                      <a:lnTo>
                        <a:pt x="1" y="8"/>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70" name="Freeform 818"/>
                <p:cNvSpPr>
                  <a:spLocks/>
                </p:cNvSpPr>
                <p:nvPr/>
              </p:nvSpPr>
              <p:spPr bwMode="auto">
                <a:xfrm>
                  <a:off x="2158" y="1635"/>
                  <a:ext cx="8" cy="8"/>
                </a:xfrm>
                <a:custGeom>
                  <a:avLst/>
                  <a:gdLst>
                    <a:gd name="T0" fmla="*/ 3 w 8"/>
                    <a:gd name="T1" fmla="*/ 2 h 8"/>
                    <a:gd name="T2" fmla="*/ 3 w 8"/>
                    <a:gd name="T3" fmla="*/ 2 h 8"/>
                    <a:gd name="T4" fmla="*/ 5 w 8"/>
                    <a:gd name="T5" fmla="*/ 0 h 8"/>
                    <a:gd name="T6" fmla="*/ 6 w 8"/>
                    <a:gd name="T7" fmla="*/ 0 h 8"/>
                    <a:gd name="T8" fmla="*/ 6 w 8"/>
                    <a:gd name="T9" fmla="*/ 0 h 8"/>
                    <a:gd name="T10" fmla="*/ 8 w 8"/>
                    <a:gd name="T11" fmla="*/ 0 h 8"/>
                    <a:gd name="T12" fmla="*/ 8 w 8"/>
                    <a:gd name="T13" fmla="*/ 2 h 8"/>
                    <a:gd name="T14" fmla="*/ 8 w 8"/>
                    <a:gd name="T15" fmla="*/ 3 h 8"/>
                    <a:gd name="T16" fmla="*/ 8 w 8"/>
                    <a:gd name="T17" fmla="*/ 3 h 8"/>
                    <a:gd name="T18" fmla="*/ 8 w 8"/>
                    <a:gd name="T19" fmla="*/ 5 h 8"/>
                    <a:gd name="T20" fmla="*/ 6 w 8"/>
                    <a:gd name="T21" fmla="*/ 6 h 8"/>
                    <a:gd name="T22" fmla="*/ 5 w 8"/>
                    <a:gd name="T23" fmla="*/ 8 h 8"/>
                    <a:gd name="T24" fmla="*/ 5 w 8"/>
                    <a:gd name="T25" fmla="*/ 8 h 8"/>
                    <a:gd name="T26" fmla="*/ 3 w 8"/>
                    <a:gd name="T27" fmla="*/ 8 h 8"/>
                    <a:gd name="T28" fmla="*/ 3 w 8"/>
                    <a:gd name="T29" fmla="*/ 8 h 8"/>
                    <a:gd name="T30" fmla="*/ 2 w 8"/>
                    <a:gd name="T31" fmla="*/ 8 h 8"/>
                    <a:gd name="T32" fmla="*/ 2 w 8"/>
                    <a:gd name="T33" fmla="*/ 8 h 8"/>
                    <a:gd name="T34" fmla="*/ 0 w 8"/>
                    <a:gd name="T35" fmla="*/ 6 h 8"/>
                    <a:gd name="T36" fmla="*/ 0 w 8"/>
                    <a:gd name="T37" fmla="*/ 5 h 8"/>
                    <a:gd name="T38" fmla="*/ 0 w 8"/>
                    <a:gd name="T39" fmla="*/ 3 h 8"/>
                    <a:gd name="T40" fmla="*/ 2 w 8"/>
                    <a:gd name="T41" fmla="*/ 3 h 8"/>
                    <a:gd name="T42" fmla="*/ 2 w 8"/>
                    <a:gd name="T43" fmla="*/ 2 h 8"/>
                    <a:gd name="T44" fmla="*/ 3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2"/>
                      </a:moveTo>
                      <a:lnTo>
                        <a:pt x="3" y="2"/>
                      </a:lnTo>
                      <a:lnTo>
                        <a:pt x="5" y="0"/>
                      </a:lnTo>
                      <a:lnTo>
                        <a:pt x="6" y="0"/>
                      </a:lnTo>
                      <a:lnTo>
                        <a:pt x="8" y="0"/>
                      </a:lnTo>
                      <a:lnTo>
                        <a:pt x="8" y="2"/>
                      </a:lnTo>
                      <a:lnTo>
                        <a:pt x="8" y="3"/>
                      </a:lnTo>
                      <a:lnTo>
                        <a:pt x="8" y="5"/>
                      </a:lnTo>
                      <a:lnTo>
                        <a:pt x="6" y="6"/>
                      </a:lnTo>
                      <a:lnTo>
                        <a:pt x="5" y="8"/>
                      </a:lnTo>
                      <a:lnTo>
                        <a:pt x="3" y="8"/>
                      </a:lnTo>
                      <a:lnTo>
                        <a:pt x="2" y="8"/>
                      </a:lnTo>
                      <a:lnTo>
                        <a:pt x="0" y="6"/>
                      </a:lnTo>
                      <a:lnTo>
                        <a:pt x="0" y="5"/>
                      </a:lnTo>
                      <a:lnTo>
                        <a:pt x="0" y="3"/>
                      </a:lnTo>
                      <a:lnTo>
                        <a:pt x="2" y="3"/>
                      </a:lnTo>
                      <a:lnTo>
                        <a:pt x="2"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71" name="Freeform 819"/>
                <p:cNvSpPr>
                  <a:spLocks/>
                </p:cNvSpPr>
                <p:nvPr/>
              </p:nvSpPr>
              <p:spPr bwMode="auto">
                <a:xfrm>
                  <a:off x="2158" y="1635"/>
                  <a:ext cx="8" cy="8"/>
                </a:xfrm>
                <a:custGeom>
                  <a:avLst/>
                  <a:gdLst>
                    <a:gd name="T0" fmla="*/ 3 w 8"/>
                    <a:gd name="T1" fmla="*/ 2 h 8"/>
                    <a:gd name="T2" fmla="*/ 3 w 8"/>
                    <a:gd name="T3" fmla="*/ 2 h 8"/>
                    <a:gd name="T4" fmla="*/ 5 w 8"/>
                    <a:gd name="T5" fmla="*/ 0 h 8"/>
                    <a:gd name="T6" fmla="*/ 6 w 8"/>
                    <a:gd name="T7" fmla="*/ 0 h 8"/>
                    <a:gd name="T8" fmla="*/ 6 w 8"/>
                    <a:gd name="T9" fmla="*/ 0 h 8"/>
                    <a:gd name="T10" fmla="*/ 8 w 8"/>
                    <a:gd name="T11" fmla="*/ 0 h 8"/>
                    <a:gd name="T12" fmla="*/ 8 w 8"/>
                    <a:gd name="T13" fmla="*/ 2 h 8"/>
                    <a:gd name="T14" fmla="*/ 8 w 8"/>
                    <a:gd name="T15" fmla="*/ 3 h 8"/>
                    <a:gd name="T16" fmla="*/ 8 w 8"/>
                    <a:gd name="T17" fmla="*/ 3 h 8"/>
                    <a:gd name="T18" fmla="*/ 8 w 8"/>
                    <a:gd name="T19" fmla="*/ 5 h 8"/>
                    <a:gd name="T20" fmla="*/ 6 w 8"/>
                    <a:gd name="T21" fmla="*/ 6 h 8"/>
                    <a:gd name="T22" fmla="*/ 5 w 8"/>
                    <a:gd name="T23" fmla="*/ 8 h 8"/>
                    <a:gd name="T24" fmla="*/ 5 w 8"/>
                    <a:gd name="T25" fmla="*/ 8 h 8"/>
                    <a:gd name="T26" fmla="*/ 3 w 8"/>
                    <a:gd name="T27" fmla="*/ 8 h 8"/>
                    <a:gd name="T28" fmla="*/ 3 w 8"/>
                    <a:gd name="T29" fmla="*/ 8 h 8"/>
                    <a:gd name="T30" fmla="*/ 2 w 8"/>
                    <a:gd name="T31" fmla="*/ 8 h 8"/>
                    <a:gd name="T32" fmla="*/ 2 w 8"/>
                    <a:gd name="T33" fmla="*/ 8 h 8"/>
                    <a:gd name="T34" fmla="*/ 0 w 8"/>
                    <a:gd name="T35" fmla="*/ 6 h 8"/>
                    <a:gd name="T36" fmla="*/ 0 w 8"/>
                    <a:gd name="T37" fmla="*/ 5 h 8"/>
                    <a:gd name="T38" fmla="*/ 0 w 8"/>
                    <a:gd name="T39" fmla="*/ 3 h 8"/>
                    <a:gd name="T40" fmla="*/ 2 w 8"/>
                    <a:gd name="T41" fmla="*/ 3 h 8"/>
                    <a:gd name="T42" fmla="*/ 2 w 8"/>
                    <a:gd name="T43" fmla="*/ 2 h 8"/>
                    <a:gd name="T44" fmla="*/ 3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2"/>
                      </a:moveTo>
                      <a:lnTo>
                        <a:pt x="3" y="2"/>
                      </a:lnTo>
                      <a:lnTo>
                        <a:pt x="5" y="0"/>
                      </a:lnTo>
                      <a:lnTo>
                        <a:pt x="6" y="0"/>
                      </a:lnTo>
                      <a:lnTo>
                        <a:pt x="8" y="0"/>
                      </a:lnTo>
                      <a:lnTo>
                        <a:pt x="8" y="2"/>
                      </a:lnTo>
                      <a:lnTo>
                        <a:pt x="8" y="3"/>
                      </a:lnTo>
                      <a:lnTo>
                        <a:pt x="8" y="5"/>
                      </a:lnTo>
                      <a:lnTo>
                        <a:pt x="6" y="6"/>
                      </a:lnTo>
                      <a:lnTo>
                        <a:pt x="5" y="8"/>
                      </a:lnTo>
                      <a:lnTo>
                        <a:pt x="3" y="8"/>
                      </a:lnTo>
                      <a:lnTo>
                        <a:pt x="2" y="8"/>
                      </a:lnTo>
                      <a:lnTo>
                        <a:pt x="0" y="6"/>
                      </a:lnTo>
                      <a:lnTo>
                        <a:pt x="0" y="5"/>
                      </a:lnTo>
                      <a:lnTo>
                        <a:pt x="0" y="3"/>
                      </a:lnTo>
                      <a:lnTo>
                        <a:pt x="2" y="3"/>
                      </a:lnTo>
                      <a:lnTo>
                        <a:pt x="2"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72" name="Freeform 820"/>
                <p:cNvSpPr>
                  <a:spLocks/>
                </p:cNvSpPr>
                <p:nvPr/>
              </p:nvSpPr>
              <p:spPr bwMode="auto">
                <a:xfrm>
                  <a:off x="2167" y="1655"/>
                  <a:ext cx="7" cy="7"/>
                </a:xfrm>
                <a:custGeom>
                  <a:avLst/>
                  <a:gdLst>
                    <a:gd name="T0" fmla="*/ 1 w 7"/>
                    <a:gd name="T1" fmla="*/ 1 h 7"/>
                    <a:gd name="T2" fmla="*/ 1 w 7"/>
                    <a:gd name="T3" fmla="*/ 1 h 7"/>
                    <a:gd name="T4" fmla="*/ 3 w 7"/>
                    <a:gd name="T5" fmla="*/ 0 h 7"/>
                    <a:gd name="T6" fmla="*/ 4 w 7"/>
                    <a:gd name="T7" fmla="*/ 0 h 7"/>
                    <a:gd name="T8" fmla="*/ 4 w 7"/>
                    <a:gd name="T9" fmla="*/ 0 h 7"/>
                    <a:gd name="T10" fmla="*/ 6 w 7"/>
                    <a:gd name="T11" fmla="*/ 1 h 7"/>
                    <a:gd name="T12" fmla="*/ 7 w 7"/>
                    <a:gd name="T13" fmla="*/ 1 h 7"/>
                    <a:gd name="T14" fmla="*/ 7 w 7"/>
                    <a:gd name="T15" fmla="*/ 3 h 7"/>
                    <a:gd name="T16" fmla="*/ 7 w 7"/>
                    <a:gd name="T17" fmla="*/ 3 h 7"/>
                    <a:gd name="T18" fmla="*/ 6 w 7"/>
                    <a:gd name="T19" fmla="*/ 4 h 7"/>
                    <a:gd name="T20" fmla="*/ 4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1"/>
                      </a:lnTo>
                      <a:lnTo>
                        <a:pt x="7" y="1"/>
                      </a:lnTo>
                      <a:lnTo>
                        <a:pt x="7" y="3"/>
                      </a:lnTo>
                      <a:lnTo>
                        <a:pt x="6" y="4"/>
                      </a:lnTo>
                      <a:lnTo>
                        <a:pt x="4" y="6"/>
                      </a:lnTo>
                      <a:lnTo>
                        <a:pt x="4" y="7"/>
                      </a:lnTo>
                      <a:lnTo>
                        <a:pt x="3" y="7"/>
                      </a:lnTo>
                      <a:lnTo>
                        <a:pt x="1" y="7"/>
                      </a:lnTo>
                      <a:lnTo>
                        <a:pt x="0" y="7"/>
                      </a:lnTo>
                      <a:lnTo>
                        <a:pt x="0" y="6"/>
                      </a:lnTo>
                      <a:lnTo>
                        <a:pt x="0" y="4"/>
                      </a:lnTo>
                      <a:lnTo>
                        <a:pt x="0" y="3"/>
                      </a:lnTo>
                      <a:lnTo>
                        <a:pt x="0" y="1"/>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73" name="Freeform 821"/>
                <p:cNvSpPr>
                  <a:spLocks/>
                </p:cNvSpPr>
                <p:nvPr/>
              </p:nvSpPr>
              <p:spPr bwMode="auto">
                <a:xfrm>
                  <a:off x="2167" y="1655"/>
                  <a:ext cx="7" cy="7"/>
                </a:xfrm>
                <a:custGeom>
                  <a:avLst/>
                  <a:gdLst>
                    <a:gd name="T0" fmla="*/ 1 w 7"/>
                    <a:gd name="T1" fmla="*/ 1 h 7"/>
                    <a:gd name="T2" fmla="*/ 1 w 7"/>
                    <a:gd name="T3" fmla="*/ 1 h 7"/>
                    <a:gd name="T4" fmla="*/ 3 w 7"/>
                    <a:gd name="T5" fmla="*/ 0 h 7"/>
                    <a:gd name="T6" fmla="*/ 4 w 7"/>
                    <a:gd name="T7" fmla="*/ 0 h 7"/>
                    <a:gd name="T8" fmla="*/ 4 w 7"/>
                    <a:gd name="T9" fmla="*/ 0 h 7"/>
                    <a:gd name="T10" fmla="*/ 6 w 7"/>
                    <a:gd name="T11" fmla="*/ 1 h 7"/>
                    <a:gd name="T12" fmla="*/ 7 w 7"/>
                    <a:gd name="T13" fmla="*/ 1 h 7"/>
                    <a:gd name="T14" fmla="*/ 7 w 7"/>
                    <a:gd name="T15" fmla="*/ 3 h 7"/>
                    <a:gd name="T16" fmla="*/ 7 w 7"/>
                    <a:gd name="T17" fmla="*/ 3 h 7"/>
                    <a:gd name="T18" fmla="*/ 6 w 7"/>
                    <a:gd name="T19" fmla="*/ 4 h 7"/>
                    <a:gd name="T20" fmla="*/ 4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1"/>
                      </a:lnTo>
                      <a:lnTo>
                        <a:pt x="7" y="1"/>
                      </a:lnTo>
                      <a:lnTo>
                        <a:pt x="7" y="3"/>
                      </a:lnTo>
                      <a:lnTo>
                        <a:pt x="6" y="4"/>
                      </a:lnTo>
                      <a:lnTo>
                        <a:pt x="4" y="6"/>
                      </a:lnTo>
                      <a:lnTo>
                        <a:pt x="4" y="7"/>
                      </a:lnTo>
                      <a:lnTo>
                        <a:pt x="3" y="7"/>
                      </a:lnTo>
                      <a:lnTo>
                        <a:pt x="1" y="7"/>
                      </a:lnTo>
                      <a:lnTo>
                        <a:pt x="0" y="7"/>
                      </a:lnTo>
                      <a:lnTo>
                        <a:pt x="0" y="6"/>
                      </a:lnTo>
                      <a:lnTo>
                        <a:pt x="0" y="4"/>
                      </a:lnTo>
                      <a:lnTo>
                        <a:pt x="0" y="3"/>
                      </a:lnTo>
                      <a:lnTo>
                        <a:pt x="0" y="1"/>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74" name="Freeform 822"/>
                <p:cNvSpPr>
                  <a:spLocks/>
                </p:cNvSpPr>
                <p:nvPr/>
              </p:nvSpPr>
              <p:spPr bwMode="auto">
                <a:xfrm>
                  <a:off x="2209" y="1625"/>
                  <a:ext cx="9" cy="9"/>
                </a:xfrm>
                <a:custGeom>
                  <a:avLst/>
                  <a:gdLst>
                    <a:gd name="T0" fmla="*/ 3 w 9"/>
                    <a:gd name="T1" fmla="*/ 1 h 9"/>
                    <a:gd name="T2" fmla="*/ 3 w 9"/>
                    <a:gd name="T3" fmla="*/ 1 h 9"/>
                    <a:gd name="T4" fmla="*/ 4 w 9"/>
                    <a:gd name="T5" fmla="*/ 0 h 9"/>
                    <a:gd name="T6" fmla="*/ 6 w 9"/>
                    <a:gd name="T7" fmla="*/ 0 h 9"/>
                    <a:gd name="T8" fmla="*/ 6 w 9"/>
                    <a:gd name="T9" fmla="*/ 0 h 9"/>
                    <a:gd name="T10" fmla="*/ 7 w 9"/>
                    <a:gd name="T11" fmla="*/ 1 h 9"/>
                    <a:gd name="T12" fmla="*/ 7 w 9"/>
                    <a:gd name="T13" fmla="*/ 1 h 9"/>
                    <a:gd name="T14" fmla="*/ 9 w 9"/>
                    <a:gd name="T15" fmla="*/ 3 h 9"/>
                    <a:gd name="T16" fmla="*/ 7 w 9"/>
                    <a:gd name="T17" fmla="*/ 4 h 9"/>
                    <a:gd name="T18" fmla="*/ 7 w 9"/>
                    <a:gd name="T19" fmla="*/ 6 h 9"/>
                    <a:gd name="T20" fmla="*/ 6 w 9"/>
                    <a:gd name="T21" fmla="*/ 6 h 9"/>
                    <a:gd name="T22" fmla="*/ 6 w 9"/>
                    <a:gd name="T23" fmla="*/ 7 h 9"/>
                    <a:gd name="T24" fmla="*/ 6 w 9"/>
                    <a:gd name="T25" fmla="*/ 7 h 9"/>
                    <a:gd name="T26" fmla="*/ 3 w 9"/>
                    <a:gd name="T27" fmla="*/ 9 h 9"/>
                    <a:gd name="T28" fmla="*/ 3 w 9"/>
                    <a:gd name="T29" fmla="*/ 9 h 9"/>
                    <a:gd name="T30" fmla="*/ 1 w 9"/>
                    <a:gd name="T31" fmla="*/ 7 h 9"/>
                    <a:gd name="T32" fmla="*/ 1 w 9"/>
                    <a:gd name="T33" fmla="*/ 7 h 9"/>
                    <a:gd name="T34" fmla="*/ 1 w 9"/>
                    <a:gd name="T35" fmla="*/ 6 h 9"/>
                    <a:gd name="T36" fmla="*/ 0 w 9"/>
                    <a:gd name="T37" fmla="*/ 6 h 9"/>
                    <a:gd name="T38" fmla="*/ 1 w 9"/>
                    <a:gd name="T39" fmla="*/ 4 h 9"/>
                    <a:gd name="T40" fmla="*/ 1 w 9"/>
                    <a:gd name="T41" fmla="*/ 3 h 9"/>
                    <a:gd name="T42" fmla="*/ 1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4" y="0"/>
                      </a:lnTo>
                      <a:lnTo>
                        <a:pt x="6" y="0"/>
                      </a:lnTo>
                      <a:lnTo>
                        <a:pt x="7" y="1"/>
                      </a:lnTo>
                      <a:lnTo>
                        <a:pt x="9" y="3"/>
                      </a:lnTo>
                      <a:lnTo>
                        <a:pt x="7" y="4"/>
                      </a:lnTo>
                      <a:lnTo>
                        <a:pt x="7" y="6"/>
                      </a:lnTo>
                      <a:lnTo>
                        <a:pt x="6" y="6"/>
                      </a:lnTo>
                      <a:lnTo>
                        <a:pt x="6" y="7"/>
                      </a:lnTo>
                      <a:lnTo>
                        <a:pt x="3" y="9"/>
                      </a:lnTo>
                      <a:lnTo>
                        <a:pt x="1" y="7"/>
                      </a:lnTo>
                      <a:lnTo>
                        <a:pt x="1" y="6"/>
                      </a:lnTo>
                      <a:lnTo>
                        <a:pt x="0" y="6"/>
                      </a:lnTo>
                      <a:lnTo>
                        <a:pt x="1" y="4"/>
                      </a:lnTo>
                      <a:lnTo>
                        <a:pt x="1"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75" name="Freeform 823"/>
                <p:cNvSpPr>
                  <a:spLocks/>
                </p:cNvSpPr>
                <p:nvPr/>
              </p:nvSpPr>
              <p:spPr bwMode="auto">
                <a:xfrm>
                  <a:off x="2209" y="1625"/>
                  <a:ext cx="9" cy="9"/>
                </a:xfrm>
                <a:custGeom>
                  <a:avLst/>
                  <a:gdLst>
                    <a:gd name="T0" fmla="*/ 3 w 9"/>
                    <a:gd name="T1" fmla="*/ 1 h 9"/>
                    <a:gd name="T2" fmla="*/ 3 w 9"/>
                    <a:gd name="T3" fmla="*/ 1 h 9"/>
                    <a:gd name="T4" fmla="*/ 4 w 9"/>
                    <a:gd name="T5" fmla="*/ 0 h 9"/>
                    <a:gd name="T6" fmla="*/ 6 w 9"/>
                    <a:gd name="T7" fmla="*/ 0 h 9"/>
                    <a:gd name="T8" fmla="*/ 6 w 9"/>
                    <a:gd name="T9" fmla="*/ 0 h 9"/>
                    <a:gd name="T10" fmla="*/ 7 w 9"/>
                    <a:gd name="T11" fmla="*/ 1 h 9"/>
                    <a:gd name="T12" fmla="*/ 7 w 9"/>
                    <a:gd name="T13" fmla="*/ 1 h 9"/>
                    <a:gd name="T14" fmla="*/ 9 w 9"/>
                    <a:gd name="T15" fmla="*/ 3 h 9"/>
                    <a:gd name="T16" fmla="*/ 7 w 9"/>
                    <a:gd name="T17" fmla="*/ 4 h 9"/>
                    <a:gd name="T18" fmla="*/ 7 w 9"/>
                    <a:gd name="T19" fmla="*/ 6 h 9"/>
                    <a:gd name="T20" fmla="*/ 6 w 9"/>
                    <a:gd name="T21" fmla="*/ 6 h 9"/>
                    <a:gd name="T22" fmla="*/ 6 w 9"/>
                    <a:gd name="T23" fmla="*/ 7 h 9"/>
                    <a:gd name="T24" fmla="*/ 6 w 9"/>
                    <a:gd name="T25" fmla="*/ 7 h 9"/>
                    <a:gd name="T26" fmla="*/ 3 w 9"/>
                    <a:gd name="T27" fmla="*/ 9 h 9"/>
                    <a:gd name="T28" fmla="*/ 3 w 9"/>
                    <a:gd name="T29" fmla="*/ 9 h 9"/>
                    <a:gd name="T30" fmla="*/ 1 w 9"/>
                    <a:gd name="T31" fmla="*/ 7 h 9"/>
                    <a:gd name="T32" fmla="*/ 1 w 9"/>
                    <a:gd name="T33" fmla="*/ 7 h 9"/>
                    <a:gd name="T34" fmla="*/ 1 w 9"/>
                    <a:gd name="T35" fmla="*/ 6 h 9"/>
                    <a:gd name="T36" fmla="*/ 0 w 9"/>
                    <a:gd name="T37" fmla="*/ 6 h 9"/>
                    <a:gd name="T38" fmla="*/ 1 w 9"/>
                    <a:gd name="T39" fmla="*/ 4 h 9"/>
                    <a:gd name="T40" fmla="*/ 1 w 9"/>
                    <a:gd name="T41" fmla="*/ 3 h 9"/>
                    <a:gd name="T42" fmla="*/ 1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4" y="0"/>
                      </a:lnTo>
                      <a:lnTo>
                        <a:pt x="6" y="0"/>
                      </a:lnTo>
                      <a:lnTo>
                        <a:pt x="7" y="1"/>
                      </a:lnTo>
                      <a:lnTo>
                        <a:pt x="9" y="3"/>
                      </a:lnTo>
                      <a:lnTo>
                        <a:pt x="7" y="4"/>
                      </a:lnTo>
                      <a:lnTo>
                        <a:pt x="7" y="6"/>
                      </a:lnTo>
                      <a:lnTo>
                        <a:pt x="6" y="6"/>
                      </a:lnTo>
                      <a:lnTo>
                        <a:pt x="6" y="7"/>
                      </a:lnTo>
                      <a:lnTo>
                        <a:pt x="3" y="9"/>
                      </a:lnTo>
                      <a:lnTo>
                        <a:pt x="1" y="7"/>
                      </a:lnTo>
                      <a:lnTo>
                        <a:pt x="1" y="6"/>
                      </a:lnTo>
                      <a:lnTo>
                        <a:pt x="0" y="6"/>
                      </a:lnTo>
                      <a:lnTo>
                        <a:pt x="1" y="4"/>
                      </a:lnTo>
                      <a:lnTo>
                        <a:pt x="1"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76" name="Freeform 824"/>
                <p:cNvSpPr>
                  <a:spLocks/>
                </p:cNvSpPr>
                <p:nvPr/>
              </p:nvSpPr>
              <p:spPr bwMode="auto">
                <a:xfrm>
                  <a:off x="2230" y="1613"/>
                  <a:ext cx="7" cy="9"/>
                </a:xfrm>
                <a:custGeom>
                  <a:avLst/>
                  <a:gdLst>
                    <a:gd name="T0" fmla="*/ 3 w 7"/>
                    <a:gd name="T1" fmla="*/ 1 h 9"/>
                    <a:gd name="T2" fmla="*/ 3 w 7"/>
                    <a:gd name="T3" fmla="*/ 1 h 9"/>
                    <a:gd name="T4" fmla="*/ 4 w 7"/>
                    <a:gd name="T5" fmla="*/ 1 h 9"/>
                    <a:gd name="T6" fmla="*/ 6 w 7"/>
                    <a:gd name="T7" fmla="*/ 0 h 9"/>
                    <a:gd name="T8" fmla="*/ 7 w 7"/>
                    <a:gd name="T9" fmla="*/ 0 h 9"/>
                    <a:gd name="T10" fmla="*/ 7 w 7"/>
                    <a:gd name="T11" fmla="*/ 1 h 9"/>
                    <a:gd name="T12" fmla="*/ 7 w 7"/>
                    <a:gd name="T13" fmla="*/ 1 h 9"/>
                    <a:gd name="T14" fmla="*/ 7 w 7"/>
                    <a:gd name="T15" fmla="*/ 3 h 9"/>
                    <a:gd name="T16" fmla="*/ 7 w 7"/>
                    <a:gd name="T17" fmla="*/ 4 h 9"/>
                    <a:gd name="T18" fmla="*/ 7 w 7"/>
                    <a:gd name="T19" fmla="*/ 6 h 9"/>
                    <a:gd name="T20" fmla="*/ 7 w 7"/>
                    <a:gd name="T21" fmla="*/ 6 h 9"/>
                    <a:gd name="T22" fmla="*/ 4 w 7"/>
                    <a:gd name="T23" fmla="*/ 7 h 9"/>
                    <a:gd name="T24" fmla="*/ 4 w 7"/>
                    <a:gd name="T25" fmla="*/ 7 h 9"/>
                    <a:gd name="T26" fmla="*/ 4 w 7"/>
                    <a:gd name="T27" fmla="*/ 9 h 9"/>
                    <a:gd name="T28" fmla="*/ 3 w 7"/>
                    <a:gd name="T29" fmla="*/ 9 h 9"/>
                    <a:gd name="T30" fmla="*/ 1 w 7"/>
                    <a:gd name="T31" fmla="*/ 7 h 9"/>
                    <a:gd name="T32" fmla="*/ 1 w 7"/>
                    <a:gd name="T33" fmla="*/ 7 h 9"/>
                    <a:gd name="T34" fmla="*/ 0 w 7"/>
                    <a:gd name="T35" fmla="*/ 6 h 9"/>
                    <a:gd name="T36" fmla="*/ 0 w 7"/>
                    <a:gd name="T37" fmla="*/ 6 h 9"/>
                    <a:gd name="T38" fmla="*/ 0 w 7"/>
                    <a:gd name="T39" fmla="*/ 4 h 9"/>
                    <a:gd name="T40" fmla="*/ 1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1"/>
                      </a:lnTo>
                      <a:lnTo>
                        <a:pt x="6" y="0"/>
                      </a:lnTo>
                      <a:lnTo>
                        <a:pt x="7" y="0"/>
                      </a:lnTo>
                      <a:lnTo>
                        <a:pt x="7" y="1"/>
                      </a:lnTo>
                      <a:lnTo>
                        <a:pt x="7" y="3"/>
                      </a:lnTo>
                      <a:lnTo>
                        <a:pt x="7" y="4"/>
                      </a:lnTo>
                      <a:lnTo>
                        <a:pt x="7" y="6"/>
                      </a:lnTo>
                      <a:lnTo>
                        <a:pt x="4" y="7"/>
                      </a:lnTo>
                      <a:lnTo>
                        <a:pt x="4" y="9"/>
                      </a:lnTo>
                      <a:lnTo>
                        <a:pt x="3" y="9"/>
                      </a:lnTo>
                      <a:lnTo>
                        <a:pt x="1" y="7"/>
                      </a:lnTo>
                      <a:lnTo>
                        <a:pt x="0" y="6"/>
                      </a:lnTo>
                      <a:lnTo>
                        <a:pt x="0" y="4"/>
                      </a:lnTo>
                      <a:lnTo>
                        <a:pt x="1"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77" name="Freeform 825"/>
                <p:cNvSpPr>
                  <a:spLocks/>
                </p:cNvSpPr>
                <p:nvPr/>
              </p:nvSpPr>
              <p:spPr bwMode="auto">
                <a:xfrm>
                  <a:off x="2230" y="1613"/>
                  <a:ext cx="7" cy="9"/>
                </a:xfrm>
                <a:custGeom>
                  <a:avLst/>
                  <a:gdLst>
                    <a:gd name="T0" fmla="*/ 3 w 7"/>
                    <a:gd name="T1" fmla="*/ 1 h 9"/>
                    <a:gd name="T2" fmla="*/ 3 w 7"/>
                    <a:gd name="T3" fmla="*/ 1 h 9"/>
                    <a:gd name="T4" fmla="*/ 4 w 7"/>
                    <a:gd name="T5" fmla="*/ 1 h 9"/>
                    <a:gd name="T6" fmla="*/ 6 w 7"/>
                    <a:gd name="T7" fmla="*/ 0 h 9"/>
                    <a:gd name="T8" fmla="*/ 7 w 7"/>
                    <a:gd name="T9" fmla="*/ 0 h 9"/>
                    <a:gd name="T10" fmla="*/ 7 w 7"/>
                    <a:gd name="T11" fmla="*/ 1 h 9"/>
                    <a:gd name="T12" fmla="*/ 7 w 7"/>
                    <a:gd name="T13" fmla="*/ 1 h 9"/>
                    <a:gd name="T14" fmla="*/ 7 w 7"/>
                    <a:gd name="T15" fmla="*/ 3 h 9"/>
                    <a:gd name="T16" fmla="*/ 7 w 7"/>
                    <a:gd name="T17" fmla="*/ 4 h 9"/>
                    <a:gd name="T18" fmla="*/ 7 w 7"/>
                    <a:gd name="T19" fmla="*/ 6 h 9"/>
                    <a:gd name="T20" fmla="*/ 7 w 7"/>
                    <a:gd name="T21" fmla="*/ 6 h 9"/>
                    <a:gd name="T22" fmla="*/ 4 w 7"/>
                    <a:gd name="T23" fmla="*/ 7 h 9"/>
                    <a:gd name="T24" fmla="*/ 4 w 7"/>
                    <a:gd name="T25" fmla="*/ 7 h 9"/>
                    <a:gd name="T26" fmla="*/ 4 w 7"/>
                    <a:gd name="T27" fmla="*/ 9 h 9"/>
                    <a:gd name="T28" fmla="*/ 3 w 7"/>
                    <a:gd name="T29" fmla="*/ 9 h 9"/>
                    <a:gd name="T30" fmla="*/ 1 w 7"/>
                    <a:gd name="T31" fmla="*/ 7 h 9"/>
                    <a:gd name="T32" fmla="*/ 1 w 7"/>
                    <a:gd name="T33" fmla="*/ 7 h 9"/>
                    <a:gd name="T34" fmla="*/ 0 w 7"/>
                    <a:gd name="T35" fmla="*/ 6 h 9"/>
                    <a:gd name="T36" fmla="*/ 0 w 7"/>
                    <a:gd name="T37" fmla="*/ 6 h 9"/>
                    <a:gd name="T38" fmla="*/ 0 w 7"/>
                    <a:gd name="T39" fmla="*/ 4 h 9"/>
                    <a:gd name="T40" fmla="*/ 1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1"/>
                      </a:lnTo>
                      <a:lnTo>
                        <a:pt x="6" y="0"/>
                      </a:lnTo>
                      <a:lnTo>
                        <a:pt x="7" y="0"/>
                      </a:lnTo>
                      <a:lnTo>
                        <a:pt x="7" y="1"/>
                      </a:lnTo>
                      <a:lnTo>
                        <a:pt x="7" y="3"/>
                      </a:lnTo>
                      <a:lnTo>
                        <a:pt x="7" y="4"/>
                      </a:lnTo>
                      <a:lnTo>
                        <a:pt x="7" y="6"/>
                      </a:lnTo>
                      <a:lnTo>
                        <a:pt x="4" y="7"/>
                      </a:lnTo>
                      <a:lnTo>
                        <a:pt x="4" y="9"/>
                      </a:lnTo>
                      <a:lnTo>
                        <a:pt x="3" y="9"/>
                      </a:lnTo>
                      <a:lnTo>
                        <a:pt x="1" y="7"/>
                      </a:lnTo>
                      <a:lnTo>
                        <a:pt x="0" y="6"/>
                      </a:lnTo>
                      <a:lnTo>
                        <a:pt x="0" y="4"/>
                      </a:lnTo>
                      <a:lnTo>
                        <a:pt x="1"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78" name="Freeform 826"/>
                <p:cNvSpPr>
                  <a:spLocks/>
                </p:cNvSpPr>
                <p:nvPr/>
              </p:nvSpPr>
              <p:spPr bwMode="auto">
                <a:xfrm>
                  <a:off x="1722" y="1622"/>
                  <a:ext cx="7" cy="7"/>
                </a:xfrm>
                <a:custGeom>
                  <a:avLst/>
                  <a:gdLst>
                    <a:gd name="T0" fmla="*/ 1 w 7"/>
                    <a:gd name="T1" fmla="*/ 0 h 7"/>
                    <a:gd name="T2" fmla="*/ 1 w 7"/>
                    <a:gd name="T3" fmla="*/ 0 h 7"/>
                    <a:gd name="T4" fmla="*/ 3 w 7"/>
                    <a:gd name="T5" fmla="*/ 0 h 7"/>
                    <a:gd name="T6" fmla="*/ 6 w 7"/>
                    <a:gd name="T7" fmla="*/ 0 h 7"/>
                    <a:gd name="T8" fmla="*/ 6 w 7"/>
                    <a:gd name="T9" fmla="*/ 0 h 7"/>
                    <a:gd name="T10" fmla="*/ 7 w 7"/>
                    <a:gd name="T11" fmla="*/ 0 h 7"/>
                    <a:gd name="T12" fmla="*/ 7 w 7"/>
                    <a:gd name="T13" fmla="*/ 1 h 7"/>
                    <a:gd name="T14" fmla="*/ 7 w 7"/>
                    <a:gd name="T15" fmla="*/ 1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1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1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6" y="0"/>
                      </a:lnTo>
                      <a:lnTo>
                        <a:pt x="7" y="0"/>
                      </a:lnTo>
                      <a:lnTo>
                        <a:pt x="7" y="1"/>
                      </a:lnTo>
                      <a:lnTo>
                        <a:pt x="7" y="3"/>
                      </a:lnTo>
                      <a:lnTo>
                        <a:pt x="7" y="4"/>
                      </a:lnTo>
                      <a:lnTo>
                        <a:pt x="6" y="6"/>
                      </a:lnTo>
                      <a:lnTo>
                        <a:pt x="4" y="6"/>
                      </a:lnTo>
                      <a:lnTo>
                        <a:pt x="3" y="7"/>
                      </a:lnTo>
                      <a:lnTo>
                        <a:pt x="1" y="7"/>
                      </a:lnTo>
                      <a:lnTo>
                        <a:pt x="0" y="6"/>
                      </a:lnTo>
                      <a:lnTo>
                        <a:pt x="0" y="4"/>
                      </a:lnTo>
                      <a:lnTo>
                        <a:pt x="0" y="3"/>
                      </a:lnTo>
                      <a:lnTo>
                        <a:pt x="0" y="1"/>
                      </a:lnTo>
                      <a:lnTo>
                        <a:pt x="1"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79" name="Freeform 827"/>
                <p:cNvSpPr>
                  <a:spLocks/>
                </p:cNvSpPr>
                <p:nvPr/>
              </p:nvSpPr>
              <p:spPr bwMode="auto">
                <a:xfrm>
                  <a:off x="1722" y="1622"/>
                  <a:ext cx="7" cy="7"/>
                </a:xfrm>
                <a:custGeom>
                  <a:avLst/>
                  <a:gdLst>
                    <a:gd name="T0" fmla="*/ 1 w 7"/>
                    <a:gd name="T1" fmla="*/ 0 h 7"/>
                    <a:gd name="T2" fmla="*/ 1 w 7"/>
                    <a:gd name="T3" fmla="*/ 0 h 7"/>
                    <a:gd name="T4" fmla="*/ 3 w 7"/>
                    <a:gd name="T5" fmla="*/ 0 h 7"/>
                    <a:gd name="T6" fmla="*/ 6 w 7"/>
                    <a:gd name="T7" fmla="*/ 0 h 7"/>
                    <a:gd name="T8" fmla="*/ 6 w 7"/>
                    <a:gd name="T9" fmla="*/ 0 h 7"/>
                    <a:gd name="T10" fmla="*/ 7 w 7"/>
                    <a:gd name="T11" fmla="*/ 0 h 7"/>
                    <a:gd name="T12" fmla="*/ 7 w 7"/>
                    <a:gd name="T13" fmla="*/ 1 h 7"/>
                    <a:gd name="T14" fmla="*/ 7 w 7"/>
                    <a:gd name="T15" fmla="*/ 1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1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1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6" y="0"/>
                      </a:lnTo>
                      <a:lnTo>
                        <a:pt x="7" y="0"/>
                      </a:lnTo>
                      <a:lnTo>
                        <a:pt x="7" y="1"/>
                      </a:lnTo>
                      <a:lnTo>
                        <a:pt x="7" y="3"/>
                      </a:lnTo>
                      <a:lnTo>
                        <a:pt x="7" y="4"/>
                      </a:lnTo>
                      <a:lnTo>
                        <a:pt x="6" y="6"/>
                      </a:lnTo>
                      <a:lnTo>
                        <a:pt x="4" y="6"/>
                      </a:lnTo>
                      <a:lnTo>
                        <a:pt x="3" y="7"/>
                      </a:lnTo>
                      <a:lnTo>
                        <a:pt x="1" y="7"/>
                      </a:lnTo>
                      <a:lnTo>
                        <a:pt x="0" y="6"/>
                      </a:lnTo>
                      <a:lnTo>
                        <a:pt x="0" y="4"/>
                      </a:lnTo>
                      <a:lnTo>
                        <a:pt x="0" y="3"/>
                      </a:lnTo>
                      <a:lnTo>
                        <a:pt x="0" y="1"/>
                      </a:lnTo>
                      <a:lnTo>
                        <a:pt x="1"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80" name="Freeform 828"/>
                <p:cNvSpPr>
                  <a:spLocks/>
                </p:cNvSpPr>
                <p:nvPr/>
              </p:nvSpPr>
              <p:spPr bwMode="auto">
                <a:xfrm>
                  <a:off x="1749" y="1628"/>
                  <a:ext cx="7" cy="7"/>
                </a:xfrm>
                <a:custGeom>
                  <a:avLst/>
                  <a:gdLst>
                    <a:gd name="T0" fmla="*/ 1 w 7"/>
                    <a:gd name="T1" fmla="*/ 1 h 7"/>
                    <a:gd name="T2" fmla="*/ 1 w 7"/>
                    <a:gd name="T3" fmla="*/ 1 h 7"/>
                    <a:gd name="T4" fmla="*/ 4 w 7"/>
                    <a:gd name="T5" fmla="*/ 0 h 7"/>
                    <a:gd name="T6" fmla="*/ 6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1 w 7"/>
                    <a:gd name="T33" fmla="*/ 7 h 7"/>
                    <a:gd name="T34" fmla="*/ 0 w 7"/>
                    <a:gd name="T35" fmla="*/ 6 h 7"/>
                    <a:gd name="T36" fmla="*/ 0 w 7"/>
                    <a:gd name="T37" fmla="*/ 4 h 7"/>
                    <a:gd name="T38" fmla="*/ 0 w 7"/>
                    <a:gd name="T39" fmla="*/ 3 h 7"/>
                    <a:gd name="T40" fmla="*/ 1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4" y="0"/>
                      </a:lnTo>
                      <a:lnTo>
                        <a:pt x="6" y="0"/>
                      </a:lnTo>
                      <a:lnTo>
                        <a:pt x="7" y="0"/>
                      </a:lnTo>
                      <a:lnTo>
                        <a:pt x="7" y="1"/>
                      </a:lnTo>
                      <a:lnTo>
                        <a:pt x="7" y="3"/>
                      </a:lnTo>
                      <a:lnTo>
                        <a:pt x="7" y="4"/>
                      </a:lnTo>
                      <a:lnTo>
                        <a:pt x="6" y="6"/>
                      </a:lnTo>
                      <a:lnTo>
                        <a:pt x="4" y="7"/>
                      </a:lnTo>
                      <a:lnTo>
                        <a:pt x="3" y="7"/>
                      </a:lnTo>
                      <a:lnTo>
                        <a:pt x="1" y="7"/>
                      </a:lnTo>
                      <a:lnTo>
                        <a:pt x="0" y="6"/>
                      </a:lnTo>
                      <a:lnTo>
                        <a:pt x="0" y="4"/>
                      </a:lnTo>
                      <a:lnTo>
                        <a:pt x="0" y="3"/>
                      </a:lnTo>
                      <a:lnTo>
                        <a:pt x="1"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81" name="Freeform 829"/>
                <p:cNvSpPr>
                  <a:spLocks/>
                </p:cNvSpPr>
                <p:nvPr/>
              </p:nvSpPr>
              <p:spPr bwMode="auto">
                <a:xfrm>
                  <a:off x="1749" y="1628"/>
                  <a:ext cx="7" cy="7"/>
                </a:xfrm>
                <a:custGeom>
                  <a:avLst/>
                  <a:gdLst>
                    <a:gd name="T0" fmla="*/ 1 w 7"/>
                    <a:gd name="T1" fmla="*/ 1 h 7"/>
                    <a:gd name="T2" fmla="*/ 1 w 7"/>
                    <a:gd name="T3" fmla="*/ 1 h 7"/>
                    <a:gd name="T4" fmla="*/ 4 w 7"/>
                    <a:gd name="T5" fmla="*/ 0 h 7"/>
                    <a:gd name="T6" fmla="*/ 6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1 w 7"/>
                    <a:gd name="T33" fmla="*/ 7 h 7"/>
                    <a:gd name="T34" fmla="*/ 0 w 7"/>
                    <a:gd name="T35" fmla="*/ 6 h 7"/>
                    <a:gd name="T36" fmla="*/ 0 w 7"/>
                    <a:gd name="T37" fmla="*/ 4 h 7"/>
                    <a:gd name="T38" fmla="*/ 0 w 7"/>
                    <a:gd name="T39" fmla="*/ 3 h 7"/>
                    <a:gd name="T40" fmla="*/ 1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4" y="0"/>
                      </a:lnTo>
                      <a:lnTo>
                        <a:pt x="6" y="0"/>
                      </a:lnTo>
                      <a:lnTo>
                        <a:pt x="7" y="0"/>
                      </a:lnTo>
                      <a:lnTo>
                        <a:pt x="7" y="1"/>
                      </a:lnTo>
                      <a:lnTo>
                        <a:pt x="7" y="3"/>
                      </a:lnTo>
                      <a:lnTo>
                        <a:pt x="7" y="4"/>
                      </a:lnTo>
                      <a:lnTo>
                        <a:pt x="6" y="6"/>
                      </a:lnTo>
                      <a:lnTo>
                        <a:pt x="4" y="7"/>
                      </a:lnTo>
                      <a:lnTo>
                        <a:pt x="3" y="7"/>
                      </a:lnTo>
                      <a:lnTo>
                        <a:pt x="1" y="7"/>
                      </a:lnTo>
                      <a:lnTo>
                        <a:pt x="0" y="6"/>
                      </a:lnTo>
                      <a:lnTo>
                        <a:pt x="0" y="4"/>
                      </a:lnTo>
                      <a:lnTo>
                        <a:pt x="0" y="3"/>
                      </a:lnTo>
                      <a:lnTo>
                        <a:pt x="1"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82" name="Freeform 830"/>
                <p:cNvSpPr>
                  <a:spLocks/>
                </p:cNvSpPr>
                <p:nvPr/>
              </p:nvSpPr>
              <p:spPr bwMode="auto">
                <a:xfrm>
                  <a:off x="1775" y="1632"/>
                  <a:ext cx="8" cy="8"/>
                </a:xfrm>
                <a:custGeom>
                  <a:avLst/>
                  <a:gdLst>
                    <a:gd name="T0" fmla="*/ 2 w 8"/>
                    <a:gd name="T1" fmla="*/ 0 h 8"/>
                    <a:gd name="T2" fmla="*/ 2 w 8"/>
                    <a:gd name="T3" fmla="*/ 0 h 8"/>
                    <a:gd name="T4" fmla="*/ 5 w 8"/>
                    <a:gd name="T5" fmla="*/ 0 h 8"/>
                    <a:gd name="T6" fmla="*/ 6 w 8"/>
                    <a:gd name="T7" fmla="*/ 0 h 8"/>
                    <a:gd name="T8" fmla="*/ 6 w 8"/>
                    <a:gd name="T9" fmla="*/ 0 h 8"/>
                    <a:gd name="T10" fmla="*/ 8 w 8"/>
                    <a:gd name="T11" fmla="*/ 0 h 8"/>
                    <a:gd name="T12" fmla="*/ 8 w 8"/>
                    <a:gd name="T13" fmla="*/ 2 h 8"/>
                    <a:gd name="T14" fmla="*/ 8 w 8"/>
                    <a:gd name="T15" fmla="*/ 3 h 8"/>
                    <a:gd name="T16" fmla="*/ 8 w 8"/>
                    <a:gd name="T17" fmla="*/ 3 h 8"/>
                    <a:gd name="T18" fmla="*/ 8 w 8"/>
                    <a:gd name="T19" fmla="*/ 5 h 8"/>
                    <a:gd name="T20" fmla="*/ 6 w 8"/>
                    <a:gd name="T21" fmla="*/ 6 h 8"/>
                    <a:gd name="T22" fmla="*/ 6 w 8"/>
                    <a:gd name="T23" fmla="*/ 6 h 8"/>
                    <a:gd name="T24" fmla="*/ 6 w 8"/>
                    <a:gd name="T25" fmla="*/ 6 h 8"/>
                    <a:gd name="T26" fmla="*/ 3 w 8"/>
                    <a:gd name="T27" fmla="*/ 8 h 8"/>
                    <a:gd name="T28" fmla="*/ 2 w 8"/>
                    <a:gd name="T29" fmla="*/ 8 h 8"/>
                    <a:gd name="T30" fmla="*/ 2 w 8"/>
                    <a:gd name="T31" fmla="*/ 8 h 8"/>
                    <a:gd name="T32" fmla="*/ 2 w 8"/>
                    <a:gd name="T33" fmla="*/ 6 h 8"/>
                    <a:gd name="T34" fmla="*/ 0 w 8"/>
                    <a:gd name="T35" fmla="*/ 6 h 8"/>
                    <a:gd name="T36" fmla="*/ 0 w 8"/>
                    <a:gd name="T37" fmla="*/ 5 h 8"/>
                    <a:gd name="T38" fmla="*/ 0 w 8"/>
                    <a:gd name="T39" fmla="*/ 3 h 8"/>
                    <a:gd name="T40" fmla="*/ 2 w 8"/>
                    <a:gd name="T41" fmla="*/ 3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5" y="0"/>
                      </a:lnTo>
                      <a:lnTo>
                        <a:pt x="6" y="0"/>
                      </a:lnTo>
                      <a:lnTo>
                        <a:pt x="8" y="0"/>
                      </a:lnTo>
                      <a:lnTo>
                        <a:pt x="8" y="2"/>
                      </a:lnTo>
                      <a:lnTo>
                        <a:pt x="8" y="3"/>
                      </a:lnTo>
                      <a:lnTo>
                        <a:pt x="8" y="5"/>
                      </a:lnTo>
                      <a:lnTo>
                        <a:pt x="6" y="6"/>
                      </a:lnTo>
                      <a:lnTo>
                        <a:pt x="3" y="8"/>
                      </a:lnTo>
                      <a:lnTo>
                        <a:pt x="2" y="8"/>
                      </a:lnTo>
                      <a:lnTo>
                        <a:pt x="2" y="6"/>
                      </a:lnTo>
                      <a:lnTo>
                        <a:pt x="0" y="6"/>
                      </a:lnTo>
                      <a:lnTo>
                        <a:pt x="0" y="5"/>
                      </a:lnTo>
                      <a:lnTo>
                        <a:pt x="0" y="3"/>
                      </a:lnTo>
                      <a:lnTo>
                        <a:pt x="2" y="3"/>
                      </a:lnTo>
                      <a:lnTo>
                        <a:pt x="2" y="2"/>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83" name="Freeform 831"/>
                <p:cNvSpPr>
                  <a:spLocks/>
                </p:cNvSpPr>
                <p:nvPr/>
              </p:nvSpPr>
              <p:spPr bwMode="auto">
                <a:xfrm>
                  <a:off x="1775" y="1632"/>
                  <a:ext cx="8" cy="8"/>
                </a:xfrm>
                <a:custGeom>
                  <a:avLst/>
                  <a:gdLst>
                    <a:gd name="T0" fmla="*/ 2 w 8"/>
                    <a:gd name="T1" fmla="*/ 0 h 8"/>
                    <a:gd name="T2" fmla="*/ 2 w 8"/>
                    <a:gd name="T3" fmla="*/ 0 h 8"/>
                    <a:gd name="T4" fmla="*/ 5 w 8"/>
                    <a:gd name="T5" fmla="*/ 0 h 8"/>
                    <a:gd name="T6" fmla="*/ 6 w 8"/>
                    <a:gd name="T7" fmla="*/ 0 h 8"/>
                    <a:gd name="T8" fmla="*/ 6 w 8"/>
                    <a:gd name="T9" fmla="*/ 0 h 8"/>
                    <a:gd name="T10" fmla="*/ 8 w 8"/>
                    <a:gd name="T11" fmla="*/ 0 h 8"/>
                    <a:gd name="T12" fmla="*/ 8 w 8"/>
                    <a:gd name="T13" fmla="*/ 2 h 8"/>
                    <a:gd name="T14" fmla="*/ 8 w 8"/>
                    <a:gd name="T15" fmla="*/ 3 h 8"/>
                    <a:gd name="T16" fmla="*/ 8 w 8"/>
                    <a:gd name="T17" fmla="*/ 3 h 8"/>
                    <a:gd name="T18" fmla="*/ 8 w 8"/>
                    <a:gd name="T19" fmla="*/ 5 h 8"/>
                    <a:gd name="T20" fmla="*/ 6 w 8"/>
                    <a:gd name="T21" fmla="*/ 6 h 8"/>
                    <a:gd name="T22" fmla="*/ 6 w 8"/>
                    <a:gd name="T23" fmla="*/ 6 h 8"/>
                    <a:gd name="T24" fmla="*/ 6 w 8"/>
                    <a:gd name="T25" fmla="*/ 6 h 8"/>
                    <a:gd name="T26" fmla="*/ 3 w 8"/>
                    <a:gd name="T27" fmla="*/ 8 h 8"/>
                    <a:gd name="T28" fmla="*/ 2 w 8"/>
                    <a:gd name="T29" fmla="*/ 8 h 8"/>
                    <a:gd name="T30" fmla="*/ 2 w 8"/>
                    <a:gd name="T31" fmla="*/ 8 h 8"/>
                    <a:gd name="T32" fmla="*/ 2 w 8"/>
                    <a:gd name="T33" fmla="*/ 6 h 8"/>
                    <a:gd name="T34" fmla="*/ 0 w 8"/>
                    <a:gd name="T35" fmla="*/ 6 h 8"/>
                    <a:gd name="T36" fmla="*/ 0 w 8"/>
                    <a:gd name="T37" fmla="*/ 5 h 8"/>
                    <a:gd name="T38" fmla="*/ 0 w 8"/>
                    <a:gd name="T39" fmla="*/ 3 h 8"/>
                    <a:gd name="T40" fmla="*/ 2 w 8"/>
                    <a:gd name="T41" fmla="*/ 3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5" y="0"/>
                      </a:lnTo>
                      <a:lnTo>
                        <a:pt x="6" y="0"/>
                      </a:lnTo>
                      <a:lnTo>
                        <a:pt x="8" y="0"/>
                      </a:lnTo>
                      <a:lnTo>
                        <a:pt x="8" y="2"/>
                      </a:lnTo>
                      <a:lnTo>
                        <a:pt x="8" y="3"/>
                      </a:lnTo>
                      <a:lnTo>
                        <a:pt x="8" y="5"/>
                      </a:lnTo>
                      <a:lnTo>
                        <a:pt x="6" y="6"/>
                      </a:lnTo>
                      <a:lnTo>
                        <a:pt x="3" y="8"/>
                      </a:lnTo>
                      <a:lnTo>
                        <a:pt x="2" y="8"/>
                      </a:lnTo>
                      <a:lnTo>
                        <a:pt x="2" y="6"/>
                      </a:lnTo>
                      <a:lnTo>
                        <a:pt x="0" y="6"/>
                      </a:lnTo>
                      <a:lnTo>
                        <a:pt x="0" y="5"/>
                      </a:lnTo>
                      <a:lnTo>
                        <a:pt x="0" y="3"/>
                      </a:lnTo>
                      <a:lnTo>
                        <a:pt x="2" y="3"/>
                      </a:lnTo>
                      <a:lnTo>
                        <a:pt x="2" y="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84" name="Freeform 832"/>
                <p:cNvSpPr>
                  <a:spLocks/>
                </p:cNvSpPr>
                <p:nvPr/>
              </p:nvSpPr>
              <p:spPr bwMode="auto">
                <a:xfrm>
                  <a:off x="2417" y="1354"/>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6 w 7"/>
                    <a:gd name="T11" fmla="*/ 0 h 9"/>
                    <a:gd name="T12" fmla="*/ 7 w 7"/>
                    <a:gd name="T13" fmla="*/ 2 h 9"/>
                    <a:gd name="T14" fmla="*/ 7 w 7"/>
                    <a:gd name="T15" fmla="*/ 3 h 9"/>
                    <a:gd name="T16" fmla="*/ 7 w 7"/>
                    <a:gd name="T17" fmla="*/ 5 h 9"/>
                    <a:gd name="T18" fmla="*/ 6 w 7"/>
                    <a:gd name="T19" fmla="*/ 5 h 9"/>
                    <a:gd name="T20" fmla="*/ 4 w 7"/>
                    <a:gd name="T21" fmla="*/ 6 h 9"/>
                    <a:gd name="T22" fmla="*/ 3 w 7"/>
                    <a:gd name="T23" fmla="*/ 8 h 9"/>
                    <a:gd name="T24" fmla="*/ 3 w 7"/>
                    <a:gd name="T25" fmla="*/ 8 h 9"/>
                    <a:gd name="T26" fmla="*/ 3 w 7"/>
                    <a:gd name="T27" fmla="*/ 9 h 9"/>
                    <a:gd name="T28" fmla="*/ 1 w 7"/>
                    <a:gd name="T29" fmla="*/ 9 h 9"/>
                    <a:gd name="T30" fmla="*/ 0 w 7"/>
                    <a:gd name="T31" fmla="*/ 8 h 9"/>
                    <a:gd name="T32" fmla="*/ 0 w 7"/>
                    <a:gd name="T33" fmla="*/ 8 h 9"/>
                    <a:gd name="T34" fmla="*/ 0 w 7"/>
                    <a:gd name="T35" fmla="*/ 6 h 9"/>
                    <a:gd name="T36" fmla="*/ 0 w 7"/>
                    <a:gd name="T37" fmla="*/ 5 h 9"/>
                    <a:gd name="T38" fmla="*/ 0 w 7"/>
                    <a:gd name="T39" fmla="*/ 5 h 9"/>
                    <a:gd name="T40" fmla="*/ 0 w 7"/>
                    <a:gd name="T41" fmla="*/ 3 h 9"/>
                    <a:gd name="T42" fmla="*/ 0 w 7"/>
                    <a:gd name="T43" fmla="*/ 2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7" y="2"/>
                      </a:lnTo>
                      <a:lnTo>
                        <a:pt x="7" y="3"/>
                      </a:lnTo>
                      <a:lnTo>
                        <a:pt x="7" y="5"/>
                      </a:lnTo>
                      <a:lnTo>
                        <a:pt x="6" y="5"/>
                      </a:lnTo>
                      <a:lnTo>
                        <a:pt x="4" y="6"/>
                      </a:lnTo>
                      <a:lnTo>
                        <a:pt x="3" y="8"/>
                      </a:lnTo>
                      <a:lnTo>
                        <a:pt x="3" y="9"/>
                      </a:lnTo>
                      <a:lnTo>
                        <a:pt x="1" y="9"/>
                      </a:lnTo>
                      <a:lnTo>
                        <a:pt x="0" y="8"/>
                      </a:lnTo>
                      <a:lnTo>
                        <a:pt x="0" y="6"/>
                      </a:lnTo>
                      <a:lnTo>
                        <a:pt x="0" y="5"/>
                      </a:lnTo>
                      <a:lnTo>
                        <a:pt x="0" y="3"/>
                      </a:lnTo>
                      <a:lnTo>
                        <a:pt x="0" y="2"/>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85" name="Freeform 833"/>
                <p:cNvSpPr>
                  <a:spLocks/>
                </p:cNvSpPr>
                <p:nvPr/>
              </p:nvSpPr>
              <p:spPr bwMode="auto">
                <a:xfrm>
                  <a:off x="2417" y="1354"/>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6 w 7"/>
                    <a:gd name="T11" fmla="*/ 0 h 9"/>
                    <a:gd name="T12" fmla="*/ 7 w 7"/>
                    <a:gd name="T13" fmla="*/ 2 h 9"/>
                    <a:gd name="T14" fmla="*/ 7 w 7"/>
                    <a:gd name="T15" fmla="*/ 3 h 9"/>
                    <a:gd name="T16" fmla="*/ 7 w 7"/>
                    <a:gd name="T17" fmla="*/ 5 h 9"/>
                    <a:gd name="T18" fmla="*/ 6 w 7"/>
                    <a:gd name="T19" fmla="*/ 5 h 9"/>
                    <a:gd name="T20" fmla="*/ 4 w 7"/>
                    <a:gd name="T21" fmla="*/ 6 h 9"/>
                    <a:gd name="T22" fmla="*/ 3 w 7"/>
                    <a:gd name="T23" fmla="*/ 8 h 9"/>
                    <a:gd name="T24" fmla="*/ 3 w 7"/>
                    <a:gd name="T25" fmla="*/ 8 h 9"/>
                    <a:gd name="T26" fmla="*/ 3 w 7"/>
                    <a:gd name="T27" fmla="*/ 9 h 9"/>
                    <a:gd name="T28" fmla="*/ 1 w 7"/>
                    <a:gd name="T29" fmla="*/ 9 h 9"/>
                    <a:gd name="T30" fmla="*/ 0 w 7"/>
                    <a:gd name="T31" fmla="*/ 8 h 9"/>
                    <a:gd name="T32" fmla="*/ 0 w 7"/>
                    <a:gd name="T33" fmla="*/ 8 h 9"/>
                    <a:gd name="T34" fmla="*/ 0 w 7"/>
                    <a:gd name="T35" fmla="*/ 6 h 9"/>
                    <a:gd name="T36" fmla="*/ 0 w 7"/>
                    <a:gd name="T37" fmla="*/ 5 h 9"/>
                    <a:gd name="T38" fmla="*/ 0 w 7"/>
                    <a:gd name="T39" fmla="*/ 5 h 9"/>
                    <a:gd name="T40" fmla="*/ 0 w 7"/>
                    <a:gd name="T41" fmla="*/ 3 h 9"/>
                    <a:gd name="T42" fmla="*/ 0 w 7"/>
                    <a:gd name="T43" fmla="*/ 2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7" y="2"/>
                      </a:lnTo>
                      <a:lnTo>
                        <a:pt x="7" y="3"/>
                      </a:lnTo>
                      <a:lnTo>
                        <a:pt x="7" y="5"/>
                      </a:lnTo>
                      <a:lnTo>
                        <a:pt x="6" y="5"/>
                      </a:lnTo>
                      <a:lnTo>
                        <a:pt x="4" y="6"/>
                      </a:lnTo>
                      <a:lnTo>
                        <a:pt x="3" y="8"/>
                      </a:lnTo>
                      <a:lnTo>
                        <a:pt x="3" y="9"/>
                      </a:lnTo>
                      <a:lnTo>
                        <a:pt x="1" y="9"/>
                      </a:lnTo>
                      <a:lnTo>
                        <a:pt x="0" y="8"/>
                      </a:lnTo>
                      <a:lnTo>
                        <a:pt x="0" y="6"/>
                      </a:lnTo>
                      <a:lnTo>
                        <a:pt x="0" y="5"/>
                      </a:lnTo>
                      <a:lnTo>
                        <a:pt x="0" y="3"/>
                      </a:lnTo>
                      <a:lnTo>
                        <a:pt x="0" y="2"/>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86" name="Freeform 834"/>
                <p:cNvSpPr>
                  <a:spLocks/>
                </p:cNvSpPr>
                <p:nvPr/>
              </p:nvSpPr>
              <p:spPr bwMode="auto">
                <a:xfrm>
                  <a:off x="2518" y="1626"/>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6 w 8"/>
                    <a:gd name="T11" fmla="*/ 0 h 8"/>
                    <a:gd name="T12" fmla="*/ 8 w 8"/>
                    <a:gd name="T13" fmla="*/ 2 h 8"/>
                    <a:gd name="T14" fmla="*/ 8 w 8"/>
                    <a:gd name="T15" fmla="*/ 2 h 8"/>
                    <a:gd name="T16" fmla="*/ 8 w 8"/>
                    <a:gd name="T17" fmla="*/ 3 h 8"/>
                    <a:gd name="T18" fmla="*/ 6 w 8"/>
                    <a:gd name="T19" fmla="*/ 5 h 8"/>
                    <a:gd name="T20" fmla="*/ 6 w 8"/>
                    <a:gd name="T21" fmla="*/ 5 h 8"/>
                    <a:gd name="T22" fmla="*/ 5 w 8"/>
                    <a:gd name="T23" fmla="*/ 6 h 8"/>
                    <a:gd name="T24" fmla="*/ 5 w 8"/>
                    <a:gd name="T25" fmla="*/ 6 h 8"/>
                    <a:gd name="T26" fmla="*/ 3 w 8"/>
                    <a:gd name="T27" fmla="*/ 8 h 8"/>
                    <a:gd name="T28" fmla="*/ 2 w 8"/>
                    <a:gd name="T29" fmla="*/ 8 h 8"/>
                    <a:gd name="T30" fmla="*/ 2 w 8"/>
                    <a:gd name="T31" fmla="*/ 8 h 8"/>
                    <a:gd name="T32" fmla="*/ 0 w 8"/>
                    <a:gd name="T33" fmla="*/ 6 h 8"/>
                    <a:gd name="T34" fmla="*/ 0 w 8"/>
                    <a:gd name="T35" fmla="*/ 5 h 8"/>
                    <a:gd name="T36" fmla="*/ 0 w 8"/>
                    <a:gd name="T37" fmla="*/ 5 h 8"/>
                    <a:gd name="T38" fmla="*/ 0 w 8"/>
                    <a:gd name="T39" fmla="*/ 3 h 8"/>
                    <a:gd name="T40" fmla="*/ 0 w 8"/>
                    <a:gd name="T41" fmla="*/ 2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2"/>
                      </a:lnTo>
                      <a:lnTo>
                        <a:pt x="8" y="3"/>
                      </a:lnTo>
                      <a:lnTo>
                        <a:pt x="6" y="5"/>
                      </a:lnTo>
                      <a:lnTo>
                        <a:pt x="5" y="6"/>
                      </a:lnTo>
                      <a:lnTo>
                        <a:pt x="3" y="8"/>
                      </a:lnTo>
                      <a:lnTo>
                        <a:pt x="2" y="8"/>
                      </a:lnTo>
                      <a:lnTo>
                        <a:pt x="0" y="6"/>
                      </a:lnTo>
                      <a:lnTo>
                        <a:pt x="0" y="5"/>
                      </a:lnTo>
                      <a:lnTo>
                        <a:pt x="0" y="3"/>
                      </a:lnTo>
                      <a:lnTo>
                        <a:pt x="0" y="2"/>
                      </a:lnTo>
                      <a:lnTo>
                        <a:pt x="2" y="2"/>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87" name="Freeform 835"/>
                <p:cNvSpPr>
                  <a:spLocks/>
                </p:cNvSpPr>
                <p:nvPr/>
              </p:nvSpPr>
              <p:spPr bwMode="auto">
                <a:xfrm>
                  <a:off x="2518" y="1626"/>
                  <a:ext cx="8" cy="8"/>
                </a:xfrm>
                <a:custGeom>
                  <a:avLst/>
                  <a:gdLst>
                    <a:gd name="T0" fmla="*/ 2 w 8"/>
                    <a:gd name="T1" fmla="*/ 0 h 8"/>
                    <a:gd name="T2" fmla="*/ 2 w 8"/>
                    <a:gd name="T3" fmla="*/ 0 h 8"/>
                    <a:gd name="T4" fmla="*/ 3 w 8"/>
                    <a:gd name="T5" fmla="*/ 0 h 8"/>
                    <a:gd name="T6" fmla="*/ 5 w 8"/>
                    <a:gd name="T7" fmla="*/ 0 h 8"/>
                    <a:gd name="T8" fmla="*/ 6 w 8"/>
                    <a:gd name="T9" fmla="*/ 0 h 8"/>
                    <a:gd name="T10" fmla="*/ 6 w 8"/>
                    <a:gd name="T11" fmla="*/ 0 h 8"/>
                    <a:gd name="T12" fmla="*/ 8 w 8"/>
                    <a:gd name="T13" fmla="*/ 2 h 8"/>
                    <a:gd name="T14" fmla="*/ 8 w 8"/>
                    <a:gd name="T15" fmla="*/ 2 h 8"/>
                    <a:gd name="T16" fmla="*/ 8 w 8"/>
                    <a:gd name="T17" fmla="*/ 3 h 8"/>
                    <a:gd name="T18" fmla="*/ 6 w 8"/>
                    <a:gd name="T19" fmla="*/ 5 h 8"/>
                    <a:gd name="T20" fmla="*/ 6 w 8"/>
                    <a:gd name="T21" fmla="*/ 5 h 8"/>
                    <a:gd name="T22" fmla="*/ 5 w 8"/>
                    <a:gd name="T23" fmla="*/ 6 h 8"/>
                    <a:gd name="T24" fmla="*/ 5 w 8"/>
                    <a:gd name="T25" fmla="*/ 6 h 8"/>
                    <a:gd name="T26" fmla="*/ 3 w 8"/>
                    <a:gd name="T27" fmla="*/ 8 h 8"/>
                    <a:gd name="T28" fmla="*/ 2 w 8"/>
                    <a:gd name="T29" fmla="*/ 8 h 8"/>
                    <a:gd name="T30" fmla="*/ 2 w 8"/>
                    <a:gd name="T31" fmla="*/ 8 h 8"/>
                    <a:gd name="T32" fmla="*/ 0 w 8"/>
                    <a:gd name="T33" fmla="*/ 6 h 8"/>
                    <a:gd name="T34" fmla="*/ 0 w 8"/>
                    <a:gd name="T35" fmla="*/ 5 h 8"/>
                    <a:gd name="T36" fmla="*/ 0 w 8"/>
                    <a:gd name="T37" fmla="*/ 5 h 8"/>
                    <a:gd name="T38" fmla="*/ 0 w 8"/>
                    <a:gd name="T39" fmla="*/ 3 h 8"/>
                    <a:gd name="T40" fmla="*/ 0 w 8"/>
                    <a:gd name="T41" fmla="*/ 2 h 8"/>
                    <a:gd name="T42" fmla="*/ 2 w 8"/>
                    <a:gd name="T43" fmla="*/ 2 h 8"/>
                    <a:gd name="T44" fmla="*/ 2 w 8"/>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0"/>
                      </a:moveTo>
                      <a:lnTo>
                        <a:pt x="2" y="0"/>
                      </a:lnTo>
                      <a:lnTo>
                        <a:pt x="3" y="0"/>
                      </a:lnTo>
                      <a:lnTo>
                        <a:pt x="5" y="0"/>
                      </a:lnTo>
                      <a:lnTo>
                        <a:pt x="6" y="0"/>
                      </a:lnTo>
                      <a:lnTo>
                        <a:pt x="8" y="2"/>
                      </a:lnTo>
                      <a:lnTo>
                        <a:pt x="8" y="3"/>
                      </a:lnTo>
                      <a:lnTo>
                        <a:pt x="6" y="5"/>
                      </a:lnTo>
                      <a:lnTo>
                        <a:pt x="5" y="6"/>
                      </a:lnTo>
                      <a:lnTo>
                        <a:pt x="3" y="8"/>
                      </a:lnTo>
                      <a:lnTo>
                        <a:pt x="2" y="8"/>
                      </a:lnTo>
                      <a:lnTo>
                        <a:pt x="0" y="6"/>
                      </a:lnTo>
                      <a:lnTo>
                        <a:pt x="0" y="5"/>
                      </a:lnTo>
                      <a:lnTo>
                        <a:pt x="0" y="3"/>
                      </a:lnTo>
                      <a:lnTo>
                        <a:pt x="0" y="2"/>
                      </a:lnTo>
                      <a:lnTo>
                        <a:pt x="2" y="2"/>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88" name="Freeform 836"/>
                <p:cNvSpPr>
                  <a:spLocks/>
                </p:cNvSpPr>
                <p:nvPr/>
              </p:nvSpPr>
              <p:spPr bwMode="auto">
                <a:xfrm>
                  <a:off x="2517" y="1602"/>
                  <a:ext cx="7" cy="9"/>
                </a:xfrm>
                <a:custGeom>
                  <a:avLst/>
                  <a:gdLst>
                    <a:gd name="T0" fmla="*/ 3 w 7"/>
                    <a:gd name="T1" fmla="*/ 2 h 9"/>
                    <a:gd name="T2" fmla="*/ 3 w 7"/>
                    <a:gd name="T3" fmla="*/ 2 h 9"/>
                    <a:gd name="T4" fmla="*/ 3 w 7"/>
                    <a:gd name="T5" fmla="*/ 2 h 9"/>
                    <a:gd name="T6" fmla="*/ 6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6 h 9"/>
                    <a:gd name="T22" fmla="*/ 4 w 7"/>
                    <a:gd name="T23" fmla="*/ 8 h 9"/>
                    <a:gd name="T24" fmla="*/ 4 w 7"/>
                    <a:gd name="T25" fmla="*/ 8 h 9"/>
                    <a:gd name="T26" fmla="*/ 3 w 7"/>
                    <a:gd name="T27" fmla="*/ 9 h 9"/>
                    <a:gd name="T28" fmla="*/ 3 w 7"/>
                    <a:gd name="T29" fmla="*/ 9 h 9"/>
                    <a:gd name="T30" fmla="*/ 1 w 7"/>
                    <a:gd name="T31" fmla="*/ 8 h 9"/>
                    <a:gd name="T32" fmla="*/ 0 w 7"/>
                    <a:gd name="T33" fmla="*/ 8 h 9"/>
                    <a:gd name="T34" fmla="*/ 0 w 7"/>
                    <a:gd name="T35" fmla="*/ 6 h 9"/>
                    <a:gd name="T36" fmla="*/ 0 w 7"/>
                    <a:gd name="T37" fmla="*/ 6 h 9"/>
                    <a:gd name="T38" fmla="*/ 0 w 7"/>
                    <a:gd name="T39" fmla="*/ 5 h 9"/>
                    <a:gd name="T40" fmla="*/ 0 w 7"/>
                    <a:gd name="T41" fmla="*/ 3 h 9"/>
                    <a:gd name="T42" fmla="*/ 1 w 7"/>
                    <a:gd name="T43" fmla="*/ 2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6" y="0"/>
                      </a:lnTo>
                      <a:lnTo>
                        <a:pt x="7" y="2"/>
                      </a:lnTo>
                      <a:lnTo>
                        <a:pt x="7" y="3"/>
                      </a:lnTo>
                      <a:lnTo>
                        <a:pt x="7" y="5"/>
                      </a:lnTo>
                      <a:lnTo>
                        <a:pt x="7" y="6"/>
                      </a:lnTo>
                      <a:lnTo>
                        <a:pt x="6" y="6"/>
                      </a:lnTo>
                      <a:lnTo>
                        <a:pt x="4" y="8"/>
                      </a:lnTo>
                      <a:lnTo>
                        <a:pt x="3" y="9"/>
                      </a:lnTo>
                      <a:lnTo>
                        <a:pt x="1" y="8"/>
                      </a:lnTo>
                      <a:lnTo>
                        <a:pt x="0" y="8"/>
                      </a:lnTo>
                      <a:lnTo>
                        <a:pt x="0" y="6"/>
                      </a:lnTo>
                      <a:lnTo>
                        <a:pt x="0" y="5"/>
                      </a:lnTo>
                      <a:lnTo>
                        <a:pt x="0" y="3"/>
                      </a:lnTo>
                      <a:lnTo>
                        <a:pt x="1"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89" name="Freeform 837"/>
                <p:cNvSpPr>
                  <a:spLocks/>
                </p:cNvSpPr>
                <p:nvPr/>
              </p:nvSpPr>
              <p:spPr bwMode="auto">
                <a:xfrm>
                  <a:off x="2517" y="1602"/>
                  <a:ext cx="7" cy="9"/>
                </a:xfrm>
                <a:custGeom>
                  <a:avLst/>
                  <a:gdLst>
                    <a:gd name="T0" fmla="*/ 3 w 7"/>
                    <a:gd name="T1" fmla="*/ 2 h 9"/>
                    <a:gd name="T2" fmla="*/ 3 w 7"/>
                    <a:gd name="T3" fmla="*/ 2 h 9"/>
                    <a:gd name="T4" fmla="*/ 3 w 7"/>
                    <a:gd name="T5" fmla="*/ 2 h 9"/>
                    <a:gd name="T6" fmla="*/ 6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6 h 9"/>
                    <a:gd name="T22" fmla="*/ 4 w 7"/>
                    <a:gd name="T23" fmla="*/ 8 h 9"/>
                    <a:gd name="T24" fmla="*/ 4 w 7"/>
                    <a:gd name="T25" fmla="*/ 8 h 9"/>
                    <a:gd name="T26" fmla="*/ 3 w 7"/>
                    <a:gd name="T27" fmla="*/ 9 h 9"/>
                    <a:gd name="T28" fmla="*/ 3 w 7"/>
                    <a:gd name="T29" fmla="*/ 9 h 9"/>
                    <a:gd name="T30" fmla="*/ 1 w 7"/>
                    <a:gd name="T31" fmla="*/ 8 h 9"/>
                    <a:gd name="T32" fmla="*/ 0 w 7"/>
                    <a:gd name="T33" fmla="*/ 8 h 9"/>
                    <a:gd name="T34" fmla="*/ 0 w 7"/>
                    <a:gd name="T35" fmla="*/ 6 h 9"/>
                    <a:gd name="T36" fmla="*/ 0 w 7"/>
                    <a:gd name="T37" fmla="*/ 6 h 9"/>
                    <a:gd name="T38" fmla="*/ 0 w 7"/>
                    <a:gd name="T39" fmla="*/ 5 h 9"/>
                    <a:gd name="T40" fmla="*/ 0 w 7"/>
                    <a:gd name="T41" fmla="*/ 3 h 9"/>
                    <a:gd name="T42" fmla="*/ 1 w 7"/>
                    <a:gd name="T43" fmla="*/ 2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6" y="0"/>
                      </a:lnTo>
                      <a:lnTo>
                        <a:pt x="7" y="2"/>
                      </a:lnTo>
                      <a:lnTo>
                        <a:pt x="7" y="3"/>
                      </a:lnTo>
                      <a:lnTo>
                        <a:pt x="7" y="5"/>
                      </a:lnTo>
                      <a:lnTo>
                        <a:pt x="7" y="6"/>
                      </a:lnTo>
                      <a:lnTo>
                        <a:pt x="6" y="6"/>
                      </a:lnTo>
                      <a:lnTo>
                        <a:pt x="4" y="8"/>
                      </a:lnTo>
                      <a:lnTo>
                        <a:pt x="3" y="9"/>
                      </a:lnTo>
                      <a:lnTo>
                        <a:pt x="1" y="8"/>
                      </a:lnTo>
                      <a:lnTo>
                        <a:pt x="0" y="8"/>
                      </a:lnTo>
                      <a:lnTo>
                        <a:pt x="0" y="6"/>
                      </a:lnTo>
                      <a:lnTo>
                        <a:pt x="0" y="5"/>
                      </a:lnTo>
                      <a:lnTo>
                        <a:pt x="0" y="3"/>
                      </a:lnTo>
                      <a:lnTo>
                        <a:pt x="1"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90" name="Freeform 838"/>
                <p:cNvSpPr>
                  <a:spLocks/>
                </p:cNvSpPr>
                <p:nvPr/>
              </p:nvSpPr>
              <p:spPr bwMode="auto">
                <a:xfrm>
                  <a:off x="2227" y="1683"/>
                  <a:ext cx="7" cy="9"/>
                </a:xfrm>
                <a:custGeom>
                  <a:avLst/>
                  <a:gdLst>
                    <a:gd name="T0" fmla="*/ 1 w 7"/>
                    <a:gd name="T1" fmla="*/ 2 h 9"/>
                    <a:gd name="T2" fmla="*/ 1 w 7"/>
                    <a:gd name="T3" fmla="*/ 2 h 9"/>
                    <a:gd name="T4" fmla="*/ 3 w 7"/>
                    <a:gd name="T5" fmla="*/ 2 h 9"/>
                    <a:gd name="T6" fmla="*/ 4 w 7"/>
                    <a:gd name="T7" fmla="*/ 0 h 9"/>
                    <a:gd name="T8" fmla="*/ 6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6 h 9"/>
                    <a:gd name="T22" fmla="*/ 4 w 7"/>
                    <a:gd name="T23" fmla="*/ 8 h 9"/>
                    <a:gd name="T24" fmla="*/ 4 w 7"/>
                    <a:gd name="T25" fmla="*/ 8 h 9"/>
                    <a:gd name="T26" fmla="*/ 3 w 7"/>
                    <a:gd name="T27" fmla="*/ 9 h 9"/>
                    <a:gd name="T28" fmla="*/ 1 w 7"/>
                    <a:gd name="T29" fmla="*/ 9 h 9"/>
                    <a:gd name="T30" fmla="*/ 1 w 7"/>
                    <a:gd name="T31" fmla="*/ 9 h 9"/>
                    <a:gd name="T32" fmla="*/ 0 w 7"/>
                    <a:gd name="T33" fmla="*/ 8 h 9"/>
                    <a:gd name="T34" fmla="*/ 0 w 7"/>
                    <a:gd name="T35" fmla="*/ 6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2"/>
                      </a:lnTo>
                      <a:lnTo>
                        <a:pt x="7" y="2"/>
                      </a:lnTo>
                      <a:lnTo>
                        <a:pt x="7" y="3"/>
                      </a:lnTo>
                      <a:lnTo>
                        <a:pt x="7" y="5"/>
                      </a:lnTo>
                      <a:lnTo>
                        <a:pt x="7" y="6"/>
                      </a:lnTo>
                      <a:lnTo>
                        <a:pt x="6" y="6"/>
                      </a:lnTo>
                      <a:lnTo>
                        <a:pt x="4" y="8"/>
                      </a:lnTo>
                      <a:lnTo>
                        <a:pt x="3" y="9"/>
                      </a:lnTo>
                      <a:lnTo>
                        <a:pt x="1" y="9"/>
                      </a:lnTo>
                      <a:lnTo>
                        <a:pt x="0" y="8"/>
                      </a:lnTo>
                      <a:lnTo>
                        <a:pt x="0" y="6"/>
                      </a:lnTo>
                      <a:lnTo>
                        <a:pt x="0" y="5"/>
                      </a:lnTo>
                      <a:lnTo>
                        <a:pt x="0" y="3"/>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91" name="Freeform 839"/>
                <p:cNvSpPr>
                  <a:spLocks/>
                </p:cNvSpPr>
                <p:nvPr/>
              </p:nvSpPr>
              <p:spPr bwMode="auto">
                <a:xfrm>
                  <a:off x="2227" y="1683"/>
                  <a:ext cx="7" cy="9"/>
                </a:xfrm>
                <a:custGeom>
                  <a:avLst/>
                  <a:gdLst>
                    <a:gd name="T0" fmla="*/ 1 w 7"/>
                    <a:gd name="T1" fmla="*/ 2 h 9"/>
                    <a:gd name="T2" fmla="*/ 1 w 7"/>
                    <a:gd name="T3" fmla="*/ 2 h 9"/>
                    <a:gd name="T4" fmla="*/ 3 w 7"/>
                    <a:gd name="T5" fmla="*/ 2 h 9"/>
                    <a:gd name="T6" fmla="*/ 4 w 7"/>
                    <a:gd name="T7" fmla="*/ 0 h 9"/>
                    <a:gd name="T8" fmla="*/ 6 w 7"/>
                    <a:gd name="T9" fmla="*/ 2 h 9"/>
                    <a:gd name="T10" fmla="*/ 7 w 7"/>
                    <a:gd name="T11" fmla="*/ 2 h 9"/>
                    <a:gd name="T12" fmla="*/ 7 w 7"/>
                    <a:gd name="T13" fmla="*/ 3 h 9"/>
                    <a:gd name="T14" fmla="*/ 7 w 7"/>
                    <a:gd name="T15" fmla="*/ 3 h 9"/>
                    <a:gd name="T16" fmla="*/ 7 w 7"/>
                    <a:gd name="T17" fmla="*/ 5 h 9"/>
                    <a:gd name="T18" fmla="*/ 7 w 7"/>
                    <a:gd name="T19" fmla="*/ 6 h 9"/>
                    <a:gd name="T20" fmla="*/ 6 w 7"/>
                    <a:gd name="T21" fmla="*/ 6 h 9"/>
                    <a:gd name="T22" fmla="*/ 4 w 7"/>
                    <a:gd name="T23" fmla="*/ 8 h 9"/>
                    <a:gd name="T24" fmla="*/ 4 w 7"/>
                    <a:gd name="T25" fmla="*/ 8 h 9"/>
                    <a:gd name="T26" fmla="*/ 3 w 7"/>
                    <a:gd name="T27" fmla="*/ 9 h 9"/>
                    <a:gd name="T28" fmla="*/ 1 w 7"/>
                    <a:gd name="T29" fmla="*/ 9 h 9"/>
                    <a:gd name="T30" fmla="*/ 1 w 7"/>
                    <a:gd name="T31" fmla="*/ 9 h 9"/>
                    <a:gd name="T32" fmla="*/ 0 w 7"/>
                    <a:gd name="T33" fmla="*/ 8 h 9"/>
                    <a:gd name="T34" fmla="*/ 0 w 7"/>
                    <a:gd name="T35" fmla="*/ 6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2"/>
                      </a:lnTo>
                      <a:lnTo>
                        <a:pt x="4" y="0"/>
                      </a:lnTo>
                      <a:lnTo>
                        <a:pt x="6" y="2"/>
                      </a:lnTo>
                      <a:lnTo>
                        <a:pt x="7" y="2"/>
                      </a:lnTo>
                      <a:lnTo>
                        <a:pt x="7" y="3"/>
                      </a:lnTo>
                      <a:lnTo>
                        <a:pt x="7" y="5"/>
                      </a:lnTo>
                      <a:lnTo>
                        <a:pt x="7" y="6"/>
                      </a:lnTo>
                      <a:lnTo>
                        <a:pt x="6" y="6"/>
                      </a:lnTo>
                      <a:lnTo>
                        <a:pt x="4" y="8"/>
                      </a:lnTo>
                      <a:lnTo>
                        <a:pt x="3" y="9"/>
                      </a:lnTo>
                      <a:lnTo>
                        <a:pt x="1" y="9"/>
                      </a:lnTo>
                      <a:lnTo>
                        <a:pt x="0" y="8"/>
                      </a:lnTo>
                      <a:lnTo>
                        <a:pt x="0" y="6"/>
                      </a:lnTo>
                      <a:lnTo>
                        <a:pt x="0" y="5"/>
                      </a:lnTo>
                      <a:lnTo>
                        <a:pt x="0" y="3"/>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92" name="Freeform 840"/>
                <p:cNvSpPr>
                  <a:spLocks/>
                </p:cNvSpPr>
                <p:nvPr/>
              </p:nvSpPr>
              <p:spPr bwMode="auto">
                <a:xfrm>
                  <a:off x="2591" y="1619"/>
                  <a:ext cx="8" cy="9"/>
                </a:xfrm>
                <a:custGeom>
                  <a:avLst/>
                  <a:gdLst>
                    <a:gd name="T0" fmla="*/ 3 w 8"/>
                    <a:gd name="T1" fmla="*/ 1 h 9"/>
                    <a:gd name="T2" fmla="*/ 3 w 8"/>
                    <a:gd name="T3" fmla="*/ 1 h 9"/>
                    <a:gd name="T4" fmla="*/ 5 w 8"/>
                    <a:gd name="T5" fmla="*/ 0 h 9"/>
                    <a:gd name="T6" fmla="*/ 6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4 h 9"/>
                    <a:gd name="T20" fmla="*/ 6 w 8"/>
                    <a:gd name="T21" fmla="*/ 6 h 9"/>
                    <a:gd name="T22" fmla="*/ 5 w 8"/>
                    <a:gd name="T23" fmla="*/ 7 h 9"/>
                    <a:gd name="T24" fmla="*/ 5 w 8"/>
                    <a:gd name="T25" fmla="*/ 7 h 9"/>
                    <a:gd name="T26" fmla="*/ 3 w 8"/>
                    <a:gd name="T27" fmla="*/ 9 h 9"/>
                    <a:gd name="T28" fmla="*/ 3 w 8"/>
                    <a:gd name="T29" fmla="*/ 9 h 9"/>
                    <a:gd name="T30" fmla="*/ 2 w 8"/>
                    <a:gd name="T31" fmla="*/ 9 h 9"/>
                    <a:gd name="T32" fmla="*/ 0 w 8"/>
                    <a:gd name="T33" fmla="*/ 7 h 9"/>
                    <a:gd name="T34" fmla="*/ 0 w 8"/>
                    <a:gd name="T35" fmla="*/ 6 h 9"/>
                    <a:gd name="T36" fmla="*/ 0 w 8"/>
                    <a:gd name="T37" fmla="*/ 6 h 9"/>
                    <a:gd name="T38" fmla="*/ 0 w 8"/>
                    <a:gd name="T39" fmla="*/ 4 h 9"/>
                    <a:gd name="T40" fmla="*/ 0 w 8"/>
                    <a:gd name="T41" fmla="*/ 3 h 9"/>
                    <a:gd name="T42" fmla="*/ 2 w 8"/>
                    <a:gd name="T43" fmla="*/ 3 h 9"/>
                    <a:gd name="T44" fmla="*/ 3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1"/>
                      </a:moveTo>
                      <a:lnTo>
                        <a:pt x="3" y="1"/>
                      </a:lnTo>
                      <a:lnTo>
                        <a:pt x="5" y="0"/>
                      </a:lnTo>
                      <a:lnTo>
                        <a:pt x="6" y="0"/>
                      </a:lnTo>
                      <a:lnTo>
                        <a:pt x="8" y="1"/>
                      </a:lnTo>
                      <a:lnTo>
                        <a:pt x="8" y="3"/>
                      </a:lnTo>
                      <a:lnTo>
                        <a:pt x="8" y="4"/>
                      </a:lnTo>
                      <a:lnTo>
                        <a:pt x="6" y="6"/>
                      </a:lnTo>
                      <a:lnTo>
                        <a:pt x="5" y="7"/>
                      </a:lnTo>
                      <a:lnTo>
                        <a:pt x="3" y="9"/>
                      </a:lnTo>
                      <a:lnTo>
                        <a:pt x="2" y="9"/>
                      </a:lnTo>
                      <a:lnTo>
                        <a:pt x="0" y="7"/>
                      </a:lnTo>
                      <a:lnTo>
                        <a:pt x="0" y="6"/>
                      </a:lnTo>
                      <a:lnTo>
                        <a:pt x="0" y="4"/>
                      </a:lnTo>
                      <a:lnTo>
                        <a:pt x="0" y="3"/>
                      </a:lnTo>
                      <a:lnTo>
                        <a:pt x="2"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93" name="Freeform 841"/>
                <p:cNvSpPr>
                  <a:spLocks/>
                </p:cNvSpPr>
                <p:nvPr/>
              </p:nvSpPr>
              <p:spPr bwMode="auto">
                <a:xfrm>
                  <a:off x="2591" y="1619"/>
                  <a:ext cx="8" cy="9"/>
                </a:xfrm>
                <a:custGeom>
                  <a:avLst/>
                  <a:gdLst>
                    <a:gd name="T0" fmla="*/ 3 w 8"/>
                    <a:gd name="T1" fmla="*/ 1 h 9"/>
                    <a:gd name="T2" fmla="*/ 3 w 8"/>
                    <a:gd name="T3" fmla="*/ 1 h 9"/>
                    <a:gd name="T4" fmla="*/ 5 w 8"/>
                    <a:gd name="T5" fmla="*/ 0 h 9"/>
                    <a:gd name="T6" fmla="*/ 6 w 8"/>
                    <a:gd name="T7" fmla="*/ 0 h 9"/>
                    <a:gd name="T8" fmla="*/ 6 w 8"/>
                    <a:gd name="T9" fmla="*/ 0 h 9"/>
                    <a:gd name="T10" fmla="*/ 8 w 8"/>
                    <a:gd name="T11" fmla="*/ 1 h 9"/>
                    <a:gd name="T12" fmla="*/ 8 w 8"/>
                    <a:gd name="T13" fmla="*/ 1 h 9"/>
                    <a:gd name="T14" fmla="*/ 8 w 8"/>
                    <a:gd name="T15" fmla="*/ 3 h 9"/>
                    <a:gd name="T16" fmla="*/ 8 w 8"/>
                    <a:gd name="T17" fmla="*/ 4 h 9"/>
                    <a:gd name="T18" fmla="*/ 8 w 8"/>
                    <a:gd name="T19" fmla="*/ 4 h 9"/>
                    <a:gd name="T20" fmla="*/ 6 w 8"/>
                    <a:gd name="T21" fmla="*/ 6 h 9"/>
                    <a:gd name="T22" fmla="*/ 5 w 8"/>
                    <a:gd name="T23" fmla="*/ 7 h 9"/>
                    <a:gd name="T24" fmla="*/ 5 w 8"/>
                    <a:gd name="T25" fmla="*/ 7 h 9"/>
                    <a:gd name="T26" fmla="*/ 3 w 8"/>
                    <a:gd name="T27" fmla="*/ 9 h 9"/>
                    <a:gd name="T28" fmla="*/ 3 w 8"/>
                    <a:gd name="T29" fmla="*/ 9 h 9"/>
                    <a:gd name="T30" fmla="*/ 2 w 8"/>
                    <a:gd name="T31" fmla="*/ 9 h 9"/>
                    <a:gd name="T32" fmla="*/ 0 w 8"/>
                    <a:gd name="T33" fmla="*/ 7 h 9"/>
                    <a:gd name="T34" fmla="*/ 0 w 8"/>
                    <a:gd name="T35" fmla="*/ 6 h 9"/>
                    <a:gd name="T36" fmla="*/ 0 w 8"/>
                    <a:gd name="T37" fmla="*/ 6 h 9"/>
                    <a:gd name="T38" fmla="*/ 0 w 8"/>
                    <a:gd name="T39" fmla="*/ 4 h 9"/>
                    <a:gd name="T40" fmla="*/ 0 w 8"/>
                    <a:gd name="T41" fmla="*/ 3 h 9"/>
                    <a:gd name="T42" fmla="*/ 2 w 8"/>
                    <a:gd name="T43" fmla="*/ 3 h 9"/>
                    <a:gd name="T44" fmla="*/ 3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1"/>
                      </a:moveTo>
                      <a:lnTo>
                        <a:pt x="3" y="1"/>
                      </a:lnTo>
                      <a:lnTo>
                        <a:pt x="5" y="0"/>
                      </a:lnTo>
                      <a:lnTo>
                        <a:pt x="6" y="0"/>
                      </a:lnTo>
                      <a:lnTo>
                        <a:pt x="8" y="1"/>
                      </a:lnTo>
                      <a:lnTo>
                        <a:pt x="8" y="3"/>
                      </a:lnTo>
                      <a:lnTo>
                        <a:pt x="8" y="4"/>
                      </a:lnTo>
                      <a:lnTo>
                        <a:pt x="6" y="6"/>
                      </a:lnTo>
                      <a:lnTo>
                        <a:pt x="5" y="7"/>
                      </a:lnTo>
                      <a:lnTo>
                        <a:pt x="3" y="9"/>
                      </a:lnTo>
                      <a:lnTo>
                        <a:pt x="2" y="9"/>
                      </a:lnTo>
                      <a:lnTo>
                        <a:pt x="0" y="7"/>
                      </a:lnTo>
                      <a:lnTo>
                        <a:pt x="0" y="6"/>
                      </a:lnTo>
                      <a:lnTo>
                        <a:pt x="0" y="4"/>
                      </a:lnTo>
                      <a:lnTo>
                        <a:pt x="0" y="3"/>
                      </a:lnTo>
                      <a:lnTo>
                        <a:pt x="2"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94" name="Freeform 842"/>
                <p:cNvSpPr>
                  <a:spLocks/>
                </p:cNvSpPr>
                <p:nvPr/>
              </p:nvSpPr>
              <p:spPr bwMode="auto">
                <a:xfrm>
                  <a:off x="2600" y="1602"/>
                  <a:ext cx="8" cy="9"/>
                </a:xfrm>
                <a:custGeom>
                  <a:avLst/>
                  <a:gdLst>
                    <a:gd name="T0" fmla="*/ 2 w 8"/>
                    <a:gd name="T1" fmla="*/ 2 h 9"/>
                    <a:gd name="T2" fmla="*/ 2 w 8"/>
                    <a:gd name="T3" fmla="*/ 2 h 9"/>
                    <a:gd name="T4" fmla="*/ 5 w 8"/>
                    <a:gd name="T5" fmla="*/ 2 h 9"/>
                    <a:gd name="T6" fmla="*/ 5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6 h 9"/>
                    <a:gd name="T20" fmla="*/ 6 w 8"/>
                    <a:gd name="T21" fmla="*/ 6 h 9"/>
                    <a:gd name="T22" fmla="*/ 5 w 8"/>
                    <a:gd name="T23" fmla="*/ 8 h 9"/>
                    <a:gd name="T24" fmla="*/ 5 w 8"/>
                    <a:gd name="T25" fmla="*/ 8 h 9"/>
                    <a:gd name="T26" fmla="*/ 3 w 8"/>
                    <a:gd name="T27" fmla="*/ 9 h 9"/>
                    <a:gd name="T28" fmla="*/ 2 w 8"/>
                    <a:gd name="T29" fmla="*/ 9 h 9"/>
                    <a:gd name="T30" fmla="*/ 2 w 8"/>
                    <a:gd name="T31" fmla="*/ 8 h 9"/>
                    <a:gd name="T32" fmla="*/ 2 w 8"/>
                    <a:gd name="T33" fmla="*/ 8 h 9"/>
                    <a:gd name="T34" fmla="*/ 0 w 8"/>
                    <a:gd name="T35" fmla="*/ 6 h 9"/>
                    <a:gd name="T36" fmla="*/ 0 w 8"/>
                    <a:gd name="T37" fmla="*/ 6 h 9"/>
                    <a:gd name="T38" fmla="*/ 0 w 8"/>
                    <a:gd name="T39" fmla="*/ 5 h 9"/>
                    <a:gd name="T40" fmla="*/ 2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2"/>
                      </a:lnTo>
                      <a:lnTo>
                        <a:pt x="5" y="0"/>
                      </a:lnTo>
                      <a:lnTo>
                        <a:pt x="6" y="0"/>
                      </a:lnTo>
                      <a:lnTo>
                        <a:pt x="8" y="2"/>
                      </a:lnTo>
                      <a:lnTo>
                        <a:pt x="8" y="3"/>
                      </a:lnTo>
                      <a:lnTo>
                        <a:pt x="8" y="5"/>
                      </a:lnTo>
                      <a:lnTo>
                        <a:pt x="8" y="6"/>
                      </a:lnTo>
                      <a:lnTo>
                        <a:pt x="6" y="6"/>
                      </a:lnTo>
                      <a:lnTo>
                        <a:pt x="5" y="8"/>
                      </a:lnTo>
                      <a:lnTo>
                        <a:pt x="3" y="9"/>
                      </a:lnTo>
                      <a:lnTo>
                        <a:pt x="2" y="9"/>
                      </a:lnTo>
                      <a:lnTo>
                        <a:pt x="2" y="8"/>
                      </a:lnTo>
                      <a:lnTo>
                        <a:pt x="0" y="6"/>
                      </a:lnTo>
                      <a:lnTo>
                        <a:pt x="0" y="5"/>
                      </a:lnTo>
                      <a:lnTo>
                        <a:pt x="2"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95" name="Freeform 843"/>
                <p:cNvSpPr>
                  <a:spLocks/>
                </p:cNvSpPr>
                <p:nvPr/>
              </p:nvSpPr>
              <p:spPr bwMode="auto">
                <a:xfrm>
                  <a:off x="2600" y="1602"/>
                  <a:ext cx="8" cy="9"/>
                </a:xfrm>
                <a:custGeom>
                  <a:avLst/>
                  <a:gdLst>
                    <a:gd name="T0" fmla="*/ 2 w 8"/>
                    <a:gd name="T1" fmla="*/ 2 h 9"/>
                    <a:gd name="T2" fmla="*/ 2 w 8"/>
                    <a:gd name="T3" fmla="*/ 2 h 9"/>
                    <a:gd name="T4" fmla="*/ 5 w 8"/>
                    <a:gd name="T5" fmla="*/ 2 h 9"/>
                    <a:gd name="T6" fmla="*/ 5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6 h 9"/>
                    <a:gd name="T20" fmla="*/ 6 w 8"/>
                    <a:gd name="T21" fmla="*/ 6 h 9"/>
                    <a:gd name="T22" fmla="*/ 5 w 8"/>
                    <a:gd name="T23" fmla="*/ 8 h 9"/>
                    <a:gd name="T24" fmla="*/ 5 w 8"/>
                    <a:gd name="T25" fmla="*/ 8 h 9"/>
                    <a:gd name="T26" fmla="*/ 3 w 8"/>
                    <a:gd name="T27" fmla="*/ 9 h 9"/>
                    <a:gd name="T28" fmla="*/ 2 w 8"/>
                    <a:gd name="T29" fmla="*/ 9 h 9"/>
                    <a:gd name="T30" fmla="*/ 2 w 8"/>
                    <a:gd name="T31" fmla="*/ 8 h 9"/>
                    <a:gd name="T32" fmla="*/ 2 w 8"/>
                    <a:gd name="T33" fmla="*/ 8 h 9"/>
                    <a:gd name="T34" fmla="*/ 0 w 8"/>
                    <a:gd name="T35" fmla="*/ 6 h 9"/>
                    <a:gd name="T36" fmla="*/ 0 w 8"/>
                    <a:gd name="T37" fmla="*/ 6 h 9"/>
                    <a:gd name="T38" fmla="*/ 0 w 8"/>
                    <a:gd name="T39" fmla="*/ 5 h 9"/>
                    <a:gd name="T40" fmla="*/ 2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2"/>
                      </a:lnTo>
                      <a:lnTo>
                        <a:pt x="5" y="0"/>
                      </a:lnTo>
                      <a:lnTo>
                        <a:pt x="6" y="0"/>
                      </a:lnTo>
                      <a:lnTo>
                        <a:pt x="8" y="2"/>
                      </a:lnTo>
                      <a:lnTo>
                        <a:pt x="8" y="3"/>
                      </a:lnTo>
                      <a:lnTo>
                        <a:pt x="8" y="5"/>
                      </a:lnTo>
                      <a:lnTo>
                        <a:pt x="8" y="6"/>
                      </a:lnTo>
                      <a:lnTo>
                        <a:pt x="6" y="6"/>
                      </a:lnTo>
                      <a:lnTo>
                        <a:pt x="5" y="8"/>
                      </a:lnTo>
                      <a:lnTo>
                        <a:pt x="3" y="9"/>
                      </a:lnTo>
                      <a:lnTo>
                        <a:pt x="2" y="9"/>
                      </a:lnTo>
                      <a:lnTo>
                        <a:pt x="2" y="8"/>
                      </a:lnTo>
                      <a:lnTo>
                        <a:pt x="0" y="6"/>
                      </a:lnTo>
                      <a:lnTo>
                        <a:pt x="0" y="5"/>
                      </a:lnTo>
                      <a:lnTo>
                        <a:pt x="2"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96" name="Freeform 844"/>
                <p:cNvSpPr>
                  <a:spLocks/>
                </p:cNvSpPr>
                <p:nvPr/>
              </p:nvSpPr>
              <p:spPr bwMode="auto">
                <a:xfrm>
                  <a:off x="2270" y="1387"/>
                  <a:ext cx="8" cy="8"/>
                </a:xfrm>
                <a:custGeom>
                  <a:avLst/>
                  <a:gdLst>
                    <a:gd name="T0" fmla="*/ 3 w 8"/>
                    <a:gd name="T1" fmla="*/ 2 h 8"/>
                    <a:gd name="T2" fmla="*/ 3 w 8"/>
                    <a:gd name="T3" fmla="*/ 2 h 8"/>
                    <a:gd name="T4" fmla="*/ 3 w 8"/>
                    <a:gd name="T5" fmla="*/ 0 h 8"/>
                    <a:gd name="T6" fmla="*/ 5 w 8"/>
                    <a:gd name="T7" fmla="*/ 0 h 8"/>
                    <a:gd name="T8" fmla="*/ 6 w 8"/>
                    <a:gd name="T9" fmla="*/ 0 h 8"/>
                    <a:gd name="T10" fmla="*/ 8 w 8"/>
                    <a:gd name="T11" fmla="*/ 2 h 8"/>
                    <a:gd name="T12" fmla="*/ 8 w 8"/>
                    <a:gd name="T13" fmla="*/ 2 h 8"/>
                    <a:gd name="T14" fmla="*/ 8 w 8"/>
                    <a:gd name="T15" fmla="*/ 3 h 8"/>
                    <a:gd name="T16" fmla="*/ 8 w 8"/>
                    <a:gd name="T17" fmla="*/ 3 h 8"/>
                    <a:gd name="T18" fmla="*/ 6 w 8"/>
                    <a:gd name="T19" fmla="*/ 5 h 8"/>
                    <a:gd name="T20" fmla="*/ 6 w 8"/>
                    <a:gd name="T21" fmla="*/ 6 h 8"/>
                    <a:gd name="T22" fmla="*/ 5 w 8"/>
                    <a:gd name="T23" fmla="*/ 8 h 8"/>
                    <a:gd name="T24" fmla="*/ 5 w 8"/>
                    <a:gd name="T25" fmla="*/ 8 h 8"/>
                    <a:gd name="T26" fmla="*/ 3 w 8"/>
                    <a:gd name="T27" fmla="*/ 8 h 8"/>
                    <a:gd name="T28" fmla="*/ 3 w 8"/>
                    <a:gd name="T29" fmla="*/ 8 h 8"/>
                    <a:gd name="T30" fmla="*/ 2 w 8"/>
                    <a:gd name="T31" fmla="*/ 8 h 8"/>
                    <a:gd name="T32" fmla="*/ 0 w 8"/>
                    <a:gd name="T33" fmla="*/ 8 h 8"/>
                    <a:gd name="T34" fmla="*/ 0 w 8"/>
                    <a:gd name="T35" fmla="*/ 6 h 8"/>
                    <a:gd name="T36" fmla="*/ 0 w 8"/>
                    <a:gd name="T37" fmla="*/ 6 h 8"/>
                    <a:gd name="T38" fmla="*/ 0 w 8"/>
                    <a:gd name="T39" fmla="*/ 5 h 8"/>
                    <a:gd name="T40" fmla="*/ 0 w 8"/>
                    <a:gd name="T41" fmla="*/ 3 h 8"/>
                    <a:gd name="T42" fmla="*/ 2 w 8"/>
                    <a:gd name="T43" fmla="*/ 2 h 8"/>
                    <a:gd name="T44" fmla="*/ 3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2"/>
                      </a:moveTo>
                      <a:lnTo>
                        <a:pt x="3" y="2"/>
                      </a:lnTo>
                      <a:lnTo>
                        <a:pt x="3" y="0"/>
                      </a:lnTo>
                      <a:lnTo>
                        <a:pt x="5" y="0"/>
                      </a:lnTo>
                      <a:lnTo>
                        <a:pt x="6" y="0"/>
                      </a:lnTo>
                      <a:lnTo>
                        <a:pt x="8" y="2"/>
                      </a:lnTo>
                      <a:lnTo>
                        <a:pt x="8" y="3"/>
                      </a:lnTo>
                      <a:lnTo>
                        <a:pt x="6" y="5"/>
                      </a:lnTo>
                      <a:lnTo>
                        <a:pt x="6" y="6"/>
                      </a:lnTo>
                      <a:lnTo>
                        <a:pt x="5" y="8"/>
                      </a:lnTo>
                      <a:lnTo>
                        <a:pt x="3" y="8"/>
                      </a:lnTo>
                      <a:lnTo>
                        <a:pt x="2" y="8"/>
                      </a:lnTo>
                      <a:lnTo>
                        <a:pt x="0" y="8"/>
                      </a:lnTo>
                      <a:lnTo>
                        <a:pt x="0" y="6"/>
                      </a:lnTo>
                      <a:lnTo>
                        <a:pt x="0" y="5"/>
                      </a:lnTo>
                      <a:lnTo>
                        <a:pt x="0" y="3"/>
                      </a:lnTo>
                      <a:lnTo>
                        <a:pt x="2"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97" name="Freeform 845"/>
                <p:cNvSpPr>
                  <a:spLocks/>
                </p:cNvSpPr>
                <p:nvPr/>
              </p:nvSpPr>
              <p:spPr bwMode="auto">
                <a:xfrm>
                  <a:off x="2270" y="1387"/>
                  <a:ext cx="8" cy="8"/>
                </a:xfrm>
                <a:custGeom>
                  <a:avLst/>
                  <a:gdLst>
                    <a:gd name="T0" fmla="*/ 3 w 8"/>
                    <a:gd name="T1" fmla="*/ 2 h 8"/>
                    <a:gd name="T2" fmla="*/ 3 w 8"/>
                    <a:gd name="T3" fmla="*/ 2 h 8"/>
                    <a:gd name="T4" fmla="*/ 3 w 8"/>
                    <a:gd name="T5" fmla="*/ 0 h 8"/>
                    <a:gd name="T6" fmla="*/ 5 w 8"/>
                    <a:gd name="T7" fmla="*/ 0 h 8"/>
                    <a:gd name="T8" fmla="*/ 6 w 8"/>
                    <a:gd name="T9" fmla="*/ 0 h 8"/>
                    <a:gd name="T10" fmla="*/ 8 w 8"/>
                    <a:gd name="T11" fmla="*/ 2 h 8"/>
                    <a:gd name="T12" fmla="*/ 8 w 8"/>
                    <a:gd name="T13" fmla="*/ 2 h 8"/>
                    <a:gd name="T14" fmla="*/ 8 w 8"/>
                    <a:gd name="T15" fmla="*/ 3 h 8"/>
                    <a:gd name="T16" fmla="*/ 8 w 8"/>
                    <a:gd name="T17" fmla="*/ 3 h 8"/>
                    <a:gd name="T18" fmla="*/ 6 w 8"/>
                    <a:gd name="T19" fmla="*/ 5 h 8"/>
                    <a:gd name="T20" fmla="*/ 6 w 8"/>
                    <a:gd name="T21" fmla="*/ 6 h 8"/>
                    <a:gd name="T22" fmla="*/ 5 w 8"/>
                    <a:gd name="T23" fmla="*/ 8 h 8"/>
                    <a:gd name="T24" fmla="*/ 5 w 8"/>
                    <a:gd name="T25" fmla="*/ 8 h 8"/>
                    <a:gd name="T26" fmla="*/ 3 w 8"/>
                    <a:gd name="T27" fmla="*/ 8 h 8"/>
                    <a:gd name="T28" fmla="*/ 3 w 8"/>
                    <a:gd name="T29" fmla="*/ 8 h 8"/>
                    <a:gd name="T30" fmla="*/ 2 w 8"/>
                    <a:gd name="T31" fmla="*/ 8 h 8"/>
                    <a:gd name="T32" fmla="*/ 0 w 8"/>
                    <a:gd name="T33" fmla="*/ 8 h 8"/>
                    <a:gd name="T34" fmla="*/ 0 w 8"/>
                    <a:gd name="T35" fmla="*/ 6 h 8"/>
                    <a:gd name="T36" fmla="*/ 0 w 8"/>
                    <a:gd name="T37" fmla="*/ 6 h 8"/>
                    <a:gd name="T38" fmla="*/ 0 w 8"/>
                    <a:gd name="T39" fmla="*/ 5 h 8"/>
                    <a:gd name="T40" fmla="*/ 0 w 8"/>
                    <a:gd name="T41" fmla="*/ 3 h 8"/>
                    <a:gd name="T42" fmla="*/ 2 w 8"/>
                    <a:gd name="T43" fmla="*/ 2 h 8"/>
                    <a:gd name="T44" fmla="*/ 3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2"/>
                      </a:moveTo>
                      <a:lnTo>
                        <a:pt x="3" y="2"/>
                      </a:lnTo>
                      <a:lnTo>
                        <a:pt x="3" y="0"/>
                      </a:lnTo>
                      <a:lnTo>
                        <a:pt x="5" y="0"/>
                      </a:lnTo>
                      <a:lnTo>
                        <a:pt x="6" y="0"/>
                      </a:lnTo>
                      <a:lnTo>
                        <a:pt x="8" y="2"/>
                      </a:lnTo>
                      <a:lnTo>
                        <a:pt x="8" y="3"/>
                      </a:lnTo>
                      <a:lnTo>
                        <a:pt x="6" y="5"/>
                      </a:lnTo>
                      <a:lnTo>
                        <a:pt x="6" y="6"/>
                      </a:lnTo>
                      <a:lnTo>
                        <a:pt x="5" y="8"/>
                      </a:lnTo>
                      <a:lnTo>
                        <a:pt x="3" y="8"/>
                      </a:lnTo>
                      <a:lnTo>
                        <a:pt x="2" y="8"/>
                      </a:lnTo>
                      <a:lnTo>
                        <a:pt x="0" y="8"/>
                      </a:lnTo>
                      <a:lnTo>
                        <a:pt x="0" y="6"/>
                      </a:lnTo>
                      <a:lnTo>
                        <a:pt x="0" y="5"/>
                      </a:lnTo>
                      <a:lnTo>
                        <a:pt x="0" y="3"/>
                      </a:lnTo>
                      <a:lnTo>
                        <a:pt x="2"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298" name="Freeform 846"/>
                <p:cNvSpPr>
                  <a:spLocks/>
                </p:cNvSpPr>
                <p:nvPr/>
              </p:nvSpPr>
              <p:spPr bwMode="auto">
                <a:xfrm>
                  <a:off x="2707" y="1572"/>
                  <a:ext cx="7" cy="8"/>
                </a:xfrm>
                <a:custGeom>
                  <a:avLst/>
                  <a:gdLst>
                    <a:gd name="T0" fmla="*/ 1 w 7"/>
                    <a:gd name="T1" fmla="*/ 0 h 8"/>
                    <a:gd name="T2" fmla="*/ 1 w 7"/>
                    <a:gd name="T3" fmla="*/ 0 h 8"/>
                    <a:gd name="T4" fmla="*/ 3 w 7"/>
                    <a:gd name="T5" fmla="*/ 0 h 8"/>
                    <a:gd name="T6" fmla="*/ 4 w 7"/>
                    <a:gd name="T7" fmla="*/ 0 h 8"/>
                    <a:gd name="T8" fmla="*/ 6 w 7"/>
                    <a:gd name="T9" fmla="*/ 0 h 8"/>
                    <a:gd name="T10" fmla="*/ 6 w 7"/>
                    <a:gd name="T11" fmla="*/ 0 h 8"/>
                    <a:gd name="T12" fmla="*/ 7 w 7"/>
                    <a:gd name="T13" fmla="*/ 2 h 8"/>
                    <a:gd name="T14" fmla="*/ 7 w 7"/>
                    <a:gd name="T15" fmla="*/ 3 h 8"/>
                    <a:gd name="T16" fmla="*/ 7 w 7"/>
                    <a:gd name="T17" fmla="*/ 5 h 8"/>
                    <a:gd name="T18" fmla="*/ 6 w 7"/>
                    <a:gd name="T19" fmla="*/ 5 h 8"/>
                    <a:gd name="T20" fmla="*/ 6 w 7"/>
                    <a:gd name="T21" fmla="*/ 6 h 8"/>
                    <a:gd name="T22" fmla="*/ 4 w 7"/>
                    <a:gd name="T23" fmla="*/ 8 h 8"/>
                    <a:gd name="T24" fmla="*/ 4 w 7"/>
                    <a:gd name="T25" fmla="*/ 8 h 8"/>
                    <a:gd name="T26" fmla="*/ 3 w 7"/>
                    <a:gd name="T27" fmla="*/ 8 h 8"/>
                    <a:gd name="T28" fmla="*/ 1 w 7"/>
                    <a:gd name="T29" fmla="*/ 8 h 8"/>
                    <a:gd name="T30" fmla="*/ 0 w 7"/>
                    <a:gd name="T31" fmla="*/ 8 h 8"/>
                    <a:gd name="T32" fmla="*/ 0 w 7"/>
                    <a:gd name="T33" fmla="*/ 8 h 8"/>
                    <a:gd name="T34" fmla="*/ 0 w 7"/>
                    <a:gd name="T35" fmla="*/ 6 h 8"/>
                    <a:gd name="T36" fmla="*/ 0 w 7"/>
                    <a:gd name="T37" fmla="*/ 5 h 8"/>
                    <a:gd name="T38" fmla="*/ 0 w 7"/>
                    <a:gd name="T39" fmla="*/ 5 h 8"/>
                    <a:gd name="T40" fmla="*/ 0 w 7"/>
                    <a:gd name="T41" fmla="*/ 3 h 8"/>
                    <a:gd name="T42" fmla="*/ 0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3" y="0"/>
                      </a:lnTo>
                      <a:lnTo>
                        <a:pt x="4" y="0"/>
                      </a:lnTo>
                      <a:lnTo>
                        <a:pt x="6" y="0"/>
                      </a:lnTo>
                      <a:lnTo>
                        <a:pt x="7" y="2"/>
                      </a:lnTo>
                      <a:lnTo>
                        <a:pt x="7" y="3"/>
                      </a:lnTo>
                      <a:lnTo>
                        <a:pt x="7" y="5"/>
                      </a:lnTo>
                      <a:lnTo>
                        <a:pt x="6" y="5"/>
                      </a:lnTo>
                      <a:lnTo>
                        <a:pt x="6" y="6"/>
                      </a:lnTo>
                      <a:lnTo>
                        <a:pt x="4" y="8"/>
                      </a:lnTo>
                      <a:lnTo>
                        <a:pt x="3" y="8"/>
                      </a:lnTo>
                      <a:lnTo>
                        <a:pt x="1" y="8"/>
                      </a:lnTo>
                      <a:lnTo>
                        <a:pt x="0" y="8"/>
                      </a:lnTo>
                      <a:lnTo>
                        <a:pt x="0" y="6"/>
                      </a:lnTo>
                      <a:lnTo>
                        <a:pt x="0" y="5"/>
                      </a:lnTo>
                      <a:lnTo>
                        <a:pt x="0" y="3"/>
                      </a:lnTo>
                      <a:lnTo>
                        <a:pt x="0"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299" name="Freeform 847"/>
                <p:cNvSpPr>
                  <a:spLocks/>
                </p:cNvSpPr>
                <p:nvPr/>
              </p:nvSpPr>
              <p:spPr bwMode="auto">
                <a:xfrm>
                  <a:off x="2707" y="1572"/>
                  <a:ext cx="7" cy="8"/>
                </a:xfrm>
                <a:custGeom>
                  <a:avLst/>
                  <a:gdLst>
                    <a:gd name="T0" fmla="*/ 1 w 7"/>
                    <a:gd name="T1" fmla="*/ 0 h 8"/>
                    <a:gd name="T2" fmla="*/ 1 w 7"/>
                    <a:gd name="T3" fmla="*/ 0 h 8"/>
                    <a:gd name="T4" fmla="*/ 3 w 7"/>
                    <a:gd name="T5" fmla="*/ 0 h 8"/>
                    <a:gd name="T6" fmla="*/ 4 w 7"/>
                    <a:gd name="T7" fmla="*/ 0 h 8"/>
                    <a:gd name="T8" fmla="*/ 6 w 7"/>
                    <a:gd name="T9" fmla="*/ 0 h 8"/>
                    <a:gd name="T10" fmla="*/ 6 w 7"/>
                    <a:gd name="T11" fmla="*/ 0 h 8"/>
                    <a:gd name="T12" fmla="*/ 7 w 7"/>
                    <a:gd name="T13" fmla="*/ 2 h 8"/>
                    <a:gd name="T14" fmla="*/ 7 w 7"/>
                    <a:gd name="T15" fmla="*/ 3 h 8"/>
                    <a:gd name="T16" fmla="*/ 7 w 7"/>
                    <a:gd name="T17" fmla="*/ 5 h 8"/>
                    <a:gd name="T18" fmla="*/ 6 w 7"/>
                    <a:gd name="T19" fmla="*/ 5 h 8"/>
                    <a:gd name="T20" fmla="*/ 6 w 7"/>
                    <a:gd name="T21" fmla="*/ 6 h 8"/>
                    <a:gd name="T22" fmla="*/ 4 w 7"/>
                    <a:gd name="T23" fmla="*/ 8 h 8"/>
                    <a:gd name="T24" fmla="*/ 4 w 7"/>
                    <a:gd name="T25" fmla="*/ 8 h 8"/>
                    <a:gd name="T26" fmla="*/ 3 w 7"/>
                    <a:gd name="T27" fmla="*/ 8 h 8"/>
                    <a:gd name="T28" fmla="*/ 1 w 7"/>
                    <a:gd name="T29" fmla="*/ 8 h 8"/>
                    <a:gd name="T30" fmla="*/ 0 w 7"/>
                    <a:gd name="T31" fmla="*/ 8 h 8"/>
                    <a:gd name="T32" fmla="*/ 0 w 7"/>
                    <a:gd name="T33" fmla="*/ 8 h 8"/>
                    <a:gd name="T34" fmla="*/ 0 w 7"/>
                    <a:gd name="T35" fmla="*/ 6 h 8"/>
                    <a:gd name="T36" fmla="*/ 0 w 7"/>
                    <a:gd name="T37" fmla="*/ 5 h 8"/>
                    <a:gd name="T38" fmla="*/ 0 w 7"/>
                    <a:gd name="T39" fmla="*/ 5 h 8"/>
                    <a:gd name="T40" fmla="*/ 0 w 7"/>
                    <a:gd name="T41" fmla="*/ 3 h 8"/>
                    <a:gd name="T42" fmla="*/ 0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3" y="0"/>
                      </a:lnTo>
                      <a:lnTo>
                        <a:pt x="4" y="0"/>
                      </a:lnTo>
                      <a:lnTo>
                        <a:pt x="6" y="0"/>
                      </a:lnTo>
                      <a:lnTo>
                        <a:pt x="7" y="2"/>
                      </a:lnTo>
                      <a:lnTo>
                        <a:pt x="7" y="3"/>
                      </a:lnTo>
                      <a:lnTo>
                        <a:pt x="7" y="5"/>
                      </a:lnTo>
                      <a:lnTo>
                        <a:pt x="6" y="5"/>
                      </a:lnTo>
                      <a:lnTo>
                        <a:pt x="6" y="6"/>
                      </a:lnTo>
                      <a:lnTo>
                        <a:pt x="4" y="8"/>
                      </a:lnTo>
                      <a:lnTo>
                        <a:pt x="3" y="8"/>
                      </a:lnTo>
                      <a:lnTo>
                        <a:pt x="1" y="8"/>
                      </a:lnTo>
                      <a:lnTo>
                        <a:pt x="0" y="8"/>
                      </a:lnTo>
                      <a:lnTo>
                        <a:pt x="0" y="6"/>
                      </a:lnTo>
                      <a:lnTo>
                        <a:pt x="0" y="5"/>
                      </a:lnTo>
                      <a:lnTo>
                        <a:pt x="0" y="3"/>
                      </a:lnTo>
                      <a:lnTo>
                        <a:pt x="0"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00" name="Freeform 848"/>
                <p:cNvSpPr>
                  <a:spLocks/>
                </p:cNvSpPr>
                <p:nvPr/>
              </p:nvSpPr>
              <p:spPr bwMode="auto">
                <a:xfrm>
                  <a:off x="2716" y="1550"/>
                  <a:ext cx="7" cy="9"/>
                </a:xfrm>
                <a:custGeom>
                  <a:avLst/>
                  <a:gdLst>
                    <a:gd name="T0" fmla="*/ 1 w 7"/>
                    <a:gd name="T1" fmla="*/ 2 h 9"/>
                    <a:gd name="T2" fmla="*/ 1 w 7"/>
                    <a:gd name="T3" fmla="*/ 2 h 9"/>
                    <a:gd name="T4" fmla="*/ 2 w 7"/>
                    <a:gd name="T5" fmla="*/ 0 h 9"/>
                    <a:gd name="T6" fmla="*/ 4 w 7"/>
                    <a:gd name="T7" fmla="*/ 0 h 9"/>
                    <a:gd name="T8" fmla="*/ 5 w 7"/>
                    <a:gd name="T9" fmla="*/ 0 h 9"/>
                    <a:gd name="T10" fmla="*/ 5 w 7"/>
                    <a:gd name="T11" fmla="*/ 2 h 9"/>
                    <a:gd name="T12" fmla="*/ 7 w 7"/>
                    <a:gd name="T13" fmla="*/ 2 h 9"/>
                    <a:gd name="T14" fmla="*/ 7 w 7"/>
                    <a:gd name="T15" fmla="*/ 3 h 9"/>
                    <a:gd name="T16" fmla="*/ 7 w 7"/>
                    <a:gd name="T17" fmla="*/ 5 h 9"/>
                    <a:gd name="T18" fmla="*/ 5 w 7"/>
                    <a:gd name="T19" fmla="*/ 5 h 9"/>
                    <a:gd name="T20" fmla="*/ 5 w 7"/>
                    <a:gd name="T21" fmla="*/ 6 h 9"/>
                    <a:gd name="T22" fmla="*/ 4 w 7"/>
                    <a:gd name="T23" fmla="*/ 8 h 9"/>
                    <a:gd name="T24" fmla="*/ 4 w 7"/>
                    <a:gd name="T25" fmla="*/ 8 h 9"/>
                    <a:gd name="T26" fmla="*/ 2 w 7"/>
                    <a:gd name="T27" fmla="*/ 8 h 9"/>
                    <a:gd name="T28" fmla="*/ 1 w 7"/>
                    <a:gd name="T29" fmla="*/ 9 h 9"/>
                    <a:gd name="T30" fmla="*/ 1 w 7"/>
                    <a:gd name="T31" fmla="*/ 8 h 9"/>
                    <a:gd name="T32" fmla="*/ 0 w 7"/>
                    <a:gd name="T33" fmla="*/ 8 h 9"/>
                    <a:gd name="T34" fmla="*/ 0 w 7"/>
                    <a:gd name="T35" fmla="*/ 6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2" y="0"/>
                      </a:lnTo>
                      <a:lnTo>
                        <a:pt x="4" y="0"/>
                      </a:lnTo>
                      <a:lnTo>
                        <a:pt x="5" y="0"/>
                      </a:lnTo>
                      <a:lnTo>
                        <a:pt x="5" y="2"/>
                      </a:lnTo>
                      <a:lnTo>
                        <a:pt x="7" y="2"/>
                      </a:lnTo>
                      <a:lnTo>
                        <a:pt x="7" y="3"/>
                      </a:lnTo>
                      <a:lnTo>
                        <a:pt x="7" y="5"/>
                      </a:lnTo>
                      <a:lnTo>
                        <a:pt x="5" y="5"/>
                      </a:lnTo>
                      <a:lnTo>
                        <a:pt x="5" y="6"/>
                      </a:lnTo>
                      <a:lnTo>
                        <a:pt x="4" y="8"/>
                      </a:lnTo>
                      <a:lnTo>
                        <a:pt x="2" y="8"/>
                      </a:lnTo>
                      <a:lnTo>
                        <a:pt x="1" y="9"/>
                      </a:lnTo>
                      <a:lnTo>
                        <a:pt x="1" y="8"/>
                      </a:lnTo>
                      <a:lnTo>
                        <a:pt x="0" y="8"/>
                      </a:lnTo>
                      <a:lnTo>
                        <a:pt x="0" y="6"/>
                      </a:lnTo>
                      <a:lnTo>
                        <a:pt x="0" y="5"/>
                      </a:lnTo>
                      <a:lnTo>
                        <a:pt x="0" y="3"/>
                      </a:lnTo>
                      <a:lnTo>
                        <a:pt x="1"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01" name="Freeform 849"/>
                <p:cNvSpPr>
                  <a:spLocks/>
                </p:cNvSpPr>
                <p:nvPr/>
              </p:nvSpPr>
              <p:spPr bwMode="auto">
                <a:xfrm>
                  <a:off x="2716" y="1550"/>
                  <a:ext cx="7" cy="9"/>
                </a:xfrm>
                <a:custGeom>
                  <a:avLst/>
                  <a:gdLst>
                    <a:gd name="T0" fmla="*/ 1 w 7"/>
                    <a:gd name="T1" fmla="*/ 2 h 9"/>
                    <a:gd name="T2" fmla="*/ 1 w 7"/>
                    <a:gd name="T3" fmla="*/ 2 h 9"/>
                    <a:gd name="T4" fmla="*/ 2 w 7"/>
                    <a:gd name="T5" fmla="*/ 0 h 9"/>
                    <a:gd name="T6" fmla="*/ 4 w 7"/>
                    <a:gd name="T7" fmla="*/ 0 h 9"/>
                    <a:gd name="T8" fmla="*/ 5 w 7"/>
                    <a:gd name="T9" fmla="*/ 0 h 9"/>
                    <a:gd name="T10" fmla="*/ 5 w 7"/>
                    <a:gd name="T11" fmla="*/ 2 h 9"/>
                    <a:gd name="T12" fmla="*/ 7 w 7"/>
                    <a:gd name="T13" fmla="*/ 2 h 9"/>
                    <a:gd name="T14" fmla="*/ 7 w 7"/>
                    <a:gd name="T15" fmla="*/ 3 h 9"/>
                    <a:gd name="T16" fmla="*/ 7 w 7"/>
                    <a:gd name="T17" fmla="*/ 5 h 9"/>
                    <a:gd name="T18" fmla="*/ 5 w 7"/>
                    <a:gd name="T19" fmla="*/ 5 h 9"/>
                    <a:gd name="T20" fmla="*/ 5 w 7"/>
                    <a:gd name="T21" fmla="*/ 6 h 9"/>
                    <a:gd name="T22" fmla="*/ 4 w 7"/>
                    <a:gd name="T23" fmla="*/ 8 h 9"/>
                    <a:gd name="T24" fmla="*/ 4 w 7"/>
                    <a:gd name="T25" fmla="*/ 8 h 9"/>
                    <a:gd name="T26" fmla="*/ 2 w 7"/>
                    <a:gd name="T27" fmla="*/ 8 h 9"/>
                    <a:gd name="T28" fmla="*/ 1 w 7"/>
                    <a:gd name="T29" fmla="*/ 9 h 9"/>
                    <a:gd name="T30" fmla="*/ 1 w 7"/>
                    <a:gd name="T31" fmla="*/ 8 h 9"/>
                    <a:gd name="T32" fmla="*/ 0 w 7"/>
                    <a:gd name="T33" fmla="*/ 8 h 9"/>
                    <a:gd name="T34" fmla="*/ 0 w 7"/>
                    <a:gd name="T35" fmla="*/ 6 h 9"/>
                    <a:gd name="T36" fmla="*/ 0 w 7"/>
                    <a:gd name="T37" fmla="*/ 6 h 9"/>
                    <a:gd name="T38" fmla="*/ 0 w 7"/>
                    <a:gd name="T39" fmla="*/ 5 h 9"/>
                    <a:gd name="T40" fmla="*/ 0 w 7"/>
                    <a:gd name="T41" fmla="*/ 3 h 9"/>
                    <a:gd name="T42" fmla="*/ 1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2" y="0"/>
                      </a:lnTo>
                      <a:lnTo>
                        <a:pt x="4" y="0"/>
                      </a:lnTo>
                      <a:lnTo>
                        <a:pt x="5" y="0"/>
                      </a:lnTo>
                      <a:lnTo>
                        <a:pt x="5" y="2"/>
                      </a:lnTo>
                      <a:lnTo>
                        <a:pt x="7" y="2"/>
                      </a:lnTo>
                      <a:lnTo>
                        <a:pt x="7" y="3"/>
                      </a:lnTo>
                      <a:lnTo>
                        <a:pt x="7" y="5"/>
                      </a:lnTo>
                      <a:lnTo>
                        <a:pt x="5" y="5"/>
                      </a:lnTo>
                      <a:lnTo>
                        <a:pt x="5" y="6"/>
                      </a:lnTo>
                      <a:lnTo>
                        <a:pt x="4" y="8"/>
                      </a:lnTo>
                      <a:lnTo>
                        <a:pt x="2" y="8"/>
                      </a:lnTo>
                      <a:lnTo>
                        <a:pt x="1" y="9"/>
                      </a:lnTo>
                      <a:lnTo>
                        <a:pt x="1" y="8"/>
                      </a:lnTo>
                      <a:lnTo>
                        <a:pt x="0" y="8"/>
                      </a:lnTo>
                      <a:lnTo>
                        <a:pt x="0" y="6"/>
                      </a:lnTo>
                      <a:lnTo>
                        <a:pt x="0" y="5"/>
                      </a:lnTo>
                      <a:lnTo>
                        <a:pt x="0" y="3"/>
                      </a:lnTo>
                      <a:lnTo>
                        <a:pt x="1"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02" name="Freeform 850"/>
                <p:cNvSpPr>
                  <a:spLocks/>
                </p:cNvSpPr>
                <p:nvPr/>
              </p:nvSpPr>
              <p:spPr bwMode="auto">
                <a:xfrm>
                  <a:off x="2185" y="1566"/>
                  <a:ext cx="7" cy="8"/>
                </a:xfrm>
                <a:custGeom>
                  <a:avLst/>
                  <a:gdLst>
                    <a:gd name="T0" fmla="*/ 3 w 7"/>
                    <a:gd name="T1" fmla="*/ 2 h 8"/>
                    <a:gd name="T2" fmla="*/ 3 w 7"/>
                    <a:gd name="T3" fmla="*/ 2 h 8"/>
                    <a:gd name="T4" fmla="*/ 3 w 7"/>
                    <a:gd name="T5" fmla="*/ 0 h 8"/>
                    <a:gd name="T6" fmla="*/ 6 w 7"/>
                    <a:gd name="T7" fmla="*/ 0 h 8"/>
                    <a:gd name="T8" fmla="*/ 6 w 7"/>
                    <a:gd name="T9" fmla="*/ 0 h 8"/>
                    <a:gd name="T10" fmla="*/ 7 w 7"/>
                    <a:gd name="T11" fmla="*/ 0 h 8"/>
                    <a:gd name="T12" fmla="*/ 7 w 7"/>
                    <a:gd name="T13" fmla="*/ 2 h 8"/>
                    <a:gd name="T14" fmla="*/ 7 w 7"/>
                    <a:gd name="T15" fmla="*/ 3 h 8"/>
                    <a:gd name="T16" fmla="*/ 7 w 7"/>
                    <a:gd name="T17" fmla="*/ 3 h 8"/>
                    <a:gd name="T18" fmla="*/ 7 w 7"/>
                    <a:gd name="T19" fmla="*/ 5 h 8"/>
                    <a:gd name="T20" fmla="*/ 6 w 7"/>
                    <a:gd name="T21" fmla="*/ 6 h 8"/>
                    <a:gd name="T22" fmla="*/ 4 w 7"/>
                    <a:gd name="T23" fmla="*/ 6 h 8"/>
                    <a:gd name="T24" fmla="*/ 4 w 7"/>
                    <a:gd name="T25" fmla="*/ 6 h 8"/>
                    <a:gd name="T26" fmla="*/ 3 w 7"/>
                    <a:gd name="T27" fmla="*/ 8 h 8"/>
                    <a:gd name="T28" fmla="*/ 3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3" y="0"/>
                      </a:lnTo>
                      <a:lnTo>
                        <a:pt x="6" y="0"/>
                      </a:lnTo>
                      <a:lnTo>
                        <a:pt x="7" y="0"/>
                      </a:lnTo>
                      <a:lnTo>
                        <a:pt x="7" y="2"/>
                      </a:lnTo>
                      <a:lnTo>
                        <a:pt x="7" y="3"/>
                      </a:lnTo>
                      <a:lnTo>
                        <a:pt x="7" y="5"/>
                      </a:lnTo>
                      <a:lnTo>
                        <a:pt x="6" y="6"/>
                      </a:lnTo>
                      <a:lnTo>
                        <a:pt x="4" y="6"/>
                      </a:lnTo>
                      <a:lnTo>
                        <a:pt x="3" y="8"/>
                      </a:lnTo>
                      <a:lnTo>
                        <a:pt x="1" y="8"/>
                      </a:lnTo>
                      <a:lnTo>
                        <a:pt x="0" y="6"/>
                      </a:lnTo>
                      <a:lnTo>
                        <a:pt x="0" y="5"/>
                      </a:lnTo>
                      <a:lnTo>
                        <a:pt x="0" y="3"/>
                      </a:lnTo>
                      <a:lnTo>
                        <a:pt x="1"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03" name="Freeform 851"/>
                <p:cNvSpPr>
                  <a:spLocks/>
                </p:cNvSpPr>
                <p:nvPr/>
              </p:nvSpPr>
              <p:spPr bwMode="auto">
                <a:xfrm>
                  <a:off x="2185" y="1566"/>
                  <a:ext cx="7" cy="8"/>
                </a:xfrm>
                <a:custGeom>
                  <a:avLst/>
                  <a:gdLst>
                    <a:gd name="T0" fmla="*/ 3 w 7"/>
                    <a:gd name="T1" fmla="*/ 2 h 8"/>
                    <a:gd name="T2" fmla="*/ 3 w 7"/>
                    <a:gd name="T3" fmla="*/ 2 h 8"/>
                    <a:gd name="T4" fmla="*/ 3 w 7"/>
                    <a:gd name="T5" fmla="*/ 0 h 8"/>
                    <a:gd name="T6" fmla="*/ 6 w 7"/>
                    <a:gd name="T7" fmla="*/ 0 h 8"/>
                    <a:gd name="T8" fmla="*/ 6 w 7"/>
                    <a:gd name="T9" fmla="*/ 0 h 8"/>
                    <a:gd name="T10" fmla="*/ 7 w 7"/>
                    <a:gd name="T11" fmla="*/ 0 h 8"/>
                    <a:gd name="T12" fmla="*/ 7 w 7"/>
                    <a:gd name="T13" fmla="*/ 2 h 8"/>
                    <a:gd name="T14" fmla="*/ 7 w 7"/>
                    <a:gd name="T15" fmla="*/ 3 h 8"/>
                    <a:gd name="T16" fmla="*/ 7 w 7"/>
                    <a:gd name="T17" fmla="*/ 3 h 8"/>
                    <a:gd name="T18" fmla="*/ 7 w 7"/>
                    <a:gd name="T19" fmla="*/ 5 h 8"/>
                    <a:gd name="T20" fmla="*/ 6 w 7"/>
                    <a:gd name="T21" fmla="*/ 6 h 8"/>
                    <a:gd name="T22" fmla="*/ 4 w 7"/>
                    <a:gd name="T23" fmla="*/ 6 h 8"/>
                    <a:gd name="T24" fmla="*/ 4 w 7"/>
                    <a:gd name="T25" fmla="*/ 6 h 8"/>
                    <a:gd name="T26" fmla="*/ 3 w 7"/>
                    <a:gd name="T27" fmla="*/ 8 h 8"/>
                    <a:gd name="T28" fmla="*/ 3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3 h 8"/>
                    <a:gd name="T42" fmla="*/ 1 w 7"/>
                    <a:gd name="T43" fmla="*/ 2 h 8"/>
                    <a:gd name="T44" fmla="*/ 3 w 7"/>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2"/>
                      </a:moveTo>
                      <a:lnTo>
                        <a:pt x="3" y="2"/>
                      </a:lnTo>
                      <a:lnTo>
                        <a:pt x="3" y="0"/>
                      </a:lnTo>
                      <a:lnTo>
                        <a:pt x="6" y="0"/>
                      </a:lnTo>
                      <a:lnTo>
                        <a:pt x="7" y="0"/>
                      </a:lnTo>
                      <a:lnTo>
                        <a:pt x="7" y="2"/>
                      </a:lnTo>
                      <a:lnTo>
                        <a:pt x="7" y="3"/>
                      </a:lnTo>
                      <a:lnTo>
                        <a:pt x="7" y="5"/>
                      </a:lnTo>
                      <a:lnTo>
                        <a:pt x="6" y="6"/>
                      </a:lnTo>
                      <a:lnTo>
                        <a:pt x="4" y="6"/>
                      </a:lnTo>
                      <a:lnTo>
                        <a:pt x="3" y="8"/>
                      </a:lnTo>
                      <a:lnTo>
                        <a:pt x="1" y="8"/>
                      </a:lnTo>
                      <a:lnTo>
                        <a:pt x="0" y="6"/>
                      </a:lnTo>
                      <a:lnTo>
                        <a:pt x="0" y="5"/>
                      </a:lnTo>
                      <a:lnTo>
                        <a:pt x="0" y="3"/>
                      </a:lnTo>
                      <a:lnTo>
                        <a:pt x="1"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04" name="Freeform 852"/>
                <p:cNvSpPr>
                  <a:spLocks/>
                </p:cNvSpPr>
                <p:nvPr/>
              </p:nvSpPr>
              <p:spPr bwMode="auto">
                <a:xfrm>
                  <a:off x="1976" y="1574"/>
                  <a:ext cx="7" cy="7"/>
                </a:xfrm>
                <a:custGeom>
                  <a:avLst/>
                  <a:gdLst>
                    <a:gd name="T0" fmla="*/ 3 w 7"/>
                    <a:gd name="T1" fmla="*/ 1 h 7"/>
                    <a:gd name="T2" fmla="*/ 3 w 7"/>
                    <a:gd name="T3" fmla="*/ 1 h 7"/>
                    <a:gd name="T4" fmla="*/ 4 w 7"/>
                    <a:gd name="T5" fmla="*/ 0 h 7"/>
                    <a:gd name="T6" fmla="*/ 6 w 7"/>
                    <a:gd name="T7" fmla="*/ 0 h 7"/>
                    <a:gd name="T8" fmla="*/ 7 w 7"/>
                    <a:gd name="T9" fmla="*/ 0 h 7"/>
                    <a:gd name="T10" fmla="*/ 7 w 7"/>
                    <a:gd name="T11" fmla="*/ 0 h 7"/>
                    <a:gd name="T12" fmla="*/ 7 w 7"/>
                    <a:gd name="T13" fmla="*/ 1 h 7"/>
                    <a:gd name="T14" fmla="*/ 7 w 7"/>
                    <a:gd name="T15" fmla="*/ 3 h 7"/>
                    <a:gd name="T16" fmla="*/ 7 w 7"/>
                    <a:gd name="T17" fmla="*/ 3 h 7"/>
                    <a:gd name="T18" fmla="*/ 7 w 7"/>
                    <a:gd name="T19" fmla="*/ 4 h 7"/>
                    <a:gd name="T20" fmla="*/ 7 w 7"/>
                    <a:gd name="T21" fmla="*/ 6 h 7"/>
                    <a:gd name="T22" fmla="*/ 6 w 7"/>
                    <a:gd name="T23" fmla="*/ 7 h 7"/>
                    <a:gd name="T24" fmla="*/ 6 w 7"/>
                    <a:gd name="T25" fmla="*/ 7 h 7"/>
                    <a:gd name="T26" fmla="*/ 3 w 7"/>
                    <a:gd name="T27" fmla="*/ 7 h 7"/>
                    <a:gd name="T28" fmla="*/ 3 w 7"/>
                    <a:gd name="T29" fmla="*/ 7 h 7"/>
                    <a:gd name="T30" fmla="*/ 1 w 7"/>
                    <a:gd name="T31" fmla="*/ 7 h 7"/>
                    <a:gd name="T32" fmla="*/ 1 w 7"/>
                    <a:gd name="T33" fmla="*/ 6 h 7"/>
                    <a:gd name="T34" fmla="*/ 0 w 7"/>
                    <a:gd name="T35" fmla="*/ 6 h 7"/>
                    <a:gd name="T36" fmla="*/ 0 w 7"/>
                    <a:gd name="T37" fmla="*/ 4 h 7"/>
                    <a:gd name="T38" fmla="*/ 0 w 7"/>
                    <a:gd name="T39" fmla="*/ 3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7" y="6"/>
                      </a:lnTo>
                      <a:lnTo>
                        <a:pt x="6" y="7"/>
                      </a:lnTo>
                      <a:lnTo>
                        <a:pt x="3" y="7"/>
                      </a:lnTo>
                      <a:lnTo>
                        <a:pt x="1" y="7"/>
                      </a:lnTo>
                      <a:lnTo>
                        <a:pt x="1" y="6"/>
                      </a:lnTo>
                      <a:lnTo>
                        <a:pt x="0" y="6"/>
                      </a:lnTo>
                      <a:lnTo>
                        <a:pt x="0" y="4"/>
                      </a:lnTo>
                      <a:lnTo>
                        <a:pt x="0" y="3"/>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05" name="Freeform 853"/>
                <p:cNvSpPr>
                  <a:spLocks/>
                </p:cNvSpPr>
                <p:nvPr/>
              </p:nvSpPr>
              <p:spPr bwMode="auto">
                <a:xfrm>
                  <a:off x="1976" y="1574"/>
                  <a:ext cx="7" cy="7"/>
                </a:xfrm>
                <a:custGeom>
                  <a:avLst/>
                  <a:gdLst>
                    <a:gd name="T0" fmla="*/ 3 w 7"/>
                    <a:gd name="T1" fmla="*/ 1 h 7"/>
                    <a:gd name="T2" fmla="*/ 3 w 7"/>
                    <a:gd name="T3" fmla="*/ 1 h 7"/>
                    <a:gd name="T4" fmla="*/ 4 w 7"/>
                    <a:gd name="T5" fmla="*/ 0 h 7"/>
                    <a:gd name="T6" fmla="*/ 6 w 7"/>
                    <a:gd name="T7" fmla="*/ 0 h 7"/>
                    <a:gd name="T8" fmla="*/ 7 w 7"/>
                    <a:gd name="T9" fmla="*/ 0 h 7"/>
                    <a:gd name="T10" fmla="*/ 7 w 7"/>
                    <a:gd name="T11" fmla="*/ 0 h 7"/>
                    <a:gd name="T12" fmla="*/ 7 w 7"/>
                    <a:gd name="T13" fmla="*/ 1 h 7"/>
                    <a:gd name="T14" fmla="*/ 7 w 7"/>
                    <a:gd name="T15" fmla="*/ 3 h 7"/>
                    <a:gd name="T16" fmla="*/ 7 w 7"/>
                    <a:gd name="T17" fmla="*/ 3 h 7"/>
                    <a:gd name="T18" fmla="*/ 7 w 7"/>
                    <a:gd name="T19" fmla="*/ 4 h 7"/>
                    <a:gd name="T20" fmla="*/ 7 w 7"/>
                    <a:gd name="T21" fmla="*/ 6 h 7"/>
                    <a:gd name="T22" fmla="*/ 6 w 7"/>
                    <a:gd name="T23" fmla="*/ 7 h 7"/>
                    <a:gd name="T24" fmla="*/ 6 w 7"/>
                    <a:gd name="T25" fmla="*/ 7 h 7"/>
                    <a:gd name="T26" fmla="*/ 3 w 7"/>
                    <a:gd name="T27" fmla="*/ 7 h 7"/>
                    <a:gd name="T28" fmla="*/ 3 w 7"/>
                    <a:gd name="T29" fmla="*/ 7 h 7"/>
                    <a:gd name="T30" fmla="*/ 1 w 7"/>
                    <a:gd name="T31" fmla="*/ 7 h 7"/>
                    <a:gd name="T32" fmla="*/ 1 w 7"/>
                    <a:gd name="T33" fmla="*/ 6 h 7"/>
                    <a:gd name="T34" fmla="*/ 0 w 7"/>
                    <a:gd name="T35" fmla="*/ 6 h 7"/>
                    <a:gd name="T36" fmla="*/ 0 w 7"/>
                    <a:gd name="T37" fmla="*/ 4 h 7"/>
                    <a:gd name="T38" fmla="*/ 0 w 7"/>
                    <a:gd name="T39" fmla="*/ 3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7" y="6"/>
                      </a:lnTo>
                      <a:lnTo>
                        <a:pt x="6" y="7"/>
                      </a:lnTo>
                      <a:lnTo>
                        <a:pt x="3" y="7"/>
                      </a:lnTo>
                      <a:lnTo>
                        <a:pt x="1" y="7"/>
                      </a:lnTo>
                      <a:lnTo>
                        <a:pt x="1" y="6"/>
                      </a:lnTo>
                      <a:lnTo>
                        <a:pt x="0" y="6"/>
                      </a:lnTo>
                      <a:lnTo>
                        <a:pt x="0" y="4"/>
                      </a:lnTo>
                      <a:lnTo>
                        <a:pt x="0" y="3"/>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06" name="Freeform 854"/>
                <p:cNvSpPr>
                  <a:spLocks/>
                </p:cNvSpPr>
                <p:nvPr/>
              </p:nvSpPr>
              <p:spPr bwMode="auto">
                <a:xfrm>
                  <a:off x="1944" y="1575"/>
                  <a:ext cx="8" cy="9"/>
                </a:xfrm>
                <a:custGeom>
                  <a:avLst/>
                  <a:gdLst>
                    <a:gd name="T0" fmla="*/ 3 w 8"/>
                    <a:gd name="T1" fmla="*/ 2 h 9"/>
                    <a:gd name="T2" fmla="*/ 3 w 8"/>
                    <a:gd name="T3" fmla="*/ 2 h 9"/>
                    <a:gd name="T4" fmla="*/ 5 w 8"/>
                    <a:gd name="T5" fmla="*/ 0 h 9"/>
                    <a:gd name="T6" fmla="*/ 6 w 8"/>
                    <a:gd name="T7" fmla="*/ 0 h 9"/>
                    <a:gd name="T8" fmla="*/ 8 w 8"/>
                    <a:gd name="T9" fmla="*/ 0 h 9"/>
                    <a:gd name="T10" fmla="*/ 8 w 8"/>
                    <a:gd name="T11" fmla="*/ 2 h 9"/>
                    <a:gd name="T12" fmla="*/ 8 w 8"/>
                    <a:gd name="T13" fmla="*/ 2 h 9"/>
                    <a:gd name="T14" fmla="*/ 8 w 8"/>
                    <a:gd name="T15" fmla="*/ 3 h 9"/>
                    <a:gd name="T16" fmla="*/ 8 w 8"/>
                    <a:gd name="T17" fmla="*/ 5 h 9"/>
                    <a:gd name="T18" fmla="*/ 8 w 8"/>
                    <a:gd name="T19" fmla="*/ 5 h 9"/>
                    <a:gd name="T20" fmla="*/ 8 w 8"/>
                    <a:gd name="T21" fmla="*/ 6 h 9"/>
                    <a:gd name="T22" fmla="*/ 6 w 8"/>
                    <a:gd name="T23" fmla="*/ 8 h 9"/>
                    <a:gd name="T24" fmla="*/ 6 w 8"/>
                    <a:gd name="T25" fmla="*/ 8 h 9"/>
                    <a:gd name="T26" fmla="*/ 3 w 8"/>
                    <a:gd name="T27" fmla="*/ 8 h 9"/>
                    <a:gd name="T28" fmla="*/ 3 w 8"/>
                    <a:gd name="T29" fmla="*/ 9 h 9"/>
                    <a:gd name="T30" fmla="*/ 2 w 8"/>
                    <a:gd name="T31" fmla="*/ 8 h 9"/>
                    <a:gd name="T32" fmla="*/ 2 w 8"/>
                    <a:gd name="T33" fmla="*/ 8 h 9"/>
                    <a:gd name="T34" fmla="*/ 0 w 8"/>
                    <a:gd name="T35" fmla="*/ 6 h 9"/>
                    <a:gd name="T36" fmla="*/ 0 w 8"/>
                    <a:gd name="T37" fmla="*/ 5 h 9"/>
                    <a:gd name="T38" fmla="*/ 0 w 8"/>
                    <a:gd name="T39" fmla="*/ 5 h 9"/>
                    <a:gd name="T40" fmla="*/ 2 w 8"/>
                    <a:gd name="T41" fmla="*/ 3 h 9"/>
                    <a:gd name="T42" fmla="*/ 2 w 8"/>
                    <a:gd name="T43" fmla="*/ 2 h 9"/>
                    <a:gd name="T44" fmla="*/ 3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2"/>
                      </a:moveTo>
                      <a:lnTo>
                        <a:pt x="3" y="2"/>
                      </a:lnTo>
                      <a:lnTo>
                        <a:pt x="5" y="0"/>
                      </a:lnTo>
                      <a:lnTo>
                        <a:pt x="6" y="0"/>
                      </a:lnTo>
                      <a:lnTo>
                        <a:pt x="8" y="0"/>
                      </a:lnTo>
                      <a:lnTo>
                        <a:pt x="8" y="2"/>
                      </a:lnTo>
                      <a:lnTo>
                        <a:pt x="8" y="3"/>
                      </a:lnTo>
                      <a:lnTo>
                        <a:pt x="8" y="5"/>
                      </a:lnTo>
                      <a:lnTo>
                        <a:pt x="8" y="6"/>
                      </a:lnTo>
                      <a:lnTo>
                        <a:pt x="6" y="8"/>
                      </a:lnTo>
                      <a:lnTo>
                        <a:pt x="3" y="8"/>
                      </a:lnTo>
                      <a:lnTo>
                        <a:pt x="3" y="9"/>
                      </a:lnTo>
                      <a:lnTo>
                        <a:pt x="2" y="8"/>
                      </a:lnTo>
                      <a:lnTo>
                        <a:pt x="0" y="6"/>
                      </a:lnTo>
                      <a:lnTo>
                        <a:pt x="0" y="5"/>
                      </a:lnTo>
                      <a:lnTo>
                        <a:pt x="2" y="3"/>
                      </a:lnTo>
                      <a:lnTo>
                        <a:pt x="2"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07" name="Freeform 855"/>
                <p:cNvSpPr>
                  <a:spLocks/>
                </p:cNvSpPr>
                <p:nvPr/>
              </p:nvSpPr>
              <p:spPr bwMode="auto">
                <a:xfrm>
                  <a:off x="1944" y="1575"/>
                  <a:ext cx="8" cy="9"/>
                </a:xfrm>
                <a:custGeom>
                  <a:avLst/>
                  <a:gdLst>
                    <a:gd name="T0" fmla="*/ 3 w 8"/>
                    <a:gd name="T1" fmla="*/ 2 h 9"/>
                    <a:gd name="T2" fmla="*/ 3 w 8"/>
                    <a:gd name="T3" fmla="*/ 2 h 9"/>
                    <a:gd name="T4" fmla="*/ 5 w 8"/>
                    <a:gd name="T5" fmla="*/ 0 h 9"/>
                    <a:gd name="T6" fmla="*/ 6 w 8"/>
                    <a:gd name="T7" fmla="*/ 0 h 9"/>
                    <a:gd name="T8" fmla="*/ 8 w 8"/>
                    <a:gd name="T9" fmla="*/ 0 h 9"/>
                    <a:gd name="T10" fmla="*/ 8 w 8"/>
                    <a:gd name="T11" fmla="*/ 2 h 9"/>
                    <a:gd name="T12" fmla="*/ 8 w 8"/>
                    <a:gd name="T13" fmla="*/ 2 h 9"/>
                    <a:gd name="T14" fmla="*/ 8 w 8"/>
                    <a:gd name="T15" fmla="*/ 3 h 9"/>
                    <a:gd name="T16" fmla="*/ 8 w 8"/>
                    <a:gd name="T17" fmla="*/ 5 h 9"/>
                    <a:gd name="T18" fmla="*/ 8 w 8"/>
                    <a:gd name="T19" fmla="*/ 5 h 9"/>
                    <a:gd name="T20" fmla="*/ 8 w 8"/>
                    <a:gd name="T21" fmla="*/ 6 h 9"/>
                    <a:gd name="T22" fmla="*/ 6 w 8"/>
                    <a:gd name="T23" fmla="*/ 8 h 9"/>
                    <a:gd name="T24" fmla="*/ 6 w 8"/>
                    <a:gd name="T25" fmla="*/ 8 h 9"/>
                    <a:gd name="T26" fmla="*/ 3 w 8"/>
                    <a:gd name="T27" fmla="*/ 8 h 9"/>
                    <a:gd name="T28" fmla="*/ 3 w 8"/>
                    <a:gd name="T29" fmla="*/ 9 h 9"/>
                    <a:gd name="T30" fmla="*/ 2 w 8"/>
                    <a:gd name="T31" fmla="*/ 8 h 9"/>
                    <a:gd name="T32" fmla="*/ 2 w 8"/>
                    <a:gd name="T33" fmla="*/ 8 h 9"/>
                    <a:gd name="T34" fmla="*/ 0 w 8"/>
                    <a:gd name="T35" fmla="*/ 6 h 9"/>
                    <a:gd name="T36" fmla="*/ 0 w 8"/>
                    <a:gd name="T37" fmla="*/ 5 h 9"/>
                    <a:gd name="T38" fmla="*/ 0 w 8"/>
                    <a:gd name="T39" fmla="*/ 5 h 9"/>
                    <a:gd name="T40" fmla="*/ 2 w 8"/>
                    <a:gd name="T41" fmla="*/ 3 h 9"/>
                    <a:gd name="T42" fmla="*/ 2 w 8"/>
                    <a:gd name="T43" fmla="*/ 2 h 9"/>
                    <a:gd name="T44" fmla="*/ 3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2"/>
                      </a:moveTo>
                      <a:lnTo>
                        <a:pt x="3" y="2"/>
                      </a:lnTo>
                      <a:lnTo>
                        <a:pt x="5" y="0"/>
                      </a:lnTo>
                      <a:lnTo>
                        <a:pt x="6" y="0"/>
                      </a:lnTo>
                      <a:lnTo>
                        <a:pt x="8" y="0"/>
                      </a:lnTo>
                      <a:lnTo>
                        <a:pt x="8" y="2"/>
                      </a:lnTo>
                      <a:lnTo>
                        <a:pt x="8" y="3"/>
                      </a:lnTo>
                      <a:lnTo>
                        <a:pt x="8" y="5"/>
                      </a:lnTo>
                      <a:lnTo>
                        <a:pt x="8" y="6"/>
                      </a:lnTo>
                      <a:lnTo>
                        <a:pt x="6" y="8"/>
                      </a:lnTo>
                      <a:lnTo>
                        <a:pt x="3" y="8"/>
                      </a:lnTo>
                      <a:lnTo>
                        <a:pt x="3" y="9"/>
                      </a:lnTo>
                      <a:lnTo>
                        <a:pt x="2" y="8"/>
                      </a:lnTo>
                      <a:lnTo>
                        <a:pt x="0" y="6"/>
                      </a:lnTo>
                      <a:lnTo>
                        <a:pt x="0" y="5"/>
                      </a:lnTo>
                      <a:lnTo>
                        <a:pt x="2" y="3"/>
                      </a:lnTo>
                      <a:lnTo>
                        <a:pt x="2"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08" name="Freeform 856"/>
                <p:cNvSpPr>
                  <a:spLocks/>
                </p:cNvSpPr>
                <p:nvPr/>
              </p:nvSpPr>
              <p:spPr bwMode="auto">
                <a:xfrm>
                  <a:off x="1931" y="1596"/>
                  <a:ext cx="7" cy="8"/>
                </a:xfrm>
                <a:custGeom>
                  <a:avLst/>
                  <a:gdLst>
                    <a:gd name="T0" fmla="*/ 1 w 7"/>
                    <a:gd name="T1" fmla="*/ 0 h 8"/>
                    <a:gd name="T2" fmla="*/ 1 w 7"/>
                    <a:gd name="T3" fmla="*/ 0 h 8"/>
                    <a:gd name="T4" fmla="*/ 4 w 7"/>
                    <a:gd name="T5" fmla="*/ 0 h 8"/>
                    <a:gd name="T6" fmla="*/ 6 w 7"/>
                    <a:gd name="T7" fmla="*/ 0 h 8"/>
                    <a:gd name="T8" fmla="*/ 6 w 7"/>
                    <a:gd name="T9" fmla="*/ 0 h 8"/>
                    <a:gd name="T10" fmla="*/ 7 w 7"/>
                    <a:gd name="T11" fmla="*/ 0 h 8"/>
                    <a:gd name="T12" fmla="*/ 7 w 7"/>
                    <a:gd name="T13" fmla="*/ 2 h 8"/>
                    <a:gd name="T14" fmla="*/ 7 w 7"/>
                    <a:gd name="T15" fmla="*/ 2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6" y="0"/>
                      </a:lnTo>
                      <a:lnTo>
                        <a:pt x="7" y="0"/>
                      </a:lnTo>
                      <a:lnTo>
                        <a:pt x="7" y="2"/>
                      </a:lnTo>
                      <a:lnTo>
                        <a:pt x="7" y="3"/>
                      </a:lnTo>
                      <a:lnTo>
                        <a:pt x="7" y="5"/>
                      </a:lnTo>
                      <a:lnTo>
                        <a:pt x="6" y="6"/>
                      </a:lnTo>
                      <a:lnTo>
                        <a:pt x="4" y="8"/>
                      </a:lnTo>
                      <a:lnTo>
                        <a:pt x="3" y="8"/>
                      </a:lnTo>
                      <a:lnTo>
                        <a:pt x="1" y="8"/>
                      </a:lnTo>
                      <a:lnTo>
                        <a:pt x="0" y="6"/>
                      </a:lnTo>
                      <a:lnTo>
                        <a:pt x="0" y="5"/>
                      </a:lnTo>
                      <a:lnTo>
                        <a:pt x="0" y="3"/>
                      </a:lnTo>
                      <a:lnTo>
                        <a:pt x="1"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09" name="Freeform 857"/>
                <p:cNvSpPr>
                  <a:spLocks/>
                </p:cNvSpPr>
                <p:nvPr/>
              </p:nvSpPr>
              <p:spPr bwMode="auto">
                <a:xfrm>
                  <a:off x="1931" y="1596"/>
                  <a:ext cx="7" cy="8"/>
                </a:xfrm>
                <a:custGeom>
                  <a:avLst/>
                  <a:gdLst>
                    <a:gd name="T0" fmla="*/ 1 w 7"/>
                    <a:gd name="T1" fmla="*/ 0 h 8"/>
                    <a:gd name="T2" fmla="*/ 1 w 7"/>
                    <a:gd name="T3" fmla="*/ 0 h 8"/>
                    <a:gd name="T4" fmla="*/ 4 w 7"/>
                    <a:gd name="T5" fmla="*/ 0 h 8"/>
                    <a:gd name="T6" fmla="*/ 6 w 7"/>
                    <a:gd name="T7" fmla="*/ 0 h 8"/>
                    <a:gd name="T8" fmla="*/ 6 w 7"/>
                    <a:gd name="T9" fmla="*/ 0 h 8"/>
                    <a:gd name="T10" fmla="*/ 7 w 7"/>
                    <a:gd name="T11" fmla="*/ 0 h 8"/>
                    <a:gd name="T12" fmla="*/ 7 w 7"/>
                    <a:gd name="T13" fmla="*/ 2 h 8"/>
                    <a:gd name="T14" fmla="*/ 7 w 7"/>
                    <a:gd name="T15" fmla="*/ 2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6 h 8"/>
                    <a:gd name="T34" fmla="*/ 0 w 7"/>
                    <a:gd name="T35" fmla="*/ 6 h 8"/>
                    <a:gd name="T36" fmla="*/ 0 w 7"/>
                    <a:gd name="T37" fmla="*/ 5 h 8"/>
                    <a:gd name="T38" fmla="*/ 0 w 7"/>
                    <a:gd name="T39" fmla="*/ 3 h 8"/>
                    <a:gd name="T40" fmla="*/ 0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6" y="0"/>
                      </a:lnTo>
                      <a:lnTo>
                        <a:pt x="7" y="0"/>
                      </a:lnTo>
                      <a:lnTo>
                        <a:pt x="7" y="2"/>
                      </a:lnTo>
                      <a:lnTo>
                        <a:pt x="7" y="3"/>
                      </a:lnTo>
                      <a:lnTo>
                        <a:pt x="7" y="5"/>
                      </a:lnTo>
                      <a:lnTo>
                        <a:pt x="6" y="6"/>
                      </a:lnTo>
                      <a:lnTo>
                        <a:pt x="4" y="8"/>
                      </a:lnTo>
                      <a:lnTo>
                        <a:pt x="3" y="8"/>
                      </a:lnTo>
                      <a:lnTo>
                        <a:pt x="1" y="8"/>
                      </a:lnTo>
                      <a:lnTo>
                        <a:pt x="0" y="6"/>
                      </a:lnTo>
                      <a:lnTo>
                        <a:pt x="0" y="5"/>
                      </a:lnTo>
                      <a:lnTo>
                        <a:pt x="0" y="3"/>
                      </a:lnTo>
                      <a:lnTo>
                        <a:pt x="1"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10" name="Freeform 858"/>
                <p:cNvSpPr>
                  <a:spLocks/>
                </p:cNvSpPr>
                <p:nvPr/>
              </p:nvSpPr>
              <p:spPr bwMode="auto">
                <a:xfrm>
                  <a:off x="2626" y="1290"/>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1 h 7"/>
                    <a:gd name="T12" fmla="*/ 7 w 7"/>
                    <a:gd name="T13" fmla="*/ 1 h 7"/>
                    <a:gd name="T14" fmla="*/ 7 w 7"/>
                    <a:gd name="T15" fmla="*/ 3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6 h 7"/>
                    <a:gd name="T38" fmla="*/ 0 w 7"/>
                    <a:gd name="T39" fmla="*/ 4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6" y="1"/>
                      </a:lnTo>
                      <a:lnTo>
                        <a:pt x="7" y="1"/>
                      </a:lnTo>
                      <a:lnTo>
                        <a:pt x="7" y="3"/>
                      </a:lnTo>
                      <a:lnTo>
                        <a:pt x="6" y="4"/>
                      </a:lnTo>
                      <a:lnTo>
                        <a:pt x="6" y="6"/>
                      </a:lnTo>
                      <a:lnTo>
                        <a:pt x="4" y="7"/>
                      </a:lnTo>
                      <a:lnTo>
                        <a:pt x="3" y="7"/>
                      </a:lnTo>
                      <a:lnTo>
                        <a:pt x="1" y="7"/>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11" name="Freeform 859"/>
                <p:cNvSpPr>
                  <a:spLocks/>
                </p:cNvSpPr>
                <p:nvPr/>
              </p:nvSpPr>
              <p:spPr bwMode="auto">
                <a:xfrm>
                  <a:off x="2626" y="1290"/>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1 h 7"/>
                    <a:gd name="T12" fmla="*/ 7 w 7"/>
                    <a:gd name="T13" fmla="*/ 1 h 7"/>
                    <a:gd name="T14" fmla="*/ 7 w 7"/>
                    <a:gd name="T15" fmla="*/ 3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6 h 7"/>
                    <a:gd name="T38" fmla="*/ 0 w 7"/>
                    <a:gd name="T39" fmla="*/ 4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6" y="1"/>
                      </a:lnTo>
                      <a:lnTo>
                        <a:pt x="7" y="1"/>
                      </a:lnTo>
                      <a:lnTo>
                        <a:pt x="7" y="3"/>
                      </a:lnTo>
                      <a:lnTo>
                        <a:pt x="6" y="4"/>
                      </a:lnTo>
                      <a:lnTo>
                        <a:pt x="6" y="6"/>
                      </a:lnTo>
                      <a:lnTo>
                        <a:pt x="4" y="7"/>
                      </a:lnTo>
                      <a:lnTo>
                        <a:pt x="3" y="7"/>
                      </a:lnTo>
                      <a:lnTo>
                        <a:pt x="1" y="7"/>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12" name="Freeform 860"/>
                <p:cNvSpPr>
                  <a:spLocks/>
                </p:cNvSpPr>
                <p:nvPr/>
              </p:nvSpPr>
              <p:spPr bwMode="auto">
                <a:xfrm>
                  <a:off x="2602" y="1253"/>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6 w 7"/>
                    <a:gd name="T21" fmla="*/ 4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4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6" y="4"/>
                      </a:lnTo>
                      <a:lnTo>
                        <a:pt x="4" y="6"/>
                      </a:lnTo>
                      <a:lnTo>
                        <a:pt x="3" y="7"/>
                      </a:lnTo>
                      <a:lnTo>
                        <a:pt x="1" y="7"/>
                      </a:lnTo>
                      <a:lnTo>
                        <a:pt x="0" y="7"/>
                      </a:lnTo>
                      <a:lnTo>
                        <a:pt x="0" y="6"/>
                      </a:lnTo>
                      <a:lnTo>
                        <a:pt x="0" y="4"/>
                      </a:lnTo>
                      <a:lnTo>
                        <a:pt x="0" y="3"/>
                      </a:lnTo>
                      <a:lnTo>
                        <a:pt x="0"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13" name="Freeform 861"/>
                <p:cNvSpPr>
                  <a:spLocks/>
                </p:cNvSpPr>
                <p:nvPr/>
              </p:nvSpPr>
              <p:spPr bwMode="auto">
                <a:xfrm>
                  <a:off x="2602" y="1253"/>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6 w 7"/>
                    <a:gd name="T21" fmla="*/ 4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4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6" y="4"/>
                      </a:lnTo>
                      <a:lnTo>
                        <a:pt x="4" y="6"/>
                      </a:lnTo>
                      <a:lnTo>
                        <a:pt x="3" y="7"/>
                      </a:lnTo>
                      <a:lnTo>
                        <a:pt x="1" y="7"/>
                      </a:lnTo>
                      <a:lnTo>
                        <a:pt x="0" y="7"/>
                      </a:lnTo>
                      <a:lnTo>
                        <a:pt x="0" y="6"/>
                      </a:lnTo>
                      <a:lnTo>
                        <a:pt x="0" y="4"/>
                      </a:lnTo>
                      <a:lnTo>
                        <a:pt x="0" y="3"/>
                      </a:lnTo>
                      <a:lnTo>
                        <a:pt x="0"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14" name="Freeform 862"/>
                <p:cNvSpPr>
                  <a:spLocks/>
                </p:cNvSpPr>
                <p:nvPr/>
              </p:nvSpPr>
              <p:spPr bwMode="auto">
                <a:xfrm>
                  <a:off x="2524" y="1558"/>
                  <a:ext cx="8" cy="8"/>
                </a:xfrm>
                <a:custGeom>
                  <a:avLst/>
                  <a:gdLst>
                    <a:gd name="T0" fmla="*/ 2 w 8"/>
                    <a:gd name="T1" fmla="*/ 1 h 8"/>
                    <a:gd name="T2" fmla="*/ 2 w 8"/>
                    <a:gd name="T3" fmla="*/ 1 h 8"/>
                    <a:gd name="T4" fmla="*/ 5 w 8"/>
                    <a:gd name="T5" fmla="*/ 1 h 8"/>
                    <a:gd name="T6" fmla="*/ 5 w 8"/>
                    <a:gd name="T7" fmla="*/ 0 h 8"/>
                    <a:gd name="T8" fmla="*/ 6 w 8"/>
                    <a:gd name="T9" fmla="*/ 1 h 8"/>
                    <a:gd name="T10" fmla="*/ 8 w 8"/>
                    <a:gd name="T11" fmla="*/ 1 h 8"/>
                    <a:gd name="T12" fmla="*/ 8 w 8"/>
                    <a:gd name="T13" fmla="*/ 2 h 8"/>
                    <a:gd name="T14" fmla="*/ 8 w 8"/>
                    <a:gd name="T15" fmla="*/ 2 h 8"/>
                    <a:gd name="T16" fmla="*/ 8 w 8"/>
                    <a:gd name="T17" fmla="*/ 4 h 8"/>
                    <a:gd name="T18" fmla="*/ 8 w 8"/>
                    <a:gd name="T19" fmla="*/ 5 h 8"/>
                    <a:gd name="T20" fmla="*/ 6 w 8"/>
                    <a:gd name="T21" fmla="*/ 7 h 8"/>
                    <a:gd name="T22" fmla="*/ 5 w 8"/>
                    <a:gd name="T23" fmla="*/ 7 h 8"/>
                    <a:gd name="T24" fmla="*/ 5 w 8"/>
                    <a:gd name="T25" fmla="*/ 7 h 8"/>
                    <a:gd name="T26" fmla="*/ 3 w 8"/>
                    <a:gd name="T27" fmla="*/ 8 h 8"/>
                    <a:gd name="T28" fmla="*/ 2 w 8"/>
                    <a:gd name="T29" fmla="*/ 8 h 8"/>
                    <a:gd name="T30" fmla="*/ 2 w 8"/>
                    <a:gd name="T31" fmla="*/ 8 h 8"/>
                    <a:gd name="T32" fmla="*/ 0 w 8"/>
                    <a:gd name="T33" fmla="*/ 7 h 8"/>
                    <a:gd name="T34" fmla="*/ 0 w 8"/>
                    <a:gd name="T35" fmla="*/ 7 h 8"/>
                    <a:gd name="T36" fmla="*/ 0 w 8"/>
                    <a:gd name="T37" fmla="*/ 5 h 8"/>
                    <a:gd name="T38" fmla="*/ 0 w 8"/>
                    <a:gd name="T39" fmla="*/ 4 h 8"/>
                    <a:gd name="T40" fmla="*/ 0 w 8"/>
                    <a:gd name="T41" fmla="*/ 2 h 8"/>
                    <a:gd name="T42" fmla="*/ 2 w 8"/>
                    <a:gd name="T43" fmla="*/ 2 h 8"/>
                    <a:gd name="T44" fmla="*/ 2 w 8"/>
                    <a:gd name="T45" fmla="*/ 1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1"/>
                      </a:moveTo>
                      <a:lnTo>
                        <a:pt x="2" y="1"/>
                      </a:lnTo>
                      <a:lnTo>
                        <a:pt x="5" y="1"/>
                      </a:lnTo>
                      <a:lnTo>
                        <a:pt x="5" y="0"/>
                      </a:lnTo>
                      <a:lnTo>
                        <a:pt x="6" y="1"/>
                      </a:lnTo>
                      <a:lnTo>
                        <a:pt x="8" y="1"/>
                      </a:lnTo>
                      <a:lnTo>
                        <a:pt x="8" y="2"/>
                      </a:lnTo>
                      <a:lnTo>
                        <a:pt x="8" y="4"/>
                      </a:lnTo>
                      <a:lnTo>
                        <a:pt x="8" y="5"/>
                      </a:lnTo>
                      <a:lnTo>
                        <a:pt x="6" y="7"/>
                      </a:lnTo>
                      <a:lnTo>
                        <a:pt x="5" y="7"/>
                      </a:lnTo>
                      <a:lnTo>
                        <a:pt x="3" y="8"/>
                      </a:lnTo>
                      <a:lnTo>
                        <a:pt x="2" y="8"/>
                      </a:lnTo>
                      <a:lnTo>
                        <a:pt x="0" y="7"/>
                      </a:lnTo>
                      <a:lnTo>
                        <a:pt x="0" y="5"/>
                      </a:lnTo>
                      <a:lnTo>
                        <a:pt x="0" y="4"/>
                      </a:lnTo>
                      <a:lnTo>
                        <a:pt x="0" y="2"/>
                      </a:lnTo>
                      <a:lnTo>
                        <a:pt x="2" y="2"/>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15" name="Freeform 863"/>
                <p:cNvSpPr>
                  <a:spLocks/>
                </p:cNvSpPr>
                <p:nvPr/>
              </p:nvSpPr>
              <p:spPr bwMode="auto">
                <a:xfrm>
                  <a:off x="2524" y="1558"/>
                  <a:ext cx="8" cy="8"/>
                </a:xfrm>
                <a:custGeom>
                  <a:avLst/>
                  <a:gdLst>
                    <a:gd name="T0" fmla="*/ 2 w 8"/>
                    <a:gd name="T1" fmla="*/ 1 h 8"/>
                    <a:gd name="T2" fmla="*/ 2 w 8"/>
                    <a:gd name="T3" fmla="*/ 1 h 8"/>
                    <a:gd name="T4" fmla="*/ 5 w 8"/>
                    <a:gd name="T5" fmla="*/ 1 h 8"/>
                    <a:gd name="T6" fmla="*/ 5 w 8"/>
                    <a:gd name="T7" fmla="*/ 0 h 8"/>
                    <a:gd name="T8" fmla="*/ 6 w 8"/>
                    <a:gd name="T9" fmla="*/ 1 h 8"/>
                    <a:gd name="T10" fmla="*/ 8 w 8"/>
                    <a:gd name="T11" fmla="*/ 1 h 8"/>
                    <a:gd name="T12" fmla="*/ 8 w 8"/>
                    <a:gd name="T13" fmla="*/ 2 h 8"/>
                    <a:gd name="T14" fmla="*/ 8 w 8"/>
                    <a:gd name="T15" fmla="*/ 2 h 8"/>
                    <a:gd name="T16" fmla="*/ 8 w 8"/>
                    <a:gd name="T17" fmla="*/ 4 h 8"/>
                    <a:gd name="T18" fmla="*/ 8 w 8"/>
                    <a:gd name="T19" fmla="*/ 5 h 8"/>
                    <a:gd name="T20" fmla="*/ 6 w 8"/>
                    <a:gd name="T21" fmla="*/ 7 h 8"/>
                    <a:gd name="T22" fmla="*/ 5 w 8"/>
                    <a:gd name="T23" fmla="*/ 7 h 8"/>
                    <a:gd name="T24" fmla="*/ 5 w 8"/>
                    <a:gd name="T25" fmla="*/ 7 h 8"/>
                    <a:gd name="T26" fmla="*/ 3 w 8"/>
                    <a:gd name="T27" fmla="*/ 8 h 8"/>
                    <a:gd name="T28" fmla="*/ 2 w 8"/>
                    <a:gd name="T29" fmla="*/ 8 h 8"/>
                    <a:gd name="T30" fmla="*/ 2 w 8"/>
                    <a:gd name="T31" fmla="*/ 8 h 8"/>
                    <a:gd name="T32" fmla="*/ 0 w 8"/>
                    <a:gd name="T33" fmla="*/ 7 h 8"/>
                    <a:gd name="T34" fmla="*/ 0 w 8"/>
                    <a:gd name="T35" fmla="*/ 7 h 8"/>
                    <a:gd name="T36" fmla="*/ 0 w 8"/>
                    <a:gd name="T37" fmla="*/ 5 h 8"/>
                    <a:gd name="T38" fmla="*/ 0 w 8"/>
                    <a:gd name="T39" fmla="*/ 4 h 8"/>
                    <a:gd name="T40" fmla="*/ 0 w 8"/>
                    <a:gd name="T41" fmla="*/ 2 h 8"/>
                    <a:gd name="T42" fmla="*/ 2 w 8"/>
                    <a:gd name="T43" fmla="*/ 2 h 8"/>
                    <a:gd name="T44" fmla="*/ 2 w 8"/>
                    <a:gd name="T45" fmla="*/ 1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1"/>
                      </a:moveTo>
                      <a:lnTo>
                        <a:pt x="2" y="1"/>
                      </a:lnTo>
                      <a:lnTo>
                        <a:pt x="5" y="1"/>
                      </a:lnTo>
                      <a:lnTo>
                        <a:pt x="5" y="0"/>
                      </a:lnTo>
                      <a:lnTo>
                        <a:pt x="6" y="1"/>
                      </a:lnTo>
                      <a:lnTo>
                        <a:pt x="8" y="1"/>
                      </a:lnTo>
                      <a:lnTo>
                        <a:pt x="8" y="2"/>
                      </a:lnTo>
                      <a:lnTo>
                        <a:pt x="8" y="4"/>
                      </a:lnTo>
                      <a:lnTo>
                        <a:pt x="8" y="5"/>
                      </a:lnTo>
                      <a:lnTo>
                        <a:pt x="6" y="7"/>
                      </a:lnTo>
                      <a:lnTo>
                        <a:pt x="5" y="7"/>
                      </a:lnTo>
                      <a:lnTo>
                        <a:pt x="3" y="8"/>
                      </a:lnTo>
                      <a:lnTo>
                        <a:pt x="2" y="8"/>
                      </a:lnTo>
                      <a:lnTo>
                        <a:pt x="0" y="7"/>
                      </a:lnTo>
                      <a:lnTo>
                        <a:pt x="0" y="5"/>
                      </a:lnTo>
                      <a:lnTo>
                        <a:pt x="0" y="4"/>
                      </a:lnTo>
                      <a:lnTo>
                        <a:pt x="0" y="2"/>
                      </a:lnTo>
                      <a:lnTo>
                        <a:pt x="2" y="2"/>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16" name="Freeform 864"/>
                <p:cNvSpPr>
                  <a:spLocks/>
                </p:cNvSpPr>
                <p:nvPr/>
              </p:nvSpPr>
              <p:spPr bwMode="auto">
                <a:xfrm>
                  <a:off x="2617" y="1363"/>
                  <a:ext cx="7" cy="8"/>
                </a:xfrm>
                <a:custGeom>
                  <a:avLst/>
                  <a:gdLst>
                    <a:gd name="T0" fmla="*/ 1 w 7"/>
                    <a:gd name="T1" fmla="*/ 0 h 8"/>
                    <a:gd name="T2" fmla="*/ 1 w 7"/>
                    <a:gd name="T3" fmla="*/ 0 h 8"/>
                    <a:gd name="T4" fmla="*/ 4 w 7"/>
                    <a:gd name="T5" fmla="*/ 0 h 8"/>
                    <a:gd name="T6" fmla="*/ 4 w 7"/>
                    <a:gd name="T7" fmla="*/ 0 h 8"/>
                    <a:gd name="T8" fmla="*/ 6 w 7"/>
                    <a:gd name="T9" fmla="*/ 0 h 8"/>
                    <a:gd name="T10" fmla="*/ 7 w 7"/>
                    <a:gd name="T11" fmla="*/ 0 h 8"/>
                    <a:gd name="T12" fmla="*/ 7 w 7"/>
                    <a:gd name="T13" fmla="*/ 2 h 8"/>
                    <a:gd name="T14" fmla="*/ 7 w 7"/>
                    <a:gd name="T15" fmla="*/ 3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8 h 8"/>
                    <a:gd name="T34" fmla="*/ 0 w 7"/>
                    <a:gd name="T35" fmla="*/ 6 h 8"/>
                    <a:gd name="T36" fmla="*/ 0 w 7"/>
                    <a:gd name="T37" fmla="*/ 5 h 8"/>
                    <a:gd name="T38" fmla="*/ 0 w 7"/>
                    <a:gd name="T39" fmla="*/ 3 h 8"/>
                    <a:gd name="T40" fmla="*/ 0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6" y="0"/>
                      </a:lnTo>
                      <a:lnTo>
                        <a:pt x="7" y="0"/>
                      </a:lnTo>
                      <a:lnTo>
                        <a:pt x="7" y="2"/>
                      </a:lnTo>
                      <a:lnTo>
                        <a:pt x="7" y="3"/>
                      </a:lnTo>
                      <a:lnTo>
                        <a:pt x="7" y="5"/>
                      </a:lnTo>
                      <a:lnTo>
                        <a:pt x="6" y="6"/>
                      </a:lnTo>
                      <a:lnTo>
                        <a:pt x="4" y="8"/>
                      </a:lnTo>
                      <a:lnTo>
                        <a:pt x="3" y="8"/>
                      </a:lnTo>
                      <a:lnTo>
                        <a:pt x="1" y="8"/>
                      </a:lnTo>
                      <a:lnTo>
                        <a:pt x="0" y="8"/>
                      </a:lnTo>
                      <a:lnTo>
                        <a:pt x="0" y="6"/>
                      </a:lnTo>
                      <a:lnTo>
                        <a:pt x="0" y="5"/>
                      </a:lnTo>
                      <a:lnTo>
                        <a:pt x="0" y="3"/>
                      </a:lnTo>
                      <a:lnTo>
                        <a:pt x="1"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17" name="Freeform 865"/>
                <p:cNvSpPr>
                  <a:spLocks/>
                </p:cNvSpPr>
                <p:nvPr/>
              </p:nvSpPr>
              <p:spPr bwMode="auto">
                <a:xfrm>
                  <a:off x="2617" y="1363"/>
                  <a:ext cx="7" cy="8"/>
                </a:xfrm>
                <a:custGeom>
                  <a:avLst/>
                  <a:gdLst>
                    <a:gd name="T0" fmla="*/ 1 w 7"/>
                    <a:gd name="T1" fmla="*/ 0 h 8"/>
                    <a:gd name="T2" fmla="*/ 1 w 7"/>
                    <a:gd name="T3" fmla="*/ 0 h 8"/>
                    <a:gd name="T4" fmla="*/ 4 w 7"/>
                    <a:gd name="T5" fmla="*/ 0 h 8"/>
                    <a:gd name="T6" fmla="*/ 4 w 7"/>
                    <a:gd name="T7" fmla="*/ 0 h 8"/>
                    <a:gd name="T8" fmla="*/ 6 w 7"/>
                    <a:gd name="T9" fmla="*/ 0 h 8"/>
                    <a:gd name="T10" fmla="*/ 7 w 7"/>
                    <a:gd name="T11" fmla="*/ 0 h 8"/>
                    <a:gd name="T12" fmla="*/ 7 w 7"/>
                    <a:gd name="T13" fmla="*/ 2 h 8"/>
                    <a:gd name="T14" fmla="*/ 7 w 7"/>
                    <a:gd name="T15" fmla="*/ 3 h 8"/>
                    <a:gd name="T16" fmla="*/ 7 w 7"/>
                    <a:gd name="T17" fmla="*/ 3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0 w 7"/>
                    <a:gd name="T33" fmla="*/ 8 h 8"/>
                    <a:gd name="T34" fmla="*/ 0 w 7"/>
                    <a:gd name="T35" fmla="*/ 6 h 8"/>
                    <a:gd name="T36" fmla="*/ 0 w 7"/>
                    <a:gd name="T37" fmla="*/ 5 h 8"/>
                    <a:gd name="T38" fmla="*/ 0 w 7"/>
                    <a:gd name="T39" fmla="*/ 3 h 8"/>
                    <a:gd name="T40" fmla="*/ 0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6" y="0"/>
                      </a:lnTo>
                      <a:lnTo>
                        <a:pt x="7" y="0"/>
                      </a:lnTo>
                      <a:lnTo>
                        <a:pt x="7" y="2"/>
                      </a:lnTo>
                      <a:lnTo>
                        <a:pt x="7" y="3"/>
                      </a:lnTo>
                      <a:lnTo>
                        <a:pt x="7" y="5"/>
                      </a:lnTo>
                      <a:lnTo>
                        <a:pt x="6" y="6"/>
                      </a:lnTo>
                      <a:lnTo>
                        <a:pt x="4" y="8"/>
                      </a:lnTo>
                      <a:lnTo>
                        <a:pt x="3" y="8"/>
                      </a:lnTo>
                      <a:lnTo>
                        <a:pt x="1" y="8"/>
                      </a:lnTo>
                      <a:lnTo>
                        <a:pt x="0" y="8"/>
                      </a:lnTo>
                      <a:lnTo>
                        <a:pt x="0" y="6"/>
                      </a:lnTo>
                      <a:lnTo>
                        <a:pt x="0" y="5"/>
                      </a:lnTo>
                      <a:lnTo>
                        <a:pt x="0" y="3"/>
                      </a:lnTo>
                      <a:lnTo>
                        <a:pt x="1"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18" name="Freeform 866"/>
                <p:cNvSpPr>
                  <a:spLocks/>
                </p:cNvSpPr>
                <p:nvPr/>
              </p:nvSpPr>
              <p:spPr bwMode="auto">
                <a:xfrm>
                  <a:off x="2856" y="1438"/>
                  <a:ext cx="7" cy="7"/>
                </a:xfrm>
                <a:custGeom>
                  <a:avLst/>
                  <a:gdLst>
                    <a:gd name="T0" fmla="*/ 1 w 7"/>
                    <a:gd name="T1" fmla="*/ 0 h 7"/>
                    <a:gd name="T2" fmla="*/ 1 w 7"/>
                    <a:gd name="T3" fmla="*/ 0 h 7"/>
                    <a:gd name="T4" fmla="*/ 4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1 w 7"/>
                    <a:gd name="T29" fmla="*/ 7 h 7"/>
                    <a:gd name="T30" fmla="*/ 1 w 7"/>
                    <a:gd name="T31" fmla="*/ 7 h 7"/>
                    <a:gd name="T32" fmla="*/ 1 w 7"/>
                    <a:gd name="T33" fmla="*/ 6 h 7"/>
                    <a:gd name="T34" fmla="*/ 0 w 7"/>
                    <a:gd name="T35" fmla="*/ 6 h 7"/>
                    <a:gd name="T36" fmla="*/ 0 w 7"/>
                    <a:gd name="T37" fmla="*/ 4 h 7"/>
                    <a:gd name="T38" fmla="*/ 0 w 7"/>
                    <a:gd name="T39" fmla="*/ 3 h 7"/>
                    <a:gd name="T40" fmla="*/ 1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4" y="0"/>
                      </a:lnTo>
                      <a:lnTo>
                        <a:pt x="6" y="0"/>
                      </a:lnTo>
                      <a:lnTo>
                        <a:pt x="7" y="0"/>
                      </a:lnTo>
                      <a:lnTo>
                        <a:pt x="7" y="1"/>
                      </a:lnTo>
                      <a:lnTo>
                        <a:pt x="7" y="3"/>
                      </a:lnTo>
                      <a:lnTo>
                        <a:pt x="7" y="4"/>
                      </a:lnTo>
                      <a:lnTo>
                        <a:pt x="6" y="6"/>
                      </a:lnTo>
                      <a:lnTo>
                        <a:pt x="4" y="6"/>
                      </a:lnTo>
                      <a:lnTo>
                        <a:pt x="3" y="7"/>
                      </a:lnTo>
                      <a:lnTo>
                        <a:pt x="1" y="7"/>
                      </a:lnTo>
                      <a:lnTo>
                        <a:pt x="1" y="6"/>
                      </a:lnTo>
                      <a:lnTo>
                        <a:pt x="0" y="6"/>
                      </a:lnTo>
                      <a:lnTo>
                        <a:pt x="0" y="4"/>
                      </a:lnTo>
                      <a:lnTo>
                        <a:pt x="0" y="3"/>
                      </a:lnTo>
                      <a:lnTo>
                        <a:pt x="1" y="3"/>
                      </a:lnTo>
                      <a:lnTo>
                        <a:pt x="1"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19" name="Freeform 867"/>
                <p:cNvSpPr>
                  <a:spLocks/>
                </p:cNvSpPr>
                <p:nvPr/>
              </p:nvSpPr>
              <p:spPr bwMode="auto">
                <a:xfrm>
                  <a:off x="2856" y="1438"/>
                  <a:ext cx="7" cy="7"/>
                </a:xfrm>
                <a:custGeom>
                  <a:avLst/>
                  <a:gdLst>
                    <a:gd name="T0" fmla="*/ 1 w 7"/>
                    <a:gd name="T1" fmla="*/ 0 h 7"/>
                    <a:gd name="T2" fmla="*/ 1 w 7"/>
                    <a:gd name="T3" fmla="*/ 0 h 7"/>
                    <a:gd name="T4" fmla="*/ 4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1 w 7"/>
                    <a:gd name="T29" fmla="*/ 7 h 7"/>
                    <a:gd name="T30" fmla="*/ 1 w 7"/>
                    <a:gd name="T31" fmla="*/ 7 h 7"/>
                    <a:gd name="T32" fmla="*/ 1 w 7"/>
                    <a:gd name="T33" fmla="*/ 6 h 7"/>
                    <a:gd name="T34" fmla="*/ 0 w 7"/>
                    <a:gd name="T35" fmla="*/ 6 h 7"/>
                    <a:gd name="T36" fmla="*/ 0 w 7"/>
                    <a:gd name="T37" fmla="*/ 4 h 7"/>
                    <a:gd name="T38" fmla="*/ 0 w 7"/>
                    <a:gd name="T39" fmla="*/ 3 h 7"/>
                    <a:gd name="T40" fmla="*/ 1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4" y="0"/>
                      </a:lnTo>
                      <a:lnTo>
                        <a:pt x="6" y="0"/>
                      </a:lnTo>
                      <a:lnTo>
                        <a:pt x="7" y="0"/>
                      </a:lnTo>
                      <a:lnTo>
                        <a:pt x="7" y="1"/>
                      </a:lnTo>
                      <a:lnTo>
                        <a:pt x="7" y="3"/>
                      </a:lnTo>
                      <a:lnTo>
                        <a:pt x="7" y="4"/>
                      </a:lnTo>
                      <a:lnTo>
                        <a:pt x="6" y="6"/>
                      </a:lnTo>
                      <a:lnTo>
                        <a:pt x="4" y="6"/>
                      </a:lnTo>
                      <a:lnTo>
                        <a:pt x="3" y="7"/>
                      </a:lnTo>
                      <a:lnTo>
                        <a:pt x="1" y="7"/>
                      </a:lnTo>
                      <a:lnTo>
                        <a:pt x="1" y="6"/>
                      </a:lnTo>
                      <a:lnTo>
                        <a:pt x="0" y="6"/>
                      </a:lnTo>
                      <a:lnTo>
                        <a:pt x="0" y="4"/>
                      </a:lnTo>
                      <a:lnTo>
                        <a:pt x="0" y="3"/>
                      </a:lnTo>
                      <a:lnTo>
                        <a:pt x="1" y="3"/>
                      </a:lnTo>
                      <a:lnTo>
                        <a:pt x="1"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20" name="Freeform 868"/>
                <p:cNvSpPr>
                  <a:spLocks/>
                </p:cNvSpPr>
                <p:nvPr/>
              </p:nvSpPr>
              <p:spPr bwMode="auto">
                <a:xfrm>
                  <a:off x="2805" y="1505"/>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6 w 8"/>
                    <a:gd name="T11" fmla="*/ 0 h 8"/>
                    <a:gd name="T12" fmla="*/ 8 w 8"/>
                    <a:gd name="T13" fmla="*/ 2 h 8"/>
                    <a:gd name="T14" fmla="*/ 8 w 8"/>
                    <a:gd name="T15" fmla="*/ 2 h 8"/>
                    <a:gd name="T16" fmla="*/ 8 w 8"/>
                    <a:gd name="T17" fmla="*/ 3 h 8"/>
                    <a:gd name="T18" fmla="*/ 6 w 8"/>
                    <a:gd name="T19" fmla="*/ 5 h 8"/>
                    <a:gd name="T20" fmla="*/ 6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6 h 8"/>
                    <a:gd name="T34" fmla="*/ 0 w 8"/>
                    <a:gd name="T35" fmla="*/ 6 h 8"/>
                    <a:gd name="T36" fmla="*/ 0 w 8"/>
                    <a:gd name="T37" fmla="*/ 5 h 8"/>
                    <a:gd name="T38" fmla="*/ 0 w 8"/>
                    <a:gd name="T39" fmla="*/ 3 h 8"/>
                    <a:gd name="T40" fmla="*/ 0 w 8"/>
                    <a:gd name="T41" fmla="*/ 3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2"/>
                      </a:lnTo>
                      <a:lnTo>
                        <a:pt x="8" y="3"/>
                      </a:lnTo>
                      <a:lnTo>
                        <a:pt x="6" y="5"/>
                      </a:lnTo>
                      <a:lnTo>
                        <a:pt x="6" y="6"/>
                      </a:lnTo>
                      <a:lnTo>
                        <a:pt x="5" y="8"/>
                      </a:lnTo>
                      <a:lnTo>
                        <a:pt x="3" y="8"/>
                      </a:lnTo>
                      <a:lnTo>
                        <a:pt x="2" y="8"/>
                      </a:lnTo>
                      <a:lnTo>
                        <a:pt x="0" y="8"/>
                      </a:lnTo>
                      <a:lnTo>
                        <a:pt x="0" y="6"/>
                      </a:lnTo>
                      <a:lnTo>
                        <a:pt x="0" y="5"/>
                      </a:lnTo>
                      <a:lnTo>
                        <a:pt x="0"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21" name="Freeform 869"/>
                <p:cNvSpPr>
                  <a:spLocks/>
                </p:cNvSpPr>
                <p:nvPr/>
              </p:nvSpPr>
              <p:spPr bwMode="auto">
                <a:xfrm>
                  <a:off x="2805" y="1505"/>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6 w 8"/>
                    <a:gd name="T11" fmla="*/ 0 h 8"/>
                    <a:gd name="T12" fmla="*/ 8 w 8"/>
                    <a:gd name="T13" fmla="*/ 2 h 8"/>
                    <a:gd name="T14" fmla="*/ 8 w 8"/>
                    <a:gd name="T15" fmla="*/ 2 h 8"/>
                    <a:gd name="T16" fmla="*/ 8 w 8"/>
                    <a:gd name="T17" fmla="*/ 3 h 8"/>
                    <a:gd name="T18" fmla="*/ 6 w 8"/>
                    <a:gd name="T19" fmla="*/ 5 h 8"/>
                    <a:gd name="T20" fmla="*/ 6 w 8"/>
                    <a:gd name="T21" fmla="*/ 6 h 8"/>
                    <a:gd name="T22" fmla="*/ 5 w 8"/>
                    <a:gd name="T23" fmla="*/ 8 h 8"/>
                    <a:gd name="T24" fmla="*/ 5 w 8"/>
                    <a:gd name="T25" fmla="*/ 8 h 8"/>
                    <a:gd name="T26" fmla="*/ 3 w 8"/>
                    <a:gd name="T27" fmla="*/ 8 h 8"/>
                    <a:gd name="T28" fmla="*/ 2 w 8"/>
                    <a:gd name="T29" fmla="*/ 8 h 8"/>
                    <a:gd name="T30" fmla="*/ 0 w 8"/>
                    <a:gd name="T31" fmla="*/ 8 h 8"/>
                    <a:gd name="T32" fmla="*/ 0 w 8"/>
                    <a:gd name="T33" fmla="*/ 6 h 8"/>
                    <a:gd name="T34" fmla="*/ 0 w 8"/>
                    <a:gd name="T35" fmla="*/ 6 h 8"/>
                    <a:gd name="T36" fmla="*/ 0 w 8"/>
                    <a:gd name="T37" fmla="*/ 5 h 8"/>
                    <a:gd name="T38" fmla="*/ 0 w 8"/>
                    <a:gd name="T39" fmla="*/ 3 h 8"/>
                    <a:gd name="T40" fmla="*/ 0 w 8"/>
                    <a:gd name="T41" fmla="*/ 3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2"/>
                      </a:lnTo>
                      <a:lnTo>
                        <a:pt x="8" y="3"/>
                      </a:lnTo>
                      <a:lnTo>
                        <a:pt x="6" y="5"/>
                      </a:lnTo>
                      <a:lnTo>
                        <a:pt x="6" y="6"/>
                      </a:lnTo>
                      <a:lnTo>
                        <a:pt x="5" y="8"/>
                      </a:lnTo>
                      <a:lnTo>
                        <a:pt x="3" y="8"/>
                      </a:lnTo>
                      <a:lnTo>
                        <a:pt x="2" y="8"/>
                      </a:lnTo>
                      <a:lnTo>
                        <a:pt x="0" y="8"/>
                      </a:lnTo>
                      <a:lnTo>
                        <a:pt x="0" y="6"/>
                      </a:lnTo>
                      <a:lnTo>
                        <a:pt x="0" y="5"/>
                      </a:lnTo>
                      <a:lnTo>
                        <a:pt x="0"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22" name="Freeform 870"/>
                <p:cNvSpPr>
                  <a:spLocks/>
                </p:cNvSpPr>
                <p:nvPr/>
              </p:nvSpPr>
              <p:spPr bwMode="auto">
                <a:xfrm>
                  <a:off x="2683" y="1315"/>
                  <a:ext cx="7" cy="9"/>
                </a:xfrm>
                <a:custGeom>
                  <a:avLst/>
                  <a:gdLst>
                    <a:gd name="T0" fmla="*/ 3 w 7"/>
                    <a:gd name="T1" fmla="*/ 2 h 9"/>
                    <a:gd name="T2" fmla="*/ 3 w 7"/>
                    <a:gd name="T3" fmla="*/ 2 h 9"/>
                    <a:gd name="T4" fmla="*/ 4 w 7"/>
                    <a:gd name="T5" fmla="*/ 2 h 9"/>
                    <a:gd name="T6" fmla="*/ 6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9 h 9"/>
                    <a:gd name="T28" fmla="*/ 3 w 7"/>
                    <a:gd name="T29" fmla="*/ 9 h 9"/>
                    <a:gd name="T30" fmla="*/ 1 w 7"/>
                    <a:gd name="T31" fmla="*/ 8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2"/>
                      </a:lnTo>
                      <a:lnTo>
                        <a:pt x="6" y="0"/>
                      </a:lnTo>
                      <a:lnTo>
                        <a:pt x="7" y="2"/>
                      </a:lnTo>
                      <a:lnTo>
                        <a:pt x="7" y="3"/>
                      </a:lnTo>
                      <a:lnTo>
                        <a:pt x="7" y="5"/>
                      </a:lnTo>
                      <a:lnTo>
                        <a:pt x="7" y="6"/>
                      </a:lnTo>
                      <a:lnTo>
                        <a:pt x="6" y="8"/>
                      </a:lnTo>
                      <a:lnTo>
                        <a:pt x="4" y="8"/>
                      </a:lnTo>
                      <a:lnTo>
                        <a:pt x="3" y="9"/>
                      </a:lnTo>
                      <a:lnTo>
                        <a:pt x="1" y="8"/>
                      </a:lnTo>
                      <a:lnTo>
                        <a:pt x="0" y="8"/>
                      </a:lnTo>
                      <a:lnTo>
                        <a:pt x="0" y="6"/>
                      </a:lnTo>
                      <a:lnTo>
                        <a:pt x="0" y="5"/>
                      </a:lnTo>
                      <a:lnTo>
                        <a:pt x="0" y="3"/>
                      </a:lnTo>
                      <a:lnTo>
                        <a:pt x="1" y="3"/>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23" name="Freeform 871"/>
                <p:cNvSpPr>
                  <a:spLocks/>
                </p:cNvSpPr>
                <p:nvPr/>
              </p:nvSpPr>
              <p:spPr bwMode="auto">
                <a:xfrm>
                  <a:off x="2683" y="1315"/>
                  <a:ext cx="7" cy="9"/>
                </a:xfrm>
                <a:custGeom>
                  <a:avLst/>
                  <a:gdLst>
                    <a:gd name="T0" fmla="*/ 3 w 7"/>
                    <a:gd name="T1" fmla="*/ 2 h 9"/>
                    <a:gd name="T2" fmla="*/ 3 w 7"/>
                    <a:gd name="T3" fmla="*/ 2 h 9"/>
                    <a:gd name="T4" fmla="*/ 4 w 7"/>
                    <a:gd name="T5" fmla="*/ 2 h 9"/>
                    <a:gd name="T6" fmla="*/ 6 w 7"/>
                    <a:gd name="T7" fmla="*/ 0 h 9"/>
                    <a:gd name="T8" fmla="*/ 6 w 7"/>
                    <a:gd name="T9" fmla="*/ 0 h 9"/>
                    <a:gd name="T10" fmla="*/ 7 w 7"/>
                    <a:gd name="T11" fmla="*/ 2 h 9"/>
                    <a:gd name="T12" fmla="*/ 7 w 7"/>
                    <a:gd name="T13" fmla="*/ 2 h 9"/>
                    <a:gd name="T14" fmla="*/ 7 w 7"/>
                    <a:gd name="T15" fmla="*/ 3 h 9"/>
                    <a:gd name="T16" fmla="*/ 7 w 7"/>
                    <a:gd name="T17" fmla="*/ 5 h 9"/>
                    <a:gd name="T18" fmla="*/ 7 w 7"/>
                    <a:gd name="T19" fmla="*/ 6 h 9"/>
                    <a:gd name="T20" fmla="*/ 6 w 7"/>
                    <a:gd name="T21" fmla="*/ 8 h 9"/>
                    <a:gd name="T22" fmla="*/ 4 w 7"/>
                    <a:gd name="T23" fmla="*/ 8 h 9"/>
                    <a:gd name="T24" fmla="*/ 4 w 7"/>
                    <a:gd name="T25" fmla="*/ 8 h 9"/>
                    <a:gd name="T26" fmla="*/ 3 w 7"/>
                    <a:gd name="T27" fmla="*/ 9 h 9"/>
                    <a:gd name="T28" fmla="*/ 3 w 7"/>
                    <a:gd name="T29" fmla="*/ 9 h 9"/>
                    <a:gd name="T30" fmla="*/ 1 w 7"/>
                    <a:gd name="T31" fmla="*/ 8 h 9"/>
                    <a:gd name="T32" fmla="*/ 0 w 7"/>
                    <a:gd name="T33" fmla="*/ 8 h 9"/>
                    <a:gd name="T34" fmla="*/ 0 w 7"/>
                    <a:gd name="T35" fmla="*/ 8 h 9"/>
                    <a:gd name="T36" fmla="*/ 0 w 7"/>
                    <a:gd name="T37" fmla="*/ 6 h 9"/>
                    <a:gd name="T38" fmla="*/ 0 w 7"/>
                    <a:gd name="T39" fmla="*/ 5 h 9"/>
                    <a:gd name="T40" fmla="*/ 0 w 7"/>
                    <a:gd name="T41" fmla="*/ 3 h 9"/>
                    <a:gd name="T42" fmla="*/ 1 w 7"/>
                    <a:gd name="T43" fmla="*/ 3 h 9"/>
                    <a:gd name="T44" fmla="*/ 3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2"/>
                      </a:moveTo>
                      <a:lnTo>
                        <a:pt x="3" y="2"/>
                      </a:lnTo>
                      <a:lnTo>
                        <a:pt x="4" y="2"/>
                      </a:lnTo>
                      <a:lnTo>
                        <a:pt x="6" y="0"/>
                      </a:lnTo>
                      <a:lnTo>
                        <a:pt x="7" y="2"/>
                      </a:lnTo>
                      <a:lnTo>
                        <a:pt x="7" y="3"/>
                      </a:lnTo>
                      <a:lnTo>
                        <a:pt x="7" y="5"/>
                      </a:lnTo>
                      <a:lnTo>
                        <a:pt x="7" y="6"/>
                      </a:lnTo>
                      <a:lnTo>
                        <a:pt x="6" y="8"/>
                      </a:lnTo>
                      <a:lnTo>
                        <a:pt x="4" y="8"/>
                      </a:lnTo>
                      <a:lnTo>
                        <a:pt x="3" y="9"/>
                      </a:lnTo>
                      <a:lnTo>
                        <a:pt x="1" y="8"/>
                      </a:lnTo>
                      <a:lnTo>
                        <a:pt x="0" y="8"/>
                      </a:lnTo>
                      <a:lnTo>
                        <a:pt x="0" y="6"/>
                      </a:lnTo>
                      <a:lnTo>
                        <a:pt x="0" y="5"/>
                      </a:lnTo>
                      <a:lnTo>
                        <a:pt x="0" y="3"/>
                      </a:lnTo>
                      <a:lnTo>
                        <a:pt x="1" y="3"/>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24" name="Freeform 872"/>
                <p:cNvSpPr>
                  <a:spLocks/>
                </p:cNvSpPr>
                <p:nvPr/>
              </p:nvSpPr>
              <p:spPr bwMode="auto">
                <a:xfrm>
                  <a:off x="2768" y="1395"/>
                  <a:ext cx="7" cy="7"/>
                </a:xfrm>
                <a:custGeom>
                  <a:avLst/>
                  <a:gdLst>
                    <a:gd name="T0" fmla="*/ 1 w 7"/>
                    <a:gd name="T1" fmla="*/ 0 h 7"/>
                    <a:gd name="T2" fmla="*/ 1 w 7"/>
                    <a:gd name="T3" fmla="*/ 0 h 7"/>
                    <a:gd name="T4" fmla="*/ 4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3 h 7"/>
                    <a:gd name="T40" fmla="*/ 0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4" y="0"/>
                      </a:lnTo>
                      <a:lnTo>
                        <a:pt x="6" y="0"/>
                      </a:lnTo>
                      <a:lnTo>
                        <a:pt x="7" y="0"/>
                      </a:lnTo>
                      <a:lnTo>
                        <a:pt x="7" y="1"/>
                      </a:lnTo>
                      <a:lnTo>
                        <a:pt x="7" y="3"/>
                      </a:lnTo>
                      <a:lnTo>
                        <a:pt x="7" y="4"/>
                      </a:lnTo>
                      <a:lnTo>
                        <a:pt x="6" y="6"/>
                      </a:lnTo>
                      <a:lnTo>
                        <a:pt x="4" y="7"/>
                      </a:lnTo>
                      <a:lnTo>
                        <a:pt x="3" y="7"/>
                      </a:lnTo>
                      <a:lnTo>
                        <a:pt x="1" y="7"/>
                      </a:lnTo>
                      <a:lnTo>
                        <a:pt x="0" y="7"/>
                      </a:lnTo>
                      <a:lnTo>
                        <a:pt x="0" y="6"/>
                      </a:lnTo>
                      <a:lnTo>
                        <a:pt x="0" y="4"/>
                      </a:lnTo>
                      <a:lnTo>
                        <a:pt x="0" y="3"/>
                      </a:lnTo>
                      <a:lnTo>
                        <a:pt x="1"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25" name="Freeform 873"/>
                <p:cNvSpPr>
                  <a:spLocks/>
                </p:cNvSpPr>
                <p:nvPr/>
              </p:nvSpPr>
              <p:spPr bwMode="auto">
                <a:xfrm>
                  <a:off x="2768" y="1395"/>
                  <a:ext cx="7" cy="7"/>
                </a:xfrm>
                <a:custGeom>
                  <a:avLst/>
                  <a:gdLst>
                    <a:gd name="T0" fmla="*/ 1 w 7"/>
                    <a:gd name="T1" fmla="*/ 0 h 7"/>
                    <a:gd name="T2" fmla="*/ 1 w 7"/>
                    <a:gd name="T3" fmla="*/ 0 h 7"/>
                    <a:gd name="T4" fmla="*/ 4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3 h 7"/>
                    <a:gd name="T40" fmla="*/ 0 w 7"/>
                    <a:gd name="T41" fmla="*/ 3 h 7"/>
                    <a:gd name="T42" fmla="*/ 1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4" y="0"/>
                      </a:lnTo>
                      <a:lnTo>
                        <a:pt x="6" y="0"/>
                      </a:lnTo>
                      <a:lnTo>
                        <a:pt x="7" y="0"/>
                      </a:lnTo>
                      <a:lnTo>
                        <a:pt x="7" y="1"/>
                      </a:lnTo>
                      <a:lnTo>
                        <a:pt x="7" y="3"/>
                      </a:lnTo>
                      <a:lnTo>
                        <a:pt x="7" y="4"/>
                      </a:lnTo>
                      <a:lnTo>
                        <a:pt x="6" y="6"/>
                      </a:lnTo>
                      <a:lnTo>
                        <a:pt x="4" y="7"/>
                      </a:lnTo>
                      <a:lnTo>
                        <a:pt x="3" y="7"/>
                      </a:lnTo>
                      <a:lnTo>
                        <a:pt x="1" y="7"/>
                      </a:lnTo>
                      <a:lnTo>
                        <a:pt x="0" y="7"/>
                      </a:lnTo>
                      <a:lnTo>
                        <a:pt x="0" y="6"/>
                      </a:lnTo>
                      <a:lnTo>
                        <a:pt x="0" y="4"/>
                      </a:lnTo>
                      <a:lnTo>
                        <a:pt x="0" y="3"/>
                      </a:lnTo>
                      <a:lnTo>
                        <a:pt x="1"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26" name="Freeform 874"/>
                <p:cNvSpPr>
                  <a:spLocks/>
                </p:cNvSpPr>
                <p:nvPr/>
              </p:nvSpPr>
              <p:spPr bwMode="auto">
                <a:xfrm>
                  <a:off x="2884" y="1480"/>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8 w 8"/>
                    <a:gd name="T11" fmla="*/ 0 h 7"/>
                    <a:gd name="T12" fmla="*/ 8 w 8"/>
                    <a:gd name="T13" fmla="*/ 1 h 7"/>
                    <a:gd name="T14" fmla="*/ 8 w 8"/>
                    <a:gd name="T15" fmla="*/ 3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0 w 8"/>
                    <a:gd name="T33" fmla="*/ 7 h 7"/>
                    <a:gd name="T34" fmla="*/ 0 w 8"/>
                    <a:gd name="T35" fmla="*/ 6 h 7"/>
                    <a:gd name="T36" fmla="*/ 0 w 8"/>
                    <a:gd name="T37" fmla="*/ 4 h 7"/>
                    <a:gd name="T38" fmla="*/ 0 w 8"/>
                    <a:gd name="T39" fmla="*/ 3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0"/>
                      </a:lnTo>
                      <a:lnTo>
                        <a:pt x="8" y="1"/>
                      </a:lnTo>
                      <a:lnTo>
                        <a:pt x="8" y="3"/>
                      </a:lnTo>
                      <a:lnTo>
                        <a:pt x="8" y="4"/>
                      </a:lnTo>
                      <a:lnTo>
                        <a:pt x="6" y="6"/>
                      </a:lnTo>
                      <a:lnTo>
                        <a:pt x="5" y="7"/>
                      </a:lnTo>
                      <a:lnTo>
                        <a:pt x="3" y="7"/>
                      </a:lnTo>
                      <a:lnTo>
                        <a:pt x="2" y="7"/>
                      </a:lnTo>
                      <a:lnTo>
                        <a:pt x="0"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27" name="Freeform 875"/>
                <p:cNvSpPr>
                  <a:spLocks/>
                </p:cNvSpPr>
                <p:nvPr/>
              </p:nvSpPr>
              <p:spPr bwMode="auto">
                <a:xfrm>
                  <a:off x="2884" y="1480"/>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8 w 8"/>
                    <a:gd name="T11" fmla="*/ 0 h 7"/>
                    <a:gd name="T12" fmla="*/ 8 w 8"/>
                    <a:gd name="T13" fmla="*/ 1 h 7"/>
                    <a:gd name="T14" fmla="*/ 8 w 8"/>
                    <a:gd name="T15" fmla="*/ 3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0 w 8"/>
                    <a:gd name="T33" fmla="*/ 7 h 7"/>
                    <a:gd name="T34" fmla="*/ 0 w 8"/>
                    <a:gd name="T35" fmla="*/ 6 h 7"/>
                    <a:gd name="T36" fmla="*/ 0 w 8"/>
                    <a:gd name="T37" fmla="*/ 4 h 7"/>
                    <a:gd name="T38" fmla="*/ 0 w 8"/>
                    <a:gd name="T39" fmla="*/ 3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0"/>
                      </a:lnTo>
                      <a:lnTo>
                        <a:pt x="8" y="1"/>
                      </a:lnTo>
                      <a:lnTo>
                        <a:pt x="8" y="3"/>
                      </a:lnTo>
                      <a:lnTo>
                        <a:pt x="8" y="4"/>
                      </a:lnTo>
                      <a:lnTo>
                        <a:pt x="6" y="6"/>
                      </a:lnTo>
                      <a:lnTo>
                        <a:pt x="5" y="7"/>
                      </a:lnTo>
                      <a:lnTo>
                        <a:pt x="3" y="7"/>
                      </a:lnTo>
                      <a:lnTo>
                        <a:pt x="2" y="7"/>
                      </a:lnTo>
                      <a:lnTo>
                        <a:pt x="0"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28" name="Freeform 876"/>
                <p:cNvSpPr>
                  <a:spLocks/>
                </p:cNvSpPr>
                <p:nvPr/>
              </p:nvSpPr>
              <p:spPr bwMode="auto">
                <a:xfrm>
                  <a:off x="2877" y="1459"/>
                  <a:ext cx="7" cy="7"/>
                </a:xfrm>
                <a:custGeom>
                  <a:avLst/>
                  <a:gdLst>
                    <a:gd name="T0" fmla="*/ 3 w 7"/>
                    <a:gd name="T1" fmla="*/ 1 h 7"/>
                    <a:gd name="T2" fmla="*/ 3 w 7"/>
                    <a:gd name="T3" fmla="*/ 1 h 7"/>
                    <a:gd name="T4" fmla="*/ 3 w 7"/>
                    <a:gd name="T5" fmla="*/ 0 h 7"/>
                    <a:gd name="T6" fmla="*/ 6 w 7"/>
                    <a:gd name="T7" fmla="*/ 0 h 7"/>
                    <a:gd name="T8" fmla="*/ 6 w 7"/>
                    <a:gd name="T9" fmla="*/ 0 h 7"/>
                    <a:gd name="T10" fmla="*/ 7 w 7"/>
                    <a:gd name="T11" fmla="*/ 0 h 7"/>
                    <a:gd name="T12" fmla="*/ 7 w 7"/>
                    <a:gd name="T13" fmla="*/ 1 h 7"/>
                    <a:gd name="T14" fmla="*/ 7 w 7"/>
                    <a:gd name="T15" fmla="*/ 1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3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3" y="0"/>
                      </a:lnTo>
                      <a:lnTo>
                        <a:pt x="6" y="0"/>
                      </a:lnTo>
                      <a:lnTo>
                        <a:pt x="7" y="0"/>
                      </a:lnTo>
                      <a:lnTo>
                        <a:pt x="7" y="1"/>
                      </a:lnTo>
                      <a:lnTo>
                        <a:pt x="7" y="3"/>
                      </a:lnTo>
                      <a:lnTo>
                        <a:pt x="7" y="4"/>
                      </a:lnTo>
                      <a:lnTo>
                        <a:pt x="6" y="6"/>
                      </a:lnTo>
                      <a:lnTo>
                        <a:pt x="4" y="6"/>
                      </a:lnTo>
                      <a:lnTo>
                        <a:pt x="3" y="7"/>
                      </a:lnTo>
                      <a:lnTo>
                        <a:pt x="1" y="7"/>
                      </a:lnTo>
                      <a:lnTo>
                        <a:pt x="0" y="6"/>
                      </a:lnTo>
                      <a:lnTo>
                        <a:pt x="0" y="4"/>
                      </a:lnTo>
                      <a:lnTo>
                        <a:pt x="0"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29" name="Freeform 877"/>
                <p:cNvSpPr>
                  <a:spLocks/>
                </p:cNvSpPr>
                <p:nvPr/>
              </p:nvSpPr>
              <p:spPr bwMode="auto">
                <a:xfrm>
                  <a:off x="2877" y="1459"/>
                  <a:ext cx="7" cy="7"/>
                </a:xfrm>
                <a:custGeom>
                  <a:avLst/>
                  <a:gdLst>
                    <a:gd name="T0" fmla="*/ 3 w 7"/>
                    <a:gd name="T1" fmla="*/ 1 h 7"/>
                    <a:gd name="T2" fmla="*/ 3 w 7"/>
                    <a:gd name="T3" fmla="*/ 1 h 7"/>
                    <a:gd name="T4" fmla="*/ 3 w 7"/>
                    <a:gd name="T5" fmla="*/ 0 h 7"/>
                    <a:gd name="T6" fmla="*/ 6 w 7"/>
                    <a:gd name="T7" fmla="*/ 0 h 7"/>
                    <a:gd name="T8" fmla="*/ 6 w 7"/>
                    <a:gd name="T9" fmla="*/ 0 h 7"/>
                    <a:gd name="T10" fmla="*/ 7 w 7"/>
                    <a:gd name="T11" fmla="*/ 0 h 7"/>
                    <a:gd name="T12" fmla="*/ 7 w 7"/>
                    <a:gd name="T13" fmla="*/ 1 h 7"/>
                    <a:gd name="T14" fmla="*/ 7 w 7"/>
                    <a:gd name="T15" fmla="*/ 1 h 7"/>
                    <a:gd name="T16" fmla="*/ 7 w 7"/>
                    <a:gd name="T17" fmla="*/ 3 h 7"/>
                    <a:gd name="T18" fmla="*/ 7 w 7"/>
                    <a:gd name="T19" fmla="*/ 4 h 7"/>
                    <a:gd name="T20" fmla="*/ 6 w 7"/>
                    <a:gd name="T21" fmla="*/ 6 h 7"/>
                    <a:gd name="T22" fmla="*/ 4 w 7"/>
                    <a:gd name="T23" fmla="*/ 6 h 7"/>
                    <a:gd name="T24" fmla="*/ 4 w 7"/>
                    <a:gd name="T25" fmla="*/ 6 h 7"/>
                    <a:gd name="T26" fmla="*/ 3 w 7"/>
                    <a:gd name="T27" fmla="*/ 7 h 7"/>
                    <a:gd name="T28" fmla="*/ 3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3" y="0"/>
                      </a:lnTo>
                      <a:lnTo>
                        <a:pt x="6" y="0"/>
                      </a:lnTo>
                      <a:lnTo>
                        <a:pt x="7" y="0"/>
                      </a:lnTo>
                      <a:lnTo>
                        <a:pt x="7" y="1"/>
                      </a:lnTo>
                      <a:lnTo>
                        <a:pt x="7" y="3"/>
                      </a:lnTo>
                      <a:lnTo>
                        <a:pt x="7" y="4"/>
                      </a:lnTo>
                      <a:lnTo>
                        <a:pt x="6" y="6"/>
                      </a:lnTo>
                      <a:lnTo>
                        <a:pt x="4" y="6"/>
                      </a:lnTo>
                      <a:lnTo>
                        <a:pt x="3" y="7"/>
                      </a:lnTo>
                      <a:lnTo>
                        <a:pt x="1" y="7"/>
                      </a:lnTo>
                      <a:lnTo>
                        <a:pt x="0" y="6"/>
                      </a:lnTo>
                      <a:lnTo>
                        <a:pt x="0" y="4"/>
                      </a:lnTo>
                      <a:lnTo>
                        <a:pt x="0"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30" name="Freeform 878"/>
                <p:cNvSpPr>
                  <a:spLocks/>
                </p:cNvSpPr>
                <p:nvPr/>
              </p:nvSpPr>
              <p:spPr bwMode="auto">
                <a:xfrm>
                  <a:off x="2801" y="1475"/>
                  <a:ext cx="7" cy="8"/>
                </a:xfrm>
                <a:custGeom>
                  <a:avLst/>
                  <a:gdLst>
                    <a:gd name="T0" fmla="*/ 1 w 7"/>
                    <a:gd name="T1" fmla="*/ 0 h 8"/>
                    <a:gd name="T2" fmla="*/ 1 w 7"/>
                    <a:gd name="T3" fmla="*/ 0 h 8"/>
                    <a:gd name="T4" fmla="*/ 4 w 7"/>
                    <a:gd name="T5" fmla="*/ 0 h 8"/>
                    <a:gd name="T6" fmla="*/ 6 w 7"/>
                    <a:gd name="T7" fmla="*/ 0 h 8"/>
                    <a:gd name="T8" fmla="*/ 6 w 7"/>
                    <a:gd name="T9" fmla="*/ 0 h 8"/>
                    <a:gd name="T10" fmla="*/ 7 w 7"/>
                    <a:gd name="T11" fmla="*/ 0 h 8"/>
                    <a:gd name="T12" fmla="*/ 7 w 7"/>
                    <a:gd name="T13" fmla="*/ 2 h 8"/>
                    <a:gd name="T14" fmla="*/ 7 w 7"/>
                    <a:gd name="T15" fmla="*/ 3 h 8"/>
                    <a:gd name="T16" fmla="*/ 7 w 7"/>
                    <a:gd name="T17" fmla="*/ 5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1 w 7"/>
                    <a:gd name="T33" fmla="*/ 8 h 8"/>
                    <a:gd name="T34" fmla="*/ 0 w 7"/>
                    <a:gd name="T35" fmla="*/ 6 h 8"/>
                    <a:gd name="T36" fmla="*/ 0 w 7"/>
                    <a:gd name="T37" fmla="*/ 5 h 8"/>
                    <a:gd name="T38" fmla="*/ 0 w 7"/>
                    <a:gd name="T39" fmla="*/ 5 h 8"/>
                    <a:gd name="T40" fmla="*/ 1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6" y="0"/>
                      </a:lnTo>
                      <a:lnTo>
                        <a:pt x="7" y="0"/>
                      </a:lnTo>
                      <a:lnTo>
                        <a:pt x="7" y="2"/>
                      </a:lnTo>
                      <a:lnTo>
                        <a:pt x="7" y="3"/>
                      </a:lnTo>
                      <a:lnTo>
                        <a:pt x="7" y="5"/>
                      </a:lnTo>
                      <a:lnTo>
                        <a:pt x="6" y="6"/>
                      </a:lnTo>
                      <a:lnTo>
                        <a:pt x="4" y="8"/>
                      </a:lnTo>
                      <a:lnTo>
                        <a:pt x="3" y="8"/>
                      </a:lnTo>
                      <a:lnTo>
                        <a:pt x="1" y="8"/>
                      </a:lnTo>
                      <a:lnTo>
                        <a:pt x="0" y="6"/>
                      </a:lnTo>
                      <a:lnTo>
                        <a:pt x="0" y="5"/>
                      </a:lnTo>
                      <a:lnTo>
                        <a:pt x="1" y="3"/>
                      </a:lnTo>
                      <a:lnTo>
                        <a:pt x="1"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31" name="Freeform 879"/>
                <p:cNvSpPr>
                  <a:spLocks/>
                </p:cNvSpPr>
                <p:nvPr/>
              </p:nvSpPr>
              <p:spPr bwMode="auto">
                <a:xfrm>
                  <a:off x="2801" y="1475"/>
                  <a:ext cx="7" cy="8"/>
                </a:xfrm>
                <a:custGeom>
                  <a:avLst/>
                  <a:gdLst>
                    <a:gd name="T0" fmla="*/ 1 w 7"/>
                    <a:gd name="T1" fmla="*/ 0 h 8"/>
                    <a:gd name="T2" fmla="*/ 1 w 7"/>
                    <a:gd name="T3" fmla="*/ 0 h 8"/>
                    <a:gd name="T4" fmla="*/ 4 w 7"/>
                    <a:gd name="T5" fmla="*/ 0 h 8"/>
                    <a:gd name="T6" fmla="*/ 6 w 7"/>
                    <a:gd name="T7" fmla="*/ 0 h 8"/>
                    <a:gd name="T8" fmla="*/ 6 w 7"/>
                    <a:gd name="T9" fmla="*/ 0 h 8"/>
                    <a:gd name="T10" fmla="*/ 7 w 7"/>
                    <a:gd name="T11" fmla="*/ 0 h 8"/>
                    <a:gd name="T12" fmla="*/ 7 w 7"/>
                    <a:gd name="T13" fmla="*/ 2 h 8"/>
                    <a:gd name="T14" fmla="*/ 7 w 7"/>
                    <a:gd name="T15" fmla="*/ 3 h 8"/>
                    <a:gd name="T16" fmla="*/ 7 w 7"/>
                    <a:gd name="T17" fmla="*/ 5 h 8"/>
                    <a:gd name="T18" fmla="*/ 7 w 7"/>
                    <a:gd name="T19" fmla="*/ 5 h 8"/>
                    <a:gd name="T20" fmla="*/ 6 w 7"/>
                    <a:gd name="T21" fmla="*/ 6 h 8"/>
                    <a:gd name="T22" fmla="*/ 4 w 7"/>
                    <a:gd name="T23" fmla="*/ 8 h 8"/>
                    <a:gd name="T24" fmla="*/ 4 w 7"/>
                    <a:gd name="T25" fmla="*/ 8 h 8"/>
                    <a:gd name="T26" fmla="*/ 3 w 7"/>
                    <a:gd name="T27" fmla="*/ 8 h 8"/>
                    <a:gd name="T28" fmla="*/ 1 w 7"/>
                    <a:gd name="T29" fmla="*/ 8 h 8"/>
                    <a:gd name="T30" fmla="*/ 1 w 7"/>
                    <a:gd name="T31" fmla="*/ 8 h 8"/>
                    <a:gd name="T32" fmla="*/ 1 w 7"/>
                    <a:gd name="T33" fmla="*/ 8 h 8"/>
                    <a:gd name="T34" fmla="*/ 0 w 7"/>
                    <a:gd name="T35" fmla="*/ 6 h 8"/>
                    <a:gd name="T36" fmla="*/ 0 w 7"/>
                    <a:gd name="T37" fmla="*/ 5 h 8"/>
                    <a:gd name="T38" fmla="*/ 0 w 7"/>
                    <a:gd name="T39" fmla="*/ 5 h 8"/>
                    <a:gd name="T40" fmla="*/ 1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6" y="0"/>
                      </a:lnTo>
                      <a:lnTo>
                        <a:pt x="7" y="0"/>
                      </a:lnTo>
                      <a:lnTo>
                        <a:pt x="7" y="2"/>
                      </a:lnTo>
                      <a:lnTo>
                        <a:pt x="7" y="3"/>
                      </a:lnTo>
                      <a:lnTo>
                        <a:pt x="7" y="5"/>
                      </a:lnTo>
                      <a:lnTo>
                        <a:pt x="6" y="6"/>
                      </a:lnTo>
                      <a:lnTo>
                        <a:pt x="4" y="8"/>
                      </a:lnTo>
                      <a:lnTo>
                        <a:pt x="3" y="8"/>
                      </a:lnTo>
                      <a:lnTo>
                        <a:pt x="1" y="8"/>
                      </a:lnTo>
                      <a:lnTo>
                        <a:pt x="0" y="6"/>
                      </a:lnTo>
                      <a:lnTo>
                        <a:pt x="0" y="5"/>
                      </a:lnTo>
                      <a:lnTo>
                        <a:pt x="1" y="3"/>
                      </a:lnTo>
                      <a:lnTo>
                        <a:pt x="1"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32" name="Freeform 880"/>
                <p:cNvSpPr>
                  <a:spLocks/>
                </p:cNvSpPr>
                <p:nvPr/>
              </p:nvSpPr>
              <p:spPr bwMode="auto">
                <a:xfrm>
                  <a:off x="2721" y="1495"/>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8 w 8"/>
                    <a:gd name="T11" fmla="*/ 0 h 7"/>
                    <a:gd name="T12" fmla="*/ 8 w 8"/>
                    <a:gd name="T13" fmla="*/ 1 h 7"/>
                    <a:gd name="T14" fmla="*/ 8 w 8"/>
                    <a:gd name="T15" fmla="*/ 3 h 7"/>
                    <a:gd name="T16" fmla="*/ 8 w 8"/>
                    <a:gd name="T17" fmla="*/ 4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7 h 7"/>
                    <a:gd name="T34" fmla="*/ 0 w 8"/>
                    <a:gd name="T35" fmla="*/ 6 h 7"/>
                    <a:gd name="T36" fmla="*/ 0 w 8"/>
                    <a:gd name="T37" fmla="*/ 4 h 7"/>
                    <a:gd name="T38" fmla="*/ 0 w 8"/>
                    <a:gd name="T39" fmla="*/ 4 h 7"/>
                    <a:gd name="T40" fmla="*/ 0 w 8"/>
                    <a:gd name="T41" fmla="*/ 3 h 7"/>
                    <a:gd name="T42" fmla="*/ 0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0"/>
                      </a:lnTo>
                      <a:lnTo>
                        <a:pt x="8" y="1"/>
                      </a:lnTo>
                      <a:lnTo>
                        <a:pt x="8" y="3"/>
                      </a:lnTo>
                      <a:lnTo>
                        <a:pt x="8" y="4"/>
                      </a:lnTo>
                      <a:lnTo>
                        <a:pt x="6" y="4"/>
                      </a:lnTo>
                      <a:lnTo>
                        <a:pt x="6" y="6"/>
                      </a:lnTo>
                      <a:lnTo>
                        <a:pt x="5" y="7"/>
                      </a:lnTo>
                      <a:lnTo>
                        <a:pt x="3" y="7"/>
                      </a:lnTo>
                      <a:lnTo>
                        <a:pt x="2" y="7"/>
                      </a:lnTo>
                      <a:lnTo>
                        <a:pt x="0" y="7"/>
                      </a:lnTo>
                      <a:lnTo>
                        <a:pt x="0" y="6"/>
                      </a:lnTo>
                      <a:lnTo>
                        <a:pt x="0" y="4"/>
                      </a:lnTo>
                      <a:lnTo>
                        <a:pt x="0" y="3"/>
                      </a:lnTo>
                      <a:lnTo>
                        <a:pt x="0" y="1"/>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33" name="Freeform 881"/>
                <p:cNvSpPr>
                  <a:spLocks/>
                </p:cNvSpPr>
                <p:nvPr/>
              </p:nvSpPr>
              <p:spPr bwMode="auto">
                <a:xfrm>
                  <a:off x="2721" y="1495"/>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8 w 8"/>
                    <a:gd name="T11" fmla="*/ 0 h 7"/>
                    <a:gd name="T12" fmla="*/ 8 w 8"/>
                    <a:gd name="T13" fmla="*/ 1 h 7"/>
                    <a:gd name="T14" fmla="*/ 8 w 8"/>
                    <a:gd name="T15" fmla="*/ 3 h 7"/>
                    <a:gd name="T16" fmla="*/ 8 w 8"/>
                    <a:gd name="T17" fmla="*/ 4 h 7"/>
                    <a:gd name="T18" fmla="*/ 6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7 h 7"/>
                    <a:gd name="T34" fmla="*/ 0 w 8"/>
                    <a:gd name="T35" fmla="*/ 6 h 7"/>
                    <a:gd name="T36" fmla="*/ 0 w 8"/>
                    <a:gd name="T37" fmla="*/ 4 h 7"/>
                    <a:gd name="T38" fmla="*/ 0 w 8"/>
                    <a:gd name="T39" fmla="*/ 4 h 7"/>
                    <a:gd name="T40" fmla="*/ 0 w 8"/>
                    <a:gd name="T41" fmla="*/ 3 h 7"/>
                    <a:gd name="T42" fmla="*/ 0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0"/>
                      </a:lnTo>
                      <a:lnTo>
                        <a:pt x="8" y="1"/>
                      </a:lnTo>
                      <a:lnTo>
                        <a:pt x="8" y="3"/>
                      </a:lnTo>
                      <a:lnTo>
                        <a:pt x="8" y="4"/>
                      </a:lnTo>
                      <a:lnTo>
                        <a:pt x="6" y="4"/>
                      </a:lnTo>
                      <a:lnTo>
                        <a:pt x="6" y="6"/>
                      </a:lnTo>
                      <a:lnTo>
                        <a:pt x="5" y="7"/>
                      </a:lnTo>
                      <a:lnTo>
                        <a:pt x="3" y="7"/>
                      </a:lnTo>
                      <a:lnTo>
                        <a:pt x="2" y="7"/>
                      </a:lnTo>
                      <a:lnTo>
                        <a:pt x="0" y="7"/>
                      </a:lnTo>
                      <a:lnTo>
                        <a:pt x="0" y="6"/>
                      </a:lnTo>
                      <a:lnTo>
                        <a:pt x="0" y="4"/>
                      </a:lnTo>
                      <a:lnTo>
                        <a:pt x="0" y="3"/>
                      </a:lnTo>
                      <a:lnTo>
                        <a:pt x="0" y="1"/>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34" name="Freeform 882"/>
                <p:cNvSpPr>
                  <a:spLocks/>
                </p:cNvSpPr>
                <p:nvPr/>
              </p:nvSpPr>
              <p:spPr bwMode="auto">
                <a:xfrm>
                  <a:off x="2781" y="1456"/>
                  <a:ext cx="9" cy="9"/>
                </a:xfrm>
                <a:custGeom>
                  <a:avLst/>
                  <a:gdLst>
                    <a:gd name="T0" fmla="*/ 2 w 9"/>
                    <a:gd name="T1" fmla="*/ 1 h 9"/>
                    <a:gd name="T2" fmla="*/ 2 w 9"/>
                    <a:gd name="T3" fmla="*/ 1 h 9"/>
                    <a:gd name="T4" fmla="*/ 5 w 9"/>
                    <a:gd name="T5" fmla="*/ 1 h 9"/>
                    <a:gd name="T6" fmla="*/ 6 w 9"/>
                    <a:gd name="T7" fmla="*/ 0 h 9"/>
                    <a:gd name="T8" fmla="*/ 6 w 9"/>
                    <a:gd name="T9" fmla="*/ 1 h 9"/>
                    <a:gd name="T10" fmla="*/ 8 w 9"/>
                    <a:gd name="T11" fmla="*/ 1 h 9"/>
                    <a:gd name="T12" fmla="*/ 8 w 9"/>
                    <a:gd name="T13" fmla="*/ 3 h 9"/>
                    <a:gd name="T14" fmla="*/ 9 w 9"/>
                    <a:gd name="T15" fmla="*/ 3 h 9"/>
                    <a:gd name="T16" fmla="*/ 8 w 9"/>
                    <a:gd name="T17" fmla="*/ 4 h 9"/>
                    <a:gd name="T18" fmla="*/ 8 w 9"/>
                    <a:gd name="T19" fmla="*/ 6 h 9"/>
                    <a:gd name="T20" fmla="*/ 6 w 9"/>
                    <a:gd name="T21" fmla="*/ 7 h 9"/>
                    <a:gd name="T22" fmla="*/ 6 w 9"/>
                    <a:gd name="T23" fmla="*/ 7 h 9"/>
                    <a:gd name="T24" fmla="*/ 6 w 9"/>
                    <a:gd name="T25" fmla="*/ 7 h 9"/>
                    <a:gd name="T26" fmla="*/ 3 w 9"/>
                    <a:gd name="T27" fmla="*/ 9 h 9"/>
                    <a:gd name="T28" fmla="*/ 2 w 9"/>
                    <a:gd name="T29" fmla="*/ 9 h 9"/>
                    <a:gd name="T30" fmla="*/ 2 w 9"/>
                    <a:gd name="T31" fmla="*/ 9 h 9"/>
                    <a:gd name="T32" fmla="*/ 2 w 9"/>
                    <a:gd name="T33" fmla="*/ 7 h 9"/>
                    <a:gd name="T34" fmla="*/ 0 w 9"/>
                    <a:gd name="T35" fmla="*/ 7 h 9"/>
                    <a:gd name="T36" fmla="*/ 0 w 9"/>
                    <a:gd name="T37" fmla="*/ 6 h 9"/>
                    <a:gd name="T38" fmla="*/ 0 w 9"/>
                    <a:gd name="T39" fmla="*/ 4 h 9"/>
                    <a:gd name="T40" fmla="*/ 2 w 9"/>
                    <a:gd name="T41" fmla="*/ 4 h 9"/>
                    <a:gd name="T42" fmla="*/ 2 w 9"/>
                    <a:gd name="T43" fmla="*/ 3 h 9"/>
                    <a:gd name="T44" fmla="*/ 2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2" y="1"/>
                      </a:moveTo>
                      <a:lnTo>
                        <a:pt x="2" y="1"/>
                      </a:lnTo>
                      <a:lnTo>
                        <a:pt x="5" y="1"/>
                      </a:lnTo>
                      <a:lnTo>
                        <a:pt x="6" y="0"/>
                      </a:lnTo>
                      <a:lnTo>
                        <a:pt x="6" y="1"/>
                      </a:lnTo>
                      <a:lnTo>
                        <a:pt x="8" y="1"/>
                      </a:lnTo>
                      <a:lnTo>
                        <a:pt x="8" y="3"/>
                      </a:lnTo>
                      <a:lnTo>
                        <a:pt x="9" y="3"/>
                      </a:lnTo>
                      <a:lnTo>
                        <a:pt x="8" y="4"/>
                      </a:lnTo>
                      <a:lnTo>
                        <a:pt x="8" y="6"/>
                      </a:lnTo>
                      <a:lnTo>
                        <a:pt x="6" y="7"/>
                      </a:lnTo>
                      <a:lnTo>
                        <a:pt x="3" y="9"/>
                      </a:lnTo>
                      <a:lnTo>
                        <a:pt x="2" y="9"/>
                      </a:lnTo>
                      <a:lnTo>
                        <a:pt x="2" y="7"/>
                      </a:lnTo>
                      <a:lnTo>
                        <a:pt x="0" y="7"/>
                      </a:lnTo>
                      <a:lnTo>
                        <a:pt x="0" y="6"/>
                      </a:lnTo>
                      <a:lnTo>
                        <a:pt x="0" y="4"/>
                      </a:lnTo>
                      <a:lnTo>
                        <a:pt x="2" y="4"/>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35" name="Freeform 883"/>
                <p:cNvSpPr>
                  <a:spLocks/>
                </p:cNvSpPr>
                <p:nvPr/>
              </p:nvSpPr>
              <p:spPr bwMode="auto">
                <a:xfrm>
                  <a:off x="2781" y="1456"/>
                  <a:ext cx="9" cy="9"/>
                </a:xfrm>
                <a:custGeom>
                  <a:avLst/>
                  <a:gdLst>
                    <a:gd name="T0" fmla="*/ 2 w 9"/>
                    <a:gd name="T1" fmla="*/ 1 h 9"/>
                    <a:gd name="T2" fmla="*/ 2 w 9"/>
                    <a:gd name="T3" fmla="*/ 1 h 9"/>
                    <a:gd name="T4" fmla="*/ 5 w 9"/>
                    <a:gd name="T5" fmla="*/ 1 h 9"/>
                    <a:gd name="T6" fmla="*/ 6 w 9"/>
                    <a:gd name="T7" fmla="*/ 0 h 9"/>
                    <a:gd name="T8" fmla="*/ 6 w 9"/>
                    <a:gd name="T9" fmla="*/ 1 h 9"/>
                    <a:gd name="T10" fmla="*/ 8 w 9"/>
                    <a:gd name="T11" fmla="*/ 1 h 9"/>
                    <a:gd name="T12" fmla="*/ 8 w 9"/>
                    <a:gd name="T13" fmla="*/ 3 h 9"/>
                    <a:gd name="T14" fmla="*/ 9 w 9"/>
                    <a:gd name="T15" fmla="*/ 3 h 9"/>
                    <a:gd name="T16" fmla="*/ 8 w 9"/>
                    <a:gd name="T17" fmla="*/ 4 h 9"/>
                    <a:gd name="T18" fmla="*/ 8 w 9"/>
                    <a:gd name="T19" fmla="*/ 6 h 9"/>
                    <a:gd name="T20" fmla="*/ 6 w 9"/>
                    <a:gd name="T21" fmla="*/ 7 h 9"/>
                    <a:gd name="T22" fmla="*/ 6 w 9"/>
                    <a:gd name="T23" fmla="*/ 7 h 9"/>
                    <a:gd name="T24" fmla="*/ 6 w 9"/>
                    <a:gd name="T25" fmla="*/ 7 h 9"/>
                    <a:gd name="T26" fmla="*/ 3 w 9"/>
                    <a:gd name="T27" fmla="*/ 9 h 9"/>
                    <a:gd name="T28" fmla="*/ 2 w 9"/>
                    <a:gd name="T29" fmla="*/ 9 h 9"/>
                    <a:gd name="T30" fmla="*/ 2 w 9"/>
                    <a:gd name="T31" fmla="*/ 9 h 9"/>
                    <a:gd name="T32" fmla="*/ 2 w 9"/>
                    <a:gd name="T33" fmla="*/ 7 h 9"/>
                    <a:gd name="T34" fmla="*/ 0 w 9"/>
                    <a:gd name="T35" fmla="*/ 7 h 9"/>
                    <a:gd name="T36" fmla="*/ 0 w 9"/>
                    <a:gd name="T37" fmla="*/ 6 h 9"/>
                    <a:gd name="T38" fmla="*/ 0 w 9"/>
                    <a:gd name="T39" fmla="*/ 4 h 9"/>
                    <a:gd name="T40" fmla="*/ 2 w 9"/>
                    <a:gd name="T41" fmla="*/ 4 h 9"/>
                    <a:gd name="T42" fmla="*/ 2 w 9"/>
                    <a:gd name="T43" fmla="*/ 3 h 9"/>
                    <a:gd name="T44" fmla="*/ 2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2" y="1"/>
                      </a:moveTo>
                      <a:lnTo>
                        <a:pt x="2" y="1"/>
                      </a:lnTo>
                      <a:lnTo>
                        <a:pt x="5" y="1"/>
                      </a:lnTo>
                      <a:lnTo>
                        <a:pt x="6" y="0"/>
                      </a:lnTo>
                      <a:lnTo>
                        <a:pt x="6" y="1"/>
                      </a:lnTo>
                      <a:lnTo>
                        <a:pt x="8" y="1"/>
                      </a:lnTo>
                      <a:lnTo>
                        <a:pt x="8" y="3"/>
                      </a:lnTo>
                      <a:lnTo>
                        <a:pt x="9" y="3"/>
                      </a:lnTo>
                      <a:lnTo>
                        <a:pt x="8" y="4"/>
                      </a:lnTo>
                      <a:lnTo>
                        <a:pt x="8" y="6"/>
                      </a:lnTo>
                      <a:lnTo>
                        <a:pt x="6" y="7"/>
                      </a:lnTo>
                      <a:lnTo>
                        <a:pt x="3" y="9"/>
                      </a:lnTo>
                      <a:lnTo>
                        <a:pt x="2" y="9"/>
                      </a:lnTo>
                      <a:lnTo>
                        <a:pt x="2" y="7"/>
                      </a:lnTo>
                      <a:lnTo>
                        <a:pt x="0" y="7"/>
                      </a:lnTo>
                      <a:lnTo>
                        <a:pt x="0" y="6"/>
                      </a:lnTo>
                      <a:lnTo>
                        <a:pt x="0" y="4"/>
                      </a:lnTo>
                      <a:lnTo>
                        <a:pt x="2" y="4"/>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36" name="Freeform 884"/>
                <p:cNvSpPr>
                  <a:spLocks/>
                </p:cNvSpPr>
                <p:nvPr/>
              </p:nvSpPr>
              <p:spPr bwMode="auto">
                <a:xfrm>
                  <a:off x="2530" y="1578"/>
                  <a:ext cx="8" cy="9"/>
                </a:xfrm>
                <a:custGeom>
                  <a:avLst/>
                  <a:gdLst>
                    <a:gd name="T0" fmla="*/ 2 w 8"/>
                    <a:gd name="T1" fmla="*/ 2 h 9"/>
                    <a:gd name="T2" fmla="*/ 2 w 8"/>
                    <a:gd name="T3" fmla="*/ 2 h 9"/>
                    <a:gd name="T4" fmla="*/ 5 w 8"/>
                    <a:gd name="T5" fmla="*/ 0 h 9"/>
                    <a:gd name="T6" fmla="*/ 6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5 h 9"/>
                    <a:gd name="T20" fmla="*/ 6 w 8"/>
                    <a:gd name="T21" fmla="*/ 6 h 9"/>
                    <a:gd name="T22" fmla="*/ 6 w 8"/>
                    <a:gd name="T23" fmla="*/ 8 h 9"/>
                    <a:gd name="T24" fmla="*/ 6 w 8"/>
                    <a:gd name="T25" fmla="*/ 8 h 9"/>
                    <a:gd name="T26" fmla="*/ 3 w 8"/>
                    <a:gd name="T27" fmla="*/ 8 h 9"/>
                    <a:gd name="T28" fmla="*/ 2 w 8"/>
                    <a:gd name="T29" fmla="*/ 9 h 9"/>
                    <a:gd name="T30" fmla="*/ 2 w 8"/>
                    <a:gd name="T31" fmla="*/ 8 h 9"/>
                    <a:gd name="T32" fmla="*/ 2 w 8"/>
                    <a:gd name="T33" fmla="*/ 8 h 9"/>
                    <a:gd name="T34" fmla="*/ 0 w 8"/>
                    <a:gd name="T35" fmla="*/ 6 h 9"/>
                    <a:gd name="T36" fmla="*/ 0 w 8"/>
                    <a:gd name="T37" fmla="*/ 6 h 9"/>
                    <a:gd name="T38" fmla="*/ 0 w 8"/>
                    <a:gd name="T39" fmla="*/ 5 h 9"/>
                    <a:gd name="T40" fmla="*/ 2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0"/>
                      </a:lnTo>
                      <a:lnTo>
                        <a:pt x="6" y="0"/>
                      </a:lnTo>
                      <a:lnTo>
                        <a:pt x="8" y="2"/>
                      </a:lnTo>
                      <a:lnTo>
                        <a:pt x="8" y="3"/>
                      </a:lnTo>
                      <a:lnTo>
                        <a:pt x="8" y="5"/>
                      </a:lnTo>
                      <a:lnTo>
                        <a:pt x="6" y="6"/>
                      </a:lnTo>
                      <a:lnTo>
                        <a:pt x="6" y="8"/>
                      </a:lnTo>
                      <a:lnTo>
                        <a:pt x="3" y="8"/>
                      </a:lnTo>
                      <a:lnTo>
                        <a:pt x="2" y="9"/>
                      </a:lnTo>
                      <a:lnTo>
                        <a:pt x="2" y="8"/>
                      </a:lnTo>
                      <a:lnTo>
                        <a:pt x="0" y="6"/>
                      </a:lnTo>
                      <a:lnTo>
                        <a:pt x="0" y="5"/>
                      </a:lnTo>
                      <a:lnTo>
                        <a:pt x="2"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37" name="Freeform 885"/>
                <p:cNvSpPr>
                  <a:spLocks/>
                </p:cNvSpPr>
                <p:nvPr/>
              </p:nvSpPr>
              <p:spPr bwMode="auto">
                <a:xfrm>
                  <a:off x="2530" y="1578"/>
                  <a:ext cx="8" cy="9"/>
                </a:xfrm>
                <a:custGeom>
                  <a:avLst/>
                  <a:gdLst>
                    <a:gd name="T0" fmla="*/ 2 w 8"/>
                    <a:gd name="T1" fmla="*/ 2 h 9"/>
                    <a:gd name="T2" fmla="*/ 2 w 8"/>
                    <a:gd name="T3" fmla="*/ 2 h 9"/>
                    <a:gd name="T4" fmla="*/ 5 w 8"/>
                    <a:gd name="T5" fmla="*/ 0 h 9"/>
                    <a:gd name="T6" fmla="*/ 6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5 h 9"/>
                    <a:gd name="T20" fmla="*/ 6 w 8"/>
                    <a:gd name="T21" fmla="*/ 6 h 9"/>
                    <a:gd name="T22" fmla="*/ 6 w 8"/>
                    <a:gd name="T23" fmla="*/ 8 h 9"/>
                    <a:gd name="T24" fmla="*/ 6 w 8"/>
                    <a:gd name="T25" fmla="*/ 8 h 9"/>
                    <a:gd name="T26" fmla="*/ 3 w 8"/>
                    <a:gd name="T27" fmla="*/ 8 h 9"/>
                    <a:gd name="T28" fmla="*/ 2 w 8"/>
                    <a:gd name="T29" fmla="*/ 9 h 9"/>
                    <a:gd name="T30" fmla="*/ 2 w 8"/>
                    <a:gd name="T31" fmla="*/ 8 h 9"/>
                    <a:gd name="T32" fmla="*/ 2 w 8"/>
                    <a:gd name="T33" fmla="*/ 8 h 9"/>
                    <a:gd name="T34" fmla="*/ 0 w 8"/>
                    <a:gd name="T35" fmla="*/ 6 h 9"/>
                    <a:gd name="T36" fmla="*/ 0 w 8"/>
                    <a:gd name="T37" fmla="*/ 6 h 9"/>
                    <a:gd name="T38" fmla="*/ 0 w 8"/>
                    <a:gd name="T39" fmla="*/ 5 h 9"/>
                    <a:gd name="T40" fmla="*/ 2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5" y="0"/>
                      </a:lnTo>
                      <a:lnTo>
                        <a:pt x="6" y="0"/>
                      </a:lnTo>
                      <a:lnTo>
                        <a:pt x="8" y="2"/>
                      </a:lnTo>
                      <a:lnTo>
                        <a:pt x="8" y="3"/>
                      </a:lnTo>
                      <a:lnTo>
                        <a:pt x="8" y="5"/>
                      </a:lnTo>
                      <a:lnTo>
                        <a:pt x="6" y="6"/>
                      </a:lnTo>
                      <a:lnTo>
                        <a:pt x="6" y="8"/>
                      </a:lnTo>
                      <a:lnTo>
                        <a:pt x="3" y="8"/>
                      </a:lnTo>
                      <a:lnTo>
                        <a:pt x="2" y="9"/>
                      </a:lnTo>
                      <a:lnTo>
                        <a:pt x="2" y="8"/>
                      </a:lnTo>
                      <a:lnTo>
                        <a:pt x="0" y="6"/>
                      </a:lnTo>
                      <a:lnTo>
                        <a:pt x="0" y="5"/>
                      </a:lnTo>
                      <a:lnTo>
                        <a:pt x="2"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38" name="Freeform 886"/>
                <p:cNvSpPr>
                  <a:spLocks/>
                </p:cNvSpPr>
                <p:nvPr/>
              </p:nvSpPr>
              <p:spPr bwMode="auto">
                <a:xfrm>
                  <a:off x="2705" y="1408"/>
                  <a:ext cx="9" cy="9"/>
                </a:xfrm>
                <a:custGeom>
                  <a:avLst/>
                  <a:gdLst>
                    <a:gd name="T0" fmla="*/ 3 w 9"/>
                    <a:gd name="T1" fmla="*/ 2 h 9"/>
                    <a:gd name="T2" fmla="*/ 3 w 9"/>
                    <a:gd name="T3" fmla="*/ 2 h 9"/>
                    <a:gd name="T4" fmla="*/ 5 w 9"/>
                    <a:gd name="T5" fmla="*/ 0 h 9"/>
                    <a:gd name="T6" fmla="*/ 6 w 9"/>
                    <a:gd name="T7" fmla="*/ 0 h 9"/>
                    <a:gd name="T8" fmla="*/ 6 w 9"/>
                    <a:gd name="T9" fmla="*/ 0 h 9"/>
                    <a:gd name="T10" fmla="*/ 8 w 9"/>
                    <a:gd name="T11" fmla="*/ 2 h 9"/>
                    <a:gd name="T12" fmla="*/ 8 w 9"/>
                    <a:gd name="T13" fmla="*/ 2 h 9"/>
                    <a:gd name="T14" fmla="*/ 9 w 9"/>
                    <a:gd name="T15" fmla="*/ 3 h 9"/>
                    <a:gd name="T16" fmla="*/ 8 w 9"/>
                    <a:gd name="T17" fmla="*/ 5 h 9"/>
                    <a:gd name="T18" fmla="*/ 8 w 9"/>
                    <a:gd name="T19" fmla="*/ 5 h 9"/>
                    <a:gd name="T20" fmla="*/ 6 w 9"/>
                    <a:gd name="T21" fmla="*/ 6 h 9"/>
                    <a:gd name="T22" fmla="*/ 5 w 9"/>
                    <a:gd name="T23" fmla="*/ 7 h 9"/>
                    <a:gd name="T24" fmla="*/ 5 w 9"/>
                    <a:gd name="T25" fmla="*/ 7 h 9"/>
                    <a:gd name="T26" fmla="*/ 3 w 9"/>
                    <a:gd name="T27" fmla="*/ 7 h 9"/>
                    <a:gd name="T28" fmla="*/ 3 w 9"/>
                    <a:gd name="T29" fmla="*/ 9 h 9"/>
                    <a:gd name="T30" fmla="*/ 2 w 9"/>
                    <a:gd name="T31" fmla="*/ 7 h 9"/>
                    <a:gd name="T32" fmla="*/ 2 w 9"/>
                    <a:gd name="T33" fmla="*/ 7 h 9"/>
                    <a:gd name="T34" fmla="*/ 2 w 9"/>
                    <a:gd name="T35" fmla="*/ 6 h 9"/>
                    <a:gd name="T36" fmla="*/ 0 w 9"/>
                    <a:gd name="T37" fmla="*/ 5 h 9"/>
                    <a:gd name="T38" fmla="*/ 2 w 9"/>
                    <a:gd name="T39" fmla="*/ 5 h 9"/>
                    <a:gd name="T40" fmla="*/ 2 w 9"/>
                    <a:gd name="T41" fmla="*/ 3 h 9"/>
                    <a:gd name="T42" fmla="*/ 2 w 9"/>
                    <a:gd name="T43" fmla="*/ 2 h 9"/>
                    <a:gd name="T44" fmla="*/ 3 w 9"/>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2"/>
                      </a:moveTo>
                      <a:lnTo>
                        <a:pt x="3" y="2"/>
                      </a:lnTo>
                      <a:lnTo>
                        <a:pt x="5" y="0"/>
                      </a:lnTo>
                      <a:lnTo>
                        <a:pt x="6" y="0"/>
                      </a:lnTo>
                      <a:lnTo>
                        <a:pt x="8" y="2"/>
                      </a:lnTo>
                      <a:lnTo>
                        <a:pt x="9" y="3"/>
                      </a:lnTo>
                      <a:lnTo>
                        <a:pt x="8" y="5"/>
                      </a:lnTo>
                      <a:lnTo>
                        <a:pt x="6" y="6"/>
                      </a:lnTo>
                      <a:lnTo>
                        <a:pt x="5" y="7"/>
                      </a:lnTo>
                      <a:lnTo>
                        <a:pt x="3" y="7"/>
                      </a:lnTo>
                      <a:lnTo>
                        <a:pt x="3" y="9"/>
                      </a:lnTo>
                      <a:lnTo>
                        <a:pt x="2" y="7"/>
                      </a:lnTo>
                      <a:lnTo>
                        <a:pt x="2" y="6"/>
                      </a:lnTo>
                      <a:lnTo>
                        <a:pt x="0" y="5"/>
                      </a:lnTo>
                      <a:lnTo>
                        <a:pt x="2" y="5"/>
                      </a:lnTo>
                      <a:lnTo>
                        <a:pt x="2" y="3"/>
                      </a:lnTo>
                      <a:lnTo>
                        <a:pt x="2"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39" name="Freeform 887"/>
                <p:cNvSpPr>
                  <a:spLocks/>
                </p:cNvSpPr>
                <p:nvPr/>
              </p:nvSpPr>
              <p:spPr bwMode="auto">
                <a:xfrm>
                  <a:off x="2705" y="1408"/>
                  <a:ext cx="9" cy="9"/>
                </a:xfrm>
                <a:custGeom>
                  <a:avLst/>
                  <a:gdLst>
                    <a:gd name="T0" fmla="*/ 3 w 9"/>
                    <a:gd name="T1" fmla="*/ 2 h 9"/>
                    <a:gd name="T2" fmla="*/ 3 w 9"/>
                    <a:gd name="T3" fmla="*/ 2 h 9"/>
                    <a:gd name="T4" fmla="*/ 5 w 9"/>
                    <a:gd name="T5" fmla="*/ 0 h 9"/>
                    <a:gd name="T6" fmla="*/ 6 w 9"/>
                    <a:gd name="T7" fmla="*/ 0 h 9"/>
                    <a:gd name="T8" fmla="*/ 6 w 9"/>
                    <a:gd name="T9" fmla="*/ 0 h 9"/>
                    <a:gd name="T10" fmla="*/ 8 w 9"/>
                    <a:gd name="T11" fmla="*/ 2 h 9"/>
                    <a:gd name="T12" fmla="*/ 8 w 9"/>
                    <a:gd name="T13" fmla="*/ 2 h 9"/>
                    <a:gd name="T14" fmla="*/ 9 w 9"/>
                    <a:gd name="T15" fmla="*/ 3 h 9"/>
                    <a:gd name="T16" fmla="*/ 8 w 9"/>
                    <a:gd name="T17" fmla="*/ 5 h 9"/>
                    <a:gd name="T18" fmla="*/ 8 w 9"/>
                    <a:gd name="T19" fmla="*/ 5 h 9"/>
                    <a:gd name="T20" fmla="*/ 6 w 9"/>
                    <a:gd name="T21" fmla="*/ 6 h 9"/>
                    <a:gd name="T22" fmla="*/ 5 w 9"/>
                    <a:gd name="T23" fmla="*/ 7 h 9"/>
                    <a:gd name="T24" fmla="*/ 5 w 9"/>
                    <a:gd name="T25" fmla="*/ 7 h 9"/>
                    <a:gd name="T26" fmla="*/ 3 w 9"/>
                    <a:gd name="T27" fmla="*/ 7 h 9"/>
                    <a:gd name="T28" fmla="*/ 3 w 9"/>
                    <a:gd name="T29" fmla="*/ 9 h 9"/>
                    <a:gd name="T30" fmla="*/ 2 w 9"/>
                    <a:gd name="T31" fmla="*/ 7 h 9"/>
                    <a:gd name="T32" fmla="*/ 2 w 9"/>
                    <a:gd name="T33" fmla="*/ 7 h 9"/>
                    <a:gd name="T34" fmla="*/ 2 w 9"/>
                    <a:gd name="T35" fmla="*/ 6 h 9"/>
                    <a:gd name="T36" fmla="*/ 0 w 9"/>
                    <a:gd name="T37" fmla="*/ 5 h 9"/>
                    <a:gd name="T38" fmla="*/ 2 w 9"/>
                    <a:gd name="T39" fmla="*/ 5 h 9"/>
                    <a:gd name="T40" fmla="*/ 2 w 9"/>
                    <a:gd name="T41" fmla="*/ 3 h 9"/>
                    <a:gd name="T42" fmla="*/ 2 w 9"/>
                    <a:gd name="T43" fmla="*/ 2 h 9"/>
                    <a:gd name="T44" fmla="*/ 3 w 9"/>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2"/>
                      </a:moveTo>
                      <a:lnTo>
                        <a:pt x="3" y="2"/>
                      </a:lnTo>
                      <a:lnTo>
                        <a:pt x="5" y="0"/>
                      </a:lnTo>
                      <a:lnTo>
                        <a:pt x="6" y="0"/>
                      </a:lnTo>
                      <a:lnTo>
                        <a:pt x="8" y="2"/>
                      </a:lnTo>
                      <a:lnTo>
                        <a:pt x="9" y="3"/>
                      </a:lnTo>
                      <a:lnTo>
                        <a:pt x="8" y="5"/>
                      </a:lnTo>
                      <a:lnTo>
                        <a:pt x="6" y="6"/>
                      </a:lnTo>
                      <a:lnTo>
                        <a:pt x="5" y="7"/>
                      </a:lnTo>
                      <a:lnTo>
                        <a:pt x="3" y="7"/>
                      </a:lnTo>
                      <a:lnTo>
                        <a:pt x="3" y="9"/>
                      </a:lnTo>
                      <a:lnTo>
                        <a:pt x="2" y="7"/>
                      </a:lnTo>
                      <a:lnTo>
                        <a:pt x="2" y="6"/>
                      </a:lnTo>
                      <a:lnTo>
                        <a:pt x="0" y="5"/>
                      </a:lnTo>
                      <a:lnTo>
                        <a:pt x="2" y="5"/>
                      </a:lnTo>
                      <a:lnTo>
                        <a:pt x="2" y="3"/>
                      </a:lnTo>
                      <a:lnTo>
                        <a:pt x="2"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40" name="Freeform 888"/>
                <p:cNvSpPr>
                  <a:spLocks/>
                </p:cNvSpPr>
                <p:nvPr/>
              </p:nvSpPr>
              <p:spPr bwMode="auto">
                <a:xfrm>
                  <a:off x="2783" y="1552"/>
                  <a:ext cx="7" cy="8"/>
                </a:xfrm>
                <a:custGeom>
                  <a:avLst/>
                  <a:gdLst>
                    <a:gd name="T0" fmla="*/ 1 w 7"/>
                    <a:gd name="T1" fmla="*/ 1 h 8"/>
                    <a:gd name="T2" fmla="*/ 1 w 7"/>
                    <a:gd name="T3" fmla="*/ 1 h 8"/>
                    <a:gd name="T4" fmla="*/ 4 w 7"/>
                    <a:gd name="T5" fmla="*/ 1 h 8"/>
                    <a:gd name="T6" fmla="*/ 4 w 7"/>
                    <a:gd name="T7" fmla="*/ 0 h 8"/>
                    <a:gd name="T8" fmla="*/ 6 w 7"/>
                    <a:gd name="T9" fmla="*/ 1 h 8"/>
                    <a:gd name="T10" fmla="*/ 7 w 7"/>
                    <a:gd name="T11" fmla="*/ 1 h 8"/>
                    <a:gd name="T12" fmla="*/ 7 w 7"/>
                    <a:gd name="T13" fmla="*/ 1 h 8"/>
                    <a:gd name="T14" fmla="*/ 7 w 7"/>
                    <a:gd name="T15" fmla="*/ 3 h 8"/>
                    <a:gd name="T16" fmla="*/ 7 w 7"/>
                    <a:gd name="T17" fmla="*/ 4 h 8"/>
                    <a:gd name="T18" fmla="*/ 7 w 7"/>
                    <a:gd name="T19" fmla="*/ 6 h 8"/>
                    <a:gd name="T20" fmla="*/ 6 w 7"/>
                    <a:gd name="T21" fmla="*/ 6 h 8"/>
                    <a:gd name="T22" fmla="*/ 4 w 7"/>
                    <a:gd name="T23" fmla="*/ 7 h 8"/>
                    <a:gd name="T24" fmla="*/ 4 w 7"/>
                    <a:gd name="T25" fmla="*/ 7 h 8"/>
                    <a:gd name="T26" fmla="*/ 3 w 7"/>
                    <a:gd name="T27" fmla="*/ 8 h 8"/>
                    <a:gd name="T28" fmla="*/ 1 w 7"/>
                    <a:gd name="T29" fmla="*/ 8 h 8"/>
                    <a:gd name="T30" fmla="*/ 0 w 7"/>
                    <a:gd name="T31" fmla="*/ 8 h 8"/>
                    <a:gd name="T32" fmla="*/ 0 w 7"/>
                    <a:gd name="T33" fmla="*/ 7 h 8"/>
                    <a:gd name="T34" fmla="*/ 0 w 7"/>
                    <a:gd name="T35" fmla="*/ 6 h 8"/>
                    <a:gd name="T36" fmla="*/ 0 w 7"/>
                    <a:gd name="T37" fmla="*/ 6 h 8"/>
                    <a:gd name="T38" fmla="*/ 0 w 7"/>
                    <a:gd name="T39" fmla="*/ 4 h 8"/>
                    <a:gd name="T40" fmla="*/ 0 w 7"/>
                    <a:gd name="T41" fmla="*/ 3 h 8"/>
                    <a:gd name="T42" fmla="*/ 1 w 7"/>
                    <a:gd name="T43" fmla="*/ 1 h 8"/>
                    <a:gd name="T44" fmla="*/ 1 w 7"/>
                    <a:gd name="T45" fmla="*/ 1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1"/>
                      </a:moveTo>
                      <a:lnTo>
                        <a:pt x="1" y="1"/>
                      </a:lnTo>
                      <a:lnTo>
                        <a:pt x="4" y="1"/>
                      </a:lnTo>
                      <a:lnTo>
                        <a:pt x="4" y="0"/>
                      </a:lnTo>
                      <a:lnTo>
                        <a:pt x="6" y="1"/>
                      </a:lnTo>
                      <a:lnTo>
                        <a:pt x="7" y="1"/>
                      </a:lnTo>
                      <a:lnTo>
                        <a:pt x="7" y="3"/>
                      </a:lnTo>
                      <a:lnTo>
                        <a:pt x="7" y="4"/>
                      </a:lnTo>
                      <a:lnTo>
                        <a:pt x="7" y="6"/>
                      </a:lnTo>
                      <a:lnTo>
                        <a:pt x="6" y="6"/>
                      </a:lnTo>
                      <a:lnTo>
                        <a:pt x="4" y="7"/>
                      </a:lnTo>
                      <a:lnTo>
                        <a:pt x="3" y="8"/>
                      </a:lnTo>
                      <a:lnTo>
                        <a:pt x="1" y="8"/>
                      </a:lnTo>
                      <a:lnTo>
                        <a:pt x="0" y="8"/>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41" name="Freeform 889"/>
                <p:cNvSpPr>
                  <a:spLocks/>
                </p:cNvSpPr>
                <p:nvPr/>
              </p:nvSpPr>
              <p:spPr bwMode="auto">
                <a:xfrm>
                  <a:off x="2783" y="1552"/>
                  <a:ext cx="7" cy="8"/>
                </a:xfrm>
                <a:custGeom>
                  <a:avLst/>
                  <a:gdLst>
                    <a:gd name="T0" fmla="*/ 1 w 7"/>
                    <a:gd name="T1" fmla="*/ 1 h 8"/>
                    <a:gd name="T2" fmla="*/ 1 w 7"/>
                    <a:gd name="T3" fmla="*/ 1 h 8"/>
                    <a:gd name="T4" fmla="*/ 4 w 7"/>
                    <a:gd name="T5" fmla="*/ 1 h 8"/>
                    <a:gd name="T6" fmla="*/ 4 w 7"/>
                    <a:gd name="T7" fmla="*/ 0 h 8"/>
                    <a:gd name="T8" fmla="*/ 6 w 7"/>
                    <a:gd name="T9" fmla="*/ 1 h 8"/>
                    <a:gd name="T10" fmla="*/ 7 w 7"/>
                    <a:gd name="T11" fmla="*/ 1 h 8"/>
                    <a:gd name="T12" fmla="*/ 7 w 7"/>
                    <a:gd name="T13" fmla="*/ 1 h 8"/>
                    <a:gd name="T14" fmla="*/ 7 w 7"/>
                    <a:gd name="T15" fmla="*/ 3 h 8"/>
                    <a:gd name="T16" fmla="*/ 7 w 7"/>
                    <a:gd name="T17" fmla="*/ 4 h 8"/>
                    <a:gd name="T18" fmla="*/ 7 w 7"/>
                    <a:gd name="T19" fmla="*/ 6 h 8"/>
                    <a:gd name="T20" fmla="*/ 6 w 7"/>
                    <a:gd name="T21" fmla="*/ 6 h 8"/>
                    <a:gd name="T22" fmla="*/ 4 w 7"/>
                    <a:gd name="T23" fmla="*/ 7 h 8"/>
                    <a:gd name="T24" fmla="*/ 4 w 7"/>
                    <a:gd name="T25" fmla="*/ 7 h 8"/>
                    <a:gd name="T26" fmla="*/ 3 w 7"/>
                    <a:gd name="T27" fmla="*/ 8 h 8"/>
                    <a:gd name="T28" fmla="*/ 1 w 7"/>
                    <a:gd name="T29" fmla="*/ 8 h 8"/>
                    <a:gd name="T30" fmla="*/ 0 w 7"/>
                    <a:gd name="T31" fmla="*/ 8 h 8"/>
                    <a:gd name="T32" fmla="*/ 0 w 7"/>
                    <a:gd name="T33" fmla="*/ 7 h 8"/>
                    <a:gd name="T34" fmla="*/ 0 w 7"/>
                    <a:gd name="T35" fmla="*/ 6 h 8"/>
                    <a:gd name="T36" fmla="*/ 0 w 7"/>
                    <a:gd name="T37" fmla="*/ 6 h 8"/>
                    <a:gd name="T38" fmla="*/ 0 w 7"/>
                    <a:gd name="T39" fmla="*/ 4 h 8"/>
                    <a:gd name="T40" fmla="*/ 0 w 7"/>
                    <a:gd name="T41" fmla="*/ 3 h 8"/>
                    <a:gd name="T42" fmla="*/ 1 w 7"/>
                    <a:gd name="T43" fmla="*/ 1 h 8"/>
                    <a:gd name="T44" fmla="*/ 1 w 7"/>
                    <a:gd name="T45" fmla="*/ 1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1"/>
                      </a:moveTo>
                      <a:lnTo>
                        <a:pt x="1" y="1"/>
                      </a:lnTo>
                      <a:lnTo>
                        <a:pt x="4" y="1"/>
                      </a:lnTo>
                      <a:lnTo>
                        <a:pt x="4" y="0"/>
                      </a:lnTo>
                      <a:lnTo>
                        <a:pt x="6" y="1"/>
                      </a:lnTo>
                      <a:lnTo>
                        <a:pt x="7" y="1"/>
                      </a:lnTo>
                      <a:lnTo>
                        <a:pt x="7" y="3"/>
                      </a:lnTo>
                      <a:lnTo>
                        <a:pt x="7" y="4"/>
                      </a:lnTo>
                      <a:lnTo>
                        <a:pt x="7" y="6"/>
                      </a:lnTo>
                      <a:lnTo>
                        <a:pt x="6" y="6"/>
                      </a:lnTo>
                      <a:lnTo>
                        <a:pt x="4" y="7"/>
                      </a:lnTo>
                      <a:lnTo>
                        <a:pt x="3" y="8"/>
                      </a:lnTo>
                      <a:lnTo>
                        <a:pt x="1" y="8"/>
                      </a:lnTo>
                      <a:lnTo>
                        <a:pt x="0" y="8"/>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42" name="Freeform 890"/>
                <p:cNvSpPr>
                  <a:spLocks/>
                </p:cNvSpPr>
                <p:nvPr/>
              </p:nvSpPr>
              <p:spPr bwMode="auto">
                <a:xfrm>
                  <a:off x="2829" y="1514"/>
                  <a:ext cx="9" cy="8"/>
                </a:xfrm>
                <a:custGeom>
                  <a:avLst/>
                  <a:gdLst>
                    <a:gd name="T0" fmla="*/ 3 w 9"/>
                    <a:gd name="T1" fmla="*/ 2 h 8"/>
                    <a:gd name="T2" fmla="*/ 3 w 9"/>
                    <a:gd name="T3" fmla="*/ 2 h 8"/>
                    <a:gd name="T4" fmla="*/ 5 w 9"/>
                    <a:gd name="T5" fmla="*/ 0 h 8"/>
                    <a:gd name="T6" fmla="*/ 6 w 9"/>
                    <a:gd name="T7" fmla="*/ 0 h 8"/>
                    <a:gd name="T8" fmla="*/ 8 w 9"/>
                    <a:gd name="T9" fmla="*/ 0 h 8"/>
                    <a:gd name="T10" fmla="*/ 8 w 9"/>
                    <a:gd name="T11" fmla="*/ 0 h 8"/>
                    <a:gd name="T12" fmla="*/ 9 w 9"/>
                    <a:gd name="T13" fmla="*/ 2 h 8"/>
                    <a:gd name="T14" fmla="*/ 9 w 9"/>
                    <a:gd name="T15" fmla="*/ 3 h 8"/>
                    <a:gd name="T16" fmla="*/ 9 w 9"/>
                    <a:gd name="T17" fmla="*/ 5 h 8"/>
                    <a:gd name="T18" fmla="*/ 8 w 9"/>
                    <a:gd name="T19" fmla="*/ 5 h 8"/>
                    <a:gd name="T20" fmla="*/ 6 w 9"/>
                    <a:gd name="T21" fmla="*/ 6 h 8"/>
                    <a:gd name="T22" fmla="*/ 5 w 9"/>
                    <a:gd name="T23" fmla="*/ 8 h 8"/>
                    <a:gd name="T24" fmla="*/ 5 w 9"/>
                    <a:gd name="T25" fmla="*/ 8 h 8"/>
                    <a:gd name="T26" fmla="*/ 5 w 9"/>
                    <a:gd name="T27" fmla="*/ 8 h 8"/>
                    <a:gd name="T28" fmla="*/ 3 w 9"/>
                    <a:gd name="T29" fmla="*/ 8 h 8"/>
                    <a:gd name="T30" fmla="*/ 2 w 9"/>
                    <a:gd name="T31" fmla="*/ 8 h 8"/>
                    <a:gd name="T32" fmla="*/ 0 w 9"/>
                    <a:gd name="T33" fmla="*/ 8 h 8"/>
                    <a:gd name="T34" fmla="*/ 0 w 9"/>
                    <a:gd name="T35" fmla="*/ 6 h 8"/>
                    <a:gd name="T36" fmla="*/ 0 w 9"/>
                    <a:gd name="T37" fmla="*/ 5 h 8"/>
                    <a:gd name="T38" fmla="*/ 0 w 9"/>
                    <a:gd name="T39" fmla="*/ 5 h 8"/>
                    <a:gd name="T40" fmla="*/ 0 w 9"/>
                    <a:gd name="T41" fmla="*/ 3 h 8"/>
                    <a:gd name="T42" fmla="*/ 2 w 9"/>
                    <a:gd name="T43" fmla="*/ 2 h 8"/>
                    <a:gd name="T44" fmla="*/ 3 w 9"/>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2"/>
                      </a:moveTo>
                      <a:lnTo>
                        <a:pt x="3" y="2"/>
                      </a:lnTo>
                      <a:lnTo>
                        <a:pt x="5" y="0"/>
                      </a:lnTo>
                      <a:lnTo>
                        <a:pt x="6" y="0"/>
                      </a:lnTo>
                      <a:lnTo>
                        <a:pt x="8" y="0"/>
                      </a:lnTo>
                      <a:lnTo>
                        <a:pt x="9" y="2"/>
                      </a:lnTo>
                      <a:lnTo>
                        <a:pt x="9" y="3"/>
                      </a:lnTo>
                      <a:lnTo>
                        <a:pt x="9" y="5"/>
                      </a:lnTo>
                      <a:lnTo>
                        <a:pt x="8" y="5"/>
                      </a:lnTo>
                      <a:lnTo>
                        <a:pt x="6" y="6"/>
                      </a:lnTo>
                      <a:lnTo>
                        <a:pt x="5" y="8"/>
                      </a:lnTo>
                      <a:lnTo>
                        <a:pt x="3" y="8"/>
                      </a:lnTo>
                      <a:lnTo>
                        <a:pt x="2" y="8"/>
                      </a:lnTo>
                      <a:lnTo>
                        <a:pt x="0" y="8"/>
                      </a:lnTo>
                      <a:lnTo>
                        <a:pt x="0" y="6"/>
                      </a:lnTo>
                      <a:lnTo>
                        <a:pt x="0" y="5"/>
                      </a:lnTo>
                      <a:lnTo>
                        <a:pt x="0" y="3"/>
                      </a:lnTo>
                      <a:lnTo>
                        <a:pt x="2"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43" name="Freeform 891"/>
                <p:cNvSpPr>
                  <a:spLocks/>
                </p:cNvSpPr>
                <p:nvPr/>
              </p:nvSpPr>
              <p:spPr bwMode="auto">
                <a:xfrm>
                  <a:off x="2829" y="1514"/>
                  <a:ext cx="9" cy="8"/>
                </a:xfrm>
                <a:custGeom>
                  <a:avLst/>
                  <a:gdLst>
                    <a:gd name="T0" fmla="*/ 3 w 9"/>
                    <a:gd name="T1" fmla="*/ 2 h 8"/>
                    <a:gd name="T2" fmla="*/ 3 w 9"/>
                    <a:gd name="T3" fmla="*/ 2 h 8"/>
                    <a:gd name="T4" fmla="*/ 5 w 9"/>
                    <a:gd name="T5" fmla="*/ 0 h 8"/>
                    <a:gd name="T6" fmla="*/ 6 w 9"/>
                    <a:gd name="T7" fmla="*/ 0 h 8"/>
                    <a:gd name="T8" fmla="*/ 8 w 9"/>
                    <a:gd name="T9" fmla="*/ 0 h 8"/>
                    <a:gd name="T10" fmla="*/ 8 w 9"/>
                    <a:gd name="T11" fmla="*/ 0 h 8"/>
                    <a:gd name="T12" fmla="*/ 9 w 9"/>
                    <a:gd name="T13" fmla="*/ 2 h 8"/>
                    <a:gd name="T14" fmla="*/ 9 w 9"/>
                    <a:gd name="T15" fmla="*/ 3 h 8"/>
                    <a:gd name="T16" fmla="*/ 9 w 9"/>
                    <a:gd name="T17" fmla="*/ 5 h 8"/>
                    <a:gd name="T18" fmla="*/ 8 w 9"/>
                    <a:gd name="T19" fmla="*/ 5 h 8"/>
                    <a:gd name="T20" fmla="*/ 6 w 9"/>
                    <a:gd name="T21" fmla="*/ 6 h 8"/>
                    <a:gd name="T22" fmla="*/ 5 w 9"/>
                    <a:gd name="T23" fmla="*/ 8 h 8"/>
                    <a:gd name="T24" fmla="*/ 5 w 9"/>
                    <a:gd name="T25" fmla="*/ 8 h 8"/>
                    <a:gd name="T26" fmla="*/ 5 w 9"/>
                    <a:gd name="T27" fmla="*/ 8 h 8"/>
                    <a:gd name="T28" fmla="*/ 3 w 9"/>
                    <a:gd name="T29" fmla="*/ 8 h 8"/>
                    <a:gd name="T30" fmla="*/ 2 w 9"/>
                    <a:gd name="T31" fmla="*/ 8 h 8"/>
                    <a:gd name="T32" fmla="*/ 0 w 9"/>
                    <a:gd name="T33" fmla="*/ 8 h 8"/>
                    <a:gd name="T34" fmla="*/ 0 w 9"/>
                    <a:gd name="T35" fmla="*/ 6 h 8"/>
                    <a:gd name="T36" fmla="*/ 0 w 9"/>
                    <a:gd name="T37" fmla="*/ 5 h 8"/>
                    <a:gd name="T38" fmla="*/ 0 w 9"/>
                    <a:gd name="T39" fmla="*/ 5 h 8"/>
                    <a:gd name="T40" fmla="*/ 0 w 9"/>
                    <a:gd name="T41" fmla="*/ 3 h 8"/>
                    <a:gd name="T42" fmla="*/ 2 w 9"/>
                    <a:gd name="T43" fmla="*/ 2 h 8"/>
                    <a:gd name="T44" fmla="*/ 3 w 9"/>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2"/>
                      </a:moveTo>
                      <a:lnTo>
                        <a:pt x="3" y="2"/>
                      </a:lnTo>
                      <a:lnTo>
                        <a:pt x="5" y="0"/>
                      </a:lnTo>
                      <a:lnTo>
                        <a:pt x="6" y="0"/>
                      </a:lnTo>
                      <a:lnTo>
                        <a:pt x="8" y="0"/>
                      </a:lnTo>
                      <a:lnTo>
                        <a:pt x="9" y="2"/>
                      </a:lnTo>
                      <a:lnTo>
                        <a:pt x="9" y="3"/>
                      </a:lnTo>
                      <a:lnTo>
                        <a:pt x="9" y="5"/>
                      </a:lnTo>
                      <a:lnTo>
                        <a:pt x="8" y="5"/>
                      </a:lnTo>
                      <a:lnTo>
                        <a:pt x="6" y="6"/>
                      </a:lnTo>
                      <a:lnTo>
                        <a:pt x="5" y="8"/>
                      </a:lnTo>
                      <a:lnTo>
                        <a:pt x="3" y="8"/>
                      </a:lnTo>
                      <a:lnTo>
                        <a:pt x="2" y="8"/>
                      </a:lnTo>
                      <a:lnTo>
                        <a:pt x="0" y="8"/>
                      </a:lnTo>
                      <a:lnTo>
                        <a:pt x="0" y="6"/>
                      </a:lnTo>
                      <a:lnTo>
                        <a:pt x="0" y="5"/>
                      </a:lnTo>
                      <a:lnTo>
                        <a:pt x="0" y="3"/>
                      </a:lnTo>
                      <a:lnTo>
                        <a:pt x="2"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44" name="Freeform 892"/>
                <p:cNvSpPr>
                  <a:spLocks/>
                </p:cNvSpPr>
                <p:nvPr/>
              </p:nvSpPr>
              <p:spPr bwMode="auto">
                <a:xfrm>
                  <a:off x="2852" y="1519"/>
                  <a:ext cx="7" cy="9"/>
                </a:xfrm>
                <a:custGeom>
                  <a:avLst/>
                  <a:gdLst>
                    <a:gd name="T0" fmla="*/ 1 w 7"/>
                    <a:gd name="T1" fmla="*/ 1 h 9"/>
                    <a:gd name="T2" fmla="*/ 1 w 7"/>
                    <a:gd name="T3" fmla="*/ 1 h 9"/>
                    <a:gd name="T4" fmla="*/ 2 w 7"/>
                    <a:gd name="T5" fmla="*/ 0 h 9"/>
                    <a:gd name="T6" fmla="*/ 4 w 7"/>
                    <a:gd name="T7" fmla="*/ 0 h 9"/>
                    <a:gd name="T8" fmla="*/ 5 w 7"/>
                    <a:gd name="T9" fmla="*/ 0 h 9"/>
                    <a:gd name="T10" fmla="*/ 5 w 7"/>
                    <a:gd name="T11" fmla="*/ 1 h 9"/>
                    <a:gd name="T12" fmla="*/ 7 w 7"/>
                    <a:gd name="T13" fmla="*/ 1 h 9"/>
                    <a:gd name="T14" fmla="*/ 7 w 7"/>
                    <a:gd name="T15" fmla="*/ 3 h 9"/>
                    <a:gd name="T16" fmla="*/ 7 w 7"/>
                    <a:gd name="T17" fmla="*/ 4 h 9"/>
                    <a:gd name="T18" fmla="*/ 5 w 7"/>
                    <a:gd name="T19" fmla="*/ 4 h 9"/>
                    <a:gd name="T20" fmla="*/ 5 w 7"/>
                    <a:gd name="T21" fmla="*/ 6 h 9"/>
                    <a:gd name="T22" fmla="*/ 4 w 7"/>
                    <a:gd name="T23" fmla="*/ 7 h 9"/>
                    <a:gd name="T24" fmla="*/ 4 w 7"/>
                    <a:gd name="T25" fmla="*/ 7 h 9"/>
                    <a:gd name="T26" fmla="*/ 2 w 7"/>
                    <a:gd name="T27" fmla="*/ 7 h 9"/>
                    <a:gd name="T28" fmla="*/ 1 w 7"/>
                    <a:gd name="T29" fmla="*/ 9 h 9"/>
                    <a:gd name="T30" fmla="*/ 1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2" y="0"/>
                      </a:lnTo>
                      <a:lnTo>
                        <a:pt x="4" y="0"/>
                      </a:lnTo>
                      <a:lnTo>
                        <a:pt x="5" y="0"/>
                      </a:lnTo>
                      <a:lnTo>
                        <a:pt x="5" y="1"/>
                      </a:lnTo>
                      <a:lnTo>
                        <a:pt x="7" y="1"/>
                      </a:lnTo>
                      <a:lnTo>
                        <a:pt x="7" y="3"/>
                      </a:lnTo>
                      <a:lnTo>
                        <a:pt x="7" y="4"/>
                      </a:lnTo>
                      <a:lnTo>
                        <a:pt x="5" y="4"/>
                      </a:lnTo>
                      <a:lnTo>
                        <a:pt x="5" y="6"/>
                      </a:lnTo>
                      <a:lnTo>
                        <a:pt x="4" y="7"/>
                      </a:lnTo>
                      <a:lnTo>
                        <a:pt x="2" y="7"/>
                      </a:lnTo>
                      <a:lnTo>
                        <a:pt x="1" y="9"/>
                      </a:lnTo>
                      <a:lnTo>
                        <a:pt x="1" y="7"/>
                      </a:lnTo>
                      <a:lnTo>
                        <a:pt x="0" y="7"/>
                      </a:lnTo>
                      <a:lnTo>
                        <a:pt x="0" y="6"/>
                      </a:lnTo>
                      <a:lnTo>
                        <a:pt x="0" y="4"/>
                      </a:lnTo>
                      <a:lnTo>
                        <a:pt x="0" y="3"/>
                      </a:lnTo>
                      <a:lnTo>
                        <a:pt x="1"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45" name="Freeform 893"/>
                <p:cNvSpPr>
                  <a:spLocks/>
                </p:cNvSpPr>
                <p:nvPr/>
              </p:nvSpPr>
              <p:spPr bwMode="auto">
                <a:xfrm>
                  <a:off x="2852" y="1519"/>
                  <a:ext cx="7" cy="9"/>
                </a:xfrm>
                <a:custGeom>
                  <a:avLst/>
                  <a:gdLst>
                    <a:gd name="T0" fmla="*/ 1 w 7"/>
                    <a:gd name="T1" fmla="*/ 1 h 9"/>
                    <a:gd name="T2" fmla="*/ 1 w 7"/>
                    <a:gd name="T3" fmla="*/ 1 h 9"/>
                    <a:gd name="T4" fmla="*/ 2 w 7"/>
                    <a:gd name="T5" fmla="*/ 0 h 9"/>
                    <a:gd name="T6" fmla="*/ 4 w 7"/>
                    <a:gd name="T7" fmla="*/ 0 h 9"/>
                    <a:gd name="T8" fmla="*/ 5 w 7"/>
                    <a:gd name="T9" fmla="*/ 0 h 9"/>
                    <a:gd name="T10" fmla="*/ 5 w 7"/>
                    <a:gd name="T11" fmla="*/ 1 h 9"/>
                    <a:gd name="T12" fmla="*/ 7 w 7"/>
                    <a:gd name="T13" fmla="*/ 1 h 9"/>
                    <a:gd name="T14" fmla="*/ 7 w 7"/>
                    <a:gd name="T15" fmla="*/ 3 h 9"/>
                    <a:gd name="T16" fmla="*/ 7 w 7"/>
                    <a:gd name="T17" fmla="*/ 4 h 9"/>
                    <a:gd name="T18" fmla="*/ 5 w 7"/>
                    <a:gd name="T19" fmla="*/ 4 h 9"/>
                    <a:gd name="T20" fmla="*/ 5 w 7"/>
                    <a:gd name="T21" fmla="*/ 6 h 9"/>
                    <a:gd name="T22" fmla="*/ 4 w 7"/>
                    <a:gd name="T23" fmla="*/ 7 h 9"/>
                    <a:gd name="T24" fmla="*/ 4 w 7"/>
                    <a:gd name="T25" fmla="*/ 7 h 9"/>
                    <a:gd name="T26" fmla="*/ 2 w 7"/>
                    <a:gd name="T27" fmla="*/ 7 h 9"/>
                    <a:gd name="T28" fmla="*/ 1 w 7"/>
                    <a:gd name="T29" fmla="*/ 9 h 9"/>
                    <a:gd name="T30" fmla="*/ 1 w 7"/>
                    <a:gd name="T31" fmla="*/ 7 h 9"/>
                    <a:gd name="T32" fmla="*/ 0 w 7"/>
                    <a:gd name="T33" fmla="*/ 7 h 9"/>
                    <a:gd name="T34" fmla="*/ 0 w 7"/>
                    <a:gd name="T35" fmla="*/ 6 h 9"/>
                    <a:gd name="T36" fmla="*/ 0 w 7"/>
                    <a:gd name="T37" fmla="*/ 6 h 9"/>
                    <a:gd name="T38" fmla="*/ 0 w 7"/>
                    <a:gd name="T39" fmla="*/ 4 h 9"/>
                    <a:gd name="T40" fmla="*/ 0 w 7"/>
                    <a:gd name="T41" fmla="*/ 3 h 9"/>
                    <a:gd name="T42" fmla="*/ 1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2" y="0"/>
                      </a:lnTo>
                      <a:lnTo>
                        <a:pt x="4" y="0"/>
                      </a:lnTo>
                      <a:lnTo>
                        <a:pt x="5" y="0"/>
                      </a:lnTo>
                      <a:lnTo>
                        <a:pt x="5" y="1"/>
                      </a:lnTo>
                      <a:lnTo>
                        <a:pt x="7" y="1"/>
                      </a:lnTo>
                      <a:lnTo>
                        <a:pt x="7" y="3"/>
                      </a:lnTo>
                      <a:lnTo>
                        <a:pt x="7" y="4"/>
                      </a:lnTo>
                      <a:lnTo>
                        <a:pt x="5" y="4"/>
                      </a:lnTo>
                      <a:lnTo>
                        <a:pt x="5" y="6"/>
                      </a:lnTo>
                      <a:lnTo>
                        <a:pt x="4" y="7"/>
                      </a:lnTo>
                      <a:lnTo>
                        <a:pt x="2" y="7"/>
                      </a:lnTo>
                      <a:lnTo>
                        <a:pt x="1" y="9"/>
                      </a:lnTo>
                      <a:lnTo>
                        <a:pt x="1" y="7"/>
                      </a:lnTo>
                      <a:lnTo>
                        <a:pt x="0" y="7"/>
                      </a:lnTo>
                      <a:lnTo>
                        <a:pt x="0" y="6"/>
                      </a:lnTo>
                      <a:lnTo>
                        <a:pt x="0" y="4"/>
                      </a:lnTo>
                      <a:lnTo>
                        <a:pt x="0" y="3"/>
                      </a:lnTo>
                      <a:lnTo>
                        <a:pt x="1"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46" name="Freeform 894"/>
                <p:cNvSpPr>
                  <a:spLocks/>
                </p:cNvSpPr>
                <p:nvPr/>
              </p:nvSpPr>
              <p:spPr bwMode="auto">
                <a:xfrm>
                  <a:off x="2823" y="1490"/>
                  <a:ext cx="8" cy="9"/>
                </a:xfrm>
                <a:custGeom>
                  <a:avLst/>
                  <a:gdLst>
                    <a:gd name="T0" fmla="*/ 3 w 8"/>
                    <a:gd name="T1" fmla="*/ 2 h 9"/>
                    <a:gd name="T2" fmla="*/ 3 w 8"/>
                    <a:gd name="T3" fmla="*/ 2 h 9"/>
                    <a:gd name="T4" fmla="*/ 5 w 8"/>
                    <a:gd name="T5" fmla="*/ 0 h 9"/>
                    <a:gd name="T6" fmla="*/ 6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5 h 9"/>
                    <a:gd name="T20" fmla="*/ 6 w 8"/>
                    <a:gd name="T21" fmla="*/ 6 h 9"/>
                    <a:gd name="T22" fmla="*/ 5 w 8"/>
                    <a:gd name="T23" fmla="*/ 8 h 9"/>
                    <a:gd name="T24" fmla="*/ 5 w 8"/>
                    <a:gd name="T25" fmla="*/ 8 h 9"/>
                    <a:gd name="T26" fmla="*/ 3 w 8"/>
                    <a:gd name="T27" fmla="*/ 9 h 9"/>
                    <a:gd name="T28" fmla="*/ 3 w 8"/>
                    <a:gd name="T29" fmla="*/ 9 h 9"/>
                    <a:gd name="T30" fmla="*/ 2 w 8"/>
                    <a:gd name="T31" fmla="*/ 9 h 9"/>
                    <a:gd name="T32" fmla="*/ 0 w 8"/>
                    <a:gd name="T33" fmla="*/ 8 h 9"/>
                    <a:gd name="T34" fmla="*/ 0 w 8"/>
                    <a:gd name="T35" fmla="*/ 6 h 9"/>
                    <a:gd name="T36" fmla="*/ 0 w 8"/>
                    <a:gd name="T37" fmla="*/ 6 h 9"/>
                    <a:gd name="T38" fmla="*/ 0 w 8"/>
                    <a:gd name="T39" fmla="*/ 5 h 9"/>
                    <a:gd name="T40" fmla="*/ 0 w 8"/>
                    <a:gd name="T41" fmla="*/ 3 h 9"/>
                    <a:gd name="T42" fmla="*/ 2 w 8"/>
                    <a:gd name="T43" fmla="*/ 3 h 9"/>
                    <a:gd name="T44" fmla="*/ 3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2"/>
                      </a:moveTo>
                      <a:lnTo>
                        <a:pt x="3" y="2"/>
                      </a:lnTo>
                      <a:lnTo>
                        <a:pt x="5" y="0"/>
                      </a:lnTo>
                      <a:lnTo>
                        <a:pt x="6" y="0"/>
                      </a:lnTo>
                      <a:lnTo>
                        <a:pt x="8" y="2"/>
                      </a:lnTo>
                      <a:lnTo>
                        <a:pt x="8" y="3"/>
                      </a:lnTo>
                      <a:lnTo>
                        <a:pt x="8" y="5"/>
                      </a:lnTo>
                      <a:lnTo>
                        <a:pt x="6" y="6"/>
                      </a:lnTo>
                      <a:lnTo>
                        <a:pt x="5" y="8"/>
                      </a:lnTo>
                      <a:lnTo>
                        <a:pt x="3" y="9"/>
                      </a:lnTo>
                      <a:lnTo>
                        <a:pt x="2" y="9"/>
                      </a:lnTo>
                      <a:lnTo>
                        <a:pt x="0" y="8"/>
                      </a:lnTo>
                      <a:lnTo>
                        <a:pt x="0" y="6"/>
                      </a:lnTo>
                      <a:lnTo>
                        <a:pt x="0" y="5"/>
                      </a:lnTo>
                      <a:lnTo>
                        <a:pt x="0" y="3"/>
                      </a:lnTo>
                      <a:lnTo>
                        <a:pt x="2" y="3"/>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47" name="Freeform 895"/>
                <p:cNvSpPr>
                  <a:spLocks/>
                </p:cNvSpPr>
                <p:nvPr/>
              </p:nvSpPr>
              <p:spPr bwMode="auto">
                <a:xfrm>
                  <a:off x="2823" y="1490"/>
                  <a:ext cx="8" cy="9"/>
                </a:xfrm>
                <a:custGeom>
                  <a:avLst/>
                  <a:gdLst>
                    <a:gd name="T0" fmla="*/ 3 w 8"/>
                    <a:gd name="T1" fmla="*/ 2 h 9"/>
                    <a:gd name="T2" fmla="*/ 3 w 8"/>
                    <a:gd name="T3" fmla="*/ 2 h 9"/>
                    <a:gd name="T4" fmla="*/ 5 w 8"/>
                    <a:gd name="T5" fmla="*/ 0 h 9"/>
                    <a:gd name="T6" fmla="*/ 6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5 h 9"/>
                    <a:gd name="T20" fmla="*/ 6 w 8"/>
                    <a:gd name="T21" fmla="*/ 6 h 9"/>
                    <a:gd name="T22" fmla="*/ 5 w 8"/>
                    <a:gd name="T23" fmla="*/ 8 h 9"/>
                    <a:gd name="T24" fmla="*/ 5 w 8"/>
                    <a:gd name="T25" fmla="*/ 8 h 9"/>
                    <a:gd name="T26" fmla="*/ 3 w 8"/>
                    <a:gd name="T27" fmla="*/ 9 h 9"/>
                    <a:gd name="T28" fmla="*/ 3 w 8"/>
                    <a:gd name="T29" fmla="*/ 9 h 9"/>
                    <a:gd name="T30" fmla="*/ 2 w 8"/>
                    <a:gd name="T31" fmla="*/ 9 h 9"/>
                    <a:gd name="T32" fmla="*/ 0 w 8"/>
                    <a:gd name="T33" fmla="*/ 8 h 9"/>
                    <a:gd name="T34" fmla="*/ 0 w 8"/>
                    <a:gd name="T35" fmla="*/ 6 h 9"/>
                    <a:gd name="T36" fmla="*/ 0 w 8"/>
                    <a:gd name="T37" fmla="*/ 6 h 9"/>
                    <a:gd name="T38" fmla="*/ 0 w 8"/>
                    <a:gd name="T39" fmla="*/ 5 h 9"/>
                    <a:gd name="T40" fmla="*/ 0 w 8"/>
                    <a:gd name="T41" fmla="*/ 3 h 9"/>
                    <a:gd name="T42" fmla="*/ 2 w 8"/>
                    <a:gd name="T43" fmla="*/ 3 h 9"/>
                    <a:gd name="T44" fmla="*/ 3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3" y="2"/>
                      </a:moveTo>
                      <a:lnTo>
                        <a:pt x="3" y="2"/>
                      </a:lnTo>
                      <a:lnTo>
                        <a:pt x="5" y="0"/>
                      </a:lnTo>
                      <a:lnTo>
                        <a:pt x="6" y="0"/>
                      </a:lnTo>
                      <a:lnTo>
                        <a:pt x="8" y="2"/>
                      </a:lnTo>
                      <a:lnTo>
                        <a:pt x="8" y="3"/>
                      </a:lnTo>
                      <a:lnTo>
                        <a:pt x="8" y="5"/>
                      </a:lnTo>
                      <a:lnTo>
                        <a:pt x="6" y="6"/>
                      </a:lnTo>
                      <a:lnTo>
                        <a:pt x="5" y="8"/>
                      </a:lnTo>
                      <a:lnTo>
                        <a:pt x="3" y="9"/>
                      </a:lnTo>
                      <a:lnTo>
                        <a:pt x="2" y="9"/>
                      </a:lnTo>
                      <a:lnTo>
                        <a:pt x="0" y="8"/>
                      </a:lnTo>
                      <a:lnTo>
                        <a:pt x="0" y="6"/>
                      </a:lnTo>
                      <a:lnTo>
                        <a:pt x="0" y="5"/>
                      </a:lnTo>
                      <a:lnTo>
                        <a:pt x="0" y="3"/>
                      </a:lnTo>
                      <a:lnTo>
                        <a:pt x="2" y="3"/>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48" name="Freeform 896"/>
                <p:cNvSpPr>
                  <a:spLocks/>
                </p:cNvSpPr>
                <p:nvPr/>
              </p:nvSpPr>
              <p:spPr bwMode="auto">
                <a:xfrm>
                  <a:off x="2738" y="1450"/>
                  <a:ext cx="7" cy="7"/>
                </a:xfrm>
                <a:custGeom>
                  <a:avLst/>
                  <a:gdLst>
                    <a:gd name="T0" fmla="*/ 3 w 7"/>
                    <a:gd name="T1" fmla="*/ 1 h 7"/>
                    <a:gd name="T2" fmla="*/ 3 w 7"/>
                    <a:gd name="T3" fmla="*/ 1 h 7"/>
                    <a:gd name="T4" fmla="*/ 4 w 7"/>
                    <a:gd name="T5" fmla="*/ 0 h 7"/>
                    <a:gd name="T6" fmla="*/ 6 w 7"/>
                    <a:gd name="T7" fmla="*/ 0 h 7"/>
                    <a:gd name="T8" fmla="*/ 7 w 7"/>
                    <a:gd name="T9" fmla="*/ 0 h 7"/>
                    <a:gd name="T10" fmla="*/ 7 w 7"/>
                    <a:gd name="T11" fmla="*/ 0 h 7"/>
                    <a:gd name="T12" fmla="*/ 7 w 7"/>
                    <a:gd name="T13" fmla="*/ 1 h 7"/>
                    <a:gd name="T14" fmla="*/ 7 w 7"/>
                    <a:gd name="T15" fmla="*/ 1 h 7"/>
                    <a:gd name="T16" fmla="*/ 7 w 7"/>
                    <a:gd name="T17" fmla="*/ 3 h 7"/>
                    <a:gd name="T18" fmla="*/ 7 w 7"/>
                    <a:gd name="T19" fmla="*/ 4 h 7"/>
                    <a:gd name="T20" fmla="*/ 7 w 7"/>
                    <a:gd name="T21" fmla="*/ 6 h 7"/>
                    <a:gd name="T22" fmla="*/ 4 w 7"/>
                    <a:gd name="T23" fmla="*/ 7 h 7"/>
                    <a:gd name="T24" fmla="*/ 4 w 7"/>
                    <a:gd name="T25" fmla="*/ 7 h 7"/>
                    <a:gd name="T26" fmla="*/ 3 w 7"/>
                    <a:gd name="T27" fmla="*/ 7 h 7"/>
                    <a:gd name="T28" fmla="*/ 3 w 7"/>
                    <a:gd name="T29" fmla="*/ 7 h 7"/>
                    <a:gd name="T30" fmla="*/ 1 w 7"/>
                    <a:gd name="T31" fmla="*/ 7 h 7"/>
                    <a:gd name="T32" fmla="*/ 1 w 7"/>
                    <a:gd name="T33" fmla="*/ 7 h 7"/>
                    <a:gd name="T34" fmla="*/ 0 w 7"/>
                    <a:gd name="T35" fmla="*/ 6 h 7"/>
                    <a:gd name="T36" fmla="*/ 0 w 7"/>
                    <a:gd name="T37" fmla="*/ 4 h 7"/>
                    <a:gd name="T38" fmla="*/ 0 w 7"/>
                    <a:gd name="T39" fmla="*/ 3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7" y="6"/>
                      </a:lnTo>
                      <a:lnTo>
                        <a:pt x="4" y="7"/>
                      </a:lnTo>
                      <a:lnTo>
                        <a:pt x="3" y="7"/>
                      </a:lnTo>
                      <a:lnTo>
                        <a:pt x="1" y="7"/>
                      </a:lnTo>
                      <a:lnTo>
                        <a:pt x="0" y="6"/>
                      </a:lnTo>
                      <a:lnTo>
                        <a:pt x="0" y="4"/>
                      </a:lnTo>
                      <a:lnTo>
                        <a:pt x="0" y="3"/>
                      </a:lnTo>
                      <a:lnTo>
                        <a:pt x="1" y="3"/>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49" name="Freeform 897"/>
                <p:cNvSpPr>
                  <a:spLocks/>
                </p:cNvSpPr>
                <p:nvPr/>
              </p:nvSpPr>
              <p:spPr bwMode="auto">
                <a:xfrm>
                  <a:off x="2738" y="1450"/>
                  <a:ext cx="7" cy="7"/>
                </a:xfrm>
                <a:custGeom>
                  <a:avLst/>
                  <a:gdLst>
                    <a:gd name="T0" fmla="*/ 3 w 7"/>
                    <a:gd name="T1" fmla="*/ 1 h 7"/>
                    <a:gd name="T2" fmla="*/ 3 w 7"/>
                    <a:gd name="T3" fmla="*/ 1 h 7"/>
                    <a:gd name="T4" fmla="*/ 4 w 7"/>
                    <a:gd name="T5" fmla="*/ 0 h 7"/>
                    <a:gd name="T6" fmla="*/ 6 w 7"/>
                    <a:gd name="T7" fmla="*/ 0 h 7"/>
                    <a:gd name="T8" fmla="*/ 7 w 7"/>
                    <a:gd name="T9" fmla="*/ 0 h 7"/>
                    <a:gd name="T10" fmla="*/ 7 w 7"/>
                    <a:gd name="T11" fmla="*/ 0 h 7"/>
                    <a:gd name="T12" fmla="*/ 7 w 7"/>
                    <a:gd name="T13" fmla="*/ 1 h 7"/>
                    <a:gd name="T14" fmla="*/ 7 w 7"/>
                    <a:gd name="T15" fmla="*/ 1 h 7"/>
                    <a:gd name="T16" fmla="*/ 7 w 7"/>
                    <a:gd name="T17" fmla="*/ 3 h 7"/>
                    <a:gd name="T18" fmla="*/ 7 w 7"/>
                    <a:gd name="T19" fmla="*/ 4 h 7"/>
                    <a:gd name="T20" fmla="*/ 7 w 7"/>
                    <a:gd name="T21" fmla="*/ 6 h 7"/>
                    <a:gd name="T22" fmla="*/ 4 w 7"/>
                    <a:gd name="T23" fmla="*/ 7 h 7"/>
                    <a:gd name="T24" fmla="*/ 4 w 7"/>
                    <a:gd name="T25" fmla="*/ 7 h 7"/>
                    <a:gd name="T26" fmla="*/ 3 w 7"/>
                    <a:gd name="T27" fmla="*/ 7 h 7"/>
                    <a:gd name="T28" fmla="*/ 3 w 7"/>
                    <a:gd name="T29" fmla="*/ 7 h 7"/>
                    <a:gd name="T30" fmla="*/ 1 w 7"/>
                    <a:gd name="T31" fmla="*/ 7 h 7"/>
                    <a:gd name="T32" fmla="*/ 1 w 7"/>
                    <a:gd name="T33" fmla="*/ 7 h 7"/>
                    <a:gd name="T34" fmla="*/ 0 w 7"/>
                    <a:gd name="T35" fmla="*/ 6 h 7"/>
                    <a:gd name="T36" fmla="*/ 0 w 7"/>
                    <a:gd name="T37" fmla="*/ 4 h 7"/>
                    <a:gd name="T38" fmla="*/ 0 w 7"/>
                    <a:gd name="T39" fmla="*/ 3 h 7"/>
                    <a:gd name="T40" fmla="*/ 1 w 7"/>
                    <a:gd name="T41" fmla="*/ 3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3"/>
                      </a:lnTo>
                      <a:lnTo>
                        <a:pt x="7" y="4"/>
                      </a:lnTo>
                      <a:lnTo>
                        <a:pt x="7" y="6"/>
                      </a:lnTo>
                      <a:lnTo>
                        <a:pt x="4" y="7"/>
                      </a:lnTo>
                      <a:lnTo>
                        <a:pt x="3" y="7"/>
                      </a:lnTo>
                      <a:lnTo>
                        <a:pt x="1" y="7"/>
                      </a:lnTo>
                      <a:lnTo>
                        <a:pt x="0" y="6"/>
                      </a:lnTo>
                      <a:lnTo>
                        <a:pt x="0" y="4"/>
                      </a:lnTo>
                      <a:lnTo>
                        <a:pt x="0" y="3"/>
                      </a:lnTo>
                      <a:lnTo>
                        <a:pt x="1" y="3"/>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50" name="Freeform 898"/>
                <p:cNvSpPr>
                  <a:spLocks/>
                </p:cNvSpPr>
                <p:nvPr/>
              </p:nvSpPr>
              <p:spPr bwMode="auto">
                <a:xfrm>
                  <a:off x="2408" y="1629"/>
                  <a:ext cx="9" cy="8"/>
                </a:xfrm>
                <a:custGeom>
                  <a:avLst/>
                  <a:gdLst>
                    <a:gd name="T0" fmla="*/ 3 w 9"/>
                    <a:gd name="T1" fmla="*/ 0 h 8"/>
                    <a:gd name="T2" fmla="*/ 3 w 9"/>
                    <a:gd name="T3" fmla="*/ 0 h 8"/>
                    <a:gd name="T4" fmla="*/ 4 w 9"/>
                    <a:gd name="T5" fmla="*/ 0 h 8"/>
                    <a:gd name="T6" fmla="*/ 6 w 9"/>
                    <a:gd name="T7" fmla="*/ 0 h 8"/>
                    <a:gd name="T8" fmla="*/ 7 w 9"/>
                    <a:gd name="T9" fmla="*/ 0 h 8"/>
                    <a:gd name="T10" fmla="*/ 7 w 9"/>
                    <a:gd name="T11" fmla="*/ 0 h 8"/>
                    <a:gd name="T12" fmla="*/ 9 w 9"/>
                    <a:gd name="T13" fmla="*/ 2 h 8"/>
                    <a:gd name="T14" fmla="*/ 9 w 9"/>
                    <a:gd name="T15" fmla="*/ 2 h 8"/>
                    <a:gd name="T16" fmla="*/ 9 w 9"/>
                    <a:gd name="T17" fmla="*/ 3 h 8"/>
                    <a:gd name="T18" fmla="*/ 7 w 9"/>
                    <a:gd name="T19" fmla="*/ 5 h 8"/>
                    <a:gd name="T20" fmla="*/ 7 w 9"/>
                    <a:gd name="T21" fmla="*/ 6 h 8"/>
                    <a:gd name="T22" fmla="*/ 6 w 9"/>
                    <a:gd name="T23" fmla="*/ 6 h 8"/>
                    <a:gd name="T24" fmla="*/ 6 w 9"/>
                    <a:gd name="T25" fmla="*/ 6 h 8"/>
                    <a:gd name="T26" fmla="*/ 4 w 9"/>
                    <a:gd name="T27" fmla="*/ 8 h 8"/>
                    <a:gd name="T28" fmla="*/ 3 w 9"/>
                    <a:gd name="T29" fmla="*/ 8 h 8"/>
                    <a:gd name="T30" fmla="*/ 1 w 9"/>
                    <a:gd name="T31" fmla="*/ 8 h 8"/>
                    <a:gd name="T32" fmla="*/ 1 w 9"/>
                    <a:gd name="T33" fmla="*/ 6 h 8"/>
                    <a:gd name="T34" fmla="*/ 0 w 9"/>
                    <a:gd name="T35" fmla="*/ 6 h 8"/>
                    <a:gd name="T36" fmla="*/ 0 w 9"/>
                    <a:gd name="T37" fmla="*/ 5 h 8"/>
                    <a:gd name="T38" fmla="*/ 0 w 9"/>
                    <a:gd name="T39" fmla="*/ 3 h 8"/>
                    <a:gd name="T40" fmla="*/ 1 w 9"/>
                    <a:gd name="T41" fmla="*/ 2 h 8"/>
                    <a:gd name="T42" fmla="*/ 1 w 9"/>
                    <a:gd name="T43" fmla="*/ 2 h 8"/>
                    <a:gd name="T44" fmla="*/ 3 w 9"/>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0"/>
                      </a:moveTo>
                      <a:lnTo>
                        <a:pt x="3" y="0"/>
                      </a:lnTo>
                      <a:lnTo>
                        <a:pt x="4" y="0"/>
                      </a:lnTo>
                      <a:lnTo>
                        <a:pt x="6" y="0"/>
                      </a:lnTo>
                      <a:lnTo>
                        <a:pt x="7" y="0"/>
                      </a:lnTo>
                      <a:lnTo>
                        <a:pt x="9" y="2"/>
                      </a:lnTo>
                      <a:lnTo>
                        <a:pt x="9" y="3"/>
                      </a:lnTo>
                      <a:lnTo>
                        <a:pt x="7" y="5"/>
                      </a:lnTo>
                      <a:lnTo>
                        <a:pt x="7" y="6"/>
                      </a:lnTo>
                      <a:lnTo>
                        <a:pt x="6" y="6"/>
                      </a:lnTo>
                      <a:lnTo>
                        <a:pt x="4" y="8"/>
                      </a:lnTo>
                      <a:lnTo>
                        <a:pt x="3" y="8"/>
                      </a:lnTo>
                      <a:lnTo>
                        <a:pt x="1" y="8"/>
                      </a:lnTo>
                      <a:lnTo>
                        <a:pt x="1" y="6"/>
                      </a:lnTo>
                      <a:lnTo>
                        <a:pt x="0" y="6"/>
                      </a:lnTo>
                      <a:lnTo>
                        <a:pt x="0" y="5"/>
                      </a:lnTo>
                      <a:lnTo>
                        <a:pt x="0" y="3"/>
                      </a:lnTo>
                      <a:lnTo>
                        <a:pt x="1"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51" name="Freeform 899"/>
                <p:cNvSpPr>
                  <a:spLocks/>
                </p:cNvSpPr>
                <p:nvPr/>
              </p:nvSpPr>
              <p:spPr bwMode="auto">
                <a:xfrm>
                  <a:off x="2408" y="1629"/>
                  <a:ext cx="9" cy="8"/>
                </a:xfrm>
                <a:custGeom>
                  <a:avLst/>
                  <a:gdLst>
                    <a:gd name="T0" fmla="*/ 3 w 9"/>
                    <a:gd name="T1" fmla="*/ 0 h 8"/>
                    <a:gd name="T2" fmla="*/ 3 w 9"/>
                    <a:gd name="T3" fmla="*/ 0 h 8"/>
                    <a:gd name="T4" fmla="*/ 4 w 9"/>
                    <a:gd name="T5" fmla="*/ 0 h 8"/>
                    <a:gd name="T6" fmla="*/ 6 w 9"/>
                    <a:gd name="T7" fmla="*/ 0 h 8"/>
                    <a:gd name="T8" fmla="*/ 7 w 9"/>
                    <a:gd name="T9" fmla="*/ 0 h 8"/>
                    <a:gd name="T10" fmla="*/ 7 w 9"/>
                    <a:gd name="T11" fmla="*/ 0 h 8"/>
                    <a:gd name="T12" fmla="*/ 9 w 9"/>
                    <a:gd name="T13" fmla="*/ 2 h 8"/>
                    <a:gd name="T14" fmla="*/ 9 w 9"/>
                    <a:gd name="T15" fmla="*/ 2 h 8"/>
                    <a:gd name="T16" fmla="*/ 9 w 9"/>
                    <a:gd name="T17" fmla="*/ 3 h 8"/>
                    <a:gd name="T18" fmla="*/ 7 w 9"/>
                    <a:gd name="T19" fmla="*/ 5 h 8"/>
                    <a:gd name="T20" fmla="*/ 7 w 9"/>
                    <a:gd name="T21" fmla="*/ 6 h 8"/>
                    <a:gd name="T22" fmla="*/ 6 w 9"/>
                    <a:gd name="T23" fmla="*/ 6 h 8"/>
                    <a:gd name="T24" fmla="*/ 6 w 9"/>
                    <a:gd name="T25" fmla="*/ 6 h 8"/>
                    <a:gd name="T26" fmla="*/ 4 w 9"/>
                    <a:gd name="T27" fmla="*/ 8 h 8"/>
                    <a:gd name="T28" fmla="*/ 3 w 9"/>
                    <a:gd name="T29" fmla="*/ 8 h 8"/>
                    <a:gd name="T30" fmla="*/ 1 w 9"/>
                    <a:gd name="T31" fmla="*/ 8 h 8"/>
                    <a:gd name="T32" fmla="*/ 1 w 9"/>
                    <a:gd name="T33" fmla="*/ 6 h 8"/>
                    <a:gd name="T34" fmla="*/ 0 w 9"/>
                    <a:gd name="T35" fmla="*/ 6 h 8"/>
                    <a:gd name="T36" fmla="*/ 0 w 9"/>
                    <a:gd name="T37" fmla="*/ 5 h 8"/>
                    <a:gd name="T38" fmla="*/ 0 w 9"/>
                    <a:gd name="T39" fmla="*/ 3 h 8"/>
                    <a:gd name="T40" fmla="*/ 1 w 9"/>
                    <a:gd name="T41" fmla="*/ 2 h 8"/>
                    <a:gd name="T42" fmla="*/ 1 w 9"/>
                    <a:gd name="T43" fmla="*/ 2 h 8"/>
                    <a:gd name="T44" fmla="*/ 3 w 9"/>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8"/>
                    <a:gd name="T71" fmla="*/ 9 w 9"/>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8">
                      <a:moveTo>
                        <a:pt x="3" y="0"/>
                      </a:moveTo>
                      <a:lnTo>
                        <a:pt x="3" y="0"/>
                      </a:lnTo>
                      <a:lnTo>
                        <a:pt x="4" y="0"/>
                      </a:lnTo>
                      <a:lnTo>
                        <a:pt x="6" y="0"/>
                      </a:lnTo>
                      <a:lnTo>
                        <a:pt x="7" y="0"/>
                      </a:lnTo>
                      <a:lnTo>
                        <a:pt x="9" y="2"/>
                      </a:lnTo>
                      <a:lnTo>
                        <a:pt x="9" y="3"/>
                      </a:lnTo>
                      <a:lnTo>
                        <a:pt x="7" y="5"/>
                      </a:lnTo>
                      <a:lnTo>
                        <a:pt x="7" y="6"/>
                      </a:lnTo>
                      <a:lnTo>
                        <a:pt x="6" y="6"/>
                      </a:lnTo>
                      <a:lnTo>
                        <a:pt x="4" y="8"/>
                      </a:lnTo>
                      <a:lnTo>
                        <a:pt x="3" y="8"/>
                      </a:lnTo>
                      <a:lnTo>
                        <a:pt x="1" y="8"/>
                      </a:lnTo>
                      <a:lnTo>
                        <a:pt x="1" y="6"/>
                      </a:lnTo>
                      <a:lnTo>
                        <a:pt x="0" y="6"/>
                      </a:lnTo>
                      <a:lnTo>
                        <a:pt x="0" y="5"/>
                      </a:lnTo>
                      <a:lnTo>
                        <a:pt x="0" y="3"/>
                      </a:lnTo>
                      <a:lnTo>
                        <a:pt x="1"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52" name="Freeform 900"/>
                <p:cNvSpPr>
                  <a:spLocks/>
                </p:cNvSpPr>
                <p:nvPr/>
              </p:nvSpPr>
              <p:spPr bwMode="auto">
                <a:xfrm>
                  <a:off x="2436" y="1640"/>
                  <a:ext cx="7" cy="7"/>
                </a:xfrm>
                <a:custGeom>
                  <a:avLst/>
                  <a:gdLst>
                    <a:gd name="T0" fmla="*/ 3 w 7"/>
                    <a:gd name="T1" fmla="*/ 1 h 7"/>
                    <a:gd name="T2" fmla="*/ 3 w 7"/>
                    <a:gd name="T3" fmla="*/ 1 h 7"/>
                    <a:gd name="T4" fmla="*/ 5 w 7"/>
                    <a:gd name="T5" fmla="*/ 0 h 7"/>
                    <a:gd name="T6" fmla="*/ 6 w 7"/>
                    <a:gd name="T7" fmla="*/ 0 h 7"/>
                    <a:gd name="T8" fmla="*/ 7 w 7"/>
                    <a:gd name="T9" fmla="*/ 0 h 7"/>
                    <a:gd name="T10" fmla="*/ 7 w 7"/>
                    <a:gd name="T11" fmla="*/ 0 h 7"/>
                    <a:gd name="T12" fmla="*/ 7 w 7"/>
                    <a:gd name="T13" fmla="*/ 1 h 7"/>
                    <a:gd name="T14" fmla="*/ 7 w 7"/>
                    <a:gd name="T15" fmla="*/ 3 h 7"/>
                    <a:gd name="T16" fmla="*/ 7 w 7"/>
                    <a:gd name="T17" fmla="*/ 3 h 7"/>
                    <a:gd name="T18" fmla="*/ 7 w 7"/>
                    <a:gd name="T19" fmla="*/ 4 h 7"/>
                    <a:gd name="T20" fmla="*/ 7 w 7"/>
                    <a:gd name="T21" fmla="*/ 6 h 7"/>
                    <a:gd name="T22" fmla="*/ 6 w 7"/>
                    <a:gd name="T23" fmla="*/ 7 h 7"/>
                    <a:gd name="T24" fmla="*/ 6 w 7"/>
                    <a:gd name="T25" fmla="*/ 7 h 7"/>
                    <a:gd name="T26" fmla="*/ 3 w 7"/>
                    <a:gd name="T27" fmla="*/ 7 h 7"/>
                    <a:gd name="T28" fmla="*/ 3 w 7"/>
                    <a:gd name="T29" fmla="*/ 7 h 7"/>
                    <a:gd name="T30" fmla="*/ 2 w 7"/>
                    <a:gd name="T31" fmla="*/ 7 h 7"/>
                    <a:gd name="T32" fmla="*/ 2 w 7"/>
                    <a:gd name="T33" fmla="*/ 7 h 7"/>
                    <a:gd name="T34" fmla="*/ 0 w 7"/>
                    <a:gd name="T35" fmla="*/ 6 h 7"/>
                    <a:gd name="T36" fmla="*/ 0 w 7"/>
                    <a:gd name="T37" fmla="*/ 4 h 7"/>
                    <a:gd name="T38" fmla="*/ 0 w 7"/>
                    <a:gd name="T39" fmla="*/ 3 h 7"/>
                    <a:gd name="T40" fmla="*/ 2 w 7"/>
                    <a:gd name="T41" fmla="*/ 3 h 7"/>
                    <a:gd name="T42" fmla="*/ 2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5" y="0"/>
                      </a:lnTo>
                      <a:lnTo>
                        <a:pt x="6" y="0"/>
                      </a:lnTo>
                      <a:lnTo>
                        <a:pt x="7" y="0"/>
                      </a:lnTo>
                      <a:lnTo>
                        <a:pt x="7" y="1"/>
                      </a:lnTo>
                      <a:lnTo>
                        <a:pt x="7" y="3"/>
                      </a:lnTo>
                      <a:lnTo>
                        <a:pt x="7" y="4"/>
                      </a:lnTo>
                      <a:lnTo>
                        <a:pt x="7" y="6"/>
                      </a:lnTo>
                      <a:lnTo>
                        <a:pt x="6" y="7"/>
                      </a:lnTo>
                      <a:lnTo>
                        <a:pt x="3" y="7"/>
                      </a:lnTo>
                      <a:lnTo>
                        <a:pt x="2" y="7"/>
                      </a:lnTo>
                      <a:lnTo>
                        <a:pt x="0" y="6"/>
                      </a:lnTo>
                      <a:lnTo>
                        <a:pt x="0" y="4"/>
                      </a:lnTo>
                      <a:lnTo>
                        <a:pt x="0" y="3"/>
                      </a:lnTo>
                      <a:lnTo>
                        <a:pt x="2" y="3"/>
                      </a:lnTo>
                      <a:lnTo>
                        <a:pt x="2"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53" name="Freeform 901"/>
                <p:cNvSpPr>
                  <a:spLocks/>
                </p:cNvSpPr>
                <p:nvPr/>
              </p:nvSpPr>
              <p:spPr bwMode="auto">
                <a:xfrm>
                  <a:off x="2436" y="1640"/>
                  <a:ext cx="7" cy="7"/>
                </a:xfrm>
                <a:custGeom>
                  <a:avLst/>
                  <a:gdLst>
                    <a:gd name="T0" fmla="*/ 3 w 7"/>
                    <a:gd name="T1" fmla="*/ 1 h 7"/>
                    <a:gd name="T2" fmla="*/ 3 w 7"/>
                    <a:gd name="T3" fmla="*/ 1 h 7"/>
                    <a:gd name="T4" fmla="*/ 5 w 7"/>
                    <a:gd name="T5" fmla="*/ 0 h 7"/>
                    <a:gd name="T6" fmla="*/ 6 w 7"/>
                    <a:gd name="T7" fmla="*/ 0 h 7"/>
                    <a:gd name="T8" fmla="*/ 7 w 7"/>
                    <a:gd name="T9" fmla="*/ 0 h 7"/>
                    <a:gd name="T10" fmla="*/ 7 w 7"/>
                    <a:gd name="T11" fmla="*/ 0 h 7"/>
                    <a:gd name="T12" fmla="*/ 7 w 7"/>
                    <a:gd name="T13" fmla="*/ 1 h 7"/>
                    <a:gd name="T14" fmla="*/ 7 w 7"/>
                    <a:gd name="T15" fmla="*/ 3 h 7"/>
                    <a:gd name="T16" fmla="*/ 7 w 7"/>
                    <a:gd name="T17" fmla="*/ 3 h 7"/>
                    <a:gd name="T18" fmla="*/ 7 w 7"/>
                    <a:gd name="T19" fmla="*/ 4 h 7"/>
                    <a:gd name="T20" fmla="*/ 7 w 7"/>
                    <a:gd name="T21" fmla="*/ 6 h 7"/>
                    <a:gd name="T22" fmla="*/ 6 w 7"/>
                    <a:gd name="T23" fmla="*/ 7 h 7"/>
                    <a:gd name="T24" fmla="*/ 6 w 7"/>
                    <a:gd name="T25" fmla="*/ 7 h 7"/>
                    <a:gd name="T26" fmla="*/ 3 w 7"/>
                    <a:gd name="T27" fmla="*/ 7 h 7"/>
                    <a:gd name="T28" fmla="*/ 3 w 7"/>
                    <a:gd name="T29" fmla="*/ 7 h 7"/>
                    <a:gd name="T30" fmla="*/ 2 w 7"/>
                    <a:gd name="T31" fmla="*/ 7 h 7"/>
                    <a:gd name="T32" fmla="*/ 2 w 7"/>
                    <a:gd name="T33" fmla="*/ 7 h 7"/>
                    <a:gd name="T34" fmla="*/ 0 w 7"/>
                    <a:gd name="T35" fmla="*/ 6 h 7"/>
                    <a:gd name="T36" fmla="*/ 0 w 7"/>
                    <a:gd name="T37" fmla="*/ 4 h 7"/>
                    <a:gd name="T38" fmla="*/ 0 w 7"/>
                    <a:gd name="T39" fmla="*/ 3 h 7"/>
                    <a:gd name="T40" fmla="*/ 2 w 7"/>
                    <a:gd name="T41" fmla="*/ 3 h 7"/>
                    <a:gd name="T42" fmla="*/ 2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5" y="0"/>
                      </a:lnTo>
                      <a:lnTo>
                        <a:pt x="6" y="0"/>
                      </a:lnTo>
                      <a:lnTo>
                        <a:pt x="7" y="0"/>
                      </a:lnTo>
                      <a:lnTo>
                        <a:pt x="7" y="1"/>
                      </a:lnTo>
                      <a:lnTo>
                        <a:pt x="7" y="3"/>
                      </a:lnTo>
                      <a:lnTo>
                        <a:pt x="7" y="4"/>
                      </a:lnTo>
                      <a:lnTo>
                        <a:pt x="7" y="6"/>
                      </a:lnTo>
                      <a:lnTo>
                        <a:pt x="6" y="7"/>
                      </a:lnTo>
                      <a:lnTo>
                        <a:pt x="3" y="7"/>
                      </a:lnTo>
                      <a:lnTo>
                        <a:pt x="2" y="7"/>
                      </a:lnTo>
                      <a:lnTo>
                        <a:pt x="0" y="6"/>
                      </a:lnTo>
                      <a:lnTo>
                        <a:pt x="0" y="4"/>
                      </a:lnTo>
                      <a:lnTo>
                        <a:pt x="0" y="3"/>
                      </a:lnTo>
                      <a:lnTo>
                        <a:pt x="2" y="3"/>
                      </a:lnTo>
                      <a:lnTo>
                        <a:pt x="2"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54" name="Freeform 902"/>
                <p:cNvSpPr>
                  <a:spLocks/>
                </p:cNvSpPr>
                <p:nvPr/>
              </p:nvSpPr>
              <p:spPr bwMode="auto">
                <a:xfrm>
                  <a:off x="2849" y="1472"/>
                  <a:ext cx="7" cy="8"/>
                </a:xfrm>
                <a:custGeom>
                  <a:avLst/>
                  <a:gdLst>
                    <a:gd name="T0" fmla="*/ 1 w 7"/>
                    <a:gd name="T1" fmla="*/ 0 h 8"/>
                    <a:gd name="T2" fmla="*/ 1 w 7"/>
                    <a:gd name="T3" fmla="*/ 0 h 8"/>
                    <a:gd name="T4" fmla="*/ 4 w 7"/>
                    <a:gd name="T5" fmla="*/ 0 h 8"/>
                    <a:gd name="T6" fmla="*/ 4 w 7"/>
                    <a:gd name="T7" fmla="*/ 0 h 8"/>
                    <a:gd name="T8" fmla="*/ 5 w 7"/>
                    <a:gd name="T9" fmla="*/ 0 h 8"/>
                    <a:gd name="T10" fmla="*/ 7 w 7"/>
                    <a:gd name="T11" fmla="*/ 0 h 8"/>
                    <a:gd name="T12" fmla="*/ 7 w 7"/>
                    <a:gd name="T13" fmla="*/ 2 h 8"/>
                    <a:gd name="T14" fmla="*/ 7 w 7"/>
                    <a:gd name="T15" fmla="*/ 3 h 8"/>
                    <a:gd name="T16" fmla="*/ 7 w 7"/>
                    <a:gd name="T17" fmla="*/ 3 h 8"/>
                    <a:gd name="T18" fmla="*/ 7 w 7"/>
                    <a:gd name="T19" fmla="*/ 5 h 8"/>
                    <a:gd name="T20" fmla="*/ 5 w 7"/>
                    <a:gd name="T21" fmla="*/ 6 h 8"/>
                    <a:gd name="T22" fmla="*/ 4 w 7"/>
                    <a:gd name="T23" fmla="*/ 8 h 8"/>
                    <a:gd name="T24" fmla="*/ 4 w 7"/>
                    <a:gd name="T25" fmla="*/ 8 h 8"/>
                    <a:gd name="T26" fmla="*/ 3 w 7"/>
                    <a:gd name="T27" fmla="*/ 8 h 8"/>
                    <a:gd name="T28" fmla="*/ 1 w 7"/>
                    <a:gd name="T29" fmla="*/ 8 h 8"/>
                    <a:gd name="T30" fmla="*/ 0 w 7"/>
                    <a:gd name="T31" fmla="*/ 8 h 8"/>
                    <a:gd name="T32" fmla="*/ 0 w 7"/>
                    <a:gd name="T33" fmla="*/ 8 h 8"/>
                    <a:gd name="T34" fmla="*/ 0 w 7"/>
                    <a:gd name="T35" fmla="*/ 6 h 8"/>
                    <a:gd name="T36" fmla="*/ 0 w 7"/>
                    <a:gd name="T37" fmla="*/ 5 h 8"/>
                    <a:gd name="T38" fmla="*/ 0 w 7"/>
                    <a:gd name="T39" fmla="*/ 3 h 8"/>
                    <a:gd name="T40" fmla="*/ 0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5" y="0"/>
                      </a:lnTo>
                      <a:lnTo>
                        <a:pt x="7" y="0"/>
                      </a:lnTo>
                      <a:lnTo>
                        <a:pt x="7" y="2"/>
                      </a:lnTo>
                      <a:lnTo>
                        <a:pt x="7" y="3"/>
                      </a:lnTo>
                      <a:lnTo>
                        <a:pt x="7" y="5"/>
                      </a:lnTo>
                      <a:lnTo>
                        <a:pt x="5" y="6"/>
                      </a:lnTo>
                      <a:lnTo>
                        <a:pt x="4" y="8"/>
                      </a:lnTo>
                      <a:lnTo>
                        <a:pt x="3" y="8"/>
                      </a:lnTo>
                      <a:lnTo>
                        <a:pt x="1" y="8"/>
                      </a:lnTo>
                      <a:lnTo>
                        <a:pt x="0" y="8"/>
                      </a:lnTo>
                      <a:lnTo>
                        <a:pt x="0" y="6"/>
                      </a:lnTo>
                      <a:lnTo>
                        <a:pt x="0" y="5"/>
                      </a:lnTo>
                      <a:lnTo>
                        <a:pt x="0" y="3"/>
                      </a:lnTo>
                      <a:lnTo>
                        <a:pt x="1"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55" name="Freeform 903"/>
                <p:cNvSpPr>
                  <a:spLocks/>
                </p:cNvSpPr>
                <p:nvPr/>
              </p:nvSpPr>
              <p:spPr bwMode="auto">
                <a:xfrm>
                  <a:off x="2849" y="1472"/>
                  <a:ext cx="7" cy="8"/>
                </a:xfrm>
                <a:custGeom>
                  <a:avLst/>
                  <a:gdLst>
                    <a:gd name="T0" fmla="*/ 1 w 7"/>
                    <a:gd name="T1" fmla="*/ 0 h 8"/>
                    <a:gd name="T2" fmla="*/ 1 w 7"/>
                    <a:gd name="T3" fmla="*/ 0 h 8"/>
                    <a:gd name="T4" fmla="*/ 4 w 7"/>
                    <a:gd name="T5" fmla="*/ 0 h 8"/>
                    <a:gd name="T6" fmla="*/ 4 w 7"/>
                    <a:gd name="T7" fmla="*/ 0 h 8"/>
                    <a:gd name="T8" fmla="*/ 5 w 7"/>
                    <a:gd name="T9" fmla="*/ 0 h 8"/>
                    <a:gd name="T10" fmla="*/ 7 w 7"/>
                    <a:gd name="T11" fmla="*/ 0 h 8"/>
                    <a:gd name="T12" fmla="*/ 7 w 7"/>
                    <a:gd name="T13" fmla="*/ 2 h 8"/>
                    <a:gd name="T14" fmla="*/ 7 w 7"/>
                    <a:gd name="T15" fmla="*/ 3 h 8"/>
                    <a:gd name="T16" fmla="*/ 7 w 7"/>
                    <a:gd name="T17" fmla="*/ 3 h 8"/>
                    <a:gd name="T18" fmla="*/ 7 w 7"/>
                    <a:gd name="T19" fmla="*/ 5 h 8"/>
                    <a:gd name="T20" fmla="*/ 5 w 7"/>
                    <a:gd name="T21" fmla="*/ 6 h 8"/>
                    <a:gd name="T22" fmla="*/ 4 w 7"/>
                    <a:gd name="T23" fmla="*/ 8 h 8"/>
                    <a:gd name="T24" fmla="*/ 4 w 7"/>
                    <a:gd name="T25" fmla="*/ 8 h 8"/>
                    <a:gd name="T26" fmla="*/ 3 w 7"/>
                    <a:gd name="T27" fmla="*/ 8 h 8"/>
                    <a:gd name="T28" fmla="*/ 1 w 7"/>
                    <a:gd name="T29" fmla="*/ 8 h 8"/>
                    <a:gd name="T30" fmla="*/ 0 w 7"/>
                    <a:gd name="T31" fmla="*/ 8 h 8"/>
                    <a:gd name="T32" fmla="*/ 0 w 7"/>
                    <a:gd name="T33" fmla="*/ 8 h 8"/>
                    <a:gd name="T34" fmla="*/ 0 w 7"/>
                    <a:gd name="T35" fmla="*/ 6 h 8"/>
                    <a:gd name="T36" fmla="*/ 0 w 7"/>
                    <a:gd name="T37" fmla="*/ 5 h 8"/>
                    <a:gd name="T38" fmla="*/ 0 w 7"/>
                    <a:gd name="T39" fmla="*/ 3 h 8"/>
                    <a:gd name="T40" fmla="*/ 0 w 7"/>
                    <a:gd name="T41" fmla="*/ 3 h 8"/>
                    <a:gd name="T42" fmla="*/ 1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4" y="0"/>
                      </a:lnTo>
                      <a:lnTo>
                        <a:pt x="5" y="0"/>
                      </a:lnTo>
                      <a:lnTo>
                        <a:pt x="7" y="0"/>
                      </a:lnTo>
                      <a:lnTo>
                        <a:pt x="7" y="2"/>
                      </a:lnTo>
                      <a:lnTo>
                        <a:pt x="7" y="3"/>
                      </a:lnTo>
                      <a:lnTo>
                        <a:pt x="7" y="5"/>
                      </a:lnTo>
                      <a:lnTo>
                        <a:pt x="5" y="6"/>
                      </a:lnTo>
                      <a:lnTo>
                        <a:pt x="4" y="8"/>
                      </a:lnTo>
                      <a:lnTo>
                        <a:pt x="3" y="8"/>
                      </a:lnTo>
                      <a:lnTo>
                        <a:pt x="1" y="8"/>
                      </a:lnTo>
                      <a:lnTo>
                        <a:pt x="0" y="8"/>
                      </a:lnTo>
                      <a:lnTo>
                        <a:pt x="0" y="6"/>
                      </a:lnTo>
                      <a:lnTo>
                        <a:pt x="0" y="5"/>
                      </a:lnTo>
                      <a:lnTo>
                        <a:pt x="0" y="3"/>
                      </a:lnTo>
                      <a:lnTo>
                        <a:pt x="1"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56" name="Freeform 904"/>
                <p:cNvSpPr>
                  <a:spLocks/>
                </p:cNvSpPr>
                <p:nvPr/>
              </p:nvSpPr>
              <p:spPr bwMode="auto">
                <a:xfrm>
                  <a:off x="2849" y="1496"/>
                  <a:ext cx="8" cy="8"/>
                </a:xfrm>
                <a:custGeom>
                  <a:avLst/>
                  <a:gdLst>
                    <a:gd name="T0" fmla="*/ 3 w 8"/>
                    <a:gd name="T1" fmla="*/ 2 h 8"/>
                    <a:gd name="T2" fmla="*/ 3 w 8"/>
                    <a:gd name="T3" fmla="*/ 2 h 8"/>
                    <a:gd name="T4" fmla="*/ 4 w 8"/>
                    <a:gd name="T5" fmla="*/ 0 h 8"/>
                    <a:gd name="T6" fmla="*/ 5 w 8"/>
                    <a:gd name="T7" fmla="*/ 0 h 8"/>
                    <a:gd name="T8" fmla="*/ 5 w 8"/>
                    <a:gd name="T9" fmla="*/ 0 h 8"/>
                    <a:gd name="T10" fmla="*/ 7 w 8"/>
                    <a:gd name="T11" fmla="*/ 0 h 8"/>
                    <a:gd name="T12" fmla="*/ 8 w 8"/>
                    <a:gd name="T13" fmla="*/ 2 h 8"/>
                    <a:gd name="T14" fmla="*/ 8 w 8"/>
                    <a:gd name="T15" fmla="*/ 3 h 8"/>
                    <a:gd name="T16" fmla="*/ 8 w 8"/>
                    <a:gd name="T17" fmla="*/ 3 h 8"/>
                    <a:gd name="T18" fmla="*/ 7 w 8"/>
                    <a:gd name="T19" fmla="*/ 5 h 8"/>
                    <a:gd name="T20" fmla="*/ 5 w 8"/>
                    <a:gd name="T21" fmla="*/ 6 h 8"/>
                    <a:gd name="T22" fmla="*/ 4 w 8"/>
                    <a:gd name="T23" fmla="*/ 6 h 8"/>
                    <a:gd name="T24" fmla="*/ 4 w 8"/>
                    <a:gd name="T25" fmla="*/ 6 h 8"/>
                    <a:gd name="T26" fmla="*/ 4 w 8"/>
                    <a:gd name="T27" fmla="*/ 8 h 8"/>
                    <a:gd name="T28" fmla="*/ 3 w 8"/>
                    <a:gd name="T29" fmla="*/ 8 h 8"/>
                    <a:gd name="T30" fmla="*/ 1 w 8"/>
                    <a:gd name="T31" fmla="*/ 8 h 8"/>
                    <a:gd name="T32" fmla="*/ 0 w 8"/>
                    <a:gd name="T33" fmla="*/ 6 h 8"/>
                    <a:gd name="T34" fmla="*/ 0 w 8"/>
                    <a:gd name="T35" fmla="*/ 6 h 8"/>
                    <a:gd name="T36" fmla="*/ 0 w 8"/>
                    <a:gd name="T37" fmla="*/ 5 h 8"/>
                    <a:gd name="T38" fmla="*/ 0 w 8"/>
                    <a:gd name="T39" fmla="*/ 3 h 8"/>
                    <a:gd name="T40" fmla="*/ 0 w 8"/>
                    <a:gd name="T41" fmla="*/ 3 h 8"/>
                    <a:gd name="T42" fmla="*/ 1 w 8"/>
                    <a:gd name="T43" fmla="*/ 2 h 8"/>
                    <a:gd name="T44" fmla="*/ 3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2"/>
                      </a:moveTo>
                      <a:lnTo>
                        <a:pt x="3" y="2"/>
                      </a:lnTo>
                      <a:lnTo>
                        <a:pt x="4" y="0"/>
                      </a:lnTo>
                      <a:lnTo>
                        <a:pt x="5" y="0"/>
                      </a:lnTo>
                      <a:lnTo>
                        <a:pt x="7" y="0"/>
                      </a:lnTo>
                      <a:lnTo>
                        <a:pt x="8" y="2"/>
                      </a:lnTo>
                      <a:lnTo>
                        <a:pt x="8" y="3"/>
                      </a:lnTo>
                      <a:lnTo>
                        <a:pt x="7" y="5"/>
                      </a:lnTo>
                      <a:lnTo>
                        <a:pt x="5" y="6"/>
                      </a:lnTo>
                      <a:lnTo>
                        <a:pt x="4" y="6"/>
                      </a:lnTo>
                      <a:lnTo>
                        <a:pt x="4" y="8"/>
                      </a:lnTo>
                      <a:lnTo>
                        <a:pt x="3" y="8"/>
                      </a:lnTo>
                      <a:lnTo>
                        <a:pt x="1" y="8"/>
                      </a:lnTo>
                      <a:lnTo>
                        <a:pt x="0" y="6"/>
                      </a:lnTo>
                      <a:lnTo>
                        <a:pt x="0" y="5"/>
                      </a:lnTo>
                      <a:lnTo>
                        <a:pt x="0" y="3"/>
                      </a:lnTo>
                      <a:lnTo>
                        <a:pt x="1" y="2"/>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57" name="Freeform 905"/>
                <p:cNvSpPr>
                  <a:spLocks/>
                </p:cNvSpPr>
                <p:nvPr/>
              </p:nvSpPr>
              <p:spPr bwMode="auto">
                <a:xfrm>
                  <a:off x="2849" y="1496"/>
                  <a:ext cx="8" cy="8"/>
                </a:xfrm>
                <a:custGeom>
                  <a:avLst/>
                  <a:gdLst>
                    <a:gd name="T0" fmla="*/ 3 w 8"/>
                    <a:gd name="T1" fmla="*/ 2 h 8"/>
                    <a:gd name="T2" fmla="*/ 3 w 8"/>
                    <a:gd name="T3" fmla="*/ 2 h 8"/>
                    <a:gd name="T4" fmla="*/ 4 w 8"/>
                    <a:gd name="T5" fmla="*/ 0 h 8"/>
                    <a:gd name="T6" fmla="*/ 5 w 8"/>
                    <a:gd name="T7" fmla="*/ 0 h 8"/>
                    <a:gd name="T8" fmla="*/ 5 w 8"/>
                    <a:gd name="T9" fmla="*/ 0 h 8"/>
                    <a:gd name="T10" fmla="*/ 7 w 8"/>
                    <a:gd name="T11" fmla="*/ 0 h 8"/>
                    <a:gd name="T12" fmla="*/ 8 w 8"/>
                    <a:gd name="T13" fmla="*/ 2 h 8"/>
                    <a:gd name="T14" fmla="*/ 8 w 8"/>
                    <a:gd name="T15" fmla="*/ 3 h 8"/>
                    <a:gd name="T16" fmla="*/ 8 w 8"/>
                    <a:gd name="T17" fmla="*/ 3 h 8"/>
                    <a:gd name="T18" fmla="*/ 7 w 8"/>
                    <a:gd name="T19" fmla="*/ 5 h 8"/>
                    <a:gd name="T20" fmla="*/ 5 w 8"/>
                    <a:gd name="T21" fmla="*/ 6 h 8"/>
                    <a:gd name="T22" fmla="*/ 4 w 8"/>
                    <a:gd name="T23" fmla="*/ 6 h 8"/>
                    <a:gd name="T24" fmla="*/ 4 w 8"/>
                    <a:gd name="T25" fmla="*/ 6 h 8"/>
                    <a:gd name="T26" fmla="*/ 4 w 8"/>
                    <a:gd name="T27" fmla="*/ 8 h 8"/>
                    <a:gd name="T28" fmla="*/ 3 w 8"/>
                    <a:gd name="T29" fmla="*/ 8 h 8"/>
                    <a:gd name="T30" fmla="*/ 1 w 8"/>
                    <a:gd name="T31" fmla="*/ 8 h 8"/>
                    <a:gd name="T32" fmla="*/ 0 w 8"/>
                    <a:gd name="T33" fmla="*/ 6 h 8"/>
                    <a:gd name="T34" fmla="*/ 0 w 8"/>
                    <a:gd name="T35" fmla="*/ 6 h 8"/>
                    <a:gd name="T36" fmla="*/ 0 w 8"/>
                    <a:gd name="T37" fmla="*/ 5 h 8"/>
                    <a:gd name="T38" fmla="*/ 0 w 8"/>
                    <a:gd name="T39" fmla="*/ 3 h 8"/>
                    <a:gd name="T40" fmla="*/ 0 w 8"/>
                    <a:gd name="T41" fmla="*/ 3 h 8"/>
                    <a:gd name="T42" fmla="*/ 1 w 8"/>
                    <a:gd name="T43" fmla="*/ 2 h 8"/>
                    <a:gd name="T44" fmla="*/ 3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3" y="2"/>
                      </a:moveTo>
                      <a:lnTo>
                        <a:pt x="3" y="2"/>
                      </a:lnTo>
                      <a:lnTo>
                        <a:pt x="4" y="0"/>
                      </a:lnTo>
                      <a:lnTo>
                        <a:pt x="5" y="0"/>
                      </a:lnTo>
                      <a:lnTo>
                        <a:pt x="7" y="0"/>
                      </a:lnTo>
                      <a:lnTo>
                        <a:pt x="8" y="2"/>
                      </a:lnTo>
                      <a:lnTo>
                        <a:pt x="8" y="3"/>
                      </a:lnTo>
                      <a:lnTo>
                        <a:pt x="7" y="5"/>
                      </a:lnTo>
                      <a:lnTo>
                        <a:pt x="5" y="6"/>
                      </a:lnTo>
                      <a:lnTo>
                        <a:pt x="4" y="6"/>
                      </a:lnTo>
                      <a:lnTo>
                        <a:pt x="4" y="8"/>
                      </a:lnTo>
                      <a:lnTo>
                        <a:pt x="3" y="8"/>
                      </a:lnTo>
                      <a:lnTo>
                        <a:pt x="1" y="8"/>
                      </a:lnTo>
                      <a:lnTo>
                        <a:pt x="0" y="6"/>
                      </a:lnTo>
                      <a:lnTo>
                        <a:pt x="0" y="5"/>
                      </a:lnTo>
                      <a:lnTo>
                        <a:pt x="0" y="3"/>
                      </a:lnTo>
                      <a:lnTo>
                        <a:pt x="1" y="2"/>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58" name="Freeform 906"/>
                <p:cNvSpPr>
                  <a:spLocks/>
                </p:cNvSpPr>
                <p:nvPr/>
              </p:nvSpPr>
              <p:spPr bwMode="auto">
                <a:xfrm>
                  <a:off x="2868" y="1477"/>
                  <a:ext cx="7" cy="9"/>
                </a:xfrm>
                <a:custGeom>
                  <a:avLst/>
                  <a:gdLst>
                    <a:gd name="T0" fmla="*/ 1 w 7"/>
                    <a:gd name="T1" fmla="*/ 1 h 9"/>
                    <a:gd name="T2" fmla="*/ 1 w 7"/>
                    <a:gd name="T3" fmla="*/ 1 h 9"/>
                    <a:gd name="T4" fmla="*/ 3 w 7"/>
                    <a:gd name="T5" fmla="*/ 1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6 h 9"/>
                    <a:gd name="T20" fmla="*/ 6 w 7"/>
                    <a:gd name="T21" fmla="*/ 6 h 9"/>
                    <a:gd name="T22" fmla="*/ 4 w 7"/>
                    <a:gd name="T23" fmla="*/ 7 h 9"/>
                    <a:gd name="T24" fmla="*/ 4 w 7"/>
                    <a:gd name="T25" fmla="*/ 7 h 9"/>
                    <a:gd name="T26" fmla="*/ 3 w 7"/>
                    <a:gd name="T27" fmla="*/ 9 h 9"/>
                    <a:gd name="T28" fmla="*/ 1 w 7"/>
                    <a:gd name="T29" fmla="*/ 9 h 9"/>
                    <a:gd name="T30" fmla="*/ 0 w 7"/>
                    <a:gd name="T31" fmla="*/ 7 h 9"/>
                    <a:gd name="T32" fmla="*/ 0 w 7"/>
                    <a:gd name="T33" fmla="*/ 7 h 9"/>
                    <a:gd name="T34" fmla="*/ 0 w 7"/>
                    <a:gd name="T35" fmla="*/ 6 h 9"/>
                    <a:gd name="T36" fmla="*/ 0 w 7"/>
                    <a:gd name="T37" fmla="*/ 6 h 9"/>
                    <a:gd name="T38" fmla="*/ 0 w 7"/>
                    <a:gd name="T39" fmla="*/ 4 h 9"/>
                    <a:gd name="T40" fmla="*/ 0 w 7"/>
                    <a:gd name="T41" fmla="*/ 3 h 9"/>
                    <a:gd name="T42" fmla="*/ 0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1"/>
                      </a:lnTo>
                      <a:lnTo>
                        <a:pt x="4" y="0"/>
                      </a:lnTo>
                      <a:lnTo>
                        <a:pt x="6" y="0"/>
                      </a:lnTo>
                      <a:lnTo>
                        <a:pt x="7" y="1"/>
                      </a:lnTo>
                      <a:lnTo>
                        <a:pt x="7" y="3"/>
                      </a:lnTo>
                      <a:lnTo>
                        <a:pt x="7" y="4"/>
                      </a:lnTo>
                      <a:lnTo>
                        <a:pt x="7" y="6"/>
                      </a:lnTo>
                      <a:lnTo>
                        <a:pt x="6" y="6"/>
                      </a:lnTo>
                      <a:lnTo>
                        <a:pt x="4" y="7"/>
                      </a:lnTo>
                      <a:lnTo>
                        <a:pt x="3" y="9"/>
                      </a:lnTo>
                      <a:lnTo>
                        <a:pt x="1" y="9"/>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59" name="Freeform 907"/>
                <p:cNvSpPr>
                  <a:spLocks/>
                </p:cNvSpPr>
                <p:nvPr/>
              </p:nvSpPr>
              <p:spPr bwMode="auto">
                <a:xfrm>
                  <a:off x="2868" y="1477"/>
                  <a:ext cx="7" cy="9"/>
                </a:xfrm>
                <a:custGeom>
                  <a:avLst/>
                  <a:gdLst>
                    <a:gd name="T0" fmla="*/ 1 w 7"/>
                    <a:gd name="T1" fmla="*/ 1 h 9"/>
                    <a:gd name="T2" fmla="*/ 1 w 7"/>
                    <a:gd name="T3" fmla="*/ 1 h 9"/>
                    <a:gd name="T4" fmla="*/ 3 w 7"/>
                    <a:gd name="T5" fmla="*/ 1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6 h 9"/>
                    <a:gd name="T20" fmla="*/ 6 w 7"/>
                    <a:gd name="T21" fmla="*/ 6 h 9"/>
                    <a:gd name="T22" fmla="*/ 4 w 7"/>
                    <a:gd name="T23" fmla="*/ 7 h 9"/>
                    <a:gd name="T24" fmla="*/ 4 w 7"/>
                    <a:gd name="T25" fmla="*/ 7 h 9"/>
                    <a:gd name="T26" fmla="*/ 3 w 7"/>
                    <a:gd name="T27" fmla="*/ 9 h 9"/>
                    <a:gd name="T28" fmla="*/ 1 w 7"/>
                    <a:gd name="T29" fmla="*/ 9 h 9"/>
                    <a:gd name="T30" fmla="*/ 0 w 7"/>
                    <a:gd name="T31" fmla="*/ 7 h 9"/>
                    <a:gd name="T32" fmla="*/ 0 w 7"/>
                    <a:gd name="T33" fmla="*/ 7 h 9"/>
                    <a:gd name="T34" fmla="*/ 0 w 7"/>
                    <a:gd name="T35" fmla="*/ 6 h 9"/>
                    <a:gd name="T36" fmla="*/ 0 w 7"/>
                    <a:gd name="T37" fmla="*/ 6 h 9"/>
                    <a:gd name="T38" fmla="*/ 0 w 7"/>
                    <a:gd name="T39" fmla="*/ 4 h 9"/>
                    <a:gd name="T40" fmla="*/ 0 w 7"/>
                    <a:gd name="T41" fmla="*/ 3 h 9"/>
                    <a:gd name="T42" fmla="*/ 0 w 7"/>
                    <a:gd name="T43" fmla="*/ 3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1"/>
                      </a:lnTo>
                      <a:lnTo>
                        <a:pt x="4" y="0"/>
                      </a:lnTo>
                      <a:lnTo>
                        <a:pt x="6" y="0"/>
                      </a:lnTo>
                      <a:lnTo>
                        <a:pt x="7" y="1"/>
                      </a:lnTo>
                      <a:lnTo>
                        <a:pt x="7" y="3"/>
                      </a:lnTo>
                      <a:lnTo>
                        <a:pt x="7" y="4"/>
                      </a:lnTo>
                      <a:lnTo>
                        <a:pt x="7" y="6"/>
                      </a:lnTo>
                      <a:lnTo>
                        <a:pt x="6" y="6"/>
                      </a:lnTo>
                      <a:lnTo>
                        <a:pt x="4" y="7"/>
                      </a:lnTo>
                      <a:lnTo>
                        <a:pt x="3" y="9"/>
                      </a:lnTo>
                      <a:lnTo>
                        <a:pt x="1" y="9"/>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60" name="Freeform 908"/>
                <p:cNvSpPr>
                  <a:spLocks/>
                </p:cNvSpPr>
                <p:nvPr/>
              </p:nvSpPr>
              <p:spPr bwMode="auto">
                <a:xfrm>
                  <a:off x="2831" y="1540"/>
                  <a:ext cx="7" cy="9"/>
                </a:xfrm>
                <a:custGeom>
                  <a:avLst/>
                  <a:gdLst>
                    <a:gd name="T0" fmla="*/ 1 w 7"/>
                    <a:gd name="T1" fmla="*/ 1 h 9"/>
                    <a:gd name="T2" fmla="*/ 1 w 7"/>
                    <a:gd name="T3" fmla="*/ 1 h 9"/>
                    <a:gd name="T4" fmla="*/ 3 w 7"/>
                    <a:gd name="T5" fmla="*/ 1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6 h 9"/>
                    <a:gd name="T20" fmla="*/ 6 w 7"/>
                    <a:gd name="T21" fmla="*/ 6 h 9"/>
                    <a:gd name="T22" fmla="*/ 4 w 7"/>
                    <a:gd name="T23" fmla="*/ 7 h 9"/>
                    <a:gd name="T24" fmla="*/ 4 w 7"/>
                    <a:gd name="T25" fmla="*/ 7 h 9"/>
                    <a:gd name="T26" fmla="*/ 3 w 7"/>
                    <a:gd name="T27" fmla="*/ 9 h 9"/>
                    <a:gd name="T28" fmla="*/ 1 w 7"/>
                    <a:gd name="T29" fmla="*/ 9 h 9"/>
                    <a:gd name="T30" fmla="*/ 0 w 7"/>
                    <a:gd name="T31" fmla="*/ 7 h 9"/>
                    <a:gd name="T32" fmla="*/ 0 w 7"/>
                    <a:gd name="T33" fmla="*/ 7 h 9"/>
                    <a:gd name="T34" fmla="*/ 0 w 7"/>
                    <a:gd name="T35" fmla="*/ 6 h 9"/>
                    <a:gd name="T36" fmla="*/ 0 w 7"/>
                    <a:gd name="T37" fmla="*/ 6 h 9"/>
                    <a:gd name="T38" fmla="*/ 0 w 7"/>
                    <a:gd name="T39" fmla="*/ 4 h 9"/>
                    <a:gd name="T40" fmla="*/ 0 w 7"/>
                    <a:gd name="T41" fmla="*/ 3 h 9"/>
                    <a:gd name="T42" fmla="*/ 0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1"/>
                      </a:lnTo>
                      <a:lnTo>
                        <a:pt x="4" y="0"/>
                      </a:lnTo>
                      <a:lnTo>
                        <a:pt x="6" y="0"/>
                      </a:lnTo>
                      <a:lnTo>
                        <a:pt x="7" y="1"/>
                      </a:lnTo>
                      <a:lnTo>
                        <a:pt x="7" y="3"/>
                      </a:lnTo>
                      <a:lnTo>
                        <a:pt x="7" y="4"/>
                      </a:lnTo>
                      <a:lnTo>
                        <a:pt x="7" y="6"/>
                      </a:lnTo>
                      <a:lnTo>
                        <a:pt x="6" y="6"/>
                      </a:lnTo>
                      <a:lnTo>
                        <a:pt x="4" y="7"/>
                      </a:lnTo>
                      <a:lnTo>
                        <a:pt x="3" y="9"/>
                      </a:lnTo>
                      <a:lnTo>
                        <a:pt x="1" y="9"/>
                      </a:lnTo>
                      <a:lnTo>
                        <a:pt x="0" y="7"/>
                      </a:lnTo>
                      <a:lnTo>
                        <a:pt x="0" y="6"/>
                      </a:lnTo>
                      <a:lnTo>
                        <a:pt x="0" y="4"/>
                      </a:lnTo>
                      <a:lnTo>
                        <a:pt x="0" y="3"/>
                      </a:lnTo>
                      <a:lnTo>
                        <a:pt x="0" y="1"/>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61" name="Freeform 909"/>
                <p:cNvSpPr>
                  <a:spLocks/>
                </p:cNvSpPr>
                <p:nvPr/>
              </p:nvSpPr>
              <p:spPr bwMode="auto">
                <a:xfrm>
                  <a:off x="2831" y="1540"/>
                  <a:ext cx="7" cy="9"/>
                </a:xfrm>
                <a:custGeom>
                  <a:avLst/>
                  <a:gdLst>
                    <a:gd name="T0" fmla="*/ 1 w 7"/>
                    <a:gd name="T1" fmla="*/ 1 h 9"/>
                    <a:gd name="T2" fmla="*/ 1 w 7"/>
                    <a:gd name="T3" fmla="*/ 1 h 9"/>
                    <a:gd name="T4" fmla="*/ 3 w 7"/>
                    <a:gd name="T5" fmla="*/ 1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7 w 7"/>
                    <a:gd name="T19" fmla="*/ 6 h 9"/>
                    <a:gd name="T20" fmla="*/ 6 w 7"/>
                    <a:gd name="T21" fmla="*/ 6 h 9"/>
                    <a:gd name="T22" fmla="*/ 4 w 7"/>
                    <a:gd name="T23" fmla="*/ 7 h 9"/>
                    <a:gd name="T24" fmla="*/ 4 w 7"/>
                    <a:gd name="T25" fmla="*/ 7 h 9"/>
                    <a:gd name="T26" fmla="*/ 3 w 7"/>
                    <a:gd name="T27" fmla="*/ 9 h 9"/>
                    <a:gd name="T28" fmla="*/ 1 w 7"/>
                    <a:gd name="T29" fmla="*/ 9 h 9"/>
                    <a:gd name="T30" fmla="*/ 0 w 7"/>
                    <a:gd name="T31" fmla="*/ 7 h 9"/>
                    <a:gd name="T32" fmla="*/ 0 w 7"/>
                    <a:gd name="T33" fmla="*/ 7 h 9"/>
                    <a:gd name="T34" fmla="*/ 0 w 7"/>
                    <a:gd name="T35" fmla="*/ 6 h 9"/>
                    <a:gd name="T36" fmla="*/ 0 w 7"/>
                    <a:gd name="T37" fmla="*/ 6 h 9"/>
                    <a:gd name="T38" fmla="*/ 0 w 7"/>
                    <a:gd name="T39" fmla="*/ 4 h 9"/>
                    <a:gd name="T40" fmla="*/ 0 w 7"/>
                    <a:gd name="T41" fmla="*/ 3 h 9"/>
                    <a:gd name="T42" fmla="*/ 0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1"/>
                      </a:lnTo>
                      <a:lnTo>
                        <a:pt x="4" y="0"/>
                      </a:lnTo>
                      <a:lnTo>
                        <a:pt x="6" y="0"/>
                      </a:lnTo>
                      <a:lnTo>
                        <a:pt x="7" y="1"/>
                      </a:lnTo>
                      <a:lnTo>
                        <a:pt x="7" y="3"/>
                      </a:lnTo>
                      <a:lnTo>
                        <a:pt x="7" y="4"/>
                      </a:lnTo>
                      <a:lnTo>
                        <a:pt x="7" y="6"/>
                      </a:lnTo>
                      <a:lnTo>
                        <a:pt x="6" y="6"/>
                      </a:lnTo>
                      <a:lnTo>
                        <a:pt x="4" y="7"/>
                      </a:lnTo>
                      <a:lnTo>
                        <a:pt x="3" y="9"/>
                      </a:lnTo>
                      <a:lnTo>
                        <a:pt x="1" y="9"/>
                      </a:lnTo>
                      <a:lnTo>
                        <a:pt x="0" y="7"/>
                      </a:lnTo>
                      <a:lnTo>
                        <a:pt x="0" y="6"/>
                      </a:lnTo>
                      <a:lnTo>
                        <a:pt x="0" y="4"/>
                      </a:lnTo>
                      <a:lnTo>
                        <a:pt x="0" y="3"/>
                      </a:lnTo>
                      <a:lnTo>
                        <a:pt x="0" y="1"/>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62" name="Freeform 910"/>
                <p:cNvSpPr>
                  <a:spLocks/>
                </p:cNvSpPr>
                <p:nvPr/>
              </p:nvSpPr>
              <p:spPr bwMode="auto">
                <a:xfrm>
                  <a:off x="2778" y="1520"/>
                  <a:ext cx="8" cy="9"/>
                </a:xfrm>
                <a:custGeom>
                  <a:avLst/>
                  <a:gdLst>
                    <a:gd name="T0" fmla="*/ 2 w 8"/>
                    <a:gd name="T1" fmla="*/ 2 h 9"/>
                    <a:gd name="T2" fmla="*/ 2 w 8"/>
                    <a:gd name="T3" fmla="*/ 2 h 9"/>
                    <a:gd name="T4" fmla="*/ 3 w 8"/>
                    <a:gd name="T5" fmla="*/ 2 h 9"/>
                    <a:gd name="T6" fmla="*/ 5 w 8"/>
                    <a:gd name="T7" fmla="*/ 0 h 9"/>
                    <a:gd name="T8" fmla="*/ 6 w 8"/>
                    <a:gd name="T9" fmla="*/ 2 h 9"/>
                    <a:gd name="T10" fmla="*/ 6 w 8"/>
                    <a:gd name="T11" fmla="*/ 2 h 9"/>
                    <a:gd name="T12" fmla="*/ 8 w 8"/>
                    <a:gd name="T13" fmla="*/ 2 h 9"/>
                    <a:gd name="T14" fmla="*/ 8 w 8"/>
                    <a:gd name="T15" fmla="*/ 3 h 9"/>
                    <a:gd name="T16" fmla="*/ 8 w 8"/>
                    <a:gd name="T17" fmla="*/ 5 h 9"/>
                    <a:gd name="T18" fmla="*/ 6 w 8"/>
                    <a:gd name="T19" fmla="*/ 6 h 9"/>
                    <a:gd name="T20" fmla="*/ 6 w 8"/>
                    <a:gd name="T21" fmla="*/ 6 h 9"/>
                    <a:gd name="T22" fmla="*/ 5 w 8"/>
                    <a:gd name="T23" fmla="*/ 8 h 9"/>
                    <a:gd name="T24" fmla="*/ 5 w 8"/>
                    <a:gd name="T25" fmla="*/ 8 h 9"/>
                    <a:gd name="T26" fmla="*/ 3 w 8"/>
                    <a:gd name="T27" fmla="*/ 9 h 9"/>
                    <a:gd name="T28" fmla="*/ 2 w 8"/>
                    <a:gd name="T29" fmla="*/ 9 h 9"/>
                    <a:gd name="T30" fmla="*/ 2 w 8"/>
                    <a:gd name="T31" fmla="*/ 9 h 9"/>
                    <a:gd name="T32" fmla="*/ 0 w 8"/>
                    <a:gd name="T33" fmla="*/ 8 h 9"/>
                    <a:gd name="T34" fmla="*/ 0 w 8"/>
                    <a:gd name="T35" fmla="*/ 6 h 9"/>
                    <a:gd name="T36" fmla="*/ 0 w 8"/>
                    <a:gd name="T37" fmla="*/ 6 h 9"/>
                    <a:gd name="T38" fmla="*/ 0 w 8"/>
                    <a:gd name="T39" fmla="*/ 5 h 9"/>
                    <a:gd name="T40" fmla="*/ 0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2"/>
                      </a:lnTo>
                      <a:lnTo>
                        <a:pt x="5" y="0"/>
                      </a:lnTo>
                      <a:lnTo>
                        <a:pt x="6" y="2"/>
                      </a:lnTo>
                      <a:lnTo>
                        <a:pt x="8" y="2"/>
                      </a:lnTo>
                      <a:lnTo>
                        <a:pt x="8" y="3"/>
                      </a:lnTo>
                      <a:lnTo>
                        <a:pt x="8" y="5"/>
                      </a:lnTo>
                      <a:lnTo>
                        <a:pt x="6" y="6"/>
                      </a:lnTo>
                      <a:lnTo>
                        <a:pt x="5" y="8"/>
                      </a:lnTo>
                      <a:lnTo>
                        <a:pt x="3" y="9"/>
                      </a:lnTo>
                      <a:lnTo>
                        <a:pt x="2" y="9"/>
                      </a:lnTo>
                      <a:lnTo>
                        <a:pt x="0" y="8"/>
                      </a:lnTo>
                      <a:lnTo>
                        <a:pt x="0" y="6"/>
                      </a:lnTo>
                      <a:lnTo>
                        <a:pt x="0" y="5"/>
                      </a:lnTo>
                      <a:lnTo>
                        <a:pt x="0"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63" name="Freeform 911"/>
                <p:cNvSpPr>
                  <a:spLocks/>
                </p:cNvSpPr>
                <p:nvPr/>
              </p:nvSpPr>
              <p:spPr bwMode="auto">
                <a:xfrm>
                  <a:off x="2778" y="1520"/>
                  <a:ext cx="8" cy="9"/>
                </a:xfrm>
                <a:custGeom>
                  <a:avLst/>
                  <a:gdLst>
                    <a:gd name="T0" fmla="*/ 2 w 8"/>
                    <a:gd name="T1" fmla="*/ 2 h 9"/>
                    <a:gd name="T2" fmla="*/ 2 w 8"/>
                    <a:gd name="T3" fmla="*/ 2 h 9"/>
                    <a:gd name="T4" fmla="*/ 3 w 8"/>
                    <a:gd name="T5" fmla="*/ 2 h 9"/>
                    <a:gd name="T6" fmla="*/ 5 w 8"/>
                    <a:gd name="T7" fmla="*/ 0 h 9"/>
                    <a:gd name="T8" fmla="*/ 6 w 8"/>
                    <a:gd name="T9" fmla="*/ 2 h 9"/>
                    <a:gd name="T10" fmla="*/ 6 w 8"/>
                    <a:gd name="T11" fmla="*/ 2 h 9"/>
                    <a:gd name="T12" fmla="*/ 8 w 8"/>
                    <a:gd name="T13" fmla="*/ 2 h 9"/>
                    <a:gd name="T14" fmla="*/ 8 w 8"/>
                    <a:gd name="T15" fmla="*/ 3 h 9"/>
                    <a:gd name="T16" fmla="*/ 8 w 8"/>
                    <a:gd name="T17" fmla="*/ 5 h 9"/>
                    <a:gd name="T18" fmla="*/ 6 w 8"/>
                    <a:gd name="T19" fmla="*/ 6 h 9"/>
                    <a:gd name="T20" fmla="*/ 6 w 8"/>
                    <a:gd name="T21" fmla="*/ 6 h 9"/>
                    <a:gd name="T22" fmla="*/ 5 w 8"/>
                    <a:gd name="T23" fmla="*/ 8 h 9"/>
                    <a:gd name="T24" fmla="*/ 5 w 8"/>
                    <a:gd name="T25" fmla="*/ 8 h 9"/>
                    <a:gd name="T26" fmla="*/ 3 w 8"/>
                    <a:gd name="T27" fmla="*/ 9 h 9"/>
                    <a:gd name="T28" fmla="*/ 2 w 8"/>
                    <a:gd name="T29" fmla="*/ 9 h 9"/>
                    <a:gd name="T30" fmla="*/ 2 w 8"/>
                    <a:gd name="T31" fmla="*/ 9 h 9"/>
                    <a:gd name="T32" fmla="*/ 0 w 8"/>
                    <a:gd name="T33" fmla="*/ 8 h 9"/>
                    <a:gd name="T34" fmla="*/ 0 w 8"/>
                    <a:gd name="T35" fmla="*/ 6 h 9"/>
                    <a:gd name="T36" fmla="*/ 0 w 8"/>
                    <a:gd name="T37" fmla="*/ 6 h 9"/>
                    <a:gd name="T38" fmla="*/ 0 w 8"/>
                    <a:gd name="T39" fmla="*/ 5 h 9"/>
                    <a:gd name="T40" fmla="*/ 0 w 8"/>
                    <a:gd name="T41" fmla="*/ 3 h 9"/>
                    <a:gd name="T42" fmla="*/ 2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2"/>
                      </a:lnTo>
                      <a:lnTo>
                        <a:pt x="5" y="0"/>
                      </a:lnTo>
                      <a:lnTo>
                        <a:pt x="6" y="2"/>
                      </a:lnTo>
                      <a:lnTo>
                        <a:pt x="8" y="2"/>
                      </a:lnTo>
                      <a:lnTo>
                        <a:pt x="8" y="3"/>
                      </a:lnTo>
                      <a:lnTo>
                        <a:pt x="8" y="5"/>
                      </a:lnTo>
                      <a:lnTo>
                        <a:pt x="6" y="6"/>
                      </a:lnTo>
                      <a:lnTo>
                        <a:pt x="5" y="8"/>
                      </a:lnTo>
                      <a:lnTo>
                        <a:pt x="3" y="9"/>
                      </a:lnTo>
                      <a:lnTo>
                        <a:pt x="2" y="9"/>
                      </a:lnTo>
                      <a:lnTo>
                        <a:pt x="0" y="8"/>
                      </a:lnTo>
                      <a:lnTo>
                        <a:pt x="0" y="6"/>
                      </a:lnTo>
                      <a:lnTo>
                        <a:pt x="0" y="5"/>
                      </a:lnTo>
                      <a:lnTo>
                        <a:pt x="0"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64" name="Freeform 912"/>
                <p:cNvSpPr>
                  <a:spLocks/>
                </p:cNvSpPr>
                <p:nvPr/>
              </p:nvSpPr>
              <p:spPr bwMode="auto">
                <a:xfrm>
                  <a:off x="2757" y="1528"/>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6 w 8"/>
                    <a:gd name="T11" fmla="*/ 0 h 7"/>
                    <a:gd name="T12" fmla="*/ 8 w 8"/>
                    <a:gd name="T13" fmla="*/ 1 h 7"/>
                    <a:gd name="T14" fmla="*/ 8 w 8"/>
                    <a:gd name="T15" fmla="*/ 3 h 7"/>
                    <a:gd name="T16" fmla="*/ 8 w 8"/>
                    <a:gd name="T17" fmla="*/ 3 h 7"/>
                    <a:gd name="T18" fmla="*/ 6 w 8"/>
                    <a:gd name="T19" fmla="*/ 4 h 7"/>
                    <a:gd name="T20" fmla="*/ 6 w 8"/>
                    <a:gd name="T21" fmla="*/ 6 h 7"/>
                    <a:gd name="T22" fmla="*/ 5 w 8"/>
                    <a:gd name="T23" fmla="*/ 6 h 7"/>
                    <a:gd name="T24" fmla="*/ 5 w 8"/>
                    <a:gd name="T25" fmla="*/ 6 h 7"/>
                    <a:gd name="T26" fmla="*/ 3 w 8"/>
                    <a:gd name="T27" fmla="*/ 7 h 7"/>
                    <a:gd name="T28" fmla="*/ 2 w 8"/>
                    <a:gd name="T29" fmla="*/ 7 h 7"/>
                    <a:gd name="T30" fmla="*/ 2 w 8"/>
                    <a:gd name="T31" fmla="*/ 7 h 7"/>
                    <a:gd name="T32" fmla="*/ 0 w 8"/>
                    <a:gd name="T33" fmla="*/ 6 h 7"/>
                    <a:gd name="T34" fmla="*/ 0 w 8"/>
                    <a:gd name="T35" fmla="*/ 6 h 7"/>
                    <a:gd name="T36" fmla="*/ 0 w 8"/>
                    <a:gd name="T37" fmla="*/ 4 h 7"/>
                    <a:gd name="T38" fmla="*/ 0 w 8"/>
                    <a:gd name="T39" fmla="*/ 3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1"/>
                      </a:lnTo>
                      <a:lnTo>
                        <a:pt x="8" y="3"/>
                      </a:lnTo>
                      <a:lnTo>
                        <a:pt x="6" y="4"/>
                      </a:lnTo>
                      <a:lnTo>
                        <a:pt x="6" y="6"/>
                      </a:lnTo>
                      <a:lnTo>
                        <a:pt x="5" y="6"/>
                      </a:lnTo>
                      <a:lnTo>
                        <a:pt x="3" y="7"/>
                      </a:lnTo>
                      <a:lnTo>
                        <a:pt x="2"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65" name="Freeform 913"/>
                <p:cNvSpPr>
                  <a:spLocks/>
                </p:cNvSpPr>
                <p:nvPr/>
              </p:nvSpPr>
              <p:spPr bwMode="auto">
                <a:xfrm>
                  <a:off x="2757" y="1528"/>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6 w 8"/>
                    <a:gd name="T11" fmla="*/ 0 h 7"/>
                    <a:gd name="T12" fmla="*/ 8 w 8"/>
                    <a:gd name="T13" fmla="*/ 1 h 7"/>
                    <a:gd name="T14" fmla="*/ 8 w 8"/>
                    <a:gd name="T15" fmla="*/ 3 h 7"/>
                    <a:gd name="T16" fmla="*/ 8 w 8"/>
                    <a:gd name="T17" fmla="*/ 3 h 7"/>
                    <a:gd name="T18" fmla="*/ 6 w 8"/>
                    <a:gd name="T19" fmla="*/ 4 h 7"/>
                    <a:gd name="T20" fmla="*/ 6 w 8"/>
                    <a:gd name="T21" fmla="*/ 6 h 7"/>
                    <a:gd name="T22" fmla="*/ 5 w 8"/>
                    <a:gd name="T23" fmla="*/ 6 h 7"/>
                    <a:gd name="T24" fmla="*/ 5 w 8"/>
                    <a:gd name="T25" fmla="*/ 6 h 7"/>
                    <a:gd name="T26" fmla="*/ 3 w 8"/>
                    <a:gd name="T27" fmla="*/ 7 h 7"/>
                    <a:gd name="T28" fmla="*/ 2 w 8"/>
                    <a:gd name="T29" fmla="*/ 7 h 7"/>
                    <a:gd name="T30" fmla="*/ 2 w 8"/>
                    <a:gd name="T31" fmla="*/ 7 h 7"/>
                    <a:gd name="T32" fmla="*/ 0 w 8"/>
                    <a:gd name="T33" fmla="*/ 6 h 7"/>
                    <a:gd name="T34" fmla="*/ 0 w 8"/>
                    <a:gd name="T35" fmla="*/ 6 h 7"/>
                    <a:gd name="T36" fmla="*/ 0 w 8"/>
                    <a:gd name="T37" fmla="*/ 4 h 7"/>
                    <a:gd name="T38" fmla="*/ 0 w 8"/>
                    <a:gd name="T39" fmla="*/ 3 h 7"/>
                    <a:gd name="T40" fmla="*/ 0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1"/>
                      </a:lnTo>
                      <a:lnTo>
                        <a:pt x="8" y="3"/>
                      </a:lnTo>
                      <a:lnTo>
                        <a:pt x="6" y="4"/>
                      </a:lnTo>
                      <a:lnTo>
                        <a:pt x="6" y="6"/>
                      </a:lnTo>
                      <a:lnTo>
                        <a:pt x="5" y="6"/>
                      </a:lnTo>
                      <a:lnTo>
                        <a:pt x="3" y="7"/>
                      </a:lnTo>
                      <a:lnTo>
                        <a:pt x="2"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66" name="Freeform 914"/>
                <p:cNvSpPr>
                  <a:spLocks/>
                </p:cNvSpPr>
                <p:nvPr/>
              </p:nvSpPr>
              <p:spPr bwMode="auto">
                <a:xfrm>
                  <a:off x="2868" y="1501"/>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4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6" y="4"/>
                      </a:lnTo>
                      <a:lnTo>
                        <a:pt x="4" y="6"/>
                      </a:lnTo>
                      <a:lnTo>
                        <a:pt x="3" y="7"/>
                      </a:lnTo>
                      <a:lnTo>
                        <a:pt x="1" y="7"/>
                      </a:lnTo>
                      <a:lnTo>
                        <a:pt x="0" y="7"/>
                      </a:lnTo>
                      <a:lnTo>
                        <a:pt x="0" y="6"/>
                      </a:lnTo>
                      <a:lnTo>
                        <a:pt x="0" y="4"/>
                      </a:lnTo>
                      <a:lnTo>
                        <a:pt x="0" y="3"/>
                      </a:lnTo>
                      <a:lnTo>
                        <a:pt x="0"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67" name="Freeform 915"/>
                <p:cNvSpPr>
                  <a:spLocks/>
                </p:cNvSpPr>
                <p:nvPr/>
              </p:nvSpPr>
              <p:spPr bwMode="auto">
                <a:xfrm>
                  <a:off x="2868" y="1501"/>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4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1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6" y="4"/>
                      </a:lnTo>
                      <a:lnTo>
                        <a:pt x="4" y="6"/>
                      </a:lnTo>
                      <a:lnTo>
                        <a:pt x="3" y="7"/>
                      </a:lnTo>
                      <a:lnTo>
                        <a:pt x="1" y="7"/>
                      </a:lnTo>
                      <a:lnTo>
                        <a:pt x="0" y="7"/>
                      </a:lnTo>
                      <a:lnTo>
                        <a:pt x="0" y="6"/>
                      </a:lnTo>
                      <a:lnTo>
                        <a:pt x="0" y="4"/>
                      </a:lnTo>
                      <a:lnTo>
                        <a:pt x="0" y="3"/>
                      </a:lnTo>
                      <a:lnTo>
                        <a:pt x="0"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68" name="Freeform 916"/>
                <p:cNvSpPr>
                  <a:spLocks/>
                </p:cNvSpPr>
                <p:nvPr/>
              </p:nvSpPr>
              <p:spPr bwMode="auto">
                <a:xfrm>
                  <a:off x="2370" y="1589"/>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8 w 8"/>
                    <a:gd name="T11" fmla="*/ 0 h 7"/>
                    <a:gd name="T12" fmla="*/ 8 w 8"/>
                    <a:gd name="T13" fmla="*/ 0 h 7"/>
                    <a:gd name="T14" fmla="*/ 8 w 8"/>
                    <a:gd name="T15" fmla="*/ 1 h 7"/>
                    <a:gd name="T16" fmla="*/ 8 w 8"/>
                    <a:gd name="T17" fmla="*/ 3 h 7"/>
                    <a:gd name="T18" fmla="*/ 8 w 8"/>
                    <a:gd name="T19" fmla="*/ 4 h 7"/>
                    <a:gd name="T20" fmla="*/ 6 w 8"/>
                    <a:gd name="T21" fmla="*/ 6 h 7"/>
                    <a:gd name="T22" fmla="*/ 5 w 8"/>
                    <a:gd name="T23" fmla="*/ 6 h 7"/>
                    <a:gd name="T24" fmla="*/ 5 w 8"/>
                    <a:gd name="T25" fmla="*/ 6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1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0"/>
                      </a:lnTo>
                      <a:lnTo>
                        <a:pt x="8" y="1"/>
                      </a:lnTo>
                      <a:lnTo>
                        <a:pt x="8" y="3"/>
                      </a:lnTo>
                      <a:lnTo>
                        <a:pt x="8" y="4"/>
                      </a:lnTo>
                      <a:lnTo>
                        <a:pt x="6" y="6"/>
                      </a:lnTo>
                      <a:lnTo>
                        <a:pt x="5" y="6"/>
                      </a:lnTo>
                      <a:lnTo>
                        <a:pt x="3" y="7"/>
                      </a:lnTo>
                      <a:lnTo>
                        <a:pt x="2" y="7"/>
                      </a:lnTo>
                      <a:lnTo>
                        <a:pt x="0" y="7"/>
                      </a:lnTo>
                      <a:lnTo>
                        <a:pt x="0" y="6"/>
                      </a:lnTo>
                      <a:lnTo>
                        <a:pt x="0" y="4"/>
                      </a:lnTo>
                      <a:lnTo>
                        <a:pt x="0" y="3"/>
                      </a:lnTo>
                      <a:lnTo>
                        <a:pt x="0"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69" name="Freeform 917"/>
                <p:cNvSpPr>
                  <a:spLocks/>
                </p:cNvSpPr>
                <p:nvPr/>
              </p:nvSpPr>
              <p:spPr bwMode="auto">
                <a:xfrm>
                  <a:off x="2370" y="1589"/>
                  <a:ext cx="8" cy="7"/>
                </a:xfrm>
                <a:custGeom>
                  <a:avLst/>
                  <a:gdLst>
                    <a:gd name="T0" fmla="*/ 2 w 8"/>
                    <a:gd name="T1" fmla="*/ 0 h 7"/>
                    <a:gd name="T2" fmla="*/ 2 w 8"/>
                    <a:gd name="T3" fmla="*/ 0 h 7"/>
                    <a:gd name="T4" fmla="*/ 3 w 8"/>
                    <a:gd name="T5" fmla="*/ 0 h 7"/>
                    <a:gd name="T6" fmla="*/ 5 w 8"/>
                    <a:gd name="T7" fmla="*/ 0 h 7"/>
                    <a:gd name="T8" fmla="*/ 6 w 8"/>
                    <a:gd name="T9" fmla="*/ 0 h 7"/>
                    <a:gd name="T10" fmla="*/ 8 w 8"/>
                    <a:gd name="T11" fmla="*/ 0 h 7"/>
                    <a:gd name="T12" fmla="*/ 8 w 8"/>
                    <a:gd name="T13" fmla="*/ 0 h 7"/>
                    <a:gd name="T14" fmla="*/ 8 w 8"/>
                    <a:gd name="T15" fmla="*/ 1 h 7"/>
                    <a:gd name="T16" fmla="*/ 8 w 8"/>
                    <a:gd name="T17" fmla="*/ 3 h 7"/>
                    <a:gd name="T18" fmla="*/ 8 w 8"/>
                    <a:gd name="T19" fmla="*/ 4 h 7"/>
                    <a:gd name="T20" fmla="*/ 6 w 8"/>
                    <a:gd name="T21" fmla="*/ 6 h 7"/>
                    <a:gd name="T22" fmla="*/ 5 w 8"/>
                    <a:gd name="T23" fmla="*/ 6 h 7"/>
                    <a:gd name="T24" fmla="*/ 5 w 8"/>
                    <a:gd name="T25" fmla="*/ 6 h 7"/>
                    <a:gd name="T26" fmla="*/ 3 w 8"/>
                    <a:gd name="T27" fmla="*/ 7 h 7"/>
                    <a:gd name="T28" fmla="*/ 2 w 8"/>
                    <a:gd name="T29" fmla="*/ 7 h 7"/>
                    <a:gd name="T30" fmla="*/ 0 w 8"/>
                    <a:gd name="T31" fmla="*/ 7 h 7"/>
                    <a:gd name="T32" fmla="*/ 0 w 8"/>
                    <a:gd name="T33" fmla="*/ 6 h 7"/>
                    <a:gd name="T34" fmla="*/ 0 w 8"/>
                    <a:gd name="T35" fmla="*/ 6 h 7"/>
                    <a:gd name="T36" fmla="*/ 0 w 8"/>
                    <a:gd name="T37" fmla="*/ 4 h 7"/>
                    <a:gd name="T38" fmla="*/ 0 w 8"/>
                    <a:gd name="T39" fmla="*/ 3 h 7"/>
                    <a:gd name="T40" fmla="*/ 0 w 8"/>
                    <a:gd name="T41" fmla="*/ 1 h 7"/>
                    <a:gd name="T42" fmla="*/ 0 w 8"/>
                    <a:gd name="T43" fmla="*/ 1 h 7"/>
                    <a:gd name="T44" fmla="*/ 2 w 8"/>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0"/>
                      </a:moveTo>
                      <a:lnTo>
                        <a:pt x="2" y="0"/>
                      </a:lnTo>
                      <a:lnTo>
                        <a:pt x="3" y="0"/>
                      </a:lnTo>
                      <a:lnTo>
                        <a:pt x="5" y="0"/>
                      </a:lnTo>
                      <a:lnTo>
                        <a:pt x="6" y="0"/>
                      </a:lnTo>
                      <a:lnTo>
                        <a:pt x="8" y="0"/>
                      </a:lnTo>
                      <a:lnTo>
                        <a:pt x="8" y="1"/>
                      </a:lnTo>
                      <a:lnTo>
                        <a:pt x="8" y="3"/>
                      </a:lnTo>
                      <a:lnTo>
                        <a:pt x="8" y="4"/>
                      </a:lnTo>
                      <a:lnTo>
                        <a:pt x="6" y="6"/>
                      </a:lnTo>
                      <a:lnTo>
                        <a:pt x="5" y="6"/>
                      </a:lnTo>
                      <a:lnTo>
                        <a:pt x="3" y="7"/>
                      </a:lnTo>
                      <a:lnTo>
                        <a:pt x="2" y="7"/>
                      </a:lnTo>
                      <a:lnTo>
                        <a:pt x="0" y="7"/>
                      </a:lnTo>
                      <a:lnTo>
                        <a:pt x="0" y="6"/>
                      </a:lnTo>
                      <a:lnTo>
                        <a:pt x="0" y="4"/>
                      </a:lnTo>
                      <a:lnTo>
                        <a:pt x="0" y="3"/>
                      </a:lnTo>
                      <a:lnTo>
                        <a:pt x="0"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70" name="Freeform 918"/>
                <p:cNvSpPr>
                  <a:spLocks/>
                </p:cNvSpPr>
                <p:nvPr/>
              </p:nvSpPr>
              <p:spPr bwMode="auto">
                <a:xfrm>
                  <a:off x="2526" y="1655"/>
                  <a:ext cx="7" cy="9"/>
                </a:xfrm>
                <a:custGeom>
                  <a:avLst/>
                  <a:gdLst>
                    <a:gd name="T0" fmla="*/ 3 w 7"/>
                    <a:gd name="T1" fmla="*/ 1 h 9"/>
                    <a:gd name="T2" fmla="*/ 3 w 7"/>
                    <a:gd name="T3" fmla="*/ 1 h 9"/>
                    <a:gd name="T4" fmla="*/ 4 w 7"/>
                    <a:gd name="T5" fmla="*/ 1 h 9"/>
                    <a:gd name="T6" fmla="*/ 6 w 7"/>
                    <a:gd name="T7" fmla="*/ 0 h 9"/>
                    <a:gd name="T8" fmla="*/ 6 w 7"/>
                    <a:gd name="T9" fmla="*/ 1 h 9"/>
                    <a:gd name="T10" fmla="*/ 7 w 7"/>
                    <a:gd name="T11" fmla="*/ 1 h 9"/>
                    <a:gd name="T12" fmla="*/ 7 w 7"/>
                    <a:gd name="T13" fmla="*/ 3 h 9"/>
                    <a:gd name="T14" fmla="*/ 7 w 7"/>
                    <a:gd name="T15" fmla="*/ 3 h 9"/>
                    <a:gd name="T16" fmla="*/ 7 w 7"/>
                    <a:gd name="T17" fmla="*/ 4 h 9"/>
                    <a:gd name="T18" fmla="*/ 7 w 7"/>
                    <a:gd name="T19" fmla="*/ 6 h 9"/>
                    <a:gd name="T20" fmla="*/ 6 w 7"/>
                    <a:gd name="T21" fmla="*/ 7 h 9"/>
                    <a:gd name="T22" fmla="*/ 4 w 7"/>
                    <a:gd name="T23" fmla="*/ 7 h 9"/>
                    <a:gd name="T24" fmla="*/ 4 w 7"/>
                    <a:gd name="T25" fmla="*/ 7 h 9"/>
                    <a:gd name="T26" fmla="*/ 3 w 7"/>
                    <a:gd name="T27" fmla="*/ 9 h 9"/>
                    <a:gd name="T28" fmla="*/ 3 w 7"/>
                    <a:gd name="T29" fmla="*/ 9 h 9"/>
                    <a:gd name="T30" fmla="*/ 1 w 7"/>
                    <a:gd name="T31" fmla="*/ 9 h 9"/>
                    <a:gd name="T32" fmla="*/ 0 w 7"/>
                    <a:gd name="T33" fmla="*/ 7 h 9"/>
                    <a:gd name="T34" fmla="*/ 0 w 7"/>
                    <a:gd name="T35" fmla="*/ 7 h 9"/>
                    <a:gd name="T36" fmla="*/ 0 w 7"/>
                    <a:gd name="T37" fmla="*/ 6 h 9"/>
                    <a:gd name="T38" fmla="*/ 0 w 7"/>
                    <a:gd name="T39" fmla="*/ 4 h 9"/>
                    <a:gd name="T40" fmla="*/ 0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1"/>
                      </a:lnTo>
                      <a:lnTo>
                        <a:pt x="6" y="0"/>
                      </a:lnTo>
                      <a:lnTo>
                        <a:pt x="6" y="1"/>
                      </a:lnTo>
                      <a:lnTo>
                        <a:pt x="7" y="1"/>
                      </a:lnTo>
                      <a:lnTo>
                        <a:pt x="7" y="3"/>
                      </a:lnTo>
                      <a:lnTo>
                        <a:pt x="7" y="4"/>
                      </a:lnTo>
                      <a:lnTo>
                        <a:pt x="7" y="6"/>
                      </a:lnTo>
                      <a:lnTo>
                        <a:pt x="6" y="7"/>
                      </a:lnTo>
                      <a:lnTo>
                        <a:pt x="4" y="7"/>
                      </a:lnTo>
                      <a:lnTo>
                        <a:pt x="3" y="9"/>
                      </a:lnTo>
                      <a:lnTo>
                        <a:pt x="1" y="9"/>
                      </a:lnTo>
                      <a:lnTo>
                        <a:pt x="0" y="7"/>
                      </a:lnTo>
                      <a:lnTo>
                        <a:pt x="0" y="6"/>
                      </a:lnTo>
                      <a:lnTo>
                        <a:pt x="0" y="4"/>
                      </a:lnTo>
                      <a:lnTo>
                        <a:pt x="0" y="3"/>
                      </a:lnTo>
                      <a:lnTo>
                        <a:pt x="1"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71" name="Freeform 919"/>
                <p:cNvSpPr>
                  <a:spLocks/>
                </p:cNvSpPr>
                <p:nvPr/>
              </p:nvSpPr>
              <p:spPr bwMode="auto">
                <a:xfrm>
                  <a:off x="2526" y="1655"/>
                  <a:ext cx="7" cy="9"/>
                </a:xfrm>
                <a:custGeom>
                  <a:avLst/>
                  <a:gdLst>
                    <a:gd name="T0" fmla="*/ 3 w 7"/>
                    <a:gd name="T1" fmla="*/ 1 h 9"/>
                    <a:gd name="T2" fmla="*/ 3 w 7"/>
                    <a:gd name="T3" fmla="*/ 1 h 9"/>
                    <a:gd name="T4" fmla="*/ 4 w 7"/>
                    <a:gd name="T5" fmla="*/ 1 h 9"/>
                    <a:gd name="T6" fmla="*/ 6 w 7"/>
                    <a:gd name="T7" fmla="*/ 0 h 9"/>
                    <a:gd name="T8" fmla="*/ 6 w 7"/>
                    <a:gd name="T9" fmla="*/ 1 h 9"/>
                    <a:gd name="T10" fmla="*/ 7 w 7"/>
                    <a:gd name="T11" fmla="*/ 1 h 9"/>
                    <a:gd name="T12" fmla="*/ 7 w 7"/>
                    <a:gd name="T13" fmla="*/ 3 h 9"/>
                    <a:gd name="T14" fmla="*/ 7 w 7"/>
                    <a:gd name="T15" fmla="*/ 3 h 9"/>
                    <a:gd name="T16" fmla="*/ 7 w 7"/>
                    <a:gd name="T17" fmla="*/ 4 h 9"/>
                    <a:gd name="T18" fmla="*/ 7 w 7"/>
                    <a:gd name="T19" fmla="*/ 6 h 9"/>
                    <a:gd name="T20" fmla="*/ 6 w 7"/>
                    <a:gd name="T21" fmla="*/ 7 h 9"/>
                    <a:gd name="T22" fmla="*/ 4 w 7"/>
                    <a:gd name="T23" fmla="*/ 7 h 9"/>
                    <a:gd name="T24" fmla="*/ 4 w 7"/>
                    <a:gd name="T25" fmla="*/ 7 h 9"/>
                    <a:gd name="T26" fmla="*/ 3 w 7"/>
                    <a:gd name="T27" fmla="*/ 9 h 9"/>
                    <a:gd name="T28" fmla="*/ 3 w 7"/>
                    <a:gd name="T29" fmla="*/ 9 h 9"/>
                    <a:gd name="T30" fmla="*/ 1 w 7"/>
                    <a:gd name="T31" fmla="*/ 9 h 9"/>
                    <a:gd name="T32" fmla="*/ 0 w 7"/>
                    <a:gd name="T33" fmla="*/ 7 h 9"/>
                    <a:gd name="T34" fmla="*/ 0 w 7"/>
                    <a:gd name="T35" fmla="*/ 7 h 9"/>
                    <a:gd name="T36" fmla="*/ 0 w 7"/>
                    <a:gd name="T37" fmla="*/ 6 h 9"/>
                    <a:gd name="T38" fmla="*/ 0 w 7"/>
                    <a:gd name="T39" fmla="*/ 4 h 9"/>
                    <a:gd name="T40" fmla="*/ 0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1"/>
                      </a:lnTo>
                      <a:lnTo>
                        <a:pt x="6" y="0"/>
                      </a:lnTo>
                      <a:lnTo>
                        <a:pt x="6" y="1"/>
                      </a:lnTo>
                      <a:lnTo>
                        <a:pt x="7" y="1"/>
                      </a:lnTo>
                      <a:lnTo>
                        <a:pt x="7" y="3"/>
                      </a:lnTo>
                      <a:lnTo>
                        <a:pt x="7" y="4"/>
                      </a:lnTo>
                      <a:lnTo>
                        <a:pt x="7" y="6"/>
                      </a:lnTo>
                      <a:lnTo>
                        <a:pt x="6" y="7"/>
                      </a:lnTo>
                      <a:lnTo>
                        <a:pt x="4" y="7"/>
                      </a:lnTo>
                      <a:lnTo>
                        <a:pt x="3" y="9"/>
                      </a:lnTo>
                      <a:lnTo>
                        <a:pt x="1" y="9"/>
                      </a:lnTo>
                      <a:lnTo>
                        <a:pt x="0" y="7"/>
                      </a:lnTo>
                      <a:lnTo>
                        <a:pt x="0" y="6"/>
                      </a:lnTo>
                      <a:lnTo>
                        <a:pt x="0" y="4"/>
                      </a:lnTo>
                      <a:lnTo>
                        <a:pt x="0" y="3"/>
                      </a:lnTo>
                      <a:lnTo>
                        <a:pt x="1"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72" name="Freeform 920"/>
                <p:cNvSpPr>
                  <a:spLocks/>
                </p:cNvSpPr>
                <p:nvPr/>
              </p:nvSpPr>
              <p:spPr bwMode="auto">
                <a:xfrm>
                  <a:off x="2651" y="1347"/>
                  <a:ext cx="9" cy="9"/>
                </a:xfrm>
                <a:custGeom>
                  <a:avLst/>
                  <a:gdLst>
                    <a:gd name="T0" fmla="*/ 3 w 9"/>
                    <a:gd name="T1" fmla="*/ 1 h 9"/>
                    <a:gd name="T2" fmla="*/ 3 w 9"/>
                    <a:gd name="T3" fmla="*/ 1 h 9"/>
                    <a:gd name="T4" fmla="*/ 5 w 9"/>
                    <a:gd name="T5" fmla="*/ 0 h 9"/>
                    <a:gd name="T6" fmla="*/ 6 w 9"/>
                    <a:gd name="T7" fmla="*/ 0 h 9"/>
                    <a:gd name="T8" fmla="*/ 6 w 9"/>
                    <a:gd name="T9" fmla="*/ 0 h 9"/>
                    <a:gd name="T10" fmla="*/ 8 w 9"/>
                    <a:gd name="T11" fmla="*/ 1 h 9"/>
                    <a:gd name="T12" fmla="*/ 9 w 9"/>
                    <a:gd name="T13" fmla="*/ 1 h 9"/>
                    <a:gd name="T14" fmla="*/ 9 w 9"/>
                    <a:gd name="T15" fmla="*/ 3 h 9"/>
                    <a:gd name="T16" fmla="*/ 8 w 9"/>
                    <a:gd name="T17" fmla="*/ 4 h 9"/>
                    <a:gd name="T18" fmla="*/ 8 w 9"/>
                    <a:gd name="T19" fmla="*/ 6 h 9"/>
                    <a:gd name="T20" fmla="*/ 6 w 9"/>
                    <a:gd name="T21" fmla="*/ 6 h 9"/>
                    <a:gd name="T22" fmla="*/ 5 w 9"/>
                    <a:gd name="T23" fmla="*/ 7 h 9"/>
                    <a:gd name="T24" fmla="*/ 5 w 9"/>
                    <a:gd name="T25" fmla="*/ 7 h 9"/>
                    <a:gd name="T26" fmla="*/ 5 w 9"/>
                    <a:gd name="T27" fmla="*/ 7 h 9"/>
                    <a:gd name="T28" fmla="*/ 3 w 9"/>
                    <a:gd name="T29" fmla="*/ 9 h 9"/>
                    <a:gd name="T30" fmla="*/ 2 w 9"/>
                    <a:gd name="T31" fmla="*/ 7 h 9"/>
                    <a:gd name="T32" fmla="*/ 0 w 9"/>
                    <a:gd name="T33" fmla="*/ 7 h 9"/>
                    <a:gd name="T34" fmla="*/ 0 w 9"/>
                    <a:gd name="T35" fmla="*/ 7 h 9"/>
                    <a:gd name="T36" fmla="*/ 0 w 9"/>
                    <a:gd name="T37" fmla="*/ 6 h 9"/>
                    <a:gd name="T38" fmla="*/ 0 w 9"/>
                    <a:gd name="T39" fmla="*/ 4 h 9"/>
                    <a:gd name="T40" fmla="*/ 0 w 9"/>
                    <a:gd name="T41" fmla="*/ 3 h 9"/>
                    <a:gd name="T42" fmla="*/ 2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5" y="0"/>
                      </a:lnTo>
                      <a:lnTo>
                        <a:pt x="6" y="0"/>
                      </a:lnTo>
                      <a:lnTo>
                        <a:pt x="8" y="1"/>
                      </a:lnTo>
                      <a:lnTo>
                        <a:pt x="9" y="1"/>
                      </a:lnTo>
                      <a:lnTo>
                        <a:pt x="9" y="3"/>
                      </a:lnTo>
                      <a:lnTo>
                        <a:pt x="8" y="4"/>
                      </a:lnTo>
                      <a:lnTo>
                        <a:pt x="8" y="6"/>
                      </a:lnTo>
                      <a:lnTo>
                        <a:pt x="6" y="6"/>
                      </a:lnTo>
                      <a:lnTo>
                        <a:pt x="5" y="7"/>
                      </a:lnTo>
                      <a:lnTo>
                        <a:pt x="3" y="9"/>
                      </a:lnTo>
                      <a:lnTo>
                        <a:pt x="2" y="7"/>
                      </a:lnTo>
                      <a:lnTo>
                        <a:pt x="0" y="7"/>
                      </a:lnTo>
                      <a:lnTo>
                        <a:pt x="0" y="6"/>
                      </a:lnTo>
                      <a:lnTo>
                        <a:pt x="0" y="4"/>
                      </a:lnTo>
                      <a:lnTo>
                        <a:pt x="0" y="3"/>
                      </a:lnTo>
                      <a:lnTo>
                        <a:pt x="2"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73" name="Freeform 921"/>
                <p:cNvSpPr>
                  <a:spLocks/>
                </p:cNvSpPr>
                <p:nvPr/>
              </p:nvSpPr>
              <p:spPr bwMode="auto">
                <a:xfrm>
                  <a:off x="2651" y="1347"/>
                  <a:ext cx="9" cy="9"/>
                </a:xfrm>
                <a:custGeom>
                  <a:avLst/>
                  <a:gdLst>
                    <a:gd name="T0" fmla="*/ 3 w 9"/>
                    <a:gd name="T1" fmla="*/ 1 h 9"/>
                    <a:gd name="T2" fmla="*/ 3 w 9"/>
                    <a:gd name="T3" fmla="*/ 1 h 9"/>
                    <a:gd name="T4" fmla="*/ 5 w 9"/>
                    <a:gd name="T5" fmla="*/ 0 h 9"/>
                    <a:gd name="T6" fmla="*/ 6 w 9"/>
                    <a:gd name="T7" fmla="*/ 0 h 9"/>
                    <a:gd name="T8" fmla="*/ 6 w 9"/>
                    <a:gd name="T9" fmla="*/ 0 h 9"/>
                    <a:gd name="T10" fmla="*/ 8 w 9"/>
                    <a:gd name="T11" fmla="*/ 1 h 9"/>
                    <a:gd name="T12" fmla="*/ 9 w 9"/>
                    <a:gd name="T13" fmla="*/ 1 h 9"/>
                    <a:gd name="T14" fmla="*/ 9 w 9"/>
                    <a:gd name="T15" fmla="*/ 3 h 9"/>
                    <a:gd name="T16" fmla="*/ 8 w 9"/>
                    <a:gd name="T17" fmla="*/ 4 h 9"/>
                    <a:gd name="T18" fmla="*/ 8 w 9"/>
                    <a:gd name="T19" fmla="*/ 6 h 9"/>
                    <a:gd name="T20" fmla="*/ 6 w 9"/>
                    <a:gd name="T21" fmla="*/ 6 h 9"/>
                    <a:gd name="T22" fmla="*/ 5 w 9"/>
                    <a:gd name="T23" fmla="*/ 7 h 9"/>
                    <a:gd name="T24" fmla="*/ 5 w 9"/>
                    <a:gd name="T25" fmla="*/ 7 h 9"/>
                    <a:gd name="T26" fmla="*/ 5 w 9"/>
                    <a:gd name="T27" fmla="*/ 7 h 9"/>
                    <a:gd name="T28" fmla="*/ 3 w 9"/>
                    <a:gd name="T29" fmla="*/ 9 h 9"/>
                    <a:gd name="T30" fmla="*/ 2 w 9"/>
                    <a:gd name="T31" fmla="*/ 7 h 9"/>
                    <a:gd name="T32" fmla="*/ 0 w 9"/>
                    <a:gd name="T33" fmla="*/ 7 h 9"/>
                    <a:gd name="T34" fmla="*/ 0 w 9"/>
                    <a:gd name="T35" fmla="*/ 7 h 9"/>
                    <a:gd name="T36" fmla="*/ 0 w 9"/>
                    <a:gd name="T37" fmla="*/ 6 h 9"/>
                    <a:gd name="T38" fmla="*/ 0 w 9"/>
                    <a:gd name="T39" fmla="*/ 4 h 9"/>
                    <a:gd name="T40" fmla="*/ 0 w 9"/>
                    <a:gd name="T41" fmla="*/ 3 h 9"/>
                    <a:gd name="T42" fmla="*/ 2 w 9"/>
                    <a:gd name="T43" fmla="*/ 3 h 9"/>
                    <a:gd name="T44" fmla="*/ 3 w 9"/>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1"/>
                      </a:moveTo>
                      <a:lnTo>
                        <a:pt x="3" y="1"/>
                      </a:lnTo>
                      <a:lnTo>
                        <a:pt x="5" y="0"/>
                      </a:lnTo>
                      <a:lnTo>
                        <a:pt x="6" y="0"/>
                      </a:lnTo>
                      <a:lnTo>
                        <a:pt x="8" y="1"/>
                      </a:lnTo>
                      <a:lnTo>
                        <a:pt x="9" y="1"/>
                      </a:lnTo>
                      <a:lnTo>
                        <a:pt x="9" y="3"/>
                      </a:lnTo>
                      <a:lnTo>
                        <a:pt x="8" y="4"/>
                      </a:lnTo>
                      <a:lnTo>
                        <a:pt x="8" y="6"/>
                      </a:lnTo>
                      <a:lnTo>
                        <a:pt x="6" y="6"/>
                      </a:lnTo>
                      <a:lnTo>
                        <a:pt x="5" y="7"/>
                      </a:lnTo>
                      <a:lnTo>
                        <a:pt x="3" y="9"/>
                      </a:lnTo>
                      <a:lnTo>
                        <a:pt x="2" y="7"/>
                      </a:lnTo>
                      <a:lnTo>
                        <a:pt x="0" y="7"/>
                      </a:lnTo>
                      <a:lnTo>
                        <a:pt x="0" y="6"/>
                      </a:lnTo>
                      <a:lnTo>
                        <a:pt x="0" y="4"/>
                      </a:lnTo>
                      <a:lnTo>
                        <a:pt x="0" y="3"/>
                      </a:lnTo>
                      <a:lnTo>
                        <a:pt x="2"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74" name="Freeform 922"/>
                <p:cNvSpPr>
                  <a:spLocks/>
                </p:cNvSpPr>
                <p:nvPr/>
              </p:nvSpPr>
              <p:spPr bwMode="auto">
                <a:xfrm>
                  <a:off x="2678" y="1375"/>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6 w 8"/>
                    <a:gd name="T11" fmla="*/ 0 h 8"/>
                    <a:gd name="T12" fmla="*/ 8 w 8"/>
                    <a:gd name="T13" fmla="*/ 2 h 8"/>
                    <a:gd name="T14" fmla="*/ 8 w 8"/>
                    <a:gd name="T15" fmla="*/ 3 h 8"/>
                    <a:gd name="T16" fmla="*/ 8 w 8"/>
                    <a:gd name="T17" fmla="*/ 3 h 8"/>
                    <a:gd name="T18" fmla="*/ 6 w 8"/>
                    <a:gd name="T19" fmla="*/ 5 h 8"/>
                    <a:gd name="T20" fmla="*/ 6 w 8"/>
                    <a:gd name="T21" fmla="*/ 6 h 8"/>
                    <a:gd name="T22" fmla="*/ 5 w 8"/>
                    <a:gd name="T23" fmla="*/ 8 h 8"/>
                    <a:gd name="T24" fmla="*/ 5 w 8"/>
                    <a:gd name="T25" fmla="*/ 8 h 8"/>
                    <a:gd name="T26" fmla="*/ 3 w 8"/>
                    <a:gd name="T27" fmla="*/ 8 h 8"/>
                    <a:gd name="T28" fmla="*/ 2 w 8"/>
                    <a:gd name="T29" fmla="*/ 8 h 8"/>
                    <a:gd name="T30" fmla="*/ 2 w 8"/>
                    <a:gd name="T31" fmla="*/ 8 h 8"/>
                    <a:gd name="T32" fmla="*/ 0 w 8"/>
                    <a:gd name="T33" fmla="*/ 8 h 8"/>
                    <a:gd name="T34" fmla="*/ 0 w 8"/>
                    <a:gd name="T35" fmla="*/ 6 h 8"/>
                    <a:gd name="T36" fmla="*/ 0 w 8"/>
                    <a:gd name="T37" fmla="*/ 5 h 8"/>
                    <a:gd name="T38" fmla="*/ 0 w 8"/>
                    <a:gd name="T39" fmla="*/ 3 h 8"/>
                    <a:gd name="T40" fmla="*/ 0 w 8"/>
                    <a:gd name="T41" fmla="*/ 3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2"/>
                      </a:lnTo>
                      <a:lnTo>
                        <a:pt x="8" y="3"/>
                      </a:lnTo>
                      <a:lnTo>
                        <a:pt x="6" y="5"/>
                      </a:lnTo>
                      <a:lnTo>
                        <a:pt x="6" y="6"/>
                      </a:lnTo>
                      <a:lnTo>
                        <a:pt x="5" y="8"/>
                      </a:lnTo>
                      <a:lnTo>
                        <a:pt x="3" y="8"/>
                      </a:lnTo>
                      <a:lnTo>
                        <a:pt x="2" y="8"/>
                      </a:lnTo>
                      <a:lnTo>
                        <a:pt x="0" y="8"/>
                      </a:lnTo>
                      <a:lnTo>
                        <a:pt x="0" y="6"/>
                      </a:lnTo>
                      <a:lnTo>
                        <a:pt x="0" y="5"/>
                      </a:lnTo>
                      <a:lnTo>
                        <a:pt x="0"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75" name="Freeform 923"/>
                <p:cNvSpPr>
                  <a:spLocks/>
                </p:cNvSpPr>
                <p:nvPr/>
              </p:nvSpPr>
              <p:spPr bwMode="auto">
                <a:xfrm>
                  <a:off x="2678" y="1375"/>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6 w 8"/>
                    <a:gd name="T11" fmla="*/ 0 h 8"/>
                    <a:gd name="T12" fmla="*/ 8 w 8"/>
                    <a:gd name="T13" fmla="*/ 2 h 8"/>
                    <a:gd name="T14" fmla="*/ 8 w 8"/>
                    <a:gd name="T15" fmla="*/ 3 h 8"/>
                    <a:gd name="T16" fmla="*/ 8 w 8"/>
                    <a:gd name="T17" fmla="*/ 3 h 8"/>
                    <a:gd name="T18" fmla="*/ 6 w 8"/>
                    <a:gd name="T19" fmla="*/ 5 h 8"/>
                    <a:gd name="T20" fmla="*/ 6 w 8"/>
                    <a:gd name="T21" fmla="*/ 6 h 8"/>
                    <a:gd name="T22" fmla="*/ 5 w 8"/>
                    <a:gd name="T23" fmla="*/ 8 h 8"/>
                    <a:gd name="T24" fmla="*/ 5 w 8"/>
                    <a:gd name="T25" fmla="*/ 8 h 8"/>
                    <a:gd name="T26" fmla="*/ 3 w 8"/>
                    <a:gd name="T27" fmla="*/ 8 h 8"/>
                    <a:gd name="T28" fmla="*/ 2 w 8"/>
                    <a:gd name="T29" fmla="*/ 8 h 8"/>
                    <a:gd name="T30" fmla="*/ 2 w 8"/>
                    <a:gd name="T31" fmla="*/ 8 h 8"/>
                    <a:gd name="T32" fmla="*/ 0 w 8"/>
                    <a:gd name="T33" fmla="*/ 8 h 8"/>
                    <a:gd name="T34" fmla="*/ 0 w 8"/>
                    <a:gd name="T35" fmla="*/ 6 h 8"/>
                    <a:gd name="T36" fmla="*/ 0 w 8"/>
                    <a:gd name="T37" fmla="*/ 5 h 8"/>
                    <a:gd name="T38" fmla="*/ 0 w 8"/>
                    <a:gd name="T39" fmla="*/ 3 h 8"/>
                    <a:gd name="T40" fmla="*/ 0 w 8"/>
                    <a:gd name="T41" fmla="*/ 3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2"/>
                      </a:lnTo>
                      <a:lnTo>
                        <a:pt x="8" y="3"/>
                      </a:lnTo>
                      <a:lnTo>
                        <a:pt x="6" y="5"/>
                      </a:lnTo>
                      <a:lnTo>
                        <a:pt x="6" y="6"/>
                      </a:lnTo>
                      <a:lnTo>
                        <a:pt x="5" y="8"/>
                      </a:lnTo>
                      <a:lnTo>
                        <a:pt x="3" y="8"/>
                      </a:lnTo>
                      <a:lnTo>
                        <a:pt x="2" y="8"/>
                      </a:lnTo>
                      <a:lnTo>
                        <a:pt x="0" y="8"/>
                      </a:lnTo>
                      <a:lnTo>
                        <a:pt x="0" y="6"/>
                      </a:lnTo>
                      <a:lnTo>
                        <a:pt x="0" y="5"/>
                      </a:lnTo>
                      <a:lnTo>
                        <a:pt x="0"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76" name="Freeform 924"/>
                <p:cNvSpPr>
                  <a:spLocks/>
                </p:cNvSpPr>
                <p:nvPr/>
              </p:nvSpPr>
              <p:spPr bwMode="auto">
                <a:xfrm>
                  <a:off x="2707" y="1466"/>
                  <a:ext cx="7" cy="8"/>
                </a:xfrm>
                <a:custGeom>
                  <a:avLst/>
                  <a:gdLst>
                    <a:gd name="T0" fmla="*/ 1 w 7"/>
                    <a:gd name="T1" fmla="*/ 0 h 8"/>
                    <a:gd name="T2" fmla="*/ 1 w 7"/>
                    <a:gd name="T3" fmla="*/ 0 h 8"/>
                    <a:gd name="T4" fmla="*/ 3 w 7"/>
                    <a:gd name="T5" fmla="*/ 0 h 8"/>
                    <a:gd name="T6" fmla="*/ 4 w 7"/>
                    <a:gd name="T7" fmla="*/ 0 h 8"/>
                    <a:gd name="T8" fmla="*/ 6 w 7"/>
                    <a:gd name="T9" fmla="*/ 0 h 8"/>
                    <a:gd name="T10" fmla="*/ 6 w 7"/>
                    <a:gd name="T11" fmla="*/ 0 h 8"/>
                    <a:gd name="T12" fmla="*/ 7 w 7"/>
                    <a:gd name="T13" fmla="*/ 2 h 8"/>
                    <a:gd name="T14" fmla="*/ 7 w 7"/>
                    <a:gd name="T15" fmla="*/ 2 h 8"/>
                    <a:gd name="T16" fmla="*/ 7 w 7"/>
                    <a:gd name="T17" fmla="*/ 3 h 8"/>
                    <a:gd name="T18" fmla="*/ 6 w 7"/>
                    <a:gd name="T19" fmla="*/ 5 h 8"/>
                    <a:gd name="T20" fmla="*/ 6 w 7"/>
                    <a:gd name="T21" fmla="*/ 5 h 8"/>
                    <a:gd name="T22" fmla="*/ 4 w 7"/>
                    <a:gd name="T23" fmla="*/ 6 h 8"/>
                    <a:gd name="T24" fmla="*/ 4 w 7"/>
                    <a:gd name="T25" fmla="*/ 6 h 8"/>
                    <a:gd name="T26" fmla="*/ 3 w 7"/>
                    <a:gd name="T27" fmla="*/ 8 h 8"/>
                    <a:gd name="T28" fmla="*/ 1 w 7"/>
                    <a:gd name="T29" fmla="*/ 8 h 8"/>
                    <a:gd name="T30" fmla="*/ 0 w 7"/>
                    <a:gd name="T31" fmla="*/ 8 h 8"/>
                    <a:gd name="T32" fmla="*/ 0 w 7"/>
                    <a:gd name="T33" fmla="*/ 6 h 8"/>
                    <a:gd name="T34" fmla="*/ 0 w 7"/>
                    <a:gd name="T35" fmla="*/ 5 h 8"/>
                    <a:gd name="T36" fmla="*/ 0 w 7"/>
                    <a:gd name="T37" fmla="*/ 5 h 8"/>
                    <a:gd name="T38" fmla="*/ 0 w 7"/>
                    <a:gd name="T39" fmla="*/ 3 h 8"/>
                    <a:gd name="T40" fmla="*/ 0 w 7"/>
                    <a:gd name="T41" fmla="*/ 2 h 8"/>
                    <a:gd name="T42" fmla="*/ 0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3" y="0"/>
                      </a:lnTo>
                      <a:lnTo>
                        <a:pt x="4" y="0"/>
                      </a:lnTo>
                      <a:lnTo>
                        <a:pt x="6" y="0"/>
                      </a:lnTo>
                      <a:lnTo>
                        <a:pt x="7" y="2"/>
                      </a:lnTo>
                      <a:lnTo>
                        <a:pt x="7" y="3"/>
                      </a:lnTo>
                      <a:lnTo>
                        <a:pt x="6" y="5"/>
                      </a:lnTo>
                      <a:lnTo>
                        <a:pt x="4" y="6"/>
                      </a:lnTo>
                      <a:lnTo>
                        <a:pt x="3" y="8"/>
                      </a:lnTo>
                      <a:lnTo>
                        <a:pt x="1" y="8"/>
                      </a:lnTo>
                      <a:lnTo>
                        <a:pt x="0" y="8"/>
                      </a:lnTo>
                      <a:lnTo>
                        <a:pt x="0" y="6"/>
                      </a:lnTo>
                      <a:lnTo>
                        <a:pt x="0" y="5"/>
                      </a:lnTo>
                      <a:lnTo>
                        <a:pt x="0" y="3"/>
                      </a:lnTo>
                      <a:lnTo>
                        <a:pt x="0" y="2"/>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77" name="Freeform 925"/>
                <p:cNvSpPr>
                  <a:spLocks/>
                </p:cNvSpPr>
                <p:nvPr/>
              </p:nvSpPr>
              <p:spPr bwMode="auto">
                <a:xfrm>
                  <a:off x="2707" y="1466"/>
                  <a:ext cx="7" cy="8"/>
                </a:xfrm>
                <a:custGeom>
                  <a:avLst/>
                  <a:gdLst>
                    <a:gd name="T0" fmla="*/ 1 w 7"/>
                    <a:gd name="T1" fmla="*/ 0 h 8"/>
                    <a:gd name="T2" fmla="*/ 1 w 7"/>
                    <a:gd name="T3" fmla="*/ 0 h 8"/>
                    <a:gd name="T4" fmla="*/ 3 w 7"/>
                    <a:gd name="T5" fmla="*/ 0 h 8"/>
                    <a:gd name="T6" fmla="*/ 4 w 7"/>
                    <a:gd name="T7" fmla="*/ 0 h 8"/>
                    <a:gd name="T8" fmla="*/ 6 w 7"/>
                    <a:gd name="T9" fmla="*/ 0 h 8"/>
                    <a:gd name="T10" fmla="*/ 6 w 7"/>
                    <a:gd name="T11" fmla="*/ 0 h 8"/>
                    <a:gd name="T12" fmla="*/ 7 w 7"/>
                    <a:gd name="T13" fmla="*/ 2 h 8"/>
                    <a:gd name="T14" fmla="*/ 7 w 7"/>
                    <a:gd name="T15" fmla="*/ 2 h 8"/>
                    <a:gd name="T16" fmla="*/ 7 w 7"/>
                    <a:gd name="T17" fmla="*/ 3 h 8"/>
                    <a:gd name="T18" fmla="*/ 6 w 7"/>
                    <a:gd name="T19" fmla="*/ 5 h 8"/>
                    <a:gd name="T20" fmla="*/ 6 w 7"/>
                    <a:gd name="T21" fmla="*/ 5 h 8"/>
                    <a:gd name="T22" fmla="*/ 4 w 7"/>
                    <a:gd name="T23" fmla="*/ 6 h 8"/>
                    <a:gd name="T24" fmla="*/ 4 w 7"/>
                    <a:gd name="T25" fmla="*/ 6 h 8"/>
                    <a:gd name="T26" fmla="*/ 3 w 7"/>
                    <a:gd name="T27" fmla="*/ 8 h 8"/>
                    <a:gd name="T28" fmla="*/ 1 w 7"/>
                    <a:gd name="T29" fmla="*/ 8 h 8"/>
                    <a:gd name="T30" fmla="*/ 0 w 7"/>
                    <a:gd name="T31" fmla="*/ 8 h 8"/>
                    <a:gd name="T32" fmla="*/ 0 w 7"/>
                    <a:gd name="T33" fmla="*/ 6 h 8"/>
                    <a:gd name="T34" fmla="*/ 0 w 7"/>
                    <a:gd name="T35" fmla="*/ 5 h 8"/>
                    <a:gd name="T36" fmla="*/ 0 w 7"/>
                    <a:gd name="T37" fmla="*/ 5 h 8"/>
                    <a:gd name="T38" fmla="*/ 0 w 7"/>
                    <a:gd name="T39" fmla="*/ 3 h 8"/>
                    <a:gd name="T40" fmla="*/ 0 w 7"/>
                    <a:gd name="T41" fmla="*/ 2 h 8"/>
                    <a:gd name="T42" fmla="*/ 0 w 7"/>
                    <a:gd name="T43" fmla="*/ 2 h 8"/>
                    <a:gd name="T44" fmla="*/ 1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1" y="0"/>
                      </a:moveTo>
                      <a:lnTo>
                        <a:pt x="1" y="0"/>
                      </a:lnTo>
                      <a:lnTo>
                        <a:pt x="3" y="0"/>
                      </a:lnTo>
                      <a:lnTo>
                        <a:pt x="4" y="0"/>
                      </a:lnTo>
                      <a:lnTo>
                        <a:pt x="6" y="0"/>
                      </a:lnTo>
                      <a:lnTo>
                        <a:pt x="7" y="2"/>
                      </a:lnTo>
                      <a:lnTo>
                        <a:pt x="7" y="3"/>
                      </a:lnTo>
                      <a:lnTo>
                        <a:pt x="6" y="5"/>
                      </a:lnTo>
                      <a:lnTo>
                        <a:pt x="4" y="6"/>
                      </a:lnTo>
                      <a:lnTo>
                        <a:pt x="3" y="8"/>
                      </a:lnTo>
                      <a:lnTo>
                        <a:pt x="1" y="8"/>
                      </a:lnTo>
                      <a:lnTo>
                        <a:pt x="0" y="8"/>
                      </a:lnTo>
                      <a:lnTo>
                        <a:pt x="0" y="6"/>
                      </a:lnTo>
                      <a:lnTo>
                        <a:pt x="0" y="5"/>
                      </a:lnTo>
                      <a:lnTo>
                        <a:pt x="0" y="3"/>
                      </a:lnTo>
                      <a:lnTo>
                        <a:pt x="0"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78" name="Freeform 926"/>
                <p:cNvSpPr>
                  <a:spLocks/>
                </p:cNvSpPr>
                <p:nvPr/>
              </p:nvSpPr>
              <p:spPr bwMode="auto">
                <a:xfrm>
                  <a:off x="2327" y="1560"/>
                  <a:ext cx="7" cy="8"/>
                </a:xfrm>
                <a:custGeom>
                  <a:avLst/>
                  <a:gdLst>
                    <a:gd name="T0" fmla="*/ 3 w 7"/>
                    <a:gd name="T1" fmla="*/ 0 h 8"/>
                    <a:gd name="T2" fmla="*/ 3 w 7"/>
                    <a:gd name="T3" fmla="*/ 0 h 8"/>
                    <a:gd name="T4" fmla="*/ 4 w 7"/>
                    <a:gd name="T5" fmla="*/ 0 h 8"/>
                    <a:gd name="T6" fmla="*/ 6 w 7"/>
                    <a:gd name="T7" fmla="*/ 0 h 8"/>
                    <a:gd name="T8" fmla="*/ 7 w 7"/>
                    <a:gd name="T9" fmla="*/ 0 h 8"/>
                    <a:gd name="T10" fmla="*/ 7 w 7"/>
                    <a:gd name="T11" fmla="*/ 0 h 8"/>
                    <a:gd name="T12" fmla="*/ 7 w 7"/>
                    <a:gd name="T13" fmla="*/ 0 h 8"/>
                    <a:gd name="T14" fmla="*/ 7 w 7"/>
                    <a:gd name="T15" fmla="*/ 2 h 8"/>
                    <a:gd name="T16" fmla="*/ 7 w 7"/>
                    <a:gd name="T17" fmla="*/ 3 h 8"/>
                    <a:gd name="T18" fmla="*/ 7 w 7"/>
                    <a:gd name="T19" fmla="*/ 5 h 8"/>
                    <a:gd name="T20" fmla="*/ 7 w 7"/>
                    <a:gd name="T21" fmla="*/ 6 h 8"/>
                    <a:gd name="T22" fmla="*/ 4 w 7"/>
                    <a:gd name="T23" fmla="*/ 6 h 8"/>
                    <a:gd name="T24" fmla="*/ 4 w 7"/>
                    <a:gd name="T25" fmla="*/ 6 h 8"/>
                    <a:gd name="T26" fmla="*/ 4 w 7"/>
                    <a:gd name="T27" fmla="*/ 8 h 8"/>
                    <a:gd name="T28" fmla="*/ 3 w 7"/>
                    <a:gd name="T29" fmla="*/ 8 h 8"/>
                    <a:gd name="T30" fmla="*/ 1 w 7"/>
                    <a:gd name="T31" fmla="*/ 8 h 8"/>
                    <a:gd name="T32" fmla="*/ 1 w 7"/>
                    <a:gd name="T33" fmla="*/ 6 h 8"/>
                    <a:gd name="T34" fmla="*/ 0 w 7"/>
                    <a:gd name="T35" fmla="*/ 6 h 8"/>
                    <a:gd name="T36" fmla="*/ 0 w 7"/>
                    <a:gd name="T37" fmla="*/ 5 h 8"/>
                    <a:gd name="T38" fmla="*/ 0 w 7"/>
                    <a:gd name="T39" fmla="*/ 3 h 8"/>
                    <a:gd name="T40" fmla="*/ 1 w 7"/>
                    <a:gd name="T41" fmla="*/ 2 h 8"/>
                    <a:gd name="T42" fmla="*/ 1 w 7"/>
                    <a:gd name="T43" fmla="*/ 2 h 8"/>
                    <a:gd name="T44" fmla="*/ 3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0"/>
                      </a:moveTo>
                      <a:lnTo>
                        <a:pt x="3" y="0"/>
                      </a:lnTo>
                      <a:lnTo>
                        <a:pt x="4" y="0"/>
                      </a:lnTo>
                      <a:lnTo>
                        <a:pt x="6" y="0"/>
                      </a:lnTo>
                      <a:lnTo>
                        <a:pt x="7" y="0"/>
                      </a:lnTo>
                      <a:lnTo>
                        <a:pt x="7" y="2"/>
                      </a:lnTo>
                      <a:lnTo>
                        <a:pt x="7" y="3"/>
                      </a:lnTo>
                      <a:lnTo>
                        <a:pt x="7" y="5"/>
                      </a:lnTo>
                      <a:lnTo>
                        <a:pt x="7" y="6"/>
                      </a:lnTo>
                      <a:lnTo>
                        <a:pt x="4" y="6"/>
                      </a:lnTo>
                      <a:lnTo>
                        <a:pt x="4" y="8"/>
                      </a:lnTo>
                      <a:lnTo>
                        <a:pt x="3" y="8"/>
                      </a:lnTo>
                      <a:lnTo>
                        <a:pt x="1" y="8"/>
                      </a:lnTo>
                      <a:lnTo>
                        <a:pt x="1" y="6"/>
                      </a:lnTo>
                      <a:lnTo>
                        <a:pt x="0" y="6"/>
                      </a:lnTo>
                      <a:lnTo>
                        <a:pt x="0" y="5"/>
                      </a:lnTo>
                      <a:lnTo>
                        <a:pt x="0" y="3"/>
                      </a:lnTo>
                      <a:lnTo>
                        <a:pt x="1" y="2"/>
                      </a:lnTo>
                      <a:lnTo>
                        <a:pt x="3"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79" name="Freeform 927"/>
                <p:cNvSpPr>
                  <a:spLocks/>
                </p:cNvSpPr>
                <p:nvPr/>
              </p:nvSpPr>
              <p:spPr bwMode="auto">
                <a:xfrm>
                  <a:off x="2327" y="1560"/>
                  <a:ext cx="7" cy="8"/>
                </a:xfrm>
                <a:custGeom>
                  <a:avLst/>
                  <a:gdLst>
                    <a:gd name="T0" fmla="*/ 3 w 7"/>
                    <a:gd name="T1" fmla="*/ 0 h 8"/>
                    <a:gd name="T2" fmla="*/ 3 w 7"/>
                    <a:gd name="T3" fmla="*/ 0 h 8"/>
                    <a:gd name="T4" fmla="*/ 4 w 7"/>
                    <a:gd name="T5" fmla="*/ 0 h 8"/>
                    <a:gd name="T6" fmla="*/ 6 w 7"/>
                    <a:gd name="T7" fmla="*/ 0 h 8"/>
                    <a:gd name="T8" fmla="*/ 7 w 7"/>
                    <a:gd name="T9" fmla="*/ 0 h 8"/>
                    <a:gd name="T10" fmla="*/ 7 w 7"/>
                    <a:gd name="T11" fmla="*/ 0 h 8"/>
                    <a:gd name="T12" fmla="*/ 7 w 7"/>
                    <a:gd name="T13" fmla="*/ 0 h 8"/>
                    <a:gd name="T14" fmla="*/ 7 w 7"/>
                    <a:gd name="T15" fmla="*/ 2 h 8"/>
                    <a:gd name="T16" fmla="*/ 7 w 7"/>
                    <a:gd name="T17" fmla="*/ 3 h 8"/>
                    <a:gd name="T18" fmla="*/ 7 w 7"/>
                    <a:gd name="T19" fmla="*/ 5 h 8"/>
                    <a:gd name="T20" fmla="*/ 7 w 7"/>
                    <a:gd name="T21" fmla="*/ 6 h 8"/>
                    <a:gd name="T22" fmla="*/ 4 w 7"/>
                    <a:gd name="T23" fmla="*/ 6 h 8"/>
                    <a:gd name="T24" fmla="*/ 4 w 7"/>
                    <a:gd name="T25" fmla="*/ 6 h 8"/>
                    <a:gd name="T26" fmla="*/ 4 w 7"/>
                    <a:gd name="T27" fmla="*/ 8 h 8"/>
                    <a:gd name="T28" fmla="*/ 3 w 7"/>
                    <a:gd name="T29" fmla="*/ 8 h 8"/>
                    <a:gd name="T30" fmla="*/ 1 w 7"/>
                    <a:gd name="T31" fmla="*/ 8 h 8"/>
                    <a:gd name="T32" fmla="*/ 1 w 7"/>
                    <a:gd name="T33" fmla="*/ 6 h 8"/>
                    <a:gd name="T34" fmla="*/ 0 w 7"/>
                    <a:gd name="T35" fmla="*/ 6 h 8"/>
                    <a:gd name="T36" fmla="*/ 0 w 7"/>
                    <a:gd name="T37" fmla="*/ 5 h 8"/>
                    <a:gd name="T38" fmla="*/ 0 w 7"/>
                    <a:gd name="T39" fmla="*/ 3 h 8"/>
                    <a:gd name="T40" fmla="*/ 1 w 7"/>
                    <a:gd name="T41" fmla="*/ 2 h 8"/>
                    <a:gd name="T42" fmla="*/ 1 w 7"/>
                    <a:gd name="T43" fmla="*/ 2 h 8"/>
                    <a:gd name="T44" fmla="*/ 3 w 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3" y="0"/>
                      </a:moveTo>
                      <a:lnTo>
                        <a:pt x="3" y="0"/>
                      </a:lnTo>
                      <a:lnTo>
                        <a:pt x="4" y="0"/>
                      </a:lnTo>
                      <a:lnTo>
                        <a:pt x="6" y="0"/>
                      </a:lnTo>
                      <a:lnTo>
                        <a:pt x="7" y="0"/>
                      </a:lnTo>
                      <a:lnTo>
                        <a:pt x="7" y="2"/>
                      </a:lnTo>
                      <a:lnTo>
                        <a:pt x="7" y="3"/>
                      </a:lnTo>
                      <a:lnTo>
                        <a:pt x="7" y="5"/>
                      </a:lnTo>
                      <a:lnTo>
                        <a:pt x="7" y="6"/>
                      </a:lnTo>
                      <a:lnTo>
                        <a:pt x="4" y="6"/>
                      </a:lnTo>
                      <a:lnTo>
                        <a:pt x="4" y="8"/>
                      </a:lnTo>
                      <a:lnTo>
                        <a:pt x="3" y="8"/>
                      </a:lnTo>
                      <a:lnTo>
                        <a:pt x="1" y="8"/>
                      </a:lnTo>
                      <a:lnTo>
                        <a:pt x="1" y="6"/>
                      </a:lnTo>
                      <a:lnTo>
                        <a:pt x="0" y="6"/>
                      </a:lnTo>
                      <a:lnTo>
                        <a:pt x="0" y="5"/>
                      </a:lnTo>
                      <a:lnTo>
                        <a:pt x="0" y="3"/>
                      </a:lnTo>
                      <a:lnTo>
                        <a:pt x="1" y="2"/>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80" name="Freeform 928"/>
                <p:cNvSpPr>
                  <a:spLocks/>
                </p:cNvSpPr>
                <p:nvPr/>
              </p:nvSpPr>
              <p:spPr bwMode="auto">
                <a:xfrm>
                  <a:off x="2820" y="1420"/>
                  <a:ext cx="8" cy="9"/>
                </a:xfrm>
                <a:custGeom>
                  <a:avLst/>
                  <a:gdLst>
                    <a:gd name="T0" fmla="*/ 2 w 8"/>
                    <a:gd name="T1" fmla="*/ 1 h 9"/>
                    <a:gd name="T2" fmla="*/ 2 w 8"/>
                    <a:gd name="T3" fmla="*/ 1 h 9"/>
                    <a:gd name="T4" fmla="*/ 3 w 8"/>
                    <a:gd name="T5" fmla="*/ 1 h 9"/>
                    <a:gd name="T6" fmla="*/ 5 w 8"/>
                    <a:gd name="T7" fmla="*/ 0 h 9"/>
                    <a:gd name="T8" fmla="*/ 6 w 8"/>
                    <a:gd name="T9" fmla="*/ 0 h 9"/>
                    <a:gd name="T10" fmla="*/ 6 w 8"/>
                    <a:gd name="T11" fmla="*/ 1 h 9"/>
                    <a:gd name="T12" fmla="*/ 8 w 8"/>
                    <a:gd name="T13" fmla="*/ 1 h 9"/>
                    <a:gd name="T14" fmla="*/ 8 w 8"/>
                    <a:gd name="T15" fmla="*/ 3 h 9"/>
                    <a:gd name="T16" fmla="*/ 8 w 8"/>
                    <a:gd name="T17" fmla="*/ 4 h 9"/>
                    <a:gd name="T18" fmla="*/ 6 w 8"/>
                    <a:gd name="T19" fmla="*/ 4 h 9"/>
                    <a:gd name="T20" fmla="*/ 6 w 8"/>
                    <a:gd name="T21" fmla="*/ 6 h 9"/>
                    <a:gd name="T22" fmla="*/ 5 w 8"/>
                    <a:gd name="T23" fmla="*/ 7 h 9"/>
                    <a:gd name="T24" fmla="*/ 5 w 8"/>
                    <a:gd name="T25" fmla="*/ 7 h 9"/>
                    <a:gd name="T26" fmla="*/ 3 w 8"/>
                    <a:gd name="T27" fmla="*/ 9 h 9"/>
                    <a:gd name="T28" fmla="*/ 2 w 8"/>
                    <a:gd name="T29" fmla="*/ 9 h 9"/>
                    <a:gd name="T30" fmla="*/ 2 w 8"/>
                    <a:gd name="T31" fmla="*/ 9 h 9"/>
                    <a:gd name="T32" fmla="*/ 0 w 8"/>
                    <a:gd name="T33" fmla="*/ 7 h 9"/>
                    <a:gd name="T34" fmla="*/ 0 w 8"/>
                    <a:gd name="T35" fmla="*/ 6 h 9"/>
                    <a:gd name="T36" fmla="*/ 0 w 8"/>
                    <a:gd name="T37" fmla="*/ 4 h 9"/>
                    <a:gd name="T38" fmla="*/ 0 w 8"/>
                    <a:gd name="T39" fmla="*/ 4 h 9"/>
                    <a:gd name="T40" fmla="*/ 0 w 8"/>
                    <a:gd name="T41" fmla="*/ 3 h 9"/>
                    <a:gd name="T42" fmla="*/ 2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0"/>
                      </a:lnTo>
                      <a:lnTo>
                        <a:pt x="6" y="1"/>
                      </a:lnTo>
                      <a:lnTo>
                        <a:pt x="8" y="1"/>
                      </a:lnTo>
                      <a:lnTo>
                        <a:pt x="8" y="3"/>
                      </a:lnTo>
                      <a:lnTo>
                        <a:pt x="8" y="4"/>
                      </a:lnTo>
                      <a:lnTo>
                        <a:pt x="6" y="4"/>
                      </a:lnTo>
                      <a:lnTo>
                        <a:pt x="6" y="6"/>
                      </a:lnTo>
                      <a:lnTo>
                        <a:pt x="5" y="7"/>
                      </a:lnTo>
                      <a:lnTo>
                        <a:pt x="3" y="9"/>
                      </a:lnTo>
                      <a:lnTo>
                        <a:pt x="2" y="9"/>
                      </a:lnTo>
                      <a:lnTo>
                        <a:pt x="0" y="7"/>
                      </a:lnTo>
                      <a:lnTo>
                        <a:pt x="0" y="6"/>
                      </a:lnTo>
                      <a:lnTo>
                        <a:pt x="0" y="4"/>
                      </a:lnTo>
                      <a:lnTo>
                        <a:pt x="0"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81" name="Freeform 929"/>
                <p:cNvSpPr>
                  <a:spLocks/>
                </p:cNvSpPr>
                <p:nvPr/>
              </p:nvSpPr>
              <p:spPr bwMode="auto">
                <a:xfrm>
                  <a:off x="2820" y="1420"/>
                  <a:ext cx="8" cy="9"/>
                </a:xfrm>
                <a:custGeom>
                  <a:avLst/>
                  <a:gdLst>
                    <a:gd name="T0" fmla="*/ 2 w 8"/>
                    <a:gd name="T1" fmla="*/ 1 h 9"/>
                    <a:gd name="T2" fmla="*/ 2 w 8"/>
                    <a:gd name="T3" fmla="*/ 1 h 9"/>
                    <a:gd name="T4" fmla="*/ 3 w 8"/>
                    <a:gd name="T5" fmla="*/ 1 h 9"/>
                    <a:gd name="T6" fmla="*/ 5 w 8"/>
                    <a:gd name="T7" fmla="*/ 0 h 9"/>
                    <a:gd name="T8" fmla="*/ 6 w 8"/>
                    <a:gd name="T9" fmla="*/ 0 h 9"/>
                    <a:gd name="T10" fmla="*/ 6 w 8"/>
                    <a:gd name="T11" fmla="*/ 1 h 9"/>
                    <a:gd name="T12" fmla="*/ 8 w 8"/>
                    <a:gd name="T13" fmla="*/ 1 h 9"/>
                    <a:gd name="T14" fmla="*/ 8 w 8"/>
                    <a:gd name="T15" fmla="*/ 3 h 9"/>
                    <a:gd name="T16" fmla="*/ 8 w 8"/>
                    <a:gd name="T17" fmla="*/ 4 h 9"/>
                    <a:gd name="T18" fmla="*/ 6 w 8"/>
                    <a:gd name="T19" fmla="*/ 4 h 9"/>
                    <a:gd name="T20" fmla="*/ 6 w 8"/>
                    <a:gd name="T21" fmla="*/ 6 h 9"/>
                    <a:gd name="T22" fmla="*/ 5 w 8"/>
                    <a:gd name="T23" fmla="*/ 7 h 9"/>
                    <a:gd name="T24" fmla="*/ 5 w 8"/>
                    <a:gd name="T25" fmla="*/ 7 h 9"/>
                    <a:gd name="T26" fmla="*/ 3 w 8"/>
                    <a:gd name="T27" fmla="*/ 9 h 9"/>
                    <a:gd name="T28" fmla="*/ 2 w 8"/>
                    <a:gd name="T29" fmla="*/ 9 h 9"/>
                    <a:gd name="T30" fmla="*/ 2 w 8"/>
                    <a:gd name="T31" fmla="*/ 9 h 9"/>
                    <a:gd name="T32" fmla="*/ 0 w 8"/>
                    <a:gd name="T33" fmla="*/ 7 h 9"/>
                    <a:gd name="T34" fmla="*/ 0 w 8"/>
                    <a:gd name="T35" fmla="*/ 6 h 9"/>
                    <a:gd name="T36" fmla="*/ 0 w 8"/>
                    <a:gd name="T37" fmla="*/ 4 h 9"/>
                    <a:gd name="T38" fmla="*/ 0 w 8"/>
                    <a:gd name="T39" fmla="*/ 4 h 9"/>
                    <a:gd name="T40" fmla="*/ 0 w 8"/>
                    <a:gd name="T41" fmla="*/ 3 h 9"/>
                    <a:gd name="T42" fmla="*/ 2 w 8"/>
                    <a:gd name="T43" fmla="*/ 1 h 9"/>
                    <a:gd name="T44" fmla="*/ 2 w 8"/>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1"/>
                      </a:moveTo>
                      <a:lnTo>
                        <a:pt x="2" y="1"/>
                      </a:lnTo>
                      <a:lnTo>
                        <a:pt x="3" y="1"/>
                      </a:lnTo>
                      <a:lnTo>
                        <a:pt x="5" y="0"/>
                      </a:lnTo>
                      <a:lnTo>
                        <a:pt x="6" y="0"/>
                      </a:lnTo>
                      <a:lnTo>
                        <a:pt x="6" y="1"/>
                      </a:lnTo>
                      <a:lnTo>
                        <a:pt x="8" y="1"/>
                      </a:lnTo>
                      <a:lnTo>
                        <a:pt x="8" y="3"/>
                      </a:lnTo>
                      <a:lnTo>
                        <a:pt x="8" y="4"/>
                      </a:lnTo>
                      <a:lnTo>
                        <a:pt x="6" y="4"/>
                      </a:lnTo>
                      <a:lnTo>
                        <a:pt x="6" y="6"/>
                      </a:lnTo>
                      <a:lnTo>
                        <a:pt x="5" y="7"/>
                      </a:lnTo>
                      <a:lnTo>
                        <a:pt x="3" y="9"/>
                      </a:lnTo>
                      <a:lnTo>
                        <a:pt x="2" y="9"/>
                      </a:lnTo>
                      <a:lnTo>
                        <a:pt x="0" y="7"/>
                      </a:lnTo>
                      <a:lnTo>
                        <a:pt x="0" y="6"/>
                      </a:lnTo>
                      <a:lnTo>
                        <a:pt x="0" y="4"/>
                      </a:lnTo>
                      <a:lnTo>
                        <a:pt x="0"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82" name="Freeform 930"/>
                <p:cNvSpPr>
                  <a:spLocks/>
                </p:cNvSpPr>
                <p:nvPr/>
              </p:nvSpPr>
              <p:spPr bwMode="auto">
                <a:xfrm>
                  <a:off x="2807" y="1540"/>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6" y="4"/>
                      </a:lnTo>
                      <a:lnTo>
                        <a:pt x="6" y="6"/>
                      </a:lnTo>
                      <a:lnTo>
                        <a:pt x="4" y="7"/>
                      </a:lnTo>
                      <a:lnTo>
                        <a:pt x="3" y="7"/>
                      </a:lnTo>
                      <a:lnTo>
                        <a:pt x="1" y="7"/>
                      </a:lnTo>
                      <a:lnTo>
                        <a:pt x="0" y="7"/>
                      </a:lnTo>
                      <a:lnTo>
                        <a:pt x="0" y="6"/>
                      </a:lnTo>
                      <a:lnTo>
                        <a:pt x="0" y="4"/>
                      </a:lnTo>
                      <a:lnTo>
                        <a:pt x="0" y="3"/>
                      </a:lnTo>
                      <a:lnTo>
                        <a:pt x="0" y="1"/>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83" name="Freeform 931"/>
                <p:cNvSpPr>
                  <a:spLocks/>
                </p:cNvSpPr>
                <p:nvPr/>
              </p:nvSpPr>
              <p:spPr bwMode="auto">
                <a:xfrm>
                  <a:off x="2807" y="1540"/>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6" y="4"/>
                      </a:lnTo>
                      <a:lnTo>
                        <a:pt x="6" y="6"/>
                      </a:lnTo>
                      <a:lnTo>
                        <a:pt x="4" y="7"/>
                      </a:lnTo>
                      <a:lnTo>
                        <a:pt x="3" y="7"/>
                      </a:lnTo>
                      <a:lnTo>
                        <a:pt x="1" y="7"/>
                      </a:lnTo>
                      <a:lnTo>
                        <a:pt x="0" y="7"/>
                      </a:lnTo>
                      <a:lnTo>
                        <a:pt x="0" y="6"/>
                      </a:lnTo>
                      <a:lnTo>
                        <a:pt x="0" y="4"/>
                      </a:lnTo>
                      <a:lnTo>
                        <a:pt x="0" y="3"/>
                      </a:lnTo>
                      <a:lnTo>
                        <a:pt x="0" y="1"/>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84" name="Freeform 932"/>
                <p:cNvSpPr>
                  <a:spLocks/>
                </p:cNvSpPr>
                <p:nvPr/>
              </p:nvSpPr>
              <p:spPr bwMode="auto">
                <a:xfrm>
                  <a:off x="2762" y="1575"/>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6 w 7"/>
                    <a:gd name="T11" fmla="*/ 2 h 9"/>
                    <a:gd name="T12" fmla="*/ 7 w 7"/>
                    <a:gd name="T13" fmla="*/ 2 h 9"/>
                    <a:gd name="T14" fmla="*/ 7 w 7"/>
                    <a:gd name="T15" fmla="*/ 3 h 9"/>
                    <a:gd name="T16" fmla="*/ 7 w 7"/>
                    <a:gd name="T17" fmla="*/ 5 h 9"/>
                    <a:gd name="T18" fmla="*/ 6 w 7"/>
                    <a:gd name="T19" fmla="*/ 5 h 9"/>
                    <a:gd name="T20" fmla="*/ 6 w 7"/>
                    <a:gd name="T21" fmla="*/ 6 h 9"/>
                    <a:gd name="T22" fmla="*/ 4 w 7"/>
                    <a:gd name="T23" fmla="*/ 8 h 9"/>
                    <a:gd name="T24" fmla="*/ 4 w 7"/>
                    <a:gd name="T25" fmla="*/ 8 h 9"/>
                    <a:gd name="T26" fmla="*/ 3 w 7"/>
                    <a:gd name="T27" fmla="*/ 8 h 9"/>
                    <a:gd name="T28" fmla="*/ 1 w 7"/>
                    <a:gd name="T29" fmla="*/ 9 h 9"/>
                    <a:gd name="T30" fmla="*/ 0 w 7"/>
                    <a:gd name="T31" fmla="*/ 8 h 9"/>
                    <a:gd name="T32" fmla="*/ 0 w 7"/>
                    <a:gd name="T33" fmla="*/ 8 h 9"/>
                    <a:gd name="T34" fmla="*/ 0 w 7"/>
                    <a:gd name="T35" fmla="*/ 6 h 9"/>
                    <a:gd name="T36" fmla="*/ 0 w 7"/>
                    <a:gd name="T37" fmla="*/ 5 h 9"/>
                    <a:gd name="T38" fmla="*/ 0 w 7"/>
                    <a:gd name="T39" fmla="*/ 5 h 9"/>
                    <a:gd name="T40" fmla="*/ 0 w 7"/>
                    <a:gd name="T41" fmla="*/ 3 h 9"/>
                    <a:gd name="T42" fmla="*/ 0 w 7"/>
                    <a:gd name="T43" fmla="*/ 2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6" y="2"/>
                      </a:lnTo>
                      <a:lnTo>
                        <a:pt x="7" y="2"/>
                      </a:lnTo>
                      <a:lnTo>
                        <a:pt x="7" y="3"/>
                      </a:lnTo>
                      <a:lnTo>
                        <a:pt x="7" y="5"/>
                      </a:lnTo>
                      <a:lnTo>
                        <a:pt x="6" y="5"/>
                      </a:lnTo>
                      <a:lnTo>
                        <a:pt x="6" y="6"/>
                      </a:lnTo>
                      <a:lnTo>
                        <a:pt x="4" y="8"/>
                      </a:lnTo>
                      <a:lnTo>
                        <a:pt x="3" y="8"/>
                      </a:lnTo>
                      <a:lnTo>
                        <a:pt x="1" y="9"/>
                      </a:lnTo>
                      <a:lnTo>
                        <a:pt x="0" y="8"/>
                      </a:lnTo>
                      <a:lnTo>
                        <a:pt x="0" y="6"/>
                      </a:lnTo>
                      <a:lnTo>
                        <a:pt x="0" y="5"/>
                      </a:lnTo>
                      <a:lnTo>
                        <a:pt x="0" y="3"/>
                      </a:lnTo>
                      <a:lnTo>
                        <a:pt x="0" y="2"/>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85" name="Freeform 933"/>
                <p:cNvSpPr>
                  <a:spLocks/>
                </p:cNvSpPr>
                <p:nvPr/>
              </p:nvSpPr>
              <p:spPr bwMode="auto">
                <a:xfrm>
                  <a:off x="2762" y="1575"/>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6 w 7"/>
                    <a:gd name="T11" fmla="*/ 2 h 9"/>
                    <a:gd name="T12" fmla="*/ 7 w 7"/>
                    <a:gd name="T13" fmla="*/ 2 h 9"/>
                    <a:gd name="T14" fmla="*/ 7 w 7"/>
                    <a:gd name="T15" fmla="*/ 3 h 9"/>
                    <a:gd name="T16" fmla="*/ 7 w 7"/>
                    <a:gd name="T17" fmla="*/ 5 h 9"/>
                    <a:gd name="T18" fmla="*/ 6 w 7"/>
                    <a:gd name="T19" fmla="*/ 5 h 9"/>
                    <a:gd name="T20" fmla="*/ 6 w 7"/>
                    <a:gd name="T21" fmla="*/ 6 h 9"/>
                    <a:gd name="T22" fmla="*/ 4 w 7"/>
                    <a:gd name="T23" fmla="*/ 8 h 9"/>
                    <a:gd name="T24" fmla="*/ 4 w 7"/>
                    <a:gd name="T25" fmla="*/ 8 h 9"/>
                    <a:gd name="T26" fmla="*/ 3 w 7"/>
                    <a:gd name="T27" fmla="*/ 8 h 9"/>
                    <a:gd name="T28" fmla="*/ 1 w 7"/>
                    <a:gd name="T29" fmla="*/ 9 h 9"/>
                    <a:gd name="T30" fmla="*/ 0 w 7"/>
                    <a:gd name="T31" fmla="*/ 8 h 9"/>
                    <a:gd name="T32" fmla="*/ 0 w 7"/>
                    <a:gd name="T33" fmla="*/ 8 h 9"/>
                    <a:gd name="T34" fmla="*/ 0 w 7"/>
                    <a:gd name="T35" fmla="*/ 6 h 9"/>
                    <a:gd name="T36" fmla="*/ 0 w 7"/>
                    <a:gd name="T37" fmla="*/ 5 h 9"/>
                    <a:gd name="T38" fmla="*/ 0 w 7"/>
                    <a:gd name="T39" fmla="*/ 5 h 9"/>
                    <a:gd name="T40" fmla="*/ 0 w 7"/>
                    <a:gd name="T41" fmla="*/ 3 h 9"/>
                    <a:gd name="T42" fmla="*/ 0 w 7"/>
                    <a:gd name="T43" fmla="*/ 2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6" y="2"/>
                      </a:lnTo>
                      <a:lnTo>
                        <a:pt x="7" y="2"/>
                      </a:lnTo>
                      <a:lnTo>
                        <a:pt x="7" y="3"/>
                      </a:lnTo>
                      <a:lnTo>
                        <a:pt x="7" y="5"/>
                      </a:lnTo>
                      <a:lnTo>
                        <a:pt x="6" y="5"/>
                      </a:lnTo>
                      <a:lnTo>
                        <a:pt x="6" y="6"/>
                      </a:lnTo>
                      <a:lnTo>
                        <a:pt x="4" y="8"/>
                      </a:lnTo>
                      <a:lnTo>
                        <a:pt x="3" y="8"/>
                      </a:lnTo>
                      <a:lnTo>
                        <a:pt x="1" y="9"/>
                      </a:lnTo>
                      <a:lnTo>
                        <a:pt x="0" y="8"/>
                      </a:lnTo>
                      <a:lnTo>
                        <a:pt x="0" y="6"/>
                      </a:lnTo>
                      <a:lnTo>
                        <a:pt x="0" y="5"/>
                      </a:lnTo>
                      <a:lnTo>
                        <a:pt x="0" y="3"/>
                      </a:lnTo>
                      <a:lnTo>
                        <a:pt x="0" y="2"/>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86" name="Freeform 934"/>
                <p:cNvSpPr>
                  <a:spLocks/>
                </p:cNvSpPr>
                <p:nvPr/>
              </p:nvSpPr>
              <p:spPr bwMode="auto">
                <a:xfrm>
                  <a:off x="2630" y="1574"/>
                  <a:ext cx="8" cy="7"/>
                </a:xfrm>
                <a:custGeom>
                  <a:avLst/>
                  <a:gdLst>
                    <a:gd name="T0" fmla="*/ 2 w 8"/>
                    <a:gd name="T1" fmla="*/ 1 h 7"/>
                    <a:gd name="T2" fmla="*/ 2 w 8"/>
                    <a:gd name="T3" fmla="*/ 1 h 7"/>
                    <a:gd name="T4" fmla="*/ 5 w 8"/>
                    <a:gd name="T5" fmla="*/ 0 h 7"/>
                    <a:gd name="T6" fmla="*/ 6 w 8"/>
                    <a:gd name="T7" fmla="*/ 0 h 7"/>
                    <a:gd name="T8" fmla="*/ 6 w 8"/>
                    <a:gd name="T9" fmla="*/ 0 h 7"/>
                    <a:gd name="T10" fmla="*/ 8 w 8"/>
                    <a:gd name="T11" fmla="*/ 0 h 7"/>
                    <a:gd name="T12" fmla="*/ 8 w 8"/>
                    <a:gd name="T13" fmla="*/ 1 h 7"/>
                    <a:gd name="T14" fmla="*/ 8 w 8"/>
                    <a:gd name="T15" fmla="*/ 3 h 7"/>
                    <a:gd name="T16" fmla="*/ 8 w 8"/>
                    <a:gd name="T17" fmla="*/ 3 h 7"/>
                    <a:gd name="T18" fmla="*/ 8 w 8"/>
                    <a:gd name="T19" fmla="*/ 4 h 7"/>
                    <a:gd name="T20" fmla="*/ 6 w 8"/>
                    <a:gd name="T21" fmla="*/ 6 h 7"/>
                    <a:gd name="T22" fmla="*/ 6 w 8"/>
                    <a:gd name="T23" fmla="*/ 7 h 7"/>
                    <a:gd name="T24" fmla="*/ 6 w 8"/>
                    <a:gd name="T25" fmla="*/ 7 h 7"/>
                    <a:gd name="T26" fmla="*/ 3 w 8"/>
                    <a:gd name="T27" fmla="*/ 7 h 7"/>
                    <a:gd name="T28" fmla="*/ 2 w 8"/>
                    <a:gd name="T29" fmla="*/ 7 h 7"/>
                    <a:gd name="T30" fmla="*/ 2 w 8"/>
                    <a:gd name="T31" fmla="*/ 7 h 7"/>
                    <a:gd name="T32" fmla="*/ 2 w 8"/>
                    <a:gd name="T33" fmla="*/ 6 h 7"/>
                    <a:gd name="T34" fmla="*/ 0 w 8"/>
                    <a:gd name="T35" fmla="*/ 6 h 7"/>
                    <a:gd name="T36" fmla="*/ 0 w 8"/>
                    <a:gd name="T37" fmla="*/ 4 h 7"/>
                    <a:gd name="T38" fmla="*/ 0 w 8"/>
                    <a:gd name="T39" fmla="*/ 3 h 7"/>
                    <a:gd name="T40" fmla="*/ 2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5" y="0"/>
                      </a:lnTo>
                      <a:lnTo>
                        <a:pt x="6" y="0"/>
                      </a:lnTo>
                      <a:lnTo>
                        <a:pt x="8" y="0"/>
                      </a:lnTo>
                      <a:lnTo>
                        <a:pt x="8" y="1"/>
                      </a:lnTo>
                      <a:lnTo>
                        <a:pt x="8" y="3"/>
                      </a:lnTo>
                      <a:lnTo>
                        <a:pt x="8" y="4"/>
                      </a:lnTo>
                      <a:lnTo>
                        <a:pt x="6" y="6"/>
                      </a:lnTo>
                      <a:lnTo>
                        <a:pt x="6" y="7"/>
                      </a:lnTo>
                      <a:lnTo>
                        <a:pt x="3" y="7"/>
                      </a:lnTo>
                      <a:lnTo>
                        <a:pt x="2" y="7"/>
                      </a:lnTo>
                      <a:lnTo>
                        <a:pt x="2" y="6"/>
                      </a:lnTo>
                      <a:lnTo>
                        <a:pt x="0" y="6"/>
                      </a:lnTo>
                      <a:lnTo>
                        <a:pt x="0" y="4"/>
                      </a:lnTo>
                      <a:lnTo>
                        <a:pt x="0" y="3"/>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87" name="Freeform 935"/>
                <p:cNvSpPr>
                  <a:spLocks/>
                </p:cNvSpPr>
                <p:nvPr/>
              </p:nvSpPr>
              <p:spPr bwMode="auto">
                <a:xfrm>
                  <a:off x="2630" y="1574"/>
                  <a:ext cx="8" cy="7"/>
                </a:xfrm>
                <a:custGeom>
                  <a:avLst/>
                  <a:gdLst>
                    <a:gd name="T0" fmla="*/ 2 w 8"/>
                    <a:gd name="T1" fmla="*/ 1 h 7"/>
                    <a:gd name="T2" fmla="*/ 2 w 8"/>
                    <a:gd name="T3" fmla="*/ 1 h 7"/>
                    <a:gd name="T4" fmla="*/ 5 w 8"/>
                    <a:gd name="T5" fmla="*/ 0 h 7"/>
                    <a:gd name="T6" fmla="*/ 6 w 8"/>
                    <a:gd name="T7" fmla="*/ 0 h 7"/>
                    <a:gd name="T8" fmla="*/ 6 w 8"/>
                    <a:gd name="T9" fmla="*/ 0 h 7"/>
                    <a:gd name="T10" fmla="*/ 8 w 8"/>
                    <a:gd name="T11" fmla="*/ 0 h 7"/>
                    <a:gd name="T12" fmla="*/ 8 w 8"/>
                    <a:gd name="T13" fmla="*/ 1 h 7"/>
                    <a:gd name="T14" fmla="*/ 8 w 8"/>
                    <a:gd name="T15" fmla="*/ 3 h 7"/>
                    <a:gd name="T16" fmla="*/ 8 w 8"/>
                    <a:gd name="T17" fmla="*/ 3 h 7"/>
                    <a:gd name="T18" fmla="*/ 8 w 8"/>
                    <a:gd name="T19" fmla="*/ 4 h 7"/>
                    <a:gd name="T20" fmla="*/ 6 w 8"/>
                    <a:gd name="T21" fmla="*/ 6 h 7"/>
                    <a:gd name="T22" fmla="*/ 6 w 8"/>
                    <a:gd name="T23" fmla="*/ 7 h 7"/>
                    <a:gd name="T24" fmla="*/ 6 w 8"/>
                    <a:gd name="T25" fmla="*/ 7 h 7"/>
                    <a:gd name="T26" fmla="*/ 3 w 8"/>
                    <a:gd name="T27" fmla="*/ 7 h 7"/>
                    <a:gd name="T28" fmla="*/ 2 w 8"/>
                    <a:gd name="T29" fmla="*/ 7 h 7"/>
                    <a:gd name="T30" fmla="*/ 2 w 8"/>
                    <a:gd name="T31" fmla="*/ 7 h 7"/>
                    <a:gd name="T32" fmla="*/ 2 w 8"/>
                    <a:gd name="T33" fmla="*/ 6 h 7"/>
                    <a:gd name="T34" fmla="*/ 0 w 8"/>
                    <a:gd name="T35" fmla="*/ 6 h 7"/>
                    <a:gd name="T36" fmla="*/ 0 w 8"/>
                    <a:gd name="T37" fmla="*/ 4 h 7"/>
                    <a:gd name="T38" fmla="*/ 0 w 8"/>
                    <a:gd name="T39" fmla="*/ 3 h 7"/>
                    <a:gd name="T40" fmla="*/ 2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5" y="0"/>
                      </a:lnTo>
                      <a:lnTo>
                        <a:pt x="6" y="0"/>
                      </a:lnTo>
                      <a:lnTo>
                        <a:pt x="8" y="0"/>
                      </a:lnTo>
                      <a:lnTo>
                        <a:pt x="8" y="1"/>
                      </a:lnTo>
                      <a:lnTo>
                        <a:pt x="8" y="3"/>
                      </a:lnTo>
                      <a:lnTo>
                        <a:pt x="8" y="4"/>
                      </a:lnTo>
                      <a:lnTo>
                        <a:pt x="6" y="6"/>
                      </a:lnTo>
                      <a:lnTo>
                        <a:pt x="6" y="7"/>
                      </a:lnTo>
                      <a:lnTo>
                        <a:pt x="3" y="7"/>
                      </a:lnTo>
                      <a:lnTo>
                        <a:pt x="2" y="7"/>
                      </a:lnTo>
                      <a:lnTo>
                        <a:pt x="2" y="6"/>
                      </a:lnTo>
                      <a:lnTo>
                        <a:pt x="0" y="6"/>
                      </a:lnTo>
                      <a:lnTo>
                        <a:pt x="0" y="4"/>
                      </a:lnTo>
                      <a:lnTo>
                        <a:pt x="0" y="3"/>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88" name="Freeform 936"/>
                <p:cNvSpPr>
                  <a:spLocks/>
                </p:cNvSpPr>
                <p:nvPr/>
              </p:nvSpPr>
              <p:spPr bwMode="auto">
                <a:xfrm>
                  <a:off x="2636" y="1590"/>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8 w 8"/>
                    <a:gd name="T11" fmla="*/ 0 h 8"/>
                    <a:gd name="T12" fmla="*/ 8 w 8"/>
                    <a:gd name="T13" fmla="*/ 2 h 8"/>
                    <a:gd name="T14" fmla="*/ 8 w 8"/>
                    <a:gd name="T15" fmla="*/ 2 h 8"/>
                    <a:gd name="T16" fmla="*/ 8 w 8"/>
                    <a:gd name="T17" fmla="*/ 3 h 8"/>
                    <a:gd name="T18" fmla="*/ 8 w 8"/>
                    <a:gd name="T19" fmla="*/ 5 h 8"/>
                    <a:gd name="T20" fmla="*/ 6 w 8"/>
                    <a:gd name="T21" fmla="*/ 6 h 8"/>
                    <a:gd name="T22" fmla="*/ 5 w 8"/>
                    <a:gd name="T23" fmla="*/ 6 h 8"/>
                    <a:gd name="T24" fmla="*/ 5 w 8"/>
                    <a:gd name="T25" fmla="*/ 6 h 8"/>
                    <a:gd name="T26" fmla="*/ 3 w 8"/>
                    <a:gd name="T27" fmla="*/ 8 h 8"/>
                    <a:gd name="T28" fmla="*/ 2 w 8"/>
                    <a:gd name="T29" fmla="*/ 8 h 8"/>
                    <a:gd name="T30" fmla="*/ 0 w 8"/>
                    <a:gd name="T31" fmla="*/ 8 h 8"/>
                    <a:gd name="T32" fmla="*/ 0 w 8"/>
                    <a:gd name="T33" fmla="*/ 6 h 8"/>
                    <a:gd name="T34" fmla="*/ 0 w 8"/>
                    <a:gd name="T35" fmla="*/ 6 h 8"/>
                    <a:gd name="T36" fmla="*/ 0 w 8"/>
                    <a:gd name="T37" fmla="*/ 5 h 8"/>
                    <a:gd name="T38" fmla="*/ 0 w 8"/>
                    <a:gd name="T39" fmla="*/ 3 h 8"/>
                    <a:gd name="T40" fmla="*/ 0 w 8"/>
                    <a:gd name="T41" fmla="*/ 2 h 8"/>
                    <a:gd name="T42" fmla="*/ 0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0"/>
                      </a:lnTo>
                      <a:lnTo>
                        <a:pt x="8" y="2"/>
                      </a:lnTo>
                      <a:lnTo>
                        <a:pt x="8" y="3"/>
                      </a:lnTo>
                      <a:lnTo>
                        <a:pt x="8" y="5"/>
                      </a:lnTo>
                      <a:lnTo>
                        <a:pt x="6" y="6"/>
                      </a:lnTo>
                      <a:lnTo>
                        <a:pt x="5" y="6"/>
                      </a:lnTo>
                      <a:lnTo>
                        <a:pt x="3" y="8"/>
                      </a:lnTo>
                      <a:lnTo>
                        <a:pt x="2" y="8"/>
                      </a:lnTo>
                      <a:lnTo>
                        <a:pt x="0" y="8"/>
                      </a:lnTo>
                      <a:lnTo>
                        <a:pt x="0" y="6"/>
                      </a:lnTo>
                      <a:lnTo>
                        <a:pt x="0" y="5"/>
                      </a:lnTo>
                      <a:lnTo>
                        <a:pt x="0" y="3"/>
                      </a:lnTo>
                      <a:lnTo>
                        <a:pt x="0" y="2"/>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89" name="Freeform 937"/>
                <p:cNvSpPr>
                  <a:spLocks/>
                </p:cNvSpPr>
                <p:nvPr/>
              </p:nvSpPr>
              <p:spPr bwMode="auto">
                <a:xfrm>
                  <a:off x="2636" y="1590"/>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8 w 8"/>
                    <a:gd name="T11" fmla="*/ 0 h 8"/>
                    <a:gd name="T12" fmla="*/ 8 w 8"/>
                    <a:gd name="T13" fmla="*/ 2 h 8"/>
                    <a:gd name="T14" fmla="*/ 8 w 8"/>
                    <a:gd name="T15" fmla="*/ 2 h 8"/>
                    <a:gd name="T16" fmla="*/ 8 w 8"/>
                    <a:gd name="T17" fmla="*/ 3 h 8"/>
                    <a:gd name="T18" fmla="*/ 8 w 8"/>
                    <a:gd name="T19" fmla="*/ 5 h 8"/>
                    <a:gd name="T20" fmla="*/ 6 w 8"/>
                    <a:gd name="T21" fmla="*/ 6 h 8"/>
                    <a:gd name="T22" fmla="*/ 5 w 8"/>
                    <a:gd name="T23" fmla="*/ 6 h 8"/>
                    <a:gd name="T24" fmla="*/ 5 w 8"/>
                    <a:gd name="T25" fmla="*/ 6 h 8"/>
                    <a:gd name="T26" fmla="*/ 3 w 8"/>
                    <a:gd name="T27" fmla="*/ 8 h 8"/>
                    <a:gd name="T28" fmla="*/ 2 w 8"/>
                    <a:gd name="T29" fmla="*/ 8 h 8"/>
                    <a:gd name="T30" fmla="*/ 0 w 8"/>
                    <a:gd name="T31" fmla="*/ 8 h 8"/>
                    <a:gd name="T32" fmla="*/ 0 w 8"/>
                    <a:gd name="T33" fmla="*/ 6 h 8"/>
                    <a:gd name="T34" fmla="*/ 0 w 8"/>
                    <a:gd name="T35" fmla="*/ 6 h 8"/>
                    <a:gd name="T36" fmla="*/ 0 w 8"/>
                    <a:gd name="T37" fmla="*/ 5 h 8"/>
                    <a:gd name="T38" fmla="*/ 0 w 8"/>
                    <a:gd name="T39" fmla="*/ 3 h 8"/>
                    <a:gd name="T40" fmla="*/ 0 w 8"/>
                    <a:gd name="T41" fmla="*/ 2 h 8"/>
                    <a:gd name="T42" fmla="*/ 0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0"/>
                      </a:lnTo>
                      <a:lnTo>
                        <a:pt x="8" y="2"/>
                      </a:lnTo>
                      <a:lnTo>
                        <a:pt x="8" y="3"/>
                      </a:lnTo>
                      <a:lnTo>
                        <a:pt x="8" y="5"/>
                      </a:lnTo>
                      <a:lnTo>
                        <a:pt x="6" y="6"/>
                      </a:lnTo>
                      <a:lnTo>
                        <a:pt x="5" y="6"/>
                      </a:lnTo>
                      <a:lnTo>
                        <a:pt x="3" y="8"/>
                      </a:lnTo>
                      <a:lnTo>
                        <a:pt x="2" y="8"/>
                      </a:lnTo>
                      <a:lnTo>
                        <a:pt x="0" y="8"/>
                      </a:lnTo>
                      <a:lnTo>
                        <a:pt x="0" y="6"/>
                      </a:lnTo>
                      <a:lnTo>
                        <a:pt x="0" y="5"/>
                      </a:lnTo>
                      <a:lnTo>
                        <a:pt x="0" y="3"/>
                      </a:lnTo>
                      <a:lnTo>
                        <a:pt x="0" y="2"/>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90" name="Freeform 938"/>
                <p:cNvSpPr>
                  <a:spLocks/>
                </p:cNvSpPr>
                <p:nvPr/>
              </p:nvSpPr>
              <p:spPr bwMode="auto">
                <a:xfrm>
                  <a:off x="2636" y="1549"/>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8 w 8"/>
                    <a:gd name="T11" fmla="*/ 1 h 7"/>
                    <a:gd name="T12" fmla="*/ 8 w 8"/>
                    <a:gd name="T13" fmla="*/ 1 h 7"/>
                    <a:gd name="T14" fmla="*/ 8 w 8"/>
                    <a:gd name="T15" fmla="*/ 1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7 h 7"/>
                    <a:gd name="T34" fmla="*/ 0 w 8"/>
                    <a:gd name="T35" fmla="*/ 6 h 7"/>
                    <a:gd name="T36" fmla="*/ 0 w 8"/>
                    <a:gd name="T37" fmla="*/ 4 h 7"/>
                    <a:gd name="T38" fmla="*/ 0 w 8"/>
                    <a:gd name="T39" fmla="*/ 4 h 7"/>
                    <a:gd name="T40" fmla="*/ 0 w 8"/>
                    <a:gd name="T41" fmla="*/ 3 h 7"/>
                    <a:gd name="T42" fmla="*/ 0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1"/>
                      </a:lnTo>
                      <a:lnTo>
                        <a:pt x="8" y="3"/>
                      </a:lnTo>
                      <a:lnTo>
                        <a:pt x="8" y="4"/>
                      </a:lnTo>
                      <a:lnTo>
                        <a:pt x="6" y="6"/>
                      </a:lnTo>
                      <a:lnTo>
                        <a:pt x="5" y="7"/>
                      </a:lnTo>
                      <a:lnTo>
                        <a:pt x="3" y="7"/>
                      </a:lnTo>
                      <a:lnTo>
                        <a:pt x="2" y="7"/>
                      </a:lnTo>
                      <a:lnTo>
                        <a:pt x="0" y="7"/>
                      </a:lnTo>
                      <a:lnTo>
                        <a:pt x="0" y="6"/>
                      </a:lnTo>
                      <a:lnTo>
                        <a:pt x="0" y="4"/>
                      </a:lnTo>
                      <a:lnTo>
                        <a:pt x="0" y="3"/>
                      </a:lnTo>
                      <a:lnTo>
                        <a:pt x="0" y="1"/>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91" name="Freeform 939"/>
                <p:cNvSpPr>
                  <a:spLocks/>
                </p:cNvSpPr>
                <p:nvPr/>
              </p:nvSpPr>
              <p:spPr bwMode="auto">
                <a:xfrm>
                  <a:off x="2636" y="1549"/>
                  <a:ext cx="8" cy="7"/>
                </a:xfrm>
                <a:custGeom>
                  <a:avLst/>
                  <a:gdLst>
                    <a:gd name="T0" fmla="*/ 2 w 8"/>
                    <a:gd name="T1" fmla="*/ 1 h 7"/>
                    <a:gd name="T2" fmla="*/ 2 w 8"/>
                    <a:gd name="T3" fmla="*/ 1 h 7"/>
                    <a:gd name="T4" fmla="*/ 3 w 8"/>
                    <a:gd name="T5" fmla="*/ 0 h 7"/>
                    <a:gd name="T6" fmla="*/ 5 w 8"/>
                    <a:gd name="T7" fmla="*/ 0 h 7"/>
                    <a:gd name="T8" fmla="*/ 6 w 8"/>
                    <a:gd name="T9" fmla="*/ 0 h 7"/>
                    <a:gd name="T10" fmla="*/ 8 w 8"/>
                    <a:gd name="T11" fmla="*/ 1 h 7"/>
                    <a:gd name="T12" fmla="*/ 8 w 8"/>
                    <a:gd name="T13" fmla="*/ 1 h 7"/>
                    <a:gd name="T14" fmla="*/ 8 w 8"/>
                    <a:gd name="T15" fmla="*/ 1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2 w 8"/>
                    <a:gd name="T29" fmla="*/ 7 h 7"/>
                    <a:gd name="T30" fmla="*/ 0 w 8"/>
                    <a:gd name="T31" fmla="*/ 7 h 7"/>
                    <a:gd name="T32" fmla="*/ 0 w 8"/>
                    <a:gd name="T33" fmla="*/ 7 h 7"/>
                    <a:gd name="T34" fmla="*/ 0 w 8"/>
                    <a:gd name="T35" fmla="*/ 6 h 7"/>
                    <a:gd name="T36" fmla="*/ 0 w 8"/>
                    <a:gd name="T37" fmla="*/ 4 h 7"/>
                    <a:gd name="T38" fmla="*/ 0 w 8"/>
                    <a:gd name="T39" fmla="*/ 4 h 7"/>
                    <a:gd name="T40" fmla="*/ 0 w 8"/>
                    <a:gd name="T41" fmla="*/ 3 h 7"/>
                    <a:gd name="T42" fmla="*/ 0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3" y="0"/>
                      </a:lnTo>
                      <a:lnTo>
                        <a:pt x="5" y="0"/>
                      </a:lnTo>
                      <a:lnTo>
                        <a:pt x="6" y="0"/>
                      </a:lnTo>
                      <a:lnTo>
                        <a:pt x="8" y="1"/>
                      </a:lnTo>
                      <a:lnTo>
                        <a:pt x="8" y="3"/>
                      </a:lnTo>
                      <a:lnTo>
                        <a:pt x="8" y="4"/>
                      </a:lnTo>
                      <a:lnTo>
                        <a:pt x="6" y="6"/>
                      </a:lnTo>
                      <a:lnTo>
                        <a:pt x="5" y="7"/>
                      </a:lnTo>
                      <a:lnTo>
                        <a:pt x="3" y="7"/>
                      </a:lnTo>
                      <a:lnTo>
                        <a:pt x="2" y="7"/>
                      </a:lnTo>
                      <a:lnTo>
                        <a:pt x="0" y="7"/>
                      </a:lnTo>
                      <a:lnTo>
                        <a:pt x="0" y="6"/>
                      </a:lnTo>
                      <a:lnTo>
                        <a:pt x="0" y="4"/>
                      </a:lnTo>
                      <a:lnTo>
                        <a:pt x="0" y="3"/>
                      </a:lnTo>
                      <a:lnTo>
                        <a:pt x="0" y="1"/>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92" name="Freeform 940"/>
                <p:cNvSpPr>
                  <a:spLocks/>
                </p:cNvSpPr>
                <p:nvPr/>
              </p:nvSpPr>
              <p:spPr bwMode="auto">
                <a:xfrm>
                  <a:off x="2602" y="1584"/>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6 w 7"/>
                    <a:gd name="T11" fmla="*/ 2 h 9"/>
                    <a:gd name="T12" fmla="*/ 7 w 7"/>
                    <a:gd name="T13" fmla="*/ 2 h 9"/>
                    <a:gd name="T14" fmla="*/ 7 w 7"/>
                    <a:gd name="T15" fmla="*/ 3 h 9"/>
                    <a:gd name="T16" fmla="*/ 7 w 7"/>
                    <a:gd name="T17" fmla="*/ 5 h 9"/>
                    <a:gd name="T18" fmla="*/ 6 w 7"/>
                    <a:gd name="T19" fmla="*/ 5 h 9"/>
                    <a:gd name="T20" fmla="*/ 4 w 7"/>
                    <a:gd name="T21" fmla="*/ 6 h 9"/>
                    <a:gd name="T22" fmla="*/ 3 w 7"/>
                    <a:gd name="T23" fmla="*/ 8 h 9"/>
                    <a:gd name="T24" fmla="*/ 3 w 7"/>
                    <a:gd name="T25" fmla="*/ 8 h 9"/>
                    <a:gd name="T26" fmla="*/ 3 w 7"/>
                    <a:gd name="T27" fmla="*/ 8 h 9"/>
                    <a:gd name="T28" fmla="*/ 1 w 7"/>
                    <a:gd name="T29" fmla="*/ 9 h 9"/>
                    <a:gd name="T30" fmla="*/ 0 w 7"/>
                    <a:gd name="T31" fmla="*/ 8 h 9"/>
                    <a:gd name="T32" fmla="*/ 0 w 7"/>
                    <a:gd name="T33" fmla="*/ 8 h 9"/>
                    <a:gd name="T34" fmla="*/ 0 w 7"/>
                    <a:gd name="T35" fmla="*/ 6 h 9"/>
                    <a:gd name="T36" fmla="*/ 0 w 7"/>
                    <a:gd name="T37" fmla="*/ 6 h 9"/>
                    <a:gd name="T38" fmla="*/ 0 w 7"/>
                    <a:gd name="T39" fmla="*/ 5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6" y="2"/>
                      </a:lnTo>
                      <a:lnTo>
                        <a:pt x="7" y="2"/>
                      </a:lnTo>
                      <a:lnTo>
                        <a:pt x="7" y="3"/>
                      </a:lnTo>
                      <a:lnTo>
                        <a:pt x="7" y="5"/>
                      </a:lnTo>
                      <a:lnTo>
                        <a:pt x="6" y="5"/>
                      </a:lnTo>
                      <a:lnTo>
                        <a:pt x="4" y="6"/>
                      </a:lnTo>
                      <a:lnTo>
                        <a:pt x="3" y="8"/>
                      </a:lnTo>
                      <a:lnTo>
                        <a:pt x="1" y="9"/>
                      </a:lnTo>
                      <a:lnTo>
                        <a:pt x="0" y="8"/>
                      </a:lnTo>
                      <a:lnTo>
                        <a:pt x="0" y="6"/>
                      </a:lnTo>
                      <a:lnTo>
                        <a:pt x="0" y="5"/>
                      </a:lnTo>
                      <a:lnTo>
                        <a:pt x="0" y="3"/>
                      </a:lnTo>
                      <a:lnTo>
                        <a:pt x="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93" name="Freeform 941"/>
                <p:cNvSpPr>
                  <a:spLocks/>
                </p:cNvSpPr>
                <p:nvPr/>
              </p:nvSpPr>
              <p:spPr bwMode="auto">
                <a:xfrm>
                  <a:off x="2602" y="1584"/>
                  <a:ext cx="7" cy="9"/>
                </a:xfrm>
                <a:custGeom>
                  <a:avLst/>
                  <a:gdLst>
                    <a:gd name="T0" fmla="*/ 1 w 7"/>
                    <a:gd name="T1" fmla="*/ 2 h 9"/>
                    <a:gd name="T2" fmla="*/ 1 w 7"/>
                    <a:gd name="T3" fmla="*/ 2 h 9"/>
                    <a:gd name="T4" fmla="*/ 3 w 7"/>
                    <a:gd name="T5" fmla="*/ 0 h 9"/>
                    <a:gd name="T6" fmla="*/ 4 w 7"/>
                    <a:gd name="T7" fmla="*/ 0 h 9"/>
                    <a:gd name="T8" fmla="*/ 6 w 7"/>
                    <a:gd name="T9" fmla="*/ 0 h 9"/>
                    <a:gd name="T10" fmla="*/ 6 w 7"/>
                    <a:gd name="T11" fmla="*/ 2 h 9"/>
                    <a:gd name="T12" fmla="*/ 7 w 7"/>
                    <a:gd name="T13" fmla="*/ 2 h 9"/>
                    <a:gd name="T14" fmla="*/ 7 w 7"/>
                    <a:gd name="T15" fmla="*/ 3 h 9"/>
                    <a:gd name="T16" fmla="*/ 7 w 7"/>
                    <a:gd name="T17" fmla="*/ 5 h 9"/>
                    <a:gd name="T18" fmla="*/ 6 w 7"/>
                    <a:gd name="T19" fmla="*/ 5 h 9"/>
                    <a:gd name="T20" fmla="*/ 4 w 7"/>
                    <a:gd name="T21" fmla="*/ 6 h 9"/>
                    <a:gd name="T22" fmla="*/ 3 w 7"/>
                    <a:gd name="T23" fmla="*/ 8 h 9"/>
                    <a:gd name="T24" fmla="*/ 3 w 7"/>
                    <a:gd name="T25" fmla="*/ 8 h 9"/>
                    <a:gd name="T26" fmla="*/ 3 w 7"/>
                    <a:gd name="T27" fmla="*/ 8 h 9"/>
                    <a:gd name="T28" fmla="*/ 1 w 7"/>
                    <a:gd name="T29" fmla="*/ 9 h 9"/>
                    <a:gd name="T30" fmla="*/ 0 w 7"/>
                    <a:gd name="T31" fmla="*/ 8 h 9"/>
                    <a:gd name="T32" fmla="*/ 0 w 7"/>
                    <a:gd name="T33" fmla="*/ 8 h 9"/>
                    <a:gd name="T34" fmla="*/ 0 w 7"/>
                    <a:gd name="T35" fmla="*/ 6 h 9"/>
                    <a:gd name="T36" fmla="*/ 0 w 7"/>
                    <a:gd name="T37" fmla="*/ 6 h 9"/>
                    <a:gd name="T38" fmla="*/ 0 w 7"/>
                    <a:gd name="T39" fmla="*/ 5 h 9"/>
                    <a:gd name="T40" fmla="*/ 0 w 7"/>
                    <a:gd name="T41" fmla="*/ 3 h 9"/>
                    <a:gd name="T42" fmla="*/ 0 w 7"/>
                    <a:gd name="T43" fmla="*/ 3 h 9"/>
                    <a:gd name="T44" fmla="*/ 1 w 7"/>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2"/>
                      </a:moveTo>
                      <a:lnTo>
                        <a:pt x="1" y="2"/>
                      </a:lnTo>
                      <a:lnTo>
                        <a:pt x="3" y="0"/>
                      </a:lnTo>
                      <a:lnTo>
                        <a:pt x="4" y="0"/>
                      </a:lnTo>
                      <a:lnTo>
                        <a:pt x="6" y="0"/>
                      </a:lnTo>
                      <a:lnTo>
                        <a:pt x="6" y="2"/>
                      </a:lnTo>
                      <a:lnTo>
                        <a:pt x="7" y="2"/>
                      </a:lnTo>
                      <a:lnTo>
                        <a:pt x="7" y="3"/>
                      </a:lnTo>
                      <a:lnTo>
                        <a:pt x="7" y="5"/>
                      </a:lnTo>
                      <a:lnTo>
                        <a:pt x="6" y="5"/>
                      </a:lnTo>
                      <a:lnTo>
                        <a:pt x="4" y="6"/>
                      </a:lnTo>
                      <a:lnTo>
                        <a:pt x="3" y="8"/>
                      </a:lnTo>
                      <a:lnTo>
                        <a:pt x="1" y="9"/>
                      </a:lnTo>
                      <a:lnTo>
                        <a:pt x="0" y="8"/>
                      </a:lnTo>
                      <a:lnTo>
                        <a:pt x="0" y="6"/>
                      </a:lnTo>
                      <a:lnTo>
                        <a:pt x="0" y="5"/>
                      </a:lnTo>
                      <a:lnTo>
                        <a:pt x="0" y="3"/>
                      </a:lnTo>
                      <a:lnTo>
                        <a:pt x="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94" name="Freeform 942"/>
                <p:cNvSpPr>
                  <a:spLocks/>
                </p:cNvSpPr>
                <p:nvPr/>
              </p:nvSpPr>
              <p:spPr bwMode="auto">
                <a:xfrm>
                  <a:off x="2614" y="1565"/>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3 h 7"/>
                    <a:gd name="T16" fmla="*/ 7 w 7"/>
                    <a:gd name="T17" fmla="*/ 4 h 7"/>
                    <a:gd name="T18" fmla="*/ 6 w 7"/>
                    <a:gd name="T19" fmla="*/ 4 h 7"/>
                    <a:gd name="T20" fmla="*/ 4 w 7"/>
                    <a:gd name="T21" fmla="*/ 6 h 7"/>
                    <a:gd name="T22" fmla="*/ 3 w 7"/>
                    <a:gd name="T23" fmla="*/ 7 h 7"/>
                    <a:gd name="T24" fmla="*/ 3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7" y="4"/>
                      </a:lnTo>
                      <a:lnTo>
                        <a:pt x="6" y="4"/>
                      </a:lnTo>
                      <a:lnTo>
                        <a:pt x="4" y="6"/>
                      </a:lnTo>
                      <a:lnTo>
                        <a:pt x="3" y="7"/>
                      </a:lnTo>
                      <a:lnTo>
                        <a:pt x="1" y="7"/>
                      </a:lnTo>
                      <a:lnTo>
                        <a:pt x="0" y="7"/>
                      </a:lnTo>
                      <a:lnTo>
                        <a:pt x="0" y="6"/>
                      </a:lnTo>
                      <a:lnTo>
                        <a:pt x="0" y="4"/>
                      </a:lnTo>
                      <a:lnTo>
                        <a:pt x="0" y="3"/>
                      </a:lnTo>
                      <a:lnTo>
                        <a:pt x="0" y="1"/>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95" name="Freeform 943"/>
                <p:cNvSpPr>
                  <a:spLocks/>
                </p:cNvSpPr>
                <p:nvPr/>
              </p:nvSpPr>
              <p:spPr bwMode="auto">
                <a:xfrm>
                  <a:off x="2614" y="1565"/>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3 h 7"/>
                    <a:gd name="T16" fmla="*/ 7 w 7"/>
                    <a:gd name="T17" fmla="*/ 4 h 7"/>
                    <a:gd name="T18" fmla="*/ 6 w 7"/>
                    <a:gd name="T19" fmla="*/ 4 h 7"/>
                    <a:gd name="T20" fmla="*/ 4 w 7"/>
                    <a:gd name="T21" fmla="*/ 6 h 7"/>
                    <a:gd name="T22" fmla="*/ 3 w 7"/>
                    <a:gd name="T23" fmla="*/ 7 h 7"/>
                    <a:gd name="T24" fmla="*/ 3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4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7" y="4"/>
                      </a:lnTo>
                      <a:lnTo>
                        <a:pt x="6" y="4"/>
                      </a:lnTo>
                      <a:lnTo>
                        <a:pt x="4" y="6"/>
                      </a:lnTo>
                      <a:lnTo>
                        <a:pt x="3" y="7"/>
                      </a:lnTo>
                      <a:lnTo>
                        <a:pt x="1" y="7"/>
                      </a:lnTo>
                      <a:lnTo>
                        <a:pt x="0" y="7"/>
                      </a:lnTo>
                      <a:lnTo>
                        <a:pt x="0" y="6"/>
                      </a:lnTo>
                      <a:lnTo>
                        <a:pt x="0" y="4"/>
                      </a:lnTo>
                      <a:lnTo>
                        <a:pt x="0" y="3"/>
                      </a:lnTo>
                      <a:lnTo>
                        <a:pt x="0" y="1"/>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96" name="Freeform 944"/>
                <p:cNvSpPr>
                  <a:spLocks/>
                </p:cNvSpPr>
                <p:nvPr/>
              </p:nvSpPr>
              <p:spPr bwMode="auto">
                <a:xfrm>
                  <a:off x="2618" y="1611"/>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6 w 8"/>
                    <a:gd name="T11" fmla="*/ 0 h 8"/>
                    <a:gd name="T12" fmla="*/ 8 w 8"/>
                    <a:gd name="T13" fmla="*/ 2 h 8"/>
                    <a:gd name="T14" fmla="*/ 8 w 8"/>
                    <a:gd name="T15" fmla="*/ 3 h 8"/>
                    <a:gd name="T16" fmla="*/ 8 w 8"/>
                    <a:gd name="T17" fmla="*/ 5 h 8"/>
                    <a:gd name="T18" fmla="*/ 6 w 8"/>
                    <a:gd name="T19" fmla="*/ 5 h 8"/>
                    <a:gd name="T20" fmla="*/ 6 w 8"/>
                    <a:gd name="T21" fmla="*/ 6 h 8"/>
                    <a:gd name="T22" fmla="*/ 5 w 8"/>
                    <a:gd name="T23" fmla="*/ 8 h 8"/>
                    <a:gd name="T24" fmla="*/ 5 w 8"/>
                    <a:gd name="T25" fmla="*/ 8 h 8"/>
                    <a:gd name="T26" fmla="*/ 3 w 8"/>
                    <a:gd name="T27" fmla="*/ 8 h 8"/>
                    <a:gd name="T28" fmla="*/ 2 w 8"/>
                    <a:gd name="T29" fmla="*/ 8 h 8"/>
                    <a:gd name="T30" fmla="*/ 2 w 8"/>
                    <a:gd name="T31" fmla="*/ 8 h 8"/>
                    <a:gd name="T32" fmla="*/ 0 w 8"/>
                    <a:gd name="T33" fmla="*/ 8 h 8"/>
                    <a:gd name="T34" fmla="*/ 0 w 8"/>
                    <a:gd name="T35" fmla="*/ 6 h 8"/>
                    <a:gd name="T36" fmla="*/ 0 w 8"/>
                    <a:gd name="T37" fmla="*/ 5 h 8"/>
                    <a:gd name="T38" fmla="*/ 0 w 8"/>
                    <a:gd name="T39" fmla="*/ 5 h 8"/>
                    <a:gd name="T40" fmla="*/ 0 w 8"/>
                    <a:gd name="T41" fmla="*/ 3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2"/>
                      </a:lnTo>
                      <a:lnTo>
                        <a:pt x="8" y="3"/>
                      </a:lnTo>
                      <a:lnTo>
                        <a:pt x="8" y="5"/>
                      </a:lnTo>
                      <a:lnTo>
                        <a:pt x="6" y="5"/>
                      </a:lnTo>
                      <a:lnTo>
                        <a:pt x="6" y="6"/>
                      </a:lnTo>
                      <a:lnTo>
                        <a:pt x="5" y="8"/>
                      </a:lnTo>
                      <a:lnTo>
                        <a:pt x="3" y="8"/>
                      </a:lnTo>
                      <a:lnTo>
                        <a:pt x="2" y="8"/>
                      </a:lnTo>
                      <a:lnTo>
                        <a:pt x="0" y="8"/>
                      </a:lnTo>
                      <a:lnTo>
                        <a:pt x="0" y="6"/>
                      </a:lnTo>
                      <a:lnTo>
                        <a:pt x="0" y="5"/>
                      </a:lnTo>
                      <a:lnTo>
                        <a:pt x="0"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97" name="Freeform 945"/>
                <p:cNvSpPr>
                  <a:spLocks/>
                </p:cNvSpPr>
                <p:nvPr/>
              </p:nvSpPr>
              <p:spPr bwMode="auto">
                <a:xfrm>
                  <a:off x="2618" y="1611"/>
                  <a:ext cx="8" cy="8"/>
                </a:xfrm>
                <a:custGeom>
                  <a:avLst/>
                  <a:gdLst>
                    <a:gd name="T0" fmla="*/ 2 w 8"/>
                    <a:gd name="T1" fmla="*/ 2 h 8"/>
                    <a:gd name="T2" fmla="*/ 2 w 8"/>
                    <a:gd name="T3" fmla="*/ 2 h 8"/>
                    <a:gd name="T4" fmla="*/ 3 w 8"/>
                    <a:gd name="T5" fmla="*/ 0 h 8"/>
                    <a:gd name="T6" fmla="*/ 5 w 8"/>
                    <a:gd name="T7" fmla="*/ 0 h 8"/>
                    <a:gd name="T8" fmla="*/ 6 w 8"/>
                    <a:gd name="T9" fmla="*/ 0 h 8"/>
                    <a:gd name="T10" fmla="*/ 6 w 8"/>
                    <a:gd name="T11" fmla="*/ 0 h 8"/>
                    <a:gd name="T12" fmla="*/ 8 w 8"/>
                    <a:gd name="T13" fmla="*/ 2 h 8"/>
                    <a:gd name="T14" fmla="*/ 8 w 8"/>
                    <a:gd name="T15" fmla="*/ 3 h 8"/>
                    <a:gd name="T16" fmla="*/ 8 w 8"/>
                    <a:gd name="T17" fmla="*/ 5 h 8"/>
                    <a:gd name="T18" fmla="*/ 6 w 8"/>
                    <a:gd name="T19" fmla="*/ 5 h 8"/>
                    <a:gd name="T20" fmla="*/ 6 w 8"/>
                    <a:gd name="T21" fmla="*/ 6 h 8"/>
                    <a:gd name="T22" fmla="*/ 5 w 8"/>
                    <a:gd name="T23" fmla="*/ 8 h 8"/>
                    <a:gd name="T24" fmla="*/ 5 w 8"/>
                    <a:gd name="T25" fmla="*/ 8 h 8"/>
                    <a:gd name="T26" fmla="*/ 3 w 8"/>
                    <a:gd name="T27" fmla="*/ 8 h 8"/>
                    <a:gd name="T28" fmla="*/ 2 w 8"/>
                    <a:gd name="T29" fmla="*/ 8 h 8"/>
                    <a:gd name="T30" fmla="*/ 2 w 8"/>
                    <a:gd name="T31" fmla="*/ 8 h 8"/>
                    <a:gd name="T32" fmla="*/ 0 w 8"/>
                    <a:gd name="T33" fmla="*/ 8 h 8"/>
                    <a:gd name="T34" fmla="*/ 0 w 8"/>
                    <a:gd name="T35" fmla="*/ 6 h 8"/>
                    <a:gd name="T36" fmla="*/ 0 w 8"/>
                    <a:gd name="T37" fmla="*/ 5 h 8"/>
                    <a:gd name="T38" fmla="*/ 0 w 8"/>
                    <a:gd name="T39" fmla="*/ 5 h 8"/>
                    <a:gd name="T40" fmla="*/ 0 w 8"/>
                    <a:gd name="T41" fmla="*/ 3 h 8"/>
                    <a:gd name="T42" fmla="*/ 2 w 8"/>
                    <a:gd name="T43" fmla="*/ 2 h 8"/>
                    <a:gd name="T44" fmla="*/ 2 w 8"/>
                    <a:gd name="T45" fmla="*/ 2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2" y="2"/>
                      </a:moveTo>
                      <a:lnTo>
                        <a:pt x="2" y="2"/>
                      </a:lnTo>
                      <a:lnTo>
                        <a:pt x="3" y="0"/>
                      </a:lnTo>
                      <a:lnTo>
                        <a:pt x="5" y="0"/>
                      </a:lnTo>
                      <a:lnTo>
                        <a:pt x="6" y="0"/>
                      </a:lnTo>
                      <a:lnTo>
                        <a:pt x="8" y="2"/>
                      </a:lnTo>
                      <a:lnTo>
                        <a:pt x="8" y="3"/>
                      </a:lnTo>
                      <a:lnTo>
                        <a:pt x="8" y="5"/>
                      </a:lnTo>
                      <a:lnTo>
                        <a:pt x="6" y="5"/>
                      </a:lnTo>
                      <a:lnTo>
                        <a:pt x="6" y="6"/>
                      </a:lnTo>
                      <a:lnTo>
                        <a:pt x="5" y="8"/>
                      </a:lnTo>
                      <a:lnTo>
                        <a:pt x="3" y="8"/>
                      </a:lnTo>
                      <a:lnTo>
                        <a:pt x="2" y="8"/>
                      </a:lnTo>
                      <a:lnTo>
                        <a:pt x="0" y="8"/>
                      </a:lnTo>
                      <a:lnTo>
                        <a:pt x="0" y="6"/>
                      </a:lnTo>
                      <a:lnTo>
                        <a:pt x="0" y="5"/>
                      </a:lnTo>
                      <a:lnTo>
                        <a:pt x="0"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398" name="Freeform 946"/>
                <p:cNvSpPr>
                  <a:spLocks/>
                </p:cNvSpPr>
                <p:nvPr/>
              </p:nvSpPr>
              <p:spPr bwMode="auto">
                <a:xfrm>
                  <a:off x="2509" y="1441"/>
                  <a:ext cx="8" cy="7"/>
                </a:xfrm>
                <a:custGeom>
                  <a:avLst/>
                  <a:gdLst>
                    <a:gd name="T0" fmla="*/ 3 w 8"/>
                    <a:gd name="T1" fmla="*/ 1 h 7"/>
                    <a:gd name="T2" fmla="*/ 3 w 8"/>
                    <a:gd name="T3" fmla="*/ 1 h 7"/>
                    <a:gd name="T4" fmla="*/ 3 w 8"/>
                    <a:gd name="T5" fmla="*/ 0 h 7"/>
                    <a:gd name="T6" fmla="*/ 6 w 8"/>
                    <a:gd name="T7" fmla="*/ 0 h 7"/>
                    <a:gd name="T8" fmla="*/ 6 w 8"/>
                    <a:gd name="T9" fmla="*/ 0 h 7"/>
                    <a:gd name="T10" fmla="*/ 8 w 8"/>
                    <a:gd name="T11" fmla="*/ 1 h 7"/>
                    <a:gd name="T12" fmla="*/ 8 w 8"/>
                    <a:gd name="T13" fmla="*/ 1 h 7"/>
                    <a:gd name="T14" fmla="*/ 8 w 8"/>
                    <a:gd name="T15" fmla="*/ 3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3 w 8"/>
                    <a:gd name="T29" fmla="*/ 7 h 7"/>
                    <a:gd name="T30" fmla="*/ 2 w 8"/>
                    <a:gd name="T31" fmla="*/ 7 h 7"/>
                    <a:gd name="T32" fmla="*/ 0 w 8"/>
                    <a:gd name="T33" fmla="*/ 7 h 7"/>
                    <a:gd name="T34" fmla="*/ 0 w 8"/>
                    <a:gd name="T35" fmla="*/ 6 h 7"/>
                    <a:gd name="T36" fmla="*/ 0 w 8"/>
                    <a:gd name="T37" fmla="*/ 4 h 7"/>
                    <a:gd name="T38" fmla="*/ 0 w 8"/>
                    <a:gd name="T39" fmla="*/ 4 h 7"/>
                    <a:gd name="T40" fmla="*/ 0 w 8"/>
                    <a:gd name="T41" fmla="*/ 3 h 7"/>
                    <a:gd name="T42" fmla="*/ 2 w 8"/>
                    <a:gd name="T43" fmla="*/ 1 h 7"/>
                    <a:gd name="T44" fmla="*/ 3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3" y="1"/>
                      </a:moveTo>
                      <a:lnTo>
                        <a:pt x="3" y="1"/>
                      </a:lnTo>
                      <a:lnTo>
                        <a:pt x="3" y="0"/>
                      </a:lnTo>
                      <a:lnTo>
                        <a:pt x="6" y="0"/>
                      </a:lnTo>
                      <a:lnTo>
                        <a:pt x="8" y="1"/>
                      </a:lnTo>
                      <a:lnTo>
                        <a:pt x="8" y="3"/>
                      </a:lnTo>
                      <a:lnTo>
                        <a:pt x="8" y="4"/>
                      </a:lnTo>
                      <a:lnTo>
                        <a:pt x="6" y="6"/>
                      </a:lnTo>
                      <a:lnTo>
                        <a:pt x="5" y="7"/>
                      </a:lnTo>
                      <a:lnTo>
                        <a:pt x="3" y="7"/>
                      </a:lnTo>
                      <a:lnTo>
                        <a:pt x="2" y="7"/>
                      </a:lnTo>
                      <a:lnTo>
                        <a:pt x="0" y="7"/>
                      </a:lnTo>
                      <a:lnTo>
                        <a:pt x="0" y="6"/>
                      </a:lnTo>
                      <a:lnTo>
                        <a:pt x="0" y="4"/>
                      </a:lnTo>
                      <a:lnTo>
                        <a:pt x="0" y="3"/>
                      </a:lnTo>
                      <a:lnTo>
                        <a:pt x="2"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399" name="Freeform 947"/>
                <p:cNvSpPr>
                  <a:spLocks/>
                </p:cNvSpPr>
                <p:nvPr/>
              </p:nvSpPr>
              <p:spPr bwMode="auto">
                <a:xfrm>
                  <a:off x="2509" y="1441"/>
                  <a:ext cx="8" cy="7"/>
                </a:xfrm>
                <a:custGeom>
                  <a:avLst/>
                  <a:gdLst>
                    <a:gd name="T0" fmla="*/ 3 w 8"/>
                    <a:gd name="T1" fmla="*/ 1 h 7"/>
                    <a:gd name="T2" fmla="*/ 3 w 8"/>
                    <a:gd name="T3" fmla="*/ 1 h 7"/>
                    <a:gd name="T4" fmla="*/ 3 w 8"/>
                    <a:gd name="T5" fmla="*/ 0 h 7"/>
                    <a:gd name="T6" fmla="*/ 6 w 8"/>
                    <a:gd name="T7" fmla="*/ 0 h 7"/>
                    <a:gd name="T8" fmla="*/ 6 w 8"/>
                    <a:gd name="T9" fmla="*/ 0 h 7"/>
                    <a:gd name="T10" fmla="*/ 8 w 8"/>
                    <a:gd name="T11" fmla="*/ 1 h 7"/>
                    <a:gd name="T12" fmla="*/ 8 w 8"/>
                    <a:gd name="T13" fmla="*/ 1 h 7"/>
                    <a:gd name="T14" fmla="*/ 8 w 8"/>
                    <a:gd name="T15" fmla="*/ 3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3 w 8"/>
                    <a:gd name="T29" fmla="*/ 7 h 7"/>
                    <a:gd name="T30" fmla="*/ 2 w 8"/>
                    <a:gd name="T31" fmla="*/ 7 h 7"/>
                    <a:gd name="T32" fmla="*/ 0 w 8"/>
                    <a:gd name="T33" fmla="*/ 7 h 7"/>
                    <a:gd name="T34" fmla="*/ 0 w 8"/>
                    <a:gd name="T35" fmla="*/ 6 h 7"/>
                    <a:gd name="T36" fmla="*/ 0 w 8"/>
                    <a:gd name="T37" fmla="*/ 4 h 7"/>
                    <a:gd name="T38" fmla="*/ 0 w 8"/>
                    <a:gd name="T39" fmla="*/ 4 h 7"/>
                    <a:gd name="T40" fmla="*/ 0 w 8"/>
                    <a:gd name="T41" fmla="*/ 3 h 7"/>
                    <a:gd name="T42" fmla="*/ 2 w 8"/>
                    <a:gd name="T43" fmla="*/ 1 h 7"/>
                    <a:gd name="T44" fmla="*/ 3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3" y="1"/>
                      </a:moveTo>
                      <a:lnTo>
                        <a:pt x="3" y="1"/>
                      </a:lnTo>
                      <a:lnTo>
                        <a:pt x="3" y="0"/>
                      </a:lnTo>
                      <a:lnTo>
                        <a:pt x="6" y="0"/>
                      </a:lnTo>
                      <a:lnTo>
                        <a:pt x="8" y="1"/>
                      </a:lnTo>
                      <a:lnTo>
                        <a:pt x="8" y="3"/>
                      </a:lnTo>
                      <a:lnTo>
                        <a:pt x="8" y="4"/>
                      </a:lnTo>
                      <a:lnTo>
                        <a:pt x="6" y="6"/>
                      </a:lnTo>
                      <a:lnTo>
                        <a:pt x="5" y="7"/>
                      </a:lnTo>
                      <a:lnTo>
                        <a:pt x="3" y="7"/>
                      </a:lnTo>
                      <a:lnTo>
                        <a:pt x="2" y="7"/>
                      </a:lnTo>
                      <a:lnTo>
                        <a:pt x="0" y="7"/>
                      </a:lnTo>
                      <a:lnTo>
                        <a:pt x="0" y="6"/>
                      </a:lnTo>
                      <a:lnTo>
                        <a:pt x="0" y="4"/>
                      </a:lnTo>
                      <a:lnTo>
                        <a:pt x="0" y="3"/>
                      </a:lnTo>
                      <a:lnTo>
                        <a:pt x="2"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00" name="Freeform 948"/>
                <p:cNvSpPr>
                  <a:spLocks/>
                </p:cNvSpPr>
                <p:nvPr/>
              </p:nvSpPr>
              <p:spPr bwMode="auto">
                <a:xfrm>
                  <a:off x="2149" y="1158"/>
                  <a:ext cx="224" cy="101"/>
                </a:xfrm>
                <a:custGeom>
                  <a:avLst/>
                  <a:gdLst>
                    <a:gd name="T0" fmla="*/ 2 w 224"/>
                    <a:gd name="T1" fmla="*/ 101 h 101"/>
                    <a:gd name="T2" fmla="*/ 2 w 224"/>
                    <a:gd name="T3" fmla="*/ 101 h 101"/>
                    <a:gd name="T4" fmla="*/ 2 w 224"/>
                    <a:gd name="T5" fmla="*/ 101 h 101"/>
                    <a:gd name="T6" fmla="*/ 2 w 224"/>
                    <a:gd name="T7" fmla="*/ 101 h 101"/>
                    <a:gd name="T8" fmla="*/ 2 w 224"/>
                    <a:gd name="T9" fmla="*/ 101 h 101"/>
                    <a:gd name="T10" fmla="*/ 2 w 224"/>
                    <a:gd name="T11" fmla="*/ 101 h 101"/>
                    <a:gd name="T12" fmla="*/ 2 w 224"/>
                    <a:gd name="T13" fmla="*/ 101 h 101"/>
                    <a:gd name="T14" fmla="*/ 0 w 224"/>
                    <a:gd name="T15" fmla="*/ 101 h 101"/>
                    <a:gd name="T16" fmla="*/ 0 w 224"/>
                    <a:gd name="T17" fmla="*/ 99 h 101"/>
                    <a:gd name="T18" fmla="*/ 2 w 224"/>
                    <a:gd name="T19" fmla="*/ 99 h 101"/>
                    <a:gd name="T20" fmla="*/ 2 w 224"/>
                    <a:gd name="T21" fmla="*/ 99 h 101"/>
                    <a:gd name="T22" fmla="*/ 2 w 224"/>
                    <a:gd name="T23" fmla="*/ 99 h 101"/>
                    <a:gd name="T24" fmla="*/ 21 w 224"/>
                    <a:gd name="T25" fmla="*/ 86 h 101"/>
                    <a:gd name="T26" fmla="*/ 61 w 224"/>
                    <a:gd name="T27" fmla="*/ 59 h 101"/>
                    <a:gd name="T28" fmla="*/ 105 w 224"/>
                    <a:gd name="T29" fmla="*/ 36 h 101"/>
                    <a:gd name="T30" fmla="*/ 151 w 224"/>
                    <a:gd name="T31" fmla="*/ 17 h 101"/>
                    <a:gd name="T32" fmla="*/ 197 w 224"/>
                    <a:gd name="T33" fmla="*/ 5 h 101"/>
                    <a:gd name="T34" fmla="*/ 221 w 224"/>
                    <a:gd name="T35" fmla="*/ 0 h 101"/>
                    <a:gd name="T36" fmla="*/ 221 w 224"/>
                    <a:gd name="T37" fmla="*/ 0 h 101"/>
                    <a:gd name="T38" fmla="*/ 223 w 224"/>
                    <a:gd name="T39" fmla="*/ 2 h 101"/>
                    <a:gd name="T40" fmla="*/ 223 w 224"/>
                    <a:gd name="T41" fmla="*/ 2 h 101"/>
                    <a:gd name="T42" fmla="*/ 224 w 224"/>
                    <a:gd name="T43" fmla="*/ 2 h 101"/>
                    <a:gd name="T44" fmla="*/ 224 w 224"/>
                    <a:gd name="T45" fmla="*/ 2 h 101"/>
                    <a:gd name="T46" fmla="*/ 224 w 224"/>
                    <a:gd name="T47" fmla="*/ 3 h 101"/>
                    <a:gd name="T48" fmla="*/ 224 w 224"/>
                    <a:gd name="T49" fmla="*/ 3 h 101"/>
                    <a:gd name="T50" fmla="*/ 224 w 224"/>
                    <a:gd name="T51" fmla="*/ 5 h 101"/>
                    <a:gd name="T52" fmla="*/ 223 w 224"/>
                    <a:gd name="T53" fmla="*/ 5 h 101"/>
                    <a:gd name="T54" fmla="*/ 223 w 224"/>
                    <a:gd name="T55" fmla="*/ 6 h 101"/>
                    <a:gd name="T56" fmla="*/ 221 w 224"/>
                    <a:gd name="T57" fmla="*/ 6 h 101"/>
                    <a:gd name="T58" fmla="*/ 175 w 224"/>
                    <a:gd name="T59" fmla="*/ 17 h 101"/>
                    <a:gd name="T60" fmla="*/ 130 w 224"/>
                    <a:gd name="T61" fmla="*/ 33 h 101"/>
                    <a:gd name="T62" fmla="*/ 87 w 224"/>
                    <a:gd name="T63" fmla="*/ 54 h 101"/>
                    <a:gd name="T64" fmla="*/ 43 w 224"/>
                    <a:gd name="T65" fmla="*/ 77 h 101"/>
                    <a:gd name="T66" fmla="*/ 2 w 224"/>
                    <a:gd name="T67" fmla="*/ 101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4"/>
                    <a:gd name="T103" fmla="*/ 0 h 101"/>
                    <a:gd name="T104" fmla="*/ 224 w 224"/>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4" h="101">
                      <a:moveTo>
                        <a:pt x="2" y="101"/>
                      </a:moveTo>
                      <a:lnTo>
                        <a:pt x="2" y="101"/>
                      </a:lnTo>
                      <a:lnTo>
                        <a:pt x="0" y="101"/>
                      </a:lnTo>
                      <a:lnTo>
                        <a:pt x="0" y="99"/>
                      </a:lnTo>
                      <a:lnTo>
                        <a:pt x="2" y="99"/>
                      </a:lnTo>
                      <a:lnTo>
                        <a:pt x="21" y="86"/>
                      </a:lnTo>
                      <a:lnTo>
                        <a:pt x="42" y="72"/>
                      </a:lnTo>
                      <a:lnTo>
                        <a:pt x="61" y="59"/>
                      </a:lnTo>
                      <a:lnTo>
                        <a:pt x="84" y="47"/>
                      </a:lnTo>
                      <a:lnTo>
                        <a:pt x="105" y="36"/>
                      </a:lnTo>
                      <a:lnTo>
                        <a:pt x="127" y="26"/>
                      </a:lnTo>
                      <a:lnTo>
                        <a:pt x="151" y="17"/>
                      </a:lnTo>
                      <a:lnTo>
                        <a:pt x="173" y="9"/>
                      </a:lnTo>
                      <a:lnTo>
                        <a:pt x="197" y="5"/>
                      </a:lnTo>
                      <a:lnTo>
                        <a:pt x="221" y="0"/>
                      </a:lnTo>
                      <a:lnTo>
                        <a:pt x="223" y="0"/>
                      </a:lnTo>
                      <a:lnTo>
                        <a:pt x="223" y="2"/>
                      </a:lnTo>
                      <a:lnTo>
                        <a:pt x="224" y="2"/>
                      </a:lnTo>
                      <a:lnTo>
                        <a:pt x="224" y="3"/>
                      </a:lnTo>
                      <a:lnTo>
                        <a:pt x="224" y="5"/>
                      </a:lnTo>
                      <a:lnTo>
                        <a:pt x="223" y="5"/>
                      </a:lnTo>
                      <a:lnTo>
                        <a:pt x="223" y="6"/>
                      </a:lnTo>
                      <a:lnTo>
                        <a:pt x="221" y="6"/>
                      </a:lnTo>
                      <a:lnTo>
                        <a:pt x="197" y="11"/>
                      </a:lnTo>
                      <a:lnTo>
                        <a:pt x="175" y="17"/>
                      </a:lnTo>
                      <a:lnTo>
                        <a:pt x="153" y="24"/>
                      </a:lnTo>
                      <a:lnTo>
                        <a:pt x="130" y="33"/>
                      </a:lnTo>
                      <a:lnTo>
                        <a:pt x="108" y="44"/>
                      </a:lnTo>
                      <a:lnTo>
                        <a:pt x="87" y="54"/>
                      </a:lnTo>
                      <a:lnTo>
                        <a:pt x="66" y="65"/>
                      </a:lnTo>
                      <a:lnTo>
                        <a:pt x="43" y="77"/>
                      </a:lnTo>
                      <a:lnTo>
                        <a:pt x="22" y="89"/>
                      </a:lnTo>
                      <a:lnTo>
                        <a:pt x="2" y="10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01" name="Freeform 949"/>
                <p:cNvSpPr>
                  <a:spLocks/>
                </p:cNvSpPr>
                <p:nvPr/>
              </p:nvSpPr>
              <p:spPr bwMode="auto">
                <a:xfrm>
                  <a:off x="2149" y="1158"/>
                  <a:ext cx="224" cy="101"/>
                </a:xfrm>
                <a:custGeom>
                  <a:avLst/>
                  <a:gdLst>
                    <a:gd name="T0" fmla="*/ 2 w 224"/>
                    <a:gd name="T1" fmla="*/ 101 h 101"/>
                    <a:gd name="T2" fmla="*/ 2 w 224"/>
                    <a:gd name="T3" fmla="*/ 101 h 101"/>
                    <a:gd name="T4" fmla="*/ 2 w 224"/>
                    <a:gd name="T5" fmla="*/ 101 h 101"/>
                    <a:gd name="T6" fmla="*/ 2 w 224"/>
                    <a:gd name="T7" fmla="*/ 101 h 101"/>
                    <a:gd name="T8" fmla="*/ 2 w 224"/>
                    <a:gd name="T9" fmla="*/ 101 h 101"/>
                    <a:gd name="T10" fmla="*/ 2 w 224"/>
                    <a:gd name="T11" fmla="*/ 101 h 101"/>
                    <a:gd name="T12" fmla="*/ 2 w 224"/>
                    <a:gd name="T13" fmla="*/ 101 h 101"/>
                    <a:gd name="T14" fmla="*/ 0 w 224"/>
                    <a:gd name="T15" fmla="*/ 101 h 101"/>
                    <a:gd name="T16" fmla="*/ 0 w 224"/>
                    <a:gd name="T17" fmla="*/ 99 h 101"/>
                    <a:gd name="T18" fmla="*/ 2 w 224"/>
                    <a:gd name="T19" fmla="*/ 99 h 101"/>
                    <a:gd name="T20" fmla="*/ 2 w 224"/>
                    <a:gd name="T21" fmla="*/ 99 h 101"/>
                    <a:gd name="T22" fmla="*/ 2 w 224"/>
                    <a:gd name="T23" fmla="*/ 99 h 101"/>
                    <a:gd name="T24" fmla="*/ 21 w 224"/>
                    <a:gd name="T25" fmla="*/ 86 h 101"/>
                    <a:gd name="T26" fmla="*/ 61 w 224"/>
                    <a:gd name="T27" fmla="*/ 59 h 101"/>
                    <a:gd name="T28" fmla="*/ 105 w 224"/>
                    <a:gd name="T29" fmla="*/ 36 h 101"/>
                    <a:gd name="T30" fmla="*/ 151 w 224"/>
                    <a:gd name="T31" fmla="*/ 17 h 101"/>
                    <a:gd name="T32" fmla="*/ 197 w 224"/>
                    <a:gd name="T33" fmla="*/ 5 h 101"/>
                    <a:gd name="T34" fmla="*/ 221 w 224"/>
                    <a:gd name="T35" fmla="*/ 0 h 101"/>
                    <a:gd name="T36" fmla="*/ 221 w 224"/>
                    <a:gd name="T37" fmla="*/ 0 h 101"/>
                    <a:gd name="T38" fmla="*/ 223 w 224"/>
                    <a:gd name="T39" fmla="*/ 2 h 101"/>
                    <a:gd name="T40" fmla="*/ 223 w 224"/>
                    <a:gd name="T41" fmla="*/ 2 h 101"/>
                    <a:gd name="T42" fmla="*/ 224 w 224"/>
                    <a:gd name="T43" fmla="*/ 2 h 101"/>
                    <a:gd name="T44" fmla="*/ 224 w 224"/>
                    <a:gd name="T45" fmla="*/ 2 h 101"/>
                    <a:gd name="T46" fmla="*/ 224 w 224"/>
                    <a:gd name="T47" fmla="*/ 3 h 101"/>
                    <a:gd name="T48" fmla="*/ 224 w 224"/>
                    <a:gd name="T49" fmla="*/ 3 h 101"/>
                    <a:gd name="T50" fmla="*/ 224 w 224"/>
                    <a:gd name="T51" fmla="*/ 5 h 101"/>
                    <a:gd name="T52" fmla="*/ 223 w 224"/>
                    <a:gd name="T53" fmla="*/ 5 h 101"/>
                    <a:gd name="T54" fmla="*/ 223 w 224"/>
                    <a:gd name="T55" fmla="*/ 6 h 101"/>
                    <a:gd name="T56" fmla="*/ 221 w 224"/>
                    <a:gd name="T57" fmla="*/ 6 h 101"/>
                    <a:gd name="T58" fmla="*/ 175 w 224"/>
                    <a:gd name="T59" fmla="*/ 17 h 101"/>
                    <a:gd name="T60" fmla="*/ 130 w 224"/>
                    <a:gd name="T61" fmla="*/ 33 h 101"/>
                    <a:gd name="T62" fmla="*/ 87 w 224"/>
                    <a:gd name="T63" fmla="*/ 54 h 101"/>
                    <a:gd name="T64" fmla="*/ 43 w 224"/>
                    <a:gd name="T65" fmla="*/ 77 h 101"/>
                    <a:gd name="T66" fmla="*/ 2 w 224"/>
                    <a:gd name="T67" fmla="*/ 101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4"/>
                    <a:gd name="T103" fmla="*/ 0 h 101"/>
                    <a:gd name="T104" fmla="*/ 224 w 224"/>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4" h="101">
                      <a:moveTo>
                        <a:pt x="2" y="101"/>
                      </a:moveTo>
                      <a:lnTo>
                        <a:pt x="2" y="101"/>
                      </a:lnTo>
                      <a:lnTo>
                        <a:pt x="0" y="101"/>
                      </a:lnTo>
                      <a:lnTo>
                        <a:pt x="0" y="99"/>
                      </a:lnTo>
                      <a:lnTo>
                        <a:pt x="2" y="99"/>
                      </a:lnTo>
                      <a:lnTo>
                        <a:pt x="21" y="86"/>
                      </a:lnTo>
                      <a:lnTo>
                        <a:pt x="42" y="72"/>
                      </a:lnTo>
                      <a:lnTo>
                        <a:pt x="61" y="59"/>
                      </a:lnTo>
                      <a:lnTo>
                        <a:pt x="84" y="47"/>
                      </a:lnTo>
                      <a:lnTo>
                        <a:pt x="105" y="36"/>
                      </a:lnTo>
                      <a:lnTo>
                        <a:pt x="127" y="26"/>
                      </a:lnTo>
                      <a:lnTo>
                        <a:pt x="151" y="17"/>
                      </a:lnTo>
                      <a:lnTo>
                        <a:pt x="173" y="9"/>
                      </a:lnTo>
                      <a:lnTo>
                        <a:pt x="197" y="5"/>
                      </a:lnTo>
                      <a:lnTo>
                        <a:pt x="221" y="0"/>
                      </a:lnTo>
                      <a:lnTo>
                        <a:pt x="223" y="0"/>
                      </a:lnTo>
                      <a:lnTo>
                        <a:pt x="223" y="2"/>
                      </a:lnTo>
                      <a:lnTo>
                        <a:pt x="224" y="2"/>
                      </a:lnTo>
                      <a:lnTo>
                        <a:pt x="224" y="3"/>
                      </a:lnTo>
                      <a:lnTo>
                        <a:pt x="224" y="5"/>
                      </a:lnTo>
                      <a:lnTo>
                        <a:pt x="223" y="5"/>
                      </a:lnTo>
                      <a:lnTo>
                        <a:pt x="223" y="6"/>
                      </a:lnTo>
                      <a:lnTo>
                        <a:pt x="221" y="6"/>
                      </a:lnTo>
                      <a:lnTo>
                        <a:pt x="197" y="11"/>
                      </a:lnTo>
                      <a:lnTo>
                        <a:pt x="175" y="17"/>
                      </a:lnTo>
                      <a:lnTo>
                        <a:pt x="153" y="24"/>
                      </a:lnTo>
                      <a:lnTo>
                        <a:pt x="130" y="33"/>
                      </a:lnTo>
                      <a:lnTo>
                        <a:pt x="108" y="44"/>
                      </a:lnTo>
                      <a:lnTo>
                        <a:pt x="87" y="54"/>
                      </a:lnTo>
                      <a:lnTo>
                        <a:pt x="66" y="65"/>
                      </a:lnTo>
                      <a:lnTo>
                        <a:pt x="43" y="77"/>
                      </a:lnTo>
                      <a:lnTo>
                        <a:pt x="22" y="89"/>
                      </a:lnTo>
                      <a:lnTo>
                        <a:pt x="2" y="1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02" name="Freeform 950"/>
                <p:cNvSpPr>
                  <a:spLocks/>
                </p:cNvSpPr>
                <p:nvPr/>
              </p:nvSpPr>
              <p:spPr bwMode="auto">
                <a:xfrm>
                  <a:off x="2225" y="1202"/>
                  <a:ext cx="90" cy="46"/>
                </a:xfrm>
                <a:custGeom>
                  <a:avLst/>
                  <a:gdLst>
                    <a:gd name="T0" fmla="*/ 0 w 90"/>
                    <a:gd name="T1" fmla="*/ 46 h 46"/>
                    <a:gd name="T2" fmla="*/ 0 w 90"/>
                    <a:gd name="T3" fmla="*/ 46 h 46"/>
                    <a:gd name="T4" fmla="*/ 0 w 90"/>
                    <a:gd name="T5" fmla="*/ 46 h 46"/>
                    <a:gd name="T6" fmla="*/ 0 w 90"/>
                    <a:gd name="T7" fmla="*/ 46 h 46"/>
                    <a:gd name="T8" fmla="*/ 0 w 90"/>
                    <a:gd name="T9" fmla="*/ 46 h 46"/>
                    <a:gd name="T10" fmla="*/ 9 w 90"/>
                    <a:gd name="T11" fmla="*/ 40 h 46"/>
                    <a:gd name="T12" fmla="*/ 17 w 90"/>
                    <a:gd name="T13" fmla="*/ 36 h 46"/>
                    <a:gd name="T14" fmla="*/ 26 w 90"/>
                    <a:gd name="T15" fmla="*/ 30 h 46"/>
                    <a:gd name="T16" fmla="*/ 33 w 90"/>
                    <a:gd name="T17" fmla="*/ 25 h 46"/>
                    <a:gd name="T18" fmla="*/ 42 w 90"/>
                    <a:gd name="T19" fmla="*/ 19 h 46"/>
                    <a:gd name="T20" fmla="*/ 51 w 90"/>
                    <a:gd name="T21" fmla="*/ 15 h 46"/>
                    <a:gd name="T22" fmla="*/ 60 w 90"/>
                    <a:gd name="T23" fmla="*/ 9 h 46"/>
                    <a:gd name="T24" fmla="*/ 68 w 90"/>
                    <a:gd name="T25" fmla="*/ 6 h 46"/>
                    <a:gd name="T26" fmla="*/ 78 w 90"/>
                    <a:gd name="T27" fmla="*/ 1 h 46"/>
                    <a:gd name="T28" fmla="*/ 87 w 90"/>
                    <a:gd name="T29" fmla="*/ 0 h 46"/>
                    <a:gd name="T30" fmla="*/ 87 w 90"/>
                    <a:gd name="T31" fmla="*/ 0 h 46"/>
                    <a:gd name="T32" fmla="*/ 87 w 90"/>
                    <a:gd name="T33" fmla="*/ 0 h 46"/>
                    <a:gd name="T34" fmla="*/ 87 w 90"/>
                    <a:gd name="T35" fmla="*/ 0 h 46"/>
                    <a:gd name="T36" fmla="*/ 88 w 90"/>
                    <a:gd name="T37" fmla="*/ 0 h 46"/>
                    <a:gd name="T38" fmla="*/ 88 w 90"/>
                    <a:gd name="T39" fmla="*/ 0 h 46"/>
                    <a:gd name="T40" fmla="*/ 88 w 90"/>
                    <a:gd name="T41" fmla="*/ 0 h 46"/>
                    <a:gd name="T42" fmla="*/ 88 w 90"/>
                    <a:gd name="T43" fmla="*/ 0 h 46"/>
                    <a:gd name="T44" fmla="*/ 88 w 90"/>
                    <a:gd name="T45" fmla="*/ 0 h 46"/>
                    <a:gd name="T46" fmla="*/ 90 w 90"/>
                    <a:gd name="T47" fmla="*/ 0 h 46"/>
                    <a:gd name="T48" fmla="*/ 90 w 90"/>
                    <a:gd name="T49" fmla="*/ 0 h 46"/>
                    <a:gd name="T50" fmla="*/ 90 w 90"/>
                    <a:gd name="T51" fmla="*/ 1 h 46"/>
                    <a:gd name="T52" fmla="*/ 90 w 90"/>
                    <a:gd name="T53" fmla="*/ 1 h 46"/>
                    <a:gd name="T54" fmla="*/ 90 w 90"/>
                    <a:gd name="T55" fmla="*/ 1 h 46"/>
                    <a:gd name="T56" fmla="*/ 90 w 90"/>
                    <a:gd name="T57" fmla="*/ 1 h 46"/>
                    <a:gd name="T58" fmla="*/ 90 w 90"/>
                    <a:gd name="T59" fmla="*/ 1 h 46"/>
                    <a:gd name="T60" fmla="*/ 90 w 90"/>
                    <a:gd name="T61" fmla="*/ 1 h 46"/>
                    <a:gd name="T62" fmla="*/ 90 w 90"/>
                    <a:gd name="T63" fmla="*/ 1 h 46"/>
                    <a:gd name="T64" fmla="*/ 90 w 90"/>
                    <a:gd name="T65" fmla="*/ 1 h 46"/>
                    <a:gd name="T66" fmla="*/ 90 w 90"/>
                    <a:gd name="T67" fmla="*/ 3 h 46"/>
                    <a:gd name="T68" fmla="*/ 88 w 90"/>
                    <a:gd name="T69" fmla="*/ 3 h 46"/>
                    <a:gd name="T70" fmla="*/ 88 w 90"/>
                    <a:gd name="T71" fmla="*/ 3 h 46"/>
                    <a:gd name="T72" fmla="*/ 88 w 90"/>
                    <a:gd name="T73" fmla="*/ 3 h 46"/>
                    <a:gd name="T74" fmla="*/ 88 w 90"/>
                    <a:gd name="T75" fmla="*/ 3 h 46"/>
                    <a:gd name="T76" fmla="*/ 80 w 90"/>
                    <a:gd name="T77" fmla="*/ 6 h 46"/>
                    <a:gd name="T78" fmla="*/ 71 w 90"/>
                    <a:gd name="T79" fmla="*/ 10 h 46"/>
                    <a:gd name="T80" fmla="*/ 62 w 90"/>
                    <a:gd name="T81" fmla="*/ 15 h 46"/>
                    <a:gd name="T82" fmla="*/ 53 w 90"/>
                    <a:gd name="T83" fmla="*/ 21 h 46"/>
                    <a:gd name="T84" fmla="*/ 44 w 90"/>
                    <a:gd name="T85" fmla="*/ 24 h 46"/>
                    <a:gd name="T86" fmla="*/ 36 w 90"/>
                    <a:gd name="T87" fmla="*/ 30 h 46"/>
                    <a:gd name="T88" fmla="*/ 27 w 90"/>
                    <a:gd name="T89" fmla="*/ 34 h 46"/>
                    <a:gd name="T90" fmla="*/ 18 w 90"/>
                    <a:gd name="T91" fmla="*/ 39 h 46"/>
                    <a:gd name="T92" fmla="*/ 9 w 90"/>
                    <a:gd name="T93" fmla="*/ 42 h 46"/>
                    <a:gd name="T94" fmla="*/ 0 w 90"/>
                    <a:gd name="T95" fmla="*/ 46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46"/>
                    <a:gd name="T146" fmla="*/ 90 w 90"/>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46">
                      <a:moveTo>
                        <a:pt x="0" y="46"/>
                      </a:moveTo>
                      <a:lnTo>
                        <a:pt x="0" y="46"/>
                      </a:lnTo>
                      <a:lnTo>
                        <a:pt x="9" y="40"/>
                      </a:lnTo>
                      <a:lnTo>
                        <a:pt x="17" y="36"/>
                      </a:lnTo>
                      <a:lnTo>
                        <a:pt x="26" y="30"/>
                      </a:lnTo>
                      <a:lnTo>
                        <a:pt x="33" y="25"/>
                      </a:lnTo>
                      <a:lnTo>
                        <a:pt x="42" y="19"/>
                      </a:lnTo>
                      <a:lnTo>
                        <a:pt x="51" y="15"/>
                      </a:lnTo>
                      <a:lnTo>
                        <a:pt x="60" y="9"/>
                      </a:lnTo>
                      <a:lnTo>
                        <a:pt x="68" y="6"/>
                      </a:lnTo>
                      <a:lnTo>
                        <a:pt x="78" y="1"/>
                      </a:lnTo>
                      <a:lnTo>
                        <a:pt x="87" y="0"/>
                      </a:lnTo>
                      <a:lnTo>
                        <a:pt x="88" y="0"/>
                      </a:lnTo>
                      <a:lnTo>
                        <a:pt x="90" y="0"/>
                      </a:lnTo>
                      <a:lnTo>
                        <a:pt x="90" y="1"/>
                      </a:lnTo>
                      <a:lnTo>
                        <a:pt x="90" y="3"/>
                      </a:lnTo>
                      <a:lnTo>
                        <a:pt x="88" y="3"/>
                      </a:lnTo>
                      <a:lnTo>
                        <a:pt x="80" y="6"/>
                      </a:lnTo>
                      <a:lnTo>
                        <a:pt x="71" y="10"/>
                      </a:lnTo>
                      <a:lnTo>
                        <a:pt x="62" y="15"/>
                      </a:lnTo>
                      <a:lnTo>
                        <a:pt x="53" y="21"/>
                      </a:lnTo>
                      <a:lnTo>
                        <a:pt x="44" y="24"/>
                      </a:lnTo>
                      <a:lnTo>
                        <a:pt x="36" y="30"/>
                      </a:lnTo>
                      <a:lnTo>
                        <a:pt x="27" y="34"/>
                      </a:lnTo>
                      <a:lnTo>
                        <a:pt x="18" y="39"/>
                      </a:lnTo>
                      <a:lnTo>
                        <a:pt x="9" y="42"/>
                      </a:lnTo>
                      <a:lnTo>
                        <a:pt x="0" y="46"/>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03" name="Freeform 951"/>
                <p:cNvSpPr>
                  <a:spLocks/>
                </p:cNvSpPr>
                <p:nvPr/>
              </p:nvSpPr>
              <p:spPr bwMode="auto">
                <a:xfrm>
                  <a:off x="2225" y="1202"/>
                  <a:ext cx="90" cy="46"/>
                </a:xfrm>
                <a:custGeom>
                  <a:avLst/>
                  <a:gdLst>
                    <a:gd name="T0" fmla="*/ 0 w 90"/>
                    <a:gd name="T1" fmla="*/ 46 h 46"/>
                    <a:gd name="T2" fmla="*/ 0 w 90"/>
                    <a:gd name="T3" fmla="*/ 46 h 46"/>
                    <a:gd name="T4" fmla="*/ 0 w 90"/>
                    <a:gd name="T5" fmla="*/ 46 h 46"/>
                    <a:gd name="T6" fmla="*/ 0 w 90"/>
                    <a:gd name="T7" fmla="*/ 46 h 46"/>
                    <a:gd name="T8" fmla="*/ 0 w 90"/>
                    <a:gd name="T9" fmla="*/ 46 h 46"/>
                    <a:gd name="T10" fmla="*/ 9 w 90"/>
                    <a:gd name="T11" fmla="*/ 40 h 46"/>
                    <a:gd name="T12" fmla="*/ 17 w 90"/>
                    <a:gd name="T13" fmla="*/ 36 h 46"/>
                    <a:gd name="T14" fmla="*/ 26 w 90"/>
                    <a:gd name="T15" fmla="*/ 30 h 46"/>
                    <a:gd name="T16" fmla="*/ 33 w 90"/>
                    <a:gd name="T17" fmla="*/ 25 h 46"/>
                    <a:gd name="T18" fmla="*/ 42 w 90"/>
                    <a:gd name="T19" fmla="*/ 19 h 46"/>
                    <a:gd name="T20" fmla="*/ 51 w 90"/>
                    <a:gd name="T21" fmla="*/ 15 h 46"/>
                    <a:gd name="T22" fmla="*/ 60 w 90"/>
                    <a:gd name="T23" fmla="*/ 9 h 46"/>
                    <a:gd name="T24" fmla="*/ 68 w 90"/>
                    <a:gd name="T25" fmla="*/ 6 h 46"/>
                    <a:gd name="T26" fmla="*/ 78 w 90"/>
                    <a:gd name="T27" fmla="*/ 1 h 46"/>
                    <a:gd name="T28" fmla="*/ 87 w 90"/>
                    <a:gd name="T29" fmla="*/ 0 h 46"/>
                    <a:gd name="T30" fmla="*/ 87 w 90"/>
                    <a:gd name="T31" fmla="*/ 0 h 46"/>
                    <a:gd name="T32" fmla="*/ 87 w 90"/>
                    <a:gd name="T33" fmla="*/ 0 h 46"/>
                    <a:gd name="T34" fmla="*/ 87 w 90"/>
                    <a:gd name="T35" fmla="*/ 0 h 46"/>
                    <a:gd name="T36" fmla="*/ 88 w 90"/>
                    <a:gd name="T37" fmla="*/ 0 h 46"/>
                    <a:gd name="T38" fmla="*/ 88 w 90"/>
                    <a:gd name="T39" fmla="*/ 0 h 46"/>
                    <a:gd name="T40" fmla="*/ 88 w 90"/>
                    <a:gd name="T41" fmla="*/ 0 h 46"/>
                    <a:gd name="T42" fmla="*/ 88 w 90"/>
                    <a:gd name="T43" fmla="*/ 0 h 46"/>
                    <a:gd name="T44" fmla="*/ 88 w 90"/>
                    <a:gd name="T45" fmla="*/ 0 h 46"/>
                    <a:gd name="T46" fmla="*/ 90 w 90"/>
                    <a:gd name="T47" fmla="*/ 0 h 46"/>
                    <a:gd name="T48" fmla="*/ 90 w 90"/>
                    <a:gd name="T49" fmla="*/ 0 h 46"/>
                    <a:gd name="T50" fmla="*/ 90 w 90"/>
                    <a:gd name="T51" fmla="*/ 1 h 46"/>
                    <a:gd name="T52" fmla="*/ 90 w 90"/>
                    <a:gd name="T53" fmla="*/ 1 h 46"/>
                    <a:gd name="T54" fmla="*/ 90 w 90"/>
                    <a:gd name="T55" fmla="*/ 1 h 46"/>
                    <a:gd name="T56" fmla="*/ 90 w 90"/>
                    <a:gd name="T57" fmla="*/ 1 h 46"/>
                    <a:gd name="T58" fmla="*/ 90 w 90"/>
                    <a:gd name="T59" fmla="*/ 1 h 46"/>
                    <a:gd name="T60" fmla="*/ 90 w 90"/>
                    <a:gd name="T61" fmla="*/ 1 h 46"/>
                    <a:gd name="T62" fmla="*/ 90 w 90"/>
                    <a:gd name="T63" fmla="*/ 1 h 46"/>
                    <a:gd name="T64" fmla="*/ 90 w 90"/>
                    <a:gd name="T65" fmla="*/ 1 h 46"/>
                    <a:gd name="T66" fmla="*/ 90 w 90"/>
                    <a:gd name="T67" fmla="*/ 3 h 46"/>
                    <a:gd name="T68" fmla="*/ 88 w 90"/>
                    <a:gd name="T69" fmla="*/ 3 h 46"/>
                    <a:gd name="T70" fmla="*/ 88 w 90"/>
                    <a:gd name="T71" fmla="*/ 3 h 46"/>
                    <a:gd name="T72" fmla="*/ 88 w 90"/>
                    <a:gd name="T73" fmla="*/ 3 h 46"/>
                    <a:gd name="T74" fmla="*/ 88 w 90"/>
                    <a:gd name="T75" fmla="*/ 3 h 46"/>
                    <a:gd name="T76" fmla="*/ 80 w 90"/>
                    <a:gd name="T77" fmla="*/ 6 h 46"/>
                    <a:gd name="T78" fmla="*/ 71 w 90"/>
                    <a:gd name="T79" fmla="*/ 10 h 46"/>
                    <a:gd name="T80" fmla="*/ 62 w 90"/>
                    <a:gd name="T81" fmla="*/ 15 h 46"/>
                    <a:gd name="T82" fmla="*/ 53 w 90"/>
                    <a:gd name="T83" fmla="*/ 21 h 46"/>
                    <a:gd name="T84" fmla="*/ 44 w 90"/>
                    <a:gd name="T85" fmla="*/ 24 h 46"/>
                    <a:gd name="T86" fmla="*/ 36 w 90"/>
                    <a:gd name="T87" fmla="*/ 30 h 46"/>
                    <a:gd name="T88" fmla="*/ 27 w 90"/>
                    <a:gd name="T89" fmla="*/ 34 h 46"/>
                    <a:gd name="T90" fmla="*/ 18 w 90"/>
                    <a:gd name="T91" fmla="*/ 39 h 46"/>
                    <a:gd name="T92" fmla="*/ 9 w 90"/>
                    <a:gd name="T93" fmla="*/ 42 h 46"/>
                    <a:gd name="T94" fmla="*/ 0 w 90"/>
                    <a:gd name="T95" fmla="*/ 46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46"/>
                    <a:gd name="T146" fmla="*/ 90 w 90"/>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46">
                      <a:moveTo>
                        <a:pt x="0" y="46"/>
                      </a:moveTo>
                      <a:lnTo>
                        <a:pt x="0" y="46"/>
                      </a:lnTo>
                      <a:lnTo>
                        <a:pt x="9" y="40"/>
                      </a:lnTo>
                      <a:lnTo>
                        <a:pt x="17" y="36"/>
                      </a:lnTo>
                      <a:lnTo>
                        <a:pt x="26" y="30"/>
                      </a:lnTo>
                      <a:lnTo>
                        <a:pt x="33" y="25"/>
                      </a:lnTo>
                      <a:lnTo>
                        <a:pt x="42" y="19"/>
                      </a:lnTo>
                      <a:lnTo>
                        <a:pt x="51" y="15"/>
                      </a:lnTo>
                      <a:lnTo>
                        <a:pt x="60" y="9"/>
                      </a:lnTo>
                      <a:lnTo>
                        <a:pt x="68" y="6"/>
                      </a:lnTo>
                      <a:lnTo>
                        <a:pt x="78" y="1"/>
                      </a:lnTo>
                      <a:lnTo>
                        <a:pt x="87" y="0"/>
                      </a:lnTo>
                      <a:lnTo>
                        <a:pt x="88" y="0"/>
                      </a:lnTo>
                      <a:lnTo>
                        <a:pt x="90" y="0"/>
                      </a:lnTo>
                      <a:lnTo>
                        <a:pt x="90" y="1"/>
                      </a:lnTo>
                      <a:lnTo>
                        <a:pt x="90" y="3"/>
                      </a:lnTo>
                      <a:lnTo>
                        <a:pt x="88" y="3"/>
                      </a:lnTo>
                      <a:lnTo>
                        <a:pt x="80" y="6"/>
                      </a:lnTo>
                      <a:lnTo>
                        <a:pt x="71" y="10"/>
                      </a:lnTo>
                      <a:lnTo>
                        <a:pt x="62" y="15"/>
                      </a:lnTo>
                      <a:lnTo>
                        <a:pt x="53" y="21"/>
                      </a:lnTo>
                      <a:lnTo>
                        <a:pt x="44" y="24"/>
                      </a:lnTo>
                      <a:lnTo>
                        <a:pt x="36" y="30"/>
                      </a:lnTo>
                      <a:lnTo>
                        <a:pt x="27" y="34"/>
                      </a:lnTo>
                      <a:lnTo>
                        <a:pt x="18" y="39"/>
                      </a:lnTo>
                      <a:lnTo>
                        <a:pt x="9" y="42"/>
                      </a:lnTo>
                      <a:lnTo>
                        <a:pt x="0" y="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04" name="Freeform 952"/>
                <p:cNvSpPr>
                  <a:spLocks/>
                </p:cNvSpPr>
                <p:nvPr/>
              </p:nvSpPr>
              <p:spPr bwMode="auto">
                <a:xfrm>
                  <a:off x="2266" y="1226"/>
                  <a:ext cx="41" cy="21"/>
                </a:xfrm>
                <a:custGeom>
                  <a:avLst/>
                  <a:gdLst>
                    <a:gd name="T0" fmla="*/ 0 w 41"/>
                    <a:gd name="T1" fmla="*/ 21 h 21"/>
                    <a:gd name="T2" fmla="*/ 0 w 41"/>
                    <a:gd name="T3" fmla="*/ 21 h 21"/>
                    <a:gd name="T4" fmla="*/ 0 w 41"/>
                    <a:gd name="T5" fmla="*/ 21 h 21"/>
                    <a:gd name="T6" fmla="*/ 0 w 41"/>
                    <a:gd name="T7" fmla="*/ 21 h 21"/>
                    <a:gd name="T8" fmla="*/ 0 w 41"/>
                    <a:gd name="T9" fmla="*/ 21 h 21"/>
                    <a:gd name="T10" fmla="*/ 3 w 41"/>
                    <a:gd name="T11" fmla="*/ 18 h 21"/>
                    <a:gd name="T12" fmla="*/ 6 w 41"/>
                    <a:gd name="T13" fmla="*/ 15 h 21"/>
                    <a:gd name="T14" fmla="*/ 10 w 41"/>
                    <a:gd name="T15" fmla="*/ 12 h 21"/>
                    <a:gd name="T16" fmla="*/ 13 w 41"/>
                    <a:gd name="T17" fmla="*/ 10 h 21"/>
                    <a:gd name="T18" fmla="*/ 18 w 41"/>
                    <a:gd name="T19" fmla="*/ 9 h 21"/>
                    <a:gd name="T20" fmla="*/ 22 w 41"/>
                    <a:gd name="T21" fmla="*/ 6 h 21"/>
                    <a:gd name="T22" fmla="*/ 27 w 41"/>
                    <a:gd name="T23" fmla="*/ 4 h 21"/>
                    <a:gd name="T24" fmla="*/ 30 w 41"/>
                    <a:gd name="T25" fmla="*/ 3 h 21"/>
                    <a:gd name="T26" fmla="*/ 34 w 41"/>
                    <a:gd name="T27" fmla="*/ 1 h 21"/>
                    <a:gd name="T28" fmla="*/ 37 w 41"/>
                    <a:gd name="T29" fmla="*/ 0 h 21"/>
                    <a:gd name="T30" fmla="*/ 37 w 41"/>
                    <a:gd name="T31" fmla="*/ 0 h 21"/>
                    <a:gd name="T32" fmla="*/ 39 w 41"/>
                    <a:gd name="T33" fmla="*/ 0 h 21"/>
                    <a:gd name="T34" fmla="*/ 39 w 41"/>
                    <a:gd name="T35" fmla="*/ 0 h 21"/>
                    <a:gd name="T36" fmla="*/ 39 w 41"/>
                    <a:gd name="T37" fmla="*/ 0 h 21"/>
                    <a:gd name="T38" fmla="*/ 39 w 41"/>
                    <a:gd name="T39" fmla="*/ 0 h 21"/>
                    <a:gd name="T40" fmla="*/ 40 w 41"/>
                    <a:gd name="T41" fmla="*/ 0 h 21"/>
                    <a:gd name="T42" fmla="*/ 40 w 41"/>
                    <a:gd name="T43" fmla="*/ 0 h 21"/>
                    <a:gd name="T44" fmla="*/ 40 w 41"/>
                    <a:gd name="T45" fmla="*/ 0 h 21"/>
                    <a:gd name="T46" fmla="*/ 40 w 41"/>
                    <a:gd name="T47" fmla="*/ 0 h 21"/>
                    <a:gd name="T48" fmla="*/ 40 w 41"/>
                    <a:gd name="T49" fmla="*/ 0 h 21"/>
                    <a:gd name="T50" fmla="*/ 40 w 41"/>
                    <a:gd name="T51" fmla="*/ 0 h 21"/>
                    <a:gd name="T52" fmla="*/ 40 w 41"/>
                    <a:gd name="T53" fmla="*/ 0 h 21"/>
                    <a:gd name="T54" fmla="*/ 40 w 41"/>
                    <a:gd name="T55" fmla="*/ 1 h 21"/>
                    <a:gd name="T56" fmla="*/ 40 w 41"/>
                    <a:gd name="T57" fmla="*/ 1 h 21"/>
                    <a:gd name="T58" fmla="*/ 41 w 41"/>
                    <a:gd name="T59" fmla="*/ 1 h 21"/>
                    <a:gd name="T60" fmla="*/ 41 w 41"/>
                    <a:gd name="T61" fmla="*/ 1 h 21"/>
                    <a:gd name="T62" fmla="*/ 40 w 41"/>
                    <a:gd name="T63" fmla="*/ 3 h 21"/>
                    <a:gd name="T64" fmla="*/ 40 w 41"/>
                    <a:gd name="T65" fmla="*/ 3 h 21"/>
                    <a:gd name="T66" fmla="*/ 40 w 41"/>
                    <a:gd name="T67" fmla="*/ 3 h 21"/>
                    <a:gd name="T68" fmla="*/ 40 w 41"/>
                    <a:gd name="T69" fmla="*/ 3 h 21"/>
                    <a:gd name="T70" fmla="*/ 40 w 41"/>
                    <a:gd name="T71" fmla="*/ 3 h 21"/>
                    <a:gd name="T72" fmla="*/ 40 w 41"/>
                    <a:gd name="T73" fmla="*/ 3 h 21"/>
                    <a:gd name="T74" fmla="*/ 40 w 41"/>
                    <a:gd name="T75" fmla="*/ 3 h 21"/>
                    <a:gd name="T76" fmla="*/ 36 w 41"/>
                    <a:gd name="T77" fmla="*/ 4 h 21"/>
                    <a:gd name="T78" fmla="*/ 31 w 41"/>
                    <a:gd name="T79" fmla="*/ 7 h 21"/>
                    <a:gd name="T80" fmla="*/ 28 w 41"/>
                    <a:gd name="T81" fmla="*/ 9 h 21"/>
                    <a:gd name="T82" fmla="*/ 24 w 41"/>
                    <a:gd name="T83" fmla="*/ 10 h 21"/>
                    <a:gd name="T84" fmla="*/ 19 w 41"/>
                    <a:gd name="T85" fmla="*/ 12 h 21"/>
                    <a:gd name="T86" fmla="*/ 15 w 41"/>
                    <a:gd name="T87" fmla="*/ 13 h 21"/>
                    <a:gd name="T88" fmla="*/ 12 w 41"/>
                    <a:gd name="T89" fmla="*/ 15 h 21"/>
                    <a:gd name="T90" fmla="*/ 7 w 41"/>
                    <a:gd name="T91" fmla="*/ 16 h 21"/>
                    <a:gd name="T92" fmla="*/ 3 w 41"/>
                    <a:gd name="T93" fmla="*/ 19 h 21"/>
                    <a:gd name="T94" fmla="*/ 0 w 41"/>
                    <a:gd name="T95" fmla="*/ 21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21"/>
                    <a:gd name="T146" fmla="*/ 41 w 41"/>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21">
                      <a:moveTo>
                        <a:pt x="0" y="21"/>
                      </a:moveTo>
                      <a:lnTo>
                        <a:pt x="0" y="21"/>
                      </a:lnTo>
                      <a:lnTo>
                        <a:pt x="3" y="18"/>
                      </a:lnTo>
                      <a:lnTo>
                        <a:pt x="6" y="15"/>
                      </a:lnTo>
                      <a:lnTo>
                        <a:pt x="10" y="12"/>
                      </a:lnTo>
                      <a:lnTo>
                        <a:pt x="13" y="10"/>
                      </a:lnTo>
                      <a:lnTo>
                        <a:pt x="18" y="9"/>
                      </a:lnTo>
                      <a:lnTo>
                        <a:pt x="22" y="6"/>
                      </a:lnTo>
                      <a:lnTo>
                        <a:pt x="27" y="4"/>
                      </a:lnTo>
                      <a:lnTo>
                        <a:pt x="30" y="3"/>
                      </a:lnTo>
                      <a:lnTo>
                        <a:pt x="34" y="1"/>
                      </a:lnTo>
                      <a:lnTo>
                        <a:pt x="37" y="0"/>
                      </a:lnTo>
                      <a:lnTo>
                        <a:pt x="39" y="0"/>
                      </a:lnTo>
                      <a:lnTo>
                        <a:pt x="40" y="0"/>
                      </a:lnTo>
                      <a:lnTo>
                        <a:pt x="40" y="1"/>
                      </a:lnTo>
                      <a:lnTo>
                        <a:pt x="41" y="1"/>
                      </a:lnTo>
                      <a:lnTo>
                        <a:pt x="40" y="3"/>
                      </a:lnTo>
                      <a:lnTo>
                        <a:pt x="36" y="4"/>
                      </a:lnTo>
                      <a:lnTo>
                        <a:pt x="31" y="7"/>
                      </a:lnTo>
                      <a:lnTo>
                        <a:pt x="28" y="9"/>
                      </a:lnTo>
                      <a:lnTo>
                        <a:pt x="24" y="10"/>
                      </a:lnTo>
                      <a:lnTo>
                        <a:pt x="19" y="12"/>
                      </a:lnTo>
                      <a:lnTo>
                        <a:pt x="15" y="13"/>
                      </a:lnTo>
                      <a:lnTo>
                        <a:pt x="12" y="15"/>
                      </a:lnTo>
                      <a:lnTo>
                        <a:pt x="7" y="16"/>
                      </a:lnTo>
                      <a:lnTo>
                        <a:pt x="3" y="19"/>
                      </a:lnTo>
                      <a:lnTo>
                        <a:pt x="0" y="2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05" name="Freeform 953"/>
                <p:cNvSpPr>
                  <a:spLocks/>
                </p:cNvSpPr>
                <p:nvPr/>
              </p:nvSpPr>
              <p:spPr bwMode="auto">
                <a:xfrm>
                  <a:off x="2266" y="1226"/>
                  <a:ext cx="41" cy="21"/>
                </a:xfrm>
                <a:custGeom>
                  <a:avLst/>
                  <a:gdLst>
                    <a:gd name="T0" fmla="*/ 0 w 41"/>
                    <a:gd name="T1" fmla="*/ 21 h 21"/>
                    <a:gd name="T2" fmla="*/ 0 w 41"/>
                    <a:gd name="T3" fmla="*/ 21 h 21"/>
                    <a:gd name="T4" fmla="*/ 0 w 41"/>
                    <a:gd name="T5" fmla="*/ 21 h 21"/>
                    <a:gd name="T6" fmla="*/ 0 w 41"/>
                    <a:gd name="T7" fmla="*/ 21 h 21"/>
                    <a:gd name="T8" fmla="*/ 0 w 41"/>
                    <a:gd name="T9" fmla="*/ 21 h 21"/>
                    <a:gd name="T10" fmla="*/ 3 w 41"/>
                    <a:gd name="T11" fmla="*/ 18 h 21"/>
                    <a:gd name="T12" fmla="*/ 6 w 41"/>
                    <a:gd name="T13" fmla="*/ 15 h 21"/>
                    <a:gd name="T14" fmla="*/ 10 w 41"/>
                    <a:gd name="T15" fmla="*/ 12 h 21"/>
                    <a:gd name="T16" fmla="*/ 13 w 41"/>
                    <a:gd name="T17" fmla="*/ 10 h 21"/>
                    <a:gd name="T18" fmla="*/ 18 w 41"/>
                    <a:gd name="T19" fmla="*/ 9 h 21"/>
                    <a:gd name="T20" fmla="*/ 22 w 41"/>
                    <a:gd name="T21" fmla="*/ 6 h 21"/>
                    <a:gd name="T22" fmla="*/ 27 w 41"/>
                    <a:gd name="T23" fmla="*/ 4 h 21"/>
                    <a:gd name="T24" fmla="*/ 30 w 41"/>
                    <a:gd name="T25" fmla="*/ 3 h 21"/>
                    <a:gd name="T26" fmla="*/ 34 w 41"/>
                    <a:gd name="T27" fmla="*/ 1 h 21"/>
                    <a:gd name="T28" fmla="*/ 37 w 41"/>
                    <a:gd name="T29" fmla="*/ 0 h 21"/>
                    <a:gd name="T30" fmla="*/ 37 w 41"/>
                    <a:gd name="T31" fmla="*/ 0 h 21"/>
                    <a:gd name="T32" fmla="*/ 39 w 41"/>
                    <a:gd name="T33" fmla="*/ 0 h 21"/>
                    <a:gd name="T34" fmla="*/ 39 w 41"/>
                    <a:gd name="T35" fmla="*/ 0 h 21"/>
                    <a:gd name="T36" fmla="*/ 39 w 41"/>
                    <a:gd name="T37" fmla="*/ 0 h 21"/>
                    <a:gd name="T38" fmla="*/ 39 w 41"/>
                    <a:gd name="T39" fmla="*/ 0 h 21"/>
                    <a:gd name="T40" fmla="*/ 40 w 41"/>
                    <a:gd name="T41" fmla="*/ 0 h 21"/>
                    <a:gd name="T42" fmla="*/ 40 w 41"/>
                    <a:gd name="T43" fmla="*/ 0 h 21"/>
                    <a:gd name="T44" fmla="*/ 40 w 41"/>
                    <a:gd name="T45" fmla="*/ 0 h 21"/>
                    <a:gd name="T46" fmla="*/ 40 w 41"/>
                    <a:gd name="T47" fmla="*/ 0 h 21"/>
                    <a:gd name="T48" fmla="*/ 40 w 41"/>
                    <a:gd name="T49" fmla="*/ 0 h 21"/>
                    <a:gd name="T50" fmla="*/ 40 w 41"/>
                    <a:gd name="T51" fmla="*/ 0 h 21"/>
                    <a:gd name="T52" fmla="*/ 40 w 41"/>
                    <a:gd name="T53" fmla="*/ 0 h 21"/>
                    <a:gd name="T54" fmla="*/ 40 w 41"/>
                    <a:gd name="T55" fmla="*/ 1 h 21"/>
                    <a:gd name="T56" fmla="*/ 40 w 41"/>
                    <a:gd name="T57" fmla="*/ 1 h 21"/>
                    <a:gd name="T58" fmla="*/ 41 w 41"/>
                    <a:gd name="T59" fmla="*/ 1 h 21"/>
                    <a:gd name="T60" fmla="*/ 41 w 41"/>
                    <a:gd name="T61" fmla="*/ 1 h 21"/>
                    <a:gd name="T62" fmla="*/ 40 w 41"/>
                    <a:gd name="T63" fmla="*/ 3 h 21"/>
                    <a:gd name="T64" fmla="*/ 40 w 41"/>
                    <a:gd name="T65" fmla="*/ 3 h 21"/>
                    <a:gd name="T66" fmla="*/ 40 w 41"/>
                    <a:gd name="T67" fmla="*/ 3 h 21"/>
                    <a:gd name="T68" fmla="*/ 40 w 41"/>
                    <a:gd name="T69" fmla="*/ 3 h 21"/>
                    <a:gd name="T70" fmla="*/ 40 w 41"/>
                    <a:gd name="T71" fmla="*/ 3 h 21"/>
                    <a:gd name="T72" fmla="*/ 40 w 41"/>
                    <a:gd name="T73" fmla="*/ 3 h 21"/>
                    <a:gd name="T74" fmla="*/ 40 w 41"/>
                    <a:gd name="T75" fmla="*/ 3 h 21"/>
                    <a:gd name="T76" fmla="*/ 36 w 41"/>
                    <a:gd name="T77" fmla="*/ 4 h 21"/>
                    <a:gd name="T78" fmla="*/ 31 w 41"/>
                    <a:gd name="T79" fmla="*/ 7 h 21"/>
                    <a:gd name="T80" fmla="*/ 28 w 41"/>
                    <a:gd name="T81" fmla="*/ 9 h 21"/>
                    <a:gd name="T82" fmla="*/ 24 w 41"/>
                    <a:gd name="T83" fmla="*/ 10 h 21"/>
                    <a:gd name="T84" fmla="*/ 19 w 41"/>
                    <a:gd name="T85" fmla="*/ 12 h 21"/>
                    <a:gd name="T86" fmla="*/ 15 w 41"/>
                    <a:gd name="T87" fmla="*/ 13 h 21"/>
                    <a:gd name="T88" fmla="*/ 12 w 41"/>
                    <a:gd name="T89" fmla="*/ 15 h 21"/>
                    <a:gd name="T90" fmla="*/ 7 w 41"/>
                    <a:gd name="T91" fmla="*/ 16 h 21"/>
                    <a:gd name="T92" fmla="*/ 3 w 41"/>
                    <a:gd name="T93" fmla="*/ 19 h 21"/>
                    <a:gd name="T94" fmla="*/ 0 w 41"/>
                    <a:gd name="T95" fmla="*/ 21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21"/>
                    <a:gd name="T146" fmla="*/ 41 w 41"/>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21">
                      <a:moveTo>
                        <a:pt x="0" y="21"/>
                      </a:moveTo>
                      <a:lnTo>
                        <a:pt x="0" y="21"/>
                      </a:lnTo>
                      <a:lnTo>
                        <a:pt x="3" y="18"/>
                      </a:lnTo>
                      <a:lnTo>
                        <a:pt x="6" y="15"/>
                      </a:lnTo>
                      <a:lnTo>
                        <a:pt x="10" y="12"/>
                      </a:lnTo>
                      <a:lnTo>
                        <a:pt x="13" y="10"/>
                      </a:lnTo>
                      <a:lnTo>
                        <a:pt x="18" y="9"/>
                      </a:lnTo>
                      <a:lnTo>
                        <a:pt x="22" y="6"/>
                      </a:lnTo>
                      <a:lnTo>
                        <a:pt x="27" y="4"/>
                      </a:lnTo>
                      <a:lnTo>
                        <a:pt x="30" y="3"/>
                      </a:lnTo>
                      <a:lnTo>
                        <a:pt x="34" y="1"/>
                      </a:lnTo>
                      <a:lnTo>
                        <a:pt x="37" y="0"/>
                      </a:lnTo>
                      <a:lnTo>
                        <a:pt x="39" y="0"/>
                      </a:lnTo>
                      <a:lnTo>
                        <a:pt x="40" y="0"/>
                      </a:lnTo>
                      <a:lnTo>
                        <a:pt x="40" y="1"/>
                      </a:lnTo>
                      <a:lnTo>
                        <a:pt x="41" y="1"/>
                      </a:lnTo>
                      <a:lnTo>
                        <a:pt x="40" y="3"/>
                      </a:lnTo>
                      <a:lnTo>
                        <a:pt x="36" y="4"/>
                      </a:lnTo>
                      <a:lnTo>
                        <a:pt x="31" y="7"/>
                      </a:lnTo>
                      <a:lnTo>
                        <a:pt x="28" y="9"/>
                      </a:lnTo>
                      <a:lnTo>
                        <a:pt x="24" y="10"/>
                      </a:lnTo>
                      <a:lnTo>
                        <a:pt x="19" y="12"/>
                      </a:lnTo>
                      <a:lnTo>
                        <a:pt x="15" y="13"/>
                      </a:lnTo>
                      <a:lnTo>
                        <a:pt x="12" y="15"/>
                      </a:lnTo>
                      <a:lnTo>
                        <a:pt x="7" y="16"/>
                      </a:lnTo>
                      <a:lnTo>
                        <a:pt x="3" y="19"/>
                      </a:lnTo>
                      <a:lnTo>
                        <a:pt x="0" y="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06" name="Freeform 954"/>
                <p:cNvSpPr>
                  <a:spLocks/>
                </p:cNvSpPr>
                <p:nvPr/>
              </p:nvSpPr>
              <p:spPr bwMode="auto">
                <a:xfrm>
                  <a:off x="2463" y="1296"/>
                  <a:ext cx="90" cy="103"/>
                </a:xfrm>
                <a:custGeom>
                  <a:avLst/>
                  <a:gdLst>
                    <a:gd name="T0" fmla="*/ 69 w 90"/>
                    <a:gd name="T1" fmla="*/ 33 h 103"/>
                    <a:gd name="T2" fmla="*/ 73 w 90"/>
                    <a:gd name="T3" fmla="*/ 25 h 103"/>
                    <a:gd name="T4" fmla="*/ 76 w 90"/>
                    <a:gd name="T5" fmla="*/ 18 h 103"/>
                    <a:gd name="T6" fmla="*/ 81 w 90"/>
                    <a:gd name="T7" fmla="*/ 10 h 103"/>
                    <a:gd name="T8" fmla="*/ 84 w 90"/>
                    <a:gd name="T9" fmla="*/ 4 h 103"/>
                    <a:gd name="T10" fmla="*/ 84 w 90"/>
                    <a:gd name="T11" fmla="*/ 3 h 103"/>
                    <a:gd name="T12" fmla="*/ 85 w 90"/>
                    <a:gd name="T13" fmla="*/ 1 h 103"/>
                    <a:gd name="T14" fmla="*/ 85 w 90"/>
                    <a:gd name="T15" fmla="*/ 1 h 103"/>
                    <a:gd name="T16" fmla="*/ 85 w 90"/>
                    <a:gd name="T17" fmla="*/ 1 h 103"/>
                    <a:gd name="T18" fmla="*/ 87 w 90"/>
                    <a:gd name="T19" fmla="*/ 0 h 103"/>
                    <a:gd name="T20" fmla="*/ 87 w 90"/>
                    <a:gd name="T21" fmla="*/ 0 h 103"/>
                    <a:gd name="T22" fmla="*/ 88 w 90"/>
                    <a:gd name="T23" fmla="*/ 1 h 103"/>
                    <a:gd name="T24" fmla="*/ 88 w 90"/>
                    <a:gd name="T25" fmla="*/ 1 h 103"/>
                    <a:gd name="T26" fmla="*/ 88 w 90"/>
                    <a:gd name="T27" fmla="*/ 3 h 103"/>
                    <a:gd name="T28" fmla="*/ 90 w 90"/>
                    <a:gd name="T29" fmla="*/ 3 h 103"/>
                    <a:gd name="T30" fmla="*/ 90 w 90"/>
                    <a:gd name="T31" fmla="*/ 4 h 103"/>
                    <a:gd name="T32" fmla="*/ 90 w 90"/>
                    <a:gd name="T33" fmla="*/ 4 h 103"/>
                    <a:gd name="T34" fmla="*/ 85 w 90"/>
                    <a:gd name="T35" fmla="*/ 18 h 103"/>
                    <a:gd name="T36" fmla="*/ 73 w 90"/>
                    <a:gd name="T37" fmla="*/ 42 h 103"/>
                    <a:gd name="T38" fmla="*/ 57 w 90"/>
                    <a:gd name="T39" fmla="*/ 63 h 103"/>
                    <a:gd name="T40" fmla="*/ 37 w 90"/>
                    <a:gd name="T41" fmla="*/ 81 h 103"/>
                    <a:gd name="T42" fmla="*/ 15 w 90"/>
                    <a:gd name="T43" fmla="*/ 96 h 103"/>
                    <a:gd name="T44" fmla="*/ 4 w 90"/>
                    <a:gd name="T45" fmla="*/ 103 h 103"/>
                    <a:gd name="T46" fmla="*/ 3 w 90"/>
                    <a:gd name="T47" fmla="*/ 103 h 103"/>
                    <a:gd name="T48" fmla="*/ 3 w 90"/>
                    <a:gd name="T49" fmla="*/ 103 h 103"/>
                    <a:gd name="T50" fmla="*/ 1 w 90"/>
                    <a:gd name="T51" fmla="*/ 103 h 103"/>
                    <a:gd name="T52" fmla="*/ 0 w 90"/>
                    <a:gd name="T53" fmla="*/ 103 h 103"/>
                    <a:gd name="T54" fmla="*/ 0 w 90"/>
                    <a:gd name="T55" fmla="*/ 102 h 103"/>
                    <a:gd name="T56" fmla="*/ 0 w 90"/>
                    <a:gd name="T57" fmla="*/ 102 h 103"/>
                    <a:gd name="T58" fmla="*/ 0 w 90"/>
                    <a:gd name="T59" fmla="*/ 100 h 103"/>
                    <a:gd name="T60" fmla="*/ 0 w 90"/>
                    <a:gd name="T61" fmla="*/ 99 h 103"/>
                    <a:gd name="T62" fmla="*/ 0 w 90"/>
                    <a:gd name="T63" fmla="*/ 99 h 103"/>
                    <a:gd name="T64" fmla="*/ 0 w 90"/>
                    <a:gd name="T65" fmla="*/ 97 h 103"/>
                    <a:gd name="T66" fmla="*/ 0 w 90"/>
                    <a:gd name="T67" fmla="*/ 97 h 103"/>
                    <a:gd name="T68" fmla="*/ 3 w 90"/>
                    <a:gd name="T69" fmla="*/ 94 h 103"/>
                    <a:gd name="T70" fmla="*/ 6 w 90"/>
                    <a:gd name="T71" fmla="*/ 90 h 103"/>
                    <a:gd name="T72" fmla="*/ 9 w 90"/>
                    <a:gd name="T73" fmla="*/ 87 h 103"/>
                    <a:gd name="T74" fmla="*/ 12 w 90"/>
                    <a:gd name="T75" fmla="*/ 84 h 103"/>
                    <a:gd name="T76" fmla="*/ 15 w 90"/>
                    <a:gd name="T77" fmla="*/ 82 h 103"/>
                    <a:gd name="T78" fmla="*/ 21 w 90"/>
                    <a:gd name="T79" fmla="*/ 76 h 103"/>
                    <a:gd name="T80" fmla="*/ 31 w 90"/>
                    <a:gd name="T81" fmla="*/ 67 h 103"/>
                    <a:gd name="T82" fmla="*/ 43 w 90"/>
                    <a:gd name="T83" fmla="*/ 58 h 103"/>
                    <a:gd name="T84" fmla="*/ 54 w 90"/>
                    <a:gd name="T85" fmla="*/ 49 h 103"/>
                    <a:gd name="T86" fmla="*/ 64 w 90"/>
                    <a:gd name="T87" fmla="*/ 39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
                    <a:gd name="T133" fmla="*/ 0 h 103"/>
                    <a:gd name="T134" fmla="*/ 90 w 90"/>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 h="103">
                      <a:moveTo>
                        <a:pt x="69" y="33"/>
                      </a:moveTo>
                      <a:lnTo>
                        <a:pt x="69" y="33"/>
                      </a:lnTo>
                      <a:lnTo>
                        <a:pt x="70" y="30"/>
                      </a:lnTo>
                      <a:lnTo>
                        <a:pt x="73" y="25"/>
                      </a:lnTo>
                      <a:lnTo>
                        <a:pt x="75" y="22"/>
                      </a:lnTo>
                      <a:lnTo>
                        <a:pt x="76" y="18"/>
                      </a:lnTo>
                      <a:lnTo>
                        <a:pt x="79" y="15"/>
                      </a:lnTo>
                      <a:lnTo>
                        <a:pt x="81" y="10"/>
                      </a:lnTo>
                      <a:lnTo>
                        <a:pt x="82" y="7"/>
                      </a:lnTo>
                      <a:lnTo>
                        <a:pt x="84" y="4"/>
                      </a:lnTo>
                      <a:lnTo>
                        <a:pt x="84" y="3"/>
                      </a:lnTo>
                      <a:lnTo>
                        <a:pt x="85" y="1"/>
                      </a:lnTo>
                      <a:lnTo>
                        <a:pt x="85" y="0"/>
                      </a:lnTo>
                      <a:lnTo>
                        <a:pt x="87" y="0"/>
                      </a:lnTo>
                      <a:lnTo>
                        <a:pt x="88" y="1"/>
                      </a:lnTo>
                      <a:lnTo>
                        <a:pt x="88" y="3"/>
                      </a:lnTo>
                      <a:lnTo>
                        <a:pt x="90" y="3"/>
                      </a:lnTo>
                      <a:lnTo>
                        <a:pt x="90" y="4"/>
                      </a:lnTo>
                      <a:lnTo>
                        <a:pt x="85" y="18"/>
                      </a:lnTo>
                      <a:lnTo>
                        <a:pt x="79" y="30"/>
                      </a:lnTo>
                      <a:lnTo>
                        <a:pt x="73" y="42"/>
                      </a:lnTo>
                      <a:lnTo>
                        <a:pt x="66" y="52"/>
                      </a:lnTo>
                      <a:lnTo>
                        <a:pt x="57" y="63"/>
                      </a:lnTo>
                      <a:lnTo>
                        <a:pt x="48" y="72"/>
                      </a:lnTo>
                      <a:lnTo>
                        <a:pt x="37" y="81"/>
                      </a:lnTo>
                      <a:lnTo>
                        <a:pt x="27" y="88"/>
                      </a:lnTo>
                      <a:lnTo>
                        <a:pt x="15" y="96"/>
                      </a:lnTo>
                      <a:lnTo>
                        <a:pt x="4" y="103"/>
                      </a:lnTo>
                      <a:lnTo>
                        <a:pt x="3" y="103"/>
                      </a:lnTo>
                      <a:lnTo>
                        <a:pt x="1" y="103"/>
                      </a:lnTo>
                      <a:lnTo>
                        <a:pt x="0" y="103"/>
                      </a:lnTo>
                      <a:lnTo>
                        <a:pt x="0" y="102"/>
                      </a:lnTo>
                      <a:lnTo>
                        <a:pt x="0" y="100"/>
                      </a:lnTo>
                      <a:lnTo>
                        <a:pt x="0" y="99"/>
                      </a:lnTo>
                      <a:lnTo>
                        <a:pt x="0" y="97"/>
                      </a:lnTo>
                      <a:lnTo>
                        <a:pt x="1" y="96"/>
                      </a:lnTo>
                      <a:lnTo>
                        <a:pt x="3" y="94"/>
                      </a:lnTo>
                      <a:lnTo>
                        <a:pt x="4" y="93"/>
                      </a:lnTo>
                      <a:lnTo>
                        <a:pt x="6" y="90"/>
                      </a:lnTo>
                      <a:lnTo>
                        <a:pt x="7" y="90"/>
                      </a:lnTo>
                      <a:lnTo>
                        <a:pt x="9" y="87"/>
                      </a:lnTo>
                      <a:lnTo>
                        <a:pt x="10" y="87"/>
                      </a:lnTo>
                      <a:lnTo>
                        <a:pt x="12" y="84"/>
                      </a:lnTo>
                      <a:lnTo>
                        <a:pt x="13" y="82"/>
                      </a:lnTo>
                      <a:lnTo>
                        <a:pt x="15" y="82"/>
                      </a:lnTo>
                      <a:lnTo>
                        <a:pt x="21" y="76"/>
                      </a:lnTo>
                      <a:lnTo>
                        <a:pt x="27" y="72"/>
                      </a:lnTo>
                      <a:lnTo>
                        <a:pt x="31" y="67"/>
                      </a:lnTo>
                      <a:lnTo>
                        <a:pt x="37" y="63"/>
                      </a:lnTo>
                      <a:lnTo>
                        <a:pt x="43" y="58"/>
                      </a:lnTo>
                      <a:lnTo>
                        <a:pt x="48" y="54"/>
                      </a:lnTo>
                      <a:lnTo>
                        <a:pt x="54" y="49"/>
                      </a:lnTo>
                      <a:lnTo>
                        <a:pt x="58" y="43"/>
                      </a:lnTo>
                      <a:lnTo>
                        <a:pt x="64" y="39"/>
                      </a:lnTo>
                      <a:lnTo>
                        <a:pt x="69" y="33"/>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07" name="Freeform 955"/>
                <p:cNvSpPr>
                  <a:spLocks/>
                </p:cNvSpPr>
                <p:nvPr/>
              </p:nvSpPr>
              <p:spPr bwMode="auto">
                <a:xfrm>
                  <a:off x="2463" y="1296"/>
                  <a:ext cx="90" cy="103"/>
                </a:xfrm>
                <a:custGeom>
                  <a:avLst/>
                  <a:gdLst>
                    <a:gd name="T0" fmla="*/ 69 w 90"/>
                    <a:gd name="T1" fmla="*/ 33 h 103"/>
                    <a:gd name="T2" fmla="*/ 73 w 90"/>
                    <a:gd name="T3" fmla="*/ 25 h 103"/>
                    <a:gd name="T4" fmla="*/ 76 w 90"/>
                    <a:gd name="T5" fmla="*/ 18 h 103"/>
                    <a:gd name="T6" fmla="*/ 81 w 90"/>
                    <a:gd name="T7" fmla="*/ 10 h 103"/>
                    <a:gd name="T8" fmla="*/ 84 w 90"/>
                    <a:gd name="T9" fmla="*/ 4 h 103"/>
                    <a:gd name="T10" fmla="*/ 84 w 90"/>
                    <a:gd name="T11" fmla="*/ 3 h 103"/>
                    <a:gd name="T12" fmla="*/ 85 w 90"/>
                    <a:gd name="T13" fmla="*/ 1 h 103"/>
                    <a:gd name="T14" fmla="*/ 85 w 90"/>
                    <a:gd name="T15" fmla="*/ 1 h 103"/>
                    <a:gd name="T16" fmla="*/ 85 w 90"/>
                    <a:gd name="T17" fmla="*/ 1 h 103"/>
                    <a:gd name="T18" fmla="*/ 87 w 90"/>
                    <a:gd name="T19" fmla="*/ 0 h 103"/>
                    <a:gd name="T20" fmla="*/ 87 w 90"/>
                    <a:gd name="T21" fmla="*/ 0 h 103"/>
                    <a:gd name="T22" fmla="*/ 88 w 90"/>
                    <a:gd name="T23" fmla="*/ 1 h 103"/>
                    <a:gd name="T24" fmla="*/ 88 w 90"/>
                    <a:gd name="T25" fmla="*/ 1 h 103"/>
                    <a:gd name="T26" fmla="*/ 88 w 90"/>
                    <a:gd name="T27" fmla="*/ 3 h 103"/>
                    <a:gd name="T28" fmla="*/ 90 w 90"/>
                    <a:gd name="T29" fmla="*/ 3 h 103"/>
                    <a:gd name="T30" fmla="*/ 90 w 90"/>
                    <a:gd name="T31" fmla="*/ 4 h 103"/>
                    <a:gd name="T32" fmla="*/ 90 w 90"/>
                    <a:gd name="T33" fmla="*/ 4 h 103"/>
                    <a:gd name="T34" fmla="*/ 85 w 90"/>
                    <a:gd name="T35" fmla="*/ 18 h 103"/>
                    <a:gd name="T36" fmla="*/ 73 w 90"/>
                    <a:gd name="T37" fmla="*/ 42 h 103"/>
                    <a:gd name="T38" fmla="*/ 57 w 90"/>
                    <a:gd name="T39" fmla="*/ 63 h 103"/>
                    <a:gd name="T40" fmla="*/ 37 w 90"/>
                    <a:gd name="T41" fmla="*/ 81 h 103"/>
                    <a:gd name="T42" fmla="*/ 15 w 90"/>
                    <a:gd name="T43" fmla="*/ 96 h 103"/>
                    <a:gd name="T44" fmla="*/ 4 w 90"/>
                    <a:gd name="T45" fmla="*/ 103 h 103"/>
                    <a:gd name="T46" fmla="*/ 3 w 90"/>
                    <a:gd name="T47" fmla="*/ 103 h 103"/>
                    <a:gd name="T48" fmla="*/ 3 w 90"/>
                    <a:gd name="T49" fmla="*/ 103 h 103"/>
                    <a:gd name="T50" fmla="*/ 1 w 90"/>
                    <a:gd name="T51" fmla="*/ 103 h 103"/>
                    <a:gd name="T52" fmla="*/ 0 w 90"/>
                    <a:gd name="T53" fmla="*/ 103 h 103"/>
                    <a:gd name="T54" fmla="*/ 0 w 90"/>
                    <a:gd name="T55" fmla="*/ 102 h 103"/>
                    <a:gd name="T56" fmla="*/ 0 w 90"/>
                    <a:gd name="T57" fmla="*/ 102 h 103"/>
                    <a:gd name="T58" fmla="*/ 0 w 90"/>
                    <a:gd name="T59" fmla="*/ 100 h 103"/>
                    <a:gd name="T60" fmla="*/ 0 w 90"/>
                    <a:gd name="T61" fmla="*/ 99 h 103"/>
                    <a:gd name="T62" fmla="*/ 0 w 90"/>
                    <a:gd name="T63" fmla="*/ 99 h 103"/>
                    <a:gd name="T64" fmla="*/ 0 w 90"/>
                    <a:gd name="T65" fmla="*/ 97 h 103"/>
                    <a:gd name="T66" fmla="*/ 0 w 90"/>
                    <a:gd name="T67" fmla="*/ 97 h 103"/>
                    <a:gd name="T68" fmla="*/ 3 w 90"/>
                    <a:gd name="T69" fmla="*/ 94 h 103"/>
                    <a:gd name="T70" fmla="*/ 6 w 90"/>
                    <a:gd name="T71" fmla="*/ 90 h 103"/>
                    <a:gd name="T72" fmla="*/ 9 w 90"/>
                    <a:gd name="T73" fmla="*/ 87 h 103"/>
                    <a:gd name="T74" fmla="*/ 12 w 90"/>
                    <a:gd name="T75" fmla="*/ 84 h 103"/>
                    <a:gd name="T76" fmla="*/ 15 w 90"/>
                    <a:gd name="T77" fmla="*/ 82 h 103"/>
                    <a:gd name="T78" fmla="*/ 21 w 90"/>
                    <a:gd name="T79" fmla="*/ 76 h 103"/>
                    <a:gd name="T80" fmla="*/ 31 w 90"/>
                    <a:gd name="T81" fmla="*/ 67 h 103"/>
                    <a:gd name="T82" fmla="*/ 43 w 90"/>
                    <a:gd name="T83" fmla="*/ 58 h 103"/>
                    <a:gd name="T84" fmla="*/ 54 w 90"/>
                    <a:gd name="T85" fmla="*/ 49 h 103"/>
                    <a:gd name="T86" fmla="*/ 64 w 90"/>
                    <a:gd name="T87" fmla="*/ 39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
                    <a:gd name="T133" fmla="*/ 0 h 103"/>
                    <a:gd name="T134" fmla="*/ 90 w 90"/>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 h="103">
                      <a:moveTo>
                        <a:pt x="69" y="33"/>
                      </a:moveTo>
                      <a:lnTo>
                        <a:pt x="69" y="33"/>
                      </a:lnTo>
                      <a:lnTo>
                        <a:pt x="70" y="30"/>
                      </a:lnTo>
                      <a:lnTo>
                        <a:pt x="73" y="25"/>
                      </a:lnTo>
                      <a:lnTo>
                        <a:pt x="75" y="22"/>
                      </a:lnTo>
                      <a:lnTo>
                        <a:pt x="76" y="18"/>
                      </a:lnTo>
                      <a:lnTo>
                        <a:pt x="79" y="15"/>
                      </a:lnTo>
                      <a:lnTo>
                        <a:pt x="81" y="10"/>
                      </a:lnTo>
                      <a:lnTo>
                        <a:pt x="82" y="7"/>
                      </a:lnTo>
                      <a:lnTo>
                        <a:pt x="84" y="4"/>
                      </a:lnTo>
                      <a:lnTo>
                        <a:pt x="84" y="3"/>
                      </a:lnTo>
                      <a:lnTo>
                        <a:pt x="85" y="1"/>
                      </a:lnTo>
                      <a:lnTo>
                        <a:pt x="85" y="0"/>
                      </a:lnTo>
                      <a:lnTo>
                        <a:pt x="87" y="0"/>
                      </a:lnTo>
                      <a:lnTo>
                        <a:pt x="88" y="1"/>
                      </a:lnTo>
                      <a:lnTo>
                        <a:pt x="88" y="3"/>
                      </a:lnTo>
                      <a:lnTo>
                        <a:pt x="90" y="3"/>
                      </a:lnTo>
                      <a:lnTo>
                        <a:pt x="90" y="4"/>
                      </a:lnTo>
                      <a:lnTo>
                        <a:pt x="85" y="18"/>
                      </a:lnTo>
                      <a:lnTo>
                        <a:pt x="79" y="30"/>
                      </a:lnTo>
                      <a:lnTo>
                        <a:pt x="73" y="42"/>
                      </a:lnTo>
                      <a:lnTo>
                        <a:pt x="66" y="52"/>
                      </a:lnTo>
                      <a:lnTo>
                        <a:pt x="57" y="63"/>
                      </a:lnTo>
                      <a:lnTo>
                        <a:pt x="48" y="72"/>
                      </a:lnTo>
                      <a:lnTo>
                        <a:pt x="37" y="81"/>
                      </a:lnTo>
                      <a:lnTo>
                        <a:pt x="27" y="88"/>
                      </a:lnTo>
                      <a:lnTo>
                        <a:pt x="15" y="96"/>
                      </a:lnTo>
                      <a:lnTo>
                        <a:pt x="4" y="103"/>
                      </a:lnTo>
                      <a:lnTo>
                        <a:pt x="3" y="103"/>
                      </a:lnTo>
                      <a:lnTo>
                        <a:pt x="1" y="103"/>
                      </a:lnTo>
                      <a:lnTo>
                        <a:pt x="0" y="103"/>
                      </a:lnTo>
                      <a:lnTo>
                        <a:pt x="0" y="102"/>
                      </a:lnTo>
                      <a:lnTo>
                        <a:pt x="0" y="100"/>
                      </a:lnTo>
                      <a:lnTo>
                        <a:pt x="0" y="99"/>
                      </a:lnTo>
                      <a:lnTo>
                        <a:pt x="0" y="97"/>
                      </a:lnTo>
                      <a:lnTo>
                        <a:pt x="1" y="96"/>
                      </a:lnTo>
                      <a:lnTo>
                        <a:pt x="3" y="94"/>
                      </a:lnTo>
                      <a:lnTo>
                        <a:pt x="4" y="93"/>
                      </a:lnTo>
                      <a:lnTo>
                        <a:pt x="6" y="90"/>
                      </a:lnTo>
                      <a:lnTo>
                        <a:pt x="7" y="90"/>
                      </a:lnTo>
                      <a:lnTo>
                        <a:pt x="9" y="87"/>
                      </a:lnTo>
                      <a:lnTo>
                        <a:pt x="10" y="87"/>
                      </a:lnTo>
                      <a:lnTo>
                        <a:pt x="12" y="84"/>
                      </a:lnTo>
                      <a:lnTo>
                        <a:pt x="13" y="82"/>
                      </a:lnTo>
                      <a:lnTo>
                        <a:pt x="15" y="82"/>
                      </a:lnTo>
                      <a:lnTo>
                        <a:pt x="21" y="76"/>
                      </a:lnTo>
                      <a:lnTo>
                        <a:pt x="27" y="72"/>
                      </a:lnTo>
                      <a:lnTo>
                        <a:pt x="31" y="67"/>
                      </a:lnTo>
                      <a:lnTo>
                        <a:pt x="37" y="63"/>
                      </a:lnTo>
                      <a:lnTo>
                        <a:pt x="43" y="58"/>
                      </a:lnTo>
                      <a:lnTo>
                        <a:pt x="48" y="54"/>
                      </a:lnTo>
                      <a:lnTo>
                        <a:pt x="54" y="49"/>
                      </a:lnTo>
                      <a:lnTo>
                        <a:pt x="58" y="43"/>
                      </a:lnTo>
                      <a:lnTo>
                        <a:pt x="64" y="39"/>
                      </a:lnTo>
                      <a:lnTo>
                        <a:pt x="69"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08" name="Freeform 956"/>
                <p:cNvSpPr>
                  <a:spLocks/>
                </p:cNvSpPr>
                <p:nvPr/>
              </p:nvSpPr>
              <p:spPr bwMode="auto">
                <a:xfrm>
                  <a:off x="2502" y="1297"/>
                  <a:ext cx="77" cy="96"/>
                </a:xfrm>
                <a:custGeom>
                  <a:avLst/>
                  <a:gdLst>
                    <a:gd name="T0" fmla="*/ 73 w 77"/>
                    <a:gd name="T1" fmla="*/ 5 h 96"/>
                    <a:gd name="T2" fmla="*/ 73 w 77"/>
                    <a:gd name="T3" fmla="*/ 5 h 96"/>
                    <a:gd name="T4" fmla="*/ 73 w 77"/>
                    <a:gd name="T5" fmla="*/ 3 h 96"/>
                    <a:gd name="T6" fmla="*/ 73 w 77"/>
                    <a:gd name="T7" fmla="*/ 2 h 96"/>
                    <a:gd name="T8" fmla="*/ 73 w 77"/>
                    <a:gd name="T9" fmla="*/ 2 h 96"/>
                    <a:gd name="T10" fmla="*/ 75 w 77"/>
                    <a:gd name="T11" fmla="*/ 0 h 96"/>
                    <a:gd name="T12" fmla="*/ 75 w 77"/>
                    <a:gd name="T13" fmla="*/ 2 h 96"/>
                    <a:gd name="T14" fmla="*/ 76 w 77"/>
                    <a:gd name="T15" fmla="*/ 2 h 96"/>
                    <a:gd name="T16" fmla="*/ 76 w 77"/>
                    <a:gd name="T17" fmla="*/ 3 h 96"/>
                    <a:gd name="T18" fmla="*/ 77 w 77"/>
                    <a:gd name="T19" fmla="*/ 5 h 96"/>
                    <a:gd name="T20" fmla="*/ 77 w 77"/>
                    <a:gd name="T21" fmla="*/ 6 h 96"/>
                    <a:gd name="T22" fmla="*/ 77 w 77"/>
                    <a:gd name="T23" fmla="*/ 6 h 96"/>
                    <a:gd name="T24" fmla="*/ 69 w 77"/>
                    <a:gd name="T25" fmla="*/ 29 h 96"/>
                    <a:gd name="T26" fmla="*/ 55 w 77"/>
                    <a:gd name="T27" fmla="*/ 48 h 96"/>
                    <a:gd name="T28" fmla="*/ 40 w 77"/>
                    <a:gd name="T29" fmla="*/ 66 h 96"/>
                    <a:gd name="T30" fmla="*/ 22 w 77"/>
                    <a:gd name="T31" fmla="*/ 81 h 96"/>
                    <a:gd name="T32" fmla="*/ 3 w 77"/>
                    <a:gd name="T33" fmla="*/ 96 h 96"/>
                    <a:gd name="T34" fmla="*/ 3 w 77"/>
                    <a:gd name="T35" fmla="*/ 96 h 96"/>
                    <a:gd name="T36" fmla="*/ 3 w 77"/>
                    <a:gd name="T37" fmla="*/ 96 h 96"/>
                    <a:gd name="T38" fmla="*/ 3 w 77"/>
                    <a:gd name="T39" fmla="*/ 96 h 96"/>
                    <a:gd name="T40" fmla="*/ 1 w 77"/>
                    <a:gd name="T41" fmla="*/ 96 h 96"/>
                    <a:gd name="T42" fmla="*/ 0 w 77"/>
                    <a:gd name="T43" fmla="*/ 96 h 96"/>
                    <a:gd name="T44" fmla="*/ 0 w 77"/>
                    <a:gd name="T45" fmla="*/ 96 h 96"/>
                    <a:gd name="T46" fmla="*/ 0 w 77"/>
                    <a:gd name="T47" fmla="*/ 95 h 96"/>
                    <a:gd name="T48" fmla="*/ 0 w 77"/>
                    <a:gd name="T49" fmla="*/ 95 h 96"/>
                    <a:gd name="T50" fmla="*/ 0 w 77"/>
                    <a:gd name="T51" fmla="*/ 93 h 96"/>
                    <a:gd name="T52" fmla="*/ 0 w 77"/>
                    <a:gd name="T53" fmla="*/ 93 h 96"/>
                    <a:gd name="T54" fmla="*/ 0 w 77"/>
                    <a:gd name="T55" fmla="*/ 93 h 96"/>
                    <a:gd name="T56" fmla="*/ 9 w 77"/>
                    <a:gd name="T57" fmla="*/ 84 h 96"/>
                    <a:gd name="T58" fmla="*/ 24 w 77"/>
                    <a:gd name="T59" fmla="*/ 68 h 96"/>
                    <a:gd name="T60" fmla="*/ 39 w 77"/>
                    <a:gd name="T61" fmla="*/ 50 h 96"/>
                    <a:gd name="T62" fmla="*/ 52 w 77"/>
                    <a:gd name="T63" fmla="*/ 32 h 96"/>
                    <a:gd name="T64" fmla="*/ 66 w 77"/>
                    <a:gd name="T65" fmla="*/ 15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96"/>
                    <a:gd name="T101" fmla="*/ 77 w 77"/>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96">
                      <a:moveTo>
                        <a:pt x="73" y="5"/>
                      </a:moveTo>
                      <a:lnTo>
                        <a:pt x="73" y="5"/>
                      </a:lnTo>
                      <a:lnTo>
                        <a:pt x="73" y="3"/>
                      </a:lnTo>
                      <a:lnTo>
                        <a:pt x="73" y="2"/>
                      </a:lnTo>
                      <a:lnTo>
                        <a:pt x="73" y="0"/>
                      </a:lnTo>
                      <a:lnTo>
                        <a:pt x="75" y="0"/>
                      </a:lnTo>
                      <a:lnTo>
                        <a:pt x="75" y="2"/>
                      </a:lnTo>
                      <a:lnTo>
                        <a:pt x="76" y="2"/>
                      </a:lnTo>
                      <a:lnTo>
                        <a:pt x="76" y="3"/>
                      </a:lnTo>
                      <a:lnTo>
                        <a:pt x="77" y="3"/>
                      </a:lnTo>
                      <a:lnTo>
                        <a:pt x="77" y="5"/>
                      </a:lnTo>
                      <a:lnTo>
                        <a:pt x="77" y="6"/>
                      </a:lnTo>
                      <a:lnTo>
                        <a:pt x="73" y="18"/>
                      </a:lnTo>
                      <a:lnTo>
                        <a:pt x="69" y="29"/>
                      </a:lnTo>
                      <a:lnTo>
                        <a:pt x="63" y="38"/>
                      </a:lnTo>
                      <a:lnTo>
                        <a:pt x="55" y="48"/>
                      </a:lnTo>
                      <a:lnTo>
                        <a:pt x="49" y="57"/>
                      </a:lnTo>
                      <a:lnTo>
                        <a:pt x="40" y="66"/>
                      </a:lnTo>
                      <a:lnTo>
                        <a:pt x="31" y="74"/>
                      </a:lnTo>
                      <a:lnTo>
                        <a:pt x="22" y="81"/>
                      </a:lnTo>
                      <a:lnTo>
                        <a:pt x="13" y="89"/>
                      </a:lnTo>
                      <a:lnTo>
                        <a:pt x="3" y="96"/>
                      </a:lnTo>
                      <a:lnTo>
                        <a:pt x="1" y="96"/>
                      </a:lnTo>
                      <a:lnTo>
                        <a:pt x="0" y="96"/>
                      </a:lnTo>
                      <a:lnTo>
                        <a:pt x="0" y="95"/>
                      </a:lnTo>
                      <a:lnTo>
                        <a:pt x="0" y="93"/>
                      </a:lnTo>
                      <a:lnTo>
                        <a:pt x="9" y="84"/>
                      </a:lnTo>
                      <a:lnTo>
                        <a:pt x="16" y="77"/>
                      </a:lnTo>
                      <a:lnTo>
                        <a:pt x="24" y="68"/>
                      </a:lnTo>
                      <a:lnTo>
                        <a:pt x="31" y="59"/>
                      </a:lnTo>
                      <a:lnTo>
                        <a:pt x="39" y="50"/>
                      </a:lnTo>
                      <a:lnTo>
                        <a:pt x="46" y="42"/>
                      </a:lnTo>
                      <a:lnTo>
                        <a:pt x="52" y="32"/>
                      </a:lnTo>
                      <a:lnTo>
                        <a:pt x="60" y="23"/>
                      </a:lnTo>
                      <a:lnTo>
                        <a:pt x="66" y="15"/>
                      </a:lnTo>
                      <a:lnTo>
                        <a:pt x="73" y="5"/>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09" name="Freeform 957"/>
                <p:cNvSpPr>
                  <a:spLocks/>
                </p:cNvSpPr>
                <p:nvPr/>
              </p:nvSpPr>
              <p:spPr bwMode="auto">
                <a:xfrm>
                  <a:off x="2502" y="1297"/>
                  <a:ext cx="77" cy="96"/>
                </a:xfrm>
                <a:custGeom>
                  <a:avLst/>
                  <a:gdLst>
                    <a:gd name="T0" fmla="*/ 73 w 77"/>
                    <a:gd name="T1" fmla="*/ 5 h 96"/>
                    <a:gd name="T2" fmla="*/ 73 w 77"/>
                    <a:gd name="T3" fmla="*/ 5 h 96"/>
                    <a:gd name="T4" fmla="*/ 73 w 77"/>
                    <a:gd name="T5" fmla="*/ 3 h 96"/>
                    <a:gd name="T6" fmla="*/ 73 w 77"/>
                    <a:gd name="T7" fmla="*/ 2 h 96"/>
                    <a:gd name="T8" fmla="*/ 73 w 77"/>
                    <a:gd name="T9" fmla="*/ 2 h 96"/>
                    <a:gd name="T10" fmla="*/ 75 w 77"/>
                    <a:gd name="T11" fmla="*/ 0 h 96"/>
                    <a:gd name="T12" fmla="*/ 75 w 77"/>
                    <a:gd name="T13" fmla="*/ 2 h 96"/>
                    <a:gd name="T14" fmla="*/ 76 w 77"/>
                    <a:gd name="T15" fmla="*/ 2 h 96"/>
                    <a:gd name="T16" fmla="*/ 76 w 77"/>
                    <a:gd name="T17" fmla="*/ 3 h 96"/>
                    <a:gd name="T18" fmla="*/ 77 w 77"/>
                    <a:gd name="T19" fmla="*/ 5 h 96"/>
                    <a:gd name="T20" fmla="*/ 77 w 77"/>
                    <a:gd name="T21" fmla="*/ 6 h 96"/>
                    <a:gd name="T22" fmla="*/ 77 w 77"/>
                    <a:gd name="T23" fmla="*/ 6 h 96"/>
                    <a:gd name="T24" fmla="*/ 69 w 77"/>
                    <a:gd name="T25" fmla="*/ 29 h 96"/>
                    <a:gd name="T26" fmla="*/ 55 w 77"/>
                    <a:gd name="T27" fmla="*/ 48 h 96"/>
                    <a:gd name="T28" fmla="*/ 40 w 77"/>
                    <a:gd name="T29" fmla="*/ 66 h 96"/>
                    <a:gd name="T30" fmla="*/ 22 w 77"/>
                    <a:gd name="T31" fmla="*/ 81 h 96"/>
                    <a:gd name="T32" fmla="*/ 3 w 77"/>
                    <a:gd name="T33" fmla="*/ 96 h 96"/>
                    <a:gd name="T34" fmla="*/ 3 w 77"/>
                    <a:gd name="T35" fmla="*/ 96 h 96"/>
                    <a:gd name="T36" fmla="*/ 3 w 77"/>
                    <a:gd name="T37" fmla="*/ 96 h 96"/>
                    <a:gd name="T38" fmla="*/ 3 w 77"/>
                    <a:gd name="T39" fmla="*/ 96 h 96"/>
                    <a:gd name="T40" fmla="*/ 1 w 77"/>
                    <a:gd name="T41" fmla="*/ 96 h 96"/>
                    <a:gd name="T42" fmla="*/ 0 w 77"/>
                    <a:gd name="T43" fmla="*/ 96 h 96"/>
                    <a:gd name="T44" fmla="*/ 0 w 77"/>
                    <a:gd name="T45" fmla="*/ 96 h 96"/>
                    <a:gd name="T46" fmla="*/ 0 w 77"/>
                    <a:gd name="T47" fmla="*/ 95 h 96"/>
                    <a:gd name="T48" fmla="*/ 0 w 77"/>
                    <a:gd name="T49" fmla="*/ 95 h 96"/>
                    <a:gd name="T50" fmla="*/ 0 w 77"/>
                    <a:gd name="T51" fmla="*/ 93 h 96"/>
                    <a:gd name="T52" fmla="*/ 0 w 77"/>
                    <a:gd name="T53" fmla="*/ 93 h 96"/>
                    <a:gd name="T54" fmla="*/ 0 w 77"/>
                    <a:gd name="T55" fmla="*/ 93 h 96"/>
                    <a:gd name="T56" fmla="*/ 9 w 77"/>
                    <a:gd name="T57" fmla="*/ 84 h 96"/>
                    <a:gd name="T58" fmla="*/ 24 w 77"/>
                    <a:gd name="T59" fmla="*/ 68 h 96"/>
                    <a:gd name="T60" fmla="*/ 39 w 77"/>
                    <a:gd name="T61" fmla="*/ 50 h 96"/>
                    <a:gd name="T62" fmla="*/ 52 w 77"/>
                    <a:gd name="T63" fmla="*/ 32 h 96"/>
                    <a:gd name="T64" fmla="*/ 66 w 77"/>
                    <a:gd name="T65" fmla="*/ 15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96"/>
                    <a:gd name="T101" fmla="*/ 77 w 77"/>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96">
                      <a:moveTo>
                        <a:pt x="73" y="5"/>
                      </a:moveTo>
                      <a:lnTo>
                        <a:pt x="73" y="5"/>
                      </a:lnTo>
                      <a:lnTo>
                        <a:pt x="73" y="3"/>
                      </a:lnTo>
                      <a:lnTo>
                        <a:pt x="73" y="2"/>
                      </a:lnTo>
                      <a:lnTo>
                        <a:pt x="73" y="0"/>
                      </a:lnTo>
                      <a:lnTo>
                        <a:pt x="75" y="0"/>
                      </a:lnTo>
                      <a:lnTo>
                        <a:pt x="75" y="2"/>
                      </a:lnTo>
                      <a:lnTo>
                        <a:pt x="76" y="2"/>
                      </a:lnTo>
                      <a:lnTo>
                        <a:pt x="76" y="3"/>
                      </a:lnTo>
                      <a:lnTo>
                        <a:pt x="77" y="3"/>
                      </a:lnTo>
                      <a:lnTo>
                        <a:pt x="77" y="5"/>
                      </a:lnTo>
                      <a:lnTo>
                        <a:pt x="77" y="6"/>
                      </a:lnTo>
                      <a:lnTo>
                        <a:pt x="73" y="18"/>
                      </a:lnTo>
                      <a:lnTo>
                        <a:pt x="69" y="29"/>
                      </a:lnTo>
                      <a:lnTo>
                        <a:pt x="63" y="38"/>
                      </a:lnTo>
                      <a:lnTo>
                        <a:pt x="55" y="48"/>
                      </a:lnTo>
                      <a:lnTo>
                        <a:pt x="49" y="57"/>
                      </a:lnTo>
                      <a:lnTo>
                        <a:pt x="40" y="66"/>
                      </a:lnTo>
                      <a:lnTo>
                        <a:pt x="31" y="74"/>
                      </a:lnTo>
                      <a:lnTo>
                        <a:pt x="22" y="81"/>
                      </a:lnTo>
                      <a:lnTo>
                        <a:pt x="13" y="89"/>
                      </a:lnTo>
                      <a:lnTo>
                        <a:pt x="3" y="96"/>
                      </a:lnTo>
                      <a:lnTo>
                        <a:pt x="1" y="96"/>
                      </a:lnTo>
                      <a:lnTo>
                        <a:pt x="0" y="96"/>
                      </a:lnTo>
                      <a:lnTo>
                        <a:pt x="0" y="95"/>
                      </a:lnTo>
                      <a:lnTo>
                        <a:pt x="0" y="93"/>
                      </a:lnTo>
                      <a:lnTo>
                        <a:pt x="9" y="84"/>
                      </a:lnTo>
                      <a:lnTo>
                        <a:pt x="16" y="77"/>
                      </a:lnTo>
                      <a:lnTo>
                        <a:pt x="24" y="68"/>
                      </a:lnTo>
                      <a:lnTo>
                        <a:pt x="31" y="59"/>
                      </a:lnTo>
                      <a:lnTo>
                        <a:pt x="39" y="50"/>
                      </a:lnTo>
                      <a:lnTo>
                        <a:pt x="46" y="42"/>
                      </a:lnTo>
                      <a:lnTo>
                        <a:pt x="52" y="32"/>
                      </a:lnTo>
                      <a:lnTo>
                        <a:pt x="60" y="23"/>
                      </a:lnTo>
                      <a:lnTo>
                        <a:pt x="66" y="15"/>
                      </a:lnTo>
                      <a:lnTo>
                        <a:pt x="73"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10" name="Freeform 958"/>
                <p:cNvSpPr>
                  <a:spLocks/>
                </p:cNvSpPr>
                <p:nvPr/>
              </p:nvSpPr>
              <p:spPr bwMode="auto">
                <a:xfrm>
                  <a:off x="2496" y="1315"/>
                  <a:ext cx="106" cy="108"/>
                </a:xfrm>
                <a:custGeom>
                  <a:avLst/>
                  <a:gdLst>
                    <a:gd name="T0" fmla="*/ 9 w 106"/>
                    <a:gd name="T1" fmla="*/ 102 h 108"/>
                    <a:gd name="T2" fmla="*/ 7 w 106"/>
                    <a:gd name="T3" fmla="*/ 102 h 108"/>
                    <a:gd name="T4" fmla="*/ 6 w 106"/>
                    <a:gd name="T5" fmla="*/ 103 h 108"/>
                    <a:gd name="T6" fmla="*/ 4 w 106"/>
                    <a:gd name="T7" fmla="*/ 106 h 108"/>
                    <a:gd name="T8" fmla="*/ 1 w 106"/>
                    <a:gd name="T9" fmla="*/ 106 h 108"/>
                    <a:gd name="T10" fmla="*/ 0 w 106"/>
                    <a:gd name="T11" fmla="*/ 106 h 108"/>
                    <a:gd name="T12" fmla="*/ 0 w 106"/>
                    <a:gd name="T13" fmla="*/ 106 h 108"/>
                    <a:gd name="T14" fmla="*/ 0 w 106"/>
                    <a:gd name="T15" fmla="*/ 106 h 108"/>
                    <a:gd name="T16" fmla="*/ 0 w 106"/>
                    <a:gd name="T17" fmla="*/ 105 h 108"/>
                    <a:gd name="T18" fmla="*/ 0 w 106"/>
                    <a:gd name="T19" fmla="*/ 103 h 108"/>
                    <a:gd name="T20" fmla="*/ 0 w 106"/>
                    <a:gd name="T21" fmla="*/ 102 h 108"/>
                    <a:gd name="T22" fmla="*/ 0 w 106"/>
                    <a:gd name="T23" fmla="*/ 102 h 108"/>
                    <a:gd name="T24" fmla="*/ 12 w 106"/>
                    <a:gd name="T25" fmla="*/ 89 h 108"/>
                    <a:gd name="T26" fmla="*/ 24 w 106"/>
                    <a:gd name="T27" fmla="*/ 78 h 108"/>
                    <a:gd name="T28" fmla="*/ 39 w 106"/>
                    <a:gd name="T29" fmla="*/ 68 h 108"/>
                    <a:gd name="T30" fmla="*/ 54 w 106"/>
                    <a:gd name="T31" fmla="*/ 59 h 108"/>
                    <a:gd name="T32" fmla="*/ 67 w 106"/>
                    <a:gd name="T33" fmla="*/ 50 h 108"/>
                    <a:gd name="T34" fmla="*/ 73 w 106"/>
                    <a:gd name="T35" fmla="*/ 45 h 108"/>
                    <a:gd name="T36" fmla="*/ 81 w 106"/>
                    <a:gd name="T37" fmla="*/ 36 h 108"/>
                    <a:gd name="T38" fmla="*/ 86 w 106"/>
                    <a:gd name="T39" fmla="*/ 27 h 108"/>
                    <a:gd name="T40" fmla="*/ 91 w 106"/>
                    <a:gd name="T41" fmla="*/ 17 h 108"/>
                    <a:gd name="T42" fmla="*/ 95 w 106"/>
                    <a:gd name="T43" fmla="*/ 8 h 108"/>
                    <a:gd name="T44" fmla="*/ 98 w 106"/>
                    <a:gd name="T45" fmla="*/ 2 h 108"/>
                    <a:gd name="T46" fmla="*/ 98 w 106"/>
                    <a:gd name="T47" fmla="*/ 0 h 108"/>
                    <a:gd name="T48" fmla="*/ 100 w 106"/>
                    <a:gd name="T49" fmla="*/ 0 h 108"/>
                    <a:gd name="T50" fmla="*/ 101 w 106"/>
                    <a:gd name="T51" fmla="*/ 0 h 108"/>
                    <a:gd name="T52" fmla="*/ 101 w 106"/>
                    <a:gd name="T53" fmla="*/ 0 h 108"/>
                    <a:gd name="T54" fmla="*/ 103 w 106"/>
                    <a:gd name="T55" fmla="*/ 0 h 108"/>
                    <a:gd name="T56" fmla="*/ 104 w 106"/>
                    <a:gd name="T57" fmla="*/ 0 h 108"/>
                    <a:gd name="T58" fmla="*/ 106 w 106"/>
                    <a:gd name="T59" fmla="*/ 0 h 108"/>
                    <a:gd name="T60" fmla="*/ 106 w 106"/>
                    <a:gd name="T61" fmla="*/ 2 h 108"/>
                    <a:gd name="T62" fmla="*/ 106 w 106"/>
                    <a:gd name="T63" fmla="*/ 3 h 108"/>
                    <a:gd name="T64" fmla="*/ 106 w 106"/>
                    <a:gd name="T65" fmla="*/ 5 h 108"/>
                    <a:gd name="T66" fmla="*/ 106 w 106"/>
                    <a:gd name="T67" fmla="*/ 5 h 108"/>
                    <a:gd name="T68" fmla="*/ 106 w 106"/>
                    <a:gd name="T69" fmla="*/ 12 h 108"/>
                    <a:gd name="T70" fmla="*/ 104 w 106"/>
                    <a:gd name="T71" fmla="*/ 20 h 108"/>
                    <a:gd name="T72" fmla="*/ 101 w 106"/>
                    <a:gd name="T73" fmla="*/ 27 h 108"/>
                    <a:gd name="T74" fmla="*/ 97 w 106"/>
                    <a:gd name="T75" fmla="*/ 35 h 108"/>
                    <a:gd name="T76" fmla="*/ 92 w 106"/>
                    <a:gd name="T77" fmla="*/ 41 h 108"/>
                    <a:gd name="T78" fmla="*/ 85 w 106"/>
                    <a:gd name="T79" fmla="*/ 48 h 108"/>
                    <a:gd name="T80" fmla="*/ 70 w 106"/>
                    <a:gd name="T81" fmla="*/ 63 h 108"/>
                    <a:gd name="T82" fmla="*/ 54 w 106"/>
                    <a:gd name="T83" fmla="*/ 75 h 108"/>
                    <a:gd name="T84" fmla="*/ 36 w 106"/>
                    <a:gd name="T85" fmla="*/ 86 h 108"/>
                    <a:gd name="T86" fmla="*/ 18 w 106"/>
                    <a:gd name="T87" fmla="*/ 95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
                    <a:gd name="T133" fmla="*/ 0 h 108"/>
                    <a:gd name="T134" fmla="*/ 106 w 106"/>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 h="108">
                      <a:moveTo>
                        <a:pt x="9" y="102"/>
                      </a:moveTo>
                      <a:lnTo>
                        <a:pt x="9" y="102"/>
                      </a:lnTo>
                      <a:lnTo>
                        <a:pt x="7" y="102"/>
                      </a:lnTo>
                      <a:lnTo>
                        <a:pt x="6" y="103"/>
                      </a:lnTo>
                      <a:lnTo>
                        <a:pt x="4" y="105"/>
                      </a:lnTo>
                      <a:lnTo>
                        <a:pt x="4" y="106"/>
                      </a:lnTo>
                      <a:lnTo>
                        <a:pt x="3" y="106"/>
                      </a:lnTo>
                      <a:lnTo>
                        <a:pt x="1" y="106"/>
                      </a:lnTo>
                      <a:lnTo>
                        <a:pt x="1" y="108"/>
                      </a:lnTo>
                      <a:lnTo>
                        <a:pt x="0" y="106"/>
                      </a:lnTo>
                      <a:lnTo>
                        <a:pt x="0" y="105"/>
                      </a:lnTo>
                      <a:lnTo>
                        <a:pt x="0" y="103"/>
                      </a:lnTo>
                      <a:lnTo>
                        <a:pt x="0" y="102"/>
                      </a:lnTo>
                      <a:lnTo>
                        <a:pt x="6" y="95"/>
                      </a:lnTo>
                      <a:lnTo>
                        <a:pt x="12" y="89"/>
                      </a:lnTo>
                      <a:lnTo>
                        <a:pt x="18" y="83"/>
                      </a:lnTo>
                      <a:lnTo>
                        <a:pt x="24" y="78"/>
                      </a:lnTo>
                      <a:lnTo>
                        <a:pt x="31" y="74"/>
                      </a:lnTo>
                      <a:lnTo>
                        <a:pt x="39" y="68"/>
                      </a:lnTo>
                      <a:lnTo>
                        <a:pt x="46" y="63"/>
                      </a:lnTo>
                      <a:lnTo>
                        <a:pt x="54" y="59"/>
                      </a:lnTo>
                      <a:lnTo>
                        <a:pt x="61" y="54"/>
                      </a:lnTo>
                      <a:lnTo>
                        <a:pt x="67" y="50"/>
                      </a:lnTo>
                      <a:lnTo>
                        <a:pt x="73" y="45"/>
                      </a:lnTo>
                      <a:lnTo>
                        <a:pt x="78" y="41"/>
                      </a:lnTo>
                      <a:lnTo>
                        <a:pt x="81" y="36"/>
                      </a:lnTo>
                      <a:lnTo>
                        <a:pt x="83" y="32"/>
                      </a:lnTo>
                      <a:lnTo>
                        <a:pt x="86" y="27"/>
                      </a:lnTo>
                      <a:lnTo>
                        <a:pt x="88" y="23"/>
                      </a:lnTo>
                      <a:lnTo>
                        <a:pt x="91" y="17"/>
                      </a:lnTo>
                      <a:lnTo>
                        <a:pt x="94" y="12"/>
                      </a:lnTo>
                      <a:lnTo>
                        <a:pt x="95" y="8"/>
                      </a:lnTo>
                      <a:lnTo>
                        <a:pt x="98" y="2"/>
                      </a:lnTo>
                      <a:lnTo>
                        <a:pt x="98" y="0"/>
                      </a:lnTo>
                      <a:lnTo>
                        <a:pt x="100" y="0"/>
                      </a:lnTo>
                      <a:lnTo>
                        <a:pt x="101" y="0"/>
                      </a:lnTo>
                      <a:lnTo>
                        <a:pt x="103" y="0"/>
                      </a:lnTo>
                      <a:lnTo>
                        <a:pt x="104" y="0"/>
                      </a:lnTo>
                      <a:lnTo>
                        <a:pt x="106" y="0"/>
                      </a:lnTo>
                      <a:lnTo>
                        <a:pt x="106" y="2"/>
                      </a:lnTo>
                      <a:lnTo>
                        <a:pt x="106" y="3"/>
                      </a:lnTo>
                      <a:lnTo>
                        <a:pt x="106" y="5"/>
                      </a:lnTo>
                      <a:lnTo>
                        <a:pt x="106" y="9"/>
                      </a:lnTo>
                      <a:lnTo>
                        <a:pt x="106" y="12"/>
                      </a:lnTo>
                      <a:lnTo>
                        <a:pt x="106" y="17"/>
                      </a:lnTo>
                      <a:lnTo>
                        <a:pt x="104" y="20"/>
                      </a:lnTo>
                      <a:lnTo>
                        <a:pt x="103" y="24"/>
                      </a:lnTo>
                      <a:lnTo>
                        <a:pt x="101" y="27"/>
                      </a:lnTo>
                      <a:lnTo>
                        <a:pt x="98" y="30"/>
                      </a:lnTo>
                      <a:lnTo>
                        <a:pt x="97" y="35"/>
                      </a:lnTo>
                      <a:lnTo>
                        <a:pt x="94" y="38"/>
                      </a:lnTo>
                      <a:lnTo>
                        <a:pt x="92" y="41"/>
                      </a:lnTo>
                      <a:lnTo>
                        <a:pt x="85" y="48"/>
                      </a:lnTo>
                      <a:lnTo>
                        <a:pt x="78" y="56"/>
                      </a:lnTo>
                      <a:lnTo>
                        <a:pt x="70" y="63"/>
                      </a:lnTo>
                      <a:lnTo>
                        <a:pt x="63" y="69"/>
                      </a:lnTo>
                      <a:lnTo>
                        <a:pt x="54" y="75"/>
                      </a:lnTo>
                      <a:lnTo>
                        <a:pt x="45" y="80"/>
                      </a:lnTo>
                      <a:lnTo>
                        <a:pt x="36" y="86"/>
                      </a:lnTo>
                      <a:lnTo>
                        <a:pt x="27" y="90"/>
                      </a:lnTo>
                      <a:lnTo>
                        <a:pt x="18" y="95"/>
                      </a:lnTo>
                      <a:lnTo>
                        <a:pt x="9" y="10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11" name="Freeform 959"/>
                <p:cNvSpPr>
                  <a:spLocks/>
                </p:cNvSpPr>
                <p:nvPr/>
              </p:nvSpPr>
              <p:spPr bwMode="auto">
                <a:xfrm>
                  <a:off x="2496" y="1315"/>
                  <a:ext cx="106" cy="108"/>
                </a:xfrm>
                <a:custGeom>
                  <a:avLst/>
                  <a:gdLst>
                    <a:gd name="T0" fmla="*/ 9 w 106"/>
                    <a:gd name="T1" fmla="*/ 102 h 108"/>
                    <a:gd name="T2" fmla="*/ 7 w 106"/>
                    <a:gd name="T3" fmla="*/ 102 h 108"/>
                    <a:gd name="T4" fmla="*/ 6 w 106"/>
                    <a:gd name="T5" fmla="*/ 103 h 108"/>
                    <a:gd name="T6" fmla="*/ 4 w 106"/>
                    <a:gd name="T7" fmla="*/ 106 h 108"/>
                    <a:gd name="T8" fmla="*/ 1 w 106"/>
                    <a:gd name="T9" fmla="*/ 106 h 108"/>
                    <a:gd name="T10" fmla="*/ 0 w 106"/>
                    <a:gd name="T11" fmla="*/ 106 h 108"/>
                    <a:gd name="T12" fmla="*/ 0 w 106"/>
                    <a:gd name="T13" fmla="*/ 106 h 108"/>
                    <a:gd name="T14" fmla="*/ 0 w 106"/>
                    <a:gd name="T15" fmla="*/ 106 h 108"/>
                    <a:gd name="T16" fmla="*/ 0 w 106"/>
                    <a:gd name="T17" fmla="*/ 105 h 108"/>
                    <a:gd name="T18" fmla="*/ 0 w 106"/>
                    <a:gd name="T19" fmla="*/ 103 h 108"/>
                    <a:gd name="T20" fmla="*/ 0 w 106"/>
                    <a:gd name="T21" fmla="*/ 102 h 108"/>
                    <a:gd name="T22" fmla="*/ 0 w 106"/>
                    <a:gd name="T23" fmla="*/ 102 h 108"/>
                    <a:gd name="T24" fmla="*/ 12 w 106"/>
                    <a:gd name="T25" fmla="*/ 89 h 108"/>
                    <a:gd name="T26" fmla="*/ 24 w 106"/>
                    <a:gd name="T27" fmla="*/ 78 h 108"/>
                    <a:gd name="T28" fmla="*/ 39 w 106"/>
                    <a:gd name="T29" fmla="*/ 68 h 108"/>
                    <a:gd name="T30" fmla="*/ 54 w 106"/>
                    <a:gd name="T31" fmla="*/ 59 h 108"/>
                    <a:gd name="T32" fmla="*/ 67 w 106"/>
                    <a:gd name="T33" fmla="*/ 50 h 108"/>
                    <a:gd name="T34" fmla="*/ 73 w 106"/>
                    <a:gd name="T35" fmla="*/ 45 h 108"/>
                    <a:gd name="T36" fmla="*/ 81 w 106"/>
                    <a:gd name="T37" fmla="*/ 36 h 108"/>
                    <a:gd name="T38" fmla="*/ 86 w 106"/>
                    <a:gd name="T39" fmla="*/ 27 h 108"/>
                    <a:gd name="T40" fmla="*/ 91 w 106"/>
                    <a:gd name="T41" fmla="*/ 17 h 108"/>
                    <a:gd name="T42" fmla="*/ 95 w 106"/>
                    <a:gd name="T43" fmla="*/ 8 h 108"/>
                    <a:gd name="T44" fmla="*/ 98 w 106"/>
                    <a:gd name="T45" fmla="*/ 2 h 108"/>
                    <a:gd name="T46" fmla="*/ 98 w 106"/>
                    <a:gd name="T47" fmla="*/ 0 h 108"/>
                    <a:gd name="T48" fmla="*/ 100 w 106"/>
                    <a:gd name="T49" fmla="*/ 0 h 108"/>
                    <a:gd name="T50" fmla="*/ 101 w 106"/>
                    <a:gd name="T51" fmla="*/ 0 h 108"/>
                    <a:gd name="T52" fmla="*/ 101 w 106"/>
                    <a:gd name="T53" fmla="*/ 0 h 108"/>
                    <a:gd name="T54" fmla="*/ 103 w 106"/>
                    <a:gd name="T55" fmla="*/ 0 h 108"/>
                    <a:gd name="T56" fmla="*/ 104 w 106"/>
                    <a:gd name="T57" fmla="*/ 0 h 108"/>
                    <a:gd name="T58" fmla="*/ 106 w 106"/>
                    <a:gd name="T59" fmla="*/ 0 h 108"/>
                    <a:gd name="T60" fmla="*/ 106 w 106"/>
                    <a:gd name="T61" fmla="*/ 2 h 108"/>
                    <a:gd name="T62" fmla="*/ 106 w 106"/>
                    <a:gd name="T63" fmla="*/ 3 h 108"/>
                    <a:gd name="T64" fmla="*/ 106 w 106"/>
                    <a:gd name="T65" fmla="*/ 5 h 108"/>
                    <a:gd name="T66" fmla="*/ 106 w 106"/>
                    <a:gd name="T67" fmla="*/ 5 h 108"/>
                    <a:gd name="T68" fmla="*/ 106 w 106"/>
                    <a:gd name="T69" fmla="*/ 12 h 108"/>
                    <a:gd name="T70" fmla="*/ 104 w 106"/>
                    <a:gd name="T71" fmla="*/ 20 h 108"/>
                    <a:gd name="T72" fmla="*/ 101 w 106"/>
                    <a:gd name="T73" fmla="*/ 27 h 108"/>
                    <a:gd name="T74" fmla="*/ 97 w 106"/>
                    <a:gd name="T75" fmla="*/ 35 h 108"/>
                    <a:gd name="T76" fmla="*/ 92 w 106"/>
                    <a:gd name="T77" fmla="*/ 41 h 108"/>
                    <a:gd name="T78" fmla="*/ 85 w 106"/>
                    <a:gd name="T79" fmla="*/ 48 h 108"/>
                    <a:gd name="T80" fmla="*/ 70 w 106"/>
                    <a:gd name="T81" fmla="*/ 63 h 108"/>
                    <a:gd name="T82" fmla="*/ 54 w 106"/>
                    <a:gd name="T83" fmla="*/ 75 h 108"/>
                    <a:gd name="T84" fmla="*/ 36 w 106"/>
                    <a:gd name="T85" fmla="*/ 86 h 108"/>
                    <a:gd name="T86" fmla="*/ 18 w 106"/>
                    <a:gd name="T87" fmla="*/ 95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
                    <a:gd name="T133" fmla="*/ 0 h 108"/>
                    <a:gd name="T134" fmla="*/ 106 w 106"/>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 h="108">
                      <a:moveTo>
                        <a:pt x="9" y="102"/>
                      </a:moveTo>
                      <a:lnTo>
                        <a:pt x="9" y="102"/>
                      </a:lnTo>
                      <a:lnTo>
                        <a:pt x="7" y="102"/>
                      </a:lnTo>
                      <a:lnTo>
                        <a:pt x="6" y="103"/>
                      </a:lnTo>
                      <a:lnTo>
                        <a:pt x="4" y="105"/>
                      </a:lnTo>
                      <a:lnTo>
                        <a:pt x="4" y="106"/>
                      </a:lnTo>
                      <a:lnTo>
                        <a:pt x="3" y="106"/>
                      </a:lnTo>
                      <a:lnTo>
                        <a:pt x="1" y="106"/>
                      </a:lnTo>
                      <a:lnTo>
                        <a:pt x="1" y="108"/>
                      </a:lnTo>
                      <a:lnTo>
                        <a:pt x="0" y="106"/>
                      </a:lnTo>
                      <a:lnTo>
                        <a:pt x="0" y="105"/>
                      </a:lnTo>
                      <a:lnTo>
                        <a:pt x="0" y="103"/>
                      </a:lnTo>
                      <a:lnTo>
                        <a:pt x="0" y="102"/>
                      </a:lnTo>
                      <a:lnTo>
                        <a:pt x="6" y="95"/>
                      </a:lnTo>
                      <a:lnTo>
                        <a:pt x="12" y="89"/>
                      </a:lnTo>
                      <a:lnTo>
                        <a:pt x="18" y="83"/>
                      </a:lnTo>
                      <a:lnTo>
                        <a:pt x="24" y="78"/>
                      </a:lnTo>
                      <a:lnTo>
                        <a:pt x="31" y="74"/>
                      </a:lnTo>
                      <a:lnTo>
                        <a:pt x="39" y="68"/>
                      </a:lnTo>
                      <a:lnTo>
                        <a:pt x="46" y="63"/>
                      </a:lnTo>
                      <a:lnTo>
                        <a:pt x="54" y="59"/>
                      </a:lnTo>
                      <a:lnTo>
                        <a:pt x="61" y="54"/>
                      </a:lnTo>
                      <a:lnTo>
                        <a:pt x="67" y="50"/>
                      </a:lnTo>
                      <a:lnTo>
                        <a:pt x="73" y="45"/>
                      </a:lnTo>
                      <a:lnTo>
                        <a:pt x="78" y="41"/>
                      </a:lnTo>
                      <a:lnTo>
                        <a:pt x="81" y="36"/>
                      </a:lnTo>
                      <a:lnTo>
                        <a:pt x="83" y="32"/>
                      </a:lnTo>
                      <a:lnTo>
                        <a:pt x="86" y="27"/>
                      </a:lnTo>
                      <a:lnTo>
                        <a:pt x="88" y="23"/>
                      </a:lnTo>
                      <a:lnTo>
                        <a:pt x="91" y="17"/>
                      </a:lnTo>
                      <a:lnTo>
                        <a:pt x="94" y="12"/>
                      </a:lnTo>
                      <a:lnTo>
                        <a:pt x="95" y="8"/>
                      </a:lnTo>
                      <a:lnTo>
                        <a:pt x="98" y="2"/>
                      </a:lnTo>
                      <a:lnTo>
                        <a:pt x="98" y="0"/>
                      </a:lnTo>
                      <a:lnTo>
                        <a:pt x="100" y="0"/>
                      </a:lnTo>
                      <a:lnTo>
                        <a:pt x="101" y="0"/>
                      </a:lnTo>
                      <a:lnTo>
                        <a:pt x="103" y="0"/>
                      </a:lnTo>
                      <a:lnTo>
                        <a:pt x="104" y="0"/>
                      </a:lnTo>
                      <a:lnTo>
                        <a:pt x="106" y="0"/>
                      </a:lnTo>
                      <a:lnTo>
                        <a:pt x="106" y="2"/>
                      </a:lnTo>
                      <a:lnTo>
                        <a:pt x="106" y="3"/>
                      </a:lnTo>
                      <a:lnTo>
                        <a:pt x="106" y="5"/>
                      </a:lnTo>
                      <a:lnTo>
                        <a:pt x="106" y="9"/>
                      </a:lnTo>
                      <a:lnTo>
                        <a:pt x="106" y="12"/>
                      </a:lnTo>
                      <a:lnTo>
                        <a:pt x="106" y="17"/>
                      </a:lnTo>
                      <a:lnTo>
                        <a:pt x="104" y="20"/>
                      </a:lnTo>
                      <a:lnTo>
                        <a:pt x="103" y="24"/>
                      </a:lnTo>
                      <a:lnTo>
                        <a:pt x="101" y="27"/>
                      </a:lnTo>
                      <a:lnTo>
                        <a:pt x="98" y="30"/>
                      </a:lnTo>
                      <a:lnTo>
                        <a:pt x="97" y="35"/>
                      </a:lnTo>
                      <a:lnTo>
                        <a:pt x="94" y="38"/>
                      </a:lnTo>
                      <a:lnTo>
                        <a:pt x="92" y="41"/>
                      </a:lnTo>
                      <a:lnTo>
                        <a:pt x="85" y="48"/>
                      </a:lnTo>
                      <a:lnTo>
                        <a:pt x="78" y="56"/>
                      </a:lnTo>
                      <a:lnTo>
                        <a:pt x="70" y="63"/>
                      </a:lnTo>
                      <a:lnTo>
                        <a:pt x="63" y="69"/>
                      </a:lnTo>
                      <a:lnTo>
                        <a:pt x="54" y="75"/>
                      </a:lnTo>
                      <a:lnTo>
                        <a:pt x="45" y="80"/>
                      </a:lnTo>
                      <a:lnTo>
                        <a:pt x="36" y="86"/>
                      </a:lnTo>
                      <a:lnTo>
                        <a:pt x="27" y="90"/>
                      </a:lnTo>
                      <a:lnTo>
                        <a:pt x="18" y="95"/>
                      </a:lnTo>
                      <a:lnTo>
                        <a:pt x="9"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12" name="Freeform 960"/>
                <p:cNvSpPr>
                  <a:spLocks/>
                </p:cNvSpPr>
                <p:nvPr/>
              </p:nvSpPr>
              <p:spPr bwMode="auto">
                <a:xfrm>
                  <a:off x="1985" y="1348"/>
                  <a:ext cx="67" cy="57"/>
                </a:xfrm>
                <a:custGeom>
                  <a:avLst/>
                  <a:gdLst>
                    <a:gd name="T0" fmla="*/ 67 w 67"/>
                    <a:gd name="T1" fmla="*/ 0 h 57"/>
                    <a:gd name="T2" fmla="*/ 67 w 67"/>
                    <a:gd name="T3" fmla="*/ 0 h 57"/>
                    <a:gd name="T4" fmla="*/ 64 w 67"/>
                    <a:gd name="T5" fmla="*/ 2 h 57"/>
                    <a:gd name="T6" fmla="*/ 59 w 67"/>
                    <a:gd name="T7" fmla="*/ 3 h 57"/>
                    <a:gd name="T8" fmla="*/ 55 w 67"/>
                    <a:gd name="T9" fmla="*/ 5 h 57"/>
                    <a:gd name="T10" fmla="*/ 49 w 67"/>
                    <a:gd name="T11" fmla="*/ 6 h 57"/>
                    <a:gd name="T12" fmla="*/ 43 w 67"/>
                    <a:gd name="T13" fmla="*/ 9 h 57"/>
                    <a:gd name="T14" fmla="*/ 37 w 67"/>
                    <a:gd name="T15" fmla="*/ 12 h 57"/>
                    <a:gd name="T16" fmla="*/ 28 w 67"/>
                    <a:gd name="T17" fmla="*/ 17 h 57"/>
                    <a:gd name="T18" fmla="*/ 22 w 67"/>
                    <a:gd name="T19" fmla="*/ 20 h 57"/>
                    <a:gd name="T20" fmla="*/ 16 w 67"/>
                    <a:gd name="T21" fmla="*/ 24 h 57"/>
                    <a:gd name="T22" fmla="*/ 16 w 67"/>
                    <a:gd name="T23" fmla="*/ 24 h 57"/>
                    <a:gd name="T24" fmla="*/ 10 w 67"/>
                    <a:gd name="T25" fmla="*/ 29 h 57"/>
                    <a:gd name="T26" fmla="*/ 6 w 67"/>
                    <a:gd name="T27" fmla="*/ 33 h 57"/>
                    <a:gd name="T28" fmla="*/ 3 w 67"/>
                    <a:gd name="T29" fmla="*/ 38 h 57"/>
                    <a:gd name="T30" fmla="*/ 1 w 67"/>
                    <a:gd name="T31" fmla="*/ 42 h 57"/>
                    <a:gd name="T32" fmla="*/ 0 w 67"/>
                    <a:gd name="T33" fmla="*/ 45 h 57"/>
                    <a:gd name="T34" fmla="*/ 0 w 67"/>
                    <a:gd name="T35" fmla="*/ 50 h 57"/>
                    <a:gd name="T36" fmla="*/ 0 w 67"/>
                    <a:gd name="T37" fmla="*/ 53 h 57"/>
                    <a:gd name="T38" fmla="*/ 0 w 67"/>
                    <a:gd name="T39" fmla="*/ 56 h 57"/>
                    <a:gd name="T40" fmla="*/ 0 w 67"/>
                    <a:gd name="T41" fmla="*/ 57 h 57"/>
                    <a:gd name="T42" fmla="*/ 0 w 67"/>
                    <a:gd name="T43" fmla="*/ 57 h 57"/>
                    <a:gd name="T44" fmla="*/ 0 w 67"/>
                    <a:gd name="T45" fmla="*/ 57 h 57"/>
                    <a:gd name="T46" fmla="*/ 0 w 67"/>
                    <a:gd name="T47" fmla="*/ 57 h 57"/>
                    <a:gd name="T48" fmla="*/ 0 w 67"/>
                    <a:gd name="T49" fmla="*/ 56 h 57"/>
                    <a:gd name="T50" fmla="*/ 0 w 67"/>
                    <a:gd name="T51" fmla="*/ 53 h 57"/>
                    <a:gd name="T52" fmla="*/ 0 w 67"/>
                    <a:gd name="T53" fmla="*/ 50 h 57"/>
                    <a:gd name="T54" fmla="*/ 0 w 67"/>
                    <a:gd name="T55" fmla="*/ 45 h 57"/>
                    <a:gd name="T56" fmla="*/ 0 w 67"/>
                    <a:gd name="T57" fmla="*/ 39 h 57"/>
                    <a:gd name="T58" fmla="*/ 1 w 67"/>
                    <a:gd name="T59" fmla="*/ 35 h 57"/>
                    <a:gd name="T60" fmla="*/ 4 w 67"/>
                    <a:gd name="T61" fmla="*/ 30 h 57"/>
                    <a:gd name="T62" fmla="*/ 7 w 67"/>
                    <a:gd name="T63" fmla="*/ 26 h 57"/>
                    <a:gd name="T64" fmla="*/ 10 w 67"/>
                    <a:gd name="T65" fmla="*/ 21 h 57"/>
                    <a:gd name="T66" fmla="*/ 10 w 67"/>
                    <a:gd name="T67" fmla="*/ 21 h 57"/>
                    <a:gd name="T68" fmla="*/ 16 w 67"/>
                    <a:gd name="T69" fmla="*/ 17 h 57"/>
                    <a:gd name="T70" fmla="*/ 22 w 67"/>
                    <a:gd name="T71" fmla="*/ 14 h 57"/>
                    <a:gd name="T72" fmla="*/ 30 w 67"/>
                    <a:gd name="T73" fmla="*/ 11 h 57"/>
                    <a:gd name="T74" fmla="*/ 37 w 67"/>
                    <a:gd name="T75" fmla="*/ 8 h 57"/>
                    <a:gd name="T76" fmla="*/ 45 w 67"/>
                    <a:gd name="T77" fmla="*/ 6 h 57"/>
                    <a:gd name="T78" fmla="*/ 52 w 67"/>
                    <a:gd name="T79" fmla="*/ 3 h 57"/>
                    <a:gd name="T80" fmla="*/ 58 w 67"/>
                    <a:gd name="T81" fmla="*/ 2 h 57"/>
                    <a:gd name="T82" fmla="*/ 64 w 67"/>
                    <a:gd name="T83" fmla="*/ 2 h 57"/>
                    <a:gd name="T84" fmla="*/ 67 w 67"/>
                    <a:gd name="T85" fmla="*/ 0 h 57"/>
                    <a:gd name="T86" fmla="*/ 67 w 67"/>
                    <a:gd name="T87" fmla="*/ 0 h 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57"/>
                    <a:gd name="T134" fmla="*/ 67 w 67"/>
                    <a:gd name="T135" fmla="*/ 57 h 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57">
                      <a:moveTo>
                        <a:pt x="67" y="0"/>
                      </a:moveTo>
                      <a:lnTo>
                        <a:pt x="67" y="0"/>
                      </a:lnTo>
                      <a:lnTo>
                        <a:pt x="64" y="2"/>
                      </a:lnTo>
                      <a:lnTo>
                        <a:pt x="59" y="3"/>
                      </a:lnTo>
                      <a:lnTo>
                        <a:pt x="55" y="5"/>
                      </a:lnTo>
                      <a:lnTo>
                        <a:pt x="49" y="6"/>
                      </a:lnTo>
                      <a:lnTo>
                        <a:pt x="43" y="9"/>
                      </a:lnTo>
                      <a:lnTo>
                        <a:pt x="37" y="12"/>
                      </a:lnTo>
                      <a:lnTo>
                        <a:pt x="28" y="17"/>
                      </a:lnTo>
                      <a:lnTo>
                        <a:pt x="22" y="20"/>
                      </a:lnTo>
                      <a:lnTo>
                        <a:pt x="16" y="24"/>
                      </a:lnTo>
                      <a:lnTo>
                        <a:pt x="10" y="29"/>
                      </a:lnTo>
                      <a:lnTo>
                        <a:pt x="6" y="33"/>
                      </a:lnTo>
                      <a:lnTo>
                        <a:pt x="3" y="38"/>
                      </a:lnTo>
                      <a:lnTo>
                        <a:pt x="1" y="42"/>
                      </a:lnTo>
                      <a:lnTo>
                        <a:pt x="0" y="45"/>
                      </a:lnTo>
                      <a:lnTo>
                        <a:pt x="0" y="50"/>
                      </a:lnTo>
                      <a:lnTo>
                        <a:pt x="0" y="53"/>
                      </a:lnTo>
                      <a:lnTo>
                        <a:pt x="0" y="56"/>
                      </a:lnTo>
                      <a:lnTo>
                        <a:pt x="0" y="57"/>
                      </a:lnTo>
                      <a:lnTo>
                        <a:pt x="0" y="56"/>
                      </a:lnTo>
                      <a:lnTo>
                        <a:pt x="0" y="53"/>
                      </a:lnTo>
                      <a:lnTo>
                        <a:pt x="0" y="50"/>
                      </a:lnTo>
                      <a:lnTo>
                        <a:pt x="0" y="45"/>
                      </a:lnTo>
                      <a:lnTo>
                        <a:pt x="0" y="39"/>
                      </a:lnTo>
                      <a:lnTo>
                        <a:pt x="1" y="35"/>
                      </a:lnTo>
                      <a:lnTo>
                        <a:pt x="4" y="30"/>
                      </a:lnTo>
                      <a:lnTo>
                        <a:pt x="7" y="26"/>
                      </a:lnTo>
                      <a:lnTo>
                        <a:pt x="10" y="21"/>
                      </a:lnTo>
                      <a:lnTo>
                        <a:pt x="16" y="17"/>
                      </a:lnTo>
                      <a:lnTo>
                        <a:pt x="22" y="14"/>
                      </a:lnTo>
                      <a:lnTo>
                        <a:pt x="30" y="11"/>
                      </a:lnTo>
                      <a:lnTo>
                        <a:pt x="37" y="8"/>
                      </a:lnTo>
                      <a:lnTo>
                        <a:pt x="45" y="6"/>
                      </a:lnTo>
                      <a:lnTo>
                        <a:pt x="52" y="3"/>
                      </a:lnTo>
                      <a:lnTo>
                        <a:pt x="58" y="2"/>
                      </a:lnTo>
                      <a:lnTo>
                        <a:pt x="64" y="2"/>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413" name="Freeform 961"/>
                <p:cNvSpPr>
                  <a:spLocks/>
                </p:cNvSpPr>
                <p:nvPr/>
              </p:nvSpPr>
              <p:spPr bwMode="auto">
                <a:xfrm>
                  <a:off x="2109" y="1300"/>
                  <a:ext cx="33" cy="51"/>
                </a:xfrm>
                <a:custGeom>
                  <a:avLst/>
                  <a:gdLst>
                    <a:gd name="T0" fmla="*/ 33 w 33"/>
                    <a:gd name="T1" fmla="*/ 0 h 51"/>
                    <a:gd name="T2" fmla="*/ 30 w 33"/>
                    <a:gd name="T3" fmla="*/ 0 h 51"/>
                    <a:gd name="T4" fmla="*/ 28 w 33"/>
                    <a:gd name="T5" fmla="*/ 2 h 51"/>
                    <a:gd name="T6" fmla="*/ 27 w 33"/>
                    <a:gd name="T7" fmla="*/ 3 h 51"/>
                    <a:gd name="T8" fmla="*/ 24 w 33"/>
                    <a:gd name="T9" fmla="*/ 3 h 51"/>
                    <a:gd name="T10" fmla="*/ 22 w 33"/>
                    <a:gd name="T11" fmla="*/ 6 h 51"/>
                    <a:gd name="T12" fmla="*/ 19 w 33"/>
                    <a:gd name="T13" fmla="*/ 8 h 51"/>
                    <a:gd name="T14" fmla="*/ 16 w 33"/>
                    <a:gd name="T15" fmla="*/ 9 h 51"/>
                    <a:gd name="T16" fmla="*/ 15 w 33"/>
                    <a:gd name="T17" fmla="*/ 12 h 51"/>
                    <a:gd name="T18" fmla="*/ 13 w 33"/>
                    <a:gd name="T19" fmla="*/ 14 h 51"/>
                    <a:gd name="T20" fmla="*/ 10 w 33"/>
                    <a:gd name="T21" fmla="*/ 15 h 51"/>
                    <a:gd name="T22" fmla="*/ 10 w 33"/>
                    <a:gd name="T23" fmla="*/ 15 h 51"/>
                    <a:gd name="T24" fmla="*/ 9 w 33"/>
                    <a:gd name="T25" fmla="*/ 18 h 51"/>
                    <a:gd name="T26" fmla="*/ 7 w 33"/>
                    <a:gd name="T27" fmla="*/ 23 h 51"/>
                    <a:gd name="T28" fmla="*/ 6 w 33"/>
                    <a:gd name="T29" fmla="*/ 27 h 51"/>
                    <a:gd name="T30" fmla="*/ 4 w 33"/>
                    <a:gd name="T31" fmla="*/ 32 h 51"/>
                    <a:gd name="T32" fmla="*/ 3 w 33"/>
                    <a:gd name="T33" fmla="*/ 38 h 51"/>
                    <a:gd name="T34" fmla="*/ 1 w 33"/>
                    <a:gd name="T35" fmla="*/ 42 h 51"/>
                    <a:gd name="T36" fmla="*/ 1 w 33"/>
                    <a:gd name="T37" fmla="*/ 47 h 51"/>
                    <a:gd name="T38" fmla="*/ 0 w 33"/>
                    <a:gd name="T39" fmla="*/ 50 h 51"/>
                    <a:gd name="T40" fmla="*/ 0 w 33"/>
                    <a:gd name="T41" fmla="*/ 51 h 51"/>
                    <a:gd name="T42" fmla="*/ 0 w 33"/>
                    <a:gd name="T43" fmla="*/ 51 h 51"/>
                    <a:gd name="T44" fmla="*/ 0 w 33"/>
                    <a:gd name="T45" fmla="*/ 51 h 51"/>
                    <a:gd name="T46" fmla="*/ 0 w 33"/>
                    <a:gd name="T47" fmla="*/ 50 h 51"/>
                    <a:gd name="T48" fmla="*/ 0 w 33"/>
                    <a:gd name="T49" fmla="*/ 47 h 51"/>
                    <a:gd name="T50" fmla="*/ 0 w 33"/>
                    <a:gd name="T51" fmla="*/ 44 h 51"/>
                    <a:gd name="T52" fmla="*/ 1 w 33"/>
                    <a:gd name="T53" fmla="*/ 39 h 51"/>
                    <a:gd name="T54" fmla="*/ 1 w 33"/>
                    <a:gd name="T55" fmla="*/ 35 h 51"/>
                    <a:gd name="T56" fmla="*/ 3 w 33"/>
                    <a:gd name="T57" fmla="*/ 30 h 51"/>
                    <a:gd name="T58" fmla="*/ 4 w 33"/>
                    <a:gd name="T59" fmla="*/ 26 h 51"/>
                    <a:gd name="T60" fmla="*/ 6 w 33"/>
                    <a:gd name="T61" fmla="*/ 21 h 51"/>
                    <a:gd name="T62" fmla="*/ 7 w 33"/>
                    <a:gd name="T63" fmla="*/ 17 h 51"/>
                    <a:gd name="T64" fmla="*/ 9 w 33"/>
                    <a:gd name="T65" fmla="*/ 14 h 51"/>
                    <a:gd name="T66" fmla="*/ 9 w 33"/>
                    <a:gd name="T67" fmla="*/ 14 h 51"/>
                    <a:gd name="T68" fmla="*/ 12 w 33"/>
                    <a:gd name="T69" fmla="*/ 11 h 51"/>
                    <a:gd name="T70" fmla="*/ 13 w 33"/>
                    <a:gd name="T71" fmla="*/ 8 h 51"/>
                    <a:gd name="T72" fmla="*/ 16 w 33"/>
                    <a:gd name="T73" fmla="*/ 6 h 51"/>
                    <a:gd name="T74" fmla="*/ 19 w 33"/>
                    <a:gd name="T75" fmla="*/ 5 h 51"/>
                    <a:gd name="T76" fmla="*/ 22 w 33"/>
                    <a:gd name="T77" fmla="*/ 3 h 51"/>
                    <a:gd name="T78" fmla="*/ 25 w 33"/>
                    <a:gd name="T79" fmla="*/ 2 h 51"/>
                    <a:gd name="T80" fmla="*/ 28 w 33"/>
                    <a:gd name="T81" fmla="*/ 2 h 51"/>
                    <a:gd name="T82" fmla="*/ 30 w 33"/>
                    <a:gd name="T83" fmla="*/ 0 h 51"/>
                    <a:gd name="T84" fmla="*/ 31 w 33"/>
                    <a:gd name="T85" fmla="*/ 0 h 51"/>
                    <a:gd name="T86" fmla="*/ 33 w 33"/>
                    <a:gd name="T87" fmla="*/ 0 h 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
                    <a:gd name="T133" fmla="*/ 0 h 51"/>
                    <a:gd name="T134" fmla="*/ 33 w 33"/>
                    <a:gd name="T135" fmla="*/ 51 h 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 h="51">
                      <a:moveTo>
                        <a:pt x="33" y="0"/>
                      </a:moveTo>
                      <a:lnTo>
                        <a:pt x="30" y="0"/>
                      </a:lnTo>
                      <a:lnTo>
                        <a:pt x="28" y="2"/>
                      </a:lnTo>
                      <a:lnTo>
                        <a:pt x="27" y="3"/>
                      </a:lnTo>
                      <a:lnTo>
                        <a:pt x="24" y="3"/>
                      </a:lnTo>
                      <a:lnTo>
                        <a:pt x="22" y="6"/>
                      </a:lnTo>
                      <a:lnTo>
                        <a:pt x="19" y="8"/>
                      </a:lnTo>
                      <a:lnTo>
                        <a:pt x="16" y="9"/>
                      </a:lnTo>
                      <a:lnTo>
                        <a:pt x="15" y="12"/>
                      </a:lnTo>
                      <a:lnTo>
                        <a:pt x="13" y="14"/>
                      </a:lnTo>
                      <a:lnTo>
                        <a:pt x="10" y="15"/>
                      </a:lnTo>
                      <a:lnTo>
                        <a:pt x="9" y="18"/>
                      </a:lnTo>
                      <a:lnTo>
                        <a:pt x="7" y="23"/>
                      </a:lnTo>
                      <a:lnTo>
                        <a:pt x="6" y="27"/>
                      </a:lnTo>
                      <a:lnTo>
                        <a:pt x="4" y="32"/>
                      </a:lnTo>
                      <a:lnTo>
                        <a:pt x="3" y="38"/>
                      </a:lnTo>
                      <a:lnTo>
                        <a:pt x="1" y="42"/>
                      </a:lnTo>
                      <a:lnTo>
                        <a:pt x="1" y="47"/>
                      </a:lnTo>
                      <a:lnTo>
                        <a:pt x="0" y="50"/>
                      </a:lnTo>
                      <a:lnTo>
                        <a:pt x="0" y="51"/>
                      </a:lnTo>
                      <a:lnTo>
                        <a:pt x="0" y="50"/>
                      </a:lnTo>
                      <a:lnTo>
                        <a:pt x="0" y="47"/>
                      </a:lnTo>
                      <a:lnTo>
                        <a:pt x="0" y="44"/>
                      </a:lnTo>
                      <a:lnTo>
                        <a:pt x="1" y="39"/>
                      </a:lnTo>
                      <a:lnTo>
                        <a:pt x="1" y="35"/>
                      </a:lnTo>
                      <a:lnTo>
                        <a:pt x="3" y="30"/>
                      </a:lnTo>
                      <a:lnTo>
                        <a:pt x="4" y="26"/>
                      </a:lnTo>
                      <a:lnTo>
                        <a:pt x="6" y="21"/>
                      </a:lnTo>
                      <a:lnTo>
                        <a:pt x="7" y="17"/>
                      </a:lnTo>
                      <a:lnTo>
                        <a:pt x="9" y="14"/>
                      </a:lnTo>
                      <a:lnTo>
                        <a:pt x="12" y="11"/>
                      </a:lnTo>
                      <a:lnTo>
                        <a:pt x="13" y="8"/>
                      </a:lnTo>
                      <a:lnTo>
                        <a:pt x="16" y="6"/>
                      </a:lnTo>
                      <a:lnTo>
                        <a:pt x="19" y="5"/>
                      </a:lnTo>
                      <a:lnTo>
                        <a:pt x="22" y="3"/>
                      </a:lnTo>
                      <a:lnTo>
                        <a:pt x="25" y="2"/>
                      </a:lnTo>
                      <a:lnTo>
                        <a:pt x="28" y="2"/>
                      </a:lnTo>
                      <a:lnTo>
                        <a:pt x="30" y="0"/>
                      </a:lnTo>
                      <a:lnTo>
                        <a:pt x="31" y="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414" name="Freeform 962"/>
                <p:cNvSpPr>
                  <a:spLocks/>
                </p:cNvSpPr>
                <p:nvPr/>
              </p:nvSpPr>
              <p:spPr bwMode="auto">
                <a:xfrm>
                  <a:off x="1766" y="1404"/>
                  <a:ext cx="66" cy="65"/>
                </a:xfrm>
                <a:custGeom>
                  <a:avLst/>
                  <a:gdLst>
                    <a:gd name="T0" fmla="*/ 66 w 66"/>
                    <a:gd name="T1" fmla="*/ 0 h 65"/>
                    <a:gd name="T2" fmla="*/ 65 w 66"/>
                    <a:gd name="T3" fmla="*/ 1 h 65"/>
                    <a:gd name="T4" fmla="*/ 62 w 66"/>
                    <a:gd name="T5" fmla="*/ 1 h 65"/>
                    <a:gd name="T6" fmla="*/ 60 w 66"/>
                    <a:gd name="T7" fmla="*/ 1 h 65"/>
                    <a:gd name="T8" fmla="*/ 57 w 66"/>
                    <a:gd name="T9" fmla="*/ 1 h 65"/>
                    <a:gd name="T10" fmla="*/ 53 w 66"/>
                    <a:gd name="T11" fmla="*/ 3 h 65"/>
                    <a:gd name="T12" fmla="*/ 48 w 66"/>
                    <a:gd name="T13" fmla="*/ 6 h 65"/>
                    <a:gd name="T14" fmla="*/ 42 w 66"/>
                    <a:gd name="T15" fmla="*/ 9 h 65"/>
                    <a:gd name="T16" fmla="*/ 38 w 66"/>
                    <a:gd name="T17" fmla="*/ 13 h 65"/>
                    <a:gd name="T18" fmla="*/ 30 w 66"/>
                    <a:gd name="T19" fmla="*/ 19 h 65"/>
                    <a:gd name="T20" fmla="*/ 23 w 66"/>
                    <a:gd name="T21" fmla="*/ 28 h 65"/>
                    <a:gd name="T22" fmla="*/ 23 w 66"/>
                    <a:gd name="T23" fmla="*/ 28 h 65"/>
                    <a:gd name="T24" fmla="*/ 18 w 66"/>
                    <a:gd name="T25" fmla="*/ 34 h 65"/>
                    <a:gd name="T26" fmla="*/ 14 w 66"/>
                    <a:gd name="T27" fmla="*/ 40 h 65"/>
                    <a:gd name="T28" fmla="*/ 11 w 66"/>
                    <a:gd name="T29" fmla="*/ 46 h 65"/>
                    <a:gd name="T30" fmla="*/ 8 w 66"/>
                    <a:gd name="T31" fmla="*/ 50 h 65"/>
                    <a:gd name="T32" fmla="*/ 5 w 66"/>
                    <a:gd name="T33" fmla="*/ 55 h 65"/>
                    <a:gd name="T34" fmla="*/ 3 w 66"/>
                    <a:gd name="T35" fmla="*/ 58 h 65"/>
                    <a:gd name="T36" fmla="*/ 2 w 66"/>
                    <a:gd name="T37" fmla="*/ 61 h 65"/>
                    <a:gd name="T38" fmla="*/ 0 w 66"/>
                    <a:gd name="T39" fmla="*/ 64 h 65"/>
                    <a:gd name="T40" fmla="*/ 0 w 66"/>
                    <a:gd name="T41" fmla="*/ 65 h 65"/>
                    <a:gd name="T42" fmla="*/ 0 w 66"/>
                    <a:gd name="T43" fmla="*/ 65 h 65"/>
                    <a:gd name="T44" fmla="*/ 0 w 66"/>
                    <a:gd name="T45" fmla="*/ 65 h 65"/>
                    <a:gd name="T46" fmla="*/ 0 w 66"/>
                    <a:gd name="T47" fmla="*/ 65 h 65"/>
                    <a:gd name="T48" fmla="*/ 2 w 66"/>
                    <a:gd name="T49" fmla="*/ 64 h 65"/>
                    <a:gd name="T50" fmla="*/ 3 w 66"/>
                    <a:gd name="T51" fmla="*/ 61 h 65"/>
                    <a:gd name="T52" fmla="*/ 5 w 66"/>
                    <a:gd name="T53" fmla="*/ 58 h 65"/>
                    <a:gd name="T54" fmla="*/ 8 w 66"/>
                    <a:gd name="T55" fmla="*/ 53 h 65"/>
                    <a:gd name="T56" fmla="*/ 11 w 66"/>
                    <a:gd name="T57" fmla="*/ 49 h 65"/>
                    <a:gd name="T58" fmla="*/ 15 w 66"/>
                    <a:gd name="T59" fmla="*/ 44 h 65"/>
                    <a:gd name="T60" fmla="*/ 20 w 66"/>
                    <a:gd name="T61" fmla="*/ 38 h 65"/>
                    <a:gd name="T62" fmla="*/ 24 w 66"/>
                    <a:gd name="T63" fmla="*/ 32 h 65"/>
                    <a:gd name="T64" fmla="*/ 29 w 66"/>
                    <a:gd name="T65" fmla="*/ 26 h 65"/>
                    <a:gd name="T66" fmla="*/ 29 w 66"/>
                    <a:gd name="T67" fmla="*/ 26 h 65"/>
                    <a:gd name="T68" fmla="*/ 33 w 66"/>
                    <a:gd name="T69" fmla="*/ 22 h 65"/>
                    <a:gd name="T70" fmla="*/ 39 w 66"/>
                    <a:gd name="T71" fmla="*/ 17 h 65"/>
                    <a:gd name="T72" fmla="*/ 44 w 66"/>
                    <a:gd name="T73" fmla="*/ 13 h 65"/>
                    <a:gd name="T74" fmla="*/ 48 w 66"/>
                    <a:gd name="T75" fmla="*/ 10 h 65"/>
                    <a:gd name="T76" fmla="*/ 53 w 66"/>
                    <a:gd name="T77" fmla="*/ 7 h 65"/>
                    <a:gd name="T78" fmla="*/ 57 w 66"/>
                    <a:gd name="T79" fmla="*/ 6 h 65"/>
                    <a:gd name="T80" fmla="*/ 62 w 66"/>
                    <a:gd name="T81" fmla="*/ 3 h 65"/>
                    <a:gd name="T82" fmla="*/ 65 w 66"/>
                    <a:gd name="T83" fmla="*/ 1 h 65"/>
                    <a:gd name="T84" fmla="*/ 66 w 66"/>
                    <a:gd name="T85" fmla="*/ 1 h 65"/>
                    <a:gd name="T86" fmla="*/ 66 w 66"/>
                    <a:gd name="T87" fmla="*/ 0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65"/>
                    <a:gd name="T134" fmla="*/ 66 w 66"/>
                    <a:gd name="T135" fmla="*/ 65 h 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65">
                      <a:moveTo>
                        <a:pt x="66" y="0"/>
                      </a:moveTo>
                      <a:lnTo>
                        <a:pt x="65" y="1"/>
                      </a:lnTo>
                      <a:lnTo>
                        <a:pt x="62" y="1"/>
                      </a:lnTo>
                      <a:lnTo>
                        <a:pt x="60" y="1"/>
                      </a:lnTo>
                      <a:lnTo>
                        <a:pt x="57" y="1"/>
                      </a:lnTo>
                      <a:lnTo>
                        <a:pt x="53" y="3"/>
                      </a:lnTo>
                      <a:lnTo>
                        <a:pt x="48" y="6"/>
                      </a:lnTo>
                      <a:lnTo>
                        <a:pt x="42" y="9"/>
                      </a:lnTo>
                      <a:lnTo>
                        <a:pt x="38" y="13"/>
                      </a:lnTo>
                      <a:lnTo>
                        <a:pt x="30" y="19"/>
                      </a:lnTo>
                      <a:lnTo>
                        <a:pt x="23" y="28"/>
                      </a:lnTo>
                      <a:lnTo>
                        <a:pt x="18" y="34"/>
                      </a:lnTo>
                      <a:lnTo>
                        <a:pt x="14" y="40"/>
                      </a:lnTo>
                      <a:lnTo>
                        <a:pt x="11" y="46"/>
                      </a:lnTo>
                      <a:lnTo>
                        <a:pt x="8" y="50"/>
                      </a:lnTo>
                      <a:lnTo>
                        <a:pt x="5" y="55"/>
                      </a:lnTo>
                      <a:lnTo>
                        <a:pt x="3" y="58"/>
                      </a:lnTo>
                      <a:lnTo>
                        <a:pt x="2" y="61"/>
                      </a:lnTo>
                      <a:lnTo>
                        <a:pt x="0" y="64"/>
                      </a:lnTo>
                      <a:lnTo>
                        <a:pt x="0" y="65"/>
                      </a:lnTo>
                      <a:lnTo>
                        <a:pt x="2" y="64"/>
                      </a:lnTo>
                      <a:lnTo>
                        <a:pt x="3" y="61"/>
                      </a:lnTo>
                      <a:lnTo>
                        <a:pt x="5" y="58"/>
                      </a:lnTo>
                      <a:lnTo>
                        <a:pt x="8" y="53"/>
                      </a:lnTo>
                      <a:lnTo>
                        <a:pt x="11" y="49"/>
                      </a:lnTo>
                      <a:lnTo>
                        <a:pt x="15" y="44"/>
                      </a:lnTo>
                      <a:lnTo>
                        <a:pt x="20" y="38"/>
                      </a:lnTo>
                      <a:lnTo>
                        <a:pt x="24" y="32"/>
                      </a:lnTo>
                      <a:lnTo>
                        <a:pt x="29" y="26"/>
                      </a:lnTo>
                      <a:lnTo>
                        <a:pt x="33" y="22"/>
                      </a:lnTo>
                      <a:lnTo>
                        <a:pt x="39" y="17"/>
                      </a:lnTo>
                      <a:lnTo>
                        <a:pt x="44" y="13"/>
                      </a:lnTo>
                      <a:lnTo>
                        <a:pt x="48" y="10"/>
                      </a:lnTo>
                      <a:lnTo>
                        <a:pt x="53" y="7"/>
                      </a:lnTo>
                      <a:lnTo>
                        <a:pt x="57" y="6"/>
                      </a:lnTo>
                      <a:lnTo>
                        <a:pt x="62" y="3"/>
                      </a:lnTo>
                      <a:lnTo>
                        <a:pt x="65" y="1"/>
                      </a:lnTo>
                      <a:lnTo>
                        <a:pt x="66" y="1"/>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415" name="Freeform 963"/>
                <p:cNvSpPr>
                  <a:spLocks/>
                </p:cNvSpPr>
                <p:nvPr/>
              </p:nvSpPr>
              <p:spPr bwMode="auto">
                <a:xfrm>
                  <a:off x="2357" y="1206"/>
                  <a:ext cx="55" cy="53"/>
                </a:xfrm>
                <a:custGeom>
                  <a:avLst/>
                  <a:gdLst>
                    <a:gd name="T0" fmla="*/ 55 w 55"/>
                    <a:gd name="T1" fmla="*/ 0 h 53"/>
                    <a:gd name="T2" fmla="*/ 55 w 55"/>
                    <a:gd name="T3" fmla="*/ 0 h 53"/>
                    <a:gd name="T4" fmla="*/ 54 w 55"/>
                    <a:gd name="T5" fmla="*/ 0 h 53"/>
                    <a:gd name="T6" fmla="*/ 52 w 55"/>
                    <a:gd name="T7" fmla="*/ 2 h 53"/>
                    <a:gd name="T8" fmla="*/ 49 w 55"/>
                    <a:gd name="T9" fmla="*/ 2 h 53"/>
                    <a:gd name="T10" fmla="*/ 46 w 55"/>
                    <a:gd name="T11" fmla="*/ 5 h 53"/>
                    <a:gd name="T12" fmla="*/ 43 w 55"/>
                    <a:gd name="T13" fmla="*/ 5 h 53"/>
                    <a:gd name="T14" fmla="*/ 39 w 55"/>
                    <a:gd name="T15" fmla="*/ 8 h 53"/>
                    <a:gd name="T16" fmla="*/ 34 w 55"/>
                    <a:gd name="T17" fmla="*/ 9 h 53"/>
                    <a:gd name="T18" fmla="*/ 30 w 55"/>
                    <a:gd name="T19" fmla="*/ 12 h 53"/>
                    <a:gd name="T20" fmla="*/ 27 w 55"/>
                    <a:gd name="T21" fmla="*/ 15 h 53"/>
                    <a:gd name="T22" fmla="*/ 27 w 55"/>
                    <a:gd name="T23" fmla="*/ 15 h 53"/>
                    <a:gd name="T24" fmla="*/ 22 w 55"/>
                    <a:gd name="T25" fmla="*/ 20 h 53"/>
                    <a:gd name="T26" fmla="*/ 18 w 55"/>
                    <a:gd name="T27" fmla="*/ 24 h 53"/>
                    <a:gd name="T28" fmla="*/ 15 w 55"/>
                    <a:gd name="T29" fmla="*/ 29 h 53"/>
                    <a:gd name="T30" fmla="*/ 12 w 55"/>
                    <a:gd name="T31" fmla="*/ 33 h 53"/>
                    <a:gd name="T32" fmla="*/ 9 w 55"/>
                    <a:gd name="T33" fmla="*/ 38 h 53"/>
                    <a:gd name="T34" fmla="*/ 4 w 55"/>
                    <a:gd name="T35" fmla="*/ 42 h 53"/>
                    <a:gd name="T36" fmla="*/ 3 w 55"/>
                    <a:gd name="T37" fmla="*/ 47 h 53"/>
                    <a:gd name="T38" fmla="*/ 1 w 55"/>
                    <a:gd name="T39" fmla="*/ 50 h 53"/>
                    <a:gd name="T40" fmla="*/ 1 w 55"/>
                    <a:gd name="T41" fmla="*/ 51 h 53"/>
                    <a:gd name="T42" fmla="*/ 0 w 55"/>
                    <a:gd name="T43" fmla="*/ 53 h 53"/>
                    <a:gd name="T44" fmla="*/ 0 w 55"/>
                    <a:gd name="T45" fmla="*/ 53 h 53"/>
                    <a:gd name="T46" fmla="*/ 0 w 55"/>
                    <a:gd name="T47" fmla="*/ 51 h 53"/>
                    <a:gd name="T48" fmla="*/ 1 w 55"/>
                    <a:gd name="T49" fmla="*/ 51 h 53"/>
                    <a:gd name="T50" fmla="*/ 1 w 55"/>
                    <a:gd name="T51" fmla="*/ 48 h 53"/>
                    <a:gd name="T52" fmla="*/ 1 w 55"/>
                    <a:gd name="T53" fmla="*/ 47 h 53"/>
                    <a:gd name="T54" fmla="*/ 3 w 55"/>
                    <a:gd name="T55" fmla="*/ 44 h 53"/>
                    <a:gd name="T56" fmla="*/ 4 w 55"/>
                    <a:gd name="T57" fmla="*/ 39 h 53"/>
                    <a:gd name="T58" fmla="*/ 6 w 55"/>
                    <a:gd name="T59" fmla="*/ 36 h 53"/>
                    <a:gd name="T60" fmla="*/ 9 w 55"/>
                    <a:gd name="T61" fmla="*/ 32 h 53"/>
                    <a:gd name="T62" fmla="*/ 12 w 55"/>
                    <a:gd name="T63" fmla="*/ 26 h 53"/>
                    <a:gd name="T64" fmla="*/ 16 w 55"/>
                    <a:gd name="T65" fmla="*/ 21 h 53"/>
                    <a:gd name="T66" fmla="*/ 16 w 55"/>
                    <a:gd name="T67" fmla="*/ 21 h 53"/>
                    <a:gd name="T68" fmla="*/ 21 w 55"/>
                    <a:gd name="T69" fmla="*/ 17 h 53"/>
                    <a:gd name="T70" fmla="*/ 25 w 55"/>
                    <a:gd name="T71" fmla="*/ 12 h 53"/>
                    <a:gd name="T72" fmla="*/ 31 w 55"/>
                    <a:gd name="T73" fmla="*/ 9 h 53"/>
                    <a:gd name="T74" fmla="*/ 36 w 55"/>
                    <a:gd name="T75" fmla="*/ 6 h 53"/>
                    <a:gd name="T76" fmla="*/ 40 w 55"/>
                    <a:gd name="T77" fmla="*/ 5 h 53"/>
                    <a:gd name="T78" fmla="*/ 46 w 55"/>
                    <a:gd name="T79" fmla="*/ 2 h 53"/>
                    <a:gd name="T80" fmla="*/ 49 w 55"/>
                    <a:gd name="T81" fmla="*/ 0 h 53"/>
                    <a:gd name="T82" fmla="*/ 52 w 55"/>
                    <a:gd name="T83" fmla="*/ 0 h 53"/>
                    <a:gd name="T84" fmla="*/ 55 w 55"/>
                    <a:gd name="T85" fmla="*/ 0 h 53"/>
                    <a:gd name="T86" fmla="*/ 55 w 55"/>
                    <a:gd name="T87" fmla="*/ 0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
                    <a:gd name="T133" fmla="*/ 0 h 53"/>
                    <a:gd name="T134" fmla="*/ 55 w 55"/>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 h="53">
                      <a:moveTo>
                        <a:pt x="55" y="0"/>
                      </a:moveTo>
                      <a:lnTo>
                        <a:pt x="55" y="0"/>
                      </a:lnTo>
                      <a:lnTo>
                        <a:pt x="54" y="0"/>
                      </a:lnTo>
                      <a:lnTo>
                        <a:pt x="52" y="2"/>
                      </a:lnTo>
                      <a:lnTo>
                        <a:pt x="49" y="2"/>
                      </a:lnTo>
                      <a:lnTo>
                        <a:pt x="46" y="5"/>
                      </a:lnTo>
                      <a:lnTo>
                        <a:pt x="43" y="5"/>
                      </a:lnTo>
                      <a:lnTo>
                        <a:pt x="39" y="8"/>
                      </a:lnTo>
                      <a:lnTo>
                        <a:pt x="34" y="9"/>
                      </a:lnTo>
                      <a:lnTo>
                        <a:pt x="30" y="12"/>
                      </a:lnTo>
                      <a:lnTo>
                        <a:pt x="27" y="15"/>
                      </a:lnTo>
                      <a:lnTo>
                        <a:pt x="22" y="20"/>
                      </a:lnTo>
                      <a:lnTo>
                        <a:pt x="18" y="24"/>
                      </a:lnTo>
                      <a:lnTo>
                        <a:pt x="15" y="29"/>
                      </a:lnTo>
                      <a:lnTo>
                        <a:pt x="12" y="33"/>
                      </a:lnTo>
                      <a:lnTo>
                        <a:pt x="9" y="38"/>
                      </a:lnTo>
                      <a:lnTo>
                        <a:pt x="4" y="42"/>
                      </a:lnTo>
                      <a:lnTo>
                        <a:pt x="3" y="47"/>
                      </a:lnTo>
                      <a:lnTo>
                        <a:pt x="1" y="50"/>
                      </a:lnTo>
                      <a:lnTo>
                        <a:pt x="1" y="51"/>
                      </a:lnTo>
                      <a:lnTo>
                        <a:pt x="0" y="53"/>
                      </a:lnTo>
                      <a:lnTo>
                        <a:pt x="0" y="51"/>
                      </a:lnTo>
                      <a:lnTo>
                        <a:pt x="1" y="51"/>
                      </a:lnTo>
                      <a:lnTo>
                        <a:pt x="1" y="48"/>
                      </a:lnTo>
                      <a:lnTo>
                        <a:pt x="1" y="47"/>
                      </a:lnTo>
                      <a:lnTo>
                        <a:pt x="3" y="44"/>
                      </a:lnTo>
                      <a:lnTo>
                        <a:pt x="4" y="39"/>
                      </a:lnTo>
                      <a:lnTo>
                        <a:pt x="6" y="36"/>
                      </a:lnTo>
                      <a:lnTo>
                        <a:pt x="9" y="32"/>
                      </a:lnTo>
                      <a:lnTo>
                        <a:pt x="12" y="26"/>
                      </a:lnTo>
                      <a:lnTo>
                        <a:pt x="16" y="21"/>
                      </a:lnTo>
                      <a:lnTo>
                        <a:pt x="21" y="17"/>
                      </a:lnTo>
                      <a:lnTo>
                        <a:pt x="25" y="12"/>
                      </a:lnTo>
                      <a:lnTo>
                        <a:pt x="31" y="9"/>
                      </a:lnTo>
                      <a:lnTo>
                        <a:pt x="36" y="6"/>
                      </a:lnTo>
                      <a:lnTo>
                        <a:pt x="40" y="5"/>
                      </a:lnTo>
                      <a:lnTo>
                        <a:pt x="46" y="2"/>
                      </a:lnTo>
                      <a:lnTo>
                        <a:pt x="49" y="0"/>
                      </a:lnTo>
                      <a:lnTo>
                        <a:pt x="52" y="0"/>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416" name="Freeform 964"/>
                <p:cNvSpPr>
                  <a:spLocks/>
                </p:cNvSpPr>
                <p:nvPr/>
              </p:nvSpPr>
              <p:spPr bwMode="auto">
                <a:xfrm>
                  <a:off x="2551" y="1399"/>
                  <a:ext cx="52" cy="55"/>
                </a:xfrm>
                <a:custGeom>
                  <a:avLst/>
                  <a:gdLst>
                    <a:gd name="T0" fmla="*/ 52 w 52"/>
                    <a:gd name="T1" fmla="*/ 0 h 55"/>
                    <a:gd name="T2" fmla="*/ 51 w 52"/>
                    <a:gd name="T3" fmla="*/ 0 h 55"/>
                    <a:gd name="T4" fmla="*/ 51 w 52"/>
                    <a:gd name="T5" fmla="*/ 0 h 55"/>
                    <a:gd name="T6" fmla="*/ 46 w 52"/>
                    <a:gd name="T7" fmla="*/ 2 h 55"/>
                    <a:gd name="T8" fmla="*/ 43 w 52"/>
                    <a:gd name="T9" fmla="*/ 3 h 55"/>
                    <a:gd name="T10" fmla="*/ 39 w 52"/>
                    <a:gd name="T11" fmla="*/ 5 h 55"/>
                    <a:gd name="T12" fmla="*/ 34 w 52"/>
                    <a:gd name="T13" fmla="*/ 6 h 55"/>
                    <a:gd name="T14" fmla="*/ 31 w 52"/>
                    <a:gd name="T15" fmla="*/ 9 h 55"/>
                    <a:gd name="T16" fmla="*/ 27 w 52"/>
                    <a:gd name="T17" fmla="*/ 11 h 55"/>
                    <a:gd name="T18" fmla="*/ 23 w 52"/>
                    <a:gd name="T19" fmla="*/ 14 h 55"/>
                    <a:gd name="T20" fmla="*/ 18 w 52"/>
                    <a:gd name="T21" fmla="*/ 16 h 55"/>
                    <a:gd name="T22" fmla="*/ 18 w 52"/>
                    <a:gd name="T23" fmla="*/ 16 h 55"/>
                    <a:gd name="T24" fmla="*/ 15 w 52"/>
                    <a:gd name="T25" fmla="*/ 21 h 55"/>
                    <a:gd name="T26" fmla="*/ 12 w 52"/>
                    <a:gd name="T27" fmla="*/ 25 h 55"/>
                    <a:gd name="T28" fmla="*/ 9 w 52"/>
                    <a:gd name="T29" fmla="*/ 30 h 55"/>
                    <a:gd name="T30" fmla="*/ 8 w 52"/>
                    <a:gd name="T31" fmla="*/ 34 h 55"/>
                    <a:gd name="T32" fmla="*/ 5 w 52"/>
                    <a:gd name="T33" fmla="*/ 40 h 55"/>
                    <a:gd name="T34" fmla="*/ 5 w 52"/>
                    <a:gd name="T35" fmla="*/ 45 h 55"/>
                    <a:gd name="T36" fmla="*/ 3 w 52"/>
                    <a:gd name="T37" fmla="*/ 49 h 55"/>
                    <a:gd name="T38" fmla="*/ 2 w 52"/>
                    <a:gd name="T39" fmla="*/ 52 h 55"/>
                    <a:gd name="T40" fmla="*/ 2 w 52"/>
                    <a:gd name="T41" fmla="*/ 55 h 55"/>
                    <a:gd name="T42" fmla="*/ 2 w 52"/>
                    <a:gd name="T43" fmla="*/ 55 h 55"/>
                    <a:gd name="T44" fmla="*/ 2 w 52"/>
                    <a:gd name="T45" fmla="*/ 55 h 55"/>
                    <a:gd name="T46" fmla="*/ 2 w 52"/>
                    <a:gd name="T47" fmla="*/ 55 h 55"/>
                    <a:gd name="T48" fmla="*/ 0 w 52"/>
                    <a:gd name="T49" fmla="*/ 54 h 55"/>
                    <a:gd name="T50" fmla="*/ 0 w 52"/>
                    <a:gd name="T51" fmla="*/ 51 h 55"/>
                    <a:gd name="T52" fmla="*/ 2 w 52"/>
                    <a:gd name="T53" fmla="*/ 48 h 55"/>
                    <a:gd name="T54" fmla="*/ 2 w 52"/>
                    <a:gd name="T55" fmla="*/ 43 h 55"/>
                    <a:gd name="T56" fmla="*/ 3 w 52"/>
                    <a:gd name="T57" fmla="*/ 39 h 55"/>
                    <a:gd name="T58" fmla="*/ 5 w 52"/>
                    <a:gd name="T59" fmla="*/ 33 h 55"/>
                    <a:gd name="T60" fmla="*/ 6 w 52"/>
                    <a:gd name="T61" fmla="*/ 28 h 55"/>
                    <a:gd name="T62" fmla="*/ 9 w 52"/>
                    <a:gd name="T63" fmla="*/ 22 h 55"/>
                    <a:gd name="T64" fmla="*/ 12 w 52"/>
                    <a:gd name="T65" fmla="*/ 18 h 55"/>
                    <a:gd name="T66" fmla="*/ 12 w 52"/>
                    <a:gd name="T67" fmla="*/ 18 h 55"/>
                    <a:gd name="T68" fmla="*/ 15 w 52"/>
                    <a:gd name="T69" fmla="*/ 14 h 55"/>
                    <a:gd name="T70" fmla="*/ 20 w 52"/>
                    <a:gd name="T71" fmla="*/ 11 h 55"/>
                    <a:gd name="T72" fmla="*/ 26 w 52"/>
                    <a:gd name="T73" fmla="*/ 8 h 55"/>
                    <a:gd name="T74" fmla="*/ 30 w 52"/>
                    <a:gd name="T75" fmla="*/ 6 h 55"/>
                    <a:gd name="T76" fmla="*/ 36 w 52"/>
                    <a:gd name="T77" fmla="*/ 3 h 55"/>
                    <a:gd name="T78" fmla="*/ 40 w 52"/>
                    <a:gd name="T79" fmla="*/ 3 h 55"/>
                    <a:gd name="T80" fmla="*/ 45 w 52"/>
                    <a:gd name="T81" fmla="*/ 2 h 55"/>
                    <a:gd name="T82" fmla="*/ 49 w 52"/>
                    <a:gd name="T83" fmla="*/ 0 h 55"/>
                    <a:gd name="T84" fmla="*/ 51 w 52"/>
                    <a:gd name="T85" fmla="*/ 0 h 55"/>
                    <a:gd name="T86" fmla="*/ 52 w 52"/>
                    <a:gd name="T87" fmla="*/ 0 h 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
                    <a:gd name="T133" fmla="*/ 0 h 55"/>
                    <a:gd name="T134" fmla="*/ 52 w 52"/>
                    <a:gd name="T135" fmla="*/ 55 h 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 h="55">
                      <a:moveTo>
                        <a:pt x="52" y="0"/>
                      </a:moveTo>
                      <a:lnTo>
                        <a:pt x="51" y="0"/>
                      </a:lnTo>
                      <a:lnTo>
                        <a:pt x="46" y="2"/>
                      </a:lnTo>
                      <a:lnTo>
                        <a:pt x="43" y="3"/>
                      </a:lnTo>
                      <a:lnTo>
                        <a:pt x="39" y="5"/>
                      </a:lnTo>
                      <a:lnTo>
                        <a:pt x="34" y="6"/>
                      </a:lnTo>
                      <a:lnTo>
                        <a:pt x="31" y="9"/>
                      </a:lnTo>
                      <a:lnTo>
                        <a:pt x="27" y="11"/>
                      </a:lnTo>
                      <a:lnTo>
                        <a:pt x="23" y="14"/>
                      </a:lnTo>
                      <a:lnTo>
                        <a:pt x="18" y="16"/>
                      </a:lnTo>
                      <a:lnTo>
                        <a:pt x="15" y="21"/>
                      </a:lnTo>
                      <a:lnTo>
                        <a:pt x="12" y="25"/>
                      </a:lnTo>
                      <a:lnTo>
                        <a:pt x="9" y="30"/>
                      </a:lnTo>
                      <a:lnTo>
                        <a:pt x="8" y="34"/>
                      </a:lnTo>
                      <a:lnTo>
                        <a:pt x="5" y="40"/>
                      </a:lnTo>
                      <a:lnTo>
                        <a:pt x="5" y="45"/>
                      </a:lnTo>
                      <a:lnTo>
                        <a:pt x="3" y="49"/>
                      </a:lnTo>
                      <a:lnTo>
                        <a:pt x="2" y="52"/>
                      </a:lnTo>
                      <a:lnTo>
                        <a:pt x="2" y="55"/>
                      </a:lnTo>
                      <a:lnTo>
                        <a:pt x="0" y="54"/>
                      </a:lnTo>
                      <a:lnTo>
                        <a:pt x="0" y="51"/>
                      </a:lnTo>
                      <a:lnTo>
                        <a:pt x="2" y="48"/>
                      </a:lnTo>
                      <a:lnTo>
                        <a:pt x="2" y="43"/>
                      </a:lnTo>
                      <a:lnTo>
                        <a:pt x="3" y="39"/>
                      </a:lnTo>
                      <a:lnTo>
                        <a:pt x="5" y="33"/>
                      </a:lnTo>
                      <a:lnTo>
                        <a:pt x="6" y="28"/>
                      </a:lnTo>
                      <a:lnTo>
                        <a:pt x="9" y="22"/>
                      </a:lnTo>
                      <a:lnTo>
                        <a:pt x="12" y="18"/>
                      </a:lnTo>
                      <a:lnTo>
                        <a:pt x="15" y="14"/>
                      </a:lnTo>
                      <a:lnTo>
                        <a:pt x="20" y="11"/>
                      </a:lnTo>
                      <a:lnTo>
                        <a:pt x="26" y="8"/>
                      </a:lnTo>
                      <a:lnTo>
                        <a:pt x="30" y="6"/>
                      </a:lnTo>
                      <a:lnTo>
                        <a:pt x="36" y="3"/>
                      </a:lnTo>
                      <a:lnTo>
                        <a:pt x="40" y="3"/>
                      </a:lnTo>
                      <a:lnTo>
                        <a:pt x="45" y="2"/>
                      </a:lnTo>
                      <a:lnTo>
                        <a:pt x="49" y="0"/>
                      </a:lnTo>
                      <a:lnTo>
                        <a:pt x="51" y="0"/>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417" name="Freeform 965"/>
                <p:cNvSpPr>
                  <a:spLocks/>
                </p:cNvSpPr>
                <p:nvPr/>
              </p:nvSpPr>
              <p:spPr bwMode="auto">
                <a:xfrm>
                  <a:off x="2490" y="1490"/>
                  <a:ext cx="36" cy="23"/>
                </a:xfrm>
                <a:custGeom>
                  <a:avLst/>
                  <a:gdLst>
                    <a:gd name="T0" fmla="*/ 13 w 36"/>
                    <a:gd name="T1" fmla="*/ 21 h 23"/>
                    <a:gd name="T2" fmla="*/ 13 w 36"/>
                    <a:gd name="T3" fmla="*/ 21 h 23"/>
                    <a:gd name="T4" fmla="*/ 10 w 36"/>
                    <a:gd name="T5" fmla="*/ 21 h 23"/>
                    <a:gd name="T6" fmla="*/ 7 w 36"/>
                    <a:gd name="T7" fmla="*/ 21 h 23"/>
                    <a:gd name="T8" fmla="*/ 6 w 36"/>
                    <a:gd name="T9" fmla="*/ 20 h 23"/>
                    <a:gd name="T10" fmla="*/ 4 w 36"/>
                    <a:gd name="T11" fmla="*/ 20 h 23"/>
                    <a:gd name="T12" fmla="*/ 3 w 36"/>
                    <a:gd name="T13" fmla="*/ 18 h 23"/>
                    <a:gd name="T14" fmla="*/ 1 w 36"/>
                    <a:gd name="T15" fmla="*/ 18 h 23"/>
                    <a:gd name="T16" fmla="*/ 0 w 36"/>
                    <a:gd name="T17" fmla="*/ 17 h 23"/>
                    <a:gd name="T18" fmla="*/ 0 w 36"/>
                    <a:gd name="T19" fmla="*/ 14 h 23"/>
                    <a:gd name="T20" fmla="*/ 0 w 36"/>
                    <a:gd name="T21" fmla="*/ 12 h 23"/>
                    <a:gd name="T22" fmla="*/ 0 w 36"/>
                    <a:gd name="T23" fmla="*/ 9 h 23"/>
                    <a:gd name="T24" fmla="*/ 0 w 36"/>
                    <a:gd name="T25" fmla="*/ 9 h 23"/>
                    <a:gd name="T26" fmla="*/ 0 w 36"/>
                    <a:gd name="T27" fmla="*/ 8 h 23"/>
                    <a:gd name="T28" fmla="*/ 1 w 36"/>
                    <a:gd name="T29" fmla="*/ 5 h 23"/>
                    <a:gd name="T30" fmla="*/ 3 w 36"/>
                    <a:gd name="T31" fmla="*/ 3 h 23"/>
                    <a:gd name="T32" fmla="*/ 3 w 36"/>
                    <a:gd name="T33" fmla="*/ 3 h 23"/>
                    <a:gd name="T34" fmla="*/ 6 w 36"/>
                    <a:gd name="T35" fmla="*/ 2 h 23"/>
                    <a:gd name="T36" fmla="*/ 7 w 36"/>
                    <a:gd name="T37" fmla="*/ 2 h 23"/>
                    <a:gd name="T38" fmla="*/ 10 w 36"/>
                    <a:gd name="T39" fmla="*/ 0 h 23"/>
                    <a:gd name="T40" fmla="*/ 13 w 36"/>
                    <a:gd name="T41" fmla="*/ 2 h 23"/>
                    <a:gd name="T42" fmla="*/ 16 w 36"/>
                    <a:gd name="T43" fmla="*/ 2 h 23"/>
                    <a:gd name="T44" fmla="*/ 19 w 36"/>
                    <a:gd name="T45" fmla="*/ 2 h 23"/>
                    <a:gd name="T46" fmla="*/ 19 w 36"/>
                    <a:gd name="T47" fmla="*/ 2 h 23"/>
                    <a:gd name="T48" fmla="*/ 22 w 36"/>
                    <a:gd name="T49" fmla="*/ 2 h 23"/>
                    <a:gd name="T50" fmla="*/ 25 w 36"/>
                    <a:gd name="T51" fmla="*/ 2 h 23"/>
                    <a:gd name="T52" fmla="*/ 28 w 36"/>
                    <a:gd name="T53" fmla="*/ 3 h 23"/>
                    <a:gd name="T54" fmla="*/ 30 w 36"/>
                    <a:gd name="T55" fmla="*/ 3 h 23"/>
                    <a:gd name="T56" fmla="*/ 33 w 36"/>
                    <a:gd name="T57" fmla="*/ 5 h 23"/>
                    <a:gd name="T58" fmla="*/ 34 w 36"/>
                    <a:gd name="T59" fmla="*/ 5 h 23"/>
                    <a:gd name="T60" fmla="*/ 34 w 36"/>
                    <a:gd name="T61" fmla="*/ 8 h 23"/>
                    <a:gd name="T62" fmla="*/ 36 w 36"/>
                    <a:gd name="T63" fmla="*/ 9 h 23"/>
                    <a:gd name="T64" fmla="*/ 36 w 36"/>
                    <a:gd name="T65" fmla="*/ 12 h 23"/>
                    <a:gd name="T66" fmla="*/ 36 w 36"/>
                    <a:gd name="T67" fmla="*/ 15 h 23"/>
                    <a:gd name="T68" fmla="*/ 36 w 36"/>
                    <a:gd name="T69" fmla="*/ 15 h 23"/>
                    <a:gd name="T70" fmla="*/ 34 w 36"/>
                    <a:gd name="T71" fmla="*/ 18 h 23"/>
                    <a:gd name="T72" fmla="*/ 33 w 36"/>
                    <a:gd name="T73" fmla="*/ 20 h 23"/>
                    <a:gd name="T74" fmla="*/ 30 w 36"/>
                    <a:gd name="T75" fmla="*/ 23 h 23"/>
                    <a:gd name="T76" fmla="*/ 27 w 36"/>
                    <a:gd name="T77" fmla="*/ 23 h 23"/>
                    <a:gd name="T78" fmla="*/ 24 w 36"/>
                    <a:gd name="T79" fmla="*/ 23 h 23"/>
                    <a:gd name="T80" fmla="*/ 21 w 36"/>
                    <a:gd name="T81" fmla="*/ 23 h 23"/>
                    <a:gd name="T82" fmla="*/ 18 w 36"/>
                    <a:gd name="T83" fmla="*/ 23 h 23"/>
                    <a:gd name="T84" fmla="*/ 15 w 36"/>
                    <a:gd name="T85" fmla="*/ 23 h 23"/>
                    <a:gd name="T86" fmla="*/ 13 w 36"/>
                    <a:gd name="T87" fmla="*/ 21 h 23"/>
                    <a:gd name="T88" fmla="*/ 13 w 36"/>
                    <a:gd name="T89" fmla="*/ 21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23"/>
                    <a:gd name="T137" fmla="*/ 36 w 36"/>
                    <a:gd name="T138" fmla="*/ 23 h 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23">
                      <a:moveTo>
                        <a:pt x="13" y="21"/>
                      </a:moveTo>
                      <a:lnTo>
                        <a:pt x="13" y="21"/>
                      </a:lnTo>
                      <a:lnTo>
                        <a:pt x="10" y="21"/>
                      </a:lnTo>
                      <a:lnTo>
                        <a:pt x="7" y="21"/>
                      </a:lnTo>
                      <a:lnTo>
                        <a:pt x="6" y="20"/>
                      </a:lnTo>
                      <a:lnTo>
                        <a:pt x="4" y="20"/>
                      </a:lnTo>
                      <a:lnTo>
                        <a:pt x="3" y="18"/>
                      </a:lnTo>
                      <a:lnTo>
                        <a:pt x="1" y="18"/>
                      </a:lnTo>
                      <a:lnTo>
                        <a:pt x="0" y="17"/>
                      </a:lnTo>
                      <a:lnTo>
                        <a:pt x="0" y="14"/>
                      </a:lnTo>
                      <a:lnTo>
                        <a:pt x="0" y="12"/>
                      </a:lnTo>
                      <a:lnTo>
                        <a:pt x="0" y="9"/>
                      </a:lnTo>
                      <a:lnTo>
                        <a:pt x="0" y="8"/>
                      </a:lnTo>
                      <a:lnTo>
                        <a:pt x="1" y="5"/>
                      </a:lnTo>
                      <a:lnTo>
                        <a:pt x="3" y="3"/>
                      </a:lnTo>
                      <a:lnTo>
                        <a:pt x="6" y="2"/>
                      </a:lnTo>
                      <a:lnTo>
                        <a:pt x="7" y="2"/>
                      </a:lnTo>
                      <a:lnTo>
                        <a:pt x="10" y="0"/>
                      </a:lnTo>
                      <a:lnTo>
                        <a:pt x="13" y="2"/>
                      </a:lnTo>
                      <a:lnTo>
                        <a:pt x="16" y="2"/>
                      </a:lnTo>
                      <a:lnTo>
                        <a:pt x="19" y="2"/>
                      </a:lnTo>
                      <a:lnTo>
                        <a:pt x="22" y="2"/>
                      </a:lnTo>
                      <a:lnTo>
                        <a:pt x="25" y="2"/>
                      </a:lnTo>
                      <a:lnTo>
                        <a:pt x="28" y="3"/>
                      </a:lnTo>
                      <a:lnTo>
                        <a:pt x="30" y="3"/>
                      </a:lnTo>
                      <a:lnTo>
                        <a:pt x="33" y="5"/>
                      </a:lnTo>
                      <a:lnTo>
                        <a:pt x="34" y="5"/>
                      </a:lnTo>
                      <a:lnTo>
                        <a:pt x="34" y="8"/>
                      </a:lnTo>
                      <a:lnTo>
                        <a:pt x="36" y="9"/>
                      </a:lnTo>
                      <a:lnTo>
                        <a:pt x="36" y="12"/>
                      </a:lnTo>
                      <a:lnTo>
                        <a:pt x="36" y="15"/>
                      </a:lnTo>
                      <a:lnTo>
                        <a:pt x="34" y="18"/>
                      </a:lnTo>
                      <a:lnTo>
                        <a:pt x="33" y="20"/>
                      </a:lnTo>
                      <a:lnTo>
                        <a:pt x="30" y="23"/>
                      </a:lnTo>
                      <a:lnTo>
                        <a:pt x="27" y="23"/>
                      </a:lnTo>
                      <a:lnTo>
                        <a:pt x="24" y="23"/>
                      </a:lnTo>
                      <a:lnTo>
                        <a:pt x="21" y="23"/>
                      </a:lnTo>
                      <a:lnTo>
                        <a:pt x="18" y="23"/>
                      </a:lnTo>
                      <a:lnTo>
                        <a:pt x="15" y="23"/>
                      </a:lnTo>
                      <a:lnTo>
                        <a:pt x="13" y="2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18" name="Freeform 966"/>
                <p:cNvSpPr>
                  <a:spLocks/>
                </p:cNvSpPr>
                <p:nvPr/>
              </p:nvSpPr>
              <p:spPr bwMode="auto">
                <a:xfrm>
                  <a:off x="2490" y="1490"/>
                  <a:ext cx="36" cy="23"/>
                </a:xfrm>
                <a:custGeom>
                  <a:avLst/>
                  <a:gdLst>
                    <a:gd name="T0" fmla="*/ 13 w 36"/>
                    <a:gd name="T1" fmla="*/ 21 h 23"/>
                    <a:gd name="T2" fmla="*/ 13 w 36"/>
                    <a:gd name="T3" fmla="*/ 21 h 23"/>
                    <a:gd name="T4" fmla="*/ 10 w 36"/>
                    <a:gd name="T5" fmla="*/ 21 h 23"/>
                    <a:gd name="T6" fmla="*/ 7 w 36"/>
                    <a:gd name="T7" fmla="*/ 21 h 23"/>
                    <a:gd name="T8" fmla="*/ 6 w 36"/>
                    <a:gd name="T9" fmla="*/ 20 h 23"/>
                    <a:gd name="T10" fmla="*/ 4 w 36"/>
                    <a:gd name="T11" fmla="*/ 20 h 23"/>
                    <a:gd name="T12" fmla="*/ 3 w 36"/>
                    <a:gd name="T13" fmla="*/ 18 h 23"/>
                    <a:gd name="T14" fmla="*/ 1 w 36"/>
                    <a:gd name="T15" fmla="*/ 18 h 23"/>
                    <a:gd name="T16" fmla="*/ 0 w 36"/>
                    <a:gd name="T17" fmla="*/ 17 h 23"/>
                    <a:gd name="T18" fmla="*/ 0 w 36"/>
                    <a:gd name="T19" fmla="*/ 14 h 23"/>
                    <a:gd name="T20" fmla="*/ 0 w 36"/>
                    <a:gd name="T21" fmla="*/ 12 h 23"/>
                    <a:gd name="T22" fmla="*/ 0 w 36"/>
                    <a:gd name="T23" fmla="*/ 9 h 23"/>
                    <a:gd name="T24" fmla="*/ 0 w 36"/>
                    <a:gd name="T25" fmla="*/ 9 h 23"/>
                    <a:gd name="T26" fmla="*/ 0 w 36"/>
                    <a:gd name="T27" fmla="*/ 8 h 23"/>
                    <a:gd name="T28" fmla="*/ 1 w 36"/>
                    <a:gd name="T29" fmla="*/ 5 h 23"/>
                    <a:gd name="T30" fmla="*/ 3 w 36"/>
                    <a:gd name="T31" fmla="*/ 3 h 23"/>
                    <a:gd name="T32" fmla="*/ 3 w 36"/>
                    <a:gd name="T33" fmla="*/ 3 h 23"/>
                    <a:gd name="T34" fmla="*/ 6 w 36"/>
                    <a:gd name="T35" fmla="*/ 2 h 23"/>
                    <a:gd name="T36" fmla="*/ 7 w 36"/>
                    <a:gd name="T37" fmla="*/ 2 h 23"/>
                    <a:gd name="T38" fmla="*/ 10 w 36"/>
                    <a:gd name="T39" fmla="*/ 0 h 23"/>
                    <a:gd name="T40" fmla="*/ 13 w 36"/>
                    <a:gd name="T41" fmla="*/ 2 h 23"/>
                    <a:gd name="T42" fmla="*/ 16 w 36"/>
                    <a:gd name="T43" fmla="*/ 2 h 23"/>
                    <a:gd name="T44" fmla="*/ 19 w 36"/>
                    <a:gd name="T45" fmla="*/ 2 h 23"/>
                    <a:gd name="T46" fmla="*/ 19 w 36"/>
                    <a:gd name="T47" fmla="*/ 2 h 23"/>
                    <a:gd name="T48" fmla="*/ 22 w 36"/>
                    <a:gd name="T49" fmla="*/ 2 h 23"/>
                    <a:gd name="T50" fmla="*/ 25 w 36"/>
                    <a:gd name="T51" fmla="*/ 2 h 23"/>
                    <a:gd name="T52" fmla="*/ 28 w 36"/>
                    <a:gd name="T53" fmla="*/ 3 h 23"/>
                    <a:gd name="T54" fmla="*/ 30 w 36"/>
                    <a:gd name="T55" fmla="*/ 3 h 23"/>
                    <a:gd name="T56" fmla="*/ 33 w 36"/>
                    <a:gd name="T57" fmla="*/ 5 h 23"/>
                    <a:gd name="T58" fmla="*/ 34 w 36"/>
                    <a:gd name="T59" fmla="*/ 5 h 23"/>
                    <a:gd name="T60" fmla="*/ 34 w 36"/>
                    <a:gd name="T61" fmla="*/ 8 h 23"/>
                    <a:gd name="T62" fmla="*/ 36 w 36"/>
                    <a:gd name="T63" fmla="*/ 9 h 23"/>
                    <a:gd name="T64" fmla="*/ 36 w 36"/>
                    <a:gd name="T65" fmla="*/ 12 h 23"/>
                    <a:gd name="T66" fmla="*/ 36 w 36"/>
                    <a:gd name="T67" fmla="*/ 15 h 23"/>
                    <a:gd name="T68" fmla="*/ 36 w 36"/>
                    <a:gd name="T69" fmla="*/ 15 h 23"/>
                    <a:gd name="T70" fmla="*/ 34 w 36"/>
                    <a:gd name="T71" fmla="*/ 18 h 23"/>
                    <a:gd name="T72" fmla="*/ 33 w 36"/>
                    <a:gd name="T73" fmla="*/ 20 h 23"/>
                    <a:gd name="T74" fmla="*/ 30 w 36"/>
                    <a:gd name="T75" fmla="*/ 23 h 23"/>
                    <a:gd name="T76" fmla="*/ 27 w 36"/>
                    <a:gd name="T77" fmla="*/ 23 h 23"/>
                    <a:gd name="T78" fmla="*/ 24 w 36"/>
                    <a:gd name="T79" fmla="*/ 23 h 23"/>
                    <a:gd name="T80" fmla="*/ 21 w 36"/>
                    <a:gd name="T81" fmla="*/ 23 h 23"/>
                    <a:gd name="T82" fmla="*/ 18 w 36"/>
                    <a:gd name="T83" fmla="*/ 23 h 23"/>
                    <a:gd name="T84" fmla="*/ 15 w 36"/>
                    <a:gd name="T85" fmla="*/ 23 h 23"/>
                    <a:gd name="T86" fmla="*/ 13 w 36"/>
                    <a:gd name="T87" fmla="*/ 21 h 23"/>
                    <a:gd name="T88" fmla="*/ 13 w 36"/>
                    <a:gd name="T89" fmla="*/ 21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23"/>
                    <a:gd name="T137" fmla="*/ 36 w 36"/>
                    <a:gd name="T138" fmla="*/ 23 h 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23">
                      <a:moveTo>
                        <a:pt x="13" y="21"/>
                      </a:moveTo>
                      <a:lnTo>
                        <a:pt x="13" y="21"/>
                      </a:lnTo>
                      <a:lnTo>
                        <a:pt x="10" y="21"/>
                      </a:lnTo>
                      <a:lnTo>
                        <a:pt x="7" y="21"/>
                      </a:lnTo>
                      <a:lnTo>
                        <a:pt x="6" y="20"/>
                      </a:lnTo>
                      <a:lnTo>
                        <a:pt x="4" y="20"/>
                      </a:lnTo>
                      <a:lnTo>
                        <a:pt x="3" y="18"/>
                      </a:lnTo>
                      <a:lnTo>
                        <a:pt x="1" y="18"/>
                      </a:lnTo>
                      <a:lnTo>
                        <a:pt x="0" y="17"/>
                      </a:lnTo>
                      <a:lnTo>
                        <a:pt x="0" y="14"/>
                      </a:lnTo>
                      <a:lnTo>
                        <a:pt x="0" y="12"/>
                      </a:lnTo>
                      <a:lnTo>
                        <a:pt x="0" y="9"/>
                      </a:lnTo>
                      <a:lnTo>
                        <a:pt x="0" y="8"/>
                      </a:lnTo>
                      <a:lnTo>
                        <a:pt x="1" y="5"/>
                      </a:lnTo>
                      <a:lnTo>
                        <a:pt x="3" y="3"/>
                      </a:lnTo>
                      <a:lnTo>
                        <a:pt x="6" y="2"/>
                      </a:lnTo>
                      <a:lnTo>
                        <a:pt x="7" y="2"/>
                      </a:lnTo>
                      <a:lnTo>
                        <a:pt x="10" y="0"/>
                      </a:lnTo>
                      <a:lnTo>
                        <a:pt x="13" y="2"/>
                      </a:lnTo>
                      <a:lnTo>
                        <a:pt x="16" y="2"/>
                      </a:lnTo>
                      <a:lnTo>
                        <a:pt x="19" y="2"/>
                      </a:lnTo>
                      <a:lnTo>
                        <a:pt x="22" y="2"/>
                      </a:lnTo>
                      <a:lnTo>
                        <a:pt x="25" y="2"/>
                      </a:lnTo>
                      <a:lnTo>
                        <a:pt x="28" y="3"/>
                      </a:lnTo>
                      <a:lnTo>
                        <a:pt x="30" y="3"/>
                      </a:lnTo>
                      <a:lnTo>
                        <a:pt x="33" y="5"/>
                      </a:lnTo>
                      <a:lnTo>
                        <a:pt x="34" y="5"/>
                      </a:lnTo>
                      <a:lnTo>
                        <a:pt x="34" y="8"/>
                      </a:lnTo>
                      <a:lnTo>
                        <a:pt x="36" y="9"/>
                      </a:lnTo>
                      <a:lnTo>
                        <a:pt x="36" y="12"/>
                      </a:lnTo>
                      <a:lnTo>
                        <a:pt x="36" y="15"/>
                      </a:lnTo>
                      <a:lnTo>
                        <a:pt x="34" y="18"/>
                      </a:lnTo>
                      <a:lnTo>
                        <a:pt x="33" y="20"/>
                      </a:lnTo>
                      <a:lnTo>
                        <a:pt x="30" y="23"/>
                      </a:lnTo>
                      <a:lnTo>
                        <a:pt x="27" y="23"/>
                      </a:lnTo>
                      <a:lnTo>
                        <a:pt x="24" y="23"/>
                      </a:lnTo>
                      <a:lnTo>
                        <a:pt x="21" y="23"/>
                      </a:lnTo>
                      <a:lnTo>
                        <a:pt x="18" y="23"/>
                      </a:lnTo>
                      <a:lnTo>
                        <a:pt x="15" y="23"/>
                      </a:lnTo>
                      <a:lnTo>
                        <a:pt x="13" y="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19" name="Line 967"/>
                <p:cNvSpPr>
                  <a:spLocks noChangeShapeType="1"/>
                </p:cNvSpPr>
                <p:nvPr/>
              </p:nvSpPr>
              <p:spPr bwMode="auto">
                <a:xfrm>
                  <a:off x="2497" y="1498"/>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20" name="Line 968"/>
                <p:cNvSpPr>
                  <a:spLocks noChangeShapeType="1"/>
                </p:cNvSpPr>
                <p:nvPr/>
              </p:nvSpPr>
              <p:spPr bwMode="auto">
                <a:xfrm flipV="1">
                  <a:off x="2506" y="1490"/>
                  <a:ext cx="1"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21" name="Line 969"/>
                <p:cNvSpPr>
                  <a:spLocks noChangeShapeType="1"/>
                </p:cNvSpPr>
                <p:nvPr/>
              </p:nvSpPr>
              <p:spPr bwMode="auto">
                <a:xfrm flipV="1">
                  <a:off x="2515" y="1501"/>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22" name="Freeform 970"/>
                <p:cNvSpPr>
                  <a:spLocks/>
                </p:cNvSpPr>
                <p:nvPr/>
              </p:nvSpPr>
              <p:spPr bwMode="auto">
                <a:xfrm>
                  <a:off x="2446" y="1567"/>
                  <a:ext cx="21" cy="36"/>
                </a:xfrm>
                <a:custGeom>
                  <a:avLst/>
                  <a:gdLst>
                    <a:gd name="T0" fmla="*/ 0 w 21"/>
                    <a:gd name="T1" fmla="*/ 15 h 36"/>
                    <a:gd name="T2" fmla="*/ 0 w 21"/>
                    <a:gd name="T3" fmla="*/ 15 h 36"/>
                    <a:gd name="T4" fmla="*/ 0 w 21"/>
                    <a:gd name="T5" fmla="*/ 12 h 36"/>
                    <a:gd name="T6" fmla="*/ 0 w 21"/>
                    <a:gd name="T7" fmla="*/ 9 h 36"/>
                    <a:gd name="T8" fmla="*/ 0 w 21"/>
                    <a:gd name="T9" fmla="*/ 8 h 36"/>
                    <a:gd name="T10" fmla="*/ 2 w 21"/>
                    <a:gd name="T11" fmla="*/ 6 h 36"/>
                    <a:gd name="T12" fmla="*/ 2 w 21"/>
                    <a:gd name="T13" fmla="*/ 5 h 36"/>
                    <a:gd name="T14" fmla="*/ 2 w 21"/>
                    <a:gd name="T15" fmla="*/ 3 h 36"/>
                    <a:gd name="T16" fmla="*/ 3 w 21"/>
                    <a:gd name="T17" fmla="*/ 2 h 36"/>
                    <a:gd name="T18" fmla="*/ 6 w 21"/>
                    <a:gd name="T19" fmla="*/ 2 h 36"/>
                    <a:gd name="T20" fmla="*/ 8 w 21"/>
                    <a:gd name="T21" fmla="*/ 0 h 36"/>
                    <a:gd name="T22" fmla="*/ 11 w 21"/>
                    <a:gd name="T23" fmla="*/ 0 h 36"/>
                    <a:gd name="T24" fmla="*/ 11 w 21"/>
                    <a:gd name="T25" fmla="*/ 0 h 36"/>
                    <a:gd name="T26" fmla="*/ 12 w 21"/>
                    <a:gd name="T27" fmla="*/ 0 h 36"/>
                    <a:gd name="T28" fmla="*/ 15 w 21"/>
                    <a:gd name="T29" fmla="*/ 0 h 36"/>
                    <a:gd name="T30" fmla="*/ 17 w 21"/>
                    <a:gd name="T31" fmla="*/ 2 h 36"/>
                    <a:gd name="T32" fmla="*/ 18 w 21"/>
                    <a:gd name="T33" fmla="*/ 3 h 36"/>
                    <a:gd name="T34" fmla="*/ 18 w 21"/>
                    <a:gd name="T35" fmla="*/ 5 h 36"/>
                    <a:gd name="T36" fmla="*/ 20 w 21"/>
                    <a:gd name="T37" fmla="*/ 8 h 36"/>
                    <a:gd name="T38" fmla="*/ 20 w 21"/>
                    <a:gd name="T39" fmla="*/ 9 h 36"/>
                    <a:gd name="T40" fmla="*/ 21 w 21"/>
                    <a:gd name="T41" fmla="*/ 12 h 36"/>
                    <a:gd name="T42" fmla="*/ 21 w 21"/>
                    <a:gd name="T43" fmla="*/ 15 h 36"/>
                    <a:gd name="T44" fmla="*/ 21 w 21"/>
                    <a:gd name="T45" fmla="*/ 18 h 36"/>
                    <a:gd name="T46" fmla="*/ 21 w 21"/>
                    <a:gd name="T47" fmla="*/ 18 h 36"/>
                    <a:gd name="T48" fmla="*/ 21 w 21"/>
                    <a:gd name="T49" fmla="*/ 21 h 36"/>
                    <a:gd name="T50" fmla="*/ 21 w 21"/>
                    <a:gd name="T51" fmla="*/ 25 h 36"/>
                    <a:gd name="T52" fmla="*/ 21 w 21"/>
                    <a:gd name="T53" fmla="*/ 27 h 36"/>
                    <a:gd name="T54" fmla="*/ 21 w 21"/>
                    <a:gd name="T55" fmla="*/ 30 h 36"/>
                    <a:gd name="T56" fmla="*/ 21 w 21"/>
                    <a:gd name="T57" fmla="*/ 31 h 36"/>
                    <a:gd name="T58" fmla="*/ 20 w 21"/>
                    <a:gd name="T59" fmla="*/ 33 h 36"/>
                    <a:gd name="T60" fmla="*/ 18 w 21"/>
                    <a:gd name="T61" fmla="*/ 34 h 36"/>
                    <a:gd name="T62" fmla="*/ 17 w 21"/>
                    <a:gd name="T63" fmla="*/ 36 h 36"/>
                    <a:gd name="T64" fmla="*/ 14 w 21"/>
                    <a:gd name="T65" fmla="*/ 36 h 36"/>
                    <a:gd name="T66" fmla="*/ 11 w 21"/>
                    <a:gd name="T67" fmla="*/ 36 h 36"/>
                    <a:gd name="T68" fmla="*/ 11 w 21"/>
                    <a:gd name="T69" fmla="*/ 36 h 36"/>
                    <a:gd name="T70" fmla="*/ 6 w 21"/>
                    <a:gd name="T71" fmla="*/ 36 h 36"/>
                    <a:gd name="T72" fmla="*/ 5 w 21"/>
                    <a:gd name="T73" fmla="*/ 34 h 36"/>
                    <a:gd name="T74" fmla="*/ 2 w 21"/>
                    <a:gd name="T75" fmla="*/ 33 h 36"/>
                    <a:gd name="T76" fmla="*/ 2 w 21"/>
                    <a:gd name="T77" fmla="*/ 28 h 36"/>
                    <a:gd name="T78" fmla="*/ 0 w 21"/>
                    <a:gd name="T79" fmla="*/ 25 h 36"/>
                    <a:gd name="T80" fmla="*/ 0 w 21"/>
                    <a:gd name="T81" fmla="*/ 22 h 36"/>
                    <a:gd name="T82" fmla="*/ 0 w 21"/>
                    <a:gd name="T83" fmla="*/ 19 h 36"/>
                    <a:gd name="T84" fmla="*/ 0 w 21"/>
                    <a:gd name="T85" fmla="*/ 16 h 36"/>
                    <a:gd name="T86" fmla="*/ 0 w 21"/>
                    <a:gd name="T87" fmla="*/ 15 h 36"/>
                    <a:gd name="T88" fmla="*/ 0 w 21"/>
                    <a:gd name="T89" fmla="*/ 15 h 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36"/>
                    <a:gd name="T137" fmla="*/ 21 w 21"/>
                    <a:gd name="T138" fmla="*/ 36 h 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36">
                      <a:moveTo>
                        <a:pt x="0" y="15"/>
                      </a:moveTo>
                      <a:lnTo>
                        <a:pt x="0" y="15"/>
                      </a:lnTo>
                      <a:lnTo>
                        <a:pt x="0" y="12"/>
                      </a:lnTo>
                      <a:lnTo>
                        <a:pt x="0" y="9"/>
                      </a:lnTo>
                      <a:lnTo>
                        <a:pt x="0" y="8"/>
                      </a:lnTo>
                      <a:lnTo>
                        <a:pt x="2" y="6"/>
                      </a:lnTo>
                      <a:lnTo>
                        <a:pt x="2" y="5"/>
                      </a:lnTo>
                      <a:lnTo>
                        <a:pt x="2" y="3"/>
                      </a:lnTo>
                      <a:lnTo>
                        <a:pt x="3" y="2"/>
                      </a:lnTo>
                      <a:lnTo>
                        <a:pt x="6" y="2"/>
                      </a:lnTo>
                      <a:lnTo>
                        <a:pt x="8" y="0"/>
                      </a:lnTo>
                      <a:lnTo>
                        <a:pt x="11" y="0"/>
                      </a:lnTo>
                      <a:lnTo>
                        <a:pt x="12" y="0"/>
                      </a:lnTo>
                      <a:lnTo>
                        <a:pt x="15" y="0"/>
                      </a:lnTo>
                      <a:lnTo>
                        <a:pt x="17" y="2"/>
                      </a:lnTo>
                      <a:lnTo>
                        <a:pt x="18" y="3"/>
                      </a:lnTo>
                      <a:lnTo>
                        <a:pt x="18" y="5"/>
                      </a:lnTo>
                      <a:lnTo>
                        <a:pt x="20" y="8"/>
                      </a:lnTo>
                      <a:lnTo>
                        <a:pt x="20" y="9"/>
                      </a:lnTo>
                      <a:lnTo>
                        <a:pt x="21" y="12"/>
                      </a:lnTo>
                      <a:lnTo>
                        <a:pt x="21" y="15"/>
                      </a:lnTo>
                      <a:lnTo>
                        <a:pt x="21" y="18"/>
                      </a:lnTo>
                      <a:lnTo>
                        <a:pt x="21" y="21"/>
                      </a:lnTo>
                      <a:lnTo>
                        <a:pt x="21" y="25"/>
                      </a:lnTo>
                      <a:lnTo>
                        <a:pt x="21" y="27"/>
                      </a:lnTo>
                      <a:lnTo>
                        <a:pt x="21" y="30"/>
                      </a:lnTo>
                      <a:lnTo>
                        <a:pt x="21" y="31"/>
                      </a:lnTo>
                      <a:lnTo>
                        <a:pt x="20" y="33"/>
                      </a:lnTo>
                      <a:lnTo>
                        <a:pt x="18" y="34"/>
                      </a:lnTo>
                      <a:lnTo>
                        <a:pt x="17" y="36"/>
                      </a:lnTo>
                      <a:lnTo>
                        <a:pt x="14" y="36"/>
                      </a:lnTo>
                      <a:lnTo>
                        <a:pt x="11" y="36"/>
                      </a:lnTo>
                      <a:lnTo>
                        <a:pt x="6" y="36"/>
                      </a:lnTo>
                      <a:lnTo>
                        <a:pt x="5" y="34"/>
                      </a:lnTo>
                      <a:lnTo>
                        <a:pt x="2" y="33"/>
                      </a:lnTo>
                      <a:lnTo>
                        <a:pt x="2" y="28"/>
                      </a:lnTo>
                      <a:lnTo>
                        <a:pt x="0" y="25"/>
                      </a:lnTo>
                      <a:lnTo>
                        <a:pt x="0" y="22"/>
                      </a:lnTo>
                      <a:lnTo>
                        <a:pt x="0" y="19"/>
                      </a:lnTo>
                      <a:lnTo>
                        <a:pt x="0" y="16"/>
                      </a:lnTo>
                      <a:lnTo>
                        <a:pt x="0" y="15"/>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23" name="Freeform 971"/>
                <p:cNvSpPr>
                  <a:spLocks/>
                </p:cNvSpPr>
                <p:nvPr/>
              </p:nvSpPr>
              <p:spPr bwMode="auto">
                <a:xfrm>
                  <a:off x="2446" y="1567"/>
                  <a:ext cx="21" cy="36"/>
                </a:xfrm>
                <a:custGeom>
                  <a:avLst/>
                  <a:gdLst>
                    <a:gd name="T0" fmla="*/ 0 w 21"/>
                    <a:gd name="T1" fmla="*/ 15 h 36"/>
                    <a:gd name="T2" fmla="*/ 0 w 21"/>
                    <a:gd name="T3" fmla="*/ 15 h 36"/>
                    <a:gd name="T4" fmla="*/ 0 w 21"/>
                    <a:gd name="T5" fmla="*/ 12 h 36"/>
                    <a:gd name="T6" fmla="*/ 0 w 21"/>
                    <a:gd name="T7" fmla="*/ 9 h 36"/>
                    <a:gd name="T8" fmla="*/ 0 w 21"/>
                    <a:gd name="T9" fmla="*/ 8 h 36"/>
                    <a:gd name="T10" fmla="*/ 2 w 21"/>
                    <a:gd name="T11" fmla="*/ 6 h 36"/>
                    <a:gd name="T12" fmla="*/ 2 w 21"/>
                    <a:gd name="T13" fmla="*/ 5 h 36"/>
                    <a:gd name="T14" fmla="*/ 2 w 21"/>
                    <a:gd name="T15" fmla="*/ 3 h 36"/>
                    <a:gd name="T16" fmla="*/ 3 w 21"/>
                    <a:gd name="T17" fmla="*/ 2 h 36"/>
                    <a:gd name="T18" fmla="*/ 6 w 21"/>
                    <a:gd name="T19" fmla="*/ 2 h 36"/>
                    <a:gd name="T20" fmla="*/ 8 w 21"/>
                    <a:gd name="T21" fmla="*/ 0 h 36"/>
                    <a:gd name="T22" fmla="*/ 11 w 21"/>
                    <a:gd name="T23" fmla="*/ 0 h 36"/>
                    <a:gd name="T24" fmla="*/ 11 w 21"/>
                    <a:gd name="T25" fmla="*/ 0 h 36"/>
                    <a:gd name="T26" fmla="*/ 12 w 21"/>
                    <a:gd name="T27" fmla="*/ 0 h 36"/>
                    <a:gd name="T28" fmla="*/ 15 w 21"/>
                    <a:gd name="T29" fmla="*/ 0 h 36"/>
                    <a:gd name="T30" fmla="*/ 17 w 21"/>
                    <a:gd name="T31" fmla="*/ 2 h 36"/>
                    <a:gd name="T32" fmla="*/ 18 w 21"/>
                    <a:gd name="T33" fmla="*/ 3 h 36"/>
                    <a:gd name="T34" fmla="*/ 18 w 21"/>
                    <a:gd name="T35" fmla="*/ 5 h 36"/>
                    <a:gd name="T36" fmla="*/ 20 w 21"/>
                    <a:gd name="T37" fmla="*/ 8 h 36"/>
                    <a:gd name="T38" fmla="*/ 20 w 21"/>
                    <a:gd name="T39" fmla="*/ 9 h 36"/>
                    <a:gd name="T40" fmla="*/ 21 w 21"/>
                    <a:gd name="T41" fmla="*/ 12 h 36"/>
                    <a:gd name="T42" fmla="*/ 21 w 21"/>
                    <a:gd name="T43" fmla="*/ 15 h 36"/>
                    <a:gd name="T44" fmla="*/ 21 w 21"/>
                    <a:gd name="T45" fmla="*/ 18 h 36"/>
                    <a:gd name="T46" fmla="*/ 21 w 21"/>
                    <a:gd name="T47" fmla="*/ 18 h 36"/>
                    <a:gd name="T48" fmla="*/ 21 w 21"/>
                    <a:gd name="T49" fmla="*/ 21 h 36"/>
                    <a:gd name="T50" fmla="*/ 21 w 21"/>
                    <a:gd name="T51" fmla="*/ 25 h 36"/>
                    <a:gd name="T52" fmla="*/ 21 w 21"/>
                    <a:gd name="T53" fmla="*/ 27 h 36"/>
                    <a:gd name="T54" fmla="*/ 21 w 21"/>
                    <a:gd name="T55" fmla="*/ 30 h 36"/>
                    <a:gd name="T56" fmla="*/ 21 w 21"/>
                    <a:gd name="T57" fmla="*/ 31 h 36"/>
                    <a:gd name="T58" fmla="*/ 20 w 21"/>
                    <a:gd name="T59" fmla="*/ 33 h 36"/>
                    <a:gd name="T60" fmla="*/ 18 w 21"/>
                    <a:gd name="T61" fmla="*/ 34 h 36"/>
                    <a:gd name="T62" fmla="*/ 17 w 21"/>
                    <a:gd name="T63" fmla="*/ 36 h 36"/>
                    <a:gd name="T64" fmla="*/ 14 w 21"/>
                    <a:gd name="T65" fmla="*/ 36 h 36"/>
                    <a:gd name="T66" fmla="*/ 11 w 21"/>
                    <a:gd name="T67" fmla="*/ 36 h 36"/>
                    <a:gd name="T68" fmla="*/ 11 w 21"/>
                    <a:gd name="T69" fmla="*/ 36 h 36"/>
                    <a:gd name="T70" fmla="*/ 6 w 21"/>
                    <a:gd name="T71" fmla="*/ 36 h 36"/>
                    <a:gd name="T72" fmla="*/ 5 w 21"/>
                    <a:gd name="T73" fmla="*/ 34 h 36"/>
                    <a:gd name="T74" fmla="*/ 2 w 21"/>
                    <a:gd name="T75" fmla="*/ 33 h 36"/>
                    <a:gd name="T76" fmla="*/ 2 w 21"/>
                    <a:gd name="T77" fmla="*/ 28 h 36"/>
                    <a:gd name="T78" fmla="*/ 0 w 21"/>
                    <a:gd name="T79" fmla="*/ 25 h 36"/>
                    <a:gd name="T80" fmla="*/ 0 w 21"/>
                    <a:gd name="T81" fmla="*/ 22 h 36"/>
                    <a:gd name="T82" fmla="*/ 0 w 21"/>
                    <a:gd name="T83" fmla="*/ 19 h 36"/>
                    <a:gd name="T84" fmla="*/ 0 w 21"/>
                    <a:gd name="T85" fmla="*/ 16 h 36"/>
                    <a:gd name="T86" fmla="*/ 0 w 21"/>
                    <a:gd name="T87" fmla="*/ 15 h 36"/>
                    <a:gd name="T88" fmla="*/ 0 w 21"/>
                    <a:gd name="T89" fmla="*/ 15 h 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36"/>
                    <a:gd name="T137" fmla="*/ 21 w 21"/>
                    <a:gd name="T138" fmla="*/ 36 h 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36">
                      <a:moveTo>
                        <a:pt x="0" y="15"/>
                      </a:moveTo>
                      <a:lnTo>
                        <a:pt x="0" y="15"/>
                      </a:lnTo>
                      <a:lnTo>
                        <a:pt x="0" y="12"/>
                      </a:lnTo>
                      <a:lnTo>
                        <a:pt x="0" y="9"/>
                      </a:lnTo>
                      <a:lnTo>
                        <a:pt x="0" y="8"/>
                      </a:lnTo>
                      <a:lnTo>
                        <a:pt x="2" y="6"/>
                      </a:lnTo>
                      <a:lnTo>
                        <a:pt x="2" y="5"/>
                      </a:lnTo>
                      <a:lnTo>
                        <a:pt x="2" y="3"/>
                      </a:lnTo>
                      <a:lnTo>
                        <a:pt x="3" y="2"/>
                      </a:lnTo>
                      <a:lnTo>
                        <a:pt x="6" y="2"/>
                      </a:lnTo>
                      <a:lnTo>
                        <a:pt x="8" y="0"/>
                      </a:lnTo>
                      <a:lnTo>
                        <a:pt x="11" y="0"/>
                      </a:lnTo>
                      <a:lnTo>
                        <a:pt x="12" y="0"/>
                      </a:lnTo>
                      <a:lnTo>
                        <a:pt x="15" y="0"/>
                      </a:lnTo>
                      <a:lnTo>
                        <a:pt x="17" y="2"/>
                      </a:lnTo>
                      <a:lnTo>
                        <a:pt x="18" y="3"/>
                      </a:lnTo>
                      <a:lnTo>
                        <a:pt x="18" y="5"/>
                      </a:lnTo>
                      <a:lnTo>
                        <a:pt x="20" y="8"/>
                      </a:lnTo>
                      <a:lnTo>
                        <a:pt x="20" y="9"/>
                      </a:lnTo>
                      <a:lnTo>
                        <a:pt x="21" y="12"/>
                      </a:lnTo>
                      <a:lnTo>
                        <a:pt x="21" y="15"/>
                      </a:lnTo>
                      <a:lnTo>
                        <a:pt x="21" y="18"/>
                      </a:lnTo>
                      <a:lnTo>
                        <a:pt x="21" y="21"/>
                      </a:lnTo>
                      <a:lnTo>
                        <a:pt x="21" y="25"/>
                      </a:lnTo>
                      <a:lnTo>
                        <a:pt x="21" y="27"/>
                      </a:lnTo>
                      <a:lnTo>
                        <a:pt x="21" y="30"/>
                      </a:lnTo>
                      <a:lnTo>
                        <a:pt x="21" y="31"/>
                      </a:lnTo>
                      <a:lnTo>
                        <a:pt x="20" y="33"/>
                      </a:lnTo>
                      <a:lnTo>
                        <a:pt x="18" y="34"/>
                      </a:lnTo>
                      <a:lnTo>
                        <a:pt x="17" y="36"/>
                      </a:lnTo>
                      <a:lnTo>
                        <a:pt x="14" y="36"/>
                      </a:lnTo>
                      <a:lnTo>
                        <a:pt x="11" y="36"/>
                      </a:lnTo>
                      <a:lnTo>
                        <a:pt x="6" y="36"/>
                      </a:lnTo>
                      <a:lnTo>
                        <a:pt x="5" y="34"/>
                      </a:lnTo>
                      <a:lnTo>
                        <a:pt x="2" y="33"/>
                      </a:lnTo>
                      <a:lnTo>
                        <a:pt x="2" y="28"/>
                      </a:lnTo>
                      <a:lnTo>
                        <a:pt x="0" y="25"/>
                      </a:lnTo>
                      <a:lnTo>
                        <a:pt x="0" y="22"/>
                      </a:lnTo>
                      <a:lnTo>
                        <a:pt x="0" y="19"/>
                      </a:lnTo>
                      <a:lnTo>
                        <a:pt x="0" y="16"/>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24" name="Line 972"/>
                <p:cNvSpPr>
                  <a:spLocks noChangeShapeType="1"/>
                </p:cNvSpPr>
                <p:nvPr/>
              </p:nvSpPr>
              <p:spPr bwMode="auto">
                <a:xfrm flipH="1">
                  <a:off x="2446" y="157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25" name="Line 973"/>
                <p:cNvSpPr>
                  <a:spLocks noChangeShapeType="1"/>
                </p:cNvSpPr>
                <p:nvPr/>
              </p:nvSpPr>
              <p:spPr bwMode="auto">
                <a:xfrm flipV="1">
                  <a:off x="2455" y="1582"/>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26" name="Line 974"/>
                <p:cNvSpPr>
                  <a:spLocks noChangeShapeType="1"/>
                </p:cNvSpPr>
                <p:nvPr/>
              </p:nvSpPr>
              <p:spPr bwMode="auto">
                <a:xfrm flipV="1">
                  <a:off x="2446" y="1592"/>
                  <a:ext cx="1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27" name="Freeform 975"/>
                <p:cNvSpPr>
                  <a:spLocks/>
                </p:cNvSpPr>
                <p:nvPr/>
              </p:nvSpPr>
              <p:spPr bwMode="auto">
                <a:xfrm>
                  <a:off x="2633" y="1551"/>
                  <a:ext cx="34" cy="30"/>
                </a:xfrm>
                <a:custGeom>
                  <a:avLst/>
                  <a:gdLst>
                    <a:gd name="T0" fmla="*/ 15 w 34"/>
                    <a:gd name="T1" fmla="*/ 4 h 30"/>
                    <a:gd name="T2" fmla="*/ 15 w 34"/>
                    <a:gd name="T3" fmla="*/ 4 h 30"/>
                    <a:gd name="T4" fmla="*/ 16 w 34"/>
                    <a:gd name="T5" fmla="*/ 3 h 30"/>
                    <a:gd name="T6" fmla="*/ 19 w 34"/>
                    <a:gd name="T7" fmla="*/ 3 h 30"/>
                    <a:gd name="T8" fmla="*/ 21 w 34"/>
                    <a:gd name="T9" fmla="*/ 1 h 30"/>
                    <a:gd name="T10" fmla="*/ 22 w 34"/>
                    <a:gd name="T11" fmla="*/ 0 h 30"/>
                    <a:gd name="T12" fmla="*/ 24 w 34"/>
                    <a:gd name="T13" fmla="*/ 0 h 30"/>
                    <a:gd name="T14" fmla="*/ 25 w 34"/>
                    <a:gd name="T15" fmla="*/ 0 h 30"/>
                    <a:gd name="T16" fmla="*/ 28 w 34"/>
                    <a:gd name="T17" fmla="*/ 0 h 30"/>
                    <a:gd name="T18" fmla="*/ 30 w 34"/>
                    <a:gd name="T19" fmla="*/ 1 h 30"/>
                    <a:gd name="T20" fmla="*/ 31 w 34"/>
                    <a:gd name="T21" fmla="*/ 3 h 30"/>
                    <a:gd name="T22" fmla="*/ 33 w 34"/>
                    <a:gd name="T23" fmla="*/ 4 h 30"/>
                    <a:gd name="T24" fmla="*/ 33 w 34"/>
                    <a:gd name="T25" fmla="*/ 4 h 30"/>
                    <a:gd name="T26" fmla="*/ 34 w 34"/>
                    <a:gd name="T27" fmla="*/ 7 h 30"/>
                    <a:gd name="T28" fmla="*/ 34 w 34"/>
                    <a:gd name="T29" fmla="*/ 9 h 30"/>
                    <a:gd name="T30" fmla="*/ 34 w 34"/>
                    <a:gd name="T31" fmla="*/ 10 h 30"/>
                    <a:gd name="T32" fmla="*/ 34 w 34"/>
                    <a:gd name="T33" fmla="*/ 13 h 30"/>
                    <a:gd name="T34" fmla="*/ 33 w 34"/>
                    <a:gd name="T35" fmla="*/ 15 h 30"/>
                    <a:gd name="T36" fmla="*/ 31 w 34"/>
                    <a:gd name="T37" fmla="*/ 16 h 30"/>
                    <a:gd name="T38" fmla="*/ 30 w 34"/>
                    <a:gd name="T39" fmla="*/ 18 h 30"/>
                    <a:gd name="T40" fmla="*/ 27 w 34"/>
                    <a:gd name="T41" fmla="*/ 21 h 30"/>
                    <a:gd name="T42" fmla="*/ 25 w 34"/>
                    <a:gd name="T43" fmla="*/ 22 h 30"/>
                    <a:gd name="T44" fmla="*/ 22 w 34"/>
                    <a:gd name="T45" fmla="*/ 24 h 30"/>
                    <a:gd name="T46" fmla="*/ 22 w 34"/>
                    <a:gd name="T47" fmla="*/ 24 h 30"/>
                    <a:gd name="T48" fmla="*/ 19 w 34"/>
                    <a:gd name="T49" fmla="*/ 25 h 30"/>
                    <a:gd name="T50" fmla="*/ 18 w 34"/>
                    <a:gd name="T51" fmla="*/ 27 h 30"/>
                    <a:gd name="T52" fmla="*/ 15 w 34"/>
                    <a:gd name="T53" fmla="*/ 28 h 30"/>
                    <a:gd name="T54" fmla="*/ 13 w 34"/>
                    <a:gd name="T55" fmla="*/ 30 h 30"/>
                    <a:gd name="T56" fmla="*/ 12 w 34"/>
                    <a:gd name="T57" fmla="*/ 30 h 30"/>
                    <a:gd name="T58" fmla="*/ 9 w 34"/>
                    <a:gd name="T59" fmla="*/ 30 h 30"/>
                    <a:gd name="T60" fmla="*/ 7 w 34"/>
                    <a:gd name="T61" fmla="*/ 30 h 30"/>
                    <a:gd name="T62" fmla="*/ 4 w 34"/>
                    <a:gd name="T63" fmla="*/ 30 h 30"/>
                    <a:gd name="T64" fmla="*/ 3 w 34"/>
                    <a:gd name="T65" fmla="*/ 27 h 30"/>
                    <a:gd name="T66" fmla="*/ 1 w 34"/>
                    <a:gd name="T67" fmla="*/ 24 h 30"/>
                    <a:gd name="T68" fmla="*/ 1 w 34"/>
                    <a:gd name="T69" fmla="*/ 24 h 30"/>
                    <a:gd name="T70" fmla="*/ 0 w 34"/>
                    <a:gd name="T71" fmla="*/ 22 h 30"/>
                    <a:gd name="T72" fmla="*/ 0 w 34"/>
                    <a:gd name="T73" fmla="*/ 18 h 30"/>
                    <a:gd name="T74" fmla="*/ 1 w 34"/>
                    <a:gd name="T75" fmla="*/ 16 h 30"/>
                    <a:gd name="T76" fmla="*/ 3 w 34"/>
                    <a:gd name="T77" fmla="*/ 13 h 30"/>
                    <a:gd name="T78" fmla="*/ 4 w 34"/>
                    <a:gd name="T79" fmla="*/ 10 h 30"/>
                    <a:gd name="T80" fmla="*/ 7 w 34"/>
                    <a:gd name="T81" fmla="*/ 9 h 30"/>
                    <a:gd name="T82" fmla="*/ 10 w 34"/>
                    <a:gd name="T83" fmla="*/ 7 h 30"/>
                    <a:gd name="T84" fmla="*/ 12 w 34"/>
                    <a:gd name="T85" fmla="*/ 6 h 30"/>
                    <a:gd name="T86" fmla="*/ 13 w 34"/>
                    <a:gd name="T87" fmla="*/ 4 h 30"/>
                    <a:gd name="T88" fmla="*/ 15 w 34"/>
                    <a:gd name="T89" fmla="*/ 4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30"/>
                    <a:gd name="T137" fmla="*/ 34 w 34"/>
                    <a:gd name="T138" fmla="*/ 30 h 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30">
                      <a:moveTo>
                        <a:pt x="15" y="4"/>
                      </a:moveTo>
                      <a:lnTo>
                        <a:pt x="15" y="4"/>
                      </a:lnTo>
                      <a:lnTo>
                        <a:pt x="16" y="3"/>
                      </a:lnTo>
                      <a:lnTo>
                        <a:pt x="19" y="3"/>
                      </a:lnTo>
                      <a:lnTo>
                        <a:pt x="21" y="1"/>
                      </a:lnTo>
                      <a:lnTo>
                        <a:pt x="22" y="0"/>
                      </a:lnTo>
                      <a:lnTo>
                        <a:pt x="24" y="0"/>
                      </a:lnTo>
                      <a:lnTo>
                        <a:pt x="25" y="0"/>
                      </a:lnTo>
                      <a:lnTo>
                        <a:pt x="28" y="0"/>
                      </a:lnTo>
                      <a:lnTo>
                        <a:pt x="30" y="1"/>
                      </a:lnTo>
                      <a:lnTo>
                        <a:pt x="31" y="3"/>
                      </a:lnTo>
                      <a:lnTo>
                        <a:pt x="33" y="4"/>
                      </a:lnTo>
                      <a:lnTo>
                        <a:pt x="34" y="7"/>
                      </a:lnTo>
                      <a:lnTo>
                        <a:pt x="34" y="9"/>
                      </a:lnTo>
                      <a:lnTo>
                        <a:pt x="34" y="10"/>
                      </a:lnTo>
                      <a:lnTo>
                        <a:pt x="34" y="13"/>
                      </a:lnTo>
                      <a:lnTo>
                        <a:pt x="33" y="15"/>
                      </a:lnTo>
                      <a:lnTo>
                        <a:pt x="31" y="16"/>
                      </a:lnTo>
                      <a:lnTo>
                        <a:pt x="30" y="18"/>
                      </a:lnTo>
                      <a:lnTo>
                        <a:pt x="27" y="21"/>
                      </a:lnTo>
                      <a:lnTo>
                        <a:pt x="25" y="22"/>
                      </a:lnTo>
                      <a:lnTo>
                        <a:pt x="22" y="24"/>
                      </a:lnTo>
                      <a:lnTo>
                        <a:pt x="19" y="25"/>
                      </a:lnTo>
                      <a:lnTo>
                        <a:pt x="18" y="27"/>
                      </a:lnTo>
                      <a:lnTo>
                        <a:pt x="15" y="28"/>
                      </a:lnTo>
                      <a:lnTo>
                        <a:pt x="13" y="30"/>
                      </a:lnTo>
                      <a:lnTo>
                        <a:pt x="12" y="30"/>
                      </a:lnTo>
                      <a:lnTo>
                        <a:pt x="9" y="30"/>
                      </a:lnTo>
                      <a:lnTo>
                        <a:pt x="7" y="30"/>
                      </a:lnTo>
                      <a:lnTo>
                        <a:pt x="4" y="30"/>
                      </a:lnTo>
                      <a:lnTo>
                        <a:pt x="3" y="27"/>
                      </a:lnTo>
                      <a:lnTo>
                        <a:pt x="1" y="24"/>
                      </a:lnTo>
                      <a:lnTo>
                        <a:pt x="0" y="22"/>
                      </a:lnTo>
                      <a:lnTo>
                        <a:pt x="0" y="18"/>
                      </a:lnTo>
                      <a:lnTo>
                        <a:pt x="1" y="16"/>
                      </a:lnTo>
                      <a:lnTo>
                        <a:pt x="3" y="13"/>
                      </a:lnTo>
                      <a:lnTo>
                        <a:pt x="4" y="10"/>
                      </a:lnTo>
                      <a:lnTo>
                        <a:pt x="7" y="9"/>
                      </a:lnTo>
                      <a:lnTo>
                        <a:pt x="10" y="7"/>
                      </a:lnTo>
                      <a:lnTo>
                        <a:pt x="12" y="6"/>
                      </a:lnTo>
                      <a:lnTo>
                        <a:pt x="13" y="4"/>
                      </a:lnTo>
                      <a:lnTo>
                        <a:pt x="15" y="4"/>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28" name="Freeform 976"/>
                <p:cNvSpPr>
                  <a:spLocks/>
                </p:cNvSpPr>
                <p:nvPr/>
              </p:nvSpPr>
              <p:spPr bwMode="auto">
                <a:xfrm>
                  <a:off x="2633" y="1551"/>
                  <a:ext cx="34" cy="30"/>
                </a:xfrm>
                <a:custGeom>
                  <a:avLst/>
                  <a:gdLst>
                    <a:gd name="T0" fmla="*/ 15 w 34"/>
                    <a:gd name="T1" fmla="*/ 4 h 30"/>
                    <a:gd name="T2" fmla="*/ 15 w 34"/>
                    <a:gd name="T3" fmla="*/ 4 h 30"/>
                    <a:gd name="T4" fmla="*/ 16 w 34"/>
                    <a:gd name="T5" fmla="*/ 3 h 30"/>
                    <a:gd name="T6" fmla="*/ 19 w 34"/>
                    <a:gd name="T7" fmla="*/ 3 h 30"/>
                    <a:gd name="T8" fmla="*/ 21 w 34"/>
                    <a:gd name="T9" fmla="*/ 1 h 30"/>
                    <a:gd name="T10" fmla="*/ 22 w 34"/>
                    <a:gd name="T11" fmla="*/ 0 h 30"/>
                    <a:gd name="T12" fmla="*/ 24 w 34"/>
                    <a:gd name="T13" fmla="*/ 0 h 30"/>
                    <a:gd name="T14" fmla="*/ 25 w 34"/>
                    <a:gd name="T15" fmla="*/ 0 h 30"/>
                    <a:gd name="T16" fmla="*/ 28 w 34"/>
                    <a:gd name="T17" fmla="*/ 0 h 30"/>
                    <a:gd name="T18" fmla="*/ 30 w 34"/>
                    <a:gd name="T19" fmla="*/ 1 h 30"/>
                    <a:gd name="T20" fmla="*/ 31 w 34"/>
                    <a:gd name="T21" fmla="*/ 3 h 30"/>
                    <a:gd name="T22" fmla="*/ 33 w 34"/>
                    <a:gd name="T23" fmla="*/ 4 h 30"/>
                    <a:gd name="T24" fmla="*/ 33 w 34"/>
                    <a:gd name="T25" fmla="*/ 4 h 30"/>
                    <a:gd name="T26" fmla="*/ 34 w 34"/>
                    <a:gd name="T27" fmla="*/ 7 h 30"/>
                    <a:gd name="T28" fmla="*/ 34 w 34"/>
                    <a:gd name="T29" fmla="*/ 9 h 30"/>
                    <a:gd name="T30" fmla="*/ 34 w 34"/>
                    <a:gd name="T31" fmla="*/ 10 h 30"/>
                    <a:gd name="T32" fmla="*/ 34 w 34"/>
                    <a:gd name="T33" fmla="*/ 13 h 30"/>
                    <a:gd name="T34" fmla="*/ 33 w 34"/>
                    <a:gd name="T35" fmla="*/ 15 h 30"/>
                    <a:gd name="T36" fmla="*/ 31 w 34"/>
                    <a:gd name="T37" fmla="*/ 16 h 30"/>
                    <a:gd name="T38" fmla="*/ 30 w 34"/>
                    <a:gd name="T39" fmla="*/ 18 h 30"/>
                    <a:gd name="T40" fmla="*/ 27 w 34"/>
                    <a:gd name="T41" fmla="*/ 21 h 30"/>
                    <a:gd name="T42" fmla="*/ 25 w 34"/>
                    <a:gd name="T43" fmla="*/ 22 h 30"/>
                    <a:gd name="T44" fmla="*/ 22 w 34"/>
                    <a:gd name="T45" fmla="*/ 24 h 30"/>
                    <a:gd name="T46" fmla="*/ 22 w 34"/>
                    <a:gd name="T47" fmla="*/ 24 h 30"/>
                    <a:gd name="T48" fmla="*/ 19 w 34"/>
                    <a:gd name="T49" fmla="*/ 25 h 30"/>
                    <a:gd name="T50" fmla="*/ 18 w 34"/>
                    <a:gd name="T51" fmla="*/ 27 h 30"/>
                    <a:gd name="T52" fmla="*/ 15 w 34"/>
                    <a:gd name="T53" fmla="*/ 28 h 30"/>
                    <a:gd name="T54" fmla="*/ 13 w 34"/>
                    <a:gd name="T55" fmla="*/ 30 h 30"/>
                    <a:gd name="T56" fmla="*/ 12 w 34"/>
                    <a:gd name="T57" fmla="*/ 30 h 30"/>
                    <a:gd name="T58" fmla="*/ 9 w 34"/>
                    <a:gd name="T59" fmla="*/ 30 h 30"/>
                    <a:gd name="T60" fmla="*/ 7 w 34"/>
                    <a:gd name="T61" fmla="*/ 30 h 30"/>
                    <a:gd name="T62" fmla="*/ 4 w 34"/>
                    <a:gd name="T63" fmla="*/ 30 h 30"/>
                    <a:gd name="T64" fmla="*/ 3 w 34"/>
                    <a:gd name="T65" fmla="*/ 27 h 30"/>
                    <a:gd name="T66" fmla="*/ 1 w 34"/>
                    <a:gd name="T67" fmla="*/ 24 h 30"/>
                    <a:gd name="T68" fmla="*/ 1 w 34"/>
                    <a:gd name="T69" fmla="*/ 24 h 30"/>
                    <a:gd name="T70" fmla="*/ 0 w 34"/>
                    <a:gd name="T71" fmla="*/ 22 h 30"/>
                    <a:gd name="T72" fmla="*/ 0 w 34"/>
                    <a:gd name="T73" fmla="*/ 18 h 30"/>
                    <a:gd name="T74" fmla="*/ 1 w 34"/>
                    <a:gd name="T75" fmla="*/ 16 h 30"/>
                    <a:gd name="T76" fmla="*/ 3 w 34"/>
                    <a:gd name="T77" fmla="*/ 13 h 30"/>
                    <a:gd name="T78" fmla="*/ 4 w 34"/>
                    <a:gd name="T79" fmla="*/ 10 h 30"/>
                    <a:gd name="T80" fmla="*/ 7 w 34"/>
                    <a:gd name="T81" fmla="*/ 9 h 30"/>
                    <a:gd name="T82" fmla="*/ 10 w 34"/>
                    <a:gd name="T83" fmla="*/ 7 h 30"/>
                    <a:gd name="T84" fmla="*/ 12 w 34"/>
                    <a:gd name="T85" fmla="*/ 6 h 30"/>
                    <a:gd name="T86" fmla="*/ 13 w 34"/>
                    <a:gd name="T87" fmla="*/ 4 h 30"/>
                    <a:gd name="T88" fmla="*/ 15 w 34"/>
                    <a:gd name="T89" fmla="*/ 4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30"/>
                    <a:gd name="T137" fmla="*/ 34 w 34"/>
                    <a:gd name="T138" fmla="*/ 30 h 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30">
                      <a:moveTo>
                        <a:pt x="15" y="4"/>
                      </a:moveTo>
                      <a:lnTo>
                        <a:pt x="15" y="4"/>
                      </a:lnTo>
                      <a:lnTo>
                        <a:pt x="16" y="3"/>
                      </a:lnTo>
                      <a:lnTo>
                        <a:pt x="19" y="3"/>
                      </a:lnTo>
                      <a:lnTo>
                        <a:pt x="21" y="1"/>
                      </a:lnTo>
                      <a:lnTo>
                        <a:pt x="22" y="0"/>
                      </a:lnTo>
                      <a:lnTo>
                        <a:pt x="24" y="0"/>
                      </a:lnTo>
                      <a:lnTo>
                        <a:pt x="25" y="0"/>
                      </a:lnTo>
                      <a:lnTo>
                        <a:pt x="28" y="0"/>
                      </a:lnTo>
                      <a:lnTo>
                        <a:pt x="30" y="1"/>
                      </a:lnTo>
                      <a:lnTo>
                        <a:pt x="31" y="3"/>
                      </a:lnTo>
                      <a:lnTo>
                        <a:pt x="33" y="4"/>
                      </a:lnTo>
                      <a:lnTo>
                        <a:pt x="34" y="7"/>
                      </a:lnTo>
                      <a:lnTo>
                        <a:pt x="34" y="9"/>
                      </a:lnTo>
                      <a:lnTo>
                        <a:pt x="34" y="10"/>
                      </a:lnTo>
                      <a:lnTo>
                        <a:pt x="34" y="13"/>
                      </a:lnTo>
                      <a:lnTo>
                        <a:pt x="33" y="15"/>
                      </a:lnTo>
                      <a:lnTo>
                        <a:pt x="31" y="16"/>
                      </a:lnTo>
                      <a:lnTo>
                        <a:pt x="30" y="18"/>
                      </a:lnTo>
                      <a:lnTo>
                        <a:pt x="27" y="21"/>
                      </a:lnTo>
                      <a:lnTo>
                        <a:pt x="25" y="22"/>
                      </a:lnTo>
                      <a:lnTo>
                        <a:pt x="22" y="24"/>
                      </a:lnTo>
                      <a:lnTo>
                        <a:pt x="19" y="25"/>
                      </a:lnTo>
                      <a:lnTo>
                        <a:pt x="18" y="27"/>
                      </a:lnTo>
                      <a:lnTo>
                        <a:pt x="15" y="28"/>
                      </a:lnTo>
                      <a:lnTo>
                        <a:pt x="13" y="30"/>
                      </a:lnTo>
                      <a:lnTo>
                        <a:pt x="12" y="30"/>
                      </a:lnTo>
                      <a:lnTo>
                        <a:pt x="9" y="30"/>
                      </a:lnTo>
                      <a:lnTo>
                        <a:pt x="7" y="30"/>
                      </a:lnTo>
                      <a:lnTo>
                        <a:pt x="4" y="30"/>
                      </a:lnTo>
                      <a:lnTo>
                        <a:pt x="3" y="27"/>
                      </a:lnTo>
                      <a:lnTo>
                        <a:pt x="1" y="24"/>
                      </a:lnTo>
                      <a:lnTo>
                        <a:pt x="0" y="22"/>
                      </a:lnTo>
                      <a:lnTo>
                        <a:pt x="0" y="18"/>
                      </a:lnTo>
                      <a:lnTo>
                        <a:pt x="1" y="16"/>
                      </a:lnTo>
                      <a:lnTo>
                        <a:pt x="3" y="13"/>
                      </a:lnTo>
                      <a:lnTo>
                        <a:pt x="4" y="10"/>
                      </a:lnTo>
                      <a:lnTo>
                        <a:pt x="7" y="9"/>
                      </a:lnTo>
                      <a:lnTo>
                        <a:pt x="10" y="7"/>
                      </a:lnTo>
                      <a:lnTo>
                        <a:pt x="12" y="6"/>
                      </a:lnTo>
                      <a:lnTo>
                        <a:pt x="13" y="4"/>
                      </a:lnTo>
                      <a:lnTo>
                        <a:pt x="15"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29" name="Line 977"/>
                <p:cNvSpPr>
                  <a:spLocks noChangeShapeType="1"/>
                </p:cNvSpPr>
                <p:nvPr/>
              </p:nvSpPr>
              <p:spPr bwMode="auto">
                <a:xfrm flipH="1" flipV="1">
                  <a:off x="2652" y="1554"/>
                  <a:ext cx="9"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30" name="Line 978"/>
                <p:cNvSpPr>
                  <a:spLocks noChangeShapeType="1"/>
                </p:cNvSpPr>
                <p:nvPr/>
              </p:nvSpPr>
              <p:spPr bwMode="auto">
                <a:xfrm>
                  <a:off x="2649" y="1564"/>
                  <a:ext cx="9"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31" name="Line 979"/>
                <p:cNvSpPr>
                  <a:spLocks noChangeShapeType="1"/>
                </p:cNvSpPr>
                <p:nvPr/>
              </p:nvSpPr>
              <p:spPr bwMode="auto">
                <a:xfrm>
                  <a:off x="2637" y="1563"/>
                  <a:ext cx="8"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32" name="Freeform 980"/>
                <p:cNvSpPr>
                  <a:spLocks/>
                </p:cNvSpPr>
                <p:nvPr/>
              </p:nvSpPr>
              <p:spPr bwMode="auto">
                <a:xfrm>
                  <a:off x="2787" y="1500"/>
                  <a:ext cx="36" cy="25"/>
                </a:xfrm>
                <a:custGeom>
                  <a:avLst/>
                  <a:gdLst>
                    <a:gd name="T0" fmla="*/ 18 w 36"/>
                    <a:gd name="T1" fmla="*/ 24 h 25"/>
                    <a:gd name="T2" fmla="*/ 18 w 36"/>
                    <a:gd name="T3" fmla="*/ 24 h 25"/>
                    <a:gd name="T4" fmla="*/ 15 w 36"/>
                    <a:gd name="T5" fmla="*/ 24 h 25"/>
                    <a:gd name="T6" fmla="*/ 13 w 36"/>
                    <a:gd name="T7" fmla="*/ 25 h 25"/>
                    <a:gd name="T8" fmla="*/ 10 w 36"/>
                    <a:gd name="T9" fmla="*/ 25 h 25"/>
                    <a:gd name="T10" fmla="*/ 9 w 36"/>
                    <a:gd name="T11" fmla="*/ 25 h 25"/>
                    <a:gd name="T12" fmla="*/ 6 w 36"/>
                    <a:gd name="T13" fmla="*/ 25 h 25"/>
                    <a:gd name="T14" fmla="*/ 6 w 36"/>
                    <a:gd name="T15" fmla="*/ 25 h 25"/>
                    <a:gd name="T16" fmla="*/ 3 w 36"/>
                    <a:gd name="T17" fmla="*/ 24 h 25"/>
                    <a:gd name="T18" fmla="*/ 1 w 36"/>
                    <a:gd name="T19" fmla="*/ 22 h 25"/>
                    <a:gd name="T20" fmla="*/ 1 w 36"/>
                    <a:gd name="T21" fmla="*/ 21 h 25"/>
                    <a:gd name="T22" fmla="*/ 0 w 36"/>
                    <a:gd name="T23" fmla="*/ 18 h 25"/>
                    <a:gd name="T24" fmla="*/ 0 w 36"/>
                    <a:gd name="T25" fmla="*/ 18 h 25"/>
                    <a:gd name="T26" fmla="*/ 0 w 36"/>
                    <a:gd name="T27" fmla="*/ 16 h 25"/>
                    <a:gd name="T28" fmla="*/ 0 w 36"/>
                    <a:gd name="T29" fmla="*/ 13 h 25"/>
                    <a:gd name="T30" fmla="*/ 0 w 36"/>
                    <a:gd name="T31" fmla="*/ 12 h 25"/>
                    <a:gd name="T32" fmla="*/ 1 w 36"/>
                    <a:gd name="T33" fmla="*/ 10 h 25"/>
                    <a:gd name="T34" fmla="*/ 3 w 36"/>
                    <a:gd name="T35" fmla="*/ 9 h 25"/>
                    <a:gd name="T36" fmla="*/ 4 w 36"/>
                    <a:gd name="T37" fmla="*/ 7 h 25"/>
                    <a:gd name="T38" fmla="*/ 7 w 36"/>
                    <a:gd name="T39" fmla="*/ 6 h 25"/>
                    <a:gd name="T40" fmla="*/ 9 w 36"/>
                    <a:gd name="T41" fmla="*/ 4 h 25"/>
                    <a:gd name="T42" fmla="*/ 12 w 36"/>
                    <a:gd name="T43" fmla="*/ 4 h 25"/>
                    <a:gd name="T44" fmla="*/ 15 w 36"/>
                    <a:gd name="T45" fmla="*/ 3 h 25"/>
                    <a:gd name="T46" fmla="*/ 15 w 36"/>
                    <a:gd name="T47" fmla="*/ 3 h 25"/>
                    <a:gd name="T48" fmla="*/ 18 w 36"/>
                    <a:gd name="T49" fmla="*/ 1 h 25"/>
                    <a:gd name="T50" fmla="*/ 21 w 36"/>
                    <a:gd name="T51" fmla="*/ 1 h 25"/>
                    <a:gd name="T52" fmla="*/ 24 w 36"/>
                    <a:gd name="T53" fmla="*/ 0 h 25"/>
                    <a:gd name="T54" fmla="*/ 25 w 36"/>
                    <a:gd name="T55" fmla="*/ 0 h 25"/>
                    <a:gd name="T56" fmla="*/ 28 w 36"/>
                    <a:gd name="T57" fmla="*/ 0 h 25"/>
                    <a:gd name="T58" fmla="*/ 30 w 36"/>
                    <a:gd name="T59" fmla="*/ 0 h 25"/>
                    <a:gd name="T60" fmla="*/ 31 w 36"/>
                    <a:gd name="T61" fmla="*/ 1 h 25"/>
                    <a:gd name="T62" fmla="*/ 33 w 36"/>
                    <a:gd name="T63" fmla="*/ 3 h 25"/>
                    <a:gd name="T64" fmla="*/ 34 w 36"/>
                    <a:gd name="T65" fmla="*/ 6 h 25"/>
                    <a:gd name="T66" fmla="*/ 36 w 36"/>
                    <a:gd name="T67" fmla="*/ 9 h 25"/>
                    <a:gd name="T68" fmla="*/ 36 w 36"/>
                    <a:gd name="T69" fmla="*/ 9 h 25"/>
                    <a:gd name="T70" fmla="*/ 36 w 36"/>
                    <a:gd name="T71" fmla="*/ 12 h 25"/>
                    <a:gd name="T72" fmla="*/ 36 w 36"/>
                    <a:gd name="T73" fmla="*/ 15 h 25"/>
                    <a:gd name="T74" fmla="*/ 33 w 36"/>
                    <a:gd name="T75" fmla="*/ 16 h 25"/>
                    <a:gd name="T76" fmla="*/ 31 w 36"/>
                    <a:gd name="T77" fmla="*/ 19 h 25"/>
                    <a:gd name="T78" fmla="*/ 28 w 36"/>
                    <a:gd name="T79" fmla="*/ 21 h 25"/>
                    <a:gd name="T80" fmla="*/ 25 w 36"/>
                    <a:gd name="T81" fmla="*/ 22 h 25"/>
                    <a:gd name="T82" fmla="*/ 22 w 36"/>
                    <a:gd name="T83" fmla="*/ 22 h 25"/>
                    <a:gd name="T84" fmla="*/ 19 w 36"/>
                    <a:gd name="T85" fmla="*/ 22 h 25"/>
                    <a:gd name="T86" fmla="*/ 18 w 36"/>
                    <a:gd name="T87" fmla="*/ 24 h 25"/>
                    <a:gd name="T88" fmla="*/ 18 w 36"/>
                    <a:gd name="T89" fmla="*/ 24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25"/>
                    <a:gd name="T137" fmla="*/ 36 w 36"/>
                    <a:gd name="T138" fmla="*/ 25 h 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25">
                      <a:moveTo>
                        <a:pt x="18" y="24"/>
                      </a:moveTo>
                      <a:lnTo>
                        <a:pt x="18" y="24"/>
                      </a:lnTo>
                      <a:lnTo>
                        <a:pt x="15" y="24"/>
                      </a:lnTo>
                      <a:lnTo>
                        <a:pt x="13" y="25"/>
                      </a:lnTo>
                      <a:lnTo>
                        <a:pt x="10" y="25"/>
                      </a:lnTo>
                      <a:lnTo>
                        <a:pt x="9" y="25"/>
                      </a:lnTo>
                      <a:lnTo>
                        <a:pt x="6" y="25"/>
                      </a:lnTo>
                      <a:lnTo>
                        <a:pt x="3" y="24"/>
                      </a:lnTo>
                      <a:lnTo>
                        <a:pt x="1" y="22"/>
                      </a:lnTo>
                      <a:lnTo>
                        <a:pt x="1" y="21"/>
                      </a:lnTo>
                      <a:lnTo>
                        <a:pt x="0" y="18"/>
                      </a:lnTo>
                      <a:lnTo>
                        <a:pt x="0" y="16"/>
                      </a:lnTo>
                      <a:lnTo>
                        <a:pt x="0" y="13"/>
                      </a:lnTo>
                      <a:lnTo>
                        <a:pt x="0" y="12"/>
                      </a:lnTo>
                      <a:lnTo>
                        <a:pt x="1" y="10"/>
                      </a:lnTo>
                      <a:lnTo>
                        <a:pt x="3" y="9"/>
                      </a:lnTo>
                      <a:lnTo>
                        <a:pt x="4" y="7"/>
                      </a:lnTo>
                      <a:lnTo>
                        <a:pt x="7" y="6"/>
                      </a:lnTo>
                      <a:lnTo>
                        <a:pt x="9" y="4"/>
                      </a:lnTo>
                      <a:lnTo>
                        <a:pt x="12" y="4"/>
                      </a:lnTo>
                      <a:lnTo>
                        <a:pt x="15" y="3"/>
                      </a:lnTo>
                      <a:lnTo>
                        <a:pt x="18" y="1"/>
                      </a:lnTo>
                      <a:lnTo>
                        <a:pt x="21" y="1"/>
                      </a:lnTo>
                      <a:lnTo>
                        <a:pt x="24" y="0"/>
                      </a:lnTo>
                      <a:lnTo>
                        <a:pt x="25" y="0"/>
                      </a:lnTo>
                      <a:lnTo>
                        <a:pt x="28" y="0"/>
                      </a:lnTo>
                      <a:lnTo>
                        <a:pt x="30" y="0"/>
                      </a:lnTo>
                      <a:lnTo>
                        <a:pt x="31" y="1"/>
                      </a:lnTo>
                      <a:lnTo>
                        <a:pt x="33" y="3"/>
                      </a:lnTo>
                      <a:lnTo>
                        <a:pt x="34" y="6"/>
                      </a:lnTo>
                      <a:lnTo>
                        <a:pt x="36" y="9"/>
                      </a:lnTo>
                      <a:lnTo>
                        <a:pt x="36" y="12"/>
                      </a:lnTo>
                      <a:lnTo>
                        <a:pt x="36" y="15"/>
                      </a:lnTo>
                      <a:lnTo>
                        <a:pt x="33" y="16"/>
                      </a:lnTo>
                      <a:lnTo>
                        <a:pt x="31" y="19"/>
                      </a:lnTo>
                      <a:lnTo>
                        <a:pt x="28" y="21"/>
                      </a:lnTo>
                      <a:lnTo>
                        <a:pt x="25" y="22"/>
                      </a:lnTo>
                      <a:lnTo>
                        <a:pt x="22" y="22"/>
                      </a:lnTo>
                      <a:lnTo>
                        <a:pt x="19" y="22"/>
                      </a:lnTo>
                      <a:lnTo>
                        <a:pt x="18" y="24"/>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33" name="Freeform 981"/>
                <p:cNvSpPr>
                  <a:spLocks/>
                </p:cNvSpPr>
                <p:nvPr/>
              </p:nvSpPr>
              <p:spPr bwMode="auto">
                <a:xfrm>
                  <a:off x="2787" y="1500"/>
                  <a:ext cx="36" cy="25"/>
                </a:xfrm>
                <a:custGeom>
                  <a:avLst/>
                  <a:gdLst>
                    <a:gd name="T0" fmla="*/ 18 w 36"/>
                    <a:gd name="T1" fmla="*/ 24 h 25"/>
                    <a:gd name="T2" fmla="*/ 18 w 36"/>
                    <a:gd name="T3" fmla="*/ 24 h 25"/>
                    <a:gd name="T4" fmla="*/ 15 w 36"/>
                    <a:gd name="T5" fmla="*/ 24 h 25"/>
                    <a:gd name="T6" fmla="*/ 13 w 36"/>
                    <a:gd name="T7" fmla="*/ 25 h 25"/>
                    <a:gd name="T8" fmla="*/ 10 w 36"/>
                    <a:gd name="T9" fmla="*/ 25 h 25"/>
                    <a:gd name="T10" fmla="*/ 9 w 36"/>
                    <a:gd name="T11" fmla="*/ 25 h 25"/>
                    <a:gd name="T12" fmla="*/ 6 w 36"/>
                    <a:gd name="T13" fmla="*/ 25 h 25"/>
                    <a:gd name="T14" fmla="*/ 6 w 36"/>
                    <a:gd name="T15" fmla="*/ 25 h 25"/>
                    <a:gd name="T16" fmla="*/ 3 w 36"/>
                    <a:gd name="T17" fmla="*/ 24 h 25"/>
                    <a:gd name="T18" fmla="*/ 1 w 36"/>
                    <a:gd name="T19" fmla="*/ 22 h 25"/>
                    <a:gd name="T20" fmla="*/ 1 w 36"/>
                    <a:gd name="T21" fmla="*/ 21 h 25"/>
                    <a:gd name="T22" fmla="*/ 0 w 36"/>
                    <a:gd name="T23" fmla="*/ 18 h 25"/>
                    <a:gd name="T24" fmla="*/ 0 w 36"/>
                    <a:gd name="T25" fmla="*/ 18 h 25"/>
                    <a:gd name="T26" fmla="*/ 0 w 36"/>
                    <a:gd name="T27" fmla="*/ 16 h 25"/>
                    <a:gd name="T28" fmla="*/ 0 w 36"/>
                    <a:gd name="T29" fmla="*/ 13 h 25"/>
                    <a:gd name="T30" fmla="*/ 0 w 36"/>
                    <a:gd name="T31" fmla="*/ 12 h 25"/>
                    <a:gd name="T32" fmla="*/ 1 w 36"/>
                    <a:gd name="T33" fmla="*/ 10 h 25"/>
                    <a:gd name="T34" fmla="*/ 3 w 36"/>
                    <a:gd name="T35" fmla="*/ 9 h 25"/>
                    <a:gd name="T36" fmla="*/ 4 w 36"/>
                    <a:gd name="T37" fmla="*/ 7 h 25"/>
                    <a:gd name="T38" fmla="*/ 7 w 36"/>
                    <a:gd name="T39" fmla="*/ 6 h 25"/>
                    <a:gd name="T40" fmla="*/ 9 w 36"/>
                    <a:gd name="T41" fmla="*/ 4 h 25"/>
                    <a:gd name="T42" fmla="*/ 12 w 36"/>
                    <a:gd name="T43" fmla="*/ 4 h 25"/>
                    <a:gd name="T44" fmla="*/ 15 w 36"/>
                    <a:gd name="T45" fmla="*/ 3 h 25"/>
                    <a:gd name="T46" fmla="*/ 15 w 36"/>
                    <a:gd name="T47" fmla="*/ 3 h 25"/>
                    <a:gd name="T48" fmla="*/ 18 w 36"/>
                    <a:gd name="T49" fmla="*/ 1 h 25"/>
                    <a:gd name="T50" fmla="*/ 21 w 36"/>
                    <a:gd name="T51" fmla="*/ 1 h 25"/>
                    <a:gd name="T52" fmla="*/ 24 w 36"/>
                    <a:gd name="T53" fmla="*/ 0 h 25"/>
                    <a:gd name="T54" fmla="*/ 25 w 36"/>
                    <a:gd name="T55" fmla="*/ 0 h 25"/>
                    <a:gd name="T56" fmla="*/ 28 w 36"/>
                    <a:gd name="T57" fmla="*/ 0 h 25"/>
                    <a:gd name="T58" fmla="*/ 30 w 36"/>
                    <a:gd name="T59" fmla="*/ 0 h 25"/>
                    <a:gd name="T60" fmla="*/ 31 w 36"/>
                    <a:gd name="T61" fmla="*/ 1 h 25"/>
                    <a:gd name="T62" fmla="*/ 33 w 36"/>
                    <a:gd name="T63" fmla="*/ 3 h 25"/>
                    <a:gd name="T64" fmla="*/ 34 w 36"/>
                    <a:gd name="T65" fmla="*/ 6 h 25"/>
                    <a:gd name="T66" fmla="*/ 36 w 36"/>
                    <a:gd name="T67" fmla="*/ 9 h 25"/>
                    <a:gd name="T68" fmla="*/ 36 w 36"/>
                    <a:gd name="T69" fmla="*/ 9 h 25"/>
                    <a:gd name="T70" fmla="*/ 36 w 36"/>
                    <a:gd name="T71" fmla="*/ 12 h 25"/>
                    <a:gd name="T72" fmla="*/ 36 w 36"/>
                    <a:gd name="T73" fmla="*/ 15 h 25"/>
                    <a:gd name="T74" fmla="*/ 33 w 36"/>
                    <a:gd name="T75" fmla="*/ 16 h 25"/>
                    <a:gd name="T76" fmla="*/ 31 w 36"/>
                    <a:gd name="T77" fmla="*/ 19 h 25"/>
                    <a:gd name="T78" fmla="*/ 28 w 36"/>
                    <a:gd name="T79" fmla="*/ 21 h 25"/>
                    <a:gd name="T80" fmla="*/ 25 w 36"/>
                    <a:gd name="T81" fmla="*/ 22 h 25"/>
                    <a:gd name="T82" fmla="*/ 22 w 36"/>
                    <a:gd name="T83" fmla="*/ 22 h 25"/>
                    <a:gd name="T84" fmla="*/ 19 w 36"/>
                    <a:gd name="T85" fmla="*/ 22 h 25"/>
                    <a:gd name="T86" fmla="*/ 18 w 36"/>
                    <a:gd name="T87" fmla="*/ 24 h 25"/>
                    <a:gd name="T88" fmla="*/ 18 w 36"/>
                    <a:gd name="T89" fmla="*/ 24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25"/>
                    <a:gd name="T137" fmla="*/ 36 w 36"/>
                    <a:gd name="T138" fmla="*/ 25 h 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25">
                      <a:moveTo>
                        <a:pt x="18" y="24"/>
                      </a:moveTo>
                      <a:lnTo>
                        <a:pt x="18" y="24"/>
                      </a:lnTo>
                      <a:lnTo>
                        <a:pt x="15" y="24"/>
                      </a:lnTo>
                      <a:lnTo>
                        <a:pt x="13" y="25"/>
                      </a:lnTo>
                      <a:lnTo>
                        <a:pt x="10" y="25"/>
                      </a:lnTo>
                      <a:lnTo>
                        <a:pt x="9" y="25"/>
                      </a:lnTo>
                      <a:lnTo>
                        <a:pt x="6" y="25"/>
                      </a:lnTo>
                      <a:lnTo>
                        <a:pt x="3" y="24"/>
                      </a:lnTo>
                      <a:lnTo>
                        <a:pt x="1" y="22"/>
                      </a:lnTo>
                      <a:lnTo>
                        <a:pt x="1" y="21"/>
                      </a:lnTo>
                      <a:lnTo>
                        <a:pt x="0" y="18"/>
                      </a:lnTo>
                      <a:lnTo>
                        <a:pt x="0" y="16"/>
                      </a:lnTo>
                      <a:lnTo>
                        <a:pt x="0" y="13"/>
                      </a:lnTo>
                      <a:lnTo>
                        <a:pt x="0" y="12"/>
                      </a:lnTo>
                      <a:lnTo>
                        <a:pt x="1" y="10"/>
                      </a:lnTo>
                      <a:lnTo>
                        <a:pt x="3" y="9"/>
                      </a:lnTo>
                      <a:lnTo>
                        <a:pt x="4" y="7"/>
                      </a:lnTo>
                      <a:lnTo>
                        <a:pt x="7" y="6"/>
                      </a:lnTo>
                      <a:lnTo>
                        <a:pt x="9" y="4"/>
                      </a:lnTo>
                      <a:lnTo>
                        <a:pt x="12" y="4"/>
                      </a:lnTo>
                      <a:lnTo>
                        <a:pt x="15" y="3"/>
                      </a:lnTo>
                      <a:lnTo>
                        <a:pt x="18" y="1"/>
                      </a:lnTo>
                      <a:lnTo>
                        <a:pt x="21" y="1"/>
                      </a:lnTo>
                      <a:lnTo>
                        <a:pt x="24" y="0"/>
                      </a:lnTo>
                      <a:lnTo>
                        <a:pt x="25" y="0"/>
                      </a:lnTo>
                      <a:lnTo>
                        <a:pt x="28" y="0"/>
                      </a:lnTo>
                      <a:lnTo>
                        <a:pt x="30" y="0"/>
                      </a:lnTo>
                      <a:lnTo>
                        <a:pt x="31" y="1"/>
                      </a:lnTo>
                      <a:lnTo>
                        <a:pt x="33" y="3"/>
                      </a:lnTo>
                      <a:lnTo>
                        <a:pt x="34" y="6"/>
                      </a:lnTo>
                      <a:lnTo>
                        <a:pt x="36" y="9"/>
                      </a:lnTo>
                      <a:lnTo>
                        <a:pt x="36" y="12"/>
                      </a:lnTo>
                      <a:lnTo>
                        <a:pt x="36" y="15"/>
                      </a:lnTo>
                      <a:lnTo>
                        <a:pt x="33" y="16"/>
                      </a:lnTo>
                      <a:lnTo>
                        <a:pt x="31" y="19"/>
                      </a:lnTo>
                      <a:lnTo>
                        <a:pt x="28" y="21"/>
                      </a:lnTo>
                      <a:lnTo>
                        <a:pt x="25" y="22"/>
                      </a:lnTo>
                      <a:lnTo>
                        <a:pt x="22" y="22"/>
                      </a:lnTo>
                      <a:lnTo>
                        <a:pt x="19" y="22"/>
                      </a:lnTo>
                      <a:lnTo>
                        <a:pt x="18"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34" name="Line 982"/>
                <p:cNvSpPr>
                  <a:spLocks noChangeShapeType="1"/>
                </p:cNvSpPr>
                <p:nvPr/>
              </p:nvSpPr>
              <p:spPr bwMode="auto">
                <a:xfrm>
                  <a:off x="2793" y="1513"/>
                  <a:ext cx="6"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35" name="Line 983"/>
                <p:cNvSpPr>
                  <a:spLocks noChangeShapeType="1"/>
                </p:cNvSpPr>
                <p:nvPr/>
              </p:nvSpPr>
              <p:spPr bwMode="auto">
                <a:xfrm flipH="1" flipV="1">
                  <a:off x="2799" y="1504"/>
                  <a:ext cx="4"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36" name="Line 984"/>
                <p:cNvSpPr>
                  <a:spLocks noChangeShapeType="1"/>
                </p:cNvSpPr>
                <p:nvPr/>
              </p:nvSpPr>
              <p:spPr bwMode="auto">
                <a:xfrm flipH="1" flipV="1">
                  <a:off x="2811" y="1509"/>
                  <a:ext cx="6"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37" name="Freeform 985"/>
                <p:cNvSpPr>
                  <a:spLocks/>
                </p:cNvSpPr>
                <p:nvPr/>
              </p:nvSpPr>
              <p:spPr bwMode="auto">
                <a:xfrm>
                  <a:off x="2714" y="1545"/>
                  <a:ext cx="30" cy="34"/>
                </a:xfrm>
                <a:custGeom>
                  <a:avLst/>
                  <a:gdLst>
                    <a:gd name="T0" fmla="*/ 9 w 30"/>
                    <a:gd name="T1" fmla="*/ 9 h 34"/>
                    <a:gd name="T2" fmla="*/ 9 w 30"/>
                    <a:gd name="T3" fmla="*/ 9 h 34"/>
                    <a:gd name="T4" fmla="*/ 10 w 30"/>
                    <a:gd name="T5" fmla="*/ 6 h 34"/>
                    <a:gd name="T6" fmla="*/ 12 w 30"/>
                    <a:gd name="T7" fmla="*/ 4 h 34"/>
                    <a:gd name="T8" fmla="*/ 13 w 30"/>
                    <a:gd name="T9" fmla="*/ 3 h 34"/>
                    <a:gd name="T10" fmla="*/ 15 w 30"/>
                    <a:gd name="T11" fmla="*/ 1 h 34"/>
                    <a:gd name="T12" fmla="*/ 16 w 30"/>
                    <a:gd name="T13" fmla="*/ 0 h 34"/>
                    <a:gd name="T14" fmla="*/ 18 w 30"/>
                    <a:gd name="T15" fmla="*/ 0 h 34"/>
                    <a:gd name="T16" fmla="*/ 21 w 30"/>
                    <a:gd name="T17" fmla="*/ 0 h 34"/>
                    <a:gd name="T18" fmla="*/ 22 w 30"/>
                    <a:gd name="T19" fmla="*/ 0 h 34"/>
                    <a:gd name="T20" fmla="*/ 24 w 30"/>
                    <a:gd name="T21" fmla="*/ 1 h 34"/>
                    <a:gd name="T22" fmla="*/ 27 w 30"/>
                    <a:gd name="T23" fmla="*/ 3 h 34"/>
                    <a:gd name="T24" fmla="*/ 27 w 30"/>
                    <a:gd name="T25" fmla="*/ 3 h 34"/>
                    <a:gd name="T26" fmla="*/ 28 w 30"/>
                    <a:gd name="T27" fmla="*/ 4 h 34"/>
                    <a:gd name="T28" fmla="*/ 30 w 30"/>
                    <a:gd name="T29" fmla="*/ 6 h 34"/>
                    <a:gd name="T30" fmla="*/ 30 w 30"/>
                    <a:gd name="T31" fmla="*/ 7 h 34"/>
                    <a:gd name="T32" fmla="*/ 30 w 30"/>
                    <a:gd name="T33" fmla="*/ 9 h 34"/>
                    <a:gd name="T34" fmla="*/ 30 w 30"/>
                    <a:gd name="T35" fmla="*/ 12 h 34"/>
                    <a:gd name="T36" fmla="*/ 28 w 30"/>
                    <a:gd name="T37" fmla="*/ 13 h 34"/>
                    <a:gd name="T38" fmla="*/ 28 w 30"/>
                    <a:gd name="T39" fmla="*/ 16 h 34"/>
                    <a:gd name="T40" fmla="*/ 27 w 30"/>
                    <a:gd name="T41" fmla="*/ 19 h 34"/>
                    <a:gd name="T42" fmla="*/ 24 w 30"/>
                    <a:gd name="T43" fmla="*/ 21 h 34"/>
                    <a:gd name="T44" fmla="*/ 22 w 30"/>
                    <a:gd name="T45" fmla="*/ 24 h 34"/>
                    <a:gd name="T46" fmla="*/ 22 w 30"/>
                    <a:gd name="T47" fmla="*/ 24 h 34"/>
                    <a:gd name="T48" fmla="*/ 21 w 30"/>
                    <a:gd name="T49" fmla="*/ 27 h 34"/>
                    <a:gd name="T50" fmla="*/ 19 w 30"/>
                    <a:gd name="T51" fmla="*/ 28 h 34"/>
                    <a:gd name="T52" fmla="*/ 18 w 30"/>
                    <a:gd name="T53" fmla="*/ 31 h 34"/>
                    <a:gd name="T54" fmla="*/ 16 w 30"/>
                    <a:gd name="T55" fmla="*/ 33 h 34"/>
                    <a:gd name="T56" fmla="*/ 15 w 30"/>
                    <a:gd name="T57" fmla="*/ 33 h 34"/>
                    <a:gd name="T58" fmla="*/ 13 w 30"/>
                    <a:gd name="T59" fmla="*/ 34 h 34"/>
                    <a:gd name="T60" fmla="*/ 10 w 30"/>
                    <a:gd name="T61" fmla="*/ 34 h 34"/>
                    <a:gd name="T62" fmla="*/ 9 w 30"/>
                    <a:gd name="T63" fmla="*/ 34 h 34"/>
                    <a:gd name="T64" fmla="*/ 6 w 30"/>
                    <a:gd name="T65" fmla="*/ 33 h 34"/>
                    <a:gd name="T66" fmla="*/ 3 w 30"/>
                    <a:gd name="T67" fmla="*/ 31 h 34"/>
                    <a:gd name="T68" fmla="*/ 3 w 30"/>
                    <a:gd name="T69" fmla="*/ 31 h 34"/>
                    <a:gd name="T70" fmla="*/ 1 w 30"/>
                    <a:gd name="T71" fmla="*/ 28 h 34"/>
                    <a:gd name="T72" fmla="*/ 0 w 30"/>
                    <a:gd name="T73" fmla="*/ 25 h 34"/>
                    <a:gd name="T74" fmla="*/ 0 w 30"/>
                    <a:gd name="T75" fmla="*/ 24 h 34"/>
                    <a:gd name="T76" fmla="*/ 1 w 30"/>
                    <a:gd name="T77" fmla="*/ 19 h 34"/>
                    <a:gd name="T78" fmla="*/ 1 w 30"/>
                    <a:gd name="T79" fmla="*/ 16 h 34"/>
                    <a:gd name="T80" fmla="*/ 4 w 30"/>
                    <a:gd name="T81" fmla="*/ 15 h 34"/>
                    <a:gd name="T82" fmla="*/ 6 w 30"/>
                    <a:gd name="T83" fmla="*/ 12 h 34"/>
                    <a:gd name="T84" fmla="*/ 7 w 30"/>
                    <a:gd name="T85" fmla="*/ 10 h 34"/>
                    <a:gd name="T86" fmla="*/ 9 w 30"/>
                    <a:gd name="T87" fmla="*/ 9 h 34"/>
                    <a:gd name="T88" fmla="*/ 9 w 30"/>
                    <a:gd name="T89" fmla="*/ 9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
                    <a:gd name="T136" fmla="*/ 0 h 34"/>
                    <a:gd name="T137" fmla="*/ 30 w 30"/>
                    <a:gd name="T138" fmla="*/ 34 h 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 h="34">
                      <a:moveTo>
                        <a:pt x="9" y="9"/>
                      </a:moveTo>
                      <a:lnTo>
                        <a:pt x="9" y="9"/>
                      </a:lnTo>
                      <a:lnTo>
                        <a:pt x="10" y="6"/>
                      </a:lnTo>
                      <a:lnTo>
                        <a:pt x="12" y="4"/>
                      </a:lnTo>
                      <a:lnTo>
                        <a:pt x="13" y="3"/>
                      </a:lnTo>
                      <a:lnTo>
                        <a:pt x="15" y="1"/>
                      </a:lnTo>
                      <a:lnTo>
                        <a:pt x="16" y="0"/>
                      </a:lnTo>
                      <a:lnTo>
                        <a:pt x="18" y="0"/>
                      </a:lnTo>
                      <a:lnTo>
                        <a:pt x="21" y="0"/>
                      </a:lnTo>
                      <a:lnTo>
                        <a:pt x="22" y="0"/>
                      </a:lnTo>
                      <a:lnTo>
                        <a:pt x="24" y="1"/>
                      </a:lnTo>
                      <a:lnTo>
                        <a:pt x="27" y="3"/>
                      </a:lnTo>
                      <a:lnTo>
                        <a:pt x="28" y="4"/>
                      </a:lnTo>
                      <a:lnTo>
                        <a:pt x="30" y="6"/>
                      </a:lnTo>
                      <a:lnTo>
                        <a:pt x="30" y="7"/>
                      </a:lnTo>
                      <a:lnTo>
                        <a:pt x="30" y="9"/>
                      </a:lnTo>
                      <a:lnTo>
                        <a:pt x="30" y="12"/>
                      </a:lnTo>
                      <a:lnTo>
                        <a:pt x="28" y="13"/>
                      </a:lnTo>
                      <a:lnTo>
                        <a:pt x="28" y="16"/>
                      </a:lnTo>
                      <a:lnTo>
                        <a:pt x="27" y="19"/>
                      </a:lnTo>
                      <a:lnTo>
                        <a:pt x="24" y="21"/>
                      </a:lnTo>
                      <a:lnTo>
                        <a:pt x="22" y="24"/>
                      </a:lnTo>
                      <a:lnTo>
                        <a:pt x="21" y="27"/>
                      </a:lnTo>
                      <a:lnTo>
                        <a:pt x="19" y="28"/>
                      </a:lnTo>
                      <a:lnTo>
                        <a:pt x="18" y="31"/>
                      </a:lnTo>
                      <a:lnTo>
                        <a:pt x="16" y="33"/>
                      </a:lnTo>
                      <a:lnTo>
                        <a:pt x="15" y="33"/>
                      </a:lnTo>
                      <a:lnTo>
                        <a:pt x="13" y="34"/>
                      </a:lnTo>
                      <a:lnTo>
                        <a:pt x="10" y="34"/>
                      </a:lnTo>
                      <a:lnTo>
                        <a:pt x="9" y="34"/>
                      </a:lnTo>
                      <a:lnTo>
                        <a:pt x="6" y="33"/>
                      </a:lnTo>
                      <a:lnTo>
                        <a:pt x="3" y="31"/>
                      </a:lnTo>
                      <a:lnTo>
                        <a:pt x="1" y="28"/>
                      </a:lnTo>
                      <a:lnTo>
                        <a:pt x="0" y="25"/>
                      </a:lnTo>
                      <a:lnTo>
                        <a:pt x="0" y="24"/>
                      </a:lnTo>
                      <a:lnTo>
                        <a:pt x="1" y="19"/>
                      </a:lnTo>
                      <a:lnTo>
                        <a:pt x="1" y="16"/>
                      </a:lnTo>
                      <a:lnTo>
                        <a:pt x="4" y="15"/>
                      </a:lnTo>
                      <a:lnTo>
                        <a:pt x="6" y="12"/>
                      </a:lnTo>
                      <a:lnTo>
                        <a:pt x="7" y="10"/>
                      </a:lnTo>
                      <a:lnTo>
                        <a:pt x="9" y="9"/>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38" name="Freeform 986"/>
                <p:cNvSpPr>
                  <a:spLocks/>
                </p:cNvSpPr>
                <p:nvPr/>
              </p:nvSpPr>
              <p:spPr bwMode="auto">
                <a:xfrm>
                  <a:off x="2714" y="1545"/>
                  <a:ext cx="30" cy="34"/>
                </a:xfrm>
                <a:custGeom>
                  <a:avLst/>
                  <a:gdLst>
                    <a:gd name="T0" fmla="*/ 9 w 30"/>
                    <a:gd name="T1" fmla="*/ 9 h 34"/>
                    <a:gd name="T2" fmla="*/ 9 w 30"/>
                    <a:gd name="T3" fmla="*/ 9 h 34"/>
                    <a:gd name="T4" fmla="*/ 10 w 30"/>
                    <a:gd name="T5" fmla="*/ 6 h 34"/>
                    <a:gd name="T6" fmla="*/ 12 w 30"/>
                    <a:gd name="T7" fmla="*/ 4 h 34"/>
                    <a:gd name="T8" fmla="*/ 13 w 30"/>
                    <a:gd name="T9" fmla="*/ 3 h 34"/>
                    <a:gd name="T10" fmla="*/ 15 w 30"/>
                    <a:gd name="T11" fmla="*/ 1 h 34"/>
                    <a:gd name="T12" fmla="*/ 16 w 30"/>
                    <a:gd name="T13" fmla="*/ 0 h 34"/>
                    <a:gd name="T14" fmla="*/ 18 w 30"/>
                    <a:gd name="T15" fmla="*/ 0 h 34"/>
                    <a:gd name="T16" fmla="*/ 21 w 30"/>
                    <a:gd name="T17" fmla="*/ 0 h 34"/>
                    <a:gd name="T18" fmla="*/ 22 w 30"/>
                    <a:gd name="T19" fmla="*/ 0 h 34"/>
                    <a:gd name="T20" fmla="*/ 24 w 30"/>
                    <a:gd name="T21" fmla="*/ 1 h 34"/>
                    <a:gd name="T22" fmla="*/ 27 w 30"/>
                    <a:gd name="T23" fmla="*/ 3 h 34"/>
                    <a:gd name="T24" fmla="*/ 27 w 30"/>
                    <a:gd name="T25" fmla="*/ 3 h 34"/>
                    <a:gd name="T26" fmla="*/ 28 w 30"/>
                    <a:gd name="T27" fmla="*/ 4 h 34"/>
                    <a:gd name="T28" fmla="*/ 30 w 30"/>
                    <a:gd name="T29" fmla="*/ 6 h 34"/>
                    <a:gd name="T30" fmla="*/ 30 w 30"/>
                    <a:gd name="T31" fmla="*/ 7 h 34"/>
                    <a:gd name="T32" fmla="*/ 30 w 30"/>
                    <a:gd name="T33" fmla="*/ 9 h 34"/>
                    <a:gd name="T34" fmla="*/ 30 w 30"/>
                    <a:gd name="T35" fmla="*/ 12 h 34"/>
                    <a:gd name="T36" fmla="*/ 28 w 30"/>
                    <a:gd name="T37" fmla="*/ 13 h 34"/>
                    <a:gd name="T38" fmla="*/ 28 w 30"/>
                    <a:gd name="T39" fmla="*/ 16 h 34"/>
                    <a:gd name="T40" fmla="*/ 27 w 30"/>
                    <a:gd name="T41" fmla="*/ 19 h 34"/>
                    <a:gd name="T42" fmla="*/ 24 w 30"/>
                    <a:gd name="T43" fmla="*/ 21 h 34"/>
                    <a:gd name="T44" fmla="*/ 22 w 30"/>
                    <a:gd name="T45" fmla="*/ 24 h 34"/>
                    <a:gd name="T46" fmla="*/ 22 w 30"/>
                    <a:gd name="T47" fmla="*/ 24 h 34"/>
                    <a:gd name="T48" fmla="*/ 21 w 30"/>
                    <a:gd name="T49" fmla="*/ 27 h 34"/>
                    <a:gd name="T50" fmla="*/ 19 w 30"/>
                    <a:gd name="T51" fmla="*/ 28 h 34"/>
                    <a:gd name="T52" fmla="*/ 18 w 30"/>
                    <a:gd name="T53" fmla="*/ 31 h 34"/>
                    <a:gd name="T54" fmla="*/ 16 w 30"/>
                    <a:gd name="T55" fmla="*/ 33 h 34"/>
                    <a:gd name="T56" fmla="*/ 15 w 30"/>
                    <a:gd name="T57" fmla="*/ 33 h 34"/>
                    <a:gd name="T58" fmla="*/ 13 w 30"/>
                    <a:gd name="T59" fmla="*/ 34 h 34"/>
                    <a:gd name="T60" fmla="*/ 10 w 30"/>
                    <a:gd name="T61" fmla="*/ 34 h 34"/>
                    <a:gd name="T62" fmla="*/ 9 w 30"/>
                    <a:gd name="T63" fmla="*/ 34 h 34"/>
                    <a:gd name="T64" fmla="*/ 6 w 30"/>
                    <a:gd name="T65" fmla="*/ 33 h 34"/>
                    <a:gd name="T66" fmla="*/ 3 w 30"/>
                    <a:gd name="T67" fmla="*/ 31 h 34"/>
                    <a:gd name="T68" fmla="*/ 3 w 30"/>
                    <a:gd name="T69" fmla="*/ 31 h 34"/>
                    <a:gd name="T70" fmla="*/ 1 w 30"/>
                    <a:gd name="T71" fmla="*/ 28 h 34"/>
                    <a:gd name="T72" fmla="*/ 0 w 30"/>
                    <a:gd name="T73" fmla="*/ 25 h 34"/>
                    <a:gd name="T74" fmla="*/ 0 w 30"/>
                    <a:gd name="T75" fmla="*/ 24 h 34"/>
                    <a:gd name="T76" fmla="*/ 1 w 30"/>
                    <a:gd name="T77" fmla="*/ 19 h 34"/>
                    <a:gd name="T78" fmla="*/ 1 w 30"/>
                    <a:gd name="T79" fmla="*/ 16 h 34"/>
                    <a:gd name="T80" fmla="*/ 4 w 30"/>
                    <a:gd name="T81" fmla="*/ 15 h 34"/>
                    <a:gd name="T82" fmla="*/ 6 w 30"/>
                    <a:gd name="T83" fmla="*/ 12 h 34"/>
                    <a:gd name="T84" fmla="*/ 7 w 30"/>
                    <a:gd name="T85" fmla="*/ 10 h 34"/>
                    <a:gd name="T86" fmla="*/ 9 w 30"/>
                    <a:gd name="T87" fmla="*/ 9 h 34"/>
                    <a:gd name="T88" fmla="*/ 9 w 30"/>
                    <a:gd name="T89" fmla="*/ 9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
                    <a:gd name="T136" fmla="*/ 0 h 34"/>
                    <a:gd name="T137" fmla="*/ 30 w 30"/>
                    <a:gd name="T138" fmla="*/ 34 h 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 h="34">
                      <a:moveTo>
                        <a:pt x="9" y="9"/>
                      </a:moveTo>
                      <a:lnTo>
                        <a:pt x="9" y="9"/>
                      </a:lnTo>
                      <a:lnTo>
                        <a:pt x="10" y="6"/>
                      </a:lnTo>
                      <a:lnTo>
                        <a:pt x="12" y="4"/>
                      </a:lnTo>
                      <a:lnTo>
                        <a:pt x="13" y="3"/>
                      </a:lnTo>
                      <a:lnTo>
                        <a:pt x="15" y="1"/>
                      </a:lnTo>
                      <a:lnTo>
                        <a:pt x="16" y="0"/>
                      </a:lnTo>
                      <a:lnTo>
                        <a:pt x="18" y="0"/>
                      </a:lnTo>
                      <a:lnTo>
                        <a:pt x="21" y="0"/>
                      </a:lnTo>
                      <a:lnTo>
                        <a:pt x="22" y="0"/>
                      </a:lnTo>
                      <a:lnTo>
                        <a:pt x="24" y="1"/>
                      </a:lnTo>
                      <a:lnTo>
                        <a:pt x="27" y="3"/>
                      </a:lnTo>
                      <a:lnTo>
                        <a:pt x="28" y="4"/>
                      </a:lnTo>
                      <a:lnTo>
                        <a:pt x="30" y="6"/>
                      </a:lnTo>
                      <a:lnTo>
                        <a:pt x="30" y="7"/>
                      </a:lnTo>
                      <a:lnTo>
                        <a:pt x="30" y="9"/>
                      </a:lnTo>
                      <a:lnTo>
                        <a:pt x="30" y="12"/>
                      </a:lnTo>
                      <a:lnTo>
                        <a:pt x="28" y="13"/>
                      </a:lnTo>
                      <a:lnTo>
                        <a:pt x="28" y="16"/>
                      </a:lnTo>
                      <a:lnTo>
                        <a:pt x="27" y="19"/>
                      </a:lnTo>
                      <a:lnTo>
                        <a:pt x="24" y="21"/>
                      </a:lnTo>
                      <a:lnTo>
                        <a:pt x="22" y="24"/>
                      </a:lnTo>
                      <a:lnTo>
                        <a:pt x="21" y="27"/>
                      </a:lnTo>
                      <a:lnTo>
                        <a:pt x="19" y="28"/>
                      </a:lnTo>
                      <a:lnTo>
                        <a:pt x="18" y="31"/>
                      </a:lnTo>
                      <a:lnTo>
                        <a:pt x="16" y="33"/>
                      </a:lnTo>
                      <a:lnTo>
                        <a:pt x="15" y="33"/>
                      </a:lnTo>
                      <a:lnTo>
                        <a:pt x="13" y="34"/>
                      </a:lnTo>
                      <a:lnTo>
                        <a:pt x="10" y="34"/>
                      </a:lnTo>
                      <a:lnTo>
                        <a:pt x="9" y="34"/>
                      </a:lnTo>
                      <a:lnTo>
                        <a:pt x="6" y="33"/>
                      </a:lnTo>
                      <a:lnTo>
                        <a:pt x="3" y="31"/>
                      </a:lnTo>
                      <a:lnTo>
                        <a:pt x="1" y="28"/>
                      </a:lnTo>
                      <a:lnTo>
                        <a:pt x="0" y="25"/>
                      </a:lnTo>
                      <a:lnTo>
                        <a:pt x="0" y="24"/>
                      </a:lnTo>
                      <a:lnTo>
                        <a:pt x="1" y="19"/>
                      </a:lnTo>
                      <a:lnTo>
                        <a:pt x="1" y="16"/>
                      </a:lnTo>
                      <a:lnTo>
                        <a:pt x="4" y="15"/>
                      </a:lnTo>
                      <a:lnTo>
                        <a:pt x="6" y="12"/>
                      </a:lnTo>
                      <a:lnTo>
                        <a:pt x="7" y="10"/>
                      </a:lnTo>
                      <a:lnTo>
                        <a:pt x="9"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39" name="Line 987"/>
                <p:cNvSpPr>
                  <a:spLocks noChangeShapeType="1"/>
                </p:cNvSpPr>
                <p:nvPr/>
              </p:nvSpPr>
              <p:spPr bwMode="auto">
                <a:xfrm flipH="1" flipV="1">
                  <a:off x="2727" y="1549"/>
                  <a:ext cx="1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40" name="Line 988"/>
                <p:cNvSpPr>
                  <a:spLocks noChangeShapeType="1"/>
                </p:cNvSpPr>
                <p:nvPr/>
              </p:nvSpPr>
              <p:spPr bwMode="auto">
                <a:xfrm>
                  <a:off x="2729" y="1560"/>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41" name="Line 989"/>
                <p:cNvSpPr>
                  <a:spLocks noChangeShapeType="1"/>
                </p:cNvSpPr>
                <p:nvPr/>
              </p:nvSpPr>
              <p:spPr bwMode="auto">
                <a:xfrm>
                  <a:off x="2715" y="1563"/>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42" name="Freeform 990"/>
                <p:cNvSpPr>
                  <a:spLocks/>
                </p:cNvSpPr>
                <p:nvPr/>
              </p:nvSpPr>
              <p:spPr bwMode="auto">
                <a:xfrm>
                  <a:off x="2790" y="1433"/>
                  <a:ext cx="34" cy="29"/>
                </a:xfrm>
                <a:custGeom>
                  <a:avLst/>
                  <a:gdLst>
                    <a:gd name="T0" fmla="*/ 25 w 34"/>
                    <a:gd name="T1" fmla="*/ 8 h 29"/>
                    <a:gd name="T2" fmla="*/ 25 w 34"/>
                    <a:gd name="T3" fmla="*/ 8 h 29"/>
                    <a:gd name="T4" fmla="*/ 28 w 34"/>
                    <a:gd name="T5" fmla="*/ 10 h 29"/>
                    <a:gd name="T6" fmla="*/ 30 w 34"/>
                    <a:gd name="T7" fmla="*/ 11 h 29"/>
                    <a:gd name="T8" fmla="*/ 31 w 34"/>
                    <a:gd name="T9" fmla="*/ 13 h 29"/>
                    <a:gd name="T10" fmla="*/ 33 w 34"/>
                    <a:gd name="T11" fmla="*/ 14 h 29"/>
                    <a:gd name="T12" fmla="*/ 33 w 34"/>
                    <a:gd name="T13" fmla="*/ 16 h 29"/>
                    <a:gd name="T14" fmla="*/ 34 w 34"/>
                    <a:gd name="T15" fmla="*/ 17 h 29"/>
                    <a:gd name="T16" fmla="*/ 34 w 34"/>
                    <a:gd name="T17" fmla="*/ 19 h 29"/>
                    <a:gd name="T18" fmla="*/ 33 w 34"/>
                    <a:gd name="T19" fmla="*/ 22 h 29"/>
                    <a:gd name="T20" fmla="*/ 33 w 34"/>
                    <a:gd name="T21" fmla="*/ 23 h 29"/>
                    <a:gd name="T22" fmla="*/ 31 w 34"/>
                    <a:gd name="T23" fmla="*/ 26 h 29"/>
                    <a:gd name="T24" fmla="*/ 31 w 34"/>
                    <a:gd name="T25" fmla="*/ 26 h 29"/>
                    <a:gd name="T26" fmla="*/ 30 w 34"/>
                    <a:gd name="T27" fmla="*/ 28 h 29"/>
                    <a:gd name="T28" fmla="*/ 28 w 34"/>
                    <a:gd name="T29" fmla="*/ 29 h 29"/>
                    <a:gd name="T30" fmla="*/ 25 w 34"/>
                    <a:gd name="T31" fmla="*/ 29 h 29"/>
                    <a:gd name="T32" fmla="*/ 24 w 34"/>
                    <a:gd name="T33" fmla="*/ 29 h 29"/>
                    <a:gd name="T34" fmla="*/ 22 w 34"/>
                    <a:gd name="T35" fmla="*/ 29 h 29"/>
                    <a:gd name="T36" fmla="*/ 19 w 34"/>
                    <a:gd name="T37" fmla="*/ 28 h 29"/>
                    <a:gd name="T38" fmla="*/ 18 w 34"/>
                    <a:gd name="T39" fmla="*/ 28 h 29"/>
                    <a:gd name="T40" fmla="*/ 15 w 34"/>
                    <a:gd name="T41" fmla="*/ 26 h 29"/>
                    <a:gd name="T42" fmla="*/ 13 w 34"/>
                    <a:gd name="T43" fmla="*/ 25 h 29"/>
                    <a:gd name="T44" fmla="*/ 10 w 34"/>
                    <a:gd name="T45" fmla="*/ 22 h 29"/>
                    <a:gd name="T46" fmla="*/ 10 w 34"/>
                    <a:gd name="T47" fmla="*/ 22 h 29"/>
                    <a:gd name="T48" fmla="*/ 7 w 34"/>
                    <a:gd name="T49" fmla="*/ 20 h 29"/>
                    <a:gd name="T50" fmla="*/ 6 w 34"/>
                    <a:gd name="T51" fmla="*/ 19 h 29"/>
                    <a:gd name="T52" fmla="*/ 3 w 34"/>
                    <a:gd name="T53" fmla="*/ 17 h 29"/>
                    <a:gd name="T54" fmla="*/ 1 w 34"/>
                    <a:gd name="T55" fmla="*/ 16 h 29"/>
                    <a:gd name="T56" fmla="*/ 0 w 34"/>
                    <a:gd name="T57" fmla="*/ 14 h 29"/>
                    <a:gd name="T58" fmla="*/ 0 w 34"/>
                    <a:gd name="T59" fmla="*/ 11 h 29"/>
                    <a:gd name="T60" fmla="*/ 0 w 34"/>
                    <a:gd name="T61" fmla="*/ 10 h 29"/>
                    <a:gd name="T62" fmla="*/ 0 w 34"/>
                    <a:gd name="T63" fmla="*/ 8 h 29"/>
                    <a:gd name="T64" fmla="*/ 1 w 34"/>
                    <a:gd name="T65" fmla="*/ 5 h 29"/>
                    <a:gd name="T66" fmla="*/ 3 w 34"/>
                    <a:gd name="T67" fmla="*/ 3 h 29"/>
                    <a:gd name="T68" fmla="*/ 3 w 34"/>
                    <a:gd name="T69" fmla="*/ 3 h 29"/>
                    <a:gd name="T70" fmla="*/ 6 w 34"/>
                    <a:gd name="T71" fmla="*/ 0 h 29"/>
                    <a:gd name="T72" fmla="*/ 7 w 34"/>
                    <a:gd name="T73" fmla="*/ 0 h 29"/>
                    <a:gd name="T74" fmla="*/ 10 w 34"/>
                    <a:gd name="T75" fmla="*/ 0 h 29"/>
                    <a:gd name="T76" fmla="*/ 13 w 34"/>
                    <a:gd name="T77" fmla="*/ 0 h 29"/>
                    <a:gd name="T78" fmla="*/ 16 w 34"/>
                    <a:gd name="T79" fmla="*/ 3 h 29"/>
                    <a:gd name="T80" fmla="*/ 19 w 34"/>
                    <a:gd name="T81" fmla="*/ 4 h 29"/>
                    <a:gd name="T82" fmla="*/ 22 w 34"/>
                    <a:gd name="T83" fmla="*/ 5 h 29"/>
                    <a:gd name="T84" fmla="*/ 24 w 34"/>
                    <a:gd name="T85" fmla="*/ 7 h 29"/>
                    <a:gd name="T86" fmla="*/ 25 w 34"/>
                    <a:gd name="T87" fmla="*/ 8 h 29"/>
                    <a:gd name="T88" fmla="*/ 25 w 34"/>
                    <a:gd name="T89" fmla="*/ 8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29"/>
                    <a:gd name="T137" fmla="*/ 34 w 34"/>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29">
                      <a:moveTo>
                        <a:pt x="25" y="8"/>
                      </a:moveTo>
                      <a:lnTo>
                        <a:pt x="25" y="8"/>
                      </a:lnTo>
                      <a:lnTo>
                        <a:pt x="28" y="10"/>
                      </a:lnTo>
                      <a:lnTo>
                        <a:pt x="30" y="11"/>
                      </a:lnTo>
                      <a:lnTo>
                        <a:pt x="31" y="13"/>
                      </a:lnTo>
                      <a:lnTo>
                        <a:pt x="33" y="14"/>
                      </a:lnTo>
                      <a:lnTo>
                        <a:pt x="33" y="16"/>
                      </a:lnTo>
                      <a:lnTo>
                        <a:pt x="34" y="17"/>
                      </a:lnTo>
                      <a:lnTo>
                        <a:pt x="34" y="19"/>
                      </a:lnTo>
                      <a:lnTo>
                        <a:pt x="33" y="22"/>
                      </a:lnTo>
                      <a:lnTo>
                        <a:pt x="33" y="23"/>
                      </a:lnTo>
                      <a:lnTo>
                        <a:pt x="31" y="26"/>
                      </a:lnTo>
                      <a:lnTo>
                        <a:pt x="30" y="28"/>
                      </a:lnTo>
                      <a:lnTo>
                        <a:pt x="28" y="29"/>
                      </a:lnTo>
                      <a:lnTo>
                        <a:pt x="25" y="29"/>
                      </a:lnTo>
                      <a:lnTo>
                        <a:pt x="24" y="29"/>
                      </a:lnTo>
                      <a:lnTo>
                        <a:pt x="22" y="29"/>
                      </a:lnTo>
                      <a:lnTo>
                        <a:pt x="19" y="28"/>
                      </a:lnTo>
                      <a:lnTo>
                        <a:pt x="18" y="28"/>
                      </a:lnTo>
                      <a:lnTo>
                        <a:pt x="15" y="26"/>
                      </a:lnTo>
                      <a:lnTo>
                        <a:pt x="13" y="25"/>
                      </a:lnTo>
                      <a:lnTo>
                        <a:pt x="10" y="22"/>
                      </a:lnTo>
                      <a:lnTo>
                        <a:pt x="7" y="20"/>
                      </a:lnTo>
                      <a:lnTo>
                        <a:pt x="6" y="19"/>
                      </a:lnTo>
                      <a:lnTo>
                        <a:pt x="3" y="17"/>
                      </a:lnTo>
                      <a:lnTo>
                        <a:pt x="1" y="16"/>
                      </a:lnTo>
                      <a:lnTo>
                        <a:pt x="0" y="14"/>
                      </a:lnTo>
                      <a:lnTo>
                        <a:pt x="0" y="11"/>
                      </a:lnTo>
                      <a:lnTo>
                        <a:pt x="0" y="10"/>
                      </a:lnTo>
                      <a:lnTo>
                        <a:pt x="0" y="8"/>
                      </a:lnTo>
                      <a:lnTo>
                        <a:pt x="1" y="5"/>
                      </a:lnTo>
                      <a:lnTo>
                        <a:pt x="3" y="3"/>
                      </a:lnTo>
                      <a:lnTo>
                        <a:pt x="6" y="0"/>
                      </a:lnTo>
                      <a:lnTo>
                        <a:pt x="7" y="0"/>
                      </a:lnTo>
                      <a:lnTo>
                        <a:pt x="10" y="0"/>
                      </a:lnTo>
                      <a:lnTo>
                        <a:pt x="13" y="0"/>
                      </a:lnTo>
                      <a:lnTo>
                        <a:pt x="16" y="3"/>
                      </a:lnTo>
                      <a:lnTo>
                        <a:pt x="19" y="4"/>
                      </a:lnTo>
                      <a:lnTo>
                        <a:pt x="22" y="5"/>
                      </a:lnTo>
                      <a:lnTo>
                        <a:pt x="24" y="7"/>
                      </a:lnTo>
                      <a:lnTo>
                        <a:pt x="25" y="8"/>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43" name="Freeform 991"/>
                <p:cNvSpPr>
                  <a:spLocks/>
                </p:cNvSpPr>
                <p:nvPr/>
              </p:nvSpPr>
              <p:spPr bwMode="auto">
                <a:xfrm>
                  <a:off x="2790" y="1433"/>
                  <a:ext cx="34" cy="29"/>
                </a:xfrm>
                <a:custGeom>
                  <a:avLst/>
                  <a:gdLst>
                    <a:gd name="T0" fmla="*/ 25 w 34"/>
                    <a:gd name="T1" fmla="*/ 8 h 29"/>
                    <a:gd name="T2" fmla="*/ 25 w 34"/>
                    <a:gd name="T3" fmla="*/ 8 h 29"/>
                    <a:gd name="T4" fmla="*/ 28 w 34"/>
                    <a:gd name="T5" fmla="*/ 10 h 29"/>
                    <a:gd name="T6" fmla="*/ 30 w 34"/>
                    <a:gd name="T7" fmla="*/ 11 h 29"/>
                    <a:gd name="T8" fmla="*/ 31 w 34"/>
                    <a:gd name="T9" fmla="*/ 13 h 29"/>
                    <a:gd name="T10" fmla="*/ 33 w 34"/>
                    <a:gd name="T11" fmla="*/ 14 h 29"/>
                    <a:gd name="T12" fmla="*/ 33 w 34"/>
                    <a:gd name="T13" fmla="*/ 16 h 29"/>
                    <a:gd name="T14" fmla="*/ 34 w 34"/>
                    <a:gd name="T15" fmla="*/ 17 h 29"/>
                    <a:gd name="T16" fmla="*/ 34 w 34"/>
                    <a:gd name="T17" fmla="*/ 19 h 29"/>
                    <a:gd name="T18" fmla="*/ 33 w 34"/>
                    <a:gd name="T19" fmla="*/ 22 h 29"/>
                    <a:gd name="T20" fmla="*/ 33 w 34"/>
                    <a:gd name="T21" fmla="*/ 23 h 29"/>
                    <a:gd name="T22" fmla="*/ 31 w 34"/>
                    <a:gd name="T23" fmla="*/ 26 h 29"/>
                    <a:gd name="T24" fmla="*/ 31 w 34"/>
                    <a:gd name="T25" fmla="*/ 26 h 29"/>
                    <a:gd name="T26" fmla="*/ 30 w 34"/>
                    <a:gd name="T27" fmla="*/ 28 h 29"/>
                    <a:gd name="T28" fmla="*/ 28 w 34"/>
                    <a:gd name="T29" fmla="*/ 29 h 29"/>
                    <a:gd name="T30" fmla="*/ 25 w 34"/>
                    <a:gd name="T31" fmla="*/ 29 h 29"/>
                    <a:gd name="T32" fmla="*/ 24 w 34"/>
                    <a:gd name="T33" fmla="*/ 29 h 29"/>
                    <a:gd name="T34" fmla="*/ 22 w 34"/>
                    <a:gd name="T35" fmla="*/ 29 h 29"/>
                    <a:gd name="T36" fmla="*/ 19 w 34"/>
                    <a:gd name="T37" fmla="*/ 28 h 29"/>
                    <a:gd name="T38" fmla="*/ 18 w 34"/>
                    <a:gd name="T39" fmla="*/ 28 h 29"/>
                    <a:gd name="T40" fmla="*/ 15 w 34"/>
                    <a:gd name="T41" fmla="*/ 26 h 29"/>
                    <a:gd name="T42" fmla="*/ 13 w 34"/>
                    <a:gd name="T43" fmla="*/ 25 h 29"/>
                    <a:gd name="T44" fmla="*/ 10 w 34"/>
                    <a:gd name="T45" fmla="*/ 22 h 29"/>
                    <a:gd name="T46" fmla="*/ 10 w 34"/>
                    <a:gd name="T47" fmla="*/ 22 h 29"/>
                    <a:gd name="T48" fmla="*/ 7 w 34"/>
                    <a:gd name="T49" fmla="*/ 20 h 29"/>
                    <a:gd name="T50" fmla="*/ 6 w 34"/>
                    <a:gd name="T51" fmla="*/ 19 h 29"/>
                    <a:gd name="T52" fmla="*/ 3 w 34"/>
                    <a:gd name="T53" fmla="*/ 17 h 29"/>
                    <a:gd name="T54" fmla="*/ 1 w 34"/>
                    <a:gd name="T55" fmla="*/ 16 h 29"/>
                    <a:gd name="T56" fmla="*/ 0 w 34"/>
                    <a:gd name="T57" fmla="*/ 14 h 29"/>
                    <a:gd name="T58" fmla="*/ 0 w 34"/>
                    <a:gd name="T59" fmla="*/ 11 h 29"/>
                    <a:gd name="T60" fmla="*/ 0 w 34"/>
                    <a:gd name="T61" fmla="*/ 10 h 29"/>
                    <a:gd name="T62" fmla="*/ 0 w 34"/>
                    <a:gd name="T63" fmla="*/ 8 h 29"/>
                    <a:gd name="T64" fmla="*/ 1 w 34"/>
                    <a:gd name="T65" fmla="*/ 5 h 29"/>
                    <a:gd name="T66" fmla="*/ 3 w 34"/>
                    <a:gd name="T67" fmla="*/ 3 h 29"/>
                    <a:gd name="T68" fmla="*/ 3 w 34"/>
                    <a:gd name="T69" fmla="*/ 3 h 29"/>
                    <a:gd name="T70" fmla="*/ 6 w 34"/>
                    <a:gd name="T71" fmla="*/ 0 h 29"/>
                    <a:gd name="T72" fmla="*/ 7 w 34"/>
                    <a:gd name="T73" fmla="*/ 0 h 29"/>
                    <a:gd name="T74" fmla="*/ 10 w 34"/>
                    <a:gd name="T75" fmla="*/ 0 h 29"/>
                    <a:gd name="T76" fmla="*/ 13 w 34"/>
                    <a:gd name="T77" fmla="*/ 0 h 29"/>
                    <a:gd name="T78" fmla="*/ 16 w 34"/>
                    <a:gd name="T79" fmla="*/ 3 h 29"/>
                    <a:gd name="T80" fmla="*/ 19 w 34"/>
                    <a:gd name="T81" fmla="*/ 4 h 29"/>
                    <a:gd name="T82" fmla="*/ 22 w 34"/>
                    <a:gd name="T83" fmla="*/ 5 h 29"/>
                    <a:gd name="T84" fmla="*/ 24 w 34"/>
                    <a:gd name="T85" fmla="*/ 7 h 29"/>
                    <a:gd name="T86" fmla="*/ 25 w 34"/>
                    <a:gd name="T87" fmla="*/ 8 h 29"/>
                    <a:gd name="T88" fmla="*/ 25 w 34"/>
                    <a:gd name="T89" fmla="*/ 8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29"/>
                    <a:gd name="T137" fmla="*/ 34 w 34"/>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29">
                      <a:moveTo>
                        <a:pt x="25" y="8"/>
                      </a:moveTo>
                      <a:lnTo>
                        <a:pt x="25" y="8"/>
                      </a:lnTo>
                      <a:lnTo>
                        <a:pt x="28" y="10"/>
                      </a:lnTo>
                      <a:lnTo>
                        <a:pt x="30" y="11"/>
                      </a:lnTo>
                      <a:lnTo>
                        <a:pt x="31" y="13"/>
                      </a:lnTo>
                      <a:lnTo>
                        <a:pt x="33" y="14"/>
                      </a:lnTo>
                      <a:lnTo>
                        <a:pt x="33" y="16"/>
                      </a:lnTo>
                      <a:lnTo>
                        <a:pt x="34" y="17"/>
                      </a:lnTo>
                      <a:lnTo>
                        <a:pt x="34" y="19"/>
                      </a:lnTo>
                      <a:lnTo>
                        <a:pt x="33" y="22"/>
                      </a:lnTo>
                      <a:lnTo>
                        <a:pt x="33" y="23"/>
                      </a:lnTo>
                      <a:lnTo>
                        <a:pt x="31" y="26"/>
                      </a:lnTo>
                      <a:lnTo>
                        <a:pt x="30" y="28"/>
                      </a:lnTo>
                      <a:lnTo>
                        <a:pt x="28" y="29"/>
                      </a:lnTo>
                      <a:lnTo>
                        <a:pt x="25" y="29"/>
                      </a:lnTo>
                      <a:lnTo>
                        <a:pt x="24" y="29"/>
                      </a:lnTo>
                      <a:lnTo>
                        <a:pt x="22" y="29"/>
                      </a:lnTo>
                      <a:lnTo>
                        <a:pt x="19" y="28"/>
                      </a:lnTo>
                      <a:lnTo>
                        <a:pt x="18" y="28"/>
                      </a:lnTo>
                      <a:lnTo>
                        <a:pt x="15" y="26"/>
                      </a:lnTo>
                      <a:lnTo>
                        <a:pt x="13" y="25"/>
                      </a:lnTo>
                      <a:lnTo>
                        <a:pt x="10" y="22"/>
                      </a:lnTo>
                      <a:lnTo>
                        <a:pt x="7" y="20"/>
                      </a:lnTo>
                      <a:lnTo>
                        <a:pt x="6" y="19"/>
                      </a:lnTo>
                      <a:lnTo>
                        <a:pt x="3" y="17"/>
                      </a:lnTo>
                      <a:lnTo>
                        <a:pt x="1" y="16"/>
                      </a:lnTo>
                      <a:lnTo>
                        <a:pt x="0" y="14"/>
                      </a:lnTo>
                      <a:lnTo>
                        <a:pt x="0" y="11"/>
                      </a:lnTo>
                      <a:lnTo>
                        <a:pt x="0" y="10"/>
                      </a:lnTo>
                      <a:lnTo>
                        <a:pt x="0" y="8"/>
                      </a:lnTo>
                      <a:lnTo>
                        <a:pt x="1" y="5"/>
                      </a:lnTo>
                      <a:lnTo>
                        <a:pt x="3" y="3"/>
                      </a:lnTo>
                      <a:lnTo>
                        <a:pt x="6" y="0"/>
                      </a:lnTo>
                      <a:lnTo>
                        <a:pt x="7" y="0"/>
                      </a:lnTo>
                      <a:lnTo>
                        <a:pt x="10" y="0"/>
                      </a:lnTo>
                      <a:lnTo>
                        <a:pt x="13" y="0"/>
                      </a:lnTo>
                      <a:lnTo>
                        <a:pt x="16" y="3"/>
                      </a:lnTo>
                      <a:lnTo>
                        <a:pt x="19" y="4"/>
                      </a:lnTo>
                      <a:lnTo>
                        <a:pt x="22" y="5"/>
                      </a:lnTo>
                      <a:lnTo>
                        <a:pt x="24" y="7"/>
                      </a:lnTo>
                      <a:lnTo>
                        <a:pt x="25"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44" name="Line 992"/>
                <p:cNvSpPr>
                  <a:spLocks noChangeShapeType="1"/>
                </p:cNvSpPr>
                <p:nvPr/>
              </p:nvSpPr>
              <p:spPr bwMode="auto">
                <a:xfrm flipV="1">
                  <a:off x="2814" y="1444"/>
                  <a:ext cx="6"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45" name="Line 993"/>
                <p:cNvSpPr>
                  <a:spLocks noChangeShapeType="1"/>
                </p:cNvSpPr>
                <p:nvPr/>
              </p:nvSpPr>
              <p:spPr bwMode="auto">
                <a:xfrm flipH="1">
                  <a:off x="2803" y="1447"/>
                  <a:ext cx="5"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46" name="Line 994"/>
                <p:cNvSpPr>
                  <a:spLocks noChangeShapeType="1"/>
                </p:cNvSpPr>
                <p:nvPr/>
              </p:nvSpPr>
              <p:spPr bwMode="auto">
                <a:xfrm flipH="1">
                  <a:off x="2800" y="1434"/>
                  <a:ext cx="6"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47" name="Freeform 995"/>
                <p:cNvSpPr>
                  <a:spLocks/>
                </p:cNvSpPr>
                <p:nvPr/>
              </p:nvSpPr>
              <p:spPr bwMode="auto">
                <a:xfrm>
                  <a:off x="2588" y="1615"/>
                  <a:ext cx="33" cy="34"/>
                </a:xfrm>
                <a:custGeom>
                  <a:avLst/>
                  <a:gdLst>
                    <a:gd name="T0" fmla="*/ 21 w 33"/>
                    <a:gd name="T1" fmla="*/ 27 h 34"/>
                    <a:gd name="T2" fmla="*/ 21 w 33"/>
                    <a:gd name="T3" fmla="*/ 27 h 34"/>
                    <a:gd name="T4" fmla="*/ 20 w 33"/>
                    <a:gd name="T5" fmla="*/ 28 h 34"/>
                    <a:gd name="T6" fmla="*/ 18 w 33"/>
                    <a:gd name="T7" fmla="*/ 31 h 34"/>
                    <a:gd name="T8" fmla="*/ 15 w 33"/>
                    <a:gd name="T9" fmla="*/ 31 h 34"/>
                    <a:gd name="T10" fmla="*/ 14 w 33"/>
                    <a:gd name="T11" fmla="*/ 33 h 34"/>
                    <a:gd name="T12" fmla="*/ 12 w 33"/>
                    <a:gd name="T13" fmla="*/ 34 h 34"/>
                    <a:gd name="T14" fmla="*/ 11 w 33"/>
                    <a:gd name="T15" fmla="*/ 34 h 34"/>
                    <a:gd name="T16" fmla="*/ 9 w 33"/>
                    <a:gd name="T17" fmla="*/ 34 h 34"/>
                    <a:gd name="T18" fmla="*/ 8 w 33"/>
                    <a:gd name="T19" fmla="*/ 33 h 34"/>
                    <a:gd name="T20" fmla="*/ 5 w 33"/>
                    <a:gd name="T21" fmla="*/ 31 h 34"/>
                    <a:gd name="T22" fmla="*/ 3 w 33"/>
                    <a:gd name="T23" fmla="*/ 31 h 34"/>
                    <a:gd name="T24" fmla="*/ 3 w 33"/>
                    <a:gd name="T25" fmla="*/ 31 h 34"/>
                    <a:gd name="T26" fmla="*/ 2 w 33"/>
                    <a:gd name="T27" fmla="*/ 28 h 34"/>
                    <a:gd name="T28" fmla="*/ 0 w 33"/>
                    <a:gd name="T29" fmla="*/ 27 h 34"/>
                    <a:gd name="T30" fmla="*/ 0 w 33"/>
                    <a:gd name="T31" fmla="*/ 25 h 34"/>
                    <a:gd name="T32" fmla="*/ 0 w 33"/>
                    <a:gd name="T33" fmla="*/ 22 h 34"/>
                    <a:gd name="T34" fmla="*/ 0 w 33"/>
                    <a:gd name="T35" fmla="*/ 21 h 34"/>
                    <a:gd name="T36" fmla="*/ 2 w 33"/>
                    <a:gd name="T37" fmla="*/ 19 h 34"/>
                    <a:gd name="T38" fmla="*/ 3 w 33"/>
                    <a:gd name="T39" fmla="*/ 16 h 34"/>
                    <a:gd name="T40" fmla="*/ 5 w 33"/>
                    <a:gd name="T41" fmla="*/ 15 h 34"/>
                    <a:gd name="T42" fmla="*/ 8 w 33"/>
                    <a:gd name="T43" fmla="*/ 12 h 34"/>
                    <a:gd name="T44" fmla="*/ 9 w 33"/>
                    <a:gd name="T45" fmla="*/ 9 h 34"/>
                    <a:gd name="T46" fmla="*/ 9 w 33"/>
                    <a:gd name="T47" fmla="*/ 9 h 34"/>
                    <a:gd name="T48" fmla="*/ 11 w 33"/>
                    <a:gd name="T49" fmla="*/ 7 h 34"/>
                    <a:gd name="T50" fmla="*/ 14 w 33"/>
                    <a:gd name="T51" fmla="*/ 4 h 34"/>
                    <a:gd name="T52" fmla="*/ 15 w 33"/>
                    <a:gd name="T53" fmla="*/ 4 h 34"/>
                    <a:gd name="T54" fmla="*/ 17 w 33"/>
                    <a:gd name="T55" fmla="*/ 1 h 34"/>
                    <a:gd name="T56" fmla="*/ 18 w 33"/>
                    <a:gd name="T57" fmla="*/ 1 h 34"/>
                    <a:gd name="T58" fmla="*/ 21 w 33"/>
                    <a:gd name="T59" fmla="*/ 0 h 34"/>
                    <a:gd name="T60" fmla="*/ 23 w 33"/>
                    <a:gd name="T61" fmla="*/ 0 h 34"/>
                    <a:gd name="T62" fmla="*/ 24 w 33"/>
                    <a:gd name="T63" fmla="*/ 1 h 34"/>
                    <a:gd name="T64" fmla="*/ 27 w 33"/>
                    <a:gd name="T65" fmla="*/ 3 h 34"/>
                    <a:gd name="T66" fmla="*/ 30 w 33"/>
                    <a:gd name="T67" fmla="*/ 4 h 34"/>
                    <a:gd name="T68" fmla="*/ 30 w 33"/>
                    <a:gd name="T69" fmla="*/ 4 h 34"/>
                    <a:gd name="T70" fmla="*/ 31 w 33"/>
                    <a:gd name="T71" fmla="*/ 7 h 34"/>
                    <a:gd name="T72" fmla="*/ 33 w 33"/>
                    <a:gd name="T73" fmla="*/ 10 h 34"/>
                    <a:gd name="T74" fmla="*/ 31 w 33"/>
                    <a:gd name="T75" fmla="*/ 13 h 34"/>
                    <a:gd name="T76" fmla="*/ 30 w 33"/>
                    <a:gd name="T77" fmla="*/ 16 h 34"/>
                    <a:gd name="T78" fmla="*/ 29 w 33"/>
                    <a:gd name="T79" fmla="*/ 19 h 34"/>
                    <a:gd name="T80" fmla="*/ 27 w 33"/>
                    <a:gd name="T81" fmla="*/ 21 h 34"/>
                    <a:gd name="T82" fmla="*/ 24 w 33"/>
                    <a:gd name="T83" fmla="*/ 24 h 34"/>
                    <a:gd name="T84" fmla="*/ 23 w 33"/>
                    <a:gd name="T85" fmla="*/ 25 h 34"/>
                    <a:gd name="T86" fmla="*/ 21 w 33"/>
                    <a:gd name="T87" fmla="*/ 27 h 34"/>
                    <a:gd name="T88" fmla="*/ 21 w 33"/>
                    <a:gd name="T89" fmla="*/ 27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
                    <a:gd name="T136" fmla="*/ 0 h 34"/>
                    <a:gd name="T137" fmla="*/ 33 w 33"/>
                    <a:gd name="T138" fmla="*/ 34 h 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 h="34">
                      <a:moveTo>
                        <a:pt x="21" y="27"/>
                      </a:moveTo>
                      <a:lnTo>
                        <a:pt x="21" y="27"/>
                      </a:lnTo>
                      <a:lnTo>
                        <a:pt x="20" y="28"/>
                      </a:lnTo>
                      <a:lnTo>
                        <a:pt x="18" y="31"/>
                      </a:lnTo>
                      <a:lnTo>
                        <a:pt x="15" y="31"/>
                      </a:lnTo>
                      <a:lnTo>
                        <a:pt x="14" y="33"/>
                      </a:lnTo>
                      <a:lnTo>
                        <a:pt x="12" y="34"/>
                      </a:lnTo>
                      <a:lnTo>
                        <a:pt x="11" y="34"/>
                      </a:lnTo>
                      <a:lnTo>
                        <a:pt x="9" y="34"/>
                      </a:lnTo>
                      <a:lnTo>
                        <a:pt x="8" y="33"/>
                      </a:lnTo>
                      <a:lnTo>
                        <a:pt x="5" y="31"/>
                      </a:lnTo>
                      <a:lnTo>
                        <a:pt x="3" y="31"/>
                      </a:lnTo>
                      <a:lnTo>
                        <a:pt x="2" y="28"/>
                      </a:lnTo>
                      <a:lnTo>
                        <a:pt x="0" y="27"/>
                      </a:lnTo>
                      <a:lnTo>
                        <a:pt x="0" y="25"/>
                      </a:lnTo>
                      <a:lnTo>
                        <a:pt x="0" y="22"/>
                      </a:lnTo>
                      <a:lnTo>
                        <a:pt x="0" y="21"/>
                      </a:lnTo>
                      <a:lnTo>
                        <a:pt x="2" y="19"/>
                      </a:lnTo>
                      <a:lnTo>
                        <a:pt x="3" y="16"/>
                      </a:lnTo>
                      <a:lnTo>
                        <a:pt x="5" y="15"/>
                      </a:lnTo>
                      <a:lnTo>
                        <a:pt x="8" y="12"/>
                      </a:lnTo>
                      <a:lnTo>
                        <a:pt x="9" y="9"/>
                      </a:lnTo>
                      <a:lnTo>
                        <a:pt x="11" y="7"/>
                      </a:lnTo>
                      <a:lnTo>
                        <a:pt x="14" y="4"/>
                      </a:lnTo>
                      <a:lnTo>
                        <a:pt x="15" y="4"/>
                      </a:lnTo>
                      <a:lnTo>
                        <a:pt x="17" y="1"/>
                      </a:lnTo>
                      <a:lnTo>
                        <a:pt x="18" y="1"/>
                      </a:lnTo>
                      <a:lnTo>
                        <a:pt x="21" y="0"/>
                      </a:lnTo>
                      <a:lnTo>
                        <a:pt x="23" y="0"/>
                      </a:lnTo>
                      <a:lnTo>
                        <a:pt x="24" y="1"/>
                      </a:lnTo>
                      <a:lnTo>
                        <a:pt x="27" y="3"/>
                      </a:lnTo>
                      <a:lnTo>
                        <a:pt x="30" y="4"/>
                      </a:lnTo>
                      <a:lnTo>
                        <a:pt x="31" y="7"/>
                      </a:lnTo>
                      <a:lnTo>
                        <a:pt x="33" y="10"/>
                      </a:lnTo>
                      <a:lnTo>
                        <a:pt x="31" y="13"/>
                      </a:lnTo>
                      <a:lnTo>
                        <a:pt x="30" y="16"/>
                      </a:lnTo>
                      <a:lnTo>
                        <a:pt x="29" y="19"/>
                      </a:lnTo>
                      <a:lnTo>
                        <a:pt x="27" y="21"/>
                      </a:lnTo>
                      <a:lnTo>
                        <a:pt x="24" y="24"/>
                      </a:lnTo>
                      <a:lnTo>
                        <a:pt x="23" y="25"/>
                      </a:lnTo>
                      <a:lnTo>
                        <a:pt x="21" y="27"/>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48" name="Freeform 996"/>
                <p:cNvSpPr>
                  <a:spLocks/>
                </p:cNvSpPr>
                <p:nvPr/>
              </p:nvSpPr>
              <p:spPr bwMode="auto">
                <a:xfrm>
                  <a:off x="2588" y="1615"/>
                  <a:ext cx="33" cy="34"/>
                </a:xfrm>
                <a:custGeom>
                  <a:avLst/>
                  <a:gdLst>
                    <a:gd name="T0" fmla="*/ 21 w 33"/>
                    <a:gd name="T1" fmla="*/ 27 h 34"/>
                    <a:gd name="T2" fmla="*/ 21 w 33"/>
                    <a:gd name="T3" fmla="*/ 27 h 34"/>
                    <a:gd name="T4" fmla="*/ 20 w 33"/>
                    <a:gd name="T5" fmla="*/ 28 h 34"/>
                    <a:gd name="T6" fmla="*/ 18 w 33"/>
                    <a:gd name="T7" fmla="*/ 31 h 34"/>
                    <a:gd name="T8" fmla="*/ 15 w 33"/>
                    <a:gd name="T9" fmla="*/ 31 h 34"/>
                    <a:gd name="T10" fmla="*/ 14 w 33"/>
                    <a:gd name="T11" fmla="*/ 33 h 34"/>
                    <a:gd name="T12" fmla="*/ 12 w 33"/>
                    <a:gd name="T13" fmla="*/ 34 h 34"/>
                    <a:gd name="T14" fmla="*/ 11 w 33"/>
                    <a:gd name="T15" fmla="*/ 34 h 34"/>
                    <a:gd name="T16" fmla="*/ 9 w 33"/>
                    <a:gd name="T17" fmla="*/ 34 h 34"/>
                    <a:gd name="T18" fmla="*/ 8 w 33"/>
                    <a:gd name="T19" fmla="*/ 33 h 34"/>
                    <a:gd name="T20" fmla="*/ 5 w 33"/>
                    <a:gd name="T21" fmla="*/ 31 h 34"/>
                    <a:gd name="T22" fmla="*/ 3 w 33"/>
                    <a:gd name="T23" fmla="*/ 31 h 34"/>
                    <a:gd name="T24" fmla="*/ 3 w 33"/>
                    <a:gd name="T25" fmla="*/ 31 h 34"/>
                    <a:gd name="T26" fmla="*/ 2 w 33"/>
                    <a:gd name="T27" fmla="*/ 28 h 34"/>
                    <a:gd name="T28" fmla="*/ 0 w 33"/>
                    <a:gd name="T29" fmla="*/ 27 h 34"/>
                    <a:gd name="T30" fmla="*/ 0 w 33"/>
                    <a:gd name="T31" fmla="*/ 25 h 34"/>
                    <a:gd name="T32" fmla="*/ 0 w 33"/>
                    <a:gd name="T33" fmla="*/ 22 h 34"/>
                    <a:gd name="T34" fmla="*/ 0 w 33"/>
                    <a:gd name="T35" fmla="*/ 21 h 34"/>
                    <a:gd name="T36" fmla="*/ 2 w 33"/>
                    <a:gd name="T37" fmla="*/ 19 h 34"/>
                    <a:gd name="T38" fmla="*/ 3 w 33"/>
                    <a:gd name="T39" fmla="*/ 16 h 34"/>
                    <a:gd name="T40" fmla="*/ 5 w 33"/>
                    <a:gd name="T41" fmla="*/ 15 h 34"/>
                    <a:gd name="T42" fmla="*/ 8 w 33"/>
                    <a:gd name="T43" fmla="*/ 12 h 34"/>
                    <a:gd name="T44" fmla="*/ 9 w 33"/>
                    <a:gd name="T45" fmla="*/ 9 h 34"/>
                    <a:gd name="T46" fmla="*/ 9 w 33"/>
                    <a:gd name="T47" fmla="*/ 9 h 34"/>
                    <a:gd name="T48" fmla="*/ 11 w 33"/>
                    <a:gd name="T49" fmla="*/ 7 h 34"/>
                    <a:gd name="T50" fmla="*/ 14 w 33"/>
                    <a:gd name="T51" fmla="*/ 4 h 34"/>
                    <a:gd name="T52" fmla="*/ 15 w 33"/>
                    <a:gd name="T53" fmla="*/ 4 h 34"/>
                    <a:gd name="T54" fmla="*/ 17 w 33"/>
                    <a:gd name="T55" fmla="*/ 1 h 34"/>
                    <a:gd name="T56" fmla="*/ 18 w 33"/>
                    <a:gd name="T57" fmla="*/ 1 h 34"/>
                    <a:gd name="T58" fmla="*/ 21 w 33"/>
                    <a:gd name="T59" fmla="*/ 0 h 34"/>
                    <a:gd name="T60" fmla="*/ 23 w 33"/>
                    <a:gd name="T61" fmla="*/ 0 h 34"/>
                    <a:gd name="T62" fmla="*/ 24 w 33"/>
                    <a:gd name="T63" fmla="*/ 1 h 34"/>
                    <a:gd name="T64" fmla="*/ 27 w 33"/>
                    <a:gd name="T65" fmla="*/ 3 h 34"/>
                    <a:gd name="T66" fmla="*/ 30 w 33"/>
                    <a:gd name="T67" fmla="*/ 4 h 34"/>
                    <a:gd name="T68" fmla="*/ 30 w 33"/>
                    <a:gd name="T69" fmla="*/ 4 h 34"/>
                    <a:gd name="T70" fmla="*/ 31 w 33"/>
                    <a:gd name="T71" fmla="*/ 7 h 34"/>
                    <a:gd name="T72" fmla="*/ 33 w 33"/>
                    <a:gd name="T73" fmla="*/ 10 h 34"/>
                    <a:gd name="T74" fmla="*/ 31 w 33"/>
                    <a:gd name="T75" fmla="*/ 13 h 34"/>
                    <a:gd name="T76" fmla="*/ 30 w 33"/>
                    <a:gd name="T77" fmla="*/ 16 h 34"/>
                    <a:gd name="T78" fmla="*/ 29 w 33"/>
                    <a:gd name="T79" fmla="*/ 19 h 34"/>
                    <a:gd name="T80" fmla="*/ 27 w 33"/>
                    <a:gd name="T81" fmla="*/ 21 h 34"/>
                    <a:gd name="T82" fmla="*/ 24 w 33"/>
                    <a:gd name="T83" fmla="*/ 24 h 34"/>
                    <a:gd name="T84" fmla="*/ 23 w 33"/>
                    <a:gd name="T85" fmla="*/ 25 h 34"/>
                    <a:gd name="T86" fmla="*/ 21 w 33"/>
                    <a:gd name="T87" fmla="*/ 27 h 34"/>
                    <a:gd name="T88" fmla="*/ 21 w 33"/>
                    <a:gd name="T89" fmla="*/ 27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
                    <a:gd name="T136" fmla="*/ 0 h 34"/>
                    <a:gd name="T137" fmla="*/ 33 w 33"/>
                    <a:gd name="T138" fmla="*/ 34 h 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 h="34">
                      <a:moveTo>
                        <a:pt x="21" y="27"/>
                      </a:moveTo>
                      <a:lnTo>
                        <a:pt x="21" y="27"/>
                      </a:lnTo>
                      <a:lnTo>
                        <a:pt x="20" y="28"/>
                      </a:lnTo>
                      <a:lnTo>
                        <a:pt x="18" y="31"/>
                      </a:lnTo>
                      <a:lnTo>
                        <a:pt x="15" y="31"/>
                      </a:lnTo>
                      <a:lnTo>
                        <a:pt x="14" y="33"/>
                      </a:lnTo>
                      <a:lnTo>
                        <a:pt x="12" y="34"/>
                      </a:lnTo>
                      <a:lnTo>
                        <a:pt x="11" y="34"/>
                      </a:lnTo>
                      <a:lnTo>
                        <a:pt x="9" y="34"/>
                      </a:lnTo>
                      <a:lnTo>
                        <a:pt x="8" y="33"/>
                      </a:lnTo>
                      <a:lnTo>
                        <a:pt x="5" y="31"/>
                      </a:lnTo>
                      <a:lnTo>
                        <a:pt x="3" y="31"/>
                      </a:lnTo>
                      <a:lnTo>
                        <a:pt x="2" y="28"/>
                      </a:lnTo>
                      <a:lnTo>
                        <a:pt x="0" y="27"/>
                      </a:lnTo>
                      <a:lnTo>
                        <a:pt x="0" y="25"/>
                      </a:lnTo>
                      <a:lnTo>
                        <a:pt x="0" y="22"/>
                      </a:lnTo>
                      <a:lnTo>
                        <a:pt x="0" y="21"/>
                      </a:lnTo>
                      <a:lnTo>
                        <a:pt x="2" y="19"/>
                      </a:lnTo>
                      <a:lnTo>
                        <a:pt x="3" y="16"/>
                      </a:lnTo>
                      <a:lnTo>
                        <a:pt x="5" y="15"/>
                      </a:lnTo>
                      <a:lnTo>
                        <a:pt x="8" y="12"/>
                      </a:lnTo>
                      <a:lnTo>
                        <a:pt x="9" y="9"/>
                      </a:lnTo>
                      <a:lnTo>
                        <a:pt x="11" y="7"/>
                      </a:lnTo>
                      <a:lnTo>
                        <a:pt x="14" y="4"/>
                      </a:lnTo>
                      <a:lnTo>
                        <a:pt x="15" y="4"/>
                      </a:lnTo>
                      <a:lnTo>
                        <a:pt x="17" y="1"/>
                      </a:lnTo>
                      <a:lnTo>
                        <a:pt x="18" y="1"/>
                      </a:lnTo>
                      <a:lnTo>
                        <a:pt x="21" y="0"/>
                      </a:lnTo>
                      <a:lnTo>
                        <a:pt x="23" y="0"/>
                      </a:lnTo>
                      <a:lnTo>
                        <a:pt x="24" y="1"/>
                      </a:lnTo>
                      <a:lnTo>
                        <a:pt x="27" y="3"/>
                      </a:lnTo>
                      <a:lnTo>
                        <a:pt x="30" y="4"/>
                      </a:lnTo>
                      <a:lnTo>
                        <a:pt x="31" y="7"/>
                      </a:lnTo>
                      <a:lnTo>
                        <a:pt x="33" y="10"/>
                      </a:lnTo>
                      <a:lnTo>
                        <a:pt x="31" y="13"/>
                      </a:lnTo>
                      <a:lnTo>
                        <a:pt x="30" y="16"/>
                      </a:lnTo>
                      <a:lnTo>
                        <a:pt x="29" y="19"/>
                      </a:lnTo>
                      <a:lnTo>
                        <a:pt x="27" y="21"/>
                      </a:lnTo>
                      <a:lnTo>
                        <a:pt x="24" y="24"/>
                      </a:lnTo>
                      <a:lnTo>
                        <a:pt x="23" y="25"/>
                      </a:lnTo>
                      <a:lnTo>
                        <a:pt x="21" y="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49" name="Line 997"/>
                <p:cNvSpPr>
                  <a:spLocks noChangeShapeType="1"/>
                </p:cNvSpPr>
                <p:nvPr/>
              </p:nvSpPr>
              <p:spPr bwMode="auto">
                <a:xfrm>
                  <a:off x="2596" y="1639"/>
                  <a:ext cx="9"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50" name="Line 998"/>
                <p:cNvSpPr>
                  <a:spLocks noChangeShapeType="1"/>
                </p:cNvSpPr>
                <p:nvPr/>
              </p:nvSpPr>
              <p:spPr bwMode="auto">
                <a:xfrm flipH="1" flipV="1">
                  <a:off x="2594" y="1627"/>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51" name="Line 999"/>
                <p:cNvSpPr>
                  <a:spLocks noChangeShapeType="1"/>
                </p:cNvSpPr>
                <p:nvPr/>
              </p:nvSpPr>
              <p:spPr bwMode="auto">
                <a:xfrm flipH="1" flipV="1">
                  <a:off x="2608" y="1627"/>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52" name="Freeform 1000"/>
                <p:cNvSpPr>
                  <a:spLocks/>
                </p:cNvSpPr>
                <p:nvPr/>
              </p:nvSpPr>
              <p:spPr bwMode="auto">
                <a:xfrm>
                  <a:off x="2265" y="1545"/>
                  <a:ext cx="33" cy="31"/>
                </a:xfrm>
                <a:custGeom>
                  <a:avLst/>
                  <a:gdLst>
                    <a:gd name="T0" fmla="*/ 12 w 33"/>
                    <a:gd name="T1" fmla="*/ 4 h 31"/>
                    <a:gd name="T2" fmla="*/ 12 w 33"/>
                    <a:gd name="T3" fmla="*/ 4 h 31"/>
                    <a:gd name="T4" fmla="*/ 15 w 33"/>
                    <a:gd name="T5" fmla="*/ 4 h 31"/>
                    <a:gd name="T6" fmla="*/ 17 w 33"/>
                    <a:gd name="T7" fmla="*/ 1 h 31"/>
                    <a:gd name="T8" fmla="*/ 20 w 33"/>
                    <a:gd name="T9" fmla="*/ 1 h 31"/>
                    <a:gd name="T10" fmla="*/ 21 w 33"/>
                    <a:gd name="T11" fmla="*/ 0 h 31"/>
                    <a:gd name="T12" fmla="*/ 23 w 33"/>
                    <a:gd name="T13" fmla="*/ 0 h 31"/>
                    <a:gd name="T14" fmla="*/ 24 w 33"/>
                    <a:gd name="T15" fmla="*/ 0 h 31"/>
                    <a:gd name="T16" fmla="*/ 26 w 33"/>
                    <a:gd name="T17" fmla="*/ 0 h 31"/>
                    <a:gd name="T18" fmla="*/ 29 w 33"/>
                    <a:gd name="T19" fmla="*/ 0 h 31"/>
                    <a:gd name="T20" fmla="*/ 29 w 33"/>
                    <a:gd name="T21" fmla="*/ 1 h 31"/>
                    <a:gd name="T22" fmla="*/ 32 w 33"/>
                    <a:gd name="T23" fmla="*/ 4 h 31"/>
                    <a:gd name="T24" fmla="*/ 32 w 33"/>
                    <a:gd name="T25" fmla="*/ 4 h 31"/>
                    <a:gd name="T26" fmla="*/ 33 w 33"/>
                    <a:gd name="T27" fmla="*/ 6 h 31"/>
                    <a:gd name="T28" fmla="*/ 33 w 33"/>
                    <a:gd name="T29" fmla="*/ 9 h 31"/>
                    <a:gd name="T30" fmla="*/ 33 w 33"/>
                    <a:gd name="T31" fmla="*/ 10 h 31"/>
                    <a:gd name="T32" fmla="*/ 33 w 33"/>
                    <a:gd name="T33" fmla="*/ 12 h 31"/>
                    <a:gd name="T34" fmla="*/ 32 w 33"/>
                    <a:gd name="T35" fmla="*/ 13 h 31"/>
                    <a:gd name="T36" fmla="*/ 32 w 33"/>
                    <a:gd name="T37" fmla="*/ 16 h 31"/>
                    <a:gd name="T38" fmla="*/ 29 w 33"/>
                    <a:gd name="T39" fmla="*/ 18 h 31"/>
                    <a:gd name="T40" fmla="*/ 27 w 33"/>
                    <a:gd name="T41" fmla="*/ 19 h 31"/>
                    <a:gd name="T42" fmla="*/ 26 w 33"/>
                    <a:gd name="T43" fmla="*/ 22 h 31"/>
                    <a:gd name="T44" fmla="*/ 23 w 33"/>
                    <a:gd name="T45" fmla="*/ 24 h 31"/>
                    <a:gd name="T46" fmla="*/ 23 w 33"/>
                    <a:gd name="T47" fmla="*/ 24 h 31"/>
                    <a:gd name="T48" fmla="*/ 21 w 33"/>
                    <a:gd name="T49" fmla="*/ 25 h 31"/>
                    <a:gd name="T50" fmla="*/ 18 w 33"/>
                    <a:gd name="T51" fmla="*/ 28 h 31"/>
                    <a:gd name="T52" fmla="*/ 17 w 33"/>
                    <a:gd name="T53" fmla="*/ 30 h 31"/>
                    <a:gd name="T54" fmla="*/ 14 w 33"/>
                    <a:gd name="T55" fmla="*/ 31 h 31"/>
                    <a:gd name="T56" fmla="*/ 12 w 33"/>
                    <a:gd name="T57" fmla="*/ 31 h 31"/>
                    <a:gd name="T58" fmla="*/ 11 w 33"/>
                    <a:gd name="T59" fmla="*/ 31 h 31"/>
                    <a:gd name="T60" fmla="*/ 9 w 33"/>
                    <a:gd name="T61" fmla="*/ 31 h 31"/>
                    <a:gd name="T62" fmla="*/ 6 w 33"/>
                    <a:gd name="T63" fmla="*/ 30 h 31"/>
                    <a:gd name="T64" fmla="*/ 5 w 33"/>
                    <a:gd name="T65" fmla="*/ 28 h 31"/>
                    <a:gd name="T66" fmla="*/ 2 w 33"/>
                    <a:gd name="T67" fmla="*/ 27 h 31"/>
                    <a:gd name="T68" fmla="*/ 2 w 33"/>
                    <a:gd name="T69" fmla="*/ 27 h 31"/>
                    <a:gd name="T70" fmla="*/ 0 w 33"/>
                    <a:gd name="T71" fmla="*/ 24 h 31"/>
                    <a:gd name="T72" fmla="*/ 0 w 33"/>
                    <a:gd name="T73" fmla="*/ 19 h 31"/>
                    <a:gd name="T74" fmla="*/ 0 w 33"/>
                    <a:gd name="T75" fmla="*/ 18 h 31"/>
                    <a:gd name="T76" fmla="*/ 2 w 33"/>
                    <a:gd name="T77" fmla="*/ 15 h 31"/>
                    <a:gd name="T78" fmla="*/ 5 w 33"/>
                    <a:gd name="T79" fmla="*/ 12 h 31"/>
                    <a:gd name="T80" fmla="*/ 6 w 33"/>
                    <a:gd name="T81" fmla="*/ 10 h 31"/>
                    <a:gd name="T82" fmla="*/ 9 w 33"/>
                    <a:gd name="T83" fmla="*/ 9 h 31"/>
                    <a:gd name="T84" fmla="*/ 11 w 33"/>
                    <a:gd name="T85" fmla="*/ 6 h 31"/>
                    <a:gd name="T86" fmla="*/ 12 w 33"/>
                    <a:gd name="T87" fmla="*/ 6 h 31"/>
                    <a:gd name="T88" fmla="*/ 12 w 33"/>
                    <a:gd name="T89" fmla="*/ 4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
                    <a:gd name="T136" fmla="*/ 0 h 31"/>
                    <a:gd name="T137" fmla="*/ 33 w 33"/>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 h="31">
                      <a:moveTo>
                        <a:pt x="12" y="4"/>
                      </a:moveTo>
                      <a:lnTo>
                        <a:pt x="12" y="4"/>
                      </a:lnTo>
                      <a:lnTo>
                        <a:pt x="15" y="4"/>
                      </a:lnTo>
                      <a:lnTo>
                        <a:pt x="17" y="1"/>
                      </a:lnTo>
                      <a:lnTo>
                        <a:pt x="20" y="1"/>
                      </a:lnTo>
                      <a:lnTo>
                        <a:pt x="21" y="0"/>
                      </a:lnTo>
                      <a:lnTo>
                        <a:pt x="23" y="0"/>
                      </a:lnTo>
                      <a:lnTo>
                        <a:pt x="24" y="0"/>
                      </a:lnTo>
                      <a:lnTo>
                        <a:pt x="26" y="0"/>
                      </a:lnTo>
                      <a:lnTo>
                        <a:pt x="29" y="0"/>
                      </a:lnTo>
                      <a:lnTo>
                        <a:pt x="29" y="1"/>
                      </a:lnTo>
                      <a:lnTo>
                        <a:pt x="32" y="4"/>
                      </a:lnTo>
                      <a:lnTo>
                        <a:pt x="33" y="6"/>
                      </a:lnTo>
                      <a:lnTo>
                        <a:pt x="33" y="9"/>
                      </a:lnTo>
                      <a:lnTo>
                        <a:pt x="33" y="10"/>
                      </a:lnTo>
                      <a:lnTo>
                        <a:pt x="33" y="12"/>
                      </a:lnTo>
                      <a:lnTo>
                        <a:pt x="32" y="13"/>
                      </a:lnTo>
                      <a:lnTo>
                        <a:pt x="32" y="16"/>
                      </a:lnTo>
                      <a:lnTo>
                        <a:pt x="29" y="18"/>
                      </a:lnTo>
                      <a:lnTo>
                        <a:pt x="27" y="19"/>
                      </a:lnTo>
                      <a:lnTo>
                        <a:pt x="26" y="22"/>
                      </a:lnTo>
                      <a:lnTo>
                        <a:pt x="23" y="24"/>
                      </a:lnTo>
                      <a:lnTo>
                        <a:pt x="21" y="25"/>
                      </a:lnTo>
                      <a:lnTo>
                        <a:pt x="18" y="28"/>
                      </a:lnTo>
                      <a:lnTo>
                        <a:pt x="17" y="30"/>
                      </a:lnTo>
                      <a:lnTo>
                        <a:pt x="14" y="31"/>
                      </a:lnTo>
                      <a:lnTo>
                        <a:pt x="12" y="31"/>
                      </a:lnTo>
                      <a:lnTo>
                        <a:pt x="11" y="31"/>
                      </a:lnTo>
                      <a:lnTo>
                        <a:pt x="9" y="31"/>
                      </a:lnTo>
                      <a:lnTo>
                        <a:pt x="6" y="30"/>
                      </a:lnTo>
                      <a:lnTo>
                        <a:pt x="5" y="28"/>
                      </a:lnTo>
                      <a:lnTo>
                        <a:pt x="2" y="27"/>
                      </a:lnTo>
                      <a:lnTo>
                        <a:pt x="0" y="24"/>
                      </a:lnTo>
                      <a:lnTo>
                        <a:pt x="0" y="19"/>
                      </a:lnTo>
                      <a:lnTo>
                        <a:pt x="0" y="18"/>
                      </a:lnTo>
                      <a:lnTo>
                        <a:pt x="2" y="15"/>
                      </a:lnTo>
                      <a:lnTo>
                        <a:pt x="5" y="12"/>
                      </a:lnTo>
                      <a:lnTo>
                        <a:pt x="6" y="10"/>
                      </a:lnTo>
                      <a:lnTo>
                        <a:pt x="9" y="9"/>
                      </a:lnTo>
                      <a:lnTo>
                        <a:pt x="11" y="6"/>
                      </a:lnTo>
                      <a:lnTo>
                        <a:pt x="12" y="6"/>
                      </a:lnTo>
                      <a:lnTo>
                        <a:pt x="12" y="4"/>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53" name="Freeform 1001"/>
                <p:cNvSpPr>
                  <a:spLocks/>
                </p:cNvSpPr>
                <p:nvPr/>
              </p:nvSpPr>
              <p:spPr bwMode="auto">
                <a:xfrm>
                  <a:off x="2265" y="1545"/>
                  <a:ext cx="33" cy="31"/>
                </a:xfrm>
                <a:custGeom>
                  <a:avLst/>
                  <a:gdLst>
                    <a:gd name="T0" fmla="*/ 12 w 33"/>
                    <a:gd name="T1" fmla="*/ 4 h 31"/>
                    <a:gd name="T2" fmla="*/ 12 w 33"/>
                    <a:gd name="T3" fmla="*/ 4 h 31"/>
                    <a:gd name="T4" fmla="*/ 15 w 33"/>
                    <a:gd name="T5" fmla="*/ 4 h 31"/>
                    <a:gd name="T6" fmla="*/ 17 w 33"/>
                    <a:gd name="T7" fmla="*/ 1 h 31"/>
                    <a:gd name="T8" fmla="*/ 20 w 33"/>
                    <a:gd name="T9" fmla="*/ 1 h 31"/>
                    <a:gd name="T10" fmla="*/ 21 w 33"/>
                    <a:gd name="T11" fmla="*/ 0 h 31"/>
                    <a:gd name="T12" fmla="*/ 23 w 33"/>
                    <a:gd name="T13" fmla="*/ 0 h 31"/>
                    <a:gd name="T14" fmla="*/ 24 w 33"/>
                    <a:gd name="T15" fmla="*/ 0 h 31"/>
                    <a:gd name="T16" fmla="*/ 26 w 33"/>
                    <a:gd name="T17" fmla="*/ 0 h 31"/>
                    <a:gd name="T18" fmla="*/ 29 w 33"/>
                    <a:gd name="T19" fmla="*/ 0 h 31"/>
                    <a:gd name="T20" fmla="*/ 29 w 33"/>
                    <a:gd name="T21" fmla="*/ 1 h 31"/>
                    <a:gd name="T22" fmla="*/ 32 w 33"/>
                    <a:gd name="T23" fmla="*/ 4 h 31"/>
                    <a:gd name="T24" fmla="*/ 32 w 33"/>
                    <a:gd name="T25" fmla="*/ 4 h 31"/>
                    <a:gd name="T26" fmla="*/ 33 w 33"/>
                    <a:gd name="T27" fmla="*/ 6 h 31"/>
                    <a:gd name="T28" fmla="*/ 33 w 33"/>
                    <a:gd name="T29" fmla="*/ 9 h 31"/>
                    <a:gd name="T30" fmla="*/ 33 w 33"/>
                    <a:gd name="T31" fmla="*/ 10 h 31"/>
                    <a:gd name="T32" fmla="*/ 33 w 33"/>
                    <a:gd name="T33" fmla="*/ 12 h 31"/>
                    <a:gd name="T34" fmla="*/ 32 w 33"/>
                    <a:gd name="T35" fmla="*/ 13 h 31"/>
                    <a:gd name="T36" fmla="*/ 32 w 33"/>
                    <a:gd name="T37" fmla="*/ 16 h 31"/>
                    <a:gd name="T38" fmla="*/ 29 w 33"/>
                    <a:gd name="T39" fmla="*/ 18 h 31"/>
                    <a:gd name="T40" fmla="*/ 27 w 33"/>
                    <a:gd name="T41" fmla="*/ 19 h 31"/>
                    <a:gd name="T42" fmla="*/ 26 w 33"/>
                    <a:gd name="T43" fmla="*/ 22 h 31"/>
                    <a:gd name="T44" fmla="*/ 23 w 33"/>
                    <a:gd name="T45" fmla="*/ 24 h 31"/>
                    <a:gd name="T46" fmla="*/ 23 w 33"/>
                    <a:gd name="T47" fmla="*/ 24 h 31"/>
                    <a:gd name="T48" fmla="*/ 21 w 33"/>
                    <a:gd name="T49" fmla="*/ 25 h 31"/>
                    <a:gd name="T50" fmla="*/ 18 w 33"/>
                    <a:gd name="T51" fmla="*/ 28 h 31"/>
                    <a:gd name="T52" fmla="*/ 17 w 33"/>
                    <a:gd name="T53" fmla="*/ 30 h 31"/>
                    <a:gd name="T54" fmla="*/ 14 w 33"/>
                    <a:gd name="T55" fmla="*/ 31 h 31"/>
                    <a:gd name="T56" fmla="*/ 12 w 33"/>
                    <a:gd name="T57" fmla="*/ 31 h 31"/>
                    <a:gd name="T58" fmla="*/ 11 w 33"/>
                    <a:gd name="T59" fmla="*/ 31 h 31"/>
                    <a:gd name="T60" fmla="*/ 9 w 33"/>
                    <a:gd name="T61" fmla="*/ 31 h 31"/>
                    <a:gd name="T62" fmla="*/ 6 w 33"/>
                    <a:gd name="T63" fmla="*/ 30 h 31"/>
                    <a:gd name="T64" fmla="*/ 5 w 33"/>
                    <a:gd name="T65" fmla="*/ 28 h 31"/>
                    <a:gd name="T66" fmla="*/ 2 w 33"/>
                    <a:gd name="T67" fmla="*/ 27 h 31"/>
                    <a:gd name="T68" fmla="*/ 2 w 33"/>
                    <a:gd name="T69" fmla="*/ 27 h 31"/>
                    <a:gd name="T70" fmla="*/ 0 w 33"/>
                    <a:gd name="T71" fmla="*/ 24 h 31"/>
                    <a:gd name="T72" fmla="*/ 0 w 33"/>
                    <a:gd name="T73" fmla="*/ 19 h 31"/>
                    <a:gd name="T74" fmla="*/ 0 w 33"/>
                    <a:gd name="T75" fmla="*/ 18 h 31"/>
                    <a:gd name="T76" fmla="*/ 2 w 33"/>
                    <a:gd name="T77" fmla="*/ 15 h 31"/>
                    <a:gd name="T78" fmla="*/ 5 w 33"/>
                    <a:gd name="T79" fmla="*/ 12 h 31"/>
                    <a:gd name="T80" fmla="*/ 6 w 33"/>
                    <a:gd name="T81" fmla="*/ 10 h 31"/>
                    <a:gd name="T82" fmla="*/ 9 w 33"/>
                    <a:gd name="T83" fmla="*/ 9 h 31"/>
                    <a:gd name="T84" fmla="*/ 11 w 33"/>
                    <a:gd name="T85" fmla="*/ 6 h 31"/>
                    <a:gd name="T86" fmla="*/ 12 w 33"/>
                    <a:gd name="T87" fmla="*/ 6 h 31"/>
                    <a:gd name="T88" fmla="*/ 12 w 33"/>
                    <a:gd name="T89" fmla="*/ 4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
                    <a:gd name="T136" fmla="*/ 0 h 31"/>
                    <a:gd name="T137" fmla="*/ 33 w 33"/>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 h="31">
                      <a:moveTo>
                        <a:pt x="12" y="4"/>
                      </a:moveTo>
                      <a:lnTo>
                        <a:pt x="12" y="4"/>
                      </a:lnTo>
                      <a:lnTo>
                        <a:pt x="15" y="4"/>
                      </a:lnTo>
                      <a:lnTo>
                        <a:pt x="17" y="1"/>
                      </a:lnTo>
                      <a:lnTo>
                        <a:pt x="20" y="1"/>
                      </a:lnTo>
                      <a:lnTo>
                        <a:pt x="21" y="0"/>
                      </a:lnTo>
                      <a:lnTo>
                        <a:pt x="23" y="0"/>
                      </a:lnTo>
                      <a:lnTo>
                        <a:pt x="24" y="0"/>
                      </a:lnTo>
                      <a:lnTo>
                        <a:pt x="26" y="0"/>
                      </a:lnTo>
                      <a:lnTo>
                        <a:pt x="29" y="0"/>
                      </a:lnTo>
                      <a:lnTo>
                        <a:pt x="29" y="1"/>
                      </a:lnTo>
                      <a:lnTo>
                        <a:pt x="32" y="4"/>
                      </a:lnTo>
                      <a:lnTo>
                        <a:pt x="33" y="6"/>
                      </a:lnTo>
                      <a:lnTo>
                        <a:pt x="33" y="9"/>
                      </a:lnTo>
                      <a:lnTo>
                        <a:pt x="33" y="10"/>
                      </a:lnTo>
                      <a:lnTo>
                        <a:pt x="33" y="12"/>
                      </a:lnTo>
                      <a:lnTo>
                        <a:pt x="32" y="13"/>
                      </a:lnTo>
                      <a:lnTo>
                        <a:pt x="32" y="16"/>
                      </a:lnTo>
                      <a:lnTo>
                        <a:pt x="29" y="18"/>
                      </a:lnTo>
                      <a:lnTo>
                        <a:pt x="27" y="19"/>
                      </a:lnTo>
                      <a:lnTo>
                        <a:pt x="26" y="22"/>
                      </a:lnTo>
                      <a:lnTo>
                        <a:pt x="23" y="24"/>
                      </a:lnTo>
                      <a:lnTo>
                        <a:pt x="21" y="25"/>
                      </a:lnTo>
                      <a:lnTo>
                        <a:pt x="18" y="28"/>
                      </a:lnTo>
                      <a:lnTo>
                        <a:pt x="17" y="30"/>
                      </a:lnTo>
                      <a:lnTo>
                        <a:pt x="14" y="31"/>
                      </a:lnTo>
                      <a:lnTo>
                        <a:pt x="12" y="31"/>
                      </a:lnTo>
                      <a:lnTo>
                        <a:pt x="11" y="31"/>
                      </a:lnTo>
                      <a:lnTo>
                        <a:pt x="9" y="31"/>
                      </a:lnTo>
                      <a:lnTo>
                        <a:pt x="6" y="30"/>
                      </a:lnTo>
                      <a:lnTo>
                        <a:pt x="5" y="28"/>
                      </a:lnTo>
                      <a:lnTo>
                        <a:pt x="2" y="27"/>
                      </a:lnTo>
                      <a:lnTo>
                        <a:pt x="0" y="24"/>
                      </a:lnTo>
                      <a:lnTo>
                        <a:pt x="0" y="19"/>
                      </a:lnTo>
                      <a:lnTo>
                        <a:pt x="0" y="18"/>
                      </a:lnTo>
                      <a:lnTo>
                        <a:pt x="2" y="15"/>
                      </a:lnTo>
                      <a:lnTo>
                        <a:pt x="5" y="12"/>
                      </a:lnTo>
                      <a:lnTo>
                        <a:pt x="6" y="10"/>
                      </a:lnTo>
                      <a:lnTo>
                        <a:pt x="9" y="9"/>
                      </a:lnTo>
                      <a:lnTo>
                        <a:pt x="11" y="6"/>
                      </a:lnTo>
                      <a:lnTo>
                        <a:pt x="12" y="6"/>
                      </a:lnTo>
                      <a:lnTo>
                        <a:pt x="12"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54" name="Line 1002"/>
                <p:cNvSpPr>
                  <a:spLocks noChangeShapeType="1"/>
                </p:cNvSpPr>
                <p:nvPr/>
              </p:nvSpPr>
              <p:spPr bwMode="auto">
                <a:xfrm flipH="1" flipV="1">
                  <a:off x="2283" y="1546"/>
                  <a:ext cx="9"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55" name="Line 1003"/>
                <p:cNvSpPr>
                  <a:spLocks noChangeShapeType="1"/>
                </p:cNvSpPr>
                <p:nvPr/>
              </p:nvSpPr>
              <p:spPr bwMode="auto">
                <a:xfrm>
                  <a:off x="2282" y="1558"/>
                  <a:ext cx="9"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56" name="Line 1004"/>
                <p:cNvSpPr>
                  <a:spLocks noChangeShapeType="1"/>
                </p:cNvSpPr>
                <p:nvPr/>
              </p:nvSpPr>
              <p:spPr bwMode="auto">
                <a:xfrm>
                  <a:off x="2268" y="1558"/>
                  <a:ext cx="9"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57" name="Freeform 1005"/>
                <p:cNvSpPr>
                  <a:spLocks/>
                </p:cNvSpPr>
                <p:nvPr/>
              </p:nvSpPr>
              <p:spPr bwMode="auto">
                <a:xfrm>
                  <a:off x="2235" y="1604"/>
                  <a:ext cx="38" cy="24"/>
                </a:xfrm>
                <a:custGeom>
                  <a:avLst/>
                  <a:gdLst>
                    <a:gd name="T0" fmla="*/ 21 w 38"/>
                    <a:gd name="T1" fmla="*/ 2 h 24"/>
                    <a:gd name="T2" fmla="*/ 21 w 38"/>
                    <a:gd name="T3" fmla="*/ 2 h 24"/>
                    <a:gd name="T4" fmla="*/ 24 w 38"/>
                    <a:gd name="T5" fmla="*/ 2 h 24"/>
                    <a:gd name="T6" fmla="*/ 26 w 38"/>
                    <a:gd name="T7" fmla="*/ 0 h 24"/>
                    <a:gd name="T8" fmla="*/ 27 w 38"/>
                    <a:gd name="T9" fmla="*/ 0 h 24"/>
                    <a:gd name="T10" fmla="*/ 30 w 38"/>
                    <a:gd name="T11" fmla="*/ 0 h 24"/>
                    <a:gd name="T12" fmla="*/ 32 w 38"/>
                    <a:gd name="T13" fmla="*/ 2 h 24"/>
                    <a:gd name="T14" fmla="*/ 33 w 38"/>
                    <a:gd name="T15" fmla="*/ 2 h 24"/>
                    <a:gd name="T16" fmla="*/ 35 w 38"/>
                    <a:gd name="T17" fmla="*/ 3 h 24"/>
                    <a:gd name="T18" fmla="*/ 35 w 38"/>
                    <a:gd name="T19" fmla="*/ 5 h 24"/>
                    <a:gd name="T20" fmla="*/ 36 w 38"/>
                    <a:gd name="T21" fmla="*/ 8 h 24"/>
                    <a:gd name="T22" fmla="*/ 38 w 38"/>
                    <a:gd name="T23" fmla="*/ 9 h 24"/>
                    <a:gd name="T24" fmla="*/ 38 w 38"/>
                    <a:gd name="T25" fmla="*/ 9 h 24"/>
                    <a:gd name="T26" fmla="*/ 38 w 38"/>
                    <a:gd name="T27" fmla="*/ 12 h 24"/>
                    <a:gd name="T28" fmla="*/ 38 w 38"/>
                    <a:gd name="T29" fmla="*/ 14 h 24"/>
                    <a:gd name="T30" fmla="*/ 36 w 38"/>
                    <a:gd name="T31" fmla="*/ 15 h 24"/>
                    <a:gd name="T32" fmla="*/ 35 w 38"/>
                    <a:gd name="T33" fmla="*/ 17 h 24"/>
                    <a:gd name="T34" fmla="*/ 33 w 38"/>
                    <a:gd name="T35" fmla="*/ 18 h 24"/>
                    <a:gd name="T36" fmla="*/ 32 w 38"/>
                    <a:gd name="T37" fmla="*/ 20 h 24"/>
                    <a:gd name="T38" fmla="*/ 29 w 38"/>
                    <a:gd name="T39" fmla="*/ 20 h 24"/>
                    <a:gd name="T40" fmla="*/ 26 w 38"/>
                    <a:gd name="T41" fmla="*/ 21 h 24"/>
                    <a:gd name="T42" fmla="*/ 23 w 38"/>
                    <a:gd name="T43" fmla="*/ 23 h 24"/>
                    <a:gd name="T44" fmla="*/ 20 w 38"/>
                    <a:gd name="T45" fmla="*/ 23 h 24"/>
                    <a:gd name="T46" fmla="*/ 20 w 38"/>
                    <a:gd name="T47" fmla="*/ 23 h 24"/>
                    <a:gd name="T48" fmla="*/ 17 w 38"/>
                    <a:gd name="T49" fmla="*/ 23 h 24"/>
                    <a:gd name="T50" fmla="*/ 14 w 38"/>
                    <a:gd name="T51" fmla="*/ 23 h 24"/>
                    <a:gd name="T52" fmla="*/ 12 w 38"/>
                    <a:gd name="T53" fmla="*/ 24 h 24"/>
                    <a:gd name="T54" fmla="*/ 9 w 38"/>
                    <a:gd name="T55" fmla="*/ 24 h 24"/>
                    <a:gd name="T56" fmla="*/ 8 w 38"/>
                    <a:gd name="T57" fmla="*/ 23 h 24"/>
                    <a:gd name="T58" fmla="*/ 5 w 38"/>
                    <a:gd name="T59" fmla="*/ 23 h 24"/>
                    <a:gd name="T60" fmla="*/ 3 w 38"/>
                    <a:gd name="T61" fmla="*/ 21 h 24"/>
                    <a:gd name="T62" fmla="*/ 2 w 38"/>
                    <a:gd name="T63" fmla="*/ 20 h 24"/>
                    <a:gd name="T64" fmla="*/ 2 w 38"/>
                    <a:gd name="T65" fmla="*/ 17 h 24"/>
                    <a:gd name="T66" fmla="*/ 0 w 38"/>
                    <a:gd name="T67" fmla="*/ 14 h 24"/>
                    <a:gd name="T68" fmla="*/ 0 w 38"/>
                    <a:gd name="T69" fmla="*/ 14 h 24"/>
                    <a:gd name="T70" fmla="*/ 0 w 38"/>
                    <a:gd name="T71" fmla="*/ 11 h 24"/>
                    <a:gd name="T72" fmla="*/ 2 w 38"/>
                    <a:gd name="T73" fmla="*/ 8 h 24"/>
                    <a:gd name="T74" fmla="*/ 5 w 38"/>
                    <a:gd name="T75" fmla="*/ 6 h 24"/>
                    <a:gd name="T76" fmla="*/ 6 w 38"/>
                    <a:gd name="T77" fmla="*/ 5 h 24"/>
                    <a:gd name="T78" fmla="*/ 9 w 38"/>
                    <a:gd name="T79" fmla="*/ 3 h 24"/>
                    <a:gd name="T80" fmla="*/ 12 w 38"/>
                    <a:gd name="T81" fmla="*/ 3 h 24"/>
                    <a:gd name="T82" fmla="*/ 15 w 38"/>
                    <a:gd name="T83" fmla="*/ 2 h 24"/>
                    <a:gd name="T84" fmla="*/ 18 w 38"/>
                    <a:gd name="T85" fmla="*/ 2 h 24"/>
                    <a:gd name="T86" fmla="*/ 20 w 38"/>
                    <a:gd name="T87" fmla="*/ 2 h 24"/>
                    <a:gd name="T88" fmla="*/ 21 w 38"/>
                    <a:gd name="T89" fmla="*/ 2 h 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
                    <a:gd name="T136" fmla="*/ 0 h 24"/>
                    <a:gd name="T137" fmla="*/ 38 w 38"/>
                    <a:gd name="T138" fmla="*/ 24 h 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 h="24">
                      <a:moveTo>
                        <a:pt x="21" y="2"/>
                      </a:moveTo>
                      <a:lnTo>
                        <a:pt x="21" y="2"/>
                      </a:lnTo>
                      <a:lnTo>
                        <a:pt x="24" y="2"/>
                      </a:lnTo>
                      <a:lnTo>
                        <a:pt x="26" y="0"/>
                      </a:lnTo>
                      <a:lnTo>
                        <a:pt x="27" y="0"/>
                      </a:lnTo>
                      <a:lnTo>
                        <a:pt x="30" y="0"/>
                      </a:lnTo>
                      <a:lnTo>
                        <a:pt x="32" y="2"/>
                      </a:lnTo>
                      <a:lnTo>
                        <a:pt x="33" y="2"/>
                      </a:lnTo>
                      <a:lnTo>
                        <a:pt x="35" y="3"/>
                      </a:lnTo>
                      <a:lnTo>
                        <a:pt x="35" y="5"/>
                      </a:lnTo>
                      <a:lnTo>
                        <a:pt x="36" y="8"/>
                      </a:lnTo>
                      <a:lnTo>
                        <a:pt x="38" y="9"/>
                      </a:lnTo>
                      <a:lnTo>
                        <a:pt x="38" y="12"/>
                      </a:lnTo>
                      <a:lnTo>
                        <a:pt x="38" y="14"/>
                      </a:lnTo>
                      <a:lnTo>
                        <a:pt x="36" y="15"/>
                      </a:lnTo>
                      <a:lnTo>
                        <a:pt x="35" y="17"/>
                      </a:lnTo>
                      <a:lnTo>
                        <a:pt x="33" y="18"/>
                      </a:lnTo>
                      <a:lnTo>
                        <a:pt x="32" y="20"/>
                      </a:lnTo>
                      <a:lnTo>
                        <a:pt x="29" y="20"/>
                      </a:lnTo>
                      <a:lnTo>
                        <a:pt x="26" y="21"/>
                      </a:lnTo>
                      <a:lnTo>
                        <a:pt x="23" y="23"/>
                      </a:lnTo>
                      <a:lnTo>
                        <a:pt x="20" y="23"/>
                      </a:lnTo>
                      <a:lnTo>
                        <a:pt x="17" y="23"/>
                      </a:lnTo>
                      <a:lnTo>
                        <a:pt x="14" y="23"/>
                      </a:lnTo>
                      <a:lnTo>
                        <a:pt x="12" y="24"/>
                      </a:lnTo>
                      <a:lnTo>
                        <a:pt x="9" y="24"/>
                      </a:lnTo>
                      <a:lnTo>
                        <a:pt x="8" y="23"/>
                      </a:lnTo>
                      <a:lnTo>
                        <a:pt x="5" y="23"/>
                      </a:lnTo>
                      <a:lnTo>
                        <a:pt x="3" y="21"/>
                      </a:lnTo>
                      <a:lnTo>
                        <a:pt x="2" y="20"/>
                      </a:lnTo>
                      <a:lnTo>
                        <a:pt x="2" y="17"/>
                      </a:lnTo>
                      <a:lnTo>
                        <a:pt x="0" y="14"/>
                      </a:lnTo>
                      <a:lnTo>
                        <a:pt x="0" y="11"/>
                      </a:lnTo>
                      <a:lnTo>
                        <a:pt x="2" y="8"/>
                      </a:lnTo>
                      <a:lnTo>
                        <a:pt x="5" y="6"/>
                      </a:lnTo>
                      <a:lnTo>
                        <a:pt x="6" y="5"/>
                      </a:lnTo>
                      <a:lnTo>
                        <a:pt x="9" y="3"/>
                      </a:lnTo>
                      <a:lnTo>
                        <a:pt x="12" y="3"/>
                      </a:lnTo>
                      <a:lnTo>
                        <a:pt x="15" y="2"/>
                      </a:lnTo>
                      <a:lnTo>
                        <a:pt x="18" y="2"/>
                      </a:lnTo>
                      <a:lnTo>
                        <a:pt x="20" y="2"/>
                      </a:lnTo>
                      <a:lnTo>
                        <a:pt x="21"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58" name="Freeform 1006"/>
                <p:cNvSpPr>
                  <a:spLocks/>
                </p:cNvSpPr>
                <p:nvPr/>
              </p:nvSpPr>
              <p:spPr bwMode="auto">
                <a:xfrm>
                  <a:off x="2235" y="1604"/>
                  <a:ext cx="38" cy="24"/>
                </a:xfrm>
                <a:custGeom>
                  <a:avLst/>
                  <a:gdLst>
                    <a:gd name="T0" fmla="*/ 21 w 38"/>
                    <a:gd name="T1" fmla="*/ 2 h 24"/>
                    <a:gd name="T2" fmla="*/ 21 w 38"/>
                    <a:gd name="T3" fmla="*/ 2 h 24"/>
                    <a:gd name="T4" fmla="*/ 24 w 38"/>
                    <a:gd name="T5" fmla="*/ 2 h 24"/>
                    <a:gd name="T6" fmla="*/ 26 w 38"/>
                    <a:gd name="T7" fmla="*/ 0 h 24"/>
                    <a:gd name="T8" fmla="*/ 27 w 38"/>
                    <a:gd name="T9" fmla="*/ 0 h 24"/>
                    <a:gd name="T10" fmla="*/ 30 w 38"/>
                    <a:gd name="T11" fmla="*/ 0 h 24"/>
                    <a:gd name="T12" fmla="*/ 32 w 38"/>
                    <a:gd name="T13" fmla="*/ 2 h 24"/>
                    <a:gd name="T14" fmla="*/ 33 w 38"/>
                    <a:gd name="T15" fmla="*/ 2 h 24"/>
                    <a:gd name="T16" fmla="*/ 35 w 38"/>
                    <a:gd name="T17" fmla="*/ 3 h 24"/>
                    <a:gd name="T18" fmla="*/ 35 w 38"/>
                    <a:gd name="T19" fmla="*/ 5 h 24"/>
                    <a:gd name="T20" fmla="*/ 36 w 38"/>
                    <a:gd name="T21" fmla="*/ 8 h 24"/>
                    <a:gd name="T22" fmla="*/ 38 w 38"/>
                    <a:gd name="T23" fmla="*/ 9 h 24"/>
                    <a:gd name="T24" fmla="*/ 38 w 38"/>
                    <a:gd name="T25" fmla="*/ 9 h 24"/>
                    <a:gd name="T26" fmla="*/ 38 w 38"/>
                    <a:gd name="T27" fmla="*/ 12 h 24"/>
                    <a:gd name="T28" fmla="*/ 38 w 38"/>
                    <a:gd name="T29" fmla="*/ 14 h 24"/>
                    <a:gd name="T30" fmla="*/ 36 w 38"/>
                    <a:gd name="T31" fmla="*/ 15 h 24"/>
                    <a:gd name="T32" fmla="*/ 35 w 38"/>
                    <a:gd name="T33" fmla="*/ 17 h 24"/>
                    <a:gd name="T34" fmla="*/ 33 w 38"/>
                    <a:gd name="T35" fmla="*/ 18 h 24"/>
                    <a:gd name="T36" fmla="*/ 32 w 38"/>
                    <a:gd name="T37" fmla="*/ 20 h 24"/>
                    <a:gd name="T38" fmla="*/ 29 w 38"/>
                    <a:gd name="T39" fmla="*/ 20 h 24"/>
                    <a:gd name="T40" fmla="*/ 26 w 38"/>
                    <a:gd name="T41" fmla="*/ 21 h 24"/>
                    <a:gd name="T42" fmla="*/ 23 w 38"/>
                    <a:gd name="T43" fmla="*/ 23 h 24"/>
                    <a:gd name="T44" fmla="*/ 20 w 38"/>
                    <a:gd name="T45" fmla="*/ 23 h 24"/>
                    <a:gd name="T46" fmla="*/ 20 w 38"/>
                    <a:gd name="T47" fmla="*/ 23 h 24"/>
                    <a:gd name="T48" fmla="*/ 17 w 38"/>
                    <a:gd name="T49" fmla="*/ 23 h 24"/>
                    <a:gd name="T50" fmla="*/ 14 w 38"/>
                    <a:gd name="T51" fmla="*/ 23 h 24"/>
                    <a:gd name="T52" fmla="*/ 12 w 38"/>
                    <a:gd name="T53" fmla="*/ 24 h 24"/>
                    <a:gd name="T54" fmla="*/ 9 w 38"/>
                    <a:gd name="T55" fmla="*/ 24 h 24"/>
                    <a:gd name="T56" fmla="*/ 8 w 38"/>
                    <a:gd name="T57" fmla="*/ 23 h 24"/>
                    <a:gd name="T58" fmla="*/ 5 w 38"/>
                    <a:gd name="T59" fmla="*/ 23 h 24"/>
                    <a:gd name="T60" fmla="*/ 3 w 38"/>
                    <a:gd name="T61" fmla="*/ 21 h 24"/>
                    <a:gd name="T62" fmla="*/ 2 w 38"/>
                    <a:gd name="T63" fmla="*/ 20 h 24"/>
                    <a:gd name="T64" fmla="*/ 2 w 38"/>
                    <a:gd name="T65" fmla="*/ 17 h 24"/>
                    <a:gd name="T66" fmla="*/ 0 w 38"/>
                    <a:gd name="T67" fmla="*/ 14 h 24"/>
                    <a:gd name="T68" fmla="*/ 0 w 38"/>
                    <a:gd name="T69" fmla="*/ 14 h 24"/>
                    <a:gd name="T70" fmla="*/ 0 w 38"/>
                    <a:gd name="T71" fmla="*/ 11 h 24"/>
                    <a:gd name="T72" fmla="*/ 2 w 38"/>
                    <a:gd name="T73" fmla="*/ 8 h 24"/>
                    <a:gd name="T74" fmla="*/ 5 w 38"/>
                    <a:gd name="T75" fmla="*/ 6 h 24"/>
                    <a:gd name="T76" fmla="*/ 6 w 38"/>
                    <a:gd name="T77" fmla="*/ 5 h 24"/>
                    <a:gd name="T78" fmla="*/ 9 w 38"/>
                    <a:gd name="T79" fmla="*/ 3 h 24"/>
                    <a:gd name="T80" fmla="*/ 12 w 38"/>
                    <a:gd name="T81" fmla="*/ 3 h 24"/>
                    <a:gd name="T82" fmla="*/ 15 w 38"/>
                    <a:gd name="T83" fmla="*/ 2 h 24"/>
                    <a:gd name="T84" fmla="*/ 18 w 38"/>
                    <a:gd name="T85" fmla="*/ 2 h 24"/>
                    <a:gd name="T86" fmla="*/ 20 w 38"/>
                    <a:gd name="T87" fmla="*/ 2 h 24"/>
                    <a:gd name="T88" fmla="*/ 21 w 38"/>
                    <a:gd name="T89" fmla="*/ 2 h 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
                    <a:gd name="T136" fmla="*/ 0 h 24"/>
                    <a:gd name="T137" fmla="*/ 38 w 38"/>
                    <a:gd name="T138" fmla="*/ 24 h 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 h="24">
                      <a:moveTo>
                        <a:pt x="21" y="2"/>
                      </a:moveTo>
                      <a:lnTo>
                        <a:pt x="21" y="2"/>
                      </a:lnTo>
                      <a:lnTo>
                        <a:pt x="24" y="2"/>
                      </a:lnTo>
                      <a:lnTo>
                        <a:pt x="26" y="0"/>
                      </a:lnTo>
                      <a:lnTo>
                        <a:pt x="27" y="0"/>
                      </a:lnTo>
                      <a:lnTo>
                        <a:pt x="30" y="0"/>
                      </a:lnTo>
                      <a:lnTo>
                        <a:pt x="32" y="2"/>
                      </a:lnTo>
                      <a:lnTo>
                        <a:pt x="33" y="2"/>
                      </a:lnTo>
                      <a:lnTo>
                        <a:pt x="35" y="3"/>
                      </a:lnTo>
                      <a:lnTo>
                        <a:pt x="35" y="5"/>
                      </a:lnTo>
                      <a:lnTo>
                        <a:pt x="36" y="8"/>
                      </a:lnTo>
                      <a:lnTo>
                        <a:pt x="38" y="9"/>
                      </a:lnTo>
                      <a:lnTo>
                        <a:pt x="38" y="12"/>
                      </a:lnTo>
                      <a:lnTo>
                        <a:pt x="38" y="14"/>
                      </a:lnTo>
                      <a:lnTo>
                        <a:pt x="36" y="15"/>
                      </a:lnTo>
                      <a:lnTo>
                        <a:pt x="35" y="17"/>
                      </a:lnTo>
                      <a:lnTo>
                        <a:pt x="33" y="18"/>
                      </a:lnTo>
                      <a:lnTo>
                        <a:pt x="32" y="20"/>
                      </a:lnTo>
                      <a:lnTo>
                        <a:pt x="29" y="20"/>
                      </a:lnTo>
                      <a:lnTo>
                        <a:pt x="26" y="21"/>
                      </a:lnTo>
                      <a:lnTo>
                        <a:pt x="23" y="23"/>
                      </a:lnTo>
                      <a:lnTo>
                        <a:pt x="20" y="23"/>
                      </a:lnTo>
                      <a:lnTo>
                        <a:pt x="17" y="23"/>
                      </a:lnTo>
                      <a:lnTo>
                        <a:pt x="14" y="23"/>
                      </a:lnTo>
                      <a:lnTo>
                        <a:pt x="12" y="24"/>
                      </a:lnTo>
                      <a:lnTo>
                        <a:pt x="9" y="24"/>
                      </a:lnTo>
                      <a:lnTo>
                        <a:pt x="8" y="23"/>
                      </a:lnTo>
                      <a:lnTo>
                        <a:pt x="5" y="23"/>
                      </a:lnTo>
                      <a:lnTo>
                        <a:pt x="3" y="21"/>
                      </a:lnTo>
                      <a:lnTo>
                        <a:pt x="2" y="20"/>
                      </a:lnTo>
                      <a:lnTo>
                        <a:pt x="2" y="17"/>
                      </a:lnTo>
                      <a:lnTo>
                        <a:pt x="0" y="14"/>
                      </a:lnTo>
                      <a:lnTo>
                        <a:pt x="0" y="11"/>
                      </a:lnTo>
                      <a:lnTo>
                        <a:pt x="2" y="8"/>
                      </a:lnTo>
                      <a:lnTo>
                        <a:pt x="5" y="6"/>
                      </a:lnTo>
                      <a:lnTo>
                        <a:pt x="6" y="5"/>
                      </a:lnTo>
                      <a:lnTo>
                        <a:pt x="9" y="3"/>
                      </a:lnTo>
                      <a:lnTo>
                        <a:pt x="12" y="3"/>
                      </a:lnTo>
                      <a:lnTo>
                        <a:pt x="15" y="2"/>
                      </a:lnTo>
                      <a:lnTo>
                        <a:pt x="18" y="2"/>
                      </a:lnTo>
                      <a:lnTo>
                        <a:pt x="20" y="2"/>
                      </a:lnTo>
                      <a:lnTo>
                        <a:pt x="2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59" name="Line 1007"/>
                <p:cNvSpPr>
                  <a:spLocks noChangeShapeType="1"/>
                </p:cNvSpPr>
                <p:nvPr/>
              </p:nvSpPr>
              <p:spPr bwMode="auto">
                <a:xfrm flipH="1" flipV="1">
                  <a:off x="2261" y="1606"/>
                  <a:ext cx="4"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60" name="Line 1008"/>
                <p:cNvSpPr>
                  <a:spLocks noChangeShapeType="1"/>
                </p:cNvSpPr>
                <p:nvPr/>
              </p:nvSpPr>
              <p:spPr bwMode="auto">
                <a:xfrm>
                  <a:off x="2255" y="1615"/>
                  <a:ext cx="4"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61" name="Line 1009"/>
                <p:cNvSpPr>
                  <a:spLocks noChangeShapeType="1"/>
                </p:cNvSpPr>
                <p:nvPr/>
              </p:nvSpPr>
              <p:spPr bwMode="auto">
                <a:xfrm>
                  <a:off x="2243" y="1607"/>
                  <a:ext cx="4"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62" name="Freeform 1010"/>
                <p:cNvSpPr>
                  <a:spLocks/>
                </p:cNvSpPr>
                <p:nvPr/>
              </p:nvSpPr>
              <p:spPr bwMode="auto">
                <a:xfrm>
                  <a:off x="2336" y="1660"/>
                  <a:ext cx="31" cy="34"/>
                </a:xfrm>
                <a:custGeom>
                  <a:avLst/>
                  <a:gdLst>
                    <a:gd name="T0" fmla="*/ 4 w 31"/>
                    <a:gd name="T1" fmla="*/ 19 h 34"/>
                    <a:gd name="T2" fmla="*/ 4 w 31"/>
                    <a:gd name="T3" fmla="*/ 19 h 34"/>
                    <a:gd name="T4" fmla="*/ 3 w 31"/>
                    <a:gd name="T5" fmla="*/ 18 h 34"/>
                    <a:gd name="T6" fmla="*/ 1 w 31"/>
                    <a:gd name="T7" fmla="*/ 15 h 34"/>
                    <a:gd name="T8" fmla="*/ 1 w 31"/>
                    <a:gd name="T9" fmla="*/ 13 h 34"/>
                    <a:gd name="T10" fmla="*/ 0 w 31"/>
                    <a:gd name="T11" fmla="*/ 12 h 34"/>
                    <a:gd name="T12" fmla="*/ 0 w 31"/>
                    <a:gd name="T13" fmla="*/ 10 h 34"/>
                    <a:gd name="T14" fmla="*/ 0 w 31"/>
                    <a:gd name="T15" fmla="*/ 7 h 34"/>
                    <a:gd name="T16" fmla="*/ 0 w 31"/>
                    <a:gd name="T17" fmla="*/ 6 h 34"/>
                    <a:gd name="T18" fmla="*/ 1 w 31"/>
                    <a:gd name="T19" fmla="*/ 4 h 34"/>
                    <a:gd name="T20" fmla="*/ 3 w 31"/>
                    <a:gd name="T21" fmla="*/ 3 h 34"/>
                    <a:gd name="T22" fmla="*/ 4 w 31"/>
                    <a:gd name="T23" fmla="*/ 1 h 34"/>
                    <a:gd name="T24" fmla="*/ 4 w 31"/>
                    <a:gd name="T25" fmla="*/ 1 h 34"/>
                    <a:gd name="T26" fmla="*/ 7 w 31"/>
                    <a:gd name="T27" fmla="*/ 0 h 34"/>
                    <a:gd name="T28" fmla="*/ 9 w 31"/>
                    <a:gd name="T29" fmla="*/ 0 h 34"/>
                    <a:gd name="T30" fmla="*/ 11 w 31"/>
                    <a:gd name="T31" fmla="*/ 0 h 34"/>
                    <a:gd name="T32" fmla="*/ 13 w 31"/>
                    <a:gd name="T33" fmla="*/ 0 h 34"/>
                    <a:gd name="T34" fmla="*/ 16 w 31"/>
                    <a:gd name="T35" fmla="*/ 1 h 34"/>
                    <a:gd name="T36" fmla="*/ 16 w 31"/>
                    <a:gd name="T37" fmla="*/ 3 h 34"/>
                    <a:gd name="T38" fmla="*/ 19 w 31"/>
                    <a:gd name="T39" fmla="*/ 4 h 34"/>
                    <a:gd name="T40" fmla="*/ 20 w 31"/>
                    <a:gd name="T41" fmla="*/ 6 h 34"/>
                    <a:gd name="T42" fmla="*/ 22 w 31"/>
                    <a:gd name="T43" fmla="*/ 9 h 34"/>
                    <a:gd name="T44" fmla="*/ 23 w 31"/>
                    <a:gd name="T45" fmla="*/ 12 h 34"/>
                    <a:gd name="T46" fmla="*/ 23 w 31"/>
                    <a:gd name="T47" fmla="*/ 12 h 34"/>
                    <a:gd name="T48" fmla="*/ 26 w 31"/>
                    <a:gd name="T49" fmla="*/ 15 h 34"/>
                    <a:gd name="T50" fmla="*/ 26 w 31"/>
                    <a:gd name="T51" fmla="*/ 16 h 34"/>
                    <a:gd name="T52" fmla="*/ 28 w 31"/>
                    <a:gd name="T53" fmla="*/ 19 h 34"/>
                    <a:gd name="T54" fmla="*/ 29 w 31"/>
                    <a:gd name="T55" fmla="*/ 21 h 34"/>
                    <a:gd name="T56" fmla="*/ 31 w 31"/>
                    <a:gd name="T57" fmla="*/ 24 h 34"/>
                    <a:gd name="T58" fmla="*/ 31 w 31"/>
                    <a:gd name="T59" fmla="*/ 25 h 34"/>
                    <a:gd name="T60" fmla="*/ 29 w 31"/>
                    <a:gd name="T61" fmla="*/ 27 h 34"/>
                    <a:gd name="T62" fmla="*/ 28 w 31"/>
                    <a:gd name="T63" fmla="*/ 30 h 34"/>
                    <a:gd name="T64" fmla="*/ 26 w 31"/>
                    <a:gd name="T65" fmla="*/ 31 h 34"/>
                    <a:gd name="T66" fmla="*/ 23 w 31"/>
                    <a:gd name="T67" fmla="*/ 33 h 34"/>
                    <a:gd name="T68" fmla="*/ 23 w 31"/>
                    <a:gd name="T69" fmla="*/ 33 h 34"/>
                    <a:gd name="T70" fmla="*/ 20 w 31"/>
                    <a:gd name="T71" fmla="*/ 34 h 34"/>
                    <a:gd name="T72" fmla="*/ 17 w 31"/>
                    <a:gd name="T73" fmla="*/ 34 h 34"/>
                    <a:gd name="T74" fmla="*/ 16 w 31"/>
                    <a:gd name="T75" fmla="*/ 33 h 34"/>
                    <a:gd name="T76" fmla="*/ 13 w 31"/>
                    <a:gd name="T77" fmla="*/ 31 h 34"/>
                    <a:gd name="T78" fmla="*/ 10 w 31"/>
                    <a:gd name="T79" fmla="*/ 30 h 34"/>
                    <a:gd name="T80" fmla="*/ 9 w 31"/>
                    <a:gd name="T81" fmla="*/ 27 h 34"/>
                    <a:gd name="T82" fmla="*/ 7 w 31"/>
                    <a:gd name="T83" fmla="*/ 24 h 34"/>
                    <a:gd name="T84" fmla="*/ 6 w 31"/>
                    <a:gd name="T85" fmla="*/ 21 h 34"/>
                    <a:gd name="T86" fmla="*/ 4 w 31"/>
                    <a:gd name="T87" fmla="*/ 21 h 34"/>
                    <a:gd name="T88" fmla="*/ 4 w 31"/>
                    <a:gd name="T89" fmla="*/ 19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
                    <a:gd name="T136" fmla="*/ 0 h 34"/>
                    <a:gd name="T137" fmla="*/ 31 w 31"/>
                    <a:gd name="T138" fmla="*/ 34 h 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 h="34">
                      <a:moveTo>
                        <a:pt x="4" y="19"/>
                      </a:moveTo>
                      <a:lnTo>
                        <a:pt x="4" y="19"/>
                      </a:lnTo>
                      <a:lnTo>
                        <a:pt x="3" y="18"/>
                      </a:lnTo>
                      <a:lnTo>
                        <a:pt x="1" y="15"/>
                      </a:lnTo>
                      <a:lnTo>
                        <a:pt x="1" y="13"/>
                      </a:lnTo>
                      <a:lnTo>
                        <a:pt x="0" y="12"/>
                      </a:lnTo>
                      <a:lnTo>
                        <a:pt x="0" y="10"/>
                      </a:lnTo>
                      <a:lnTo>
                        <a:pt x="0" y="7"/>
                      </a:lnTo>
                      <a:lnTo>
                        <a:pt x="0" y="6"/>
                      </a:lnTo>
                      <a:lnTo>
                        <a:pt x="1" y="4"/>
                      </a:lnTo>
                      <a:lnTo>
                        <a:pt x="3" y="3"/>
                      </a:lnTo>
                      <a:lnTo>
                        <a:pt x="4" y="1"/>
                      </a:lnTo>
                      <a:lnTo>
                        <a:pt x="7" y="0"/>
                      </a:lnTo>
                      <a:lnTo>
                        <a:pt x="9" y="0"/>
                      </a:lnTo>
                      <a:lnTo>
                        <a:pt x="11" y="0"/>
                      </a:lnTo>
                      <a:lnTo>
                        <a:pt x="13" y="0"/>
                      </a:lnTo>
                      <a:lnTo>
                        <a:pt x="16" y="1"/>
                      </a:lnTo>
                      <a:lnTo>
                        <a:pt x="16" y="3"/>
                      </a:lnTo>
                      <a:lnTo>
                        <a:pt x="19" y="4"/>
                      </a:lnTo>
                      <a:lnTo>
                        <a:pt x="20" y="6"/>
                      </a:lnTo>
                      <a:lnTo>
                        <a:pt x="22" y="9"/>
                      </a:lnTo>
                      <a:lnTo>
                        <a:pt x="23" y="12"/>
                      </a:lnTo>
                      <a:lnTo>
                        <a:pt x="26" y="15"/>
                      </a:lnTo>
                      <a:lnTo>
                        <a:pt x="26" y="16"/>
                      </a:lnTo>
                      <a:lnTo>
                        <a:pt x="28" y="19"/>
                      </a:lnTo>
                      <a:lnTo>
                        <a:pt x="29" y="21"/>
                      </a:lnTo>
                      <a:lnTo>
                        <a:pt x="31" y="24"/>
                      </a:lnTo>
                      <a:lnTo>
                        <a:pt x="31" y="25"/>
                      </a:lnTo>
                      <a:lnTo>
                        <a:pt x="29" y="27"/>
                      </a:lnTo>
                      <a:lnTo>
                        <a:pt x="28" y="30"/>
                      </a:lnTo>
                      <a:lnTo>
                        <a:pt x="26" y="31"/>
                      </a:lnTo>
                      <a:lnTo>
                        <a:pt x="23" y="33"/>
                      </a:lnTo>
                      <a:lnTo>
                        <a:pt x="20" y="34"/>
                      </a:lnTo>
                      <a:lnTo>
                        <a:pt x="17" y="34"/>
                      </a:lnTo>
                      <a:lnTo>
                        <a:pt x="16" y="33"/>
                      </a:lnTo>
                      <a:lnTo>
                        <a:pt x="13" y="31"/>
                      </a:lnTo>
                      <a:lnTo>
                        <a:pt x="10" y="30"/>
                      </a:lnTo>
                      <a:lnTo>
                        <a:pt x="9" y="27"/>
                      </a:lnTo>
                      <a:lnTo>
                        <a:pt x="7" y="24"/>
                      </a:lnTo>
                      <a:lnTo>
                        <a:pt x="6" y="21"/>
                      </a:lnTo>
                      <a:lnTo>
                        <a:pt x="4" y="21"/>
                      </a:lnTo>
                      <a:lnTo>
                        <a:pt x="4" y="19"/>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63" name="Freeform 1011"/>
                <p:cNvSpPr>
                  <a:spLocks/>
                </p:cNvSpPr>
                <p:nvPr/>
              </p:nvSpPr>
              <p:spPr bwMode="auto">
                <a:xfrm>
                  <a:off x="2336" y="1660"/>
                  <a:ext cx="31" cy="34"/>
                </a:xfrm>
                <a:custGeom>
                  <a:avLst/>
                  <a:gdLst>
                    <a:gd name="T0" fmla="*/ 4 w 31"/>
                    <a:gd name="T1" fmla="*/ 19 h 34"/>
                    <a:gd name="T2" fmla="*/ 4 w 31"/>
                    <a:gd name="T3" fmla="*/ 19 h 34"/>
                    <a:gd name="T4" fmla="*/ 3 w 31"/>
                    <a:gd name="T5" fmla="*/ 18 h 34"/>
                    <a:gd name="T6" fmla="*/ 1 w 31"/>
                    <a:gd name="T7" fmla="*/ 15 h 34"/>
                    <a:gd name="T8" fmla="*/ 1 w 31"/>
                    <a:gd name="T9" fmla="*/ 13 h 34"/>
                    <a:gd name="T10" fmla="*/ 0 w 31"/>
                    <a:gd name="T11" fmla="*/ 12 h 34"/>
                    <a:gd name="T12" fmla="*/ 0 w 31"/>
                    <a:gd name="T13" fmla="*/ 10 h 34"/>
                    <a:gd name="T14" fmla="*/ 0 w 31"/>
                    <a:gd name="T15" fmla="*/ 7 h 34"/>
                    <a:gd name="T16" fmla="*/ 0 w 31"/>
                    <a:gd name="T17" fmla="*/ 6 h 34"/>
                    <a:gd name="T18" fmla="*/ 1 w 31"/>
                    <a:gd name="T19" fmla="*/ 4 h 34"/>
                    <a:gd name="T20" fmla="*/ 3 w 31"/>
                    <a:gd name="T21" fmla="*/ 3 h 34"/>
                    <a:gd name="T22" fmla="*/ 4 w 31"/>
                    <a:gd name="T23" fmla="*/ 1 h 34"/>
                    <a:gd name="T24" fmla="*/ 4 w 31"/>
                    <a:gd name="T25" fmla="*/ 1 h 34"/>
                    <a:gd name="T26" fmla="*/ 7 w 31"/>
                    <a:gd name="T27" fmla="*/ 0 h 34"/>
                    <a:gd name="T28" fmla="*/ 9 w 31"/>
                    <a:gd name="T29" fmla="*/ 0 h 34"/>
                    <a:gd name="T30" fmla="*/ 11 w 31"/>
                    <a:gd name="T31" fmla="*/ 0 h 34"/>
                    <a:gd name="T32" fmla="*/ 13 w 31"/>
                    <a:gd name="T33" fmla="*/ 0 h 34"/>
                    <a:gd name="T34" fmla="*/ 16 w 31"/>
                    <a:gd name="T35" fmla="*/ 1 h 34"/>
                    <a:gd name="T36" fmla="*/ 16 w 31"/>
                    <a:gd name="T37" fmla="*/ 3 h 34"/>
                    <a:gd name="T38" fmla="*/ 19 w 31"/>
                    <a:gd name="T39" fmla="*/ 4 h 34"/>
                    <a:gd name="T40" fmla="*/ 20 w 31"/>
                    <a:gd name="T41" fmla="*/ 6 h 34"/>
                    <a:gd name="T42" fmla="*/ 22 w 31"/>
                    <a:gd name="T43" fmla="*/ 9 h 34"/>
                    <a:gd name="T44" fmla="*/ 23 w 31"/>
                    <a:gd name="T45" fmla="*/ 12 h 34"/>
                    <a:gd name="T46" fmla="*/ 23 w 31"/>
                    <a:gd name="T47" fmla="*/ 12 h 34"/>
                    <a:gd name="T48" fmla="*/ 26 w 31"/>
                    <a:gd name="T49" fmla="*/ 15 h 34"/>
                    <a:gd name="T50" fmla="*/ 26 w 31"/>
                    <a:gd name="T51" fmla="*/ 16 h 34"/>
                    <a:gd name="T52" fmla="*/ 28 w 31"/>
                    <a:gd name="T53" fmla="*/ 19 h 34"/>
                    <a:gd name="T54" fmla="*/ 29 w 31"/>
                    <a:gd name="T55" fmla="*/ 21 h 34"/>
                    <a:gd name="T56" fmla="*/ 31 w 31"/>
                    <a:gd name="T57" fmla="*/ 24 h 34"/>
                    <a:gd name="T58" fmla="*/ 31 w 31"/>
                    <a:gd name="T59" fmla="*/ 25 h 34"/>
                    <a:gd name="T60" fmla="*/ 29 w 31"/>
                    <a:gd name="T61" fmla="*/ 27 h 34"/>
                    <a:gd name="T62" fmla="*/ 28 w 31"/>
                    <a:gd name="T63" fmla="*/ 30 h 34"/>
                    <a:gd name="T64" fmla="*/ 26 w 31"/>
                    <a:gd name="T65" fmla="*/ 31 h 34"/>
                    <a:gd name="T66" fmla="*/ 23 w 31"/>
                    <a:gd name="T67" fmla="*/ 33 h 34"/>
                    <a:gd name="T68" fmla="*/ 23 w 31"/>
                    <a:gd name="T69" fmla="*/ 33 h 34"/>
                    <a:gd name="T70" fmla="*/ 20 w 31"/>
                    <a:gd name="T71" fmla="*/ 34 h 34"/>
                    <a:gd name="T72" fmla="*/ 17 w 31"/>
                    <a:gd name="T73" fmla="*/ 34 h 34"/>
                    <a:gd name="T74" fmla="*/ 16 w 31"/>
                    <a:gd name="T75" fmla="*/ 33 h 34"/>
                    <a:gd name="T76" fmla="*/ 13 w 31"/>
                    <a:gd name="T77" fmla="*/ 31 h 34"/>
                    <a:gd name="T78" fmla="*/ 10 w 31"/>
                    <a:gd name="T79" fmla="*/ 30 h 34"/>
                    <a:gd name="T80" fmla="*/ 9 w 31"/>
                    <a:gd name="T81" fmla="*/ 27 h 34"/>
                    <a:gd name="T82" fmla="*/ 7 w 31"/>
                    <a:gd name="T83" fmla="*/ 24 h 34"/>
                    <a:gd name="T84" fmla="*/ 6 w 31"/>
                    <a:gd name="T85" fmla="*/ 21 h 34"/>
                    <a:gd name="T86" fmla="*/ 4 w 31"/>
                    <a:gd name="T87" fmla="*/ 21 h 34"/>
                    <a:gd name="T88" fmla="*/ 4 w 31"/>
                    <a:gd name="T89" fmla="*/ 19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
                    <a:gd name="T136" fmla="*/ 0 h 34"/>
                    <a:gd name="T137" fmla="*/ 31 w 31"/>
                    <a:gd name="T138" fmla="*/ 34 h 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 h="34">
                      <a:moveTo>
                        <a:pt x="4" y="19"/>
                      </a:moveTo>
                      <a:lnTo>
                        <a:pt x="4" y="19"/>
                      </a:lnTo>
                      <a:lnTo>
                        <a:pt x="3" y="18"/>
                      </a:lnTo>
                      <a:lnTo>
                        <a:pt x="1" y="15"/>
                      </a:lnTo>
                      <a:lnTo>
                        <a:pt x="1" y="13"/>
                      </a:lnTo>
                      <a:lnTo>
                        <a:pt x="0" y="12"/>
                      </a:lnTo>
                      <a:lnTo>
                        <a:pt x="0" y="10"/>
                      </a:lnTo>
                      <a:lnTo>
                        <a:pt x="0" y="7"/>
                      </a:lnTo>
                      <a:lnTo>
                        <a:pt x="0" y="6"/>
                      </a:lnTo>
                      <a:lnTo>
                        <a:pt x="1" y="4"/>
                      </a:lnTo>
                      <a:lnTo>
                        <a:pt x="3" y="3"/>
                      </a:lnTo>
                      <a:lnTo>
                        <a:pt x="4" y="1"/>
                      </a:lnTo>
                      <a:lnTo>
                        <a:pt x="7" y="0"/>
                      </a:lnTo>
                      <a:lnTo>
                        <a:pt x="9" y="0"/>
                      </a:lnTo>
                      <a:lnTo>
                        <a:pt x="11" y="0"/>
                      </a:lnTo>
                      <a:lnTo>
                        <a:pt x="13" y="0"/>
                      </a:lnTo>
                      <a:lnTo>
                        <a:pt x="16" y="1"/>
                      </a:lnTo>
                      <a:lnTo>
                        <a:pt x="16" y="3"/>
                      </a:lnTo>
                      <a:lnTo>
                        <a:pt x="19" y="4"/>
                      </a:lnTo>
                      <a:lnTo>
                        <a:pt x="20" y="6"/>
                      </a:lnTo>
                      <a:lnTo>
                        <a:pt x="22" y="9"/>
                      </a:lnTo>
                      <a:lnTo>
                        <a:pt x="23" y="12"/>
                      </a:lnTo>
                      <a:lnTo>
                        <a:pt x="26" y="15"/>
                      </a:lnTo>
                      <a:lnTo>
                        <a:pt x="26" y="16"/>
                      </a:lnTo>
                      <a:lnTo>
                        <a:pt x="28" y="19"/>
                      </a:lnTo>
                      <a:lnTo>
                        <a:pt x="29" y="21"/>
                      </a:lnTo>
                      <a:lnTo>
                        <a:pt x="31" y="24"/>
                      </a:lnTo>
                      <a:lnTo>
                        <a:pt x="31" y="25"/>
                      </a:lnTo>
                      <a:lnTo>
                        <a:pt x="29" y="27"/>
                      </a:lnTo>
                      <a:lnTo>
                        <a:pt x="28" y="30"/>
                      </a:lnTo>
                      <a:lnTo>
                        <a:pt x="26" y="31"/>
                      </a:lnTo>
                      <a:lnTo>
                        <a:pt x="23" y="33"/>
                      </a:lnTo>
                      <a:lnTo>
                        <a:pt x="20" y="34"/>
                      </a:lnTo>
                      <a:lnTo>
                        <a:pt x="17" y="34"/>
                      </a:lnTo>
                      <a:lnTo>
                        <a:pt x="16" y="33"/>
                      </a:lnTo>
                      <a:lnTo>
                        <a:pt x="13" y="31"/>
                      </a:lnTo>
                      <a:lnTo>
                        <a:pt x="10" y="30"/>
                      </a:lnTo>
                      <a:lnTo>
                        <a:pt x="9" y="27"/>
                      </a:lnTo>
                      <a:lnTo>
                        <a:pt x="7" y="24"/>
                      </a:lnTo>
                      <a:lnTo>
                        <a:pt x="6" y="21"/>
                      </a:lnTo>
                      <a:lnTo>
                        <a:pt x="4" y="21"/>
                      </a:lnTo>
                      <a:lnTo>
                        <a:pt x="4"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64" name="Line 1012"/>
                <p:cNvSpPr>
                  <a:spLocks noChangeShapeType="1"/>
                </p:cNvSpPr>
                <p:nvPr/>
              </p:nvSpPr>
              <p:spPr bwMode="auto">
                <a:xfrm flipH="1">
                  <a:off x="2339" y="1666"/>
                  <a:ext cx="8"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65" name="Line 1013"/>
                <p:cNvSpPr>
                  <a:spLocks noChangeShapeType="1"/>
                </p:cNvSpPr>
                <p:nvPr/>
              </p:nvSpPr>
              <p:spPr bwMode="auto">
                <a:xfrm flipV="1">
                  <a:off x="2349" y="1669"/>
                  <a:ext cx="9"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66" name="Line 1014"/>
                <p:cNvSpPr>
                  <a:spLocks noChangeShapeType="1"/>
                </p:cNvSpPr>
                <p:nvPr/>
              </p:nvSpPr>
              <p:spPr bwMode="auto">
                <a:xfrm flipV="1">
                  <a:off x="2347" y="1682"/>
                  <a:ext cx="9"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67" name="Freeform 1015"/>
                <p:cNvSpPr>
                  <a:spLocks/>
                </p:cNvSpPr>
                <p:nvPr/>
              </p:nvSpPr>
              <p:spPr bwMode="auto">
                <a:xfrm>
                  <a:off x="2096" y="1551"/>
                  <a:ext cx="35" cy="31"/>
                </a:xfrm>
                <a:custGeom>
                  <a:avLst/>
                  <a:gdLst>
                    <a:gd name="T0" fmla="*/ 8 w 35"/>
                    <a:gd name="T1" fmla="*/ 22 h 31"/>
                    <a:gd name="T2" fmla="*/ 8 w 35"/>
                    <a:gd name="T3" fmla="*/ 22 h 31"/>
                    <a:gd name="T4" fmla="*/ 5 w 35"/>
                    <a:gd name="T5" fmla="*/ 19 h 31"/>
                    <a:gd name="T6" fmla="*/ 3 w 35"/>
                    <a:gd name="T7" fmla="*/ 18 h 31"/>
                    <a:gd name="T8" fmla="*/ 2 w 35"/>
                    <a:gd name="T9" fmla="*/ 16 h 31"/>
                    <a:gd name="T10" fmla="*/ 0 w 35"/>
                    <a:gd name="T11" fmla="*/ 15 h 31"/>
                    <a:gd name="T12" fmla="*/ 0 w 35"/>
                    <a:gd name="T13" fmla="*/ 13 h 31"/>
                    <a:gd name="T14" fmla="*/ 0 w 35"/>
                    <a:gd name="T15" fmla="*/ 12 h 31"/>
                    <a:gd name="T16" fmla="*/ 0 w 35"/>
                    <a:gd name="T17" fmla="*/ 10 h 31"/>
                    <a:gd name="T18" fmla="*/ 0 w 35"/>
                    <a:gd name="T19" fmla="*/ 7 h 31"/>
                    <a:gd name="T20" fmla="*/ 0 w 35"/>
                    <a:gd name="T21" fmla="*/ 6 h 31"/>
                    <a:gd name="T22" fmla="*/ 3 w 35"/>
                    <a:gd name="T23" fmla="*/ 4 h 31"/>
                    <a:gd name="T24" fmla="*/ 3 w 35"/>
                    <a:gd name="T25" fmla="*/ 4 h 31"/>
                    <a:gd name="T26" fmla="*/ 5 w 35"/>
                    <a:gd name="T27" fmla="*/ 3 h 31"/>
                    <a:gd name="T28" fmla="*/ 6 w 35"/>
                    <a:gd name="T29" fmla="*/ 1 h 31"/>
                    <a:gd name="T30" fmla="*/ 8 w 35"/>
                    <a:gd name="T31" fmla="*/ 0 h 31"/>
                    <a:gd name="T32" fmla="*/ 11 w 35"/>
                    <a:gd name="T33" fmla="*/ 0 h 31"/>
                    <a:gd name="T34" fmla="*/ 12 w 35"/>
                    <a:gd name="T35" fmla="*/ 1 h 31"/>
                    <a:gd name="T36" fmla="*/ 14 w 35"/>
                    <a:gd name="T37" fmla="*/ 1 h 31"/>
                    <a:gd name="T38" fmla="*/ 17 w 35"/>
                    <a:gd name="T39" fmla="*/ 3 h 31"/>
                    <a:gd name="T40" fmla="*/ 20 w 35"/>
                    <a:gd name="T41" fmla="*/ 4 h 31"/>
                    <a:gd name="T42" fmla="*/ 21 w 35"/>
                    <a:gd name="T43" fmla="*/ 6 h 31"/>
                    <a:gd name="T44" fmla="*/ 24 w 35"/>
                    <a:gd name="T45" fmla="*/ 9 h 31"/>
                    <a:gd name="T46" fmla="*/ 24 w 35"/>
                    <a:gd name="T47" fmla="*/ 9 h 31"/>
                    <a:gd name="T48" fmla="*/ 26 w 35"/>
                    <a:gd name="T49" fmla="*/ 10 h 31"/>
                    <a:gd name="T50" fmla="*/ 29 w 35"/>
                    <a:gd name="T51" fmla="*/ 12 h 31"/>
                    <a:gd name="T52" fmla="*/ 30 w 35"/>
                    <a:gd name="T53" fmla="*/ 13 h 31"/>
                    <a:gd name="T54" fmla="*/ 32 w 35"/>
                    <a:gd name="T55" fmla="*/ 16 h 31"/>
                    <a:gd name="T56" fmla="*/ 33 w 35"/>
                    <a:gd name="T57" fmla="*/ 18 h 31"/>
                    <a:gd name="T58" fmla="*/ 33 w 35"/>
                    <a:gd name="T59" fmla="*/ 19 h 31"/>
                    <a:gd name="T60" fmla="*/ 35 w 35"/>
                    <a:gd name="T61" fmla="*/ 21 h 31"/>
                    <a:gd name="T62" fmla="*/ 33 w 35"/>
                    <a:gd name="T63" fmla="*/ 24 h 31"/>
                    <a:gd name="T64" fmla="*/ 32 w 35"/>
                    <a:gd name="T65" fmla="*/ 25 h 31"/>
                    <a:gd name="T66" fmla="*/ 30 w 35"/>
                    <a:gd name="T67" fmla="*/ 28 h 31"/>
                    <a:gd name="T68" fmla="*/ 30 w 35"/>
                    <a:gd name="T69" fmla="*/ 28 h 31"/>
                    <a:gd name="T70" fmla="*/ 27 w 35"/>
                    <a:gd name="T71" fmla="*/ 31 h 31"/>
                    <a:gd name="T72" fmla="*/ 24 w 35"/>
                    <a:gd name="T73" fmla="*/ 31 h 31"/>
                    <a:gd name="T74" fmla="*/ 21 w 35"/>
                    <a:gd name="T75" fmla="*/ 31 h 31"/>
                    <a:gd name="T76" fmla="*/ 20 w 35"/>
                    <a:gd name="T77" fmla="*/ 30 h 31"/>
                    <a:gd name="T78" fmla="*/ 15 w 35"/>
                    <a:gd name="T79" fmla="*/ 28 h 31"/>
                    <a:gd name="T80" fmla="*/ 14 w 35"/>
                    <a:gd name="T81" fmla="*/ 27 h 31"/>
                    <a:gd name="T82" fmla="*/ 11 w 35"/>
                    <a:gd name="T83" fmla="*/ 25 h 31"/>
                    <a:gd name="T84" fmla="*/ 9 w 35"/>
                    <a:gd name="T85" fmla="*/ 22 h 31"/>
                    <a:gd name="T86" fmla="*/ 8 w 35"/>
                    <a:gd name="T87" fmla="*/ 22 h 31"/>
                    <a:gd name="T88" fmla="*/ 8 w 35"/>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
                    <a:gd name="T136" fmla="*/ 0 h 31"/>
                    <a:gd name="T137" fmla="*/ 35 w 35"/>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 h="31">
                      <a:moveTo>
                        <a:pt x="8" y="22"/>
                      </a:moveTo>
                      <a:lnTo>
                        <a:pt x="8" y="22"/>
                      </a:lnTo>
                      <a:lnTo>
                        <a:pt x="5" y="19"/>
                      </a:lnTo>
                      <a:lnTo>
                        <a:pt x="3" y="18"/>
                      </a:lnTo>
                      <a:lnTo>
                        <a:pt x="2" y="16"/>
                      </a:lnTo>
                      <a:lnTo>
                        <a:pt x="0" y="15"/>
                      </a:lnTo>
                      <a:lnTo>
                        <a:pt x="0" y="13"/>
                      </a:lnTo>
                      <a:lnTo>
                        <a:pt x="0" y="12"/>
                      </a:lnTo>
                      <a:lnTo>
                        <a:pt x="0" y="10"/>
                      </a:lnTo>
                      <a:lnTo>
                        <a:pt x="0" y="7"/>
                      </a:lnTo>
                      <a:lnTo>
                        <a:pt x="0" y="6"/>
                      </a:lnTo>
                      <a:lnTo>
                        <a:pt x="3" y="4"/>
                      </a:lnTo>
                      <a:lnTo>
                        <a:pt x="5" y="3"/>
                      </a:lnTo>
                      <a:lnTo>
                        <a:pt x="6" y="1"/>
                      </a:lnTo>
                      <a:lnTo>
                        <a:pt x="8" y="0"/>
                      </a:lnTo>
                      <a:lnTo>
                        <a:pt x="11" y="0"/>
                      </a:lnTo>
                      <a:lnTo>
                        <a:pt x="12" y="1"/>
                      </a:lnTo>
                      <a:lnTo>
                        <a:pt x="14" y="1"/>
                      </a:lnTo>
                      <a:lnTo>
                        <a:pt x="17" y="3"/>
                      </a:lnTo>
                      <a:lnTo>
                        <a:pt x="20" y="4"/>
                      </a:lnTo>
                      <a:lnTo>
                        <a:pt x="21" y="6"/>
                      </a:lnTo>
                      <a:lnTo>
                        <a:pt x="24" y="9"/>
                      </a:lnTo>
                      <a:lnTo>
                        <a:pt x="26" y="10"/>
                      </a:lnTo>
                      <a:lnTo>
                        <a:pt x="29" y="12"/>
                      </a:lnTo>
                      <a:lnTo>
                        <a:pt x="30" y="13"/>
                      </a:lnTo>
                      <a:lnTo>
                        <a:pt x="32" y="16"/>
                      </a:lnTo>
                      <a:lnTo>
                        <a:pt x="33" y="18"/>
                      </a:lnTo>
                      <a:lnTo>
                        <a:pt x="33" y="19"/>
                      </a:lnTo>
                      <a:lnTo>
                        <a:pt x="35" y="21"/>
                      </a:lnTo>
                      <a:lnTo>
                        <a:pt x="33" y="24"/>
                      </a:lnTo>
                      <a:lnTo>
                        <a:pt x="32" y="25"/>
                      </a:lnTo>
                      <a:lnTo>
                        <a:pt x="30" y="28"/>
                      </a:lnTo>
                      <a:lnTo>
                        <a:pt x="27" y="31"/>
                      </a:lnTo>
                      <a:lnTo>
                        <a:pt x="24" y="31"/>
                      </a:lnTo>
                      <a:lnTo>
                        <a:pt x="21" y="31"/>
                      </a:lnTo>
                      <a:lnTo>
                        <a:pt x="20" y="30"/>
                      </a:lnTo>
                      <a:lnTo>
                        <a:pt x="15" y="28"/>
                      </a:lnTo>
                      <a:lnTo>
                        <a:pt x="14" y="27"/>
                      </a:lnTo>
                      <a:lnTo>
                        <a:pt x="11" y="25"/>
                      </a:lnTo>
                      <a:lnTo>
                        <a:pt x="9" y="22"/>
                      </a:lnTo>
                      <a:lnTo>
                        <a:pt x="8" y="2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68" name="Freeform 1016"/>
                <p:cNvSpPr>
                  <a:spLocks/>
                </p:cNvSpPr>
                <p:nvPr/>
              </p:nvSpPr>
              <p:spPr bwMode="auto">
                <a:xfrm>
                  <a:off x="2096" y="1551"/>
                  <a:ext cx="35" cy="31"/>
                </a:xfrm>
                <a:custGeom>
                  <a:avLst/>
                  <a:gdLst>
                    <a:gd name="T0" fmla="*/ 8 w 35"/>
                    <a:gd name="T1" fmla="*/ 22 h 31"/>
                    <a:gd name="T2" fmla="*/ 8 w 35"/>
                    <a:gd name="T3" fmla="*/ 22 h 31"/>
                    <a:gd name="T4" fmla="*/ 5 w 35"/>
                    <a:gd name="T5" fmla="*/ 19 h 31"/>
                    <a:gd name="T6" fmla="*/ 3 w 35"/>
                    <a:gd name="T7" fmla="*/ 18 h 31"/>
                    <a:gd name="T8" fmla="*/ 2 w 35"/>
                    <a:gd name="T9" fmla="*/ 16 h 31"/>
                    <a:gd name="T10" fmla="*/ 0 w 35"/>
                    <a:gd name="T11" fmla="*/ 15 h 31"/>
                    <a:gd name="T12" fmla="*/ 0 w 35"/>
                    <a:gd name="T13" fmla="*/ 13 h 31"/>
                    <a:gd name="T14" fmla="*/ 0 w 35"/>
                    <a:gd name="T15" fmla="*/ 12 h 31"/>
                    <a:gd name="T16" fmla="*/ 0 w 35"/>
                    <a:gd name="T17" fmla="*/ 10 h 31"/>
                    <a:gd name="T18" fmla="*/ 0 w 35"/>
                    <a:gd name="T19" fmla="*/ 7 h 31"/>
                    <a:gd name="T20" fmla="*/ 0 w 35"/>
                    <a:gd name="T21" fmla="*/ 6 h 31"/>
                    <a:gd name="T22" fmla="*/ 3 w 35"/>
                    <a:gd name="T23" fmla="*/ 4 h 31"/>
                    <a:gd name="T24" fmla="*/ 3 w 35"/>
                    <a:gd name="T25" fmla="*/ 4 h 31"/>
                    <a:gd name="T26" fmla="*/ 5 w 35"/>
                    <a:gd name="T27" fmla="*/ 3 h 31"/>
                    <a:gd name="T28" fmla="*/ 6 w 35"/>
                    <a:gd name="T29" fmla="*/ 1 h 31"/>
                    <a:gd name="T30" fmla="*/ 8 w 35"/>
                    <a:gd name="T31" fmla="*/ 0 h 31"/>
                    <a:gd name="T32" fmla="*/ 11 w 35"/>
                    <a:gd name="T33" fmla="*/ 0 h 31"/>
                    <a:gd name="T34" fmla="*/ 12 w 35"/>
                    <a:gd name="T35" fmla="*/ 1 h 31"/>
                    <a:gd name="T36" fmla="*/ 14 w 35"/>
                    <a:gd name="T37" fmla="*/ 1 h 31"/>
                    <a:gd name="T38" fmla="*/ 17 w 35"/>
                    <a:gd name="T39" fmla="*/ 3 h 31"/>
                    <a:gd name="T40" fmla="*/ 20 w 35"/>
                    <a:gd name="T41" fmla="*/ 4 h 31"/>
                    <a:gd name="T42" fmla="*/ 21 w 35"/>
                    <a:gd name="T43" fmla="*/ 6 h 31"/>
                    <a:gd name="T44" fmla="*/ 24 w 35"/>
                    <a:gd name="T45" fmla="*/ 9 h 31"/>
                    <a:gd name="T46" fmla="*/ 24 w 35"/>
                    <a:gd name="T47" fmla="*/ 9 h 31"/>
                    <a:gd name="T48" fmla="*/ 26 w 35"/>
                    <a:gd name="T49" fmla="*/ 10 h 31"/>
                    <a:gd name="T50" fmla="*/ 29 w 35"/>
                    <a:gd name="T51" fmla="*/ 12 h 31"/>
                    <a:gd name="T52" fmla="*/ 30 w 35"/>
                    <a:gd name="T53" fmla="*/ 13 h 31"/>
                    <a:gd name="T54" fmla="*/ 32 w 35"/>
                    <a:gd name="T55" fmla="*/ 16 h 31"/>
                    <a:gd name="T56" fmla="*/ 33 w 35"/>
                    <a:gd name="T57" fmla="*/ 18 h 31"/>
                    <a:gd name="T58" fmla="*/ 33 w 35"/>
                    <a:gd name="T59" fmla="*/ 19 h 31"/>
                    <a:gd name="T60" fmla="*/ 35 w 35"/>
                    <a:gd name="T61" fmla="*/ 21 h 31"/>
                    <a:gd name="T62" fmla="*/ 33 w 35"/>
                    <a:gd name="T63" fmla="*/ 24 h 31"/>
                    <a:gd name="T64" fmla="*/ 32 w 35"/>
                    <a:gd name="T65" fmla="*/ 25 h 31"/>
                    <a:gd name="T66" fmla="*/ 30 w 35"/>
                    <a:gd name="T67" fmla="*/ 28 h 31"/>
                    <a:gd name="T68" fmla="*/ 30 w 35"/>
                    <a:gd name="T69" fmla="*/ 28 h 31"/>
                    <a:gd name="T70" fmla="*/ 27 w 35"/>
                    <a:gd name="T71" fmla="*/ 31 h 31"/>
                    <a:gd name="T72" fmla="*/ 24 w 35"/>
                    <a:gd name="T73" fmla="*/ 31 h 31"/>
                    <a:gd name="T74" fmla="*/ 21 w 35"/>
                    <a:gd name="T75" fmla="*/ 31 h 31"/>
                    <a:gd name="T76" fmla="*/ 20 w 35"/>
                    <a:gd name="T77" fmla="*/ 30 h 31"/>
                    <a:gd name="T78" fmla="*/ 15 w 35"/>
                    <a:gd name="T79" fmla="*/ 28 h 31"/>
                    <a:gd name="T80" fmla="*/ 14 w 35"/>
                    <a:gd name="T81" fmla="*/ 27 h 31"/>
                    <a:gd name="T82" fmla="*/ 11 w 35"/>
                    <a:gd name="T83" fmla="*/ 25 h 31"/>
                    <a:gd name="T84" fmla="*/ 9 w 35"/>
                    <a:gd name="T85" fmla="*/ 22 h 31"/>
                    <a:gd name="T86" fmla="*/ 8 w 35"/>
                    <a:gd name="T87" fmla="*/ 22 h 31"/>
                    <a:gd name="T88" fmla="*/ 8 w 35"/>
                    <a:gd name="T89" fmla="*/ 2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
                    <a:gd name="T136" fmla="*/ 0 h 31"/>
                    <a:gd name="T137" fmla="*/ 35 w 35"/>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 h="31">
                      <a:moveTo>
                        <a:pt x="8" y="22"/>
                      </a:moveTo>
                      <a:lnTo>
                        <a:pt x="8" y="22"/>
                      </a:lnTo>
                      <a:lnTo>
                        <a:pt x="5" y="19"/>
                      </a:lnTo>
                      <a:lnTo>
                        <a:pt x="3" y="18"/>
                      </a:lnTo>
                      <a:lnTo>
                        <a:pt x="2" y="16"/>
                      </a:lnTo>
                      <a:lnTo>
                        <a:pt x="0" y="15"/>
                      </a:lnTo>
                      <a:lnTo>
                        <a:pt x="0" y="13"/>
                      </a:lnTo>
                      <a:lnTo>
                        <a:pt x="0" y="12"/>
                      </a:lnTo>
                      <a:lnTo>
                        <a:pt x="0" y="10"/>
                      </a:lnTo>
                      <a:lnTo>
                        <a:pt x="0" y="7"/>
                      </a:lnTo>
                      <a:lnTo>
                        <a:pt x="0" y="6"/>
                      </a:lnTo>
                      <a:lnTo>
                        <a:pt x="3" y="4"/>
                      </a:lnTo>
                      <a:lnTo>
                        <a:pt x="5" y="3"/>
                      </a:lnTo>
                      <a:lnTo>
                        <a:pt x="6" y="1"/>
                      </a:lnTo>
                      <a:lnTo>
                        <a:pt x="8" y="0"/>
                      </a:lnTo>
                      <a:lnTo>
                        <a:pt x="11" y="0"/>
                      </a:lnTo>
                      <a:lnTo>
                        <a:pt x="12" y="1"/>
                      </a:lnTo>
                      <a:lnTo>
                        <a:pt x="14" y="1"/>
                      </a:lnTo>
                      <a:lnTo>
                        <a:pt x="17" y="3"/>
                      </a:lnTo>
                      <a:lnTo>
                        <a:pt x="20" y="4"/>
                      </a:lnTo>
                      <a:lnTo>
                        <a:pt x="21" y="6"/>
                      </a:lnTo>
                      <a:lnTo>
                        <a:pt x="24" y="9"/>
                      </a:lnTo>
                      <a:lnTo>
                        <a:pt x="26" y="10"/>
                      </a:lnTo>
                      <a:lnTo>
                        <a:pt x="29" y="12"/>
                      </a:lnTo>
                      <a:lnTo>
                        <a:pt x="30" y="13"/>
                      </a:lnTo>
                      <a:lnTo>
                        <a:pt x="32" y="16"/>
                      </a:lnTo>
                      <a:lnTo>
                        <a:pt x="33" y="18"/>
                      </a:lnTo>
                      <a:lnTo>
                        <a:pt x="33" y="19"/>
                      </a:lnTo>
                      <a:lnTo>
                        <a:pt x="35" y="21"/>
                      </a:lnTo>
                      <a:lnTo>
                        <a:pt x="33" y="24"/>
                      </a:lnTo>
                      <a:lnTo>
                        <a:pt x="32" y="25"/>
                      </a:lnTo>
                      <a:lnTo>
                        <a:pt x="30" y="28"/>
                      </a:lnTo>
                      <a:lnTo>
                        <a:pt x="27" y="31"/>
                      </a:lnTo>
                      <a:lnTo>
                        <a:pt x="24" y="31"/>
                      </a:lnTo>
                      <a:lnTo>
                        <a:pt x="21" y="31"/>
                      </a:lnTo>
                      <a:lnTo>
                        <a:pt x="20" y="30"/>
                      </a:lnTo>
                      <a:lnTo>
                        <a:pt x="15" y="28"/>
                      </a:lnTo>
                      <a:lnTo>
                        <a:pt x="14" y="27"/>
                      </a:lnTo>
                      <a:lnTo>
                        <a:pt x="11" y="25"/>
                      </a:lnTo>
                      <a:lnTo>
                        <a:pt x="9" y="22"/>
                      </a:lnTo>
                      <a:lnTo>
                        <a:pt x="8" y="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69" name="Line 1017"/>
                <p:cNvSpPr>
                  <a:spLocks noChangeShapeType="1"/>
                </p:cNvSpPr>
                <p:nvPr/>
              </p:nvSpPr>
              <p:spPr bwMode="auto">
                <a:xfrm flipH="1">
                  <a:off x="2099" y="1557"/>
                  <a:ext cx="6"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70" name="Line 1018"/>
                <p:cNvSpPr>
                  <a:spLocks noChangeShapeType="1"/>
                </p:cNvSpPr>
                <p:nvPr/>
              </p:nvSpPr>
              <p:spPr bwMode="auto">
                <a:xfrm flipV="1">
                  <a:off x="2111" y="1557"/>
                  <a:ext cx="6"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71" name="Line 1019"/>
                <p:cNvSpPr>
                  <a:spLocks noChangeShapeType="1"/>
                </p:cNvSpPr>
                <p:nvPr/>
              </p:nvSpPr>
              <p:spPr bwMode="auto">
                <a:xfrm flipV="1">
                  <a:off x="2113" y="1570"/>
                  <a:ext cx="6"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72" name="Freeform 1020"/>
                <p:cNvSpPr>
                  <a:spLocks/>
                </p:cNvSpPr>
                <p:nvPr/>
              </p:nvSpPr>
              <p:spPr bwMode="auto">
                <a:xfrm>
                  <a:off x="2074" y="1630"/>
                  <a:ext cx="34" cy="31"/>
                </a:xfrm>
                <a:custGeom>
                  <a:avLst/>
                  <a:gdLst>
                    <a:gd name="T0" fmla="*/ 13 w 34"/>
                    <a:gd name="T1" fmla="*/ 6 h 31"/>
                    <a:gd name="T2" fmla="*/ 13 w 34"/>
                    <a:gd name="T3" fmla="*/ 6 h 31"/>
                    <a:gd name="T4" fmla="*/ 15 w 34"/>
                    <a:gd name="T5" fmla="*/ 4 h 31"/>
                    <a:gd name="T6" fmla="*/ 18 w 34"/>
                    <a:gd name="T7" fmla="*/ 1 h 31"/>
                    <a:gd name="T8" fmla="*/ 19 w 34"/>
                    <a:gd name="T9" fmla="*/ 1 h 31"/>
                    <a:gd name="T10" fmla="*/ 21 w 34"/>
                    <a:gd name="T11" fmla="*/ 0 h 31"/>
                    <a:gd name="T12" fmla="*/ 22 w 34"/>
                    <a:gd name="T13" fmla="*/ 0 h 31"/>
                    <a:gd name="T14" fmla="*/ 24 w 34"/>
                    <a:gd name="T15" fmla="*/ 0 h 31"/>
                    <a:gd name="T16" fmla="*/ 25 w 34"/>
                    <a:gd name="T17" fmla="*/ 0 h 31"/>
                    <a:gd name="T18" fmla="*/ 27 w 34"/>
                    <a:gd name="T19" fmla="*/ 1 h 31"/>
                    <a:gd name="T20" fmla="*/ 30 w 34"/>
                    <a:gd name="T21" fmla="*/ 1 h 31"/>
                    <a:gd name="T22" fmla="*/ 31 w 34"/>
                    <a:gd name="T23" fmla="*/ 4 h 31"/>
                    <a:gd name="T24" fmla="*/ 31 w 34"/>
                    <a:gd name="T25" fmla="*/ 4 h 31"/>
                    <a:gd name="T26" fmla="*/ 33 w 34"/>
                    <a:gd name="T27" fmla="*/ 6 h 31"/>
                    <a:gd name="T28" fmla="*/ 34 w 34"/>
                    <a:gd name="T29" fmla="*/ 7 h 31"/>
                    <a:gd name="T30" fmla="*/ 34 w 34"/>
                    <a:gd name="T31" fmla="*/ 10 h 31"/>
                    <a:gd name="T32" fmla="*/ 34 w 34"/>
                    <a:gd name="T33" fmla="*/ 12 h 31"/>
                    <a:gd name="T34" fmla="*/ 33 w 34"/>
                    <a:gd name="T35" fmla="*/ 13 h 31"/>
                    <a:gd name="T36" fmla="*/ 31 w 34"/>
                    <a:gd name="T37" fmla="*/ 16 h 31"/>
                    <a:gd name="T38" fmla="*/ 30 w 34"/>
                    <a:gd name="T39" fmla="*/ 18 h 31"/>
                    <a:gd name="T40" fmla="*/ 27 w 34"/>
                    <a:gd name="T41" fmla="*/ 19 h 31"/>
                    <a:gd name="T42" fmla="*/ 25 w 34"/>
                    <a:gd name="T43" fmla="*/ 21 h 31"/>
                    <a:gd name="T44" fmla="*/ 22 w 34"/>
                    <a:gd name="T45" fmla="*/ 24 h 31"/>
                    <a:gd name="T46" fmla="*/ 22 w 34"/>
                    <a:gd name="T47" fmla="*/ 24 h 31"/>
                    <a:gd name="T48" fmla="*/ 21 w 34"/>
                    <a:gd name="T49" fmla="*/ 25 h 31"/>
                    <a:gd name="T50" fmla="*/ 18 w 34"/>
                    <a:gd name="T51" fmla="*/ 28 h 31"/>
                    <a:gd name="T52" fmla="*/ 16 w 34"/>
                    <a:gd name="T53" fmla="*/ 30 h 31"/>
                    <a:gd name="T54" fmla="*/ 15 w 34"/>
                    <a:gd name="T55" fmla="*/ 31 h 31"/>
                    <a:gd name="T56" fmla="*/ 12 w 34"/>
                    <a:gd name="T57" fmla="*/ 31 h 31"/>
                    <a:gd name="T58" fmla="*/ 10 w 34"/>
                    <a:gd name="T59" fmla="*/ 31 h 31"/>
                    <a:gd name="T60" fmla="*/ 9 w 34"/>
                    <a:gd name="T61" fmla="*/ 31 h 31"/>
                    <a:gd name="T62" fmla="*/ 6 w 34"/>
                    <a:gd name="T63" fmla="*/ 31 h 31"/>
                    <a:gd name="T64" fmla="*/ 4 w 34"/>
                    <a:gd name="T65" fmla="*/ 28 h 31"/>
                    <a:gd name="T66" fmla="*/ 3 w 34"/>
                    <a:gd name="T67" fmla="*/ 27 h 31"/>
                    <a:gd name="T68" fmla="*/ 3 w 34"/>
                    <a:gd name="T69" fmla="*/ 27 h 31"/>
                    <a:gd name="T70" fmla="*/ 0 w 34"/>
                    <a:gd name="T71" fmla="*/ 24 h 31"/>
                    <a:gd name="T72" fmla="*/ 0 w 34"/>
                    <a:gd name="T73" fmla="*/ 21 h 31"/>
                    <a:gd name="T74" fmla="*/ 1 w 34"/>
                    <a:gd name="T75" fmla="*/ 18 h 31"/>
                    <a:gd name="T76" fmla="*/ 3 w 34"/>
                    <a:gd name="T77" fmla="*/ 15 h 31"/>
                    <a:gd name="T78" fmla="*/ 4 w 34"/>
                    <a:gd name="T79" fmla="*/ 12 h 31"/>
                    <a:gd name="T80" fmla="*/ 6 w 34"/>
                    <a:gd name="T81" fmla="*/ 10 h 31"/>
                    <a:gd name="T82" fmla="*/ 9 w 34"/>
                    <a:gd name="T83" fmla="*/ 9 h 31"/>
                    <a:gd name="T84" fmla="*/ 10 w 34"/>
                    <a:gd name="T85" fmla="*/ 7 h 31"/>
                    <a:gd name="T86" fmla="*/ 12 w 34"/>
                    <a:gd name="T87" fmla="*/ 6 h 31"/>
                    <a:gd name="T88" fmla="*/ 13 w 34"/>
                    <a:gd name="T89" fmla="*/ 6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31"/>
                    <a:gd name="T137" fmla="*/ 34 w 34"/>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31">
                      <a:moveTo>
                        <a:pt x="13" y="6"/>
                      </a:moveTo>
                      <a:lnTo>
                        <a:pt x="13" y="6"/>
                      </a:lnTo>
                      <a:lnTo>
                        <a:pt x="15" y="4"/>
                      </a:lnTo>
                      <a:lnTo>
                        <a:pt x="18" y="1"/>
                      </a:lnTo>
                      <a:lnTo>
                        <a:pt x="19" y="1"/>
                      </a:lnTo>
                      <a:lnTo>
                        <a:pt x="21" y="0"/>
                      </a:lnTo>
                      <a:lnTo>
                        <a:pt x="22" y="0"/>
                      </a:lnTo>
                      <a:lnTo>
                        <a:pt x="24" y="0"/>
                      </a:lnTo>
                      <a:lnTo>
                        <a:pt x="25" y="0"/>
                      </a:lnTo>
                      <a:lnTo>
                        <a:pt x="27" y="1"/>
                      </a:lnTo>
                      <a:lnTo>
                        <a:pt x="30" y="1"/>
                      </a:lnTo>
                      <a:lnTo>
                        <a:pt x="31" y="4"/>
                      </a:lnTo>
                      <a:lnTo>
                        <a:pt x="33" y="6"/>
                      </a:lnTo>
                      <a:lnTo>
                        <a:pt x="34" y="7"/>
                      </a:lnTo>
                      <a:lnTo>
                        <a:pt x="34" y="10"/>
                      </a:lnTo>
                      <a:lnTo>
                        <a:pt x="34" y="12"/>
                      </a:lnTo>
                      <a:lnTo>
                        <a:pt x="33" y="13"/>
                      </a:lnTo>
                      <a:lnTo>
                        <a:pt x="31" y="16"/>
                      </a:lnTo>
                      <a:lnTo>
                        <a:pt x="30" y="18"/>
                      </a:lnTo>
                      <a:lnTo>
                        <a:pt x="27" y="19"/>
                      </a:lnTo>
                      <a:lnTo>
                        <a:pt x="25" y="21"/>
                      </a:lnTo>
                      <a:lnTo>
                        <a:pt x="22" y="24"/>
                      </a:lnTo>
                      <a:lnTo>
                        <a:pt x="21" y="25"/>
                      </a:lnTo>
                      <a:lnTo>
                        <a:pt x="18" y="28"/>
                      </a:lnTo>
                      <a:lnTo>
                        <a:pt x="16" y="30"/>
                      </a:lnTo>
                      <a:lnTo>
                        <a:pt x="15" y="31"/>
                      </a:lnTo>
                      <a:lnTo>
                        <a:pt x="12" y="31"/>
                      </a:lnTo>
                      <a:lnTo>
                        <a:pt x="10" y="31"/>
                      </a:lnTo>
                      <a:lnTo>
                        <a:pt x="9" y="31"/>
                      </a:lnTo>
                      <a:lnTo>
                        <a:pt x="6" y="31"/>
                      </a:lnTo>
                      <a:lnTo>
                        <a:pt x="4" y="28"/>
                      </a:lnTo>
                      <a:lnTo>
                        <a:pt x="3" y="27"/>
                      </a:lnTo>
                      <a:lnTo>
                        <a:pt x="0" y="24"/>
                      </a:lnTo>
                      <a:lnTo>
                        <a:pt x="0" y="21"/>
                      </a:lnTo>
                      <a:lnTo>
                        <a:pt x="1" y="18"/>
                      </a:lnTo>
                      <a:lnTo>
                        <a:pt x="3" y="15"/>
                      </a:lnTo>
                      <a:lnTo>
                        <a:pt x="4" y="12"/>
                      </a:lnTo>
                      <a:lnTo>
                        <a:pt x="6" y="10"/>
                      </a:lnTo>
                      <a:lnTo>
                        <a:pt x="9" y="9"/>
                      </a:lnTo>
                      <a:lnTo>
                        <a:pt x="10" y="7"/>
                      </a:lnTo>
                      <a:lnTo>
                        <a:pt x="12" y="6"/>
                      </a:lnTo>
                      <a:lnTo>
                        <a:pt x="13" y="6"/>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73" name="Freeform 1021"/>
                <p:cNvSpPr>
                  <a:spLocks/>
                </p:cNvSpPr>
                <p:nvPr/>
              </p:nvSpPr>
              <p:spPr bwMode="auto">
                <a:xfrm>
                  <a:off x="2074" y="1630"/>
                  <a:ext cx="34" cy="31"/>
                </a:xfrm>
                <a:custGeom>
                  <a:avLst/>
                  <a:gdLst>
                    <a:gd name="T0" fmla="*/ 13 w 34"/>
                    <a:gd name="T1" fmla="*/ 6 h 31"/>
                    <a:gd name="T2" fmla="*/ 13 w 34"/>
                    <a:gd name="T3" fmla="*/ 6 h 31"/>
                    <a:gd name="T4" fmla="*/ 15 w 34"/>
                    <a:gd name="T5" fmla="*/ 4 h 31"/>
                    <a:gd name="T6" fmla="*/ 18 w 34"/>
                    <a:gd name="T7" fmla="*/ 1 h 31"/>
                    <a:gd name="T8" fmla="*/ 19 w 34"/>
                    <a:gd name="T9" fmla="*/ 1 h 31"/>
                    <a:gd name="T10" fmla="*/ 21 w 34"/>
                    <a:gd name="T11" fmla="*/ 0 h 31"/>
                    <a:gd name="T12" fmla="*/ 22 w 34"/>
                    <a:gd name="T13" fmla="*/ 0 h 31"/>
                    <a:gd name="T14" fmla="*/ 24 w 34"/>
                    <a:gd name="T15" fmla="*/ 0 h 31"/>
                    <a:gd name="T16" fmla="*/ 25 w 34"/>
                    <a:gd name="T17" fmla="*/ 0 h 31"/>
                    <a:gd name="T18" fmla="*/ 27 w 34"/>
                    <a:gd name="T19" fmla="*/ 1 h 31"/>
                    <a:gd name="T20" fmla="*/ 30 w 34"/>
                    <a:gd name="T21" fmla="*/ 1 h 31"/>
                    <a:gd name="T22" fmla="*/ 31 w 34"/>
                    <a:gd name="T23" fmla="*/ 4 h 31"/>
                    <a:gd name="T24" fmla="*/ 31 w 34"/>
                    <a:gd name="T25" fmla="*/ 4 h 31"/>
                    <a:gd name="T26" fmla="*/ 33 w 34"/>
                    <a:gd name="T27" fmla="*/ 6 h 31"/>
                    <a:gd name="T28" fmla="*/ 34 w 34"/>
                    <a:gd name="T29" fmla="*/ 7 h 31"/>
                    <a:gd name="T30" fmla="*/ 34 w 34"/>
                    <a:gd name="T31" fmla="*/ 10 h 31"/>
                    <a:gd name="T32" fmla="*/ 34 w 34"/>
                    <a:gd name="T33" fmla="*/ 12 h 31"/>
                    <a:gd name="T34" fmla="*/ 33 w 34"/>
                    <a:gd name="T35" fmla="*/ 13 h 31"/>
                    <a:gd name="T36" fmla="*/ 31 w 34"/>
                    <a:gd name="T37" fmla="*/ 16 h 31"/>
                    <a:gd name="T38" fmla="*/ 30 w 34"/>
                    <a:gd name="T39" fmla="*/ 18 h 31"/>
                    <a:gd name="T40" fmla="*/ 27 w 34"/>
                    <a:gd name="T41" fmla="*/ 19 h 31"/>
                    <a:gd name="T42" fmla="*/ 25 w 34"/>
                    <a:gd name="T43" fmla="*/ 21 h 31"/>
                    <a:gd name="T44" fmla="*/ 22 w 34"/>
                    <a:gd name="T45" fmla="*/ 24 h 31"/>
                    <a:gd name="T46" fmla="*/ 22 w 34"/>
                    <a:gd name="T47" fmla="*/ 24 h 31"/>
                    <a:gd name="T48" fmla="*/ 21 w 34"/>
                    <a:gd name="T49" fmla="*/ 25 h 31"/>
                    <a:gd name="T50" fmla="*/ 18 w 34"/>
                    <a:gd name="T51" fmla="*/ 28 h 31"/>
                    <a:gd name="T52" fmla="*/ 16 w 34"/>
                    <a:gd name="T53" fmla="*/ 30 h 31"/>
                    <a:gd name="T54" fmla="*/ 15 w 34"/>
                    <a:gd name="T55" fmla="*/ 31 h 31"/>
                    <a:gd name="T56" fmla="*/ 12 w 34"/>
                    <a:gd name="T57" fmla="*/ 31 h 31"/>
                    <a:gd name="T58" fmla="*/ 10 w 34"/>
                    <a:gd name="T59" fmla="*/ 31 h 31"/>
                    <a:gd name="T60" fmla="*/ 9 w 34"/>
                    <a:gd name="T61" fmla="*/ 31 h 31"/>
                    <a:gd name="T62" fmla="*/ 6 w 34"/>
                    <a:gd name="T63" fmla="*/ 31 h 31"/>
                    <a:gd name="T64" fmla="*/ 4 w 34"/>
                    <a:gd name="T65" fmla="*/ 28 h 31"/>
                    <a:gd name="T66" fmla="*/ 3 w 34"/>
                    <a:gd name="T67" fmla="*/ 27 h 31"/>
                    <a:gd name="T68" fmla="*/ 3 w 34"/>
                    <a:gd name="T69" fmla="*/ 27 h 31"/>
                    <a:gd name="T70" fmla="*/ 0 w 34"/>
                    <a:gd name="T71" fmla="*/ 24 h 31"/>
                    <a:gd name="T72" fmla="*/ 0 w 34"/>
                    <a:gd name="T73" fmla="*/ 21 h 31"/>
                    <a:gd name="T74" fmla="*/ 1 w 34"/>
                    <a:gd name="T75" fmla="*/ 18 h 31"/>
                    <a:gd name="T76" fmla="*/ 3 w 34"/>
                    <a:gd name="T77" fmla="*/ 15 h 31"/>
                    <a:gd name="T78" fmla="*/ 4 w 34"/>
                    <a:gd name="T79" fmla="*/ 12 h 31"/>
                    <a:gd name="T80" fmla="*/ 6 w 34"/>
                    <a:gd name="T81" fmla="*/ 10 h 31"/>
                    <a:gd name="T82" fmla="*/ 9 w 34"/>
                    <a:gd name="T83" fmla="*/ 9 h 31"/>
                    <a:gd name="T84" fmla="*/ 10 w 34"/>
                    <a:gd name="T85" fmla="*/ 7 h 31"/>
                    <a:gd name="T86" fmla="*/ 12 w 34"/>
                    <a:gd name="T87" fmla="*/ 6 h 31"/>
                    <a:gd name="T88" fmla="*/ 13 w 34"/>
                    <a:gd name="T89" fmla="*/ 6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31"/>
                    <a:gd name="T137" fmla="*/ 34 w 34"/>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31">
                      <a:moveTo>
                        <a:pt x="13" y="6"/>
                      </a:moveTo>
                      <a:lnTo>
                        <a:pt x="13" y="6"/>
                      </a:lnTo>
                      <a:lnTo>
                        <a:pt x="15" y="4"/>
                      </a:lnTo>
                      <a:lnTo>
                        <a:pt x="18" y="1"/>
                      </a:lnTo>
                      <a:lnTo>
                        <a:pt x="19" y="1"/>
                      </a:lnTo>
                      <a:lnTo>
                        <a:pt x="21" y="0"/>
                      </a:lnTo>
                      <a:lnTo>
                        <a:pt x="22" y="0"/>
                      </a:lnTo>
                      <a:lnTo>
                        <a:pt x="24" y="0"/>
                      </a:lnTo>
                      <a:lnTo>
                        <a:pt x="25" y="0"/>
                      </a:lnTo>
                      <a:lnTo>
                        <a:pt x="27" y="1"/>
                      </a:lnTo>
                      <a:lnTo>
                        <a:pt x="30" y="1"/>
                      </a:lnTo>
                      <a:lnTo>
                        <a:pt x="31" y="4"/>
                      </a:lnTo>
                      <a:lnTo>
                        <a:pt x="33" y="6"/>
                      </a:lnTo>
                      <a:lnTo>
                        <a:pt x="34" y="7"/>
                      </a:lnTo>
                      <a:lnTo>
                        <a:pt x="34" y="10"/>
                      </a:lnTo>
                      <a:lnTo>
                        <a:pt x="34" y="12"/>
                      </a:lnTo>
                      <a:lnTo>
                        <a:pt x="33" y="13"/>
                      </a:lnTo>
                      <a:lnTo>
                        <a:pt x="31" y="16"/>
                      </a:lnTo>
                      <a:lnTo>
                        <a:pt x="30" y="18"/>
                      </a:lnTo>
                      <a:lnTo>
                        <a:pt x="27" y="19"/>
                      </a:lnTo>
                      <a:lnTo>
                        <a:pt x="25" y="21"/>
                      </a:lnTo>
                      <a:lnTo>
                        <a:pt x="22" y="24"/>
                      </a:lnTo>
                      <a:lnTo>
                        <a:pt x="21" y="25"/>
                      </a:lnTo>
                      <a:lnTo>
                        <a:pt x="18" y="28"/>
                      </a:lnTo>
                      <a:lnTo>
                        <a:pt x="16" y="30"/>
                      </a:lnTo>
                      <a:lnTo>
                        <a:pt x="15" y="31"/>
                      </a:lnTo>
                      <a:lnTo>
                        <a:pt x="12" y="31"/>
                      </a:lnTo>
                      <a:lnTo>
                        <a:pt x="10" y="31"/>
                      </a:lnTo>
                      <a:lnTo>
                        <a:pt x="9" y="31"/>
                      </a:lnTo>
                      <a:lnTo>
                        <a:pt x="6" y="31"/>
                      </a:lnTo>
                      <a:lnTo>
                        <a:pt x="4" y="28"/>
                      </a:lnTo>
                      <a:lnTo>
                        <a:pt x="3" y="27"/>
                      </a:lnTo>
                      <a:lnTo>
                        <a:pt x="0" y="24"/>
                      </a:lnTo>
                      <a:lnTo>
                        <a:pt x="0" y="21"/>
                      </a:lnTo>
                      <a:lnTo>
                        <a:pt x="1" y="18"/>
                      </a:lnTo>
                      <a:lnTo>
                        <a:pt x="3" y="15"/>
                      </a:lnTo>
                      <a:lnTo>
                        <a:pt x="4" y="12"/>
                      </a:lnTo>
                      <a:lnTo>
                        <a:pt x="6" y="10"/>
                      </a:lnTo>
                      <a:lnTo>
                        <a:pt x="9" y="9"/>
                      </a:lnTo>
                      <a:lnTo>
                        <a:pt x="10" y="7"/>
                      </a:lnTo>
                      <a:lnTo>
                        <a:pt x="12" y="6"/>
                      </a:lnTo>
                      <a:lnTo>
                        <a:pt x="13"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74" name="Line 1022"/>
                <p:cNvSpPr>
                  <a:spLocks noChangeShapeType="1"/>
                </p:cNvSpPr>
                <p:nvPr/>
              </p:nvSpPr>
              <p:spPr bwMode="auto">
                <a:xfrm flipH="1" flipV="1">
                  <a:off x="2092" y="1633"/>
                  <a:ext cx="9"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75" name="Line 1023"/>
                <p:cNvSpPr>
                  <a:spLocks noChangeShapeType="1"/>
                </p:cNvSpPr>
                <p:nvPr/>
              </p:nvSpPr>
              <p:spPr bwMode="auto">
                <a:xfrm>
                  <a:off x="2090" y="1643"/>
                  <a:ext cx="9"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76" name="Line 1024"/>
                <p:cNvSpPr>
                  <a:spLocks noChangeShapeType="1"/>
                </p:cNvSpPr>
                <p:nvPr/>
              </p:nvSpPr>
              <p:spPr bwMode="auto">
                <a:xfrm>
                  <a:off x="2077" y="1643"/>
                  <a:ext cx="9"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77" name="Freeform 1025"/>
                <p:cNvSpPr>
                  <a:spLocks/>
                </p:cNvSpPr>
                <p:nvPr/>
              </p:nvSpPr>
              <p:spPr bwMode="auto">
                <a:xfrm>
                  <a:off x="2507" y="1631"/>
                  <a:ext cx="30" cy="35"/>
                </a:xfrm>
                <a:custGeom>
                  <a:avLst/>
                  <a:gdLst>
                    <a:gd name="T0" fmla="*/ 9 w 30"/>
                    <a:gd name="T1" fmla="*/ 9 h 35"/>
                    <a:gd name="T2" fmla="*/ 9 w 30"/>
                    <a:gd name="T3" fmla="*/ 9 h 35"/>
                    <a:gd name="T4" fmla="*/ 11 w 30"/>
                    <a:gd name="T5" fmla="*/ 8 h 35"/>
                    <a:gd name="T6" fmla="*/ 11 w 30"/>
                    <a:gd name="T7" fmla="*/ 5 h 35"/>
                    <a:gd name="T8" fmla="*/ 14 w 30"/>
                    <a:gd name="T9" fmla="*/ 3 h 35"/>
                    <a:gd name="T10" fmla="*/ 15 w 30"/>
                    <a:gd name="T11" fmla="*/ 2 h 35"/>
                    <a:gd name="T12" fmla="*/ 15 w 30"/>
                    <a:gd name="T13" fmla="*/ 0 h 35"/>
                    <a:gd name="T14" fmla="*/ 18 w 30"/>
                    <a:gd name="T15" fmla="*/ 0 h 35"/>
                    <a:gd name="T16" fmla="*/ 20 w 30"/>
                    <a:gd name="T17" fmla="*/ 0 h 35"/>
                    <a:gd name="T18" fmla="*/ 21 w 30"/>
                    <a:gd name="T19" fmla="*/ 0 h 35"/>
                    <a:gd name="T20" fmla="*/ 23 w 30"/>
                    <a:gd name="T21" fmla="*/ 2 h 35"/>
                    <a:gd name="T22" fmla="*/ 26 w 30"/>
                    <a:gd name="T23" fmla="*/ 3 h 35"/>
                    <a:gd name="T24" fmla="*/ 26 w 30"/>
                    <a:gd name="T25" fmla="*/ 3 h 35"/>
                    <a:gd name="T26" fmla="*/ 27 w 30"/>
                    <a:gd name="T27" fmla="*/ 3 h 35"/>
                    <a:gd name="T28" fmla="*/ 29 w 30"/>
                    <a:gd name="T29" fmla="*/ 6 h 35"/>
                    <a:gd name="T30" fmla="*/ 30 w 30"/>
                    <a:gd name="T31" fmla="*/ 8 h 35"/>
                    <a:gd name="T32" fmla="*/ 30 w 30"/>
                    <a:gd name="T33" fmla="*/ 9 h 35"/>
                    <a:gd name="T34" fmla="*/ 30 w 30"/>
                    <a:gd name="T35" fmla="*/ 11 h 35"/>
                    <a:gd name="T36" fmla="*/ 29 w 30"/>
                    <a:gd name="T37" fmla="*/ 14 h 35"/>
                    <a:gd name="T38" fmla="*/ 27 w 30"/>
                    <a:gd name="T39" fmla="*/ 17 h 35"/>
                    <a:gd name="T40" fmla="*/ 26 w 30"/>
                    <a:gd name="T41" fmla="*/ 20 h 35"/>
                    <a:gd name="T42" fmla="*/ 24 w 30"/>
                    <a:gd name="T43" fmla="*/ 21 h 35"/>
                    <a:gd name="T44" fmla="*/ 23 w 30"/>
                    <a:gd name="T45" fmla="*/ 24 h 35"/>
                    <a:gd name="T46" fmla="*/ 23 w 30"/>
                    <a:gd name="T47" fmla="*/ 24 h 35"/>
                    <a:gd name="T48" fmla="*/ 21 w 30"/>
                    <a:gd name="T49" fmla="*/ 27 h 35"/>
                    <a:gd name="T50" fmla="*/ 20 w 30"/>
                    <a:gd name="T51" fmla="*/ 29 h 35"/>
                    <a:gd name="T52" fmla="*/ 18 w 30"/>
                    <a:gd name="T53" fmla="*/ 30 h 35"/>
                    <a:gd name="T54" fmla="*/ 17 w 30"/>
                    <a:gd name="T55" fmla="*/ 33 h 35"/>
                    <a:gd name="T56" fmla="*/ 15 w 30"/>
                    <a:gd name="T57" fmla="*/ 35 h 35"/>
                    <a:gd name="T58" fmla="*/ 14 w 30"/>
                    <a:gd name="T59" fmla="*/ 35 h 35"/>
                    <a:gd name="T60" fmla="*/ 11 w 30"/>
                    <a:gd name="T61" fmla="*/ 35 h 35"/>
                    <a:gd name="T62" fmla="*/ 9 w 30"/>
                    <a:gd name="T63" fmla="*/ 35 h 35"/>
                    <a:gd name="T64" fmla="*/ 6 w 30"/>
                    <a:gd name="T65" fmla="*/ 35 h 35"/>
                    <a:gd name="T66" fmla="*/ 3 w 30"/>
                    <a:gd name="T67" fmla="*/ 32 h 35"/>
                    <a:gd name="T68" fmla="*/ 3 w 30"/>
                    <a:gd name="T69" fmla="*/ 32 h 35"/>
                    <a:gd name="T70" fmla="*/ 2 w 30"/>
                    <a:gd name="T71" fmla="*/ 30 h 35"/>
                    <a:gd name="T72" fmla="*/ 0 w 30"/>
                    <a:gd name="T73" fmla="*/ 27 h 35"/>
                    <a:gd name="T74" fmla="*/ 0 w 30"/>
                    <a:gd name="T75" fmla="*/ 24 h 35"/>
                    <a:gd name="T76" fmla="*/ 0 w 30"/>
                    <a:gd name="T77" fmla="*/ 21 h 35"/>
                    <a:gd name="T78" fmla="*/ 2 w 30"/>
                    <a:gd name="T79" fmla="*/ 18 h 35"/>
                    <a:gd name="T80" fmla="*/ 3 w 30"/>
                    <a:gd name="T81" fmla="*/ 15 h 35"/>
                    <a:gd name="T82" fmla="*/ 6 w 30"/>
                    <a:gd name="T83" fmla="*/ 12 h 35"/>
                    <a:gd name="T84" fmla="*/ 6 w 30"/>
                    <a:gd name="T85" fmla="*/ 11 h 35"/>
                    <a:gd name="T86" fmla="*/ 8 w 30"/>
                    <a:gd name="T87" fmla="*/ 9 h 35"/>
                    <a:gd name="T88" fmla="*/ 9 w 30"/>
                    <a:gd name="T89" fmla="*/ 9 h 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
                    <a:gd name="T136" fmla="*/ 0 h 35"/>
                    <a:gd name="T137" fmla="*/ 30 w 30"/>
                    <a:gd name="T138" fmla="*/ 35 h 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 h="35">
                      <a:moveTo>
                        <a:pt x="9" y="9"/>
                      </a:moveTo>
                      <a:lnTo>
                        <a:pt x="9" y="9"/>
                      </a:lnTo>
                      <a:lnTo>
                        <a:pt x="11" y="8"/>
                      </a:lnTo>
                      <a:lnTo>
                        <a:pt x="11" y="5"/>
                      </a:lnTo>
                      <a:lnTo>
                        <a:pt x="14" y="3"/>
                      </a:lnTo>
                      <a:lnTo>
                        <a:pt x="15" y="2"/>
                      </a:lnTo>
                      <a:lnTo>
                        <a:pt x="15" y="0"/>
                      </a:lnTo>
                      <a:lnTo>
                        <a:pt x="18" y="0"/>
                      </a:lnTo>
                      <a:lnTo>
                        <a:pt x="20" y="0"/>
                      </a:lnTo>
                      <a:lnTo>
                        <a:pt x="21" y="0"/>
                      </a:lnTo>
                      <a:lnTo>
                        <a:pt x="23" y="2"/>
                      </a:lnTo>
                      <a:lnTo>
                        <a:pt x="26" y="3"/>
                      </a:lnTo>
                      <a:lnTo>
                        <a:pt x="27" y="3"/>
                      </a:lnTo>
                      <a:lnTo>
                        <a:pt x="29" y="6"/>
                      </a:lnTo>
                      <a:lnTo>
                        <a:pt x="30" y="8"/>
                      </a:lnTo>
                      <a:lnTo>
                        <a:pt x="30" y="9"/>
                      </a:lnTo>
                      <a:lnTo>
                        <a:pt x="30" y="11"/>
                      </a:lnTo>
                      <a:lnTo>
                        <a:pt x="29" y="14"/>
                      </a:lnTo>
                      <a:lnTo>
                        <a:pt x="27" y="17"/>
                      </a:lnTo>
                      <a:lnTo>
                        <a:pt x="26" y="20"/>
                      </a:lnTo>
                      <a:lnTo>
                        <a:pt x="24" y="21"/>
                      </a:lnTo>
                      <a:lnTo>
                        <a:pt x="23" y="24"/>
                      </a:lnTo>
                      <a:lnTo>
                        <a:pt x="21" y="27"/>
                      </a:lnTo>
                      <a:lnTo>
                        <a:pt x="20" y="29"/>
                      </a:lnTo>
                      <a:lnTo>
                        <a:pt x="18" y="30"/>
                      </a:lnTo>
                      <a:lnTo>
                        <a:pt x="17" y="33"/>
                      </a:lnTo>
                      <a:lnTo>
                        <a:pt x="15" y="35"/>
                      </a:lnTo>
                      <a:lnTo>
                        <a:pt x="14" y="35"/>
                      </a:lnTo>
                      <a:lnTo>
                        <a:pt x="11" y="35"/>
                      </a:lnTo>
                      <a:lnTo>
                        <a:pt x="9" y="35"/>
                      </a:lnTo>
                      <a:lnTo>
                        <a:pt x="6" y="35"/>
                      </a:lnTo>
                      <a:lnTo>
                        <a:pt x="3" y="32"/>
                      </a:lnTo>
                      <a:lnTo>
                        <a:pt x="2" y="30"/>
                      </a:lnTo>
                      <a:lnTo>
                        <a:pt x="0" y="27"/>
                      </a:lnTo>
                      <a:lnTo>
                        <a:pt x="0" y="24"/>
                      </a:lnTo>
                      <a:lnTo>
                        <a:pt x="0" y="21"/>
                      </a:lnTo>
                      <a:lnTo>
                        <a:pt x="2" y="18"/>
                      </a:lnTo>
                      <a:lnTo>
                        <a:pt x="3" y="15"/>
                      </a:lnTo>
                      <a:lnTo>
                        <a:pt x="6" y="12"/>
                      </a:lnTo>
                      <a:lnTo>
                        <a:pt x="6" y="11"/>
                      </a:lnTo>
                      <a:lnTo>
                        <a:pt x="8" y="9"/>
                      </a:lnTo>
                      <a:lnTo>
                        <a:pt x="9" y="9"/>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78" name="Freeform 1026"/>
                <p:cNvSpPr>
                  <a:spLocks/>
                </p:cNvSpPr>
                <p:nvPr/>
              </p:nvSpPr>
              <p:spPr bwMode="auto">
                <a:xfrm>
                  <a:off x="2507" y="1631"/>
                  <a:ext cx="30" cy="35"/>
                </a:xfrm>
                <a:custGeom>
                  <a:avLst/>
                  <a:gdLst>
                    <a:gd name="T0" fmla="*/ 9 w 30"/>
                    <a:gd name="T1" fmla="*/ 9 h 35"/>
                    <a:gd name="T2" fmla="*/ 9 w 30"/>
                    <a:gd name="T3" fmla="*/ 9 h 35"/>
                    <a:gd name="T4" fmla="*/ 11 w 30"/>
                    <a:gd name="T5" fmla="*/ 8 h 35"/>
                    <a:gd name="T6" fmla="*/ 11 w 30"/>
                    <a:gd name="T7" fmla="*/ 5 h 35"/>
                    <a:gd name="T8" fmla="*/ 14 w 30"/>
                    <a:gd name="T9" fmla="*/ 3 h 35"/>
                    <a:gd name="T10" fmla="*/ 15 w 30"/>
                    <a:gd name="T11" fmla="*/ 2 h 35"/>
                    <a:gd name="T12" fmla="*/ 15 w 30"/>
                    <a:gd name="T13" fmla="*/ 0 h 35"/>
                    <a:gd name="T14" fmla="*/ 18 w 30"/>
                    <a:gd name="T15" fmla="*/ 0 h 35"/>
                    <a:gd name="T16" fmla="*/ 20 w 30"/>
                    <a:gd name="T17" fmla="*/ 0 h 35"/>
                    <a:gd name="T18" fmla="*/ 21 w 30"/>
                    <a:gd name="T19" fmla="*/ 0 h 35"/>
                    <a:gd name="T20" fmla="*/ 23 w 30"/>
                    <a:gd name="T21" fmla="*/ 2 h 35"/>
                    <a:gd name="T22" fmla="*/ 26 w 30"/>
                    <a:gd name="T23" fmla="*/ 3 h 35"/>
                    <a:gd name="T24" fmla="*/ 26 w 30"/>
                    <a:gd name="T25" fmla="*/ 3 h 35"/>
                    <a:gd name="T26" fmla="*/ 27 w 30"/>
                    <a:gd name="T27" fmla="*/ 3 h 35"/>
                    <a:gd name="T28" fmla="*/ 29 w 30"/>
                    <a:gd name="T29" fmla="*/ 6 h 35"/>
                    <a:gd name="T30" fmla="*/ 30 w 30"/>
                    <a:gd name="T31" fmla="*/ 8 h 35"/>
                    <a:gd name="T32" fmla="*/ 30 w 30"/>
                    <a:gd name="T33" fmla="*/ 9 h 35"/>
                    <a:gd name="T34" fmla="*/ 30 w 30"/>
                    <a:gd name="T35" fmla="*/ 11 h 35"/>
                    <a:gd name="T36" fmla="*/ 29 w 30"/>
                    <a:gd name="T37" fmla="*/ 14 h 35"/>
                    <a:gd name="T38" fmla="*/ 27 w 30"/>
                    <a:gd name="T39" fmla="*/ 17 h 35"/>
                    <a:gd name="T40" fmla="*/ 26 w 30"/>
                    <a:gd name="T41" fmla="*/ 20 h 35"/>
                    <a:gd name="T42" fmla="*/ 24 w 30"/>
                    <a:gd name="T43" fmla="*/ 21 h 35"/>
                    <a:gd name="T44" fmla="*/ 23 w 30"/>
                    <a:gd name="T45" fmla="*/ 24 h 35"/>
                    <a:gd name="T46" fmla="*/ 23 w 30"/>
                    <a:gd name="T47" fmla="*/ 24 h 35"/>
                    <a:gd name="T48" fmla="*/ 21 w 30"/>
                    <a:gd name="T49" fmla="*/ 27 h 35"/>
                    <a:gd name="T50" fmla="*/ 20 w 30"/>
                    <a:gd name="T51" fmla="*/ 29 h 35"/>
                    <a:gd name="T52" fmla="*/ 18 w 30"/>
                    <a:gd name="T53" fmla="*/ 30 h 35"/>
                    <a:gd name="T54" fmla="*/ 17 w 30"/>
                    <a:gd name="T55" fmla="*/ 33 h 35"/>
                    <a:gd name="T56" fmla="*/ 15 w 30"/>
                    <a:gd name="T57" fmla="*/ 35 h 35"/>
                    <a:gd name="T58" fmla="*/ 14 w 30"/>
                    <a:gd name="T59" fmla="*/ 35 h 35"/>
                    <a:gd name="T60" fmla="*/ 11 w 30"/>
                    <a:gd name="T61" fmla="*/ 35 h 35"/>
                    <a:gd name="T62" fmla="*/ 9 w 30"/>
                    <a:gd name="T63" fmla="*/ 35 h 35"/>
                    <a:gd name="T64" fmla="*/ 6 w 30"/>
                    <a:gd name="T65" fmla="*/ 35 h 35"/>
                    <a:gd name="T66" fmla="*/ 3 w 30"/>
                    <a:gd name="T67" fmla="*/ 32 h 35"/>
                    <a:gd name="T68" fmla="*/ 3 w 30"/>
                    <a:gd name="T69" fmla="*/ 32 h 35"/>
                    <a:gd name="T70" fmla="*/ 2 w 30"/>
                    <a:gd name="T71" fmla="*/ 30 h 35"/>
                    <a:gd name="T72" fmla="*/ 0 w 30"/>
                    <a:gd name="T73" fmla="*/ 27 h 35"/>
                    <a:gd name="T74" fmla="*/ 0 w 30"/>
                    <a:gd name="T75" fmla="*/ 24 h 35"/>
                    <a:gd name="T76" fmla="*/ 0 w 30"/>
                    <a:gd name="T77" fmla="*/ 21 h 35"/>
                    <a:gd name="T78" fmla="*/ 2 w 30"/>
                    <a:gd name="T79" fmla="*/ 18 h 35"/>
                    <a:gd name="T80" fmla="*/ 3 w 30"/>
                    <a:gd name="T81" fmla="*/ 15 h 35"/>
                    <a:gd name="T82" fmla="*/ 6 w 30"/>
                    <a:gd name="T83" fmla="*/ 12 h 35"/>
                    <a:gd name="T84" fmla="*/ 6 w 30"/>
                    <a:gd name="T85" fmla="*/ 11 h 35"/>
                    <a:gd name="T86" fmla="*/ 8 w 30"/>
                    <a:gd name="T87" fmla="*/ 9 h 35"/>
                    <a:gd name="T88" fmla="*/ 9 w 30"/>
                    <a:gd name="T89" fmla="*/ 9 h 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
                    <a:gd name="T136" fmla="*/ 0 h 35"/>
                    <a:gd name="T137" fmla="*/ 30 w 30"/>
                    <a:gd name="T138" fmla="*/ 35 h 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 h="35">
                      <a:moveTo>
                        <a:pt x="9" y="9"/>
                      </a:moveTo>
                      <a:lnTo>
                        <a:pt x="9" y="9"/>
                      </a:lnTo>
                      <a:lnTo>
                        <a:pt x="11" y="8"/>
                      </a:lnTo>
                      <a:lnTo>
                        <a:pt x="11" y="5"/>
                      </a:lnTo>
                      <a:lnTo>
                        <a:pt x="14" y="3"/>
                      </a:lnTo>
                      <a:lnTo>
                        <a:pt x="15" y="2"/>
                      </a:lnTo>
                      <a:lnTo>
                        <a:pt x="15" y="0"/>
                      </a:lnTo>
                      <a:lnTo>
                        <a:pt x="18" y="0"/>
                      </a:lnTo>
                      <a:lnTo>
                        <a:pt x="20" y="0"/>
                      </a:lnTo>
                      <a:lnTo>
                        <a:pt x="21" y="0"/>
                      </a:lnTo>
                      <a:lnTo>
                        <a:pt x="23" y="2"/>
                      </a:lnTo>
                      <a:lnTo>
                        <a:pt x="26" y="3"/>
                      </a:lnTo>
                      <a:lnTo>
                        <a:pt x="27" y="3"/>
                      </a:lnTo>
                      <a:lnTo>
                        <a:pt x="29" y="6"/>
                      </a:lnTo>
                      <a:lnTo>
                        <a:pt x="30" y="8"/>
                      </a:lnTo>
                      <a:lnTo>
                        <a:pt x="30" y="9"/>
                      </a:lnTo>
                      <a:lnTo>
                        <a:pt x="30" y="11"/>
                      </a:lnTo>
                      <a:lnTo>
                        <a:pt x="29" y="14"/>
                      </a:lnTo>
                      <a:lnTo>
                        <a:pt x="27" y="17"/>
                      </a:lnTo>
                      <a:lnTo>
                        <a:pt x="26" y="20"/>
                      </a:lnTo>
                      <a:lnTo>
                        <a:pt x="24" y="21"/>
                      </a:lnTo>
                      <a:lnTo>
                        <a:pt x="23" y="24"/>
                      </a:lnTo>
                      <a:lnTo>
                        <a:pt x="21" y="27"/>
                      </a:lnTo>
                      <a:lnTo>
                        <a:pt x="20" y="29"/>
                      </a:lnTo>
                      <a:lnTo>
                        <a:pt x="18" y="30"/>
                      </a:lnTo>
                      <a:lnTo>
                        <a:pt x="17" y="33"/>
                      </a:lnTo>
                      <a:lnTo>
                        <a:pt x="15" y="35"/>
                      </a:lnTo>
                      <a:lnTo>
                        <a:pt x="14" y="35"/>
                      </a:lnTo>
                      <a:lnTo>
                        <a:pt x="11" y="35"/>
                      </a:lnTo>
                      <a:lnTo>
                        <a:pt x="9" y="35"/>
                      </a:lnTo>
                      <a:lnTo>
                        <a:pt x="6" y="35"/>
                      </a:lnTo>
                      <a:lnTo>
                        <a:pt x="3" y="32"/>
                      </a:lnTo>
                      <a:lnTo>
                        <a:pt x="2" y="30"/>
                      </a:lnTo>
                      <a:lnTo>
                        <a:pt x="0" y="27"/>
                      </a:lnTo>
                      <a:lnTo>
                        <a:pt x="0" y="24"/>
                      </a:lnTo>
                      <a:lnTo>
                        <a:pt x="0" y="21"/>
                      </a:lnTo>
                      <a:lnTo>
                        <a:pt x="2" y="18"/>
                      </a:lnTo>
                      <a:lnTo>
                        <a:pt x="3" y="15"/>
                      </a:lnTo>
                      <a:lnTo>
                        <a:pt x="6" y="12"/>
                      </a:lnTo>
                      <a:lnTo>
                        <a:pt x="6" y="11"/>
                      </a:lnTo>
                      <a:lnTo>
                        <a:pt x="8" y="9"/>
                      </a:lnTo>
                      <a:lnTo>
                        <a:pt x="9"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79" name="Line 1027"/>
                <p:cNvSpPr>
                  <a:spLocks noChangeShapeType="1"/>
                </p:cNvSpPr>
                <p:nvPr/>
              </p:nvSpPr>
              <p:spPr bwMode="auto">
                <a:xfrm flipH="1" flipV="1">
                  <a:off x="2519" y="1636"/>
                  <a:ext cx="1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80" name="Line 1028"/>
                <p:cNvSpPr>
                  <a:spLocks noChangeShapeType="1"/>
                </p:cNvSpPr>
                <p:nvPr/>
              </p:nvSpPr>
              <p:spPr bwMode="auto">
                <a:xfrm>
                  <a:off x="2522" y="1646"/>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81" name="Line 1029"/>
                <p:cNvSpPr>
                  <a:spLocks noChangeShapeType="1"/>
                </p:cNvSpPr>
                <p:nvPr/>
              </p:nvSpPr>
              <p:spPr bwMode="auto">
                <a:xfrm>
                  <a:off x="2509" y="1651"/>
                  <a:ext cx="10"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82" name="Freeform 1030"/>
                <p:cNvSpPr>
                  <a:spLocks/>
                </p:cNvSpPr>
                <p:nvPr/>
              </p:nvSpPr>
              <p:spPr bwMode="auto">
                <a:xfrm>
                  <a:off x="2007" y="1554"/>
                  <a:ext cx="36" cy="28"/>
                </a:xfrm>
                <a:custGeom>
                  <a:avLst/>
                  <a:gdLst>
                    <a:gd name="T0" fmla="*/ 16 w 36"/>
                    <a:gd name="T1" fmla="*/ 3 h 28"/>
                    <a:gd name="T2" fmla="*/ 16 w 36"/>
                    <a:gd name="T3" fmla="*/ 3 h 28"/>
                    <a:gd name="T4" fmla="*/ 18 w 36"/>
                    <a:gd name="T5" fmla="*/ 3 h 28"/>
                    <a:gd name="T6" fmla="*/ 21 w 36"/>
                    <a:gd name="T7" fmla="*/ 1 h 28"/>
                    <a:gd name="T8" fmla="*/ 22 w 36"/>
                    <a:gd name="T9" fmla="*/ 0 h 28"/>
                    <a:gd name="T10" fmla="*/ 24 w 36"/>
                    <a:gd name="T11" fmla="*/ 0 h 28"/>
                    <a:gd name="T12" fmla="*/ 27 w 36"/>
                    <a:gd name="T13" fmla="*/ 0 h 28"/>
                    <a:gd name="T14" fmla="*/ 28 w 36"/>
                    <a:gd name="T15" fmla="*/ 0 h 28"/>
                    <a:gd name="T16" fmla="*/ 30 w 36"/>
                    <a:gd name="T17" fmla="*/ 1 h 28"/>
                    <a:gd name="T18" fmla="*/ 31 w 36"/>
                    <a:gd name="T19" fmla="*/ 3 h 28"/>
                    <a:gd name="T20" fmla="*/ 33 w 36"/>
                    <a:gd name="T21" fmla="*/ 4 h 28"/>
                    <a:gd name="T22" fmla="*/ 34 w 36"/>
                    <a:gd name="T23" fmla="*/ 6 h 28"/>
                    <a:gd name="T24" fmla="*/ 34 w 36"/>
                    <a:gd name="T25" fmla="*/ 6 h 28"/>
                    <a:gd name="T26" fmla="*/ 34 w 36"/>
                    <a:gd name="T27" fmla="*/ 9 h 28"/>
                    <a:gd name="T28" fmla="*/ 36 w 36"/>
                    <a:gd name="T29" fmla="*/ 10 h 28"/>
                    <a:gd name="T30" fmla="*/ 36 w 36"/>
                    <a:gd name="T31" fmla="*/ 13 h 28"/>
                    <a:gd name="T32" fmla="*/ 34 w 36"/>
                    <a:gd name="T33" fmla="*/ 15 h 28"/>
                    <a:gd name="T34" fmla="*/ 33 w 36"/>
                    <a:gd name="T35" fmla="*/ 16 h 28"/>
                    <a:gd name="T36" fmla="*/ 31 w 36"/>
                    <a:gd name="T37" fmla="*/ 18 h 28"/>
                    <a:gd name="T38" fmla="*/ 28 w 36"/>
                    <a:gd name="T39" fmla="*/ 19 h 28"/>
                    <a:gd name="T40" fmla="*/ 27 w 36"/>
                    <a:gd name="T41" fmla="*/ 21 h 28"/>
                    <a:gd name="T42" fmla="*/ 24 w 36"/>
                    <a:gd name="T43" fmla="*/ 22 h 28"/>
                    <a:gd name="T44" fmla="*/ 21 w 36"/>
                    <a:gd name="T45" fmla="*/ 24 h 28"/>
                    <a:gd name="T46" fmla="*/ 21 w 36"/>
                    <a:gd name="T47" fmla="*/ 24 h 28"/>
                    <a:gd name="T48" fmla="*/ 18 w 36"/>
                    <a:gd name="T49" fmla="*/ 25 h 28"/>
                    <a:gd name="T50" fmla="*/ 16 w 36"/>
                    <a:gd name="T51" fmla="*/ 27 h 28"/>
                    <a:gd name="T52" fmla="*/ 13 w 36"/>
                    <a:gd name="T53" fmla="*/ 27 h 28"/>
                    <a:gd name="T54" fmla="*/ 12 w 36"/>
                    <a:gd name="T55" fmla="*/ 28 h 28"/>
                    <a:gd name="T56" fmla="*/ 9 w 36"/>
                    <a:gd name="T57" fmla="*/ 28 h 28"/>
                    <a:gd name="T58" fmla="*/ 7 w 36"/>
                    <a:gd name="T59" fmla="*/ 28 h 28"/>
                    <a:gd name="T60" fmla="*/ 6 w 36"/>
                    <a:gd name="T61" fmla="*/ 28 h 28"/>
                    <a:gd name="T62" fmla="*/ 4 w 36"/>
                    <a:gd name="T63" fmla="*/ 27 h 28"/>
                    <a:gd name="T64" fmla="*/ 1 w 36"/>
                    <a:gd name="T65" fmla="*/ 24 h 28"/>
                    <a:gd name="T66" fmla="*/ 0 w 36"/>
                    <a:gd name="T67" fmla="*/ 22 h 28"/>
                    <a:gd name="T68" fmla="*/ 0 w 36"/>
                    <a:gd name="T69" fmla="*/ 22 h 28"/>
                    <a:gd name="T70" fmla="*/ 0 w 36"/>
                    <a:gd name="T71" fmla="*/ 19 h 28"/>
                    <a:gd name="T72" fmla="*/ 0 w 36"/>
                    <a:gd name="T73" fmla="*/ 15 h 28"/>
                    <a:gd name="T74" fmla="*/ 1 w 36"/>
                    <a:gd name="T75" fmla="*/ 13 h 28"/>
                    <a:gd name="T76" fmla="*/ 3 w 36"/>
                    <a:gd name="T77" fmla="*/ 10 h 28"/>
                    <a:gd name="T78" fmla="*/ 6 w 36"/>
                    <a:gd name="T79" fmla="*/ 9 h 28"/>
                    <a:gd name="T80" fmla="*/ 9 w 36"/>
                    <a:gd name="T81" fmla="*/ 7 h 28"/>
                    <a:gd name="T82" fmla="*/ 12 w 36"/>
                    <a:gd name="T83" fmla="*/ 6 h 28"/>
                    <a:gd name="T84" fmla="*/ 13 w 36"/>
                    <a:gd name="T85" fmla="*/ 4 h 28"/>
                    <a:gd name="T86" fmla="*/ 15 w 36"/>
                    <a:gd name="T87" fmla="*/ 4 h 28"/>
                    <a:gd name="T88" fmla="*/ 16 w 36"/>
                    <a:gd name="T89" fmla="*/ 3 h 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28"/>
                    <a:gd name="T137" fmla="*/ 36 w 36"/>
                    <a:gd name="T138" fmla="*/ 28 h 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28">
                      <a:moveTo>
                        <a:pt x="16" y="3"/>
                      </a:moveTo>
                      <a:lnTo>
                        <a:pt x="16" y="3"/>
                      </a:lnTo>
                      <a:lnTo>
                        <a:pt x="18" y="3"/>
                      </a:lnTo>
                      <a:lnTo>
                        <a:pt x="21" y="1"/>
                      </a:lnTo>
                      <a:lnTo>
                        <a:pt x="22" y="0"/>
                      </a:lnTo>
                      <a:lnTo>
                        <a:pt x="24" y="0"/>
                      </a:lnTo>
                      <a:lnTo>
                        <a:pt x="27" y="0"/>
                      </a:lnTo>
                      <a:lnTo>
                        <a:pt x="28" y="0"/>
                      </a:lnTo>
                      <a:lnTo>
                        <a:pt x="30" y="1"/>
                      </a:lnTo>
                      <a:lnTo>
                        <a:pt x="31" y="3"/>
                      </a:lnTo>
                      <a:lnTo>
                        <a:pt x="33" y="4"/>
                      </a:lnTo>
                      <a:lnTo>
                        <a:pt x="34" y="6"/>
                      </a:lnTo>
                      <a:lnTo>
                        <a:pt x="34" y="9"/>
                      </a:lnTo>
                      <a:lnTo>
                        <a:pt x="36" y="10"/>
                      </a:lnTo>
                      <a:lnTo>
                        <a:pt x="36" y="13"/>
                      </a:lnTo>
                      <a:lnTo>
                        <a:pt x="34" y="15"/>
                      </a:lnTo>
                      <a:lnTo>
                        <a:pt x="33" y="16"/>
                      </a:lnTo>
                      <a:lnTo>
                        <a:pt x="31" y="18"/>
                      </a:lnTo>
                      <a:lnTo>
                        <a:pt x="28" y="19"/>
                      </a:lnTo>
                      <a:lnTo>
                        <a:pt x="27" y="21"/>
                      </a:lnTo>
                      <a:lnTo>
                        <a:pt x="24" y="22"/>
                      </a:lnTo>
                      <a:lnTo>
                        <a:pt x="21" y="24"/>
                      </a:lnTo>
                      <a:lnTo>
                        <a:pt x="18" y="25"/>
                      </a:lnTo>
                      <a:lnTo>
                        <a:pt x="16" y="27"/>
                      </a:lnTo>
                      <a:lnTo>
                        <a:pt x="13" y="27"/>
                      </a:lnTo>
                      <a:lnTo>
                        <a:pt x="12" y="28"/>
                      </a:lnTo>
                      <a:lnTo>
                        <a:pt x="9" y="28"/>
                      </a:lnTo>
                      <a:lnTo>
                        <a:pt x="7" y="28"/>
                      </a:lnTo>
                      <a:lnTo>
                        <a:pt x="6" y="28"/>
                      </a:lnTo>
                      <a:lnTo>
                        <a:pt x="4" y="27"/>
                      </a:lnTo>
                      <a:lnTo>
                        <a:pt x="1" y="24"/>
                      </a:lnTo>
                      <a:lnTo>
                        <a:pt x="0" y="22"/>
                      </a:lnTo>
                      <a:lnTo>
                        <a:pt x="0" y="19"/>
                      </a:lnTo>
                      <a:lnTo>
                        <a:pt x="0" y="15"/>
                      </a:lnTo>
                      <a:lnTo>
                        <a:pt x="1" y="13"/>
                      </a:lnTo>
                      <a:lnTo>
                        <a:pt x="3" y="10"/>
                      </a:lnTo>
                      <a:lnTo>
                        <a:pt x="6" y="9"/>
                      </a:lnTo>
                      <a:lnTo>
                        <a:pt x="9" y="7"/>
                      </a:lnTo>
                      <a:lnTo>
                        <a:pt x="12" y="6"/>
                      </a:lnTo>
                      <a:lnTo>
                        <a:pt x="13" y="4"/>
                      </a:lnTo>
                      <a:lnTo>
                        <a:pt x="15" y="4"/>
                      </a:lnTo>
                      <a:lnTo>
                        <a:pt x="16" y="3"/>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83" name="Freeform 1031"/>
                <p:cNvSpPr>
                  <a:spLocks/>
                </p:cNvSpPr>
                <p:nvPr/>
              </p:nvSpPr>
              <p:spPr bwMode="auto">
                <a:xfrm>
                  <a:off x="2007" y="1554"/>
                  <a:ext cx="36" cy="28"/>
                </a:xfrm>
                <a:custGeom>
                  <a:avLst/>
                  <a:gdLst>
                    <a:gd name="T0" fmla="*/ 16 w 36"/>
                    <a:gd name="T1" fmla="*/ 3 h 28"/>
                    <a:gd name="T2" fmla="*/ 16 w 36"/>
                    <a:gd name="T3" fmla="*/ 3 h 28"/>
                    <a:gd name="T4" fmla="*/ 18 w 36"/>
                    <a:gd name="T5" fmla="*/ 3 h 28"/>
                    <a:gd name="T6" fmla="*/ 21 w 36"/>
                    <a:gd name="T7" fmla="*/ 1 h 28"/>
                    <a:gd name="T8" fmla="*/ 22 w 36"/>
                    <a:gd name="T9" fmla="*/ 0 h 28"/>
                    <a:gd name="T10" fmla="*/ 24 w 36"/>
                    <a:gd name="T11" fmla="*/ 0 h 28"/>
                    <a:gd name="T12" fmla="*/ 27 w 36"/>
                    <a:gd name="T13" fmla="*/ 0 h 28"/>
                    <a:gd name="T14" fmla="*/ 28 w 36"/>
                    <a:gd name="T15" fmla="*/ 0 h 28"/>
                    <a:gd name="T16" fmla="*/ 30 w 36"/>
                    <a:gd name="T17" fmla="*/ 1 h 28"/>
                    <a:gd name="T18" fmla="*/ 31 w 36"/>
                    <a:gd name="T19" fmla="*/ 3 h 28"/>
                    <a:gd name="T20" fmla="*/ 33 w 36"/>
                    <a:gd name="T21" fmla="*/ 4 h 28"/>
                    <a:gd name="T22" fmla="*/ 34 w 36"/>
                    <a:gd name="T23" fmla="*/ 6 h 28"/>
                    <a:gd name="T24" fmla="*/ 34 w 36"/>
                    <a:gd name="T25" fmla="*/ 6 h 28"/>
                    <a:gd name="T26" fmla="*/ 34 w 36"/>
                    <a:gd name="T27" fmla="*/ 9 h 28"/>
                    <a:gd name="T28" fmla="*/ 36 w 36"/>
                    <a:gd name="T29" fmla="*/ 10 h 28"/>
                    <a:gd name="T30" fmla="*/ 36 w 36"/>
                    <a:gd name="T31" fmla="*/ 13 h 28"/>
                    <a:gd name="T32" fmla="*/ 34 w 36"/>
                    <a:gd name="T33" fmla="*/ 15 h 28"/>
                    <a:gd name="T34" fmla="*/ 33 w 36"/>
                    <a:gd name="T35" fmla="*/ 16 h 28"/>
                    <a:gd name="T36" fmla="*/ 31 w 36"/>
                    <a:gd name="T37" fmla="*/ 18 h 28"/>
                    <a:gd name="T38" fmla="*/ 28 w 36"/>
                    <a:gd name="T39" fmla="*/ 19 h 28"/>
                    <a:gd name="T40" fmla="*/ 27 w 36"/>
                    <a:gd name="T41" fmla="*/ 21 h 28"/>
                    <a:gd name="T42" fmla="*/ 24 w 36"/>
                    <a:gd name="T43" fmla="*/ 22 h 28"/>
                    <a:gd name="T44" fmla="*/ 21 w 36"/>
                    <a:gd name="T45" fmla="*/ 24 h 28"/>
                    <a:gd name="T46" fmla="*/ 21 w 36"/>
                    <a:gd name="T47" fmla="*/ 24 h 28"/>
                    <a:gd name="T48" fmla="*/ 18 w 36"/>
                    <a:gd name="T49" fmla="*/ 25 h 28"/>
                    <a:gd name="T50" fmla="*/ 16 w 36"/>
                    <a:gd name="T51" fmla="*/ 27 h 28"/>
                    <a:gd name="T52" fmla="*/ 13 w 36"/>
                    <a:gd name="T53" fmla="*/ 27 h 28"/>
                    <a:gd name="T54" fmla="*/ 12 w 36"/>
                    <a:gd name="T55" fmla="*/ 28 h 28"/>
                    <a:gd name="T56" fmla="*/ 9 w 36"/>
                    <a:gd name="T57" fmla="*/ 28 h 28"/>
                    <a:gd name="T58" fmla="*/ 7 w 36"/>
                    <a:gd name="T59" fmla="*/ 28 h 28"/>
                    <a:gd name="T60" fmla="*/ 6 w 36"/>
                    <a:gd name="T61" fmla="*/ 28 h 28"/>
                    <a:gd name="T62" fmla="*/ 4 w 36"/>
                    <a:gd name="T63" fmla="*/ 27 h 28"/>
                    <a:gd name="T64" fmla="*/ 1 w 36"/>
                    <a:gd name="T65" fmla="*/ 24 h 28"/>
                    <a:gd name="T66" fmla="*/ 0 w 36"/>
                    <a:gd name="T67" fmla="*/ 22 h 28"/>
                    <a:gd name="T68" fmla="*/ 0 w 36"/>
                    <a:gd name="T69" fmla="*/ 22 h 28"/>
                    <a:gd name="T70" fmla="*/ 0 w 36"/>
                    <a:gd name="T71" fmla="*/ 19 h 28"/>
                    <a:gd name="T72" fmla="*/ 0 w 36"/>
                    <a:gd name="T73" fmla="*/ 15 h 28"/>
                    <a:gd name="T74" fmla="*/ 1 w 36"/>
                    <a:gd name="T75" fmla="*/ 13 h 28"/>
                    <a:gd name="T76" fmla="*/ 3 w 36"/>
                    <a:gd name="T77" fmla="*/ 10 h 28"/>
                    <a:gd name="T78" fmla="*/ 6 w 36"/>
                    <a:gd name="T79" fmla="*/ 9 h 28"/>
                    <a:gd name="T80" fmla="*/ 9 w 36"/>
                    <a:gd name="T81" fmla="*/ 7 h 28"/>
                    <a:gd name="T82" fmla="*/ 12 w 36"/>
                    <a:gd name="T83" fmla="*/ 6 h 28"/>
                    <a:gd name="T84" fmla="*/ 13 w 36"/>
                    <a:gd name="T85" fmla="*/ 4 h 28"/>
                    <a:gd name="T86" fmla="*/ 15 w 36"/>
                    <a:gd name="T87" fmla="*/ 4 h 28"/>
                    <a:gd name="T88" fmla="*/ 16 w 36"/>
                    <a:gd name="T89" fmla="*/ 3 h 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28"/>
                    <a:gd name="T137" fmla="*/ 36 w 36"/>
                    <a:gd name="T138" fmla="*/ 28 h 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28">
                      <a:moveTo>
                        <a:pt x="16" y="3"/>
                      </a:moveTo>
                      <a:lnTo>
                        <a:pt x="16" y="3"/>
                      </a:lnTo>
                      <a:lnTo>
                        <a:pt x="18" y="3"/>
                      </a:lnTo>
                      <a:lnTo>
                        <a:pt x="21" y="1"/>
                      </a:lnTo>
                      <a:lnTo>
                        <a:pt x="22" y="0"/>
                      </a:lnTo>
                      <a:lnTo>
                        <a:pt x="24" y="0"/>
                      </a:lnTo>
                      <a:lnTo>
                        <a:pt x="27" y="0"/>
                      </a:lnTo>
                      <a:lnTo>
                        <a:pt x="28" y="0"/>
                      </a:lnTo>
                      <a:lnTo>
                        <a:pt x="30" y="1"/>
                      </a:lnTo>
                      <a:lnTo>
                        <a:pt x="31" y="3"/>
                      </a:lnTo>
                      <a:lnTo>
                        <a:pt x="33" y="4"/>
                      </a:lnTo>
                      <a:lnTo>
                        <a:pt x="34" y="6"/>
                      </a:lnTo>
                      <a:lnTo>
                        <a:pt x="34" y="9"/>
                      </a:lnTo>
                      <a:lnTo>
                        <a:pt x="36" y="10"/>
                      </a:lnTo>
                      <a:lnTo>
                        <a:pt x="36" y="13"/>
                      </a:lnTo>
                      <a:lnTo>
                        <a:pt x="34" y="15"/>
                      </a:lnTo>
                      <a:lnTo>
                        <a:pt x="33" y="16"/>
                      </a:lnTo>
                      <a:lnTo>
                        <a:pt x="31" y="18"/>
                      </a:lnTo>
                      <a:lnTo>
                        <a:pt x="28" y="19"/>
                      </a:lnTo>
                      <a:lnTo>
                        <a:pt x="27" y="21"/>
                      </a:lnTo>
                      <a:lnTo>
                        <a:pt x="24" y="22"/>
                      </a:lnTo>
                      <a:lnTo>
                        <a:pt x="21" y="24"/>
                      </a:lnTo>
                      <a:lnTo>
                        <a:pt x="18" y="25"/>
                      </a:lnTo>
                      <a:lnTo>
                        <a:pt x="16" y="27"/>
                      </a:lnTo>
                      <a:lnTo>
                        <a:pt x="13" y="27"/>
                      </a:lnTo>
                      <a:lnTo>
                        <a:pt x="12" y="28"/>
                      </a:lnTo>
                      <a:lnTo>
                        <a:pt x="9" y="28"/>
                      </a:lnTo>
                      <a:lnTo>
                        <a:pt x="7" y="28"/>
                      </a:lnTo>
                      <a:lnTo>
                        <a:pt x="6" y="28"/>
                      </a:lnTo>
                      <a:lnTo>
                        <a:pt x="4" y="27"/>
                      </a:lnTo>
                      <a:lnTo>
                        <a:pt x="1" y="24"/>
                      </a:lnTo>
                      <a:lnTo>
                        <a:pt x="0" y="22"/>
                      </a:lnTo>
                      <a:lnTo>
                        <a:pt x="0" y="19"/>
                      </a:lnTo>
                      <a:lnTo>
                        <a:pt x="0" y="15"/>
                      </a:lnTo>
                      <a:lnTo>
                        <a:pt x="1" y="13"/>
                      </a:lnTo>
                      <a:lnTo>
                        <a:pt x="3" y="10"/>
                      </a:lnTo>
                      <a:lnTo>
                        <a:pt x="6" y="9"/>
                      </a:lnTo>
                      <a:lnTo>
                        <a:pt x="9" y="7"/>
                      </a:lnTo>
                      <a:lnTo>
                        <a:pt x="12" y="6"/>
                      </a:lnTo>
                      <a:lnTo>
                        <a:pt x="13" y="4"/>
                      </a:lnTo>
                      <a:lnTo>
                        <a:pt x="15" y="4"/>
                      </a:lnTo>
                      <a:lnTo>
                        <a:pt x="16"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84" name="Line 1032"/>
                <p:cNvSpPr>
                  <a:spLocks noChangeShapeType="1"/>
                </p:cNvSpPr>
                <p:nvPr/>
              </p:nvSpPr>
              <p:spPr bwMode="auto">
                <a:xfrm flipH="1" flipV="1">
                  <a:off x="2028" y="1555"/>
                  <a:ext cx="7"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85" name="Line 1033"/>
                <p:cNvSpPr>
                  <a:spLocks noChangeShapeType="1"/>
                </p:cNvSpPr>
                <p:nvPr/>
              </p:nvSpPr>
              <p:spPr bwMode="auto">
                <a:xfrm>
                  <a:off x="2025" y="1566"/>
                  <a:ext cx="6"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86" name="Line 1034"/>
                <p:cNvSpPr>
                  <a:spLocks noChangeShapeType="1"/>
                </p:cNvSpPr>
                <p:nvPr/>
              </p:nvSpPr>
              <p:spPr bwMode="auto">
                <a:xfrm>
                  <a:off x="2011" y="1563"/>
                  <a:ext cx="8"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87" name="Freeform 1035"/>
                <p:cNvSpPr>
                  <a:spLocks/>
                </p:cNvSpPr>
                <p:nvPr/>
              </p:nvSpPr>
              <p:spPr bwMode="auto">
                <a:xfrm>
                  <a:off x="1953" y="1512"/>
                  <a:ext cx="34" cy="30"/>
                </a:xfrm>
                <a:custGeom>
                  <a:avLst/>
                  <a:gdLst>
                    <a:gd name="T0" fmla="*/ 9 w 34"/>
                    <a:gd name="T1" fmla="*/ 21 h 30"/>
                    <a:gd name="T2" fmla="*/ 9 w 34"/>
                    <a:gd name="T3" fmla="*/ 21 h 30"/>
                    <a:gd name="T4" fmla="*/ 7 w 34"/>
                    <a:gd name="T5" fmla="*/ 19 h 30"/>
                    <a:gd name="T6" fmla="*/ 4 w 34"/>
                    <a:gd name="T7" fmla="*/ 18 h 30"/>
                    <a:gd name="T8" fmla="*/ 3 w 34"/>
                    <a:gd name="T9" fmla="*/ 18 h 30"/>
                    <a:gd name="T10" fmla="*/ 1 w 34"/>
                    <a:gd name="T11" fmla="*/ 16 h 30"/>
                    <a:gd name="T12" fmla="*/ 0 w 34"/>
                    <a:gd name="T13" fmla="*/ 13 h 30"/>
                    <a:gd name="T14" fmla="*/ 0 w 34"/>
                    <a:gd name="T15" fmla="*/ 13 h 30"/>
                    <a:gd name="T16" fmla="*/ 0 w 34"/>
                    <a:gd name="T17" fmla="*/ 10 h 30"/>
                    <a:gd name="T18" fmla="*/ 0 w 34"/>
                    <a:gd name="T19" fmla="*/ 9 h 30"/>
                    <a:gd name="T20" fmla="*/ 0 w 34"/>
                    <a:gd name="T21" fmla="*/ 7 h 30"/>
                    <a:gd name="T22" fmla="*/ 1 w 34"/>
                    <a:gd name="T23" fmla="*/ 4 h 30"/>
                    <a:gd name="T24" fmla="*/ 1 w 34"/>
                    <a:gd name="T25" fmla="*/ 4 h 30"/>
                    <a:gd name="T26" fmla="*/ 3 w 34"/>
                    <a:gd name="T27" fmla="*/ 3 h 30"/>
                    <a:gd name="T28" fmla="*/ 4 w 34"/>
                    <a:gd name="T29" fmla="*/ 1 h 30"/>
                    <a:gd name="T30" fmla="*/ 7 w 34"/>
                    <a:gd name="T31" fmla="*/ 0 h 30"/>
                    <a:gd name="T32" fmla="*/ 9 w 34"/>
                    <a:gd name="T33" fmla="*/ 0 h 30"/>
                    <a:gd name="T34" fmla="*/ 10 w 34"/>
                    <a:gd name="T35" fmla="*/ 0 h 30"/>
                    <a:gd name="T36" fmla="*/ 13 w 34"/>
                    <a:gd name="T37" fmla="*/ 1 h 30"/>
                    <a:gd name="T38" fmla="*/ 15 w 34"/>
                    <a:gd name="T39" fmla="*/ 1 h 30"/>
                    <a:gd name="T40" fmla="*/ 18 w 34"/>
                    <a:gd name="T41" fmla="*/ 3 h 30"/>
                    <a:gd name="T42" fmla="*/ 21 w 34"/>
                    <a:gd name="T43" fmla="*/ 4 h 30"/>
                    <a:gd name="T44" fmla="*/ 24 w 34"/>
                    <a:gd name="T45" fmla="*/ 6 h 30"/>
                    <a:gd name="T46" fmla="*/ 24 w 34"/>
                    <a:gd name="T47" fmla="*/ 6 h 30"/>
                    <a:gd name="T48" fmla="*/ 27 w 34"/>
                    <a:gd name="T49" fmla="*/ 7 h 30"/>
                    <a:gd name="T50" fmla="*/ 28 w 34"/>
                    <a:gd name="T51" fmla="*/ 10 h 30"/>
                    <a:gd name="T52" fmla="*/ 31 w 34"/>
                    <a:gd name="T53" fmla="*/ 10 h 30"/>
                    <a:gd name="T54" fmla="*/ 33 w 34"/>
                    <a:gd name="T55" fmla="*/ 12 h 30"/>
                    <a:gd name="T56" fmla="*/ 34 w 34"/>
                    <a:gd name="T57" fmla="*/ 13 h 30"/>
                    <a:gd name="T58" fmla="*/ 34 w 34"/>
                    <a:gd name="T59" fmla="*/ 16 h 30"/>
                    <a:gd name="T60" fmla="*/ 34 w 34"/>
                    <a:gd name="T61" fmla="*/ 18 h 30"/>
                    <a:gd name="T62" fmla="*/ 34 w 34"/>
                    <a:gd name="T63" fmla="*/ 19 h 30"/>
                    <a:gd name="T64" fmla="*/ 34 w 34"/>
                    <a:gd name="T65" fmla="*/ 22 h 30"/>
                    <a:gd name="T66" fmla="*/ 33 w 34"/>
                    <a:gd name="T67" fmla="*/ 25 h 30"/>
                    <a:gd name="T68" fmla="*/ 33 w 34"/>
                    <a:gd name="T69" fmla="*/ 25 h 30"/>
                    <a:gd name="T70" fmla="*/ 30 w 34"/>
                    <a:gd name="T71" fmla="*/ 28 h 30"/>
                    <a:gd name="T72" fmla="*/ 27 w 34"/>
                    <a:gd name="T73" fmla="*/ 30 h 30"/>
                    <a:gd name="T74" fmla="*/ 24 w 34"/>
                    <a:gd name="T75" fmla="*/ 30 h 30"/>
                    <a:gd name="T76" fmla="*/ 21 w 34"/>
                    <a:gd name="T77" fmla="*/ 28 h 30"/>
                    <a:gd name="T78" fmla="*/ 18 w 34"/>
                    <a:gd name="T79" fmla="*/ 27 h 30"/>
                    <a:gd name="T80" fmla="*/ 15 w 34"/>
                    <a:gd name="T81" fmla="*/ 25 h 30"/>
                    <a:gd name="T82" fmla="*/ 12 w 34"/>
                    <a:gd name="T83" fmla="*/ 24 h 30"/>
                    <a:gd name="T84" fmla="*/ 10 w 34"/>
                    <a:gd name="T85" fmla="*/ 22 h 30"/>
                    <a:gd name="T86" fmla="*/ 9 w 34"/>
                    <a:gd name="T87" fmla="*/ 21 h 30"/>
                    <a:gd name="T88" fmla="*/ 9 w 34"/>
                    <a:gd name="T89" fmla="*/ 21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30"/>
                    <a:gd name="T137" fmla="*/ 34 w 34"/>
                    <a:gd name="T138" fmla="*/ 30 h 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30">
                      <a:moveTo>
                        <a:pt x="9" y="21"/>
                      </a:moveTo>
                      <a:lnTo>
                        <a:pt x="9" y="21"/>
                      </a:lnTo>
                      <a:lnTo>
                        <a:pt x="7" y="19"/>
                      </a:lnTo>
                      <a:lnTo>
                        <a:pt x="4" y="18"/>
                      </a:lnTo>
                      <a:lnTo>
                        <a:pt x="3" y="18"/>
                      </a:lnTo>
                      <a:lnTo>
                        <a:pt x="1" y="16"/>
                      </a:lnTo>
                      <a:lnTo>
                        <a:pt x="0" y="13"/>
                      </a:lnTo>
                      <a:lnTo>
                        <a:pt x="0" y="10"/>
                      </a:lnTo>
                      <a:lnTo>
                        <a:pt x="0" y="9"/>
                      </a:lnTo>
                      <a:lnTo>
                        <a:pt x="0" y="7"/>
                      </a:lnTo>
                      <a:lnTo>
                        <a:pt x="1" y="4"/>
                      </a:lnTo>
                      <a:lnTo>
                        <a:pt x="3" y="3"/>
                      </a:lnTo>
                      <a:lnTo>
                        <a:pt x="4" y="1"/>
                      </a:lnTo>
                      <a:lnTo>
                        <a:pt x="7" y="0"/>
                      </a:lnTo>
                      <a:lnTo>
                        <a:pt x="9" y="0"/>
                      </a:lnTo>
                      <a:lnTo>
                        <a:pt x="10" y="0"/>
                      </a:lnTo>
                      <a:lnTo>
                        <a:pt x="13" y="1"/>
                      </a:lnTo>
                      <a:lnTo>
                        <a:pt x="15" y="1"/>
                      </a:lnTo>
                      <a:lnTo>
                        <a:pt x="18" y="3"/>
                      </a:lnTo>
                      <a:lnTo>
                        <a:pt x="21" y="4"/>
                      </a:lnTo>
                      <a:lnTo>
                        <a:pt x="24" y="6"/>
                      </a:lnTo>
                      <a:lnTo>
                        <a:pt x="27" y="7"/>
                      </a:lnTo>
                      <a:lnTo>
                        <a:pt x="28" y="10"/>
                      </a:lnTo>
                      <a:lnTo>
                        <a:pt x="31" y="10"/>
                      </a:lnTo>
                      <a:lnTo>
                        <a:pt x="33" y="12"/>
                      </a:lnTo>
                      <a:lnTo>
                        <a:pt x="34" y="13"/>
                      </a:lnTo>
                      <a:lnTo>
                        <a:pt x="34" y="16"/>
                      </a:lnTo>
                      <a:lnTo>
                        <a:pt x="34" y="18"/>
                      </a:lnTo>
                      <a:lnTo>
                        <a:pt x="34" y="19"/>
                      </a:lnTo>
                      <a:lnTo>
                        <a:pt x="34" y="22"/>
                      </a:lnTo>
                      <a:lnTo>
                        <a:pt x="33" y="25"/>
                      </a:lnTo>
                      <a:lnTo>
                        <a:pt x="30" y="28"/>
                      </a:lnTo>
                      <a:lnTo>
                        <a:pt x="27" y="30"/>
                      </a:lnTo>
                      <a:lnTo>
                        <a:pt x="24" y="30"/>
                      </a:lnTo>
                      <a:lnTo>
                        <a:pt x="21" y="28"/>
                      </a:lnTo>
                      <a:lnTo>
                        <a:pt x="18" y="27"/>
                      </a:lnTo>
                      <a:lnTo>
                        <a:pt x="15" y="25"/>
                      </a:lnTo>
                      <a:lnTo>
                        <a:pt x="12" y="24"/>
                      </a:lnTo>
                      <a:lnTo>
                        <a:pt x="10" y="22"/>
                      </a:lnTo>
                      <a:lnTo>
                        <a:pt x="9" y="2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88" name="Freeform 1036"/>
                <p:cNvSpPr>
                  <a:spLocks/>
                </p:cNvSpPr>
                <p:nvPr/>
              </p:nvSpPr>
              <p:spPr bwMode="auto">
                <a:xfrm>
                  <a:off x="1953" y="1512"/>
                  <a:ext cx="34" cy="30"/>
                </a:xfrm>
                <a:custGeom>
                  <a:avLst/>
                  <a:gdLst>
                    <a:gd name="T0" fmla="*/ 9 w 34"/>
                    <a:gd name="T1" fmla="*/ 21 h 30"/>
                    <a:gd name="T2" fmla="*/ 9 w 34"/>
                    <a:gd name="T3" fmla="*/ 21 h 30"/>
                    <a:gd name="T4" fmla="*/ 7 w 34"/>
                    <a:gd name="T5" fmla="*/ 19 h 30"/>
                    <a:gd name="T6" fmla="*/ 4 w 34"/>
                    <a:gd name="T7" fmla="*/ 18 h 30"/>
                    <a:gd name="T8" fmla="*/ 3 w 34"/>
                    <a:gd name="T9" fmla="*/ 18 h 30"/>
                    <a:gd name="T10" fmla="*/ 1 w 34"/>
                    <a:gd name="T11" fmla="*/ 16 h 30"/>
                    <a:gd name="T12" fmla="*/ 0 w 34"/>
                    <a:gd name="T13" fmla="*/ 13 h 30"/>
                    <a:gd name="T14" fmla="*/ 0 w 34"/>
                    <a:gd name="T15" fmla="*/ 13 h 30"/>
                    <a:gd name="T16" fmla="*/ 0 w 34"/>
                    <a:gd name="T17" fmla="*/ 10 h 30"/>
                    <a:gd name="T18" fmla="*/ 0 w 34"/>
                    <a:gd name="T19" fmla="*/ 9 h 30"/>
                    <a:gd name="T20" fmla="*/ 0 w 34"/>
                    <a:gd name="T21" fmla="*/ 7 h 30"/>
                    <a:gd name="T22" fmla="*/ 1 w 34"/>
                    <a:gd name="T23" fmla="*/ 4 h 30"/>
                    <a:gd name="T24" fmla="*/ 1 w 34"/>
                    <a:gd name="T25" fmla="*/ 4 h 30"/>
                    <a:gd name="T26" fmla="*/ 3 w 34"/>
                    <a:gd name="T27" fmla="*/ 3 h 30"/>
                    <a:gd name="T28" fmla="*/ 4 w 34"/>
                    <a:gd name="T29" fmla="*/ 1 h 30"/>
                    <a:gd name="T30" fmla="*/ 7 w 34"/>
                    <a:gd name="T31" fmla="*/ 0 h 30"/>
                    <a:gd name="T32" fmla="*/ 9 w 34"/>
                    <a:gd name="T33" fmla="*/ 0 h 30"/>
                    <a:gd name="T34" fmla="*/ 10 w 34"/>
                    <a:gd name="T35" fmla="*/ 0 h 30"/>
                    <a:gd name="T36" fmla="*/ 13 w 34"/>
                    <a:gd name="T37" fmla="*/ 1 h 30"/>
                    <a:gd name="T38" fmla="*/ 15 w 34"/>
                    <a:gd name="T39" fmla="*/ 1 h 30"/>
                    <a:gd name="T40" fmla="*/ 18 w 34"/>
                    <a:gd name="T41" fmla="*/ 3 h 30"/>
                    <a:gd name="T42" fmla="*/ 21 w 34"/>
                    <a:gd name="T43" fmla="*/ 4 h 30"/>
                    <a:gd name="T44" fmla="*/ 24 w 34"/>
                    <a:gd name="T45" fmla="*/ 6 h 30"/>
                    <a:gd name="T46" fmla="*/ 24 w 34"/>
                    <a:gd name="T47" fmla="*/ 6 h 30"/>
                    <a:gd name="T48" fmla="*/ 27 w 34"/>
                    <a:gd name="T49" fmla="*/ 7 h 30"/>
                    <a:gd name="T50" fmla="*/ 28 w 34"/>
                    <a:gd name="T51" fmla="*/ 10 h 30"/>
                    <a:gd name="T52" fmla="*/ 31 w 34"/>
                    <a:gd name="T53" fmla="*/ 10 h 30"/>
                    <a:gd name="T54" fmla="*/ 33 w 34"/>
                    <a:gd name="T55" fmla="*/ 12 h 30"/>
                    <a:gd name="T56" fmla="*/ 34 w 34"/>
                    <a:gd name="T57" fmla="*/ 13 h 30"/>
                    <a:gd name="T58" fmla="*/ 34 w 34"/>
                    <a:gd name="T59" fmla="*/ 16 h 30"/>
                    <a:gd name="T60" fmla="*/ 34 w 34"/>
                    <a:gd name="T61" fmla="*/ 18 h 30"/>
                    <a:gd name="T62" fmla="*/ 34 w 34"/>
                    <a:gd name="T63" fmla="*/ 19 h 30"/>
                    <a:gd name="T64" fmla="*/ 34 w 34"/>
                    <a:gd name="T65" fmla="*/ 22 h 30"/>
                    <a:gd name="T66" fmla="*/ 33 w 34"/>
                    <a:gd name="T67" fmla="*/ 25 h 30"/>
                    <a:gd name="T68" fmla="*/ 33 w 34"/>
                    <a:gd name="T69" fmla="*/ 25 h 30"/>
                    <a:gd name="T70" fmla="*/ 30 w 34"/>
                    <a:gd name="T71" fmla="*/ 28 h 30"/>
                    <a:gd name="T72" fmla="*/ 27 w 34"/>
                    <a:gd name="T73" fmla="*/ 30 h 30"/>
                    <a:gd name="T74" fmla="*/ 24 w 34"/>
                    <a:gd name="T75" fmla="*/ 30 h 30"/>
                    <a:gd name="T76" fmla="*/ 21 w 34"/>
                    <a:gd name="T77" fmla="*/ 28 h 30"/>
                    <a:gd name="T78" fmla="*/ 18 w 34"/>
                    <a:gd name="T79" fmla="*/ 27 h 30"/>
                    <a:gd name="T80" fmla="*/ 15 w 34"/>
                    <a:gd name="T81" fmla="*/ 25 h 30"/>
                    <a:gd name="T82" fmla="*/ 12 w 34"/>
                    <a:gd name="T83" fmla="*/ 24 h 30"/>
                    <a:gd name="T84" fmla="*/ 10 w 34"/>
                    <a:gd name="T85" fmla="*/ 22 h 30"/>
                    <a:gd name="T86" fmla="*/ 9 w 34"/>
                    <a:gd name="T87" fmla="*/ 21 h 30"/>
                    <a:gd name="T88" fmla="*/ 9 w 34"/>
                    <a:gd name="T89" fmla="*/ 21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30"/>
                    <a:gd name="T137" fmla="*/ 34 w 34"/>
                    <a:gd name="T138" fmla="*/ 30 h 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30">
                      <a:moveTo>
                        <a:pt x="9" y="21"/>
                      </a:moveTo>
                      <a:lnTo>
                        <a:pt x="9" y="21"/>
                      </a:lnTo>
                      <a:lnTo>
                        <a:pt x="7" y="19"/>
                      </a:lnTo>
                      <a:lnTo>
                        <a:pt x="4" y="18"/>
                      </a:lnTo>
                      <a:lnTo>
                        <a:pt x="3" y="18"/>
                      </a:lnTo>
                      <a:lnTo>
                        <a:pt x="1" y="16"/>
                      </a:lnTo>
                      <a:lnTo>
                        <a:pt x="0" y="13"/>
                      </a:lnTo>
                      <a:lnTo>
                        <a:pt x="0" y="10"/>
                      </a:lnTo>
                      <a:lnTo>
                        <a:pt x="0" y="9"/>
                      </a:lnTo>
                      <a:lnTo>
                        <a:pt x="0" y="7"/>
                      </a:lnTo>
                      <a:lnTo>
                        <a:pt x="1" y="4"/>
                      </a:lnTo>
                      <a:lnTo>
                        <a:pt x="3" y="3"/>
                      </a:lnTo>
                      <a:lnTo>
                        <a:pt x="4" y="1"/>
                      </a:lnTo>
                      <a:lnTo>
                        <a:pt x="7" y="0"/>
                      </a:lnTo>
                      <a:lnTo>
                        <a:pt x="9" y="0"/>
                      </a:lnTo>
                      <a:lnTo>
                        <a:pt x="10" y="0"/>
                      </a:lnTo>
                      <a:lnTo>
                        <a:pt x="13" y="1"/>
                      </a:lnTo>
                      <a:lnTo>
                        <a:pt x="15" y="1"/>
                      </a:lnTo>
                      <a:lnTo>
                        <a:pt x="18" y="3"/>
                      </a:lnTo>
                      <a:lnTo>
                        <a:pt x="21" y="4"/>
                      </a:lnTo>
                      <a:lnTo>
                        <a:pt x="24" y="6"/>
                      </a:lnTo>
                      <a:lnTo>
                        <a:pt x="27" y="7"/>
                      </a:lnTo>
                      <a:lnTo>
                        <a:pt x="28" y="10"/>
                      </a:lnTo>
                      <a:lnTo>
                        <a:pt x="31" y="10"/>
                      </a:lnTo>
                      <a:lnTo>
                        <a:pt x="33" y="12"/>
                      </a:lnTo>
                      <a:lnTo>
                        <a:pt x="34" y="13"/>
                      </a:lnTo>
                      <a:lnTo>
                        <a:pt x="34" y="16"/>
                      </a:lnTo>
                      <a:lnTo>
                        <a:pt x="34" y="18"/>
                      </a:lnTo>
                      <a:lnTo>
                        <a:pt x="34" y="19"/>
                      </a:lnTo>
                      <a:lnTo>
                        <a:pt x="34" y="22"/>
                      </a:lnTo>
                      <a:lnTo>
                        <a:pt x="33" y="25"/>
                      </a:lnTo>
                      <a:lnTo>
                        <a:pt x="30" y="28"/>
                      </a:lnTo>
                      <a:lnTo>
                        <a:pt x="27" y="30"/>
                      </a:lnTo>
                      <a:lnTo>
                        <a:pt x="24" y="30"/>
                      </a:lnTo>
                      <a:lnTo>
                        <a:pt x="21" y="28"/>
                      </a:lnTo>
                      <a:lnTo>
                        <a:pt x="18" y="27"/>
                      </a:lnTo>
                      <a:lnTo>
                        <a:pt x="15" y="25"/>
                      </a:lnTo>
                      <a:lnTo>
                        <a:pt x="12" y="24"/>
                      </a:lnTo>
                      <a:lnTo>
                        <a:pt x="10" y="22"/>
                      </a:lnTo>
                      <a:lnTo>
                        <a:pt x="9" y="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89" name="Line 1037"/>
                <p:cNvSpPr>
                  <a:spLocks noChangeShapeType="1"/>
                </p:cNvSpPr>
                <p:nvPr/>
              </p:nvSpPr>
              <p:spPr bwMode="auto">
                <a:xfrm flipH="1">
                  <a:off x="1957" y="1518"/>
                  <a:ext cx="5"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90" name="Line 1038"/>
                <p:cNvSpPr>
                  <a:spLocks noChangeShapeType="1"/>
                </p:cNvSpPr>
                <p:nvPr/>
              </p:nvSpPr>
              <p:spPr bwMode="auto">
                <a:xfrm flipV="1">
                  <a:off x="1968" y="1516"/>
                  <a:ext cx="6"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91" name="Line 1039"/>
                <p:cNvSpPr>
                  <a:spLocks noChangeShapeType="1"/>
                </p:cNvSpPr>
                <p:nvPr/>
              </p:nvSpPr>
              <p:spPr bwMode="auto">
                <a:xfrm flipV="1">
                  <a:off x="1972" y="1530"/>
                  <a:ext cx="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92" name="Freeform 1040"/>
                <p:cNvSpPr>
                  <a:spLocks/>
                </p:cNvSpPr>
                <p:nvPr/>
              </p:nvSpPr>
              <p:spPr bwMode="auto">
                <a:xfrm>
                  <a:off x="1729" y="1488"/>
                  <a:ext cx="36" cy="25"/>
                </a:xfrm>
                <a:custGeom>
                  <a:avLst/>
                  <a:gdLst>
                    <a:gd name="T0" fmla="*/ 18 w 36"/>
                    <a:gd name="T1" fmla="*/ 24 h 25"/>
                    <a:gd name="T2" fmla="*/ 18 w 36"/>
                    <a:gd name="T3" fmla="*/ 24 h 25"/>
                    <a:gd name="T4" fmla="*/ 15 w 36"/>
                    <a:gd name="T5" fmla="*/ 25 h 25"/>
                    <a:gd name="T6" fmla="*/ 12 w 36"/>
                    <a:gd name="T7" fmla="*/ 25 h 25"/>
                    <a:gd name="T8" fmla="*/ 10 w 36"/>
                    <a:gd name="T9" fmla="*/ 25 h 25"/>
                    <a:gd name="T10" fmla="*/ 7 w 36"/>
                    <a:gd name="T11" fmla="*/ 25 h 25"/>
                    <a:gd name="T12" fmla="*/ 6 w 36"/>
                    <a:gd name="T13" fmla="*/ 25 h 25"/>
                    <a:gd name="T14" fmla="*/ 4 w 36"/>
                    <a:gd name="T15" fmla="*/ 25 h 25"/>
                    <a:gd name="T16" fmla="*/ 4 w 36"/>
                    <a:gd name="T17" fmla="*/ 24 h 25"/>
                    <a:gd name="T18" fmla="*/ 3 w 36"/>
                    <a:gd name="T19" fmla="*/ 22 h 25"/>
                    <a:gd name="T20" fmla="*/ 1 w 36"/>
                    <a:gd name="T21" fmla="*/ 21 h 25"/>
                    <a:gd name="T22" fmla="*/ 0 w 36"/>
                    <a:gd name="T23" fmla="*/ 18 h 25"/>
                    <a:gd name="T24" fmla="*/ 0 w 36"/>
                    <a:gd name="T25" fmla="*/ 18 h 25"/>
                    <a:gd name="T26" fmla="*/ 0 w 36"/>
                    <a:gd name="T27" fmla="*/ 16 h 25"/>
                    <a:gd name="T28" fmla="*/ 0 w 36"/>
                    <a:gd name="T29" fmla="*/ 13 h 25"/>
                    <a:gd name="T30" fmla="*/ 0 w 36"/>
                    <a:gd name="T31" fmla="*/ 12 h 25"/>
                    <a:gd name="T32" fmla="*/ 1 w 36"/>
                    <a:gd name="T33" fmla="*/ 10 h 25"/>
                    <a:gd name="T34" fmla="*/ 3 w 36"/>
                    <a:gd name="T35" fmla="*/ 9 h 25"/>
                    <a:gd name="T36" fmla="*/ 4 w 36"/>
                    <a:gd name="T37" fmla="*/ 7 h 25"/>
                    <a:gd name="T38" fmla="*/ 7 w 36"/>
                    <a:gd name="T39" fmla="*/ 6 h 25"/>
                    <a:gd name="T40" fmla="*/ 10 w 36"/>
                    <a:gd name="T41" fmla="*/ 6 h 25"/>
                    <a:gd name="T42" fmla="*/ 12 w 36"/>
                    <a:gd name="T43" fmla="*/ 4 h 25"/>
                    <a:gd name="T44" fmla="*/ 15 w 36"/>
                    <a:gd name="T45" fmla="*/ 3 h 25"/>
                    <a:gd name="T46" fmla="*/ 15 w 36"/>
                    <a:gd name="T47" fmla="*/ 3 h 25"/>
                    <a:gd name="T48" fmla="*/ 19 w 36"/>
                    <a:gd name="T49" fmla="*/ 3 h 25"/>
                    <a:gd name="T50" fmla="*/ 21 w 36"/>
                    <a:gd name="T51" fmla="*/ 1 h 25"/>
                    <a:gd name="T52" fmla="*/ 24 w 36"/>
                    <a:gd name="T53" fmla="*/ 1 h 25"/>
                    <a:gd name="T54" fmla="*/ 27 w 36"/>
                    <a:gd name="T55" fmla="*/ 0 h 25"/>
                    <a:gd name="T56" fmla="*/ 28 w 36"/>
                    <a:gd name="T57" fmla="*/ 0 h 25"/>
                    <a:gd name="T58" fmla="*/ 30 w 36"/>
                    <a:gd name="T59" fmla="*/ 1 h 25"/>
                    <a:gd name="T60" fmla="*/ 31 w 36"/>
                    <a:gd name="T61" fmla="*/ 3 h 25"/>
                    <a:gd name="T62" fmla="*/ 33 w 36"/>
                    <a:gd name="T63" fmla="*/ 3 h 25"/>
                    <a:gd name="T64" fmla="*/ 34 w 36"/>
                    <a:gd name="T65" fmla="*/ 6 h 25"/>
                    <a:gd name="T66" fmla="*/ 36 w 36"/>
                    <a:gd name="T67" fmla="*/ 9 h 25"/>
                    <a:gd name="T68" fmla="*/ 36 w 36"/>
                    <a:gd name="T69" fmla="*/ 9 h 25"/>
                    <a:gd name="T70" fmla="*/ 36 w 36"/>
                    <a:gd name="T71" fmla="*/ 12 h 25"/>
                    <a:gd name="T72" fmla="*/ 36 w 36"/>
                    <a:gd name="T73" fmla="*/ 15 h 25"/>
                    <a:gd name="T74" fmla="*/ 34 w 36"/>
                    <a:gd name="T75" fmla="*/ 18 h 25"/>
                    <a:gd name="T76" fmla="*/ 31 w 36"/>
                    <a:gd name="T77" fmla="*/ 19 h 25"/>
                    <a:gd name="T78" fmla="*/ 28 w 36"/>
                    <a:gd name="T79" fmla="*/ 21 h 25"/>
                    <a:gd name="T80" fmla="*/ 25 w 36"/>
                    <a:gd name="T81" fmla="*/ 22 h 25"/>
                    <a:gd name="T82" fmla="*/ 22 w 36"/>
                    <a:gd name="T83" fmla="*/ 22 h 25"/>
                    <a:gd name="T84" fmla="*/ 19 w 36"/>
                    <a:gd name="T85" fmla="*/ 24 h 25"/>
                    <a:gd name="T86" fmla="*/ 18 w 36"/>
                    <a:gd name="T87" fmla="*/ 24 h 25"/>
                    <a:gd name="T88" fmla="*/ 18 w 36"/>
                    <a:gd name="T89" fmla="*/ 24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25"/>
                    <a:gd name="T137" fmla="*/ 36 w 36"/>
                    <a:gd name="T138" fmla="*/ 25 h 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25">
                      <a:moveTo>
                        <a:pt x="18" y="24"/>
                      </a:moveTo>
                      <a:lnTo>
                        <a:pt x="18" y="24"/>
                      </a:lnTo>
                      <a:lnTo>
                        <a:pt x="15" y="25"/>
                      </a:lnTo>
                      <a:lnTo>
                        <a:pt x="12" y="25"/>
                      </a:lnTo>
                      <a:lnTo>
                        <a:pt x="10" y="25"/>
                      </a:lnTo>
                      <a:lnTo>
                        <a:pt x="7" y="25"/>
                      </a:lnTo>
                      <a:lnTo>
                        <a:pt x="6" y="25"/>
                      </a:lnTo>
                      <a:lnTo>
                        <a:pt x="4" y="25"/>
                      </a:lnTo>
                      <a:lnTo>
                        <a:pt x="4" y="24"/>
                      </a:lnTo>
                      <a:lnTo>
                        <a:pt x="3" y="22"/>
                      </a:lnTo>
                      <a:lnTo>
                        <a:pt x="1" y="21"/>
                      </a:lnTo>
                      <a:lnTo>
                        <a:pt x="0" y="18"/>
                      </a:lnTo>
                      <a:lnTo>
                        <a:pt x="0" y="16"/>
                      </a:lnTo>
                      <a:lnTo>
                        <a:pt x="0" y="13"/>
                      </a:lnTo>
                      <a:lnTo>
                        <a:pt x="0" y="12"/>
                      </a:lnTo>
                      <a:lnTo>
                        <a:pt x="1" y="10"/>
                      </a:lnTo>
                      <a:lnTo>
                        <a:pt x="3" y="9"/>
                      </a:lnTo>
                      <a:lnTo>
                        <a:pt x="4" y="7"/>
                      </a:lnTo>
                      <a:lnTo>
                        <a:pt x="7" y="6"/>
                      </a:lnTo>
                      <a:lnTo>
                        <a:pt x="10" y="6"/>
                      </a:lnTo>
                      <a:lnTo>
                        <a:pt x="12" y="4"/>
                      </a:lnTo>
                      <a:lnTo>
                        <a:pt x="15" y="3"/>
                      </a:lnTo>
                      <a:lnTo>
                        <a:pt x="19" y="3"/>
                      </a:lnTo>
                      <a:lnTo>
                        <a:pt x="21" y="1"/>
                      </a:lnTo>
                      <a:lnTo>
                        <a:pt x="24" y="1"/>
                      </a:lnTo>
                      <a:lnTo>
                        <a:pt x="27" y="0"/>
                      </a:lnTo>
                      <a:lnTo>
                        <a:pt x="28" y="0"/>
                      </a:lnTo>
                      <a:lnTo>
                        <a:pt x="30" y="1"/>
                      </a:lnTo>
                      <a:lnTo>
                        <a:pt x="31" y="3"/>
                      </a:lnTo>
                      <a:lnTo>
                        <a:pt x="33" y="3"/>
                      </a:lnTo>
                      <a:lnTo>
                        <a:pt x="34" y="6"/>
                      </a:lnTo>
                      <a:lnTo>
                        <a:pt x="36" y="9"/>
                      </a:lnTo>
                      <a:lnTo>
                        <a:pt x="36" y="12"/>
                      </a:lnTo>
                      <a:lnTo>
                        <a:pt x="36" y="15"/>
                      </a:lnTo>
                      <a:lnTo>
                        <a:pt x="34" y="18"/>
                      </a:lnTo>
                      <a:lnTo>
                        <a:pt x="31" y="19"/>
                      </a:lnTo>
                      <a:lnTo>
                        <a:pt x="28" y="21"/>
                      </a:lnTo>
                      <a:lnTo>
                        <a:pt x="25" y="22"/>
                      </a:lnTo>
                      <a:lnTo>
                        <a:pt x="22" y="22"/>
                      </a:lnTo>
                      <a:lnTo>
                        <a:pt x="19" y="24"/>
                      </a:lnTo>
                      <a:lnTo>
                        <a:pt x="18" y="24"/>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493" name="Freeform 1041"/>
                <p:cNvSpPr>
                  <a:spLocks/>
                </p:cNvSpPr>
                <p:nvPr/>
              </p:nvSpPr>
              <p:spPr bwMode="auto">
                <a:xfrm>
                  <a:off x="1729" y="1488"/>
                  <a:ext cx="36" cy="25"/>
                </a:xfrm>
                <a:custGeom>
                  <a:avLst/>
                  <a:gdLst>
                    <a:gd name="T0" fmla="*/ 18 w 36"/>
                    <a:gd name="T1" fmla="*/ 24 h 25"/>
                    <a:gd name="T2" fmla="*/ 18 w 36"/>
                    <a:gd name="T3" fmla="*/ 24 h 25"/>
                    <a:gd name="T4" fmla="*/ 15 w 36"/>
                    <a:gd name="T5" fmla="*/ 25 h 25"/>
                    <a:gd name="T6" fmla="*/ 12 w 36"/>
                    <a:gd name="T7" fmla="*/ 25 h 25"/>
                    <a:gd name="T8" fmla="*/ 10 w 36"/>
                    <a:gd name="T9" fmla="*/ 25 h 25"/>
                    <a:gd name="T10" fmla="*/ 7 w 36"/>
                    <a:gd name="T11" fmla="*/ 25 h 25"/>
                    <a:gd name="T12" fmla="*/ 6 w 36"/>
                    <a:gd name="T13" fmla="*/ 25 h 25"/>
                    <a:gd name="T14" fmla="*/ 4 w 36"/>
                    <a:gd name="T15" fmla="*/ 25 h 25"/>
                    <a:gd name="T16" fmla="*/ 4 w 36"/>
                    <a:gd name="T17" fmla="*/ 24 h 25"/>
                    <a:gd name="T18" fmla="*/ 3 w 36"/>
                    <a:gd name="T19" fmla="*/ 22 h 25"/>
                    <a:gd name="T20" fmla="*/ 1 w 36"/>
                    <a:gd name="T21" fmla="*/ 21 h 25"/>
                    <a:gd name="T22" fmla="*/ 0 w 36"/>
                    <a:gd name="T23" fmla="*/ 18 h 25"/>
                    <a:gd name="T24" fmla="*/ 0 w 36"/>
                    <a:gd name="T25" fmla="*/ 18 h 25"/>
                    <a:gd name="T26" fmla="*/ 0 w 36"/>
                    <a:gd name="T27" fmla="*/ 16 h 25"/>
                    <a:gd name="T28" fmla="*/ 0 w 36"/>
                    <a:gd name="T29" fmla="*/ 13 h 25"/>
                    <a:gd name="T30" fmla="*/ 0 w 36"/>
                    <a:gd name="T31" fmla="*/ 12 h 25"/>
                    <a:gd name="T32" fmla="*/ 1 w 36"/>
                    <a:gd name="T33" fmla="*/ 10 h 25"/>
                    <a:gd name="T34" fmla="*/ 3 w 36"/>
                    <a:gd name="T35" fmla="*/ 9 h 25"/>
                    <a:gd name="T36" fmla="*/ 4 w 36"/>
                    <a:gd name="T37" fmla="*/ 7 h 25"/>
                    <a:gd name="T38" fmla="*/ 7 w 36"/>
                    <a:gd name="T39" fmla="*/ 6 h 25"/>
                    <a:gd name="T40" fmla="*/ 10 w 36"/>
                    <a:gd name="T41" fmla="*/ 6 h 25"/>
                    <a:gd name="T42" fmla="*/ 12 w 36"/>
                    <a:gd name="T43" fmla="*/ 4 h 25"/>
                    <a:gd name="T44" fmla="*/ 15 w 36"/>
                    <a:gd name="T45" fmla="*/ 3 h 25"/>
                    <a:gd name="T46" fmla="*/ 15 w 36"/>
                    <a:gd name="T47" fmla="*/ 3 h 25"/>
                    <a:gd name="T48" fmla="*/ 19 w 36"/>
                    <a:gd name="T49" fmla="*/ 3 h 25"/>
                    <a:gd name="T50" fmla="*/ 21 w 36"/>
                    <a:gd name="T51" fmla="*/ 1 h 25"/>
                    <a:gd name="T52" fmla="*/ 24 w 36"/>
                    <a:gd name="T53" fmla="*/ 1 h 25"/>
                    <a:gd name="T54" fmla="*/ 27 w 36"/>
                    <a:gd name="T55" fmla="*/ 0 h 25"/>
                    <a:gd name="T56" fmla="*/ 28 w 36"/>
                    <a:gd name="T57" fmla="*/ 0 h 25"/>
                    <a:gd name="T58" fmla="*/ 30 w 36"/>
                    <a:gd name="T59" fmla="*/ 1 h 25"/>
                    <a:gd name="T60" fmla="*/ 31 w 36"/>
                    <a:gd name="T61" fmla="*/ 3 h 25"/>
                    <a:gd name="T62" fmla="*/ 33 w 36"/>
                    <a:gd name="T63" fmla="*/ 3 h 25"/>
                    <a:gd name="T64" fmla="*/ 34 w 36"/>
                    <a:gd name="T65" fmla="*/ 6 h 25"/>
                    <a:gd name="T66" fmla="*/ 36 w 36"/>
                    <a:gd name="T67" fmla="*/ 9 h 25"/>
                    <a:gd name="T68" fmla="*/ 36 w 36"/>
                    <a:gd name="T69" fmla="*/ 9 h 25"/>
                    <a:gd name="T70" fmla="*/ 36 w 36"/>
                    <a:gd name="T71" fmla="*/ 12 h 25"/>
                    <a:gd name="T72" fmla="*/ 36 w 36"/>
                    <a:gd name="T73" fmla="*/ 15 h 25"/>
                    <a:gd name="T74" fmla="*/ 34 w 36"/>
                    <a:gd name="T75" fmla="*/ 18 h 25"/>
                    <a:gd name="T76" fmla="*/ 31 w 36"/>
                    <a:gd name="T77" fmla="*/ 19 h 25"/>
                    <a:gd name="T78" fmla="*/ 28 w 36"/>
                    <a:gd name="T79" fmla="*/ 21 h 25"/>
                    <a:gd name="T80" fmla="*/ 25 w 36"/>
                    <a:gd name="T81" fmla="*/ 22 h 25"/>
                    <a:gd name="T82" fmla="*/ 22 w 36"/>
                    <a:gd name="T83" fmla="*/ 22 h 25"/>
                    <a:gd name="T84" fmla="*/ 19 w 36"/>
                    <a:gd name="T85" fmla="*/ 24 h 25"/>
                    <a:gd name="T86" fmla="*/ 18 w 36"/>
                    <a:gd name="T87" fmla="*/ 24 h 25"/>
                    <a:gd name="T88" fmla="*/ 18 w 36"/>
                    <a:gd name="T89" fmla="*/ 24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25"/>
                    <a:gd name="T137" fmla="*/ 36 w 36"/>
                    <a:gd name="T138" fmla="*/ 25 h 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25">
                      <a:moveTo>
                        <a:pt x="18" y="24"/>
                      </a:moveTo>
                      <a:lnTo>
                        <a:pt x="18" y="24"/>
                      </a:lnTo>
                      <a:lnTo>
                        <a:pt x="15" y="25"/>
                      </a:lnTo>
                      <a:lnTo>
                        <a:pt x="12" y="25"/>
                      </a:lnTo>
                      <a:lnTo>
                        <a:pt x="10" y="25"/>
                      </a:lnTo>
                      <a:lnTo>
                        <a:pt x="7" y="25"/>
                      </a:lnTo>
                      <a:lnTo>
                        <a:pt x="6" y="25"/>
                      </a:lnTo>
                      <a:lnTo>
                        <a:pt x="4" y="25"/>
                      </a:lnTo>
                      <a:lnTo>
                        <a:pt x="4" y="24"/>
                      </a:lnTo>
                      <a:lnTo>
                        <a:pt x="3" y="22"/>
                      </a:lnTo>
                      <a:lnTo>
                        <a:pt x="1" y="21"/>
                      </a:lnTo>
                      <a:lnTo>
                        <a:pt x="0" y="18"/>
                      </a:lnTo>
                      <a:lnTo>
                        <a:pt x="0" y="16"/>
                      </a:lnTo>
                      <a:lnTo>
                        <a:pt x="0" y="13"/>
                      </a:lnTo>
                      <a:lnTo>
                        <a:pt x="0" y="12"/>
                      </a:lnTo>
                      <a:lnTo>
                        <a:pt x="1" y="10"/>
                      </a:lnTo>
                      <a:lnTo>
                        <a:pt x="3" y="9"/>
                      </a:lnTo>
                      <a:lnTo>
                        <a:pt x="4" y="7"/>
                      </a:lnTo>
                      <a:lnTo>
                        <a:pt x="7" y="6"/>
                      </a:lnTo>
                      <a:lnTo>
                        <a:pt x="10" y="6"/>
                      </a:lnTo>
                      <a:lnTo>
                        <a:pt x="12" y="4"/>
                      </a:lnTo>
                      <a:lnTo>
                        <a:pt x="15" y="3"/>
                      </a:lnTo>
                      <a:lnTo>
                        <a:pt x="19" y="3"/>
                      </a:lnTo>
                      <a:lnTo>
                        <a:pt x="21" y="1"/>
                      </a:lnTo>
                      <a:lnTo>
                        <a:pt x="24" y="1"/>
                      </a:lnTo>
                      <a:lnTo>
                        <a:pt x="27" y="0"/>
                      </a:lnTo>
                      <a:lnTo>
                        <a:pt x="28" y="0"/>
                      </a:lnTo>
                      <a:lnTo>
                        <a:pt x="30" y="1"/>
                      </a:lnTo>
                      <a:lnTo>
                        <a:pt x="31" y="3"/>
                      </a:lnTo>
                      <a:lnTo>
                        <a:pt x="33" y="3"/>
                      </a:lnTo>
                      <a:lnTo>
                        <a:pt x="34" y="6"/>
                      </a:lnTo>
                      <a:lnTo>
                        <a:pt x="36" y="9"/>
                      </a:lnTo>
                      <a:lnTo>
                        <a:pt x="36" y="12"/>
                      </a:lnTo>
                      <a:lnTo>
                        <a:pt x="36" y="15"/>
                      </a:lnTo>
                      <a:lnTo>
                        <a:pt x="34" y="18"/>
                      </a:lnTo>
                      <a:lnTo>
                        <a:pt x="31" y="19"/>
                      </a:lnTo>
                      <a:lnTo>
                        <a:pt x="28" y="21"/>
                      </a:lnTo>
                      <a:lnTo>
                        <a:pt x="25" y="22"/>
                      </a:lnTo>
                      <a:lnTo>
                        <a:pt x="22" y="22"/>
                      </a:lnTo>
                      <a:lnTo>
                        <a:pt x="19" y="24"/>
                      </a:lnTo>
                      <a:lnTo>
                        <a:pt x="18"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494" name="Line 1042"/>
                <p:cNvSpPr>
                  <a:spLocks noChangeShapeType="1"/>
                </p:cNvSpPr>
                <p:nvPr/>
              </p:nvSpPr>
              <p:spPr bwMode="auto">
                <a:xfrm>
                  <a:off x="1736" y="1503"/>
                  <a:ext cx="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95" name="Line 1043"/>
                <p:cNvSpPr>
                  <a:spLocks noChangeShapeType="1"/>
                </p:cNvSpPr>
                <p:nvPr/>
              </p:nvSpPr>
              <p:spPr bwMode="auto">
                <a:xfrm flipH="1" flipV="1">
                  <a:off x="1741" y="1492"/>
                  <a:ext cx="6"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96" name="Line 1044"/>
                <p:cNvSpPr>
                  <a:spLocks noChangeShapeType="1"/>
                </p:cNvSpPr>
                <p:nvPr/>
              </p:nvSpPr>
              <p:spPr bwMode="auto">
                <a:xfrm flipH="1" flipV="1">
                  <a:off x="1753" y="1498"/>
                  <a:ext cx="6"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8497" name="Freeform 1045"/>
                <p:cNvSpPr>
                  <a:spLocks/>
                </p:cNvSpPr>
                <p:nvPr/>
              </p:nvSpPr>
              <p:spPr bwMode="auto">
                <a:xfrm>
                  <a:off x="1975" y="1672"/>
                  <a:ext cx="63" cy="128"/>
                </a:xfrm>
                <a:custGeom>
                  <a:avLst/>
                  <a:gdLst>
                    <a:gd name="T0" fmla="*/ 27 w 63"/>
                    <a:gd name="T1" fmla="*/ 0 h 128"/>
                    <a:gd name="T2" fmla="*/ 33 w 63"/>
                    <a:gd name="T3" fmla="*/ 1 h 128"/>
                    <a:gd name="T4" fmla="*/ 41 w 63"/>
                    <a:gd name="T5" fmla="*/ 3 h 128"/>
                    <a:gd name="T6" fmla="*/ 48 w 63"/>
                    <a:gd name="T7" fmla="*/ 4 h 128"/>
                    <a:gd name="T8" fmla="*/ 54 w 63"/>
                    <a:gd name="T9" fmla="*/ 6 h 128"/>
                    <a:gd name="T10" fmla="*/ 59 w 63"/>
                    <a:gd name="T11" fmla="*/ 7 h 128"/>
                    <a:gd name="T12" fmla="*/ 51 w 63"/>
                    <a:gd name="T13" fmla="*/ 22 h 128"/>
                    <a:gd name="T14" fmla="*/ 47 w 63"/>
                    <a:gd name="T15" fmla="*/ 36 h 128"/>
                    <a:gd name="T16" fmla="*/ 44 w 63"/>
                    <a:gd name="T17" fmla="*/ 48 h 128"/>
                    <a:gd name="T18" fmla="*/ 44 w 63"/>
                    <a:gd name="T19" fmla="*/ 56 h 128"/>
                    <a:gd name="T20" fmla="*/ 48 w 63"/>
                    <a:gd name="T21" fmla="*/ 64 h 128"/>
                    <a:gd name="T22" fmla="*/ 51 w 63"/>
                    <a:gd name="T23" fmla="*/ 68 h 128"/>
                    <a:gd name="T24" fmla="*/ 56 w 63"/>
                    <a:gd name="T25" fmla="*/ 79 h 128"/>
                    <a:gd name="T26" fmla="*/ 60 w 63"/>
                    <a:gd name="T27" fmla="*/ 92 h 128"/>
                    <a:gd name="T28" fmla="*/ 63 w 63"/>
                    <a:gd name="T29" fmla="*/ 106 h 128"/>
                    <a:gd name="T30" fmla="*/ 63 w 63"/>
                    <a:gd name="T31" fmla="*/ 116 h 128"/>
                    <a:gd name="T32" fmla="*/ 63 w 63"/>
                    <a:gd name="T33" fmla="*/ 121 h 128"/>
                    <a:gd name="T34" fmla="*/ 60 w 63"/>
                    <a:gd name="T35" fmla="*/ 127 h 128"/>
                    <a:gd name="T36" fmla="*/ 57 w 63"/>
                    <a:gd name="T37" fmla="*/ 128 h 128"/>
                    <a:gd name="T38" fmla="*/ 51 w 63"/>
                    <a:gd name="T39" fmla="*/ 127 h 128"/>
                    <a:gd name="T40" fmla="*/ 48 w 63"/>
                    <a:gd name="T41" fmla="*/ 121 h 128"/>
                    <a:gd name="T42" fmla="*/ 44 w 63"/>
                    <a:gd name="T43" fmla="*/ 109 h 128"/>
                    <a:gd name="T44" fmla="*/ 44 w 63"/>
                    <a:gd name="T45" fmla="*/ 103 h 128"/>
                    <a:gd name="T46" fmla="*/ 42 w 63"/>
                    <a:gd name="T47" fmla="*/ 89 h 128"/>
                    <a:gd name="T48" fmla="*/ 41 w 63"/>
                    <a:gd name="T49" fmla="*/ 79 h 128"/>
                    <a:gd name="T50" fmla="*/ 39 w 63"/>
                    <a:gd name="T51" fmla="*/ 74 h 128"/>
                    <a:gd name="T52" fmla="*/ 36 w 63"/>
                    <a:gd name="T53" fmla="*/ 73 h 128"/>
                    <a:gd name="T54" fmla="*/ 33 w 63"/>
                    <a:gd name="T55" fmla="*/ 74 h 128"/>
                    <a:gd name="T56" fmla="*/ 29 w 63"/>
                    <a:gd name="T57" fmla="*/ 82 h 128"/>
                    <a:gd name="T58" fmla="*/ 29 w 63"/>
                    <a:gd name="T59" fmla="*/ 94 h 128"/>
                    <a:gd name="T60" fmla="*/ 29 w 63"/>
                    <a:gd name="T61" fmla="*/ 107 h 128"/>
                    <a:gd name="T62" fmla="*/ 27 w 63"/>
                    <a:gd name="T63" fmla="*/ 118 h 128"/>
                    <a:gd name="T64" fmla="*/ 20 w 63"/>
                    <a:gd name="T65" fmla="*/ 122 h 128"/>
                    <a:gd name="T66" fmla="*/ 14 w 63"/>
                    <a:gd name="T67" fmla="*/ 121 h 128"/>
                    <a:gd name="T68" fmla="*/ 6 w 63"/>
                    <a:gd name="T69" fmla="*/ 115 h 128"/>
                    <a:gd name="T70" fmla="*/ 2 w 63"/>
                    <a:gd name="T71" fmla="*/ 103 h 128"/>
                    <a:gd name="T72" fmla="*/ 0 w 63"/>
                    <a:gd name="T73" fmla="*/ 88 h 128"/>
                    <a:gd name="T74" fmla="*/ 2 w 63"/>
                    <a:gd name="T75" fmla="*/ 68 h 128"/>
                    <a:gd name="T76" fmla="*/ 2 w 63"/>
                    <a:gd name="T77" fmla="*/ 59 h 128"/>
                    <a:gd name="T78" fmla="*/ 5 w 63"/>
                    <a:gd name="T79" fmla="*/ 45 h 128"/>
                    <a:gd name="T80" fmla="*/ 11 w 63"/>
                    <a:gd name="T81" fmla="*/ 33 h 128"/>
                    <a:gd name="T82" fmla="*/ 17 w 63"/>
                    <a:gd name="T83" fmla="*/ 25 h 128"/>
                    <a:gd name="T84" fmla="*/ 21 w 63"/>
                    <a:gd name="T85" fmla="*/ 18 h 128"/>
                    <a:gd name="T86" fmla="*/ 24 w 63"/>
                    <a:gd name="T87" fmla="*/ 9 h 128"/>
                    <a:gd name="T88" fmla="*/ 24 w 63"/>
                    <a:gd name="T89" fmla="*/ 9 h 128"/>
                    <a:gd name="T90" fmla="*/ 24 w 63"/>
                    <a:gd name="T91" fmla="*/ 6 h 128"/>
                    <a:gd name="T92" fmla="*/ 24 w 63"/>
                    <a:gd name="T93" fmla="*/ 4 h 128"/>
                    <a:gd name="T94" fmla="*/ 24 w 63"/>
                    <a:gd name="T95" fmla="*/ 3 h 128"/>
                    <a:gd name="T96" fmla="*/ 24 w 63"/>
                    <a:gd name="T97" fmla="*/ 1 h 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
                    <a:gd name="T148" fmla="*/ 0 h 128"/>
                    <a:gd name="T149" fmla="*/ 63 w 63"/>
                    <a:gd name="T150" fmla="*/ 128 h 1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 h="128">
                      <a:moveTo>
                        <a:pt x="24" y="0"/>
                      </a:moveTo>
                      <a:lnTo>
                        <a:pt x="27" y="0"/>
                      </a:lnTo>
                      <a:lnTo>
                        <a:pt x="30" y="1"/>
                      </a:lnTo>
                      <a:lnTo>
                        <a:pt x="33" y="1"/>
                      </a:lnTo>
                      <a:lnTo>
                        <a:pt x="38" y="1"/>
                      </a:lnTo>
                      <a:lnTo>
                        <a:pt x="41" y="3"/>
                      </a:lnTo>
                      <a:lnTo>
                        <a:pt x="44" y="3"/>
                      </a:lnTo>
                      <a:lnTo>
                        <a:pt x="48" y="4"/>
                      </a:lnTo>
                      <a:lnTo>
                        <a:pt x="51" y="6"/>
                      </a:lnTo>
                      <a:lnTo>
                        <a:pt x="54" y="6"/>
                      </a:lnTo>
                      <a:lnTo>
                        <a:pt x="59" y="7"/>
                      </a:lnTo>
                      <a:lnTo>
                        <a:pt x="56" y="15"/>
                      </a:lnTo>
                      <a:lnTo>
                        <a:pt x="51" y="22"/>
                      </a:lnTo>
                      <a:lnTo>
                        <a:pt x="50" y="28"/>
                      </a:lnTo>
                      <a:lnTo>
                        <a:pt x="47" y="36"/>
                      </a:lnTo>
                      <a:lnTo>
                        <a:pt x="45" y="42"/>
                      </a:lnTo>
                      <a:lnTo>
                        <a:pt x="44" y="48"/>
                      </a:lnTo>
                      <a:lnTo>
                        <a:pt x="44" y="52"/>
                      </a:lnTo>
                      <a:lnTo>
                        <a:pt x="44" y="56"/>
                      </a:lnTo>
                      <a:lnTo>
                        <a:pt x="45" y="61"/>
                      </a:lnTo>
                      <a:lnTo>
                        <a:pt x="48" y="64"/>
                      </a:lnTo>
                      <a:lnTo>
                        <a:pt x="51" y="68"/>
                      </a:lnTo>
                      <a:lnTo>
                        <a:pt x="53" y="73"/>
                      </a:lnTo>
                      <a:lnTo>
                        <a:pt x="56" y="79"/>
                      </a:lnTo>
                      <a:lnTo>
                        <a:pt x="59" y="85"/>
                      </a:lnTo>
                      <a:lnTo>
                        <a:pt x="60" y="92"/>
                      </a:lnTo>
                      <a:lnTo>
                        <a:pt x="62" y="98"/>
                      </a:lnTo>
                      <a:lnTo>
                        <a:pt x="63" y="106"/>
                      </a:lnTo>
                      <a:lnTo>
                        <a:pt x="63" y="112"/>
                      </a:lnTo>
                      <a:lnTo>
                        <a:pt x="63" y="116"/>
                      </a:lnTo>
                      <a:lnTo>
                        <a:pt x="63" y="121"/>
                      </a:lnTo>
                      <a:lnTo>
                        <a:pt x="62" y="124"/>
                      </a:lnTo>
                      <a:lnTo>
                        <a:pt x="60" y="127"/>
                      </a:lnTo>
                      <a:lnTo>
                        <a:pt x="59" y="127"/>
                      </a:lnTo>
                      <a:lnTo>
                        <a:pt x="57" y="128"/>
                      </a:lnTo>
                      <a:lnTo>
                        <a:pt x="54" y="128"/>
                      </a:lnTo>
                      <a:lnTo>
                        <a:pt x="51" y="127"/>
                      </a:lnTo>
                      <a:lnTo>
                        <a:pt x="50" y="124"/>
                      </a:lnTo>
                      <a:lnTo>
                        <a:pt x="48" y="121"/>
                      </a:lnTo>
                      <a:lnTo>
                        <a:pt x="45" y="116"/>
                      </a:lnTo>
                      <a:lnTo>
                        <a:pt x="44" y="109"/>
                      </a:lnTo>
                      <a:lnTo>
                        <a:pt x="44" y="103"/>
                      </a:lnTo>
                      <a:lnTo>
                        <a:pt x="44" y="95"/>
                      </a:lnTo>
                      <a:lnTo>
                        <a:pt x="42" y="89"/>
                      </a:lnTo>
                      <a:lnTo>
                        <a:pt x="42" y="83"/>
                      </a:lnTo>
                      <a:lnTo>
                        <a:pt x="41" y="79"/>
                      </a:lnTo>
                      <a:lnTo>
                        <a:pt x="41" y="76"/>
                      </a:lnTo>
                      <a:lnTo>
                        <a:pt x="39" y="74"/>
                      </a:lnTo>
                      <a:lnTo>
                        <a:pt x="38" y="73"/>
                      </a:lnTo>
                      <a:lnTo>
                        <a:pt x="36" y="73"/>
                      </a:lnTo>
                      <a:lnTo>
                        <a:pt x="33" y="74"/>
                      </a:lnTo>
                      <a:lnTo>
                        <a:pt x="30" y="77"/>
                      </a:lnTo>
                      <a:lnTo>
                        <a:pt x="29" y="82"/>
                      </a:lnTo>
                      <a:lnTo>
                        <a:pt x="29" y="88"/>
                      </a:lnTo>
                      <a:lnTo>
                        <a:pt x="29" y="94"/>
                      </a:lnTo>
                      <a:lnTo>
                        <a:pt x="29" y="101"/>
                      </a:lnTo>
                      <a:lnTo>
                        <a:pt x="29" y="107"/>
                      </a:lnTo>
                      <a:lnTo>
                        <a:pt x="29" y="113"/>
                      </a:lnTo>
                      <a:lnTo>
                        <a:pt x="27" y="118"/>
                      </a:lnTo>
                      <a:lnTo>
                        <a:pt x="24" y="121"/>
                      </a:lnTo>
                      <a:lnTo>
                        <a:pt x="20" y="122"/>
                      </a:lnTo>
                      <a:lnTo>
                        <a:pt x="14" y="121"/>
                      </a:lnTo>
                      <a:lnTo>
                        <a:pt x="9" y="119"/>
                      </a:lnTo>
                      <a:lnTo>
                        <a:pt x="6" y="115"/>
                      </a:lnTo>
                      <a:lnTo>
                        <a:pt x="5" y="109"/>
                      </a:lnTo>
                      <a:lnTo>
                        <a:pt x="2" y="103"/>
                      </a:lnTo>
                      <a:lnTo>
                        <a:pt x="2" y="95"/>
                      </a:lnTo>
                      <a:lnTo>
                        <a:pt x="0" y="88"/>
                      </a:lnTo>
                      <a:lnTo>
                        <a:pt x="0" y="77"/>
                      </a:lnTo>
                      <a:lnTo>
                        <a:pt x="2" y="68"/>
                      </a:lnTo>
                      <a:lnTo>
                        <a:pt x="2" y="59"/>
                      </a:lnTo>
                      <a:lnTo>
                        <a:pt x="3" y="51"/>
                      </a:lnTo>
                      <a:lnTo>
                        <a:pt x="5" y="45"/>
                      </a:lnTo>
                      <a:lnTo>
                        <a:pt x="8" y="39"/>
                      </a:lnTo>
                      <a:lnTo>
                        <a:pt x="11" y="33"/>
                      </a:lnTo>
                      <a:lnTo>
                        <a:pt x="14" y="30"/>
                      </a:lnTo>
                      <a:lnTo>
                        <a:pt x="17" y="25"/>
                      </a:lnTo>
                      <a:lnTo>
                        <a:pt x="20" y="22"/>
                      </a:lnTo>
                      <a:lnTo>
                        <a:pt x="21" y="18"/>
                      </a:lnTo>
                      <a:lnTo>
                        <a:pt x="23" y="15"/>
                      </a:lnTo>
                      <a:lnTo>
                        <a:pt x="24" y="9"/>
                      </a:lnTo>
                      <a:lnTo>
                        <a:pt x="24" y="7"/>
                      </a:lnTo>
                      <a:lnTo>
                        <a:pt x="24" y="6"/>
                      </a:lnTo>
                      <a:lnTo>
                        <a:pt x="24" y="4"/>
                      </a:lnTo>
                      <a:lnTo>
                        <a:pt x="24" y="3"/>
                      </a:lnTo>
                      <a:lnTo>
                        <a:pt x="24" y="1"/>
                      </a:lnTo>
                      <a:lnTo>
                        <a:pt x="24" y="0"/>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498" name="Freeform 1046"/>
                <p:cNvSpPr>
                  <a:spLocks/>
                </p:cNvSpPr>
                <p:nvPr/>
              </p:nvSpPr>
              <p:spPr bwMode="auto">
                <a:xfrm>
                  <a:off x="2056" y="1687"/>
                  <a:ext cx="108" cy="170"/>
                </a:xfrm>
                <a:custGeom>
                  <a:avLst/>
                  <a:gdLst>
                    <a:gd name="T0" fmla="*/ 106 w 108"/>
                    <a:gd name="T1" fmla="*/ 13 h 170"/>
                    <a:gd name="T2" fmla="*/ 105 w 108"/>
                    <a:gd name="T3" fmla="*/ 18 h 170"/>
                    <a:gd name="T4" fmla="*/ 102 w 108"/>
                    <a:gd name="T5" fmla="*/ 21 h 170"/>
                    <a:gd name="T6" fmla="*/ 102 w 108"/>
                    <a:gd name="T7" fmla="*/ 24 h 170"/>
                    <a:gd name="T8" fmla="*/ 93 w 108"/>
                    <a:gd name="T9" fmla="*/ 44 h 170"/>
                    <a:gd name="T10" fmla="*/ 87 w 108"/>
                    <a:gd name="T11" fmla="*/ 62 h 170"/>
                    <a:gd name="T12" fmla="*/ 88 w 108"/>
                    <a:gd name="T13" fmla="*/ 82 h 170"/>
                    <a:gd name="T14" fmla="*/ 91 w 108"/>
                    <a:gd name="T15" fmla="*/ 98 h 170"/>
                    <a:gd name="T16" fmla="*/ 96 w 108"/>
                    <a:gd name="T17" fmla="*/ 125 h 170"/>
                    <a:gd name="T18" fmla="*/ 97 w 108"/>
                    <a:gd name="T19" fmla="*/ 151 h 170"/>
                    <a:gd name="T20" fmla="*/ 91 w 108"/>
                    <a:gd name="T21" fmla="*/ 166 h 170"/>
                    <a:gd name="T22" fmla="*/ 87 w 108"/>
                    <a:gd name="T23" fmla="*/ 170 h 170"/>
                    <a:gd name="T24" fmla="*/ 79 w 108"/>
                    <a:gd name="T25" fmla="*/ 169 h 170"/>
                    <a:gd name="T26" fmla="*/ 75 w 108"/>
                    <a:gd name="T27" fmla="*/ 158 h 170"/>
                    <a:gd name="T28" fmla="*/ 73 w 108"/>
                    <a:gd name="T29" fmla="*/ 145 h 170"/>
                    <a:gd name="T30" fmla="*/ 73 w 108"/>
                    <a:gd name="T31" fmla="*/ 119 h 170"/>
                    <a:gd name="T32" fmla="*/ 73 w 108"/>
                    <a:gd name="T33" fmla="*/ 97 h 170"/>
                    <a:gd name="T34" fmla="*/ 70 w 108"/>
                    <a:gd name="T35" fmla="*/ 86 h 170"/>
                    <a:gd name="T36" fmla="*/ 67 w 108"/>
                    <a:gd name="T37" fmla="*/ 88 h 170"/>
                    <a:gd name="T38" fmla="*/ 60 w 108"/>
                    <a:gd name="T39" fmla="*/ 100 h 170"/>
                    <a:gd name="T40" fmla="*/ 55 w 108"/>
                    <a:gd name="T41" fmla="*/ 115 h 170"/>
                    <a:gd name="T42" fmla="*/ 55 w 108"/>
                    <a:gd name="T43" fmla="*/ 130 h 170"/>
                    <a:gd name="T44" fmla="*/ 55 w 108"/>
                    <a:gd name="T45" fmla="*/ 137 h 170"/>
                    <a:gd name="T46" fmla="*/ 51 w 108"/>
                    <a:gd name="T47" fmla="*/ 145 h 170"/>
                    <a:gd name="T48" fmla="*/ 45 w 108"/>
                    <a:gd name="T49" fmla="*/ 143 h 170"/>
                    <a:gd name="T50" fmla="*/ 42 w 108"/>
                    <a:gd name="T51" fmla="*/ 137 h 170"/>
                    <a:gd name="T52" fmla="*/ 40 w 108"/>
                    <a:gd name="T53" fmla="*/ 116 h 170"/>
                    <a:gd name="T54" fmla="*/ 43 w 108"/>
                    <a:gd name="T55" fmla="*/ 91 h 170"/>
                    <a:gd name="T56" fmla="*/ 49 w 108"/>
                    <a:gd name="T57" fmla="*/ 68 h 170"/>
                    <a:gd name="T58" fmla="*/ 55 w 108"/>
                    <a:gd name="T59" fmla="*/ 58 h 170"/>
                    <a:gd name="T60" fmla="*/ 58 w 108"/>
                    <a:gd name="T61" fmla="*/ 38 h 170"/>
                    <a:gd name="T62" fmla="*/ 54 w 108"/>
                    <a:gd name="T63" fmla="*/ 24 h 170"/>
                    <a:gd name="T64" fmla="*/ 45 w 108"/>
                    <a:gd name="T65" fmla="*/ 24 h 170"/>
                    <a:gd name="T66" fmla="*/ 37 w 108"/>
                    <a:gd name="T67" fmla="*/ 31 h 170"/>
                    <a:gd name="T68" fmla="*/ 28 w 108"/>
                    <a:gd name="T69" fmla="*/ 44 h 170"/>
                    <a:gd name="T70" fmla="*/ 25 w 108"/>
                    <a:gd name="T71" fmla="*/ 59 h 170"/>
                    <a:gd name="T72" fmla="*/ 24 w 108"/>
                    <a:gd name="T73" fmla="*/ 71 h 170"/>
                    <a:gd name="T74" fmla="*/ 24 w 108"/>
                    <a:gd name="T75" fmla="*/ 85 h 170"/>
                    <a:gd name="T76" fmla="*/ 18 w 108"/>
                    <a:gd name="T77" fmla="*/ 91 h 170"/>
                    <a:gd name="T78" fmla="*/ 12 w 108"/>
                    <a:gd name="T79" fmla="*/ 92 h 170"/>
                    <a:gd name="T80" fmla="*/ 6 w 108"/>
                    <a:gd name="T81" fmla="*/ 92 h 170"/>
                    <a:gd name="T82" fmla="*/ 2 w 108"/>
                    <a:gd name="T83" fmla="*/ 85 h 170"/>
                    <a:gd name="T84" fmla="*/ 2 w 108"/>
                    <a:gd name="T85" fmla="*/ 68 h 170"/>
                    <a:gd name="T86" fmla="*/ 5 w 108"/>
                    <a:gd name="T87" fmla="*/ 44 h 170"/>
                    <a:gd name="T88" fmla="*/ 6 w 108"/>
                    <a:gd name="T89" fmla="*/ 31 h 170"/>
                    <a:gd name="T90" fmla="*/ 5 w 108"/>
                    <a:gd name="T91" fmla="*/ 16 h 170"/>
                    <a:gd name="T92" fmla="*/ 2 w 108"/>
                    <a:gd name="T93" fmla="*/ 6 h 170"/>
                    <a:gd name="T94" fmla="*/ 0 w 108"/>
                    <a:gd name="T95" fmla="*/ 0 h 170"/>
                    <a:gd name="T96" fmla="*/ 31 w 108"/>
                    <a:gd name="T97" fmla="*/ 6 h 170"/>
                    <a:gd name="T98" fmla="*/ 63 w 108"/>
                    <a:gd name="T99" fmla="*/ 9 h 170"/>
                    <a:gd name="T100" fmla="*/ 96 w 108"/>
                    <a:gd name="T101" fmla="*/ 10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170"/>
                    <a:gd name="T155" fmla="*/ 108 w 108"/>
                    <a:gd name="T156" fmla="*/ 170 h 1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170">
                      <a:moveTo>
                        <a:pt x="108" y="12"/>
                      </a:moveTo>
                      <a:lnTo>
                        <a:pt x="106" y="13"/>
                      </a:lnTo>
                      <a:lnTo>
                        <a:pt x="106" y="15"/>
                      </a:lnTo>
                      <a:lnTo>
                        <a:pt x="105" y="16"/>
                      </a:lnTo>
                      <a:lnTo>
                        <a:pt x="105" y="18"/>
                      </a:lnTo>
                      <a:lnTo>
                        <a:pt x="103" y="18"/>
                      </a:lnTo>
                      <a:lnTo>
                        <a:pt x="103" y="19"/>
                      </a:lnTo>
                      <a:lnTo>
                        <a:pt x="102" y="21"/>
                      </a:lnTo>
                      <a:lnTo>
                        <a:pt x="102" y="22"/>
                      </a:lnTo>
                      <a:lnTo>
                        <a:pt x="102" y="24"/>
                      </a:lnTo>
                      <a:lnTo>
                        <a:pt x="99" y="31"/>
                      </a:lnTo>
                      <a:lnTo>
                        <a:pt x="94" y="38"/>
                      </a:lnTo>
                      <a:lnTo>
                        <a:pt x="93" y="44"/>
                      </a:lnTo>
                      <a:lnTo>
                        <a:pt x="90" y="50"/>
                      </a:lnTo>
                      <a:lnTo>
                        <a:pt x="88" y="56"/>
                      </a:lnTo>
                      <a:lnTo>
                        <a:pt x="87" y="62"/>
                      </a:lnTo>
                      <a:lnTo>
                        <a:pt x="87" y="68"/>
                      </a:lnTo>
                      <a:lnTo>
                        <a:pt x="87" y="76"/>
                      </a:lnTo>
                      <a:lnTo>
                        <a:pt x="88" y="82"/>
                      </a:lnTo>
                      <a:lnTo>
                        <a:pt x="90" y="89"/>
                      </a:lnTo>
                      <a:lnTo>
                        <a:pt x="91" y="98"/>
                      </a:lnTo>
                      <a:lnTo>
                        <a:pt x="94" y="107"/>
                      </a:lnTo>
                      <a:lnTo>
                        <a:pt x="94" y="116"/>
                      </a:lnTo>
                      <a:lnTo>
                        <a:pt x="96" y="125"/>
                      </a:lnTo>
                      <a:lnTo>
                        <a:pt x="97" y="134"/>
                      </a:lnTo>
                      <a:lnTo>
                        <a:pt x="97" y="143"/>
                      </a:lnTo>
                      <a:lnTo>
                        <a:pt x="97" y="151"/>
                      </a:lnTo>
                      <a:lnTo>
                        <a:pt x="96" y="158"/>
                      </a:lnTo>
                      <a:lnTo>
                        <a:pt x="94" y="163"/>
                      </a:lnTo>
                      <a:lnTo>
                        <a:pt x="91" y="166"/>
                      </a:lnTo>
                      <a:lnTo>
                        <a:pt x="90" y="169"/>
                      </a:lnTo>
                      <a:lnTo>
                        <a:pt x="87" y="170"/>
                      </a:lnTo>
                      <a:lnTo>
                        <a:pt x="84" y="170"/>
                      </a:lnTo>
                      <a:lnTo>
                        <a:pt x="82" y="170"/>
                      </a:lnTo>
                      <a:lnTo>
                        <a:pt x="79" y="169"/>
                      </a:lnTo>
                      <a:lnTo>
                        <a:pt x="78" y="166"/>
                      </a:lnTo>
                      <a:lnTo>
                        <a:pt x="76" y="163"/>
                      </a:lnTo>
                      <a:lnTo>
                        <a:pt x="75" y="158"/>
                      </a:lnTo>
                      <a:lnTo>
                        <a:pt x="75" y="152"/>
                      </a:lnTo>
                      <a:lnTo>
                        <a:pt x="73" y="145"/>
                      </a:lnTo>
                      <a:lnTo>
                        <a:pt x="73" y="136"/>
                      </a:lnTo>
                      <a:lnTo>
                        <a:pt x="73" y="127"/>
                      </a:lnTo>
                      <a:lnTo>
                        <a:pt x="73" y="119"/>
                      </a:lnTo>
                      <a:lnTo>
                        <a:pt x="73" y="110"/>
                      </a:lnTo>
                      <a:lnTo>
                        <a:pt x="73" y="103"/>
                      </a:lnTo>
                      <a:lnTo>
                        <a:pt x="73" y="97"/>
                      </a:lnTo>
                      <a:lnTo>
                        <a:pt x="73" y="92"/>
                      </a:lnTo>
                      <a:lnTo>
                        <a:pt x="72" y="88"/>
                      </a:lnTo>
                      <a:lnTo>
                        <a:pt x="70" y="86"/>
                      </a:lnTo>
                      <a:lnTo>
                        <a:pt x="69" y="86"/>
                      </a:lnTo>
                      <a:lnTo>
                        <a:pt x="67" y="88"/>
                      </a:lnTo>
                      <a:lnTo>
                        <a:pt x="64" y="91"/>
                      </a:lnTo>
                      <a:lnTo>
                        <a:pt x="63" y="95"/>
                      </a:lnTo>
                      <a:lnTo>
                        <a:pt x="60" y="100"/>
                      </a:lnTo>
                      <a:lnTo>
                        <a:pt x="58" y="104"/>
                      </a:lnTo>
                      <a:lnTo>
                        <a:pt x="57" y="109"/>
                      </a:lnTo>
                      <a:lnTo>
                        <a:pt x="55" y="115"/>
                      </a:lnTo>
                      <a:lnTo>
                        <a:pt x="55" y="119"/>
                      </a:lnTo>
                      <a:lnTo>
                        <a:pt x="55" y="124"/>
                      </a:lnTo>
                      <a:lnTo>
                        <a:pt x="55" y="130"/>
                      </a:lnTo>
                      <a:lnTo>
                        <a:pt x="55" y="133"/>
                      </a:lnTo>
                      <a:lnTo>
                        <a:pt x="55" y="137"/>
                      </a:lnTo>
                      <a:lnTo>
                        <a:pt x="54" y="140"/>
                      </a:lnTo>
                      <a:lnTo>
                        <a:pt x="52" y="142"/>
                      </a:lnTo>
                      <a:lnTo>
                        <a:pt x="51" y="145"/>
                      </a:lnTo>
                      <a:lnTo>
                        <a:pt x="49" y="145"/>
                      </a:lnTo>
                      <a:lnTo>
                        <a:pt x="48" y="145"/>
                      </a:lnTo>
                      <a:lnTo>
                        <a:pt x="45" y="143"/>
                      </a:lnTo>
                      <a:lnTo>
                        <a:pt x="43" y="142"/>
                      </a:lnTo>
                      <a:lnTo>
                        <a:pt x="42" y="137"/>
                      </a:lnTo>
                      <a:lnTo>
                        <a:pt x="40" y="131"/>
                      </a:lnTo>
                      <a:lnTo>
                        <a:pt x="40" y="125"/>
                      </a:lnTo>
                      <a:lnTo>
                        <a:pt x="40" y="116"/>
                      </a:lnTo>
                      <a:lnTo>
                        <a:pt x="40" y="109"/>
                      </a:lnTo>
                      <a:lnTo>
                        <a:pt x="42" y="100"/>
                      </a:lnTo>
                      <a:lnTo>
                        <a:pt x="43" y="91"/>
                      </a:lnTo>
                      <a:lnTo>
                        <a:pt x="45" y="82"/>
                      </a:lnTo>
                      <a:lnTo>
                        <a:pt x="48" y="74"/>
                      </a:lnTo>
                      <a:lnTo>
                        <a:pt x="49" y="68"/>
                      </a:lnTo>
                      <a:lnTo>
                        <a:pt x="52" y="62"/>
                      </a:lnTo>
                      <a:lnTo>
                        <a:pt x="55" y="58"/>
                      </a:lnTo>
                      <a:lnTo>
                        <a:pt x="57" y="52"/>
                      </a:lnTo>
                      <a:lnTo>
                        <a:pt x="57" y="44"/>
                      </a:lnTo>
                      <a:lnTo>
                        <a:pt x="58" y="38"/>
                      </a:lnTo>
                      <a:lnTo>
                        <a:pt x="57" y="33"/>
                      </a:lnTo>
                      <a:lnTo>
                        <a:pt x="55" y="28"/>
                      </a:lnTo>
                      <a:lnTo>
                        <a:pt x="54" y="24"/>
                      </a:lnTo>
                      <a:lnTo>
                        <a:pt x="52" y="22"/>
                      </a:lnTo>
                      <a:lnTo>
                        <a:pt x="48" y="22"/>
                      </a:lnTo>
                      <a:lnTo>
                        <a:pt x="45" y="24"/>
                      </a:lnTo>
                      <a:lnTo>
                        <a:pt x="40" y="28"/>
                      </a:lnTo>
                      <a:lnTo>
                        <a:pt x="37" y="31"/>
                      </a:lnTo>
                      <a:lnTo>
                        <a:pt x="34" y="36"/>
                      </a:lnTo>
                      <a:lnTo>
                        <a:pt x="31" y="40"/>
                      </a:lnTo>
                      <a:lnTo>
                        <a:pt x="28" y="44"/>
                      </a:lnTo>
                      <a:lnTo>
                        <a:pt x="27" y="49"/>
                      </a:lnTo>
                      <a:lnTo>
                        <a:pt x="25" y="55"/>
                      </a:lnTo>
                      <a:lnTo>
                        <a:pt x="25" y="59"/>
                      </a:lnTo>
                      <a:lnTo>
                        <a:pt x="24" y="65"/>
                      </a:lnTo>
                      <a:lnTo>
                        <a:pt x="24" y="71"/>
                      </a:lnTo>
                      <a:lnTo>
                        <a:pt x="24" y="76"/>
                      </a:lnTo>
                      <a:lnTo>
                        <a:pt x="24" y="80"/>
                      </a:lnTo>
                      <a:lnTo>
                        <a:pt x="24" y="85"/>
                      </a:lnTo>
                      <a:lnTo>
                        <a:pt x="22" y="88"/>
                      </a:lnTo>
                      <a:lnTo>
                        <a:pt x="21" y="89"/>
                      </a:lnTo>
                      <a:lnTo>
                        <a:pt x="18" y="91"/>
                      </a:lnTo>
                      <a:lnTo>
                        <a:pt x="16" y="92"/>
                      </a:lnTo>
                      <a:lnTo>
                        <a:pt x="14" y="92"/>
                      </a:lnTo>
                      <a:lnTo>
                        <a:pt x="12" y="92"/>
                      </a:lnTo>
                      <a:lnTo>
                        <a:pt x="9" y="92"/>
                      </a:lnTo>
                      <a:lnTo>
                        <a:pt x="6" y="92"/>
                      </a:lnTo>
                      <a:lnTo>
                        <a:pt x="5" y="91"/>
                      </a:lnTo>
                      <a:lnTo>
                        <a:pt x="3" y="88"/>
                      </a:lnTo>
                      <a:lnTo>
                        <a:pt x="2" y="85"/>
                      </a:lnTo>
                      <a:lnTo>
                        <a:pt x="2" y="80"/>
                      </a:lnTo>
                      <a:lnTo>
                        <a:pt x="0" y="76"/>
                      </a:lnTo>
                      <a:lnTo>
                        <a:pt x="2" y="68"/>
                      </a:lnTo>
                      <a:lnTo>
                        <a:pt x="2" y="62"/>
                      </a:lnTo>
                      <a:lnTo>
                        <a:pt x="3" y="53"/>
                      </a:lnTo>
                      <a:lnTo>
                        <a:pt x="5" y="44"/>
                      </a:lnTo>
                      <a:lnTo>
                        <a:pt x="6" y="37"/>
                      </a:lnTo>
                      <a:lnTo>
                        <a:pt x="6" y="31"/>
                      </a:lnTo>
                      <a:lnTo>
                        <a:pt x="6" y="25"/>
                      </a:lnTo>
                      <a:lnTo>
                        <a:pt x="6" y="21"/>
                      </a:lnTo>
                      <a:lnTo>
                        <a:pt x="5" y="16"/>
                      </a:lnTo>
                      <a:lnTo>
                        <a:pt x="5" y="13"/>
                      </a:lnTo>
                      <a:lnTo>
                        <a:pt x="3" y="10"/>
                      </a:lnTo>
                      <a:lnTo>
                        <a:pt x="2" y="6"/>
                      </a:lnTo>
                      <a:lnTo>
                        <a:pt x="2" y="3"/>
                      </a:lnTo>
                      <a:lnTo>
                        <a:pt x="0" y="0"/>
                      </a:lnTo>
                      <a:lnTo>
                        <a:pt x="11" y="3"/>
                      </a:lnTo>
                      <a:lnTo>
                        <a:pt x="21" y="6"/>
                      </a:lnTo>
                      <a:lnTo>
                        <a:pt x="31" y="6"/>
                      </a:lnTo>
                      <a:lnTo>
                        <a:pt x="42" y="7"/>
                      </a:lnTo>
                      <a:lnTo>
                        <a:pt x="52" y="9"/>
                      </a:lnTo>
                      <a:lnTo>
                        <a:pt x="63" y="9"/>
                      </a:lnTo>
                      <a:lnTo>
                        <a:pt x="75" y="10"/>
                      </a:lnTo>
                      <a:lnTo>
                        <a:pt x="85" y="10"/>
                      </a:lnTo>
                      <a:lnTo>
                        <a:pt x="96" y="10"/>
                      </a:lnTo>
                      <a:lnTo>
                        <a:pt x="108" y="12"/>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499" name="Freeform 1047"/>
                <p:cNvSpPr>
                  <a:spLocks/>
                </p:cNvSpPr>
                <p:nvPr/>
              </p:nvSpPr>
              <p:spPr bwMode="auto">
                <a:xfrm>
                  <a:off x="2602" y="1661"/>
                  <a:ext cx="149" cy="130"/>
                </a:xfrm>
                <a:custGeom>
                  <a:avLst/>
                  <a:gdLst>
                    <a:gd name="T0" fmla="*/ 13 w 149"/>
                    <a:gd name="T1" fmla="*/ 88 h 130"/>
                    <a:gd name="T2" fmla="*/ 10 w 149"/>
                    <a:gd name="T3" fmla="*/ 70 h 130"/>
                    <a:gd name="T4" fmla="*/ 4 w 149"/>
                    <a:gd name="T5" fmla="*/ 56 h 130"/>
                    <a:gd name="T6" fmla="*/ 0 w 149"/>
                    <a:gd name="T7" fmla="*/ 53 h 130"/>
                    <a:gd name="T8" fmla="*/ 23 w 149"/>
                    <a:gd name="T9" fmla="*/ 36 h 130"/>
                    <a:gd name="T10" fmla="*/ 52 w 149"/>
                    <a:gd name="T11" fmla="*/ 20 h 130"/>
                    <a:gd name="T12" fmla="*/ 83 w 149"/>
                    <a:gd name="T13" fmla="*/ 5 h 130"/>
                    <a:gd name="T14" fmla="*/ 98 w 149"/>
                    <a:gd name="T15" fmla="*/ 5 h 130"/>
                    <a:gd name="T16" fmla="*/ 107 w 149"/>
                    <a:gd name="T17" fmla="*/ 12 h 130"/>
                    <a:gd name="T18" fmla="*/ 119 w 149"/>
                    <a:gd name="T19" fmla="*/ 21 h 130"/>
                    <a:gd name="T20" fmla="*/ 130 w 149"/>
                    <a:gd name="T21" fmla="*/ 30 h 130"/>
                    <a:gd name="T22" fmla="*/ 139 w 149"/>
                    <a:gd name="T23" fmla="*/ 36 h 130"/>
                    <a:gd name="T24" fmla="*/ 148 w 149"/>
                    <a:gd name="T25" fmla="*/ 44 h 130"/>
                    <a:gd name="T26" fmla="*/ 149 w 149"/>
                    <a:gd name="T27" fmla="*/ 50 h 130"/>
                    <a:gd name="T28" fmla="*/ 148 w 149"/>
                    <a:gd name="T29" fmla="*/ 54 h 130"/>
                    <a:gd name="T30" fmla="*/ 136 w 149"/>
                    <a:gd name="T31" fmla="*/ 59 h 130"/>
                    <a:gd name="T32" fmla="*/ 121 w 149"/>
                    <a:gd name="T33" fmla="*/ 57 h 130"/>
                    <a:gd name="T34" fmla="*/ 107 w 149"/>
                    <a:gd name="T35" fmla="*/ 48 h 130"/>
                    <a:gd name="T36" fmla="*/ 104 w 149"/>
                    <a:gd name="T37" fmla="*/ 41 h 130"/>
                    <a:gd name="T38" fmla="*/ 98 w 149"/>
                    <a:gd name="T39" fmla="*/ 33 h 130"/>
                    <a:gd name="T40" fmla="*/ 91 w 149"/>
                    <a:gd name="T41" fmla="*/ 32 h 130"/>
                    <a:gd name="T42" fmla="*/ 85 w 149"/>
                    <a:gd name="T43" fmla="*/ 36 h 130"/>
                    <a:gd name="T44" fmla="*/ 82 w 149"/>
                    <a:gd name="T45" fmla="*/ 44 h 130"/>
                    <a:gd name="T46" fmla="*/ 85 w 149"/>
                    <a:gd name="T47" fmla="*/ 56 h 130"/>
                    <a:gd name="T48" fmla="*/ 91 w 149"/>
                    <a:gd name="T49" fmla="*/ 64 h 130"/>
                    <a:gd name="T50" fmla="*/ 97 w 149"/>
                    <a:gd name="T51" fmla="*/ 69 h 130"/>
                    <a:gd name="T52" fmla="*/ 95 w 149"/>
                    <a:gd name="T53" fmla="*/ 79 h 130"/>
                    <a:gd name="T54" fmla="*/ 86 w 149"/>
                    <a:gd name="T55" fmla="*/ 93 h 130"/>
                    <a:gd name="T56" fmla="*/ 73 w 149"/>
                    <a:gd name="T57" fmla="*/ 96 h 130"/>
                    <a:gd name="T58" fmla="*/ 67 w 149"/>
                    <a:gd name="T59" fmla="*/ 87 h 130"/>
                    <a:gd name="T60" fmla="*/ 56 w 149"/>
                    <a:gd name="T61" fmla="*/ 70 h 130"/>
                    <a:gd name="T62" fmla="*/ 47 w 149"/>
                    <a:gd name="T63" fmla="*/ 57 h 130"/>
                    <a:gd name="T64" fmla="*/ 38 w 149"/>
                    <a:gd name="T65" fmla="*/ 57 h 130"/>
                    <a:gd name="T66" fmla="*/ 35 w 149"/>
                    <a:gd name="T67" fmla="*/ 66 h 130"/>
                    <a:gd name="T68" fmla="*/ 37 w 149"/>
                    <a:gd name="T69" fmla="*/ 79 h 130"/>
                    <a:gd name="T70" fmla="*/ 40 w 149"/>
                    <a:gd name="T71" fmla="*/ 93 h 130"/>
                    <a:gd name="T72" fmla="*/ 43 w 149"/>
                    <a:gd name="T73" fmla="*/ 102 h 130"/>
                    <a:gd name="T74" fmla="*/ 44 w 149"/>
                    <a:gd name="T75" fmla="*/ 114 h 130"/>
                    <a:gd name="T76" fmla="*/ 43 w 149"/>
                    <a:gd name="T77" fmla="*/ 126 h 130"/>
                    <a:gd name="T78" fmla="*/ 35 w 149"/>
                    <a:gd name="T79" fmla="*/ 130 h 130"/>
                    <a:gd name="T80" fmla="*/ 28 w 149"/>
                    <a:gd name="T81" fmla="*/ 129 h 130"/>
                    <a:gd name="T82" fmla="*/ 19 w 149"/>
                    <a:gd name="T83" fmla="*/ 123 h 130"/>
                    <a:gd name="T84" fmla="*/ 16 w 149"/>
                    <a:gd name="T85" fmla="*/ 112 h 130"/>
                    <a:gd name="T86" fmla="*/ 15 w 149"/>
                    <a:gd name="T87" fmla="*/ 99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9"/>
                    <a:gd name="T133" fmla="*/ 0 h 130"/>
                    <a:gd name="T134" fmla="*/ 149 w 149"/>
                    <a:gd name="T135" fmla="*/ 130 h 1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9" h="130">
                      <a:moveTo>
                        <a:pt x="15" y="99"/>
                      </a:moveTo>
                      <a:lnTo>
                        <a:pt x="13" y="94"/>
                      </a:lnTo>
                      <a:lnTo>
                        <a:pt x="13" y="88"/>
                      </a:lnTo>
                      <a:lnTo>
                        <a:pt x="13" y="82"/>
                      </a:lnTo>
                      <a:lnTo>
                        <a:pt x="12" y="76"/>
                      </a:lnTo>
                      <a:lnTo>
                        <a:pt x="10" y="70"/>
                      </a:lnTo>
                      <a:lnTo>
                        <a:pt x="9" y="64"/>
                      </a:lnTo>
                      <a:lnTo>
                        <a:pt x="6" y="60"/>
                      </a:lnTo>
                      <a:lnTo>
                        <a:pt x="4" y="56"/>
                      </a:lnTo>
                      <a:lnTo>
                        <a:pt x="3" y="54"/>
                      </a:lnTo>
                      <a:lnTo>
                        <a:pt x="0" y="53"/>
                      </a:lnTo>
                      <a:lnTo>
                        <a:pt x="7" y="48"/>
                      </a:lnTo>
                      <a:lnTo>
                        <a:pt x="16" y="42"/>
                      </a:lnTo>
                      <a:lnTo>
                        <a:pt x="23" y="36"/>
                      </a:lnTo>
                      <a:lnTo>
                        <a:pt x="32" y="30"/>
                      </a:lnTo>
                      <a:lnTo>
                        <a:pt x="43" y="24"/>
                      </a:lnTo>
                      <a:lnTo>
                        <a:pt x="52" y="20"/>
                      </a:lnTo>
                      <a:lnTo>
                        <a:pt x="62" y="14"/>
                      </a:lnTo>
                      <a:lnTo>
                        <a:pt x="73" y="9"/>
                      </a:lnTo>
                      <a:lnTo>
                        <a:pt x="83" y="5"/>
                      </a:lnTo>
                      <a:lnTo>
                        <a:pt x="95" y="0"/>
                      </a:lnTo>
                      <a:lnTo>
                        <a:pt x="98" y="5"/>
                      </a:lnTo>
                      <a:lnTo>
                        <a:pt x="101" y="8"/>
                      </a:lnTo>
                      <a:lnTo>
                        <a:pt x="104" y="9"/>
                      </a:lnTo>
                      <a:lnTo>
                        <a:pt x="107" y="12"/>
                      </a:lnTo>
                      <a:lnTo>
                        <a:pt x="112" y="17"/>
                      </a:lnTo>
                      <a:lnTo>
                        <a:pt x="115" y="18"/>
                      </a:lnTo>
                      <a:lnTo>
                        <a:pt x="119" y="21"/>
                      </a:lnTo>
                      <a:lnTo>
                        <a:pt x="122" y="24"/>
                      </a:lnTo>
                      <a:lnTo>
                        <a:pt x="127" y="27"/>
                      </a:lnTo>
                      <a:lnTo>
                        <a:pt x="130" y="30"/>
                      </a:lnTo>
                      <a:lnTo>
                        <a:pt x="134" y="33"/>
                      </a:lnTo>
                      <a:lnTo>
                        <a:pt x="139" y="36"/>
                      </a:lnTo>
                      <a:lnTo>
                        <a:pt x="143" y="39"/>
                      </a:lnTo>
                      <a:lnTo>
                        <a:pt x="146" y="42"/>
                      </a:lnTo>
                      <a:lnTo>
                        <a:pt x="148" y="44"/>
                      </a:lnTo>
                      <a:lnTo>
                        <a:pt x="149" y="45"/>
                      </a:lnTo>
                      <a:lnTo>
                        <a:pt x="149" y="48"/>
                      </a:lnTo>
                      <a:lnTo>
                        <a:pt x="149" y="50"/>
                      </a:lnTo>
                      <a:lnTo>
                        <a:pt x="149" y="51"/>
                      </a:lnTo>
                      <a:lnTo>
                        <a:pt x="148" y="54"/>
                      </a:lnTo>
                      <a:lnTo>
                        <a:pt x="145" y="57"/>
                      </a:lnTo>
                      <a:lnTo>
                        <a:pt x="140" y="59"/>
                      </a:lnTo>
                      <a:lnTo>
                        <a:pt x="136" y="59"/>
                      </a:lnTo>
                      <a:lnTo>
                        <a:pt x="131" y="59"/>
                      </a:lnTo>
                      <a:lnTo>
                        <a:pt x="125" y="59"/>
                      </a:lnTo>
                      <a:lnTo>
                        <a:pt x="121" y="57"/>
                      </a:lnTo>
                      <a:lnTo>
                        <a:pt x="115" y="56"/>
                      </a:lnTo>
                      <a:lnTo>
                        <a:pt x="112" y="53"/>
                      </a:lnTo>
                      <a:lnTo>
                        <a:pt x="107" y="48"/>
                      </a:lnTo>
                      <a:lnTo>
                        <a:pt x="106" y="45"/>
                      </a:lnTo>
                      <a:lnTo>
                        <a:pt x="104" y="41"/>
                      </a:lnTo>
                      <a:lnTo>
                        <a:pt x="103" y="38"/>
                      </a:lnTo>
                      <a:lnTo>
                        <a:pt x="101" y="35"/>
                      </a:lnTo>
                      <a:lnTo>
                        <a:pt x="98" y="33"/>
                      </a:lnTo>
                      <a:lnTo>
                        <a:pt x="97" y="32"/>
                      </a:lnTo>
                      <a:lnTo>
                        <a:pt x="94" y="30"/>
                      </a:lnTo>
                      <a:lnTo>
                        <a:pt x="91" y="32"/>
                      </a:lnTo>
                      <a:lnTo>
                        <a:pt x="89" y="32"/>
                      </a:lnTo>
                      <a:lnTo>
                        <a:pt x="86" y="33"/>
                      </a:lnTo>
                      <a:lnTo>
                        <a:pt x="85" y="36"/>
                      </a:lnTo>
                      <a:lnTo>
                        <a:pt x="83" y="41"/>
                      </a:lnTo>
                      <a:lnTo>
                        <a:pt x="82" y="44"/>
                      </a:lnTo>
                      <a:lnTo>
                        <a:pt x="82" y="48"/>
                      </a:lnTo>
                      <a:lnTo>
                        <a:pt x="83" y="51"/>
                      </a:lnTo>
                      <a:lnTo>
                        <a:pt x="85" y="56"/>
                      </a:lnTo>
                      <a:lnTo>
                        <a:pt x="86" y="59"/>
                      </a:lnTo>
                      <a:lnTo>
                        <a:pt x="89" y="62"/>
                      </a:lnTo>
                      <a:lnTo>
                        <a:pt x="91" y="64"/>
                      </a:lnTo>
                      <a:lnTo>
                        <a:pt x="94" y="67"/>
                      </a:lnTo>
                      <a:lnTo>
                        <a:pt x="97" y="69"/>
                      </a:lnTo>
                      <a:lnTo>
                        <a:pt x="98" y="72"/>
                      </a:lnTo>
                      <a:lnTo>
                        <a:pt x="98" y="75"/>
                      </a:lnTo>
                      <a:lnTo>
                        <a:pt x="95" y="79"/>
                      </a:lnTo>
                      <a:lnTo>
                        <a:pt x="94" y="85"/>
                      </a:lnTo>
                      <a:lnTo>
                        <a:pt x="89" y="90"/>
                      </a:lnTo>
                      <a:lnTo>
                        <a:pt x="86" y="93"/>
                      </a:lnTo>
                      <a:lnTo>
                        <a:pt x="82" y="96"/>
                      </a:lnTo>
                      <a:lnTo>
                        <a:pt x="77" y="96"/>
                      </a:lnTo>
                      <a:lnTo>
                        <a:pt x="73" y="96"/>
                      </a:lnTo>
                      <a:lnTo>
                        <a:pt x="70" y="93"/>
                      </a:lnTo>
                      <a:lnTo>
                        <a:pt x="67" y="87"/>
                      </a:lnTo>
                      <a:lnTo>
                        <a:pt x="64" y="82"/>
                      </a:lnTo>
                      <a:lnTo>
                        <a:pt x="61" y="76"/>
                      </a:lnTo>
                      <a:lnTo>
                        <a:pt x="56" y="70"/>
                      </a:lnTo>
                      <a:lnTo>
                        <a:pt x="53" y="64"/>
                      </a:lnTo>
                      <a:lnTo>
                        <a:pt x="50" y="60"/>
                      </a:lnTo>
                      <a:lnTo>
                        <a:pt x="47" y="57"/>
                      </a:lnTo>
                      <a:lnTo>
                        <a:pt x="44" y="56"/>
                      </a:lnTo>
                      <a:lnTo>
                        <a:pt x="41" y="56"/>
                      </a:lnTo>
                      <a:lnTo>
                        <a:pt x="38" y="57"/>
                      </a:lnTo>
                      <a:lnTo>
                        <a:pt x="37" y="62"/>
                      </a:lnTo>
                      <a:lnTo>
                        <a:pt x="35" y="66"/>
                      </a:lnTo>
                      <a:lnTo>
                        <a:pt x="35" y="70"/>
                      </a:lnTo>
                      <a:lnTo>
                        <a:pt x="35" y="75"/>
                      </a:lnTo>
                      <a:lnTo>
                        <a:pt x="37" y="79"/>
                      </a:lnTo>
                      <a:lnTo>
                        <a:pt x="37" y="84"/>
                      </a:lnTo>
                      <a:lnTo>
                        <a:pt x="40" y="88"/>
                      </a:lnTo>
                      <a:lnTo>
                        <a:pt x="40" y="93"/>
                      </a:lnTo>
                      <a:lnTo>
                        <a:pt x="41" y="97"/>
                      </a:lnTo>
                      <a:lnTo>
                        <a:pt x="43" y="102"/>
                      </a:lnTo>
                      <a:lnTo>
                        <a:pt x="44" y="106"/>
                      </a:lnTo>
                      <a:lnTo>
                        <a:pt x="44" y="109"/>
                      </a:lnTo>
                      <a:lnTo>
                        <a:pt x="44" y="114"/>
                      </a:lnTo>
                      <a:lnTo>
                        <a:pt x="44" y="118"/>
                      </a:lnTo>
                      <a:lnTo>
                        <a:pt x="44" y="121"/>
                      </a:lnTo>
                      <a:lnTo>
                        <a:pt x="43" y="126"/>
                      </a:lnTo>
                      <a:lnTo>
                        <a:pt x="41" y="129"/>
                      </a:lnTo>
                      <a:lnTo>
                        <a:pt x="38" y="129"/>
                      </a:lnTo>
                      <a:lnTo>
                        <a:pt x="35" y="130"/>
                      </a:lnTo>
                      <a:lnTo>
                        <a:pt x="32" y="130"/>
                      </a:lnTo>
                      <a:lnTo>
                        <a:pt x="28" y="129"/>
                      </a:lnTo>
                      <a:lnTo>
                        <a:pt x="23" y="127"/>
                      </a:lnTo>
                      <a:lnTo>
                        <a:pt x="22" y="126"/>
                      </a:lnTo>
                      <a:lnTo>
                        <a:pt x="19" y="123"/>
                      </a:lnTo>
                      <a:lnTo>
                        <a:pt x="17" y="120"/>
                      </a:lnTo>
                      <a:lnTo>
                        <a:pt x="16" y="117"/>
                      </a:lnTo>
                      <a:lnTo>
                        <a:pt x="16" y="112"/>
                      </a:lnTo>
                      <a:lnTo>
                        <a:pt x="15" y="108"/>
                      </a:lnTo>
                      <a:lnTo>
                        <a:pt x="15" y="103"/>
                      </a:lnTo>
                      <a:lnTo>
                        <a:pt x="15" y="99"/>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00" name="Freeform 1048"/>
                <p:cNvSpPr>
                  <a:spLocks/>
                </p:cNvSpPr>
                <p:nvPr/>
              </p:nvSpPr>
              <p:spPr bwMode="auto">
                <a:xfrm>
                  <a:off x="2419" y="1721"/>
                  <a:ext cx="180" cy="184"/>
                </a:xfrm>
                <a:custGeom>
                  <a:avLst/>
                  <a:gdLst>
                    <a:gd name="T0" fmla="*/ 9 w 180"/>
                    <a:gd name="T1" fmla="*/ 49 h 184"/>
                    <a:gd name="T2" fmla="*/ 9 w 180"/>
                    <a:gd name="T3" fmla="*/ 48 h 184"/>
                    <a:gd name="T4" fmla="*/ 8 w 180"/>
                    <a:gd name="T5" fmla="*/ 46 h 184"/>
                    <a:gd name="T6" fmla="*/ 90 w 180"/>
                    <a:gd name="T7" fmla="*/ 37 h 184"/>
                    <a:gd name="T8" fmla="*/ 145 w 180"/>
                    <a:gd name="T9" fmla="*/ 19 h 184"/>
                    <a:gd name="T10" fmla="*/ 166 w 180"/>
                    <a:gd name="T11" fmla="*/ 6 h 184"/>
                    <a:gd name="T12" fmla="*/ 169 w 180"/>
                    <a:gd name="T13" fmla="*/ 3 h 184"/>
                    <a:gd name="T14" fmla="*/ 172 w 180"/>
                    <a:gd name="T15" fmla="*/ 2 h 184"/>
                    <a:gd name="T16" fmla="*/ 169 w 180"/>
                    <a:gd name="T17" fmla="*/ 3 h 184"/>
                    <a:gd name="T18" fmla="*/ 165 w 180"/>
                    <a:gd name="T19" fmla="*/ 10 h 184"/>
                    <a:gd name="T20" fmla="*/ 165 w 180"/>
                    <a:gd name="T21" fmla="*/ 22 h 184"/>
                    <a:gd name="T22" fmla="*/ 169 w 180"/>
                    <a:gd name="T23" fmla="*/ 34 h 184"/>
                    <a:gd name="T24" fmla="*/ 177 w 180"/>
                    <a:gd name="T25" fmla="*/ 49 h 184"/>
                    <a:gd name="T26" fmla="*/ 180 w 180"/>
                    <a:gd name="T27" fmla="*/ 63 h 184"/>
                    <a:gd name="T28" fmla="*/ 177 w 180"/>
                    <a:gd name="T29" fmla="*/ 85 h 184"/>
                    <a:gd name="T30" fmla="*/ 169 w 180"/>
                    <a:gd name="T31" fmla="*/ 105 h 184"/>
                    <a:gd name="T32" fmla="*/ 162 w 180"/>
                    <a:gd name="T33" fmla="*/ 109 h 184"/>
                    <a:gd name="T34" fmla="*/ 157 w 180"/>
                    <a:gd name="T35" fmla="*/ 117 h 184"/>
                    <a:gd name="T36" fmla="*/ 151 w 180"/>
                    <a:gd name="T37" fmla="*/ 121 h 184"/>
                    <a:gd name="T38" fmla="*/ 147 w 180"/>
                    <a:gd name="T39" fmla="*/ 120 h 184"/>
                    <a:gd name="T40" fmla="*/ 144 w 180"/>
                    <a:gd name="T41" fmla="*/ 106 h 184"/>
                    <a:gd name="T42" fmla="*/ 148 w 180"/>
                    <a:gd name="T43" fmla="*/ 91 h 184"/>
                    <a:gd name="T44" fmla="*/ 150 w 180"/>
                    <a:gd name="T45" fmla="*/ 76 h 184"/>
                    <a:gd name="T46" fmla="*/ 142 w 180"/>
                    <a:gd name="T47" fmla="*/ 51 h 184"/>
                    <a:gd name="T48" fmla="*/ 136 w 180"/>
                    <a:gd name="T49" fmla="*/ 49 h 184"/>
                    <a:gd name="T50" fmla="*/ 133 w 180"/>
                    <a:gd name="T51" fmla="*/ 58 h 184"/>
                    <a:gd name="T52" fmla="*/ 132 w 180"/>
                    <a:gd name="T53" fmla="*/ 66 h 184"/>
                    <a:gd name="T54" fmla="*/ 126 w 180"/>
                    <a:gd name="T55" fmla="*/ 67 h 184"/>
                    <a:gd name="T56" fmla="*/ 120 w 180"/>
                    <a:gd name="T57" fmla="*/ 63 h 184"/>
                    <a:gd name="T58" fmla="*/ 117 w 180"/>
                    <a:gd name="T59" fmla="*/ 52 h 184"/>
                    <a:gd name="T60" fmla="*/ 111 w 180"/>
                    <a:gd name="T61" fmla="*/ 43 h 184"/>
                    <a:gd name="T62" fmla="*/ 94 w 180"/>
                    <a:gd name="T63" fmla="*/ 39 h 184"/>
                    <a:gd name="T64" fmla="*/ 91 w 180"/>
                    <a:gd name="T65" fmla="*/ 58 h 184"/>
                    <a:gd name="T66" fmla="*/ 99 w 180"/>
                    <a:gd name="T67" fmla="*/ 87 h 184"/>
                    <a:gd name="T68" fmla="*/ 108 w 180"/>
                    <a:gd name="T69" fmla="*/ 124 h 184"/>
                    <a:gd name="T70" fmla="*/ 106 w 180"/>
                    <a:gd name="T71" fmla="*/ 141 h 184"/>
                    <a:gd name="T72" fmla="*/ 97 w 180"/>
                    <a:gd name="T73" fmla="*/ 136 h 184"/>
                    <a:gd name="T74" fmla="*/ 90 w 180"/>
                    <a:gd name="T75" fmla="*/ 121 h 184"/>
                    <a:gd name="T76" fmla="*/ 84 w 180"/>
                    <a:gd name="T77" fmla="*/ 120 h 184"/>
                    <a:gd name="T78" fmla="*/ 79 w 180"/>
                    <a:gd name="T79" fmla="*/ 135 h 184"/>
                    <a:gd name="T80" fmla="*/ 75 w 180"/>
                    <a:gd name="T81" fmla="*/ 151 h 184"/>
                    <a:gd name="T82" fmla="*/ 67 w 180"/>
                    <a:gd name="T83" fmla="*/ 151 h 184"/>
                    <a:gd name="T84" fmla="*/ 60 w 180"/>
                    <a:gd name="T85" fmla="*/ 139 h 184"/>
                    <a:gd name="T86" fmla="*/ 60 w 180"/>
                    <a:gd name="T87" fmla="*/ 120 h 184"/>
                    <a:gd name="T88" fmla="*/ 64 w 180"/>
                    <a:gd name="T89" fmla="*/ 100 h 184"/>
                    <a:gd name="T90" fmla="*/ 66 w 180"/>
                    <a:gd name="T91" fmla="*/ 67 h 184"/>
                    <a:gd name="T92" fmla="*/ 60 w 180"/>
                    <a:gd name="T93" fmla="*/ 55 h 184"/>
                    <a:gd name="T94" fmla="*/ 45 w 180"/>
                    <a:gd name="T95" fmla="*/ 63 h 184"/>
                    <a:gd name="T96" fmla="*/ 35 w 180"/>
                    <a:gd name="T97" fmla="*/ 87 h 184"/>
                    <a:gd name="T98" fmla="*/ 38 w 180"/>
                    <a:gd name="T99" fmla="*/ 109 h 184"/>
                    <a:gd name="T100" fmla="*/ 38 w 180"/>
                    <a:gd name="T101" fmla="*/ 126 h 184"/>
                    <a:gd name="T102" fmla="*/ 33 w 180"/>
                    <a:gd name="T103" fmla="*/ 139 h 184"/>
                    <a:gd name="T104" fmla="*/ 27 w 180"/>
                    <a:gd name="T105" fmla="*/ 157 h 184"/>
                    <a:gd name="T106" fmla="*/ 23 w 180"/>
                    <a:gd name="T107" fmla="*/ 178 h 184"/>
                    <a:gd name="T108" fmla="*/ 9 w 180"/>
                    <a:gd name="T109" fmla="*/ 182 h 184"/>
                    <a:gd name="T110" fmla="*/ 0 w 180"/>
                    <a:gd name="T111" fmla="*/ 170 h 184"/>
                    <a:gd name="T112" fmla="*/ 3 w 180"/>
                    <a:gd name="T113" fmla="*/ 141 h 184"/>
                    <a:gd name="T114" fmla="*/ 12 w 180"/>
                    <a:gd name="T115" fmla="*/ 120 h 184"/>
                    <a:gd name="T116" fmla="*/ 17 w 180"/>
                    <a:gd name="T117" fmla="*/ 90 h 184"/>
                    <a:gd name="T118" fmla="*/ 12 w 180"/>
                    <a:gd name="T119" fmla="*/ 61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0"/>
                    <a:gd name="T181" fmla="*/ 0 h 184"/>
                    <a:gd name="T182" fmla="*/ 180 w 180"/>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0" h="184">
                      <a:moveTo>
                        <a:pt x="9" y="52"/>
                      </a:moveTo>
                      <a:lnTo>
                        <a:pt x="9" y="51"/>
                      </a:lnTo>
                      <a:lnTo>
                        <a:pt x="9" y="49"/>
                      </a:lnTo>
                      <a:lnTo>
                        <a:pt x="9" y="48"/>
                      </a:lnTo>
                      <a:lnTo>
                        <a:pt x="8" y="48"/>
                      </a:lnTo>
                      <a:lnTo>
                        <a:pt x="8" y="46"/>
                      </a:lnTo>
                      <a:lnTo>
                        <a:pt x="32" y="45"/>
                      </a:lnTo>
                      <a:lnTo>
                        <a:pt x="53" y="42"/>
                      </a:lnTo>
                      <a:lnTo>
                        <a:pt x="72" y="40"/>
                      </a:lnTo>
                      <a:lnTo>
                        <a:pt x="90" y="37"/>
                      </a:lnTo>
                      <a:lnTo>
                        <a:pt x="106" y="33"/>
                      </a:lnTo>
                      <a:lnTo>
                        <a:pt x="121" y="28"/>
                      </a:lnTo>
                      <a:lnTo>
                        <a:pt x="133" y="24"/>
                      </a:lnTo>
                      <a:lnTo>
                        <a:pt x="145" y="19"/>
                      </a:lnTo>
                      <a:lnTo>
                        <a:pt x="156" y="13"/>
                      </a:lnTo>
                      <a:lnTo>
                        <a:pt x="165" y="7"/>
                      </a:lnTo>
                      <a:lnTo>
                        <a:pt x="166" y="6"/>
                      </a:lnTo>
                      <a:lnTo>
                        <a:pt x="168" y="4"/>
                      </a:lnTo>
                      <a:lnTo>
                        <a:pt x="169" y="3"/>
                      </a:lnTo>
                      <a:lnTo>
                        <a:pt x="171" y="3"/>
                      </a:lnTo>
                      <a:lnTo>
                        <a:pt x="172" y="2"/>
                      </a:lnTo>
                      <a:lnTo>
                        <a:pt x="172" y="0"/>
                      </a:lnTo>
                      <a:lnTo>
                        <a:pt x="171" y="3"/>
                      </a:lnTo>
                      <a:lnTo>
                        <a:pt x="169" y="3"/>
                      </a:lnTo>
                      <a:lnTo>
                        <a:pt x="168" y="6"/>
                      </a:lnTo>
                      <a:lnTo>
                        <a:pt x="166" y="7"/>
                      </a:lnTo>
                      <a:lnTo>
                        <a:pt x="165" y="9"/>
                      </a:lnTo>
                      <a:lnTo>
                        <a:pt x="165" y="10"/>
                      </a:lnTo>
                      <a:lnTo>
                        <a:pt x="163" y="13"/>
                      </a:lnTo>
                      <a:lnTo>
                        <a:pt x="163" y="16"/>
                      </a:lnTo>
                      <a:lnTo>
                        <a:pt x="163" y="19"/>
                      </a:lnTo>
                      <a:lnTo>
                        <a:pt x="165" y="22"/>
                      </a:lnTo>
                      <a:lnTo>
                        <a:pt x="165" y="27"/>
                      </a:lnTo>
                      <a:lnTo>
                        <a:pt x="166" y="30"/>
                      </a:lnTo>
                      <a:lnTo>
                        <a:pt x="169" y="34"/>
                      </a:lnTo>
                      <a:lnTo>
                        <a:pt x="171" y="37"/>
                      </a:lnTo>
                      <a:lnTo>
                        <a:pt x="172" y="42"/>
                      </a:lnTo>
                      <a:lnTo>
                        <a:pt x="174" y="45"/>
                      </a:lnTo>
                      <a:lnTo>
                        <a:pt x="177" y="49"/>
                      </a:lnTo>
                      <a:lnTo>
                        <a:pt x="177" y="54"/>
                      </a:lnTo>
                      <a:lnTo>
                        <a:pt x="178" y="58"/>
                      </a:lnTo>
                      <a:lnTo>
                        <a:pt x="180" y="63"/>
                      </a:lnTo>
                      <a:lnTo>
                        <a:pt x="180" y="67"/>
                      </a:lnTo>
                      <a:lnTo>
                        <a:pt x="178" y="73"/>
                      </a:lnTo>
                      <a:lnTo>
                        <a:pt x="178" y="79"/>
                      </a:lnTo>
                      <a:lnTo>
                        <a:pt x="177" y="85"/>
                      </a:lnTo>
                      <a:lnTo>
                        <a:pt x="175" y="91"/>
                      </a:lnTo>
                      <a:lnTo>
                        <a:pt x="172" y="96"/>
                      </a:lnTo>
                      <a:lnTo>
                        <a:pt x="171" y="100"/>
                      </a:lnTo>
                      <a:lnTo>
                        <a:pt x="169" y="105"/>
                      </a:lnTo>
                      <a:lnTo>
                        <a:pt x="166" y="106"/>
                      </a:lnTo>
                      <a:lnTo>
                        <a:pt x="165" y="108"/>
                      </a:lnTo>
                      <a:lnTo>
                        <a:pt x="162" y="109"/>
                      </a:lnTo>
                      <a:lnTo>
                        <a:pt x="160" y="111"/>
                      </a:lnTo>
                      <a:lnTo>
                        <a:pt x="159" y="112"/>
                      </a:lnTo>
                      <a:lnTo>
                        <a:pt x="157" y="114"/>
                      </a:lnTo>
                      <a:lnTo>
                        <a:pt x="157" y="117"/>
                      </a:lnTo>
                      <a:lnTo>
                        <a:pt x="156" y="118"/>
                      </a:lnTo>
                      <a:lnTo>
                        <a:pt x="154" y="120"/>
                      </a:lnTo>
                      <a:lnTo>
                        <a:pt x="153" y="120"/>
                      </a:lnTo>
                      <a:lnTo>
                        <a:pt x="151" y="121"/>
                      </a:lnTo>
                      <a:lnTo>
                        <a:pt x="150" y="121"/>
                      </a:lnTo>
                      <a:lnTo>
                        <a:pt x="148" y="121"/>
                      </a:lnTo>
                      <a:lnTo>
                        <a:pt x="147" y="120"/>
                      </a:lnTo>
                      <a:lnTo>
                        <a:pt x="145" y="117"/>
                      </a:lnTo>
                      <a:lnTo>
                        <a:pt x="144" y="114"/>
                      </a:lnTo>
                      <a:lnTo>
                        <a:pt x="144" y="111"/>
                      </a:lnTo>
                      <a:lnTo>
                        <a:pt x="144" y="106"/>
                      </a:lnTo>
                      <a:lnTo>
                        <a:pt x="144" y="103"/>
                      </a:lnTo>
                      <a:lnTo>
                        <a:pt x="145" y="99"/>
                      </a:lnTo>
                      <a:lnTo>
                        <a:pt x="145" y="96"/>
                      </a:lnTo>
                      <a:lnTo>
                        <a:pt x="148" y="91"/>
                      </a:lnTo>
                      <a:lnTo>
                        <a:pt x="150" y="88"/>
                      </a:lnTo>
                      <a:lnTo>
                        <a:pt x="150" y="82"/>
                      </a:lnTo>
                      <a:lnTo>
                        <a:pt x="150" y="76"/>
                      </a:lnTo>
                      <a:lnTo>
                        <a:pt x="148" y="69"/>
                      </a:lnTo>
                      <a:lnTo>
                        <a:pt x="147" y="63"/>
                      </a:lnTo>
                      <a:lnTo>
                        <a:pt x="145" y="57"/>
                      </a:lnTo>
                      <a:lnTo>
                        <a:pt x="142" y="51"/>
                      </a:lnTo>
                      <a:lnTo>
                        <a:pt x="141" y="48"/>
                      </a:lnTo>
                      <a:lnTo>
                        <a:pt x="138" y="46"/>
                      </a:lnTo>
                      <a:lnTo>
                        <a:pt x="136" y="49"/>
                      </a:lnTo>
                      <a:lnTo>
                        <a:pt x="133" y="51"/>
                      </a:lnTo>
                      <a:lnTo>
                        <a:pt x="133" y="54"/>
                      </a:lnTo>
                      <a:lnTo>
                        <a:pt x="133" y="57"/>
                      </a:lnTo>
                      <a:lnTo>
                        <a:pt x="133" y="58"/>
                      </a:lnTo>
                      <a:lnTo>
                        <a:pt x="132" y="61"/>
                      </a:lnTo>
                      <a:lnTo>
                        <a:pt x="132" y="63"/>
                      </a:lnTo>
                      <a:lnTo>
                        <a:pt x="132" y="64"/>
                      </a:lnTo>
                      <a:lnTo>
                        <a:pt x="132" y="66"/>
                      </a:lnTo>
                      <a:lnTo>
                        <a:pt x="130" y="66"/>
                      </a:lnTo>
                      <a:lnTo>
                        <a:pt x="127" y="67"/>
                      </a:lnTo>
                      <a:lnTo>
                        <a:pt x="126" y="67"/>
                      </a:lnTo>
                      <a:lnTo>
                        <a:pt x="124" y="67"/>
                      </a:lnTo>
                      <a:lnTo>
                        <a:pt x="121" y="66"/>
                      </a:lnTo>
                      <a:lnTo>
                        <a:pt x="121" y="64"/>
                      </a:lnTo>
                      <a:lnTo>
                        <a:pt x="120" y="63"/>
                      </a:lnTo>
                      <a:lnTo>
                        <a:pt x="118" y="60"/>
                      </a:lnTo>
                      <a:lnTo>
                        <a:pt x="118" y="58"/>
                      </a:lnTo>
                      <a:lnTo>
                        <a:pt x="117" y="54"/>
                      </a:lnTo>
                      <a:lnTo>
                        <a:pt x="117" y="52"/>
                      </a:lnTo>
                      <a:lnTo>
                        <a:pt x="115" y="49"/>
                      </a:lnTo>
                      <a:lnTo>
                        <a:pt x="114" y="46"/>
                      </a:lnTo>
                      <a:lnTo>
                        <a:pt x="111" y="43"/>
                      </a:lnTo>
                      <a:lnTo>
                        <a:pt x="106" y="40"/>
                      </a:lnTo>
                      <a:lnTo>
                        <a:pt x="103" y="39"/>
                      </a:lnTo>
                      <a:lnTo>
                        <a:pt x="99" y="39"/>
                      </a:lnTo>
                      <a:lnTo>
                        <a:pt x="94" y="39"/>
                      </a:lnTo>
                      <a:lnTo>
                        <a:pt x="91" y="42"/>
                      </a:lnTo>
                      <a:lnTo>
                        <a:pt x="90" y="45"/>
                      </a:lnTo>
                      <a:lnTo>
                        <a:pt x="90" y="51"/>
                      </a:lnTo>
                      <a:lnTo>
                        <a:pt x="91" y="58"/>
                      </a:lnTo>
                      <a:lnTo>
                        <a:pt x="93" y="66"/>
                      </a:lnTo>
                      <a:lnTo>
                        <a:pt x="96" y="76"/>
                      </a:lnTo>
                      <a:lnTo>
                        <a:pt x="99" y="87"/>
                      </a:lnTo>
                      <a:lnTo>
                        <a:pt x="102" y="97"/>
                      </a:lnTo>
                      <a:lnTo>
                        <a:pt x="105" y="106"/>
                      </a:lnTo>
                      <a:lnTo>
                        <a:pt x="106" y="115"/>
                      </a:lnTo>
                      <a:lnTo>
                        <a:pt x="108" y="124"/>
                      </a:lnTo>
                      <a:lnTo>
                        <a:pt x="108" y="132"/>
                      </a:lnTo>
                      <a:lnTo>
                        <a:pt x="108" y="136"/>
                      </a:lnTo>
                      <a:lnTo>
                        <a:pt x="106" y="141"/>
                      </a:lnTo>
                      <a:lnTo>
                        <a:pt x="103" y="142"/>
                      </a:lnTo>
                      <a:lnTo>
                        <a:pt x="102" y="142"/>
                      </a:lnTo>
                      <a:lnTo>
                        <a:pt x="99" y="139"/>
                      </a:lnTo>
                      <a:lnTo>
                        <a:pt x="97" y="136"/>
                      </a:lnTo>
                      <a:lnTo>
                        <a:pt x="96" y="132"/>
                      </a:lnTo>
                      <a:lnTo>
                        <a:pt x="94" y="129"/>
                      </a:lnTo>
                      <a:lnTo>
                        <a:pt x="91" y="124"/>
                      </a:lnTo>
                      <a:lnTo>
                        <a:pt x="90" y="121"/>
                      </a:lnTo>
                      <a:lnTo>
                        <a:pt x="87" y="120"/>
                      </a:lnTo>
                      <a:lnTo>
                        <a:pt x="85" y="118"/>
                      </a:lnTo>
                      <a:lnTo>
                        <a:pt x="84" y="120"/>
                      </a:lnTo>
                      <a:lnTo>
                        <a:pt x="81" y="123"/>
                      </a:lnTo>
                      <a:lnTo>
                        <a:pt x="81" y="126"/>
                      </a:lnTo>
                      <a:lnTo>
                        <a:pt x="79" y="130"/>
                      </a:lnTo>
                      <a:lnTo>
                        <a:pt x="79" y="135"/>
                      </a:lnTo>
                      <a:lnTo>
                        <a:pt x="78" y="139"/>
                      </a:lnTo>
                      <a:lnTo>
                        <a:pt x="78" y="144"/>
                      </a:lnTo>
                      <a:lnTo>
                        <a:pt x="76" y="148"/>
                      </a:lnTo>
                      <a:lnTo>
                        <a:pt x="75" y="151"/>
                      </a:lnTo>
                      <a:lnTo>
                        <a:pt x="72" y="151"/>
                      </a:lnTo>
                      <a:lnTo>
                        <a:pt x="69" y="151"/>
                      </a:lnTo>
                      <a:lnTo>
                        <a:pt x="67" y="151"/>
                      </a:lnTo>
                      <a:lnTo>
                        <a:pt x="64" y="149"/>
                      </a:lnTo>
                      <a:lnTo>
                        <a:pt x="63" y="146"/>
                      </a:lnTo>
                      <a:lnTo>
                        <a:pt x="60" y="144"/>
                      </a:lnTo>
                      <a:lnTo>
                        <a:pt x="60" y="139"/>
                      </a:lnTo>
                      <a:lnTo>
                        <a:pt x="59" y="135"/>
                      </a:lnTo>
                      <a:lnTo>
                        <a:pt x="59" y="130"/>
                      </a:lnTo>
                      <a:lnTo>
                        <a:pt x="60" y="126"/>
                      </a:lnTo>
                      <a:lnTo>
                        <a:pt x="60" y="120"/>
                      </a:lnTo>
                      <a:lnTo>
                        <a:pt x="63" y="115"/>
                      </a:lnTo>
                      <a:lnTo>
                        <a:pt x="64" y="108"/>
                      </a:lnTo>
                      <a:lnTo>
                        <a:pt x="64" y="100"/>
                      </a:lnTo>
                      <a:lnTo>
                        <a:pt x="66" y="93"/>
                      </a:lnTo>
                      <a:lnTo>
                        <a:pt x="67" y="84"/>
                      </a:lnTo>
                      <a:lnTo>
                        <a:pt x="67" y="75"/>
                      </a:lnTo>
                      <a:lnTo>
                        <a:pt x="66" y="67"/>
                      </a:lnTo>
                      <a:lnTo>
                        <a:pt x="64" y="61"/>
                      </a:lnTo>
                      <a:lnTo>
                        <a:pt x="63" y="58"/>
                      </a:lnTo>
                      <a:lnTo>
                        <a:pt x="60" y="55"/>
                      </a:lnTo>
                      <a:lnTo>
                        <a:pt x="57" y="55"/>
                      </a:lnTo>
                      <a:lnTo>
                        <a:pt x="54" y="57"/>
                      </a:lnTo>
                      <a:lnTo>
                        <a:pt x="50" y="60"/>
                      </a:lnTo>
                      <a:lnTo>
                        <a:pt x="45" y="63"/>
                      </a:lnTo>
                      <a:lnTo>
                        <a:pt x="42" y="69"/>
                      </a:lnTo>
                      <a:lnTo>
                        <a:pt x="38" y="73"/>
                      </a:lnTo>
                      <a:lnTo>
                        <a:pt x="36" y="79"/>
                      </a:lnTo>
                      <a:lnTo>
                        <a:pt x="35" y="87"/>
                      </a:lnTo>
                      <a:lnTo>
                        <a:pt x="35" y="94"/>
                      </a:lnTo>
                      <a:lnTo>
                        <a:pt x="36" y="102"/>
                      </a:lnTo>
                      <a:lnTo>
                        <a:pt x="38" y="109"/>
                      </a:lnTo>
                      <a:lnTo>
                        <a:pt x="38" y="115"/>
                      </a:lnTo>
                      <a:lnTo>
                        <a:pt x="39" y="120"/>
                      </a:lnTo>
                      <a:lnTo>
                        <a:pt x="39" y="123"/>
                      </a:lnTo>
                      <a:lnTo>
                        <a:pt x="38" y="126"/>
                      </a:lnTo>
                      <a:lnTo>
                        <a:pt x="38" y="127"/>
                      </a:lnTo>
                      <a:lnTo>
                        <a:pt x="36" y="130"/>
                      </a:lnTo>
                      <a:lnTo>
                        <a:pt x="35" y="135"/>
                      </a:lnTo>
                      <a:lnTo>
                        <a:pt x="33" y="139"/>
                      </a:lnTo>
                      <a:lnTo>
                        <a:pt x="30" y="144"/>
                      </a:lnTo>
                      <a:lnTo>
                        <a:pt x="29" y="151"/>
                      </a:lnTo>
                      <a:lnTo>
                        <a:pt x="27" y="157"/>
                      </a:lnTo>
                      <a:lnTo>
                        <a:pt x="26" y="163"/>
                      </a:lnTo>
                      <a:lnTo>
                        <a:pt x="26" y="169"/>
                      </a:lnTo>
                      <a:lnTo>
                        <a:pt x="24" y="173"/>
                      </a:lnTo>
                      <a:lnTo>
                        <a:pt x="23" y="178"/>
                      </a:lnTo>
                      <a:lnTo>
                        <a:pt x="21" y="182"/>
                      </a:lnTo>
                      <a:lnTo>
                        <a:pt x="18" y="184"/>
                      </a:lnTo>
                      <a:lnTo>
                        <a:pt x="14" y="184"/>
                      </a:lnTo>
                      <a:lnTo>
                        <a:pt x="9" y="182"/>
                      </a:lnTo>
                      <a:lnTo>
                        <a:pt x="6" y="181"/>
                      </a:lnTo>
                      <a:lnTo>
                        <a:pt x="2" y="176"/>
                      </a:lnTo>
                      <a:lnTo>
                        <a:pt x="0" y="170"/>
                      </a:lnTo>
                      <a:lnTo>
                        <a:pt x="0" y="163"/>
                      </a:lnTo>
                      <a:lnTo>
                        <a:pt x="0" y="157"/>
                      </a:lnTo>
                      <a:lnTo>
                        <a:pt x="2" y="149"/>
                      </a:lnTo>
                      <a:lnTo>
                        <a:pt x="3" y="141"/>
                      </a:lnTo>
                      <a:lnTo>
                        <a:pt x="6" y="133"/>
                      </a:lnTo>
                      <a:lnTo>
                        <a:pt x="9" y="126"/>
                      </a:lnTo>
                      <a:lnTo>
                        <a:pt x="12" y="120"/>
                      </a:lnTo>
                      <a:lnTo>
                        <a:pt x="15" y="112"/>
                      </a:lnTo>
                      <a:lnTo>
                        <a:pt x="17" y="105"/>
                      </a:lnTo>
                      <a:lnTo>
                        <a:pt x="17" y="97"/>
                      </a:lnTo>
                      <a:lnTo>
                        <a:pt x="17" y="90"/>
                      </a:lnTo>
                      <a:lnTo>
                        <a:pt x="17" y="82"/>
                      </a:lnTo>
                      <a:lnTo>
                        <a:pt x="15" y="75"/>
                      </a:lnTo>
                      <a:lnTo>
                        <a:pt x="14" y="67"/>
                      </a:lnTo>
                      <a:lnTo>
                        <a:pt x="12" y="61"/>
                      </a:lnTo>
                      <a:lnTo>
                        <a:pt x="11" y="57"/>
                      </a:lnTo>
                      <a:lnTo>
                        <a:pt x="9" y="52"/>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01" name="Freeform 1049"/>
                <p:cNvSpPr>
                  <a:spLocks/>
                </p:cNvSpPr>
                <p:nvPr/>
              </p:nvSpPr>
              <p:spPr bwMode="auto">
                <a:xfrm>
                  <a:off x="1823" y="1687"/>
                  <a:ext cx="40" cy="67"/>
                </a:xfrm>
                <a:custGeom>
                  <a:avLst/>
                  <a:gdLst>
                    <a:gd name="T0" fmla="*/ 16 w 40"/>
                    <a:gd name="T1" fmla="*/ 65 h 67"/>
                    <a:gd name="T2" fmla="*/ 9 w 40"/>
                    <a:gd name="T3" fmla="*/ 62 h 67"/>
                    <a:gd name="T4" fmla="*/ 4 w 40"/>
                    <a:gd name="T5" fmla="*/ 56 h 67"/>
                    <a:gd name="T6" fmla="*/ 1 w 40"/>
                    <a:gd name="T7" fmla="*/ 49 h 67"/>
                    <a:gd name="T8" fmla="*/ 1 w 40"/>
                    <a:gd name="T9" fmla="*/ 38 h 67"/>
                    <a:gd name="T10" fmla="*/ 3 w 40"/>
                    <a:gd name="T11" fmla="*/ 33 h 67"/>
                    <a:gd name="T12" fmla="*/ 6 w 40"/>
                    <a:gd name="T13" fmla="*/ 24 h 67"/>
                    <a:gd name="T14" fmla="*/ 9 w 40"/>
                    <a:gd name="T15" fmla="*/ 16 h 67"/>
                    <a:gd name="T16" fmla="*/ 12 w 40"/>
                    <a:gd name="T17" fmla="*/ 10 h 67"/>
                    <a:gd name="T18" fmla="*/ 13 w 40"/>
                    <a:gd name="T19" fmla="*/ 6 h 67"/>
                    <a:gd name="T20" fmla="*/ 15 w 40"/>
                    <a:gd name="T21" fmla="*/ 1 h 67"/>
                    <a:gd name="T22" fmla="*/ 15 w 40"/>
                    <a:gd name="T23" fmla="*/ 1 h 67"/>
                    <a:gd name="T24" fmla="*/ 15 w 40"/>
                    <a:gd name="T25" fmla="*/ 0 h 67"/>
                    <a:gd name="T26" fmla="*/ 15 w 40"/>
                    <a:gd name="T27" fmla="*/ 0 h 67"/>
                    <a:gd name="T28" fmla="*/ 15 w 40"/>
                    <a:gd name="T29" fmla="*/ 0 h 67"/>
                    <a:gd name="T30" fmla="*/ 15 w 40"/>
                    <a:gd name="T31" fmla="*/ 0 h 67"/>
                    <a:gd name="T32" fmla="*/ 15 w 40"/>
                    <a:gd name="T33" fmla="*/ 0 h 67"/>
                    <a:gd name="T34" fmla="*/ 19 w 40"/>
                    <a:gd name="T35" fmla="*/ 1 h 67"/>
                    <a:gd name="T36" fmla="*/ 24 w 40"/>
                    <a:gd name="T37" fmla="*/ 1 h 67"/>
                    <a:gd name="T38" fmla="*/ 28 w 40"/>
                    <a:gd name="T39" fmla="*/ 1 h 67"/>
                    <a:gd name="T40" fmla="*/ 33 w 40"/>
                    <a:gd name="T41" fmla="*/ 1 h 67"/>
                    <a:gd name="T42" fmla="*/ 36 w 40"/>
                    <a:gd name="T43" fmla="*/ 1 h 67"/>
                    <a:gd name="T44" fmla="*/ 36 w 40"/>
                    <a:gd name="T45" fmla="*/ 3 h 67"/>
                    <a:gd name="T46" fmla="*/ 36 w 40"/>
                    <a:gd name="T47" fmla="*/ 7 h 67"/>
                    <a:gd name="T48" fmla="*/ 37 w 40"/>
                    <a:gd name="T49" fmla="*/ 10 h 67"/>
                    <a:gd name="T50" fmla="*/ 37 w 40"/>
                    <a:gd name="T51" fmla="*/ 15 h 67"/>
                    <a:gd name="T52" fmla="*/ 37 w 40"/>
                    <a:gd name="T53" fmla="*/ 19 h 67"/>
                    <a:gd name="T54" fmla="*/ 37 w 40"/>
                    <a:gd name="T55" fmla="*/ 22 h 67"/>
                    <a:gd name="T56" fmla="*/ 40 w 40"/>
                    <a:gd name="T57" fmla="*/ 34 h 67"/>
                    <a:gd name="T58" fmla="*/ 39 w 40"/>
                    <a:gd name="T59" fmla="*/ 46 h 67"/>
                    <a:gd name="T60" fmla="*/ 34 w 40"/>
                    <a:gd name="T61" fmla="*/ 56 h 67"/>
                    <a:gd name="T62" fmla="*/ 30 w 40"/>
                    <a:gd name="T63" fmla="*/ 64 h 67"/>
                    <a:gd name="T64" fmla="*/ 21 w 40"/>
                    <a:gd name="T65" fmla="*/ 67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67"/>
                    <a:gd name="T101" fmla="*/ 40 w 40"/>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67">
                      <a:moveTo>
                        <a:pt x="21" y="67"/>
                      </a:moveTo>
                      <a:lnTo>
                        <a:pt x="16" y="65"/>
                      </a:lnTo>
                      <a:lnTo>
                        <a:pt x="13" y="64"/>
                      </a:lnTo>
                      <a:lnTo>
                        <a:pt x="9" y="62"/>
                      </a:lnTo>
                      <a:lnTo>
                        <a:pt x="6" y="59"/>
                      </a:lnTo>
                      <a:lnTo>
                        <a:pt x="4" y="56"/>
                      </a:lnTo>
                      <a:lnTo>
                        <a:pt x="3" y="52"/>
                      </a:lnTo>
                      <a:lnTo>
                        <a:pt x="1" y="49"/>
                      </a:lnTo>
                      <a:lnTo>
                        <a:pt x="0" y="43"/>
                      </a:lnTo>
                      <a:lnTo>
                        <a:pt x="1" y="38"/>
                      </a:lnTo>
                      <a:lnTo>
                        <a:pt x="3" y="33"/>
                      </a:lnTo>
                      <a:lnTo>
                        <a:pt x="4" y="28"/>
                      </a:lnTo>
                      <a:lnTo>
                        <a:pt x="6" y="24"/>
                      </a:lnTo>
                      <a:lnTo>
                        <a:pt x="7" y="19"/>
                      </a:lnTo>
                      <a:lnTo>
                        <a:pt x="9" y="16"/>
                      </a:lnTo>
                      <a:lnTo>
                        <a:pt x="10" y="13"/>
                      </a:lnTo>
                      <a:lnTo>
                        <a:pt x="12" y="10"/>
                      </a:lnTo>
                      <a:lnTo>
                        <a:pt x="13" y="9"/>
                      </a:lnTo>
                      <a:lnTo>
                        <a:pt x="13" y="6"/>
                      </a:lnTo>
                      <a:lnTo>
                        <a:pt x="15" y="3"/>
                      </a:lnTo>
                      <a:lnTo>
                        <a:pt x="15" y="1"/>
                      </a:lnTo>
                      <a:lnTo>
                        <a:pt x="15" y="0"/>
                      </a:lnTo>
                      <a:lnTo>
                        <a:pt x="18" y="0"/>
                      </a:lnTo>
                      <a:lnTo>
                        <a:pt x="19" y="1"/>
                      </a:lnTo>
                      <a:lnTo>
                        <a:pt x="22" y="1"/>
                      </a:lnTo>
                      <a:lnTo>
                        <a:pt x="24" y="1"/>
                      </a:lnTo>
                      <a:lnTo>
                        <a:pt x="25" y="1"/>
                      </a:lnTo>
                      <a:lnTo>
                        <a:pt x="28" y="1"/>
                      </a:lnTo>
                      <a:lnTo>
                        <a:pt x="30" y="1"/>
                      </a:lnTo>
                      <a:lnTo>
                        <a:pt x="33" y="1"/>
                      </a:lnTo>
                      <a:lnTo>
                        <a:pt x="34" y="1"/>
                      </a:lnTo>
                      <a:lnTo>
                        <a:pt x="36" y="1"/>
                      </a:lnTo>
                      <a:lnTo>
                        <a:pt x="36" y="3"/>
                      </a:lnTo>
                      <a:lnTo>
                        <a:pt x="36" y="6"/>
                      </a:lnTo>
                      <a:lnTo>
                        <a:pt x="36" y="7"/>
                      </a:lnTo>
                      <a:lnTo>
                        <a:pt x="36" y="9"/>
                      </a:lnTo>
                      <a:lnTo>
                        <a:pt x="37" y="10"/>
                      </a:lnTo>
                      <a:lnTo>
                        <a:pt x="37" y="13"/>
                      </a:lnTo>
                      <a:lnTo>
                        <a:pt x="37" y="15"/>
                      </a:lnTo>
                      <a:lnTo>
                        <a:pt x="37" y="18"/>
                      </a:lnTo>
                      <a:lnTo>
                        <a:pt x="37" y="19"/>
                      </a:lnTo>
                      <a:lnTo>
                        <a:pt x="37" y="22"/>
                      </a:lnTo>
                      <a:lnTo>
                        <a:pt x="39" y="28"/>
                      </a:lnTo>
                      <a:lnTo>
                        <a:pt x="40" y="34"/>
                      </a:lnTo>
                      <a:lnTo>
                        <a:pt x="39" y="40"/>
                      </a:lnTo>
                      <a:lnTo>
                        <a:pt x="39" y="46"/>
                      </a:lnTo>
                      <a:lnTo>
                        <a:pt x="37" y="52"/>
                      </a:lnTo>
                      <a:lnTo>
                        <a:pt x="34" y="56"/>
                      </a:lnTo>
                      <a:lnTo>
                        <a:pt x="33" y="61"/>
                      </a:lnTo>
                      <a:lnTo>
                        <a:pt x="30" y="64"/>
                      </a:lnTo>
                      <a:lnTo>
                        <a:pt x="25" y="65"/>
                      </a:lnTo>
                      <a:lnTo>
                        <a:pt x="21" y="67"/>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02" name="Freeform 1050"/>
                <p:cNvSpPr>
                  <a:spLocks/>
                </p:cNvSpPr>
                <p:nvPr/>
              </p:nvSpPr>
              <p:spPr bwMode="auto">
                <a:xfrm>
                  <a:off x="1941" y="1670"/>
                  <a:ext cx="36" cy="120"/>
                </a:xfrm>
                <a:custGeom>
                  <a:avLst/>
                  <a:gdLst>
                    <a:gd name="T0" fmla="*/ 16 w 36"/>
                    <a:gd name="T1" fmla="*/ 109 h 120"/>
                    <a:gd name="T2" fmla="*/ 15 w 36"/>
                    <a:gd name="T3" fmla="*/ 115 h 120"/>
                    <a:gd name="T4" fmla="*/ 10 w 36"/>
                    <a:gd name="T5" fmla="*/ 120 h 120"/>
                    <a:gd name="T6" fmla="*/ 4 w 36"/>
                    <a:gd name="T7" fmla="*/ 118 h 120"/>
                    <a:gd name="T8" fmla="*/ 0 w 36"/>
                    <a:gd name="T9" fmla="*/ 112 h 120"/>
                    <a:gd name="T10" fmla="*/ 0 w 36"/>
                    <a:gd name="T11" fmla="*/ 108 h 120"/>
                    <a:gd name="T12" fmla="*/ 0 w 36"/>
                    <a:gd name="T13" fmla="*/ 94 h 120"/>
                    <a:gd name="T14" fmla="*/ 0 w 36"/>
                    <a:gd name="T15" fmla="*/ 79 h 120"/>
                    <a:gd name="T16" fmla="*/ 3 w 36"/>
                    <a:gd name="T17" fmla="*/ 66 h 120"/>
                    <a:gd name="T18" fmla="*/ 6 w 36"/>
                    <a:gd name="T19" fmla="*/ 51 h 120"/>
                    <a:gd name="T20" fmla="*/ 9 w 36"/>
                    <a:gd name="T21" fmla="*/ 41 h 120"/>
                    <a:gd name="T22" fmla="*/ 10 w 36"/>
                    <a:gd name="T23" fmla="*/ 38 h 120"/>
                    <a:gd name="T24" fmla="*/ 12 w 36"/>
                    <a:gd name="T25" fmla="*/ 30 h 120"/>
                    <a:gd name="T26" fmla="*/ 13 w 36"/>
                    <a:gd name="T27" fmla="*/ 23 h 120"/>
                    <a:gd name="T28" fmla="*/ 15 w 36"/>
                    <a:gd name="T29" fmla="*/ 14 h 120"/>
                    <a:gd name="T30" fmla="*/ 15 w 36"/>
                    <a:gd name="T31" fmla="*/ 5 h 120"/>
                    <a:gd name="T32" fmla="*/ 15 w 36"/>
                    <a:gd name="T33" fmla="*/ 2 h 120"/>
                    <a:gd name="T34" fmla="*/ 19 w 36"/>
                    <a:gd name="T35" fmla="*/ 2 h 120"/>
                    <a:gd name="T36" fmla="*/ 22 w 36"/>
                    <a:gd name="T37" fmla="*/ 0 h 120"/>
                    <a:gd name="T38" fmla="*/ 27 w 36"/>
                    <a:gd name="T39" fmla="*/ 0 h 120"/>
                    <a:gd name="T40" fmla="*/ 31 w 36"/>
                    <a:gd name="T41" fmla="*/ 0 h 120"/>
                    <a:gd name="T42" fmla="*/ 36 w 36"/>
                    <a:gd name="T43" fmla="*/ 0 h 120"/>
                    <a:gd name="T44" fmla="*/ 34 w 36"/>
                    <a:gd name="T45" fmla="*/ 3 h 120"/>
                    <a:gd name="T46" fmla="*/ 33 w 36"/>
                    <a:gd name="T47" fmla="*/ 11 h 120"/>
                    <a:gd name="T48" fmla="*/ 31 w 36"/>
                    <a:gd name="T49" fmla="*/ 18 h 120"/>
                    <a:gd name="T50" fmla="*/ 28 w 36"/>
                    <a:gd name="T51" fmla="*/ 27 h 120"/>
                    <a:gd name="T52" fmla="*/ 27 w 36"/>
                    <a:gd name="T53" fmla="*/ 36 h 120"/>
                    <a:gd name="T54" fmla="*/ 25 w 36"/>
                    <a:gd name="T55" fmla="*/ 41 h 120"/>
                    <a:gd name="T56" fmla="*/ 21 w 36"/>
                    <a:gd name="T57" fmla="*/ 58 h 120"/>
                    <a:gd name="T58" fmla="*/ 18 w 36"/>
                    <a:gd name="T59" fmla="*/ 73 h 120"/>
                    <a:gd name="T60" fmla="*/ 15 w 36"/>
                    <a:gd name="T61" fmla="*/ 85 h 120"/>
                    <a:gd name="T62" fmla="*/ 15 w 36"/>
                    <a:gd name="T63" fmla="*/ 97 h 120"/>
                    <a:gd name="T64" fmla="*/ 16 w 36"/>
                    <a:gd name="T65" fmla="*/ 105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120"/>
                    <a:gd name="T101" fmla="*/ 36 w 36"/>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120">
                      <a:moveTo>
                        <a:pt x="16" y="105"/>
                      </a:moveTo>
                      <a:lnTo>
                        <a:pt x="16" y="109"/>
                      </a:lnTo>
                      <a:lnTo>
                        <a:pt x="16" y="112"/>
                      </a:lnTo>
                      <a:lnTo>
                        <a:pt x="15" y="115"/>
                      </a:lnTo>
                      <a:lnTo>
                        <a:pt x="12" y="118"/>
                      </a:lnTo>
                      <a:lnTo>
                        <a:pt x="10" y="120"/>
                      </a:lnTo>
                      <a:lnTo>
                        <a:pt x="7" y="120"/>
                      </a:lnTo>
                      <a:lnTo>
                        <a:pt x="4" y="118"/>
                      </a:lnTo>
                      <a:lnTo>
                        <a:pt x="3" y="117"/>
                      </a:lnTo>
                      <a:lnTo>
                        <a:pt x="0" y="112"/>
                      </a:lnTo>
                      <a:lnTo>
                        <a:pt x="0" y="108"/>
                      </a:lnTo>
                      <a:lnTo>
                        <a:pt x="0" y="100"/>
                      </a:lnTo>
                      <a:lnTo>
                        <a:pt x="0" y="94"/>
                      </a:lnTo>
                      <a:lnTo>
                        <a:pt x="0" y="87"/>
                      </a:lnTo>
                      <a:lnTo>
                        <a:pt x="0" y="79"/>
                      </a:lnTo>
                      <a:lnTo>
                        <a:pt x="1" y="72"/>
                      </a:lnTo>
                      <a:lnTo>
                        <a:pt x="3" y="66"/>
                      </a:lnTo>
                      <a:lnTo>
                        <a:pt x="4" y="58"/>
                      </a:lnTo>
                      <a:lnTo>
                        <a:pt x="6" y="51"/>
                      </a:lnTo>
                      <a:lnTo>
                        <a:pt x="7" y="47"/>
                      </a:lnTo>
                      <a:lnTo>
                        <a:pt x="9" y="41"/>
                      </a:lnTo>
                      <a:lnTo>
                        <a:pt x="10" y="38"/>
                      </a:lnTo>
                      <a:lnTo>
                        <a:pt x="12" y="35"/>
                      </a:lnTo>
                      <a:lnTo>
                        <a:pt x="12" y="30"/>
                      </a:lnTo>
                      <a:lnTo>
                        <a:pt x="13" y="27"/>
                      </a:lnTo>
                      <a:lnTo>
                        <a:pt x="13" y="23"/>
                      </a:lnTo>
                      <a:lnTo>
                        <a:pt x="15" y="18"/>
                      </a:lnTo>
                      <a:lnTo>
                        <a:pt x="15" y="14"/>
                      </a:lnTo>
                      <a:lnTo>
                        <a:pt x="15" y="9"/>
                      </a:lnTo>
                      <a:lnTo>
                        <a:pt x="15" y="5"/>
                      </a:lnTo>
                      <a:lnTo>
                        <a:pt x="15" y="2"/>
                      </a:lnTo>
                      <a:lnTo>
                        <a:pt x="16" y="2"/>
                      </a:lnTo>
                      <a:lnTo>
                        <a:pt x="19" y="2"/>
                      </a:lnTo>
                      <a:lnTo>
                        <a:pt x="21" y="0"/>
                      </a:lnTo>
                      <a:lnTo>
                        <a:pt x="22" y="0"/>
                      </a:lnTo>
                      <a:lnTo>
                        <a:pt x="25" y="0"/>
                      </a:lnTo>
                      <a:lnTo>
                        <a:pt x="27" y="0"/>
                      </a:lnTo>
                      <a:lnTo>
                        <a:pt x="28" y="0"/>
                      </a:lnTo>
                      <a:lnTo>
                        <a:pt x="31" y="0"/>
                      </a:lnTo>
                      <a:lnTo>
                        <a:pt x="33" y="0"/>
                      </a:lnTo>
                      <a:lnTo>
                        <a:pt x="36" y="0"/>
                      </a:lnTo>
                      <a:lnTo>
                        <a:pt x="34" y="3"/>
                      </a:lnTo>
                      <a:lnTo>
                        <a:pt x="33" y="6"/>
                      </a:lnTo>
                      <a:lnTo>
                        <a:pt x="33" y="11"/>
                      </a:lnTo>
                      <a:lnTo>
                        <a:pt x="31" y="14"/>
                      </a:lnTo>
                      <a:lnTo>
                        <a:pt x="31" y="18"/>
                      </a:lnTo>
                      <a:lnTo>
                        <a:pt x="30" y="23"/>
                      </a:lnTo>
                      <a:lnTo>
                        <a:pt x="28" y="27"/>
                      </a:lnTo>
                      <a:lnTo>
                        <a:pt x="27" y="30"/>
                      </a:lnTo>
                      <a:lnTo>
                        <a:pt x="27" y="36"/>
                      </a:lnTo>
                      <a:lnTo>
                        <a:pt x="25" y="41"/>
                      </a:lnTo>
                      <a:lnTo>
                        <a:pt x="24" y="50"/>
                      </a:lnTo>
                      <a:lnTo>
                        <a:pt x="21" y="58"/>
                      </a:lnTo>
                      <a:lnTo>
                        <a:pt x="19" y="66"/>
                      </a:lnTo>
                      <a:lnTo>
                        <a:pt x="18" y="73"/>
                      </a:lnTo>
                      <a:lnTo>
                        <a:pt x="16" y="79"/>
                      </a:lnTo>
                      <a:lnTo>
                        <a:pt x="15" y="85"/>
                      </a:lnTo>
                      <a:lnTo>
                        <a:pt x="15" y="91"/>
                      </a:lnTo>
                      <a:lnTo>
                        <a:pt x="15" y="97"/>
                      </a:lnTo>
                      <a:lnTo>
                        <a:pt x="15" y="100"/>
                      </a:lnTo>
                      <a:lnTo>
                        <a:pt x="16" y="105"/>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03" name="Freeform 1051"/>
                <p:cNvSpPr>
                  <a:spLocks/>
                </p:cNvSpPr>
                <p:nvPr/>
              </p:nvSpPr>
              <p:spPr bwMode="auto">
                <a:xfrm>
                  <a:off x="2747" y="1645"/>
                  <a:ext cx="32" cy="49"/>
                </a:xfrm>
                <a:custGeom>
                  <a:avLst/>
                  <a:gdLst>
                    <a:gd name="T0" fmla="*/ 3 w 32"/>
                    <a:gd name="T1" fmla="*/ 21 h 49"/>
                    <a:gd name="T2" fmla="*/ 3 w 32"/>
                    <a:gd name="T3" fmla="*/ 21 h 49"/>
                    <a:gd name="T4" fmla="*/ 1 w 32"/>
                    <a:gd name="T5" fmla="*/ 18 h 49"/>
                    <a:gd name="T6" fmla="*/ 1 w 32"/>
                    <a:gd name="T7" fmla="*/ 16 h 49"/>
                    <a:gd name="T8" fmla="*/ 1 w 32"/>
                    <a:gd name="T9" fmla="*/ 15 h 49"/>
                    <a:gd name="T10" fmla="*/ 0 w 32"/>
                    <a:gd name="T11" fmla="*/ 13 h 49"/>
                    <a:gd name="T12" fmla="*/ 0 w 32"/>
                    <a:gd name="T13" fmla="*/ 12 h 49"/>
                    <a:gd name="T14" fmla="*/ 0 w 32"/>
                    <a:gd name="T15" fmla="*/ 10 h 49"/>
                    <a:gd name="T16" fmla="*/ 0 w 32"/>
                    <a:gd name="T17" fmla="*/ 9 h 49"/>
                    <a:gd name="T18" fmla="*/ 0 w 32"/>
                    <a:gd name="T19" fmla="*/ 7 h 49"/>
                    <a:gd name="T20" fmla="*/ 0 w 32"/>
                    <a:gd name="T21" fmla="*/ 6 h 49"/>
                    <a:gd name="T22" fmla="*/ 0 w 32"/>
                    <a:gd name="T23" fmla="*/ 6 h 49"/>
                    <a:gd name="T24" fmla="*/ 1 w 32"/>
                    <a:gd name="T25" fmla="*/ 6 h 49"/>
                    <a:gd name="T26" fmla="*/ 3 w 32"/>
                    <a:gd name="T27" fmla="*/ 6 h 49"/>
                    <a:gd name="T28" fmla="*/ 6 w 32"/>
                    <a:gd name="T29" fmla="*/ 6 h 49"/>
                    <a:gd name="T30" fmla="*/ 9 w 32"/>
                    <a:gd name="T31" fmla="*/ 4 h 49"/>
                    <a:gd name="T32" fmla="*/ 11 w 32"/>
                    <a:gd name="T33" fmla="*/ 4 h 49"/>
                    <a:gd name="T34" fmla="*/ 14 w 32"/>
                    <a:gd name="T35" fmla="*/ 3 h 49"/>
                    <a:gd name="T36" fmla="*/ 16 w 32"/>
                    <a:gd name="T37" fmla="*/ 3 h 49"/>
                    <a:gd name="T38" fmla="*/ 19 w 32"/>
                    <a:gd name="T39" fmla="*/ 1 h 49"/>
                    <a:gd name="T40" fmla="*/ 22 w 32"/>
                    <a:gd name="T41" fmla="*/ 1 h 49"/>
                    <a:gd name="T42" fmla="*/ 25 w 32"/>
                    <a:gd name="T43" fmla="*/ 0 h 49"/>
                    <a:gd name="T44" fmla="*/ 25 w 32"/>
                    <a:gd name="T45" fmla="*/ 0 h 49"/>
                    <a:gd name="T46" fmla="*/ 26 w 32"/>
                    <a:gd name="T47" fmla="*/ 1 h 49"/>
                    <a:gd name="T48" fmla="*/ 26 w 32"/>
                    <a:gd name="T49" fmla="*/ 3 h 49"/>
                    <a:gd name="T50" fmla="*/ 28 w 32"/>
                    <a:gd name="T51" fmla="*/ 6 h 49"/>
                    <a:gd name="T52" fmla="*/ 29 w 32"/>
                    <a:gd name="T53" fmla="*/ 7 h 49"/>
                    <a:gd name="T54" fmla="*/ 29 w 32"/>
                    <a:gd name="T55" fmla="*/ 9 h 49"/>
                    <a:gd name="T56" fmla="*/ 29 w 32"/>
                    <a:gd name="T57" fmla="*/ 10 h 49"/>
                    <a:gd name="T58" fmla="*/ 31 w 32"/>
                    <a:gd name="T59" fmla="*/ 13 h 49"/>
                    <a:gd name="T60" fmla="*/ 31 w 32"/>
                    <a:gd name="T61" fmla="*/ 15 h 49"/>
                    <a:gd name="T62" fmla="*/ 32 w 32"/>
                    <a:gd name="T63" fmla="*/ 18 h 49"/>
                    <a:gd name="T64" fmla="*/ 32 w 32"/>
                    <a:gd name="T65" fmla="*/ 21 h 49"/>
                    <a:gd name="T66" fmla="*/ 32 w 32"/>
                    <a:gd name="T67" fmla="*/ 21 h 49"/>
                    <a:gd name="T68" fmla="*/ 32 w 32"/>
                    <a:gd name="T69" fmla="*/ 24 h 49"/>
                    <a:gd name="T70" fmla="*/ 31 w 32"/>
                    <a:gd name="T71" fmla="*/ 28 h 49"/>
                    <a:gd name="T72" fmla="*/ 29 w 32"/>
                    <a:gd name="T73" fmla="*/ 36 h 49"/>
                    <a:gd name="T74" fmla="*/ 26 w 32"/>
                    <a:gd name="T75" fmla="*/ 42 h 49"/>
                    <a:gd name="T76" fmla="*/ 23 w 32"/>
                    <a:gd name="T77" fmla="*/ 46 h 49"/>
                    <a:gd name="T78" fmla="*/ 19 w 32"/>
                    <a:gd name="T79" fmla="*/ 49 h 49"/>
                    <a:gd name="T80" fmla="*/ 16 w 32"/>
                    <a:gd name="T81" fmla="*/ 49 h 49"/>
                    <a:gd name="T82" fmla="*/ 11 w 32"/>
                    <a:gd name="T83" fmla="*/ 45 h 49"/>
                    <a:gd name="T84" fmla="*/ 7 w 32"/>
                    <a:gd name="T85" fmla="*/ 36 h 49"/>
                    <a:gd name="T86" fmla="*/ 3 w 32"/>
                    <a:gd name="T87" fmla="*/ 21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9"/>
                    <a:gd name="T134" fmla="*/ 32 w 32"/>
                    <a:gd name="T135" fmla="*/ 49 h 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9">
                      <a:moveTo>
                        <a:pt x="3" y="21"/>
                      </a:moveTo>
                      <a:lnTo>
                        <a:pt x="3" y="21"/>
                      </a:lnTo>
                      <a:lnTo>
                        <a:pt x="1" y="18"/>
                      </a:lnTo>
                      <a:lnTo>
                        <a:pt x="1" y="16"/>
                      </a:lnTo>
                      <a:lnTo>
                        <a:pt x="1" y="15"/>
                      </a:lnTo>
                      <a:lnTo>
                        <a:pt x="0" y="13"/>
                      </a:lnTo>
                      <a:lnTo>
                        <a:pt x="0" y="12"/>
                      </a:lnTo>
                      <a:lnTo>
                        <a:pt x="0" y="10"/>
                      </a:lnTo>
                      <a:lnTo>
                        <a:pt x="0" y="9"/>
                      </a:lnTo>
                      <a:lnTo>
                        <a:pt x="0" y="7"/>
                      </a:lnTo>
                      <a:lnTo>
                        <a:pt x="0" y="6"/>
                      </a:lnTo>
                      <a:lnTo>
                        <a:pt x="1" y="6"/>
                      </a:lnTo>
                      <a:lnTo>
                        <a:pt x="3" y="6"/>
                      </a:lnTo>
                      <a:lnTo>
                        <a:pt x="6" y="6"/>
                      </a:lnTo>
                      <a:lnTo>
                        <a:pt x="9" y="4"/>
                      </a:lnTo>
                      <a:lnTo>
                        <a:pt x="11" y="4"/>
                      </a:lnTo>
                      <a:lnTo>
                        <a:pt x="14" y="3"/>
                      </a:lnTo>
                      <a:lnTo>
                        <a:pt x="16" y="3"/>
                      </a:lnTo>
                      <a:lnTo>
                        <a:pt x="19" y="1"/>
                      </a:lnTo>
                      <a:lnTo>
                        <a:pt x="22" y="1"/>
                      </a:lnTo>
                      <a:lnTo>
                        <a:pt x="25" y="0"/>
                      </a:lnTo>
                      <a:lnTo>
                        <a:pt x="26" y="1"/>
                      </a:lnTo>
                      <a:lnTo>
                        <a:pt x="26" y="3"/>
                      </a:lnTo>
                      <a:lnTo>
                        <a:pt x="28" y="6"/>
                      </a:lnTo>
                      <a:lnTo>
                        <a:pt x="29" y="7"/>
                      </a:lnTo>
                      <a:lnTo>
                        <a:pt x="29" y="9"/>
                      </a:lnTo>
                      <a:lnTo>
                        <a:pt x="29" y="10"/>
                      </a:lnTo>
                      <a:lnTo>
                        <a:pt x="31" y="13"/>
                      </a:lnTo>
                      <a:lnTo>
                        <a:pt x="31" y="15"/>
                      </a:lnTo>
                      <a:lnTo>
                        <a:pt x="32" y="18"/>
                      </a:lnTo>
                      <a:lnTo>
                        <a:pt x="32" y="21"/>
                      </a:lnTo>
                      <a:lnTo>
                        <a:pt x="32" y="24"/>
                      </a:lnTo>
                      <a:lnTo>
                        <a:pt x="31" y="28"/>
                      </a:lnTo>
                      <a:lnTo>
                        <a:pt x="29" y="36"/>
                      </a:lnTo>
                      <a:lnTo>
                        <a:pt x="26" y="42"/>
                      </a:lnTo>
                      <a:lnTo>
                        <a:pt x="23" y="46"/>
                      </a:lnTo>
                      <a:lnTo>
                        <a:pt x="19" y="49"/>
                      </a:lnTo>
                      <a:lnTo>
                        <a:pt x="16" y="49"/>
                      </a:lnTo>
                      <a:lnTo>
                        <a:pt x="11" y="45"/>
                      </a:lnTo>
                      <a:lnTo>
                        <a:pt x="7" y="36"/>
                      </a:lnTo>
                      <a:lnTo>
                        <a:pt x="3" y="21"/>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04" name="Freeform 1052"/>
                <p:cNvSpPr>
                  <a:spLocks/>
                </p:cNvSpPr>
                <p:nvPr/>
              </p:nvSpPr>
              <p:spPr bwMode="auto">
                <a:xfrm>
                  <a:off x="2355" y="1769"/>
                  <a:ext cx="51" cy="128"/>
                </a:xfrm>
                <a:custGeom>
                  <a:avLst/>
                  <a:gdLst>
                    <a:gd name="T0" fmla="*/ 4 w 51"/>
                    <a:gd name="T1" fmla="*/ 18 h 128"/>
                    <a:gd name="T2" fmla="*/ 4 w 51"/>
                    <a:gd name="T3" fmla="*/ 15 h 128"/>
                    <a:gd name="T4" fmla="*/ 4 w 51"/>
                    <a:gd name="T5" fmla="*/ 12 h 128"/>
                    <a:gd name="T6" fmla="*/ 6 w 51"/>
                    <a:gd name="T7" fmla="*/ 7 h 128"/>
                    <a:gd name="T8" fmla="*/ 6 w 51"/>
                    <a:gd name="T9" fmla="*/ 3 h 128"/>
                    <a:gd name="T10" fmla="*/ 6 w 51"/>
                    <a:gd name="T11" fmla="*/ 1 h 128"/>
                    <a:gd name="T12" fmla="*/ 12 w 51"/>
                    <a:gd name="T13" fmla="*/ 1 h 128"/>
                    <a:gd name="T14" fmla="*/ 18 w 51"/>
                    <a:gd name="T15" fmla="*/ 1 h 128"/>
                    <a:gd name="T16" fmla="*/ 24 w 51"/>
                    <a:gd name="T17" fmla="*/ 1 h 128"/>
                    <a:gd name="T18" fmla="*/ 30 w 51"/>
                    <a:gd name="T19" fmla="*/ 1 h 128"/>
                    <a:gd name="T20" fmla="*/ 36 w 51"/>
                    <a:gd name="T21" fmla="*/ 1 h 128"/>
                    <a:gd name="T22" fmla="*/ 39 w 51"/>
                    <a:gd name="T23" fmla="*/ 1 h 128"/>
                    <a:gd name="T24" fmla="*/ 40 w 51"/>
                    <a:gd name="T25" fmla="*/ 0 h 128"/>
                    <a:gd name="T26" fmla="*/ 43 w 51"/>
                    <a:gd name="T27" fmla="*/ 0 h 128"/>
                    <a:gd name="T28" fmla="*/ 46 w 51"/>
                    <a:gd name="T29" fmla="*/ 0 h 128"/>
                    <a:gd name="T30" fmla="*/ 49 w 51"/>
                    <a:gd name="T31" fmla="*/ 0 h 128"/>
                    <a:gd name="T32" fmla="*/ 51 w 51"/>
                    <a:gd name="T33" fmla="*/ 0 h 128"/>
                    <a:gd name="T34" fmla="*/ 48 w 51"/>
                    <a:gd name="T35" fmla="*/ 10 h 128"/>
                    <a:gd name="T36" fmla="*/ 46 w 51"/>
                    <a:gd name="T37" fmla="*/ 25 h 128"/>
                    <a:gd name="T38" fmla="*/ 45 w 51"/>
                    <a:gd name="T39" fmla="*/ 39 h 128"/>
                    <a:gd name="T40" fmla="*/ 46 w 51"/>
                    <a:gd name="T41" fmla="*/ 52 h 128"/>
                    <a:gd name="T42" fmla="*/ 48 w 51"/>
                    <a:gd name="T43" fmla="*/ 60 h 128"/>
                    <a:gd name="T44" fmla="*/ 49 w 51"/>
                    <a:gd name="T45" fmla="*/ 63 h 128"/>
                    <a:gd name="T46" fmla="*/ 51 w 51"/>
                    <a:gd name="T47" fmla="*/ 69 h 128"/>
                    <a:gd name="T48" fmla="*/ 49 w 51"/>
                    <a:gd name="T49" fmla="*/ 75 h 128"/>
                    <a:gd name="T50" fmla="*/ 46 w 51"/>
                    <a:gd name="T51" fmla="*/ 81 h 128"/>
                    <a:gd name="T52" fmla="*/ 45 w 51"/>
                    <a:gd name="T53" fmla="*/ 88 h 128"/>
                    <a:gd name="T54" fmla="*/ 43 w 51"/>
                    <a:gd name="T55" fmla="*/ 94 h 128"/>
                    <a:gd name="T56" fmla="*/ 43 w 51"/>
                    <a:gd name="T57" fmla="*/ 104 h 128"/>
                    <a:gd name="T58" fmla="*/ 43 w 51"/>
                    <a:gd name="T59" fmla="*/ 115 h 128"/>
                    <a:gd name="T60" fmla="*/ 42 w 51"/>
                    <a:gd name="T61" fmla="*/ 122 h 128"/>
                    <a:gd name="T62" fmla="*/ 39 w 51"/>
                    <a:gd name="T63" fmla="*/ 127 h 128"/>
                    <a:gd name="T64" fmla="*/ 33 w 51"/>
                    <a:gd name="T65" fmla="*/ 128 h 128"/>
                    <a:gd name="T66" fmla="*/ 31 w 51"/>
                    <a:gd name="T67" fmla="*/ 127 h 128"/>
                    <a:gd name="T68" fmla="*/ 25 w 51"/>
                    <a:gd name="T69" fmla="*/ 122 h 128"/>
                    <a:gd name="T70" fmla="*/ 24 w 51"/>
                    <a:gd name="T71" fmla="*/ 113 h 128"/>
                    <a:gd name="T72" fmla="*/ 22 w 51"/>
                    <a:gd name="T73" fmla="*/ 103 h 128"/>
                    <a:gd name="T74" fmla="*/ 24 w 51"/>
                    <a:gd name="T75" fmla="*/ 93 h 128"/>
                    <a:gd name="T76" fmla="*/ 25 w 51"/>
                    <a:gd name="T77" fmla="*/ 87 h 128"/>
                    <a:gd name="T78" fmla="*/ 28 w 51"/>
                    <a:gd name="T79" fmla="*/ 72 h 128"/>
                    <a:gd name="T80" fmla="*/ 31 w 51"/>
                    <a:gd name="T81" fmla="*/ 51 h 128"/>
                    <a:gd name="T82" fmla="*/ 34 w 51"/>
                    <a:gd name="T83" fmla="*/ 30 h 128"/>
                    <a:gd name="T84" fmla="*/ 34 w 51"/>
                    <a:gd name="T85" fmla="*/ 15 h 128"/>
                    <a:gd name="T86" fmla="*/ 31 w 51"/>
                    <a:gd name="T87" fmla="*/ 9 h 128"/>
                    <a:gd name="T88" fmla="*/ 28 w 51"/>
                    <a:gd name="T89" fmla="*/ 10 h 128"/>
                    <a:gd name="T90" fmla="*/ 24 w 51"/>
                    <a:gd name="T91" fmla="*/ 16 h 128"/>
                    <a:gd name="T92" fmla="*/ 19 w 51"/>
                    <a:gd name="T93" fmla="*/ 25 h 128"/>
                    <a:gd name="T94" fmla="*/ 16 w 51"/>
                    <a:gd name="T95" fmla="*/ 36 h 128"/>
                    <a:gd name="T96" fmla="*/ 12 w 51"/>
                    <a:gd name="T97" fmla="*/ 46 h 128"/>
                    <a:gd name="T98" fmla="*/ 12 w 51"/>
                    <a:gd name="T99" fmla="*/ 51 h 128"/>
                    <a:gd name="T100" fmla="*/ 10 w 51"/>
                    <a:gd name="T101" fmla="*/ 60 h 128"/>
                    <a:gd name="T102" fmla="*/ 12 w 51"/>
                    <a:gd name="T103" fmla="*/ 73 h 128"/>
                    <a:gd name="T104" fmla="*/ 12 w 51"/>
                    <a:gd name="T105" fmla="*/ 85 h 128"/>
                    <a:gd name="T106" fmla="*/ 10 w 51"/>
                    <a:gd name="T107" fmla="*/ 93 h 128"/>
                    <a:gd name="T108" fmla="*/ 7 w 51"/>
                    <a:gd name="T109" fmla="*/ 93 h 128"/>
                    <a:gd name="T110" fmla="*/ 4 w 51"/>
                    <a:gd name="T111" fmla="*/ 88 h 128"/>
                    <a:gd name="T112" fmla="*/ 1 w 51"/>
                    <a:gd name="T113" fmla="*/ 76 h 128"/>
                    <a:gd name="T114" fmla="*/ 0 w 51"/>
                    <a:gd name="T115" fmla="*/ 60 h 128"/>
                    <a:gd name="T116" fmla="*/ 1 w 51"/>
                    <a:gd name="T117" fmla="*/ 40 h 128"/>
                    <a:gd name="T118" fmla="*/ 3 w 51"/>
                    <a:gd name="T119" fmla="*/ 25 h 1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
                    <a:gd name="T181" fmla="*/ 0 h 128"/>
                    <a:gd name="T182" fmla="*/ 51 w 51"/>
                    <a:gd name="T183" fmla="*/ 128 h 1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 h="128">
                      <a:moveTo>
                        <a:pt x="3" y="21"/>
                      </a:moveTo>
                      <a:lnTo>
                        <a:pt x="4" y="18"/>
                      </a:lnTo>
                      <a:lnTo>
                        <a:pt x="4" y="15"/>
                      </a:lnTo>
                      <a:lnTo>
                        <a:pt x="4" y="13"/>
                      </a:lnTo>
                      <a:lnTo>
                        <a:pt x="4" y="12"/>
                      </a:lnTo>
                      <a:lnTo>
                        <a:pt x="6" y="9"/>
                      </a:lnTo>
                      <a:lnTo>
                        <a:pt x="6" y="7"/>
                      </a:lnTo>
                      <a:lnTo>
                        <a:pt x="6" y="6"/>
                      </a:lnTo>
                      <a:lnTo>
                        <a:pt x="6" y="3"/>
                      </a:lnTo>
                      <a:lnTo>
                        <a:pt x="6" y="1"/>
                      </a:lnTo>
                      <a:lnTo>
                        <a:pt x="9" y="1"/>
                      </a:lnTo>
                      <a:lnTo>
                        <a:pt x="12" y="1"/>
                      </a:lnTo>
                      <a:lnTo>
                        <a:pt x="15" y="1"/>
                      </a:lnTo>
                      <a:lnTo>
                        <a:pt x="18" y="1"/>
                      </a:lnTo>
                      <a:lnTo>
                        <a:pt x="21" y="1"/>
                      </a:lnTo>
                      <a:lnTo>
                        <a:pt x="24" y="1"/>
                      </a:lnTo>
                      <a:lnTo>
                        <a:pt x="27" y="1"/>
                      </a:lnTo>
                      <a:lnTo>
                        <a:pt x="30" y="1"/>
                      </a:lnTo>
                      <a:lnTo>
                        <a:pt x="33" y="1"/>
                      </a:lnTo>
                      <a:lnTo>
                        <a:pt x="36" y="1"/>
                      </a:lnTo>
                      <a:lnTo>
                        <a:pt x="39" y="1"/>
                      </a:lnTo>
                      <a:lnTo>
                        <a:pt x="39" y="0"/>
                      </a:lnTo>
                      <a:lnTo>
                        <a:pt x="40" y="0"/>
                      </a:lnTo>
                      <a:lnTo>
                        <a:pt x="43" y="0"/>
                      </a:lnTo>
                      <a:lnTo>
                        <a:pt x="45" y="0"/>
                      </a:lnTo>
                      <a:lnTo>
                        <a:pt x="46" y="0"/>
                      </a:lnTo>
                      <a:lnTo>
                        <a:pt x="48" y="0"/>
                      </a:lnTo>
                      <a:lnTo>
                        <a:pt x="49" y="0"/>
                      </a:lnTo>
                      <a:lnTo>
                        <a:pt x="51" y="0"/>
                      </a:lnTo>
                      <a:lnTo>
                        <a:pt x="49" y="6"/>
                      </a:lnTo>
                      <a:lnTo>
                        <a:pt x="48" y="10"/>
                      </a:lnTo>
                      <a:lnTo>
                        <a:pt x="46" y="18"/>
                      </a:lnTo>
                      <a:lnTo>
                        <a:pt x="46" y="25"/>
                      </a:lnTo>
                      <a:lnTo>
                        <a:pt x="46" y="33"/>
                      </a:lnTo>
                      <a:lnTo>
                        <a:pt x="45" y="39"/>
                      </a:lnTo>
                      <a:lnTo>
                        <a:pt x="46" y="45"/>
                      </a:lnTo>
                      <a:lnTo>
                        <a:pt x="46" y="52"/>
                      </a:lnTo>
                      <a:lnTo>
                        <a:pt x="46" y="57"/>
                      </a:lnTo>
                      <a:lnTo>
                        <a:pt x="48" y="60"/>
                      </a:lnTo>
                      <a:lnTo>
                        <a:pt x="49" y="63"/>
                      </a:lnTo>
                      <a:lnTo>
                        <a:pt x="51" y="66"/>
                      </a:lnTo>
                      <a:lnTo>
                        <a:pt x="51" y="69"/>
                      </a:lnTo>
                      <a:lnTo>
                        <a:pt x="49" y="72"/>
                      </a:lnTo>
                      <a:lnTo>
                        <a:pt x="49" y="75"/>
                      </a:lnTo>
                      <a:lnTo>
                        <a:pt x="48" y="76"/>
                      </a:lnTo>
                      <a:lnTo>
                        <a:pt x="46" y="81"/>
                      </a:lnTo>
                      <a:lnTo>
                        <a:pt x="45" y="84"/>
                      </a:lnTo>
                      <a:lnTo>
                        <a:pt x="45" y="88"/>
                      </a:lnTo>
                      <a:lnTo>
                        <a:pt x="43" y="94"/>
                      </a:lnTo>
                      <a:lnTo>
                        <a:pt x="43" y="98"/>
                      </a:lnTo>
                      <a:lnTo>
                        <a:pt x="43" y="104"/>
                      </a:lnTo>
                      <a:lnTo>
                        <a:pt x="43" y="109"/>
                      </a:lnTo>
                      <a:lnTo>
                        <a:pt x="43" y="115"/>
                      </a:lnTo>
                      <a:lnTo>
                        <a:pt x="42" y="118"/>
                      </a:lnTo>
                      <a:lnTo>
                        <a:pt x="42" y="122"/>
                      </a:lnTo>
                      <a:lnTo>
                        <a:pt x="40" y="125"/>
                      </a:lnTo>
                      <a:lnTo>
                        <a:pt x="39" y="127"/>
                      </a:lnTo>
                      <a:lnTo>
                        <a:pt x="36" y="128"/>
                      </a:lnTo>
                      <a:lnTo>
                        <a:pt x="33" y="128"/>
                      </a:lnTo>
                      <a:lnTo>
                        <a:pt x="31" y="127"/>
                      </a:lnTo>
                      <a:lnTo>
                        <a:pt x="28" y="125"/>
                      </a:lnTo>
                      <a:lnTo>
                        <a:pt x="25" y="122"/>
                      </a:lnTo>
                      <a:lnTo>
                        <a:pt x="24" y="118"/>
                      </a:lnTo>
                      <a:lnTo>
                        <a:pt x="24" y="113"/>
                      </a:lnTo>
                      <a:lnTo>
                        <a:pt x="22" y="109"/>
                      </a:lnTo>
                      <a:lnTo>
                        <a:pt x="22" y="103"/>
                      </a:lnTo>
                      <a:lnTo>
                        <a:pt x="24" y="98"/>
                      </a:lnTo>
                      <a:lnTo>
                        <a:pt x="24" y="93"/>
                      </a:lnTo>
                      <a:lnTo>
                        <a:pt x="25" y="87"/>
                      </a:lnTo>
                      <a:lnTo>
                        <a:pt x="27" y="79"/>
                      </a:lnTo>
                      <a:lnTo>
                        <a:pt x="28" y="72"/>
                      </a:lnTo>
                      <a:lnTo>
                        <a:pt x="31" y="61"/>
                      </a:lnTo>
                      <a:lnTo>
                        <a:pt x="31" y="51"/>
                      </a:lnTo>
                      <a:lnTo>
                        <a:pt x="33" y="40"/>
                      </a:lnTo>
                      <a:lnTo>
                        <a:pt x="34" y="30"/>
                      </a:lnTo>
                      <a:lnTo>
                        <a:pt x="34" y="21"/>
                      </a:lnTo>
                      <a:lnTo>
                        <a:pt x="34" y="15"/>
                      </a:lnTo>
                      <a:lnTo>
                        <a:pt x="33" y="10"/>
                      </a:lnTo>
                      <a:lnTo>
                        <a:pt x="31" y="9"/>
                      </a:lnTo>
                      <a:lnTo>
                        <a:pt x="28" y="10"/>
                      </a:lnTo>
                      <a:lnTo>
                        <a:pt x="27" y="12"/>
                      </a:lnTo>
                      <a:lnTo>
                        <a:pt x="24" y="16"/>
                      </a:lnTo>
                      <a:lnTo>
                        <a:pt x="22" y="21"/>
                      </a:lnTo>
                      <a:lnTo>
                        <a:pt x="19" y="25"/>
                      </a:lnTo>
                      <a:lnTo>
                        <a:pt x="18" y="31"/>
                      </a:lnTo>
                      <a:lnTo>
                        <a:pt x="16" y="36"/>
                      </a:lnTo>
                      <a:lnTo>
                        <a:pt x="13" y="42"/>
                      </a:lnTo>
                      <a:lnTo>
                        <a:pt x="12" y="46"/>
                      </a:lnTo>
                      <a:lnTo>
                        <a:pt x="12" y="51"/>
                      </a:lnTo>
                      <a:lnTo>
                        <a:pt x="12" y="55"/>
                      </a:lnTo>
                      <a:lnTo>
                        <a:pt x="10" y="60"/>
                      </a:lnTo>
                      <a:lnTo>
                        <a:pt x="10" y="67"/>
                      </a:lnTo>
                      <a:lnTo>
                        <a:pt x="12" y="73"/>
                      </a:lnTo>
                      <a:lnTo>
                        <a:pt x="12" y="79"/>
                      </a:lnTo>
                      <a:lnTo>
                        <a:pt x="12" y="85"/>
                      </a:lnTo>
                      <a:lnTo>
                        <a:pt x="10" y="90"/>
                      </a:lnTo>
                      <a:lnTo>
                        <a:pt x="10" y="93"/>
                      </a:lnTo>
                      <a:lnTo>
                        <a:pt x="9" y="94"/>
                      </a:lnTo>
                      <a:lnTo>
                        <a:pt x="7" y="93"/>
                      </a:lnTo>
                      <a:lnTo>
                        <a:pt x="4" y="88"/>
                      </a:lnTo>
                      <a:lnTo>
                        <a:pt x="3" y="84"/>
                      </a:lnTo>
                      <a:lnTo>
                        <a:pt x="1" y="76"/>
                      </a:lnTo>
                      <a:lnTo>
                        <a:pt x="1" y="69"/>
                      </a:lnTo>
                      <a:lnTo>
                        <a:pt x="0" y="60"/>
                      </a:lnTo>
                      <a:lnTo>
                        <a:pt x="0" y="49"/>
                      </a:lnTo>
                      <a:lnTo>
                        <a:pt x="1" y="40"/>
                      </a:lnTo>
                      <a:lnTo>
                        <a:pt x="1" y="33"/>
                      </a:lnTo>
                      <a:lnTo>
                        <a:pt x="3" y="25"/>
                      </a:lnTo>
                      <a:lnTo>
                        <a:pt x="3" y="21"/>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05" name="Freeform 1053"/>
                <p:cNvSpPr>
                  <a:spLocks/>
                </p:cNvSpPr>
                <p:nvPr/>
              </p:nvSpPr>
              <p:spPr bwMode="auto">
                <a:xfrm>
                  <a:off x="1608" y="1573"/>
                  <a:ext cx="212" cy="151"/>
                </a:xfrm>
                <a:custGeom>
                  <a:avLst/>
                  <a:gdLst>
                    <a:gd name="T0" fmla="*/ 142 w 212"/>
                    <a:gd name="T1" fmla="*/ 150 h 151"/>
                    <a:gd name="T2" fmla="*/ 140 w 212"/>
                    <a:gd name="T3" fmla="*/ 150 h 151"/>
                    <a:gd name="T4" fmla="*/ 140 w 212"/>
                    <a:gd name="T5" fmla="*/ 150 h 151"/>
                    <a:gd name="T6" fmla="*/ 139 w 212"/>
                    <a:gd name="T7" fmla="*/ 150 h 151"/>
                    <a:gd name="T8" fmla="*/ 119 w 212"/>
                    <a:gd name="T9" fmla="*/ 144 h 151"/>
                    <a:gd name="T10" fmla="*/ 97 w 212"/>
                    <a:gd name="T11" fmla="*/ 136 h 151"/>
                    <a:gd name="T12" fmla="*/ 74 w 212"/>
                    <a:gd name="T13" fmla="*/ 129 h 151"/>
                    <a:gd name="T14" fmla="*/ 62 w 212"/>
                    <a:gd name="T15" fmla="*/ 124 h 151"/>
                    <a:gd name="T16" fmla="*/ 46 w 212"/>
                    <a:gd name="T17" fmla="*/ 114 h 151"/>
                    <a:gd name="T18" fmla="*/ 33 w 212"/>
                    <a:gd name="T19" fmla="*/ 102 h 151"/>
                    <a:gd name="T20" fmla="*/ 21 w 212"/>
                    <a:gd name="T21" fmla="*/ 90 h 151"/>
                    <a:gd name="T22" fmla="*/ 13 w 212"/>
                    <a:gd name="T23" fmla="*/ 84 h 151"/>
                    <a:gd name="T24" fmla="*/ 6 w 212"/>
                    <a:gd name="T25" fmla="*/ 75 h 151"/>
                    <a:gd name="T26" fmla="*/ 1 w 212"/>
                    <a:gd name="T27" fmla="*/ 60 h 151"/>
                    <a:gd name="T28" fmla="*/ 0 w 212"/>
                    <a:gd name="T29" fmla="*/ 42 h 151"/>
                    <a:gd name="T30" fmla="*/ 1 w 212"/>
                    <a:gd name="T31" fmla="*/ 19 h 151"/>
                    <a:gd name="T32" fmla="*/ 4 w 212"/>
                    <a:gd name="T33" fmla="*/ 12 h 151"/>
                    <a:gd name="T34" fmla="*/ 9 w 212"/>
                    <a:gd name="T35" fmla="*/ 5 h 151"/>
                    <a:gd name="T36" fmla="*/ 12 w 212"/>
                    <a:gd name="T37" fmla="*/ 0 h 151"/>
                    <a:gd name="T38" fmla="*/ 15 w 212"/>
                    <a:gd name="T39" fmla="*/ 6 h 151"/>
                    <a:gd name="T40" fmla="*/ 24 w 212"/>
                    <a:gd name="T41" fmla="*/ 18 h 151"/>
                    <a:gd name="T42" fmla="*/ 37 w 212"/>
                    <a:gd name="T43" fmla="*/ 39 h 151"/>
                    <a:gd name="T44" fmla="*/ 49 w 212"/>
                    <a:gd name="T45" fmla="*/ 52 h 151"/>
                    <a:gd name="T46" fmla="*/ 76 w 212"/>
                    <a:gd name="T47" fmla="*/ 73 h 151"/>
                    <a:gd name="T48" fmla="*/ 110 w 212"/>
                    <a:gd name="T49" fmla="*/ 88 h 151"/>
                    <a:gd name="T50" fmla="*/ 134 w 212"/>
                    <a:gd name="T51" fmla="*/ 97 h 151"/>
                    <a:gd name="T52" fmla="*/ 160 w 212"/>
                    <a:gd name="T53" fmla="*/ 102 h 151"/>
                    <a:gd name="T54" fmla="*/ 184 w 212"/>
                    <a:gd name="T55" fmla="*/ 108 h 151"/>
                    <a:gd name="T56" fmla="*/ 206 w 212"/>
                    <a:gd name="T57" fmla="*/ 111 h 151"/>
                    <a:gd name="T58" fmla="*/ 212 w 212"/>
                    <a:gd name="T59" fmla="*/ 112 h 151"/>
                    <a:gd name="T60" fmla="*/ 212 w 212"/>
                    <a:gd name="T61" fmla="*/ 112 h 151"/>
                    <a:gd name="T62" fmla="*/ 210 w 212"/>
                    <a:gd name="T63" fmla="*/ 112 h 151"/>
                    <a:gd name="T64" fmla="*/ 210 w 212"/>
                    <a:gd name="T65" fmla="*/ 114 h 151"/>
                    <a:gd name="T66" fmla="*/ 200 w 212"/>
                    <a:gd name="T67" fmla="*/ 123 h 151"/>
                    <a:gd name="T68" fmla="*/ 179 w 212"/>
                    <a:gd name="T69" fmla="*/ 138 h 151"/>
                    <a:gd name="T70" fmla="*/ 160 w 212"/>
                    <a:gd name="T71" fmla="*/ 148 h 151"/>
                    <a:gd name="T72" fmla="*/ 148 w 212"/>
                    <a:gd name="T73" fmla="*/ 151 h 151"/>
                    <a:gd name="T74" fmla="*/ 148 w 212"/>
                    <a:gd name="T75" fmla="*/ 151 h 151"/>
                    <a:gd name="T76" fmla="*/ 146 w 212"/>
                    <a:gd name="T77" fmla="*/ 150 h 151"/>
                    <a:gd name="T78" fmla="*/ 145 w 212"/>
                    <a:gd name="T79" fmla="*/ 150 h 151"/>
                    <a:gd name="T80" fmla="*/ 143 w 212"/>
                    <a:gd name="T81" fmla="*/ 150 h 151"/>
                    <a:gd name="T82" fmla="*/ 143 w 212"/>
                    <a:gd name="T83" fmla="*/ 150 h 151"/>
                    <a:gd name="T84" fmla="*/ 143 w 212"/>
                    <a:gd name="T85" fmla="*/ 150 h 151"/>
                    <a:gd name="T86" fmla="*/ 143 w 212"/>
                    <a:gd name="T87" fmla="*/ 150 h 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2"/>
                    <a:gd name="T133" fmla="*/ 0 h 151"/>
                    <a:gd name="T134" fmla="*/ 212 w 212"/>
                    <a:gd name="T135" fmla="*/ 151 h 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2" h="151">
                      <a:moveTo>
                        <a:pt x="143" y="150"/>
                      </a:moveTo>
                      <a:lnTo>
                        <a:pt x="142" y="150"/>
                      </a:lnTo>
                      <a:lnTo>
                        <a:pt x="140" y="150"/>
                      </a:lnTo>
                      <a:lnTo>
                        <a:pt x="139" y="150"/>
                      </a:lnTo>
                      <a:lnTo>
                        <a:pt x="133" y="148"/>
                      </a:lnTo>
                      <a:lnTo>
                        <a:pt x="125" y="147"/>
                      </a:lnTo>
                      <a:lnTo>
                        <a:pt x="119" y="144"/>
                      </a:lnTo>
                      <a:lnTo>
                        <a:pt x="112" y="142"/>
                      </a:lnTo>
                      <a:lnTo>
                        <a:pt x="104" y="139"/>
                      </a:lnTo>
                      <a:lnTo>
                        <a:pt x="97" y="136"/>
                      </a:lnTo>
                      <a:lnTo>
                        <a:pt x="89" y="135"/>
                      </a:lnTo>
                      <a:lnTo>
                        <a:pt x="82" y="132"/>
                      </a:lnTo>
                      <a:lnTo>
                        <a:pt x="74" y="129"/>
                      </a:lnTo>
                      <a:lnTo>
                        <a:pt x="70" y="127"/>
                      </a:lnTo>
                      <a:lnTo>
                        <a:pt x="62" y="124"/>
                      </a:lnTo>
                      <a:lnTo>
                        <a:pt x="56" y="121"/>
                      </a:lnTo>
                      <a:lnTo>
                        <a:pt x="52" y="118"/>
                      </a:lnTo>
                      <a:lnTo>
                        <a:pt x="46" y="114"/>
                      </a:lnTo>
                      <a:lnTo>
                        <a:pt x="42" y="111"/>
                      </a:lnTo>
                      <a:lnTo>
                        <a:pt x="37" y="106"/>
                      </a:lnTo>
                      <a:lnTo>
                        <a:pt x="33" y="102"/>
                      </a:lnTo>
                      <a:lnTo>
                        <a:pt x="28" y="99"/>
                      </a:lnTo>
                      <a:lnTo>
                        <a:pt x="25" y="94"/>
                      </a:lnTo>
                      <a:lnTo>
                        <a:pt x="21" y="90"/>
                      </a:lnTo>
                      <a:lnTo>
                        <a:pt x="18" y="87"/>
                      </a:lnTo>
                      <a:lnTo>
                        <a:pt x="13" y="84"/>
                      </a:lnTo>
                      <a:lnTo>
                        <a:pt x="10" y="81"/>
                      </a:lnTo>
                      <a:lnTo>
                        <a:pt x="9" y="78"/>
                      </a:lnTo>
                      <a:lnTo>
                        <a:pt x="6" y="75"/>
                      </a:lnTo>
                      <a:lnTo>
                        <a:pt x="4" y="70"/>
                      </a:lnTo>
                      <a:lnTo>
                        <a:pt x="3" y="66"/>
                      </a:lnTo>
                      <a:lnTo>
                        <a:pt x="1" y="60"/>
                      </a:lnTo>
                      <a:lnTo>
                        <a:pt x="1" y="51"/>
                      </a:lnTo>
                      <a:lnTo>
                        <a:pt x="0" y="42"/>
                      </a:lnTo>
                      <a:lnTo>
                        <a:pt x="0" y="31"/>
                      </a:lnTo>
                      <a:lnTo>
                        <a:pt x="1" y="25"/>
                      </a:lnTo>
                      <a:lnTo>
                        <a:pt x="1" y="19"/>
                      </a:lnTo>
                      <a:lnTo>
                        <a:pt x="1" y="16"/>
                      </a:lnTo>
                      <a:lnTo>
                        <a:pt x="3" y="15"/>
                      </a:lnTo>
                      <a:lnTo>
                        <a:pt x="4" y="12"/>
                      </a:lnTo>
                      <a:lnTo>
                        <a:pt x="6" y="10"/>
                      </a:lnTo>
                      <a:lnTo>
                        <a:pt x="7" y="8"/>
                      </a:lnTo>
                      <a:lnTo>
                        <a:pt x="9" y="5"/>
                      </a:lnTo>
                      <a:lnTo>
                        <a:pt x="10" y="0"/>
                      </a:lnTo>
                      <a:lnTo>
                        <a:pt x="12" y="0"/>
                      </a:lnTo>
                      <a:lnTo>
                        <a:pt x="12" y="2"/>
                      </a:lnTo>
                      <a:lnTo>
                        <a:pt x="13" y="3"/>
                      </a:lnTo>
                      <a:lnTo>
                        <a:pt x="15" y="6"/>
                      </a:lnTo>
                      <a:lnTo>
                        <a:pt x="18" y="9"/>
                      </a:lnTo>
                      <a:lnTo>
                        <a:pt x="21" y="13"/>
                      </a:lnTo>
                      <a:lnTo>
                        <a:pt x="24" y="18"/>
                      </a:lnTo>
                      <a:lnTo>
                        <a:pt x="28" y="24"/>
                      </a:lnTo>
                      <a:lnTo>
                        <a:pt x="31" y="30"/>
                      </a:lnTo>
                      <a:lnTo>
                        <a:pt x="37" y="39"/>
                      </a:lnTo>
                      <a:lnTo>
                        <a:pt x="42" y="45"/>
                      </a:lnTo>
                      <a:lnTo>
                        <a:pt x="49" y="52"/>
                      </a:lnTo>
                      <a:lnTo>
                        <a:pt x="56" y="58"/>
                      </a:lnTo>
                      <a:lnTo>
                        <a:pt x="65" y="66"/>
                      </a:lnTo>
                      <a:lnTo>
                        <a:pt x="76" y="73"/>
                      </a:lnTo>
                      <a:lnTo>
                        <a:pt x="86" y="78"/>
                      </a:lnTo>
                      <a:lnTo>
                        <a:pt x="98" y="84"/>
                      </a:lnTo>
                      <a:lnTo>
                        <a:pt x="110" y="88"/>
                      </a:lnTo>
                      <a:lnTo>
                        <a:pt x="122" y="93"/>
                      </a:lnTo>
                      <a:lnTo>
                        <a:pt x="134" y="97"/>
                      </a:lnTo>
                      <a:lnTo>
                        <a:pt x="143" y="99"/>
                      </a:lnTo>
                      <a:lnTo>
                        <a:pt x="152" y="100"/>
                      </a:lnTo>
                      <a:lnTo>
                        <a:pt x="160" y="102"/>
                      </a:lnTo>
                      <a:lnTo>
                        <a:pt x="167" y="105"/>
                      </a:lnTo>
                      <a:lnTo>
                        <a:pt x="176" y="105"/>
                      </a:lnTo>
                      <a:lnTo>
                        <a:pt x="184" y="108"/>
                      </a:lnTo>
                      <a:lnTo>
                        <a:pt x="191" y="108"/>
                      </a:lnTo>
                      <a:lnTo>
                        <a:pt x="198" y="109"/>
                      </a:lnTo>
                      <a:lnTo>
                        <a:pt x="206" y="111"/>
                      </a:lnTo>
                      <a:lnTo>
                        <a:pt x="212" y="112"/>
                      </a:lnTo>
                      <a:lnTo>
                        <a:pt x="210" y="112"/>
                      </a:lnTo>
                      <a:lnTo>
                        <a:pt x="210" y="114"/>
                      </a:lnTo>
                      <a:lnTo>
                        <a:pt x="206" y="118"/>
                      </a:lnTo>
                      <a:lnTo>
                        <a:pt x="200" y="123"/>
                      </a:lnTo>
                      <a:lnTo>
                        <a:pt x="192" y="127"/>
                      </a:lnTo>
                      <a:lnTo>
                        <a:pt x="187" y="133"/>
                      </a:lnTo>
                      <a:lnTo>
                        <a:pt x="179" y="138"/>
                      </a:lnTo>
                      <a:lnTo>
                        <a:pt x="173" y="142"/>
                      </a:lnTo>
                      <a:lnTo>
                        <a:pt x="166" y="145"/>
                      </a:lnTo>
                      <a:lnTo>
                        <a:pt x="160" y="148"/>
                      </a:lnTo>
                      <a:lnTo>
                        <a:pt x="154" y="150"/>
                      </a:lnTo>
                      <a:lnTo>
                        <a:pt x="148" y="151"/>
                      </a:lnTo>
                      <a:lnTo>
                        <a:pt x="146" y="151"/>
                      </a:lnTo>
                      <a:lnTo>
                        <a:pt x="146" y="150"/>
                      </a:lnTo>
                      <a:lnTo>
                        <a:pt x="145" y="150"/>
                      </a:lnTo>
                      <a:lnTo>
                        <a:pt x="143" y="150"/>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06" name="Freeform 1054"/>
                <p:cNvSpPr>
                  <a:spLocks/>
                </p:cNvSpPr>
                <p:nvPr/>
              </p:nvSpPr>
              <p:spPr bwMode="auto">
                <a:xfrm>
                  <a:off x="2802" y="1485"/>
                  <a:ext cx="206" cy="176"/>
                </a:xfrm>
                <a:custGeom>
                  <a:avLst/>
                  <a:gdLst>
                    <a:gd name="T0" fmla="*/ 199 w 206"/>
                    <a:gd name="T1" fmla="*/ 31 h 176"/>
                    <a:gd name="T2" fmla="*/ 203 w 206"/>
                    <a:gd name="T3" fmla="*/ 43 h 176"/>
                    <a:gd name="T4" fmla="*/ 206 w 206"/>
                    <a:gd name="T5" fmla="*/ 54 h 176"/>
                    <a:gd name="T6" fmla="*/ 205 w 206"/>
                    <a:gd name="T7" fmla="*/ 64 h 176"/>
                    <a:gd name="T8" fmla="*/ 199 w 206"/>
                    <a:gd name="T9" fmla="*/ 73 h 176"/>
                    <a:gd name="T10" fmla="*/ 196 w 206"/>
                    <a:gd name="T11" fmla="*/ 79 h 176"/>
                    <a:gd name="T12" fmla="*/ 190 w 206"/>
                    <a:gd name="T13" fmla="*/ 88 h 176"/>
                    <a:gd name="T14" fmla="*/ 185 w 206"/>
                    <a:gd name="T15" fmla="*/ 98 h 176"/>
                    <a:gd name="T16" fmla="*/ 179 w 206"/>
                    <a:gd name="T17" fmla="*/ 107 h 176"/>
                    <a:gd name="T18" fmla="*/ 169 w 206"/>
                    <a:gd name="T19" fmla="*/ 115 h 176"/>
                    <a:gd name="T20" fmla="*/ 149 w 206"/>
                    <a:gd name="T21" fmla="*/ 122 h 176"/>
                    <a:gd name="T22" fmla="*/ 145 w 206"/>
                    <a:gd name="T23" fmla="*/ 124 h 176"/>
                    <a:gd name="T24" fmla="*/ 131 w 206"/>
                    <a:gd name="T25" fmla="*/ 130 h 176"/>
                    <a:gd name="T26" fmla="*/ 118 w 206"/>
                    <a:gd name="T27" fmla="*/ 139 h 176"/>
                    <a:gd name="T28" fmla="*/ 104 w 206"/>
                    <a:gd name="T29" fmla="*/ 149 h 176"/>
                    <a:gd name="T30" fmla="*/ 94 w 206"/>
                    <a:gd name="T31" fmla="*/ 161 h 176"/>
                    <a:gd name="T32" fmla="*/ 90 w 206"/>
                    <a:gd name="T33" fmla="*/ 166 h 176"/>
                    <a:gd name="T34" fmla="*/ 88 w 206"/>
                    <a:gd name="T35" fmla="*/ 169 h 176"/>
                    <a:gd name="T36" fmla="*/ 87 w 206"/>
                    <a:gd name="T37" fmla="*/ 170 h 176"/>
                    <a:gd name="T38" fmla="*/ 85 w 206"/>
                    <a:gd name="T39" fmla="*/ 173 h 176"/>
                    <a:gd name="T40" fmla="*/ 84 w 206"/>
                    <a:gd name="T41" fmla="*/ 175 h 176"/>
                    <a:gd name="T42" fmla="*/ 82 w 206"/>
                    <a:gd name="T43" fmla="*/ 176 h 176"/>
                    <a:gd name="T44" fmla="*/ 81 w 206"/>
                    <a:gd name="T45" fmla="*/ 176 h 176"/>
                    <a:gd name="T46" fmla="*/ 78 w 206"/>
                    <a:gd name="T47" fmla="*/ 176 h 176"/>
                    <a:gd name="T48" fmla="*/ 75 w 206"/>
                    <a:gd name="T49" fmla="*/ 173 h 176"/>
                    <a:gd name="T50" fmla="*/ 70 w 206"/>
                    <a:gd name="T51" fmla="*/ 169 h 176"/>
                    <a:gd name="T52" fmla="*/ 67 w 206"/>
                    <a:gd name="T53" fmla="*/ 163 h 176"/>
                    <a:gd name="T54" fmla="*/ 64 w 206"/>
                    <a:gd name="T55" fmla="*/ 160 h 176"/>
                    <a:gd name="T56" fmla="*/ 57 w 206"/>
                    <a:gd name="T57" fmla="*/ 152 h 176"/>
                    <a:gd name="T58" fmla="*/ 46 w 206"/>
                    <a:gd name="T59" fmla="*/ 146 h 176"/>
                    <a:gd name="T60" fmla="*/ 39 w 206"/>
                    <a:gd name="T61" fmla="*/ 143 h 176"/>
                    <a:gd name="T62" fmla="*/ 31 w 206"/>
                    <a:gd name="T63" fmla="*/ 148 h 176"/>
                    <a:gd name="T64" fmla="*/ 30 w 206"/>
                    <a:gd name="T65" fmla="*/ 160 h 176"/>
                    <a:gd name="T66" fmla="*/ 30 w 206"/>
                    <a:gd name="T67" fmla="*/ 161 h 176"/>
                    <a:gd name="T68" fmla="*/ 25 w 206"/>
                    <a:gd name="T69" fmla="*/ 164 h 176"/>
                    <a:gd name="T70" fmla="*/ 18 w 206"/>
                    <a:gd name="T71" fmla="*/ 164 h 176"/>
                    <a:gd name="T72" fmla="*/ 10 w 206"/>
                    <a:gd name="T73" fmla="*/ 161 h 176"/>
                    <a:gd name="T74" fmla="*/ 4 w 206"/>
                    <a:gd name="T75" fmla="*/ 157 h 176"/>
                    <a:gd name="T76" fmla="*/ 1 w 206"/>
                    <a:gd name="T77" fmla="*/ 152 h 176"/>
                    <a:gd name="T78" fmla="*/ 1 w 206"/>
                    <a:gd name="T79" fmla="*/ 152 h 176"/>
                    <a:gd name="T80" fmla="*/ 1 w 206"/>
                    <a:gd name="T81" fmla="*/ 151 h 176"/>
                    <a:gd name="T82" fmla="*/ 0 w 206"/>
                    <a:gd name="T83" fmla="*/ 151 h 176"/>
                    <a:gd name="T84" fmla="*/ 0 w 206"/>
                    <a:gd name="T85" fmla="*/ 149 h 176"/>
                    <a:gd name="T86" fmla="*/ 0 w 206"/>
                    <a:gd name="T87" fmla="*/ 149 h 176"/>
                    <a:gd name="T88" fmla="*/ 12 w 206"/>
                    <a:gd name="T89" fmla="*/ 145 h 176"/>
                    <a:gd name="T90" fmla="*/ 36 w 206"/>
                    <a:gd name="T91" fmla="*/ 133 h 176"/>
                    <a:gd name="T92" fmla="*/ 57 w 206"/>
                    <a:gd name="T93" fmla="*/ 122 h 176"/>
                    <a:gd name="T94" fmla="*/ 73 w 206"/>
                    <a:gd name="T95" fmla="*/ 113 h 176"/>
                    <a:gd name="T96" fmla="*/ 85 w 206"/>
                    <a:gd name="T97" fmla="*/ 107 h 176"/>
                    <a:gd name="T98" fmla="*/ 87 w 206"/>
                    <a:gd name="T99" fmla="*/ 104 h 176"/>
                    <a:gd name="T100" fmla="*/ 107 w 206"/>
                    <a:gd name="T101" fmla="*/ 85 h 176"/>
                    <a:gd name="T102" fmla="*/ 131 w 206"/>
                    <a:gd name="T103" fmla="*/ 58 h 176"/>
                    <a:gd name="T104" fmla="*/ 155 w 206"/>
                    <a:gd name="T105" fmla="*/ 30 h 176"/>
                    <a:gd name="T106" fmla="*/ 172 w 206"/>
                    <a:gd name="T107" fmla="*/ 9 h 176"/>
                    <a:gd name="T108" fmla="*/ 179 w 206"/>
                    <a:gd name="T109" fmla="*/ 0 h 176"/>
                    <a:gd name="T110" fmla="*/ 181 w 206"/>
                    <a:gd name="T111" fmla="*/ 4 h 176"/>
                    <a:gd name="T112" fmla="*/ 182 w 206"/>
                    <a:gd name="T113" fmla="*/ 9 h 176"/>
                    <a:gd name="T114" fmla="*/ 184 w 206"/>
                    <a:gd name="T115" fmla="*/ 12 h 176"/>
                    <a:gd name="T116" fmla="*/ 184 w 206"/>
                    <a:gd name="T117" fmla="*/ 13 h 176"/>
                    <a:gd name="T118" fmla="*/ 190 w 206"/>
                    <a:gd name="T119" fmla="*/ 21 h 1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6"/>
                    <a:gd name="T181" fmla="*/ 0 h 176"/>
                    <a:gd name="T182" fmla="*/ 206 w 206"/>
                    <a:gd name="T183" fmla="*/ 176 h 1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6" h="176">
                      <a:moveTo>
                        <a:pt x="194" y="25"/>
                      </a:moveTo>
                      <a:lnTo>
                        <a:pt x="199" y="31"/>
                      </a:lnTo>
                      <a:lnTo>
                        <a:pt x="202" y="37"/>
                      </a:lnTo>
                      <a:lnTo>
                        <a:pt x="203" y="43"/>
                      </a:lnTo>
                      <a:lnTo>
                        <a:pt x="206" y="48"/>
                      </a:lnTo>
                      <a:lnTo>
                        <a:pt x="206" y="54"/>
                      </a:lnTo>
                      <a:lnTo>
                        <a:pt x="206" y="58"/>
                      </a:lnTo>
                      <a:lnTo>
                        <a:pt x="205" y="64"/>
                      </a:lnTo>
                      <a:lnTo>
                        <a:pt x="203" y="69"/>
                      </a:lnTo>
                      <a:lnTo>
                        <a:pt x="199" y="73"/>
                      </a:lnTo>
                      <a:lnTo>
                        <a:pt x="196" y="79"/>
                      </a:lnTo>
                      <a:lnTo>
                        <a:pt x="193" y="84"/>
                      </a:lnTo>
                      <a:lnTo>
                        <a:pt x="190" y="88"/>
                      </a:lnTo>
                      <a:lnTo>
                        <a:pt x="188" y="93"/>
                      </a:lnTo>
                      <a:lnTo>
                        <a:pt x="185" y="98"/>
                      </a:lnTo>
                      <a:lnTo>
                        <a:pt x="182" y="103"/>
                      </a:lnTo>
                      <a:lnTo>
                        <a:pt x="179" y="107"/>
                      </a:lnTo>
                      <a:lnTo>
                        <a:pt x="175" y="110"/>
                      </a:lnTo>
                      <a:lnTo>
                        <a:pt x="169" y="115"/>
                      </a:lnTo>
                      <a:lnTo>
                        <a:pt x="161" y="118"/>
                      </a:lnTo>
                      <a:lnTo>
                        <a:pt x="149" y="122"/>
                      </a:lnTo>
                      <a:lnTo>
                        <a:pt x="145" y="124"/>
                      </a:lnTo>
                      <a:lnTo>
                        <a:pt x="137" y="127"/>
                      </a:lnTo>
                      <a:lnTo>
                        <a:pt x="131" y="130"/>
                      </a:lnTo>
                      <a:lnTo>
                        <a:pt x="125" y="134"/>
                      </a:lnTo>
                      <a:lnTo>
                        <a:pt x="118" y="139"/>
                      </a:lnTo>
                      <a:lnTo>
                        <a:pt x="110" y="143"/>
                      </a:lnTo>
                      <a:lnTo>
                        <a:pt x="104" y="149"/>
                      </a:lnTo>
                      <a:lnTo>
                        <a:pt x="98" y="154"/>
                      </a:lnTo>
                      <a:lnTo>
                        <a:pt x="94" y="161"/>
                      </a:lnTo>
                      <a:lnTo>
                        <a:pt x="90" y="166"/>
                      </a:lnTo>
                      <a:lnTo>
                        <a:pt x="88" y="167"/>
                      </a:lnTo>
                      <a:lnTo>
                        <a:pt x="88" y="169"/>
                      </a:lnTo>
                      <a:lnTo>
                        <a:pt x="87" y="169"/>
                      </a:lnTo>
                      <a:lnTo>
                        <a:pt x="87" y="170"/>
                      </a:lnTo>
                      <a:lnTo>
                        <a:pt x="85" y="172"/>
                      </a:lnTo>
                      <a:lnTo>
                        <a:pt x="85" y="173"/>
                      </a:lnTo>
                      <a:lnTo>
                        <a:pt x="84" y="173"/>
                      </a:lnTo>
                      <a:lnTo>
                        <a:pt x="84" y="175"/>
                      </a:lnTo>
                      <a:lnTo>
                        <a:pt x="82" y="176"/>
                      </a:lnTo>
                      <a:lnTo>
                        <a:pt x="81" y="176"/>
                      </a:lnTo>
                      <a:lnTo>
                        <a:pt x="79" y="176"/>
                      </a:lnTo>
                      <a:lnTo>
                        <a:pt x="78" y="176"/>
                      </a:lnTo>
                      <a:lnTo>
                        <a:pt x="76" y="175"/>
                      </a:lnTo>
                      <a:lnTo>
                        <a:pt x="75" y="173"/>
                      </a:lnTo>
                      <a:lnTo>
                        <a:pt x="72" y="172"/>
                      </a:lnTo>
                      <a:lnTo>
                        <a:pt x="70" y="169"/>
                      </a:lnTo>
                      <a:lnTo>
                        <a:pt x="69" y="166"/>
                      </a:lnTo>
                      <a:lnTo>
                        <a:pt x="67" y="163"/>
                      </a:lnTo>
                      <a:lnTo>
                        <a:pt x="64" y="160"/>
                      </a:lnTo>
                      <a:lnTo>
                        <a:pt x="60" y="155"/>
                      </a:lnTo>
                      <a:lnTo>
                        <a:pt x="57" y="152"/>
                      </a:lnTo>
                      <a:lnTo>
                        <a:pt x="52" y="148"/>
                      </a:lnTo>
                      <a:lnTo>
                        <a:pt x="46" y="146"/>
                      </a:lnTo>
                      <a:lnTo>
                        <a:pt x="42" y="143"/>
                      </a:lnTo>
                      <a:lnTo>
                        <a:pt x="39" y="143"/>
                      </a:lnTo>
                      <a:lnTo>
                        <a:pt x="34" y="145"/>
                      </a:lnTo>
                      <a:lnTo>
                        <a:pt x="31" y="148"/>
                      </a:lnTo>
                      <a:lnTo>
                        <a:pt x="30" y="152"/>
                      </a:lnTo>
                      <a:lnTo>
                        <a:pt x="30" y="160"/>
                      </a:lnTo>
                      <a:lnTo>
                        <a:pt x="30" y="161"/>
                      </a:lnTo>
                      <a:lnTo>
                        <a:pt x="27" y="164"/>
                      </a:lnTo>
                      <a:lnTo>
                        <a:pt x="25" y="164"/>
                      </a:lnTo>
                      <a:lnTo>
                        <a:pt x="22" y="166"/>
                      </a:lnTo>
                      <a:lnTo>
                        <a:pt x="18" y="164"/>
                      </a:lnTo>
                      <a:lnTo>
                        <a:pt x="15" y="163"/>
                      </a:lnTo>
                      <a:lnTo>
                        <a:pt x="10" y="161"/>
                      </a:lnTo>
                      <a:lnTo>
                        <a:pt x="7" y="160"/>
                      </a:lnTo>
                      <a:lnTo>
                        <a:pt x="4" y="157"/>
                      </a:lnTo>
                      <a:lnTo>
                        <a:pt x="1" y="152"/>
                      </a:lnTo>
                      <a:lnTo>
                        <a:pt x="1" y="151"/>
                      </a:lnTo>
                      <a:lnTo>
                        <a:pt x="0" y="151"/>
                      </a:lnTo>
                      <a:lnTo>
                        <a:pt x="0" y="149"/>
                      </a:lnTo>
                      <a:lnTo>
                        <a:pt x="12" y="145"/>
                      </a:lnTo>
                      <a:lnTo>
                        <a:pt x="24" y="139"/>
                      </a:lnTo>
                      <a:lnTo>
                        <a:pt x="36" y="133"/>
                      </a:lnTo>
                      <a:lnTo>
                        <a:pt x="46" y="128"/>
                      </a:lnTo>
                      <a:lnTo>
                        <a:pt x="57" y="122"/>
                      </a:lnTo>
                      <a:lnTo>
                        <a:pt x="66" y="118"/>
                      </a:lnTo>
                      <a:lnTo>
                        <a:pt x="73" y="113"/>
                      </a:lnTo>
                      <a:lnTo>
                        <a:pt x="79" y="110"/>
                      </a:lnTo>
                      <a:lnTo>
                        <a:pt x="85" y="107"/>
                      </a:lnTo>
                      <a:lnTo>
                        <a:pt x="87" y="104"/>
                      </a:lnTo>
                      <a:lnTo>
                        <a:pt x="97" y="96"/>
                      </a:lnTo>
                      <a:lnTo>
                        <a:pt x="107" y="85"/>
                      </a:lnTo>
                      <a:lnTo>
                        <a:pt x="119" y="72"/>
                      </a:lnTo>
                      <a:lnTo>
                        <a:pt x="131" y="58"/>
                      </a:lnTo>
                      <a:lnTo>
                        <a:pt x="143" y="43"/>
                      </a:lnTo>
                      <a:lnTo>
                        <a:pt x="155" y="30"/>
                      </a:lnTo>
                      <a:lnTo>
                        <a:pt x="164" y="18"/>
                      </a:lnTo>
                      <a:lnTo>
                        <a:pt x="172" y="9"/>
                      </a:lnTo>
                      <a:lnTo>
                        <a:pt x="178" y="3"/>
                      </a:lnTo>
                      <a:lnTo>
                        <a:pt x="179" y="0"/>
                      </a:lnTo>
                      <a:lnTo>
                        <a:pt x="181" y="4"/>
                      </a:lnTo>
                      <a:lnTo>
                        <a:pt x="182" y="7"/>
                      </a:lnTo>
                      <a:lnTo>
                        <a:pt x="182" y="9"/>
                      </a:lnTo>
                      <a:lnTo>
                        <a:pt x="182" y="10"/>
                      </a:lnTo>
                      <a:lnTo>
                        <a:pt x="184" y="12"/>
                      </a:lnTo>
                      <a:lnTo>
                        <a:pt x="184" y="13"/>
                      </a:lnTo>
                      <a:lnTo>
                        <a:pt x="187" y="16"/>
                      </a:lnTo>
                      <a:lnTo>
                        <a:pt x="190" y="21"/>
                      </a:lnTo>
                      <a:lnTo>
                        <a:pt x="194" y="25"/>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07" name="Freeform 1055"/>
                <p:cNvSpPr>
                  <a:spLocks/>
                </p:cNvSpPr>
                <p:nvPr/>
              </p:nvSpPr>
              <p:spPr bwMode="auto">
                <a:xfrm>
                  <a:off x="2881" y="1658"/>
                  <a:ext cx="6" cy="8"/>
                </a:xfrm>
                <a:custGeom>
                  <a:avLst/>
                  <a:gdLst>
                    <a:gd name="T0" fmla="*/ 6 w 6"/>
                    <a:gd name="T1" fmla="*/ 0 h 8"/>
                    <a:gd name="T2" fmla="*/ 6 w 6"/>
                    <a:gd name="T3" fmla="*/ 0 h 8"/>
                    <a:gd name="T4" fmla="*/ 5 w 6"/>
                    <a:gd name="T5" fmla="*/ 2 h 8"/>
                    <a:gd name="T6" fmla="*/ 5 w 6"/>
                    <a:gd name="T7" fmla="*/ 3 h 8"/>
                    <a:gd name="T8" fmla="*/ 5 w 6"/>
                    <a:gd name="T9" fmla="*/ 3 h 8"/>
                    <a:gd name="T10" fmla="*/ 3 w 6"/>
                    <a:gd name="T11" fmla="*/ 5 h 8"/>
                    <a:gd name="T12" fmla="*/ 2 w 6"/>
                    <a:gd name="T13" fmla="*/ 5 h 8"/>
                    <a:gd name="T14" fmla="*/ 2 w 6"/>
                    <a:gd name="T15" fmla="*/ 6 h 8"/>
                    <a:gd name="T16" fmla="*/ 0 w 6"/>
                    <a:gd name="T17" fmla="*/ 8 h 8"/>
                    <a:gd name="T18" fmla="*/ 0 w 6"/>
                    <a:gd name="T19" fmla="*/ 8 h 8"/>
                    <a:gd name="T20" fmla="*/ 0 w 6"/>
                    <a:gd name="T21" fmla="*/ 8 h 8"/>
                    <a:gd name="T22" fmla="*/ 0 w 6"/>
                    <a:gd name="T23" fmla="*/ 8 h 8"/>
                    <a:gd name="T24" fmla="*/ 0 w 6"/>
                    <a:gd name="T25" fmla="*/ 8 h 8"/>
                    <a:gd name="T26" fmla="*/ 0 w 6"/>
                    <a:gd name="T27" fmla="*/ 8 h 8"/>
                    <a:gd name="T28" fmla="*/ 0 w 6"/>
                    <a:gd name="T29" fmla="*/ 8 h 8"/>
                    <a:gd name="T30" fmla="*/ 0 w 6"/>
                    <a:gd name="T31" fmla="*/ 6 h 8"/>
                    <a:gd name="T32" fmla="*/ 2 w 6"/>
                    <a:gd name="T33" fmla="*/ 6 h 8"/>
                    <a:gd name="T34" fmla="*/ 2 w 6"/>
                    <a:gd name="T35" fmla="*/ 5 h 8"/>
                    <a:gd name="T36" fmla="*/ 2 w 6"/>
                    <a:gd name="T37" fmla="*/ 5 h 8"/>
                    <a:gd name="T38" fmla="*/ 3 w 6"/>
                    <a:gd name="T39" fmla="*/ 5 h 8"/>
                    <a:gd name="T40" fmla="*/ 3 w 6"/>
                    <a:gd name="T41" fmla="*/ 3 h 8"/>
                    <a:gd name="T42" fmla="*/ 3 w 6"/>
                    <a:gd name="T43" fmla="*/ 3 h 8"/>
                    <a:gd name="T44" fmla="*/ 3 w 6"/>
                    <a:gd name="T45" fmla="*/ 3 h 8"/>
                    <a:gd name="T46" fmla="*/ 3 w 6"/>
                    <a:gd name="T47" fmla="*/ 3 h 8"/>
                    <a:gd name="T48" fmla="*/ 5 w 6"/>
                    <a:gd name="T49" fmla="*/ 3 h 8"/>
                    <a:gd name="T50" fmla="*/ 5 w 6"/>
                    <a:gd name="T51" fmla="*/ 3 h 8"/>
                    <a:gd name="T52" fmla="*/ 5 w 6"/>
                    <a:gd name="T53" fmla="*/ 2 h 8"/>
                    <a:gd name="T54" fmla="*/ 5 w 6"/>
                    <a:gd name="T55" fmla="*/ 2 h 8"/>
                    <a:gd name="T56" fmla="*/ 5 w 6"/>
                    <a:gd name="T57" fmla="*/ 2 h 8"/>
                    <a:gd name="T58" fmla="*/ 5 w 6"/>
                    <a:gd name="T59" fmla="*/ 2 h 8"/>
                    <a:gd name="T60" fmla="*/ 6 w 6"/>
                    <a:gd name="T61" fmla="*/ 0 h 8"/>
                    <a:gd name="T62" fmla="*/ 6 w 6"/>
                    <a:gd name="T63" fmla="*/ 0 h 8"/>
                    <a:gd name="T64" fmla="*/ 6 w 6"/>
                    <a:gd name="T65" fmla="*/ 0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8"/>
                    <a:gd name="T101" fmla="*/ 6 w 6"/>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8">
                      <a:moveTo>
                        <a:pt x="6" y="0"/>
                      </a:moveTo>
                      <a:lnTo>
                        <a:pt x="6" y="0"/>
                      </a:lnTo>
                      <a:lnTo>
                        <a:pt x="5" y="2"/>
                      </a:lnTo>
                      <a:lnTo>
                        <a:pt x="5" y="3"/>
                      </a:lnTo>
                      <a:lnTo>
                        <a:pt x="3" y="5"/>
                      </a:lnTo>
                      <a:lnTo>
                        <a:pt x="2" y="5"/>
                      </a:lnTo>
                      <a:lnTo>
                        <a:pt x="2" y="6"/>
                      </a:lnTo>
                      <a:lnTo>
                        <a:pt x="0" y="8"/>
                      </a:lnTo>
                      <a:lnTo>
                        <a:pt x="0" y="6"/>
                      </a:lnTo>
                      <a:lnTo>
                        <a:pt x="2" y="6"/>
                      </a:lnTo>
                      <a:lnTo>
                        <a:pt x="2" y="5"/>
                      </a:lnTo>
                      <a:lnTo>
                        <a:pt x="3" y="5"/>
                      </a:lnTo>
                      <a:lnTo>
                        <a:pt x="3" y="3"/>
                      </a:lnTo>
                      <a:lnTo>
                        <a:pt x="5" y="3"/>
                      </a:lnTo>
                      <a:lnTo>
                        <a:pt x="5" y="2"/>
                      </a:lnTo>
                      <a:lnTo>
                        <a:pt x="6" y="0"/>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08" name="Freeform 1056"/>
                <p:cNvSpPr>
                  <a:spLocks/>
                </p:cNvSpPr>
                <p:nvPr/>
              </p:nvSpPr>
              <p:spPr bwMode="auto">
                <a:xfrm>
                  <a:off x="1874" y="1678"/>
                  <a:ext cx="54" cy="95"/>
                </a:xfrm>
                <a:custGeom>
                  <a:avLst/>
                  <a:gdLst>
                    <a:gd name="T0" fmla="*/ 1 w 54"/>
                    <a:gd name="T1" fmla="*/ 36 h 95"/>
                    <a:gd name="T2" fmla="*/ 1 w 54"/>
                    <a:gd name="T3" fmla="*/ 30 h 95"/>
                    <a:gd name="T4" fmla="*/ 3 w 54"/>
                    <a:gd name="T5" fmla="*/ 24 h 95"/>
                    <a:gd name="T6" fmla="*/ 6 w 54"/>
                    <a:gd name="T7" fmla="*/ 18 h 95"/>
                    <a:gd name="T8" fmla="*/ 7 w 54"/>
                    <a:gd name="T9" fmla="*/ 12 h 95"/>
                    <a:gd name="T10" fmla="*/ 7 w 54"/>
                    <a:gd name="T11" fmla="*/ 9 h 95"/>
                    <a:gd name="T12" fmla="*/ 13 w 54"/>
                    <a:gd name="T13" fmla="*/ 9 h 95"/>
                    <a:gd name="T14" fmla="*/ 19 w 54"/>
                    <a:gd name="T15" fmla="*/ 7 h 95"/>
                    <a:gd name="T16" fmla="*/ 25 w 54"/>
                    <a:gd name="T17" fmla="*/ 7 h 95"/>
                    <a:gd name="T18" fmla="*/ 31 w 54"/>
                    <a:gd name="T19" fmla="*/ 4 h 95"/>
                    <a:gd name="T20" fmla="*/ 37 w 54"/>
                    <a:gd name="T21" fmla="*/ 3 h 95"/>
                    <a:gd name="T22" fmla="*/ 39 w 54"/>
                    <a:gd name="T23" fmla="*/ 3 h 95"/>
                    <a:gd name="T24" fmla="*/ 42 w 54"/>
                    <a:gd name="T25" fmla="*/ 3 h 95"/>
                    <a:gd name="T26" fmla="*/ 45 w 54"/>
                    <a:gd name="T27" fmla="*/ 1 h 95"/>
                    <a:gd name="T28" fmla="*/ 49 w 54"/>
                    <a:gd name="T29" fmla="*/ 0 h 95"/>
                    <a:gd name="T30" fmla="*/ 52 w 54"/>
                    <a:gd name="T31" fmla="*/ 0 h 95"/>
                    <a:gd name="T32" fmla="*/ 54 w 54"/>
                    <a:gd name="T33" fmla="*/ 0 h 95"/>
                    <a:gd name="T34" fmla="*/ 52 w 54"/>
                    <a:gd name="T35" fmla="*/ 3 h 95"/>
                    <a:gd name="T36" fmla="*/ 51 w 54"/>
                    <a:gd name="T37" fmla="*/ 7 h 95"/>
                    <a:gd name="T38" fmla="*/ 49 w 54"/>
                    <a:gd name="T39" fmla="*/ 13 h 95"/>
                    <a:gd name="T40" fmla="*/ 49 w 54"/>
                    <a:gd name="T41" fmla="*/ 19 h 95"/>
                    <a:gd name="T42" fmla="*/ 48 w 54"/>
                    <a:gd name="T43" fmla="*/ 25 h 95"/>
                    <a:gd name="T44" fmla="*/ 48 w 54"/>
                    <a:gd name="T45" fmla="*/ 33 h 95"/>
                    <a:gd name="T46" fmla="*/ 48 w 54"/>
                    <a:gd name="T47" fmla="*/ 50 h 95"/>
                    <a:gd name="T48" fmla="*/ 46 w 54"/>
                    <a:gd name="T49" fmla="*/ 68 h 95"/>
                    <a:gd name="T50" fmla="*/ 43 w 54"/>
                    <a:gd name="T51" fmla="*/ 83 h 95"/>
                    <a:gd name="T52" fmla="*/ 39 w 54"/>
                    <a:gd name="T53" fmla="*/ 94 h 95"/>
                    <a:gd name="T54" fmla="*/ 36 w 54"/>
                    <a:gd name="T55" fmla="*/ 95 h 95"/>
                    <a:gd name="T56" fmla="*/ 30 w 54"/>
                    <a:gd name="T57" fmla="*/ 92 h 95"/>
                    <a:gd name="T58" fmla="*/ 28 w 54"/>
                    <a:gd name="T59" fmla="*/ 83 h 95"/>
                    <a:gd name="T60" fmla="*/ 27 w 54"/>
                    <a:gd name="T61" fmla="*/ 71 h 95"/>
                    <a:gd name="T62" fmla="*/ 28 w 54"/>
                    <a:gd name="T63" fmla="*/ 58 h 95"/>
                    <a:gd name="T64" fmla="*/ 30 w 54"/>
                    <a:gd name="T65" fmla="*/ 46 h 95"/>
                    <a:gd name="T66" fmla="*/ 31 w 54"/>
                    <a:gd name="T67" fmla="*/ 39 h 95"/>
                    <a:gd name="T68" fmla="*/ 33 w 54"/>
                    <a:gd name="T69" fmla="*/ 30 h 95"/>
                    <a:gd name="T70" fmla="*/ 30 w 54"/>
                    <a:gd name="T71" fmla="*/ 22 h 95"/>
                    <a:gd name="T72" fmla="*/ 27 w 54"/>
                    <a:gd name="T73" fmla="*/ 22 h 95"/>
                    <a:gd name="T74" fmla="*/ 22 w 54"/>
                    <a:gd name="T75" fmla="*/ 30 h 95"/>
                    <a:gd name="T76" fmla="*/ 18 w 54"/>
                    <a:gd name="T77" fmla="*/ 37 h 95"/>
                    <a:gd name="T78" fmla="*/ 12 w 54"/>
                    <a:gd name="T79" fmla="*/ 52 h 95"/>
                    <a:gd name="T80" fmla="*/ 6 w 54"/>
                    <a:gd name="T81" fmla="*/ 58 h 95"/>
                    <a:gd name="T82" fmla="*/ 1 w 54"/>
                    <a:gd name="T83" fmla="*/ 56 h 95"/>
                    <a:gd name="T84" fmla="*/ 0 w 54"/>
                    <a:gd name="T85" fmla="*/ 50 h 95"/>
                    <a:gd name="T86" fmla="*/ 0 w 54"/>
                    <a:gd name="T87" fmla="*/ 39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
                    <a:gd name="T133" fmla="*/ 0 h 95"/>
                    <a:gd name="T134" fmla="*/ 54 w 54"/>
                    <a:gd name="T135" fmla="*/ 95 h 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 h="95">
                      <a:moveTo>
                        <a:pt x="0" y="39"/>
                      </a:moveTo>
                      <a:lnTo>
                        <a:pt x="1" y="36"/>
                      </a:lnTo>
                      <a:lnTo>
                        <a:pt x="1" y="33"/>
                      </a:lnTo>
                      <a:lnTo>
                        <a:pt x="1" y="30"/>
                      </a:lnTo>
                      <a:lnTo>
                        <a:pt x="3" y="27"/>
                      </a:lnTo>
                      <a:lnTo>
                        <a:pt x="3" y="24"/>
                      </a:lnTo>
                      <a:lnTo>
                        <a:pt x="4" y="21"/>
                      </a:lnTo>
                      <a:lnTo>
                        <a:pt x="6" y="18"/>
                      </a:lnTo>
                      <a:lnTo>
                        <a:pt x="6" y="15"/>
                      </a:lnTo>
                      <a:lnTo>
                        <a:pt x="7" y="12"/>
                      </a:lnTo>
                      <a:lnTo>
                        <a:pt x="7" y="9"/>
                      </a:lnTo>
                      <a:lnTo>
                        <a:pt x="10" y="9"/>
                      </a:lnTo>
                      <a:lnTo>
                        <a:pt x="13" y="9"/>
                      </a:lnTo>
                      <a:lnTo>
                        <a:pt x="16" y="7"/>
                      </a:lnTo>
                      <a:lnTo>
                        <a:pt x="19" y="7"/>
                      </a:lnTo>
                      <a:lnTo>
                        <a:pt x="22" y="7"/>
                      </a:lnTo>
                      <a:lnTo>
                        <a:pt x="25" y="7"/>
                      </a:lnTo>
                      <a:lnTo>
                        <a:pt x="28" y="6"/>
                      </a:lnTo>
                      <a:lnTo>
                        <a:pt x="31" y="4"/>
                      </a:lnTo>
                      <a:lnTo>
                        <a:pt x="34" y="4"/>
                      </a:lnTo>
                      <a:lnTo>
                        <a:pt x="37" y="3"/>
                      </a:lnTo>
                      <a:lnTo>
                        <a:pt x="39" y="3"/>
                      </a:lnTo>
                      <a:lnTo>
                        <a:pt x="40" y="3"/>
                      </a:lnTo>
                      <a:lnTo>
                        <a:pt x="42" y="3"/>
                      </a:lnTo>
                      <a:lnTo>
                        <a:pt x="45" y="1"/>
                      </a:lnTo>
                      <a:lnTo>
                        <a:pt x="48" y="1"/>
                      </a:lnTo>
                      <a:lnTo>
                        <a:pt x="49" y="0"/>
                      </a:lnTo>
                      <a:lnTo>
                        <a:pt x="51" y="0"/>
                      </a:lnTo>
                      <a:lnTo>
                        <a:pt x="52" y="0"/>
                      </a:lnTo>
                      <a:lnTo>
                        <a:pt x="54" y="0"/>
                      </a:lnTo>
                      <a:lnTo>
                        <a:pt x="52" y="1"/>
                      </a:lnTo>
                      <a:lnTo>
                        <a:pt x="52" y="3"/>
                      </a:lnTo>
                      <a:lnTo>
                        <a:pt x="52" y="6"/>
                      </a:lnTo>
                      <a:lnTo>
                        <a:pt x="51" y="7"/>
                      </a:lnTo>
                      <a:lnTo>
                        <a:pt x="51" y="10"/>
                      </a:lnTo>
                      <a:lnTo>
                        <a:pt x="49" y="13"/>
                      </a:lnTo>
                      <a:lnTo>
                        <a:pt x="49" y="16"/>
                      </a:lnTo>
                      <a:lnTo>
                        <a:pt x="49" y="19"/>
                      </a:lnTo>
                      <a:lnTo>
                        <a:pt x="49" y="22"/>
                      </a:lnTo>
                      <a:lnTo>
                        <a:pt x="48" y="25"/>
                      </a:lnTo>
                      <a:lnTo>
                        <a:pt x="48" y="33"/>
                      </a:lnTo>
                      <a:lnTo>
                        <a:pt x="48" y="42"/>
                      </a:lnTo>
                      <a:lnTo>
                        <a:pt x="48" y="50"/>
                      </a:lnTo>
                      <a:lnTo>
                        <a:pt x="48" y="59"/>
                      </a:lnTo>
                      <a:lnTo>
                        <a:pt x="46" y="68"/>
                      </a:lnTo>
                      <a:lnTo>
                        <a:pt x="45" y="77"/>
                      </a:lnTo>
                      <a:lnTo>
                        <a:pt x="43" y="83"/>
                      </a:lnTo>
                      <a:lnTo>
                        <a:pt x="42" y="89"/>
                      </a:lnTo>
                      <a:lnTo>
                        <a:pt x="39" y="94"/>
                      </a:lnTo>
                      <a:lnTo>
                        <a:pt x="36" y="95"/>
                      </a:lnTo>
                      <a:lnTo>
                        <a:pt x="33" y="94"/>
                      </a:lnTo>
                      <a:lnTo>
                        <a:pt x="30" y="92"/>
                      </a:lnTo>
                      <a:lnTo>
                        <a:pt x="28" y="89"/>
                      </a:lnTo>
                      <a:lnTo>
                        <a:pt x="28" y="83"/>
                      </a:lnTo>
                      <a:lnTo>
                        <a:pt x="27" y="77"/>
                      </a:lnTo>
                      <a:lnTo>
                        <a:pt x="27" y="71"/>
                      </a:lnTo>
                      <a:lnTo>
                        <a:pt x="27" y="65"/>
                      </a:lnTo>
                      <a:lnTo>
                        <a:pt x="28" y="58"/>
                      </a:lnTo>
                      <a:lnTo>
                        <a:pt x="28" y="52"/>
                      </a:lnTo>
                      <a:lnTo>
                        <a:pt x="30" y="46"/>
                      </a:lnTo>
                      <a:lnTo>
                        <a:pt x="31" y="39"/>
                      </a:lnTo>
                      <a:lnTo>
                        <a:pt x="31" y="34"/>
                      </a:lnTo>
                      <a:lnTo>
                        <a:pt x="33" y="30"/>
                      </a:lnTo>
                      <a:lnTo>
                        <a:pt x="31" y="25"/>
                      </a:lnTo>
                      <a:lnTo>
                        <a:pt x="30" y="22"/>
                      </a:lnTo>
                      <a:lnTo>
                        <a:pt x="28" y="21"/>
                      </a:lnTo>
                      <a:lnTo>
                        <a:pt x="27" y="22"/>
                      </a:lnTo>
                      <a:lnTo>
                        <a:pt x="25" y="24"/>
                      </a:lnTo>
                      <a:lnTo>
                        <a:pt x="22" y="30"/>
                      </a:lnTo>
                      <a:lnTo>
                        <a:pt x="18" y="37"/>
                      </a:lnTo>
                      <a:lnTo>
                        <a:pt x="15" y="46"/>
                      </a:lnTo>
                      <a:lnTo>
                        <a:pt x="12" y="52"/>
                      </a:lnTo>
                      <a:lnTo>
                        <a:pt x="9" y="55"/>
                      </a:lnTo>
                      <a:lnTo>
                        <a:pt x="6" y="58"/>
                      </a:lnTo>
                      <a:lnTo>
                        <a:pt x="4" y="58"/>
                      </a:lnTo>
                      <a:lnTo>
                        <a:pt x="1" y="56"/>
                      </a:lnTo>
                      <a:lnTo>
                        <a:pt x="0" y="53"/>
                      </a:lnTo>
                      <a:lnTo>
                        <a:pt x="0" y="50"/>
                      </a:lnTo>
                      <a:lnTo>
                        <a:pt x="0" y="45"/>
                      </a:lnTo>
                      <a:lnTo>
                        <a:pt x="0" y="39"/>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09" name="Freeform 1057"/>
                <p:cNvSpPr>
                  <a:spLocks/>
                </p:cNvSpPr>
                <p:nvPr/>
              </p:nvSpPr>
              <p:spPr bwMode="auto">
                <a:xfrm>
                  <a:off x="2167" y="1703"/>
                  <a:ext cx="182" cy="200"/>
                </a:xfrm>
                <a:custGeom>
                  <a:avLst/>
                  <a:gdLst>
                    <a:gd name="T0" fmla="*/ 12 w 182"/>
                    <a:gd name="T1" fmla="*/ 18 h 200"/>
                    <a:gd name="T2" fmla="*/ 21 w 182"/>
                    <a:gd name="T3" fmla="*/ 2 h 200"/>
                    <a:gd name="T4" fmla="*/ 31 w 182"/>
                    <a:gd name="T5" fmla="*/ 3 h 200"/>
                    <a:gd name="T6" fmla="*/ 49 w 182"/>
                    <a:gd name="T7" fmla="*/ 9 h 200"/>
                    <a:gd name="T8" fmla="*/ 80 w 182"/>
                    <a:gd name="T9" fmla="*/ 27 h 200"/>
                    <a:gd name="T10" fmla="*/ 131 w 182"/>
                    <a:gd name="T11" fmla="*/ 55 h 200"/>
                    <a:gd name="T12" fmla="*/ 170 w 182"/>
                    <a:gd name="T13" fmla="*/ 66 h 200"/>
                    <a:gd name="T14" fmla="*/ 169 w 182"/>
                    <a:gd name="T15" fmla="*/ 75 h 200"/>
                    <a:gd name="T16" fmla="*/ 169 w 182"/>
                    <a:gd name="T17" fmla="*/ 84 h 200"/>
                    <a:gd name="T18" fmla="*/ 179 w 182"/>
                    <a:gd name="T19" fmla="*/ 135 h 200"/>
                    <a:gd name="T20" fmla="*/ 178 w 182"/>
                    <a:gd name="T21" fmla="*/ 176 h 200"/>
                    <a:gd name="T22" fmla="*/ 166 w 182"/>
                    <a:gd name="T23" fmla="*/ 178 h 200"/>
                    <a:gd name="T24" fmla="*/ 158 w 182"/>
                    <a:gd name="T25" fmla="*/ 154 h 200"/>
                    <a:gd name="T26" fmla="*/ 157 w 182"/>
                    <a:gd name="T27" fmla="*/ 118 h 200"/>
                    <a:gd name="T28" fmla="*/ 154 w 182"/>
                    <a:gd name="T29" fmla="*/ 79 h 200"/>
                    <a:gd name="T30" fmla="*/ 143 w 182"/>
                    <a:gd name="T31" fmla="*/ 76 h 200"/>
                    <a:gd name="T32" fmla="*/ 134 w 182"/>
                    <a:gd name="T33" fmla="*/ 99 h 200"/>
                    <a:gd name="T34" fmla="*/ 122 w 182"/>
                    <a:gd name="T35" fmla="*/ 118 h 200"/>
                    <a:gd name="T36" fmla="*/ 110 w 182"/>
                    <a:gd name="T37" fmla="*/ 132 h 200"/>
                    <a:gd name="T38" fmla="*/ 112 w 182"/>
                    <a:gd name="T39" fmla="*/ 154 h 200"/>
                    <a:gd name="T40" fmla="*/ 118 w 182"/>
                    <a:gd name="T41" fmla="*/ 187 h 200"/>
                    <a:gd name="T42" fmla="*/ 103 w 182"/>
                    <a:gd name="T43" fmla="*/ 200 h 200"/>
                    <a:gd name="T44" fmla="*/ 85 w 182"/>
                    <a:gd name="T45" fmla="*/ 187 h 200"/>
                    <a:gd name="T46" fmla="*/ 82 w 182"/>
                    <a:gd name="T47" fmla="*/ 151 h 200"/>
                    <a:gd name="T48" fmla="*/ 92 w 182"/>
                    <a:gd name="T49" fmla="*/ 120 h 200"/>
                    <a:gd name="T50" fmla="*/ 107 w 182"/>
                    <a:gd name="T51" fmla="*/ 73 h 200"/>
                    <a:gd name="T52" fmla="*/ 109 w 182"/>
                    <a:gd name="T53" fmla="*/ 52 h 200"/>
                    <a:gd name="T54" fmla="*/ 103 w 182"/>
                    <a:gd name="T55" fmla="*/ 42 h 200"/>
                    <a:gd name="T56" fmla="*/ 89 w 182"/>
                    <a:gd name="T57" fmla="*/ 49 h 200"/>
                    <a:gd name="T58" fmla="*/ 83 w 182"/>
                    <a:gd name="T59" fmla="*/ 63 h 200"/>
                    <a:gd name="T60" fmla="*/ 79 w 182"/>
                    <a:gd name="T61" fmla="*/ 75 h 200"/>
                    <a:gd name="T62" fmla="*/ 71 w 182"/>
                    <a:gd name="T63" fmla="*/ 76 h 200"/>
                    <a:gd name="T64" fmla="*/ 64 w 182"/>
                    <a:gd name="T65" fmla="*/ 55 h 200"/>
                    <a:gd name="T66" fmla="*/ 52 w 182"/>
                    <a:gd name="T67" fmla="*/ 37 h 200"/>
                    <a:gd name="T68" fmla="*/ 34 w 182"/>
                    <a:gd name="T69" fmla="*/ 48 h 200"/>
                    <a:gd name="T70" fmla="*/ 39 w 182"/>
                    <a:gd name="T71" fmla="*/ 79 h 200"/>
                    <a:gd name="T72" fmla="*/ 52 w 182"/>
                    <a:gd name="T73" fmla="*/ 106 h 200"/>
                    <a:gd name="T74" fmla="*/ 56 w 182"/>
                    <a:gd name="T75" fmla="*/ 145 h 200"/>
                    <a:gd name="T76" fmla="*/ 56 w 182"/>
                    <a:gd name="T77" fmla="*/ 173 h 200"/>
                    <a:gd name="T78" fmla="*/ 44 w 182"/>
                    <a:gd name="T79" fmla="*/ 179 h 200"/>
                    <a:gd name="T80" fmla="*/ 33 w 182"/>
                    <a:gd name="T81" fmla="*/ 153 h 200"/>
                    <a:gd name="T82" fmla="*/ 33 w 182"/>
                    <a:gd name="T83" fmla="*/ 121 h 200"/>
                    <a:gd name="T84" fmla="*/ 30 w 182"/>
                    <a:gd name="T85" fmla="*/ 87 h 200"/>
                    <a:gd name="T86" fmla="*/ 22 w 182"/>
                    <a:gd name="T87" fmla="*/ 79 h 200"/>
                    <a:gd name="T88" fmla="*/ 16 w 182"/>
                    <a:gd name="T89" fmla="*/ 100 h 200"/>
                    <a:gd name="T90" fmla="*/ 16 w 182"/>
                    <a:gd name="T91" fmla="*/ 135 h 200"/>
                    <a:gd name="T92" fmla="*/ 15 w 182"/>
                    <a:gd name="T93" fmla="*/ 156 h 200"/>
                    <a:gd name="T94" fmla="*/ 6 w 182"/>
                    <a:gd name="T95" fmla="*/ 164 h 200"/>
                    <a:gd name="T96" fmla="*/ 1 w 182"/>
                    <a:gd name="T97" fmla="*/ 142 h 200"/>
                    <a:gd name="T98" fmla="*/ 3 w 182"/>
                    <a:gd name="T99" fmla="*/ 99 h 200"/>
                    <a:gd name="T100" fmla="*/ 3 w 182"/>
                    <a:gd name="T101" fmla="*/ 75 h 200"/>
                    <a:gd name="T102" fmla="*/ 0 w 182"/>
                    <a:gd name="T103" fmla="*/ 52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
                    <a:gd name="T157" fmla="*/ 0 h 200"/>
                    <a:gd name="T158" fmla="*/ 182 w 182"/>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 h="200">
                      <a:moveTo>
                        <a:pt x="4" y="30"/>
                      </a:moveTo>
                      <a:lnTo>
                        <a:pt x="7" y="27"/>
                      </a:lnTo>
                      <a:lnTo>
                        <a:pt x="9" y="24"/>
                      </a:lnTo>
                      <a:lnTo>
                        <a:pt x="10" y="21"/>
                      </a:lnTo>
                      <a:lnTo>
                        <a:pt x="12" y="18"/>
                      </a:lnTo>
                      <a:lnTo>
                        <a:pt x="15" y="14"/>
                      </a:lnTo>
                      <a:lnTo>
                        <a:pt x="16" y="11"/>
                      </a:lnTo>
                      <a:lnTo>
                        <a:pt x="18" y="8"/>
                      </a:lnTo>
                      <a:lnTo>
                        <a:pt x="19" y="6"/>
                      </a:lnTo>
                      <a:lnTo>
                        <a:pt x="21" y="2"/>
                      </a:lnTo>
                      <a:lnTo>
                        <a:pt x="21" y="0"/>
                      </a:lnTo>
                      <a:lnTo>
                        <a:pt x="25" y="2"/>
                      </a:lnTo>
                      <a:lnTo>
                        <a:pt x="28" y="2"/>
                      </a:lnTo>
                      <a:lnTo>
                        <a:pt x="31" y="3"/>
                      </a:lnTo>
                      <a:lnTo>
                        <a:pt x="36" y="5"/>
                      </a:lnTo>
                      <a:lnTo>
                        <a:pt x="39" y="6"/>
                      </a:lnTo>
                      <a:lnTo>
                        <a:pt x="41" y="6"/>
                      </a:lnTo>
                      <a:lnTo>
                        <a:pt x="46" y="8"/>
                      </a:lnTo>
                      <a:lnTo>
                        <a:pt x="49" y="9"/>
                      </a:lnTo>
                      <a:lnTo>
                        <a:pt x="53" y="11"/>
                      </a:lnTo>
                      <a:lnTo>
                        <a:pt x="56" y="14"/>
                      </a:lnTo>
                      <a:lnTo>
                        <a:pt x="68" y="21"/>
                      </a:lnTo>
                      <a:lnTo>
                        <a:pt x="80" y="27"/>
                      </a:lnTo>
                      <a:lnTo>
                        <a:pt x="91" y="33"/>
                      </a:lnTo>
                      <a:lnTo>
                        <a:pt x="101" y="40"/>
                      </a:lnTo>
                      <a:lnTo>
                        <a:pt x="110" y="45"/>
                      </a:lnTo>
                      <a:lnTo>
                        <a:pt x="121" y="51"/>
                      </a:lnTo>
                      <a:lnTo>
                        <a:pt x="131" y="55"/>
                      </a:lnTo>
                      <a:lnTo>
                        <a:pt x="142" y="60"/>
                      </a:lnTo>
                      <a:lnTo>
                        <a:pt x="155" y="63"/>
                      </a:lnTo>
                      <a:lnTo>
                        <a:pt x="170" y="64"/>
                      </a:lnTo>
                      <a:lnTo>
                        <a:pt x="170" y="66"/>
                      </a:lnTo>
                      <a:lnTo>
                        <a:pt x="169" y="67"/>
                      </a:lnTo>
                      <a:lnTo>
                        <a:pt x="169" y="69"/>
                      </a:lnTo>
                      <a:lnTo>
                        <a:pt x="169" y="70"/>
                      </a:lnTo>
                      <a:lnTo>
                        <a:pt x="169" y="72"/>
                      </a:lnTo>
                      <a:lnTo>
                        <a:pt x="169" y="75"/>
                      </a:lnTo>
                      <a:lnTo>
                        <a:pt x="169" y="76"/>
                      </a:lnTo>
                      <a:lnTo>
                        <a:pt x="169" y="78"/>
                      </a:lnTo>
                      <a:lnTo>
                        <a:pt x="169" y="81"/>
                      </a:lnTo>
                      <a:lnTo>
                        <a:pt x="169" y="84"/>
                      </a:lnTo>
                      <a:lnTo>
                        <a:pt x="172" y="91"/>
                      </a:lnTo>
                      <a:lnTo>
                        <a:pt x="173" y="100"/>
                      </a:lnTo>
                      <a:lnTo>
                        <a:pt x="175" y="111"/>
                      </a:lnTo>
                      <a:lnTo>
                        <a:pt x="178" y="123"/>
                      </a:lnTo>
                      <a:lnTo>
                        <a:pt x="179" y="135"/>
                      </a:lnTo>
                      <a:lnTo>
                        <a:pt x="180" y="147"/>
                      </a:lnTo>
                      <a:lnTo>
                        <a:pt x="182" y="157"/>
                      </a:lnTo>
                      <a:lnTo>
                        <a:pt x="182" y="166"/>
                      </a:lnTo>
                      <a:lnTo>
                        <a:pt x="180" y="173"/>
                      </a:lnTo>
                      <a:lnTo>
                        <a:pt x="178" y="176"/>
                      </a:lnTo>
                      <a:lnTo>
                        <a:pt x="173" y="178"/>
                      </a:lnTo>
                      <a:lnTo>
                        <a:pt x="170" y="179"/>
                      </a:lnTo>
                      <a:lnTo>
                        <a:pt x="167" y="179"/>
                      </a:lnTo>
                      <a:lnTo>
                        <a:pt x="166" y="178"/>
                      </a:lnTo>
                      <a:lnTo>
                        <a:pt x="163" y="176"/>
                      </a:lnTo>
                      <a:lnTo>
                        <a:pt x="161" y="172"/>
                      </a:lnTo>
                      <a:lnTo>
                        <a:pt x="160" y="167"/>
                      </a:lnTo>
                      <a:lnTo>
                        <a:pt x="158" y="162"/>
                      </a:lnTo>
                      <a:lnTo>
                        <a:pt x="158" y="154"/>
                      </a:lnTo>
                      <a:lnTo>
                        <a:pt x="157" y="147"/>
                      </a:lnTo>
                      <a:lnTo>
                        <a:pt x="157" y="138"/>
                      </a:lnTo>
                      <a:lnTo>
                        <a:pt x="157" y="129"/>
                      </a:lnTo>
                      <a:lnTo>
                        <a:pt x="157" y="118"/>
                      </a:lnTo>
                      <a:lnTo>
                        <a:pt x="157" y="109"/>
                      </a:lnTo>
                      <a:lnTo>
                        <a:pt x="157" y="100"/>
                      </a:lnTo>
                      <a:lnTo>
                        <a:pt x="155" y="91"/>
                      </a:lnTo>
                      <a:lnTo>
                        <a:pt x="155" y="85"/>
                      </a:lnTo>
                      <a:lnTo>
                        <a:pt x="154" y="79"/>
                      </a:lnTo>
                      <a:lnTo>
                        <a:pt x="151" y="76"/>
                      </a:lnTo>
                      <a:lnTo>
                        <a:pt x="149" y="73"/>
                      </a:lnTo>
                      <a:lnTo>
                        <a:pt x="146" y="73"/>
                      </a:lnTo>
                      <a:lnTo>
                        <a:pt x="143" y="76"/>
                      </a:lnTo>
                      <a:lnTo>
                        <a:pt x="142" y="79"/>
                      </a:lnTo>
                      <a:lnTo>
                        <a:pt x="140" y="84"/>
                      </a:lnTo>
                      <a:lnTo>
                        <a:pt x="139" y="88"/>
                      </a:lnTo>
                      <a:lnTo>
                        <a:pt x="136" y="94"/>
                      </a:lnTo>
                      <a:lnTo>
                        <a:pt x="134" y="99"/>
                      </a:lnTo>
                      <a:lnTo>
                        <a:pt x="131" y="105"/>
                      </a:lnTo>
                      <a:lnTo>
                        <a:pt x="130" y="111"/>
                      </a:lnTo>
                      <a:lnTo>
                        <a:pt x="125" y="115"/>
                      </a:lnTo>
                      <a:lnTo>
                        <a:pt x="122" y="118"/>
                      </a:lnTo>
                      <a:lnTo>
                        <a:pt x="119" y="121"/>
                      </a:lnTo>
                      <a:lnTo>
                        <a:pt x="116" y="123"/>
                      </a:lnTo>
                      <a:lnTo>
                        <a:pt x="113" y="126"/>
                      </a:lnTo>
                      <a:lnTo>
                        <a:pt x="112" y="129"/>
                      </a:lnTo>
                      <a:lnTo>
                        <a:pt x="110" y="132"/>
                      </a:lnTo>
                      <a:lnTo>
                        <a:pt x="110" y="135"/>
                      </a:lnTo>
                      <a:lnTo>
                        <a:pt x="110" y="141"/>
                      </a:lnTo>
                      <a:lnTo>
                        <a:pt x="110" y="147"/>
                      </a:lnTo>
                      <a:lnTo>
                        <a:pt x="112" y="154"/>
                      </a:lnTo>
                      <a:lnTo>
                        <a:pt x="113" y="162"/>
                      </a:lnTo>
                      <a:lnTo>
                        <a:pt x="115" y="169"/>
                      </a:lnTo>
                      <a:lnTo>
                        <a:pt x="116" y="176"/>
                      </a:lnTo>
                      <a:lnTo>
                        <a:pt x="118" y="182"/>
                      </a:lnTo>
                      <a:lnTo>
                        <a:pt x="118" y="187"/>
                      </a:lnTo>
                      <a:lnTo>
                        <a:pt x="118" y="191"/>
                      </a:lnTo>
                      <a:lnTo>
                        <a:pt x="115" y="196"/>
                      </a:lnTo>
                      <a:lnTo>
                        <a:pt x="113" y="197"/>
                      </a:lnTo>
                      <a:lnTo>
                        <a:pt x="109" y="199"/>
                      </a:lnTo>
                      <a:lnTo>
                        <a:pt x="103" y="200"/>
                      </a:lnTo>
                      <a:lnTo>
                        <a:pt x="98" y="199"/>
                      </a:lnTo>
                      <a:lnTo>
                        <a:pt x="92" y="196"/>
                      </a:lnTo>
                      <a:lnTo>
                        <a:pt x="89" y="193"/>
                      </a:lnTo>
                      <a:lnTo>
                        <a:pt x="85" y="187"/>
                      </a:lnTo>
                      <a:lnTo>
                        <a:pt x="83" y="181"/>
                      </a:lnTo>
                      <a:lnTo>
                        <a:pt x="82" y="173"/>
                      </a:lnTo>
                      <a:lnTo>
                        <a:pt x="80" y="166"/>
                      </a:lnTo>
                      <a:lnTo>
                        <a:pt x="80" y="159"/>
                      </a:lnTo>
                      <a:lnTo>
                        <a:pt x="82" y="151"/>
                      </a:lnTo>
                      <a:lnTo>
                        <a:pt x="83" y="145"/>
                      </a:lnTo>
                      <a:lnTo>
                        <a:pt x="86" y="138"/>
                      </a:lnTo>
                      <a:lnTo>
                        <a:pt x="89" y="129"/>
                      </a:lnTo>
                      <a:lnTo>
                        <a:pt x="92" y="120"/>
                      </a:lnTo>
                      <a:lnTo>
                        <a:pt x="95" y="111"/>
                      </a:lnTo>
                      <a:lnTo>
                        <a:pt x="100" y="100"/>
                      </a:lnTo>
                      <a:lnTo>
                        <a:pt x="103" y="91"/>
                      </a:lnTo>
                      <a:lnTo>
                        <a:pt x="106" y="82"/>
                      </a:lnTo>
                      <a:lnTo>
                        <a:pt x="107" y="73"/>
                      </a:lnTo>
                      <a:lnTo>
                        <a:pt x="109" y="67"/>
                      </a:lnTo>
                      <a:lnTo>
                        <a:pt x="109" y="60"/>
                      </a:lnTo>
                      <a:lnTo>
                        <a:pt x="109" y="57"/>
                      </a:lnTo>
                      <a:lnTo>
                        <a:pt x="109" y="52"/>
                      </a:lnTo>
                      <a:lnTo>
                        <a:pt x="107" y="48"/>
                      </a:lnTo>
                      <a:lnTo>
                        <a:pt x="107" y="45"/>
                      </a:lnTo>
                      <a:lnTo>
                        <a:pt x="106" y="43"/>
                      </a:lnTo>
                      <a:lnTo>
                        <a:pt x="104" y="43"/>
                      </a:lnTo>
                      <a:lnTo>
                        <a:pt x="103" y="42"/>
                      </a:lnTo>
                      <a:lnTo>
                        <a:pt x="100" y="43"/>
                      </a:lnTo>
                      <a:lnTo>
                        <a:pt x="97" y="45"/>
                      </a:lnTo>
                      <a:lnTo>
                        <a:pt x="92" y="46"/>
                      </a:lnTo>
                      <a:lnTo>
                        <a:pt x="89" y="49"/>
                      </a:lnTo>
                      <a:lnTo>
                        <a:pt x="88" y="52"/>
                      </a:lnTo>
                      <a:lnTo>
                        <a:pt x="85" y="55"/>
                      </a:lnTo>
                      <a:lnTo>
                        <a:pt x="85" y="57"/>
                      </a:lnTo>
                      <a:lnTo>
                        <a:pt x="83" y="60"/>
                      </a:lnTo>
                      <a:lnTo>
                        <a:pt x="83" y="63"/>
                      </a:lnTo>
                      <a:lnTo>
                        <a:pt x="82" y="66"/>
                      </a:lnTo>
                      <a:lnTo>
                        <a:pt x="82" y="69"/>
                      </a:lnTo>
                      <a:lnTo>
                        <a:pt x="80" y="72"/>
                      </a:lnTo>
                      <a:lnTo>
                        <a:pt x="79" y="75"/>
                      </a:lnTo>
                      <a:lnTo>
                        <a:pt x="77" y="78"/>
                      </a:lnTo>
                      <a:lnTo>
                        <a:pt x="76" y="79"/>
                      </a:lnTo>
                      <a:lnTo>
                        <a:pt x="74" y="79"/>
                      </a:lnTo>
                      <a:lnTo>
                        <a:pt x="73" y="78"/>
                      </a:lnTo>
                      <a:lnTo>
                        <a:pt x="71" y="76"/>
                      </a:lnTo>
                      <a:lnTo>
                        <a:pt x="70" y="73"/>
                      </a:lnTo>
                      <a:lnTo>
                        <a:pt x="68" y="70"/>
                      </a:lnTo>
                      <a:lnTo>
                        <a:pt x="67" y="66"/>
                      </a:lnTo>
                      <a:lnTo>
                        <a:pt x="65" y="61"/>
                      </a:lnTo>
                      <a:lnTo>
                        <a:pt x="64" y="55"/>
                      </a:lnTo>
                      <a:lnTo>
                        <a:pt x="62" y="49"/>
                      </a:lnTo>
                      <a:lnTo>
                        <a:pt x="59" y="45"/>
                      </a:lnTo>
                      <a:lnTo>
                        <a:pt x="55" y="40"/>
                      </a:lnTo>
                      <a:lnTo>
                        <a:pt x="52" y="37"/>
                      </a:lnTo>
                      <a:lnTo>
                        <a:pt x="47" y="36"/>
                      </a:lnTo>
                      <a:lnTo>
                        <a:pt x="43" y="37"/>
                      </a:lnTo>
                      <a:lnTo>
                        <a:pt x="39" y="39"/>
                      </a:lnTo>
                      <a:lnTo>
                        <a:pt x="37" y="42"/>
                      </a:lnTo>
                      <a:lnTo>
                        <a:pt x="34" y="48"/>
                      </a:lnTo>
                      <a:lnTo>
                        <a:pt x="34" y="57"/>
                      </a:lnTo>
                      <a:lnTo>
                        <a:pt x="36" y="66"/>
                      </a:lnTo>
                      <a:lnTo>
                        <a:pt x="37" y="73"/>
                      </a:lnTo>
                      <a:lnTo>
                        <a:pt x="39" y="79"/>
                      </a:lnTo>
                      <a:lnTo>
                        <a:pt x="41" y="84"/>
                      </a:lnTo>
                      <a:lnTo>
                        <a:pt x="44" y="88"/>
                      </a:lnTo>
                      <a:lnTo>
                        <a:pt x="47" y="93"/>
                      </a:lnTo>
                      <a:lnTo>
                        <a:pt x="49" y="99"/>
                      </a:lnTo>
                      <a:lnTo>
                        <a:pt x="52" y="106"/>
                      </a:lnTo>
                      <a:lnTo>
                        <a:pt x="53" y="114"/>
                      </a:lnTo>
                      <a:lnTo>
                        <a:pt x="55" y="124"/>
                      </a:lnTo>
                      <a:lnTo>
                        <a:pt x="56" y="136"/>
                      </a:lnTo>
                      <a:lnTo>
                        <a:pt x="56" y="145"/>
                      </a:lnTo>
                      <a:lnTo>
                        <a:pt x="56" y="154"/>
                      </a:lnTo>
                      <a:lnTo>
                        <a:pt x="58" y="160"/>
                      </a:lnTo>
                      <a:lnTo>
                        <a:pt x="58" y="164"/>
                      </a:lnTo>
                      <a:lnTo>
                        <a:pt x="58" y="169"/>
                      </a:lnTo>
                      <a:lnTo>
                        <a:pt x="56" y="173"/>
                      </a:lnTo>
                      <a:lnTo>
                        <a:pt x="55" y="176"/>
                      </a:lnTo>
                      <a:lnTo>
                        <a:pt x="52" y="178"/>
                      </a:lnTo>
                      <a:lnTo>
                        <a:pt x="47" y="179"/>
                      </a:lnTo>
                      <a:lnTo>
                        <a:pt x="44" y="179"/>
                      </a:lnTo>
                      <a:lnTo>
                        <a:pt x="40" y="176"/>
                      </a:lnTo>
                      <a:lnTo>
                        <a:pt x="37" y="173"/>
                      </a:lnTo>
                      <a:lnTo>
                        <a:pt x="36" y="167"/>
                      </a:lnTo>
                      <a:lnTo>
                        <a:pt x="34" y="160"/>
                      </a:lnTo>
                      <a:lnTo>
                        <a:pt x="33" y="153"/>
                      </a:lnTo>
                      <a:lnTo>
                        <a:pt x="33" y="145"/>
                      </a:lnTo>
                      <a:lnTo>
                        <a:pt x="31" y="136"/>
                      </a:lnTo>
                      <a:lnTo>
                        <a:pt x="31" y="129"/>
                      </a:lnTo>
                      <a:lnTo>
                        <a:pt x="33" y="121"/>
                      </a:lnTo>
                      <a:lnTo>
                        <a:pt x="33" y="114"/>
                      </a:lnTo>
                      <a:lnTo>
                        <a:pt x="33" y="106"/>
                      </a:lnTo>
                      <a:lnTo>
                        <a:pt x="31" y="100"/>
                      </a:lnTo>
                      <a:lnTo>
                        <a:pt x="31" y="93"/>
                      </a:lnTo>
                      <a:lnTo>
                        <a:pt x="30" y="87"/>
                      </a:lnTo>
                      <a:lnTo>
                        <a:pt x="28" y="82"/>
                      </a:lnTo>
                      <a:lnTo>
                        <a:pt x="27" y="79"/>
                      </a:lnTo>
                      <a:lnTo>
                        <a:pt x="25" y="76"/>
                      </a:lnTo>
                      <a:lnTo>
                        <a:pt x="24" y="76"/>
                      </a:lnTo>
                      <a:lnTo>
                        <a:pt x="22" y="79"/>
                      </a:lnTo>
                      <a:lnTo>
                        <a:pt x="19" y="84"/>
                      </a:lnTo>
                      <a:lnTo>
                        <a:pt x="18" y="88"/>
                      </a:lnTo>
                      <a:lnTo>
                        <a:pt x="18" y="94"/>
                      </a:lnTo>
                      <a:lnTo>
                        <a:pt x="16" y="100"/>
                      </a:lnTo>
                      <a:lnTo>
                        <a:pt x="16" y="106"/>
                      </a:lnTo>
                      <a:lnTo>
                        <a:pt x="15" y="114"/>
                      </a:lnTo>
                      <a:lnTo>
                        <a:pt x="15" y="121"/>
                      </a:lnTo>
                      <a:lnTo>
                        <a:pt x="16" y="127"/>
                      </a:lnTo>
                      <a:lnTo>
                        <a:pt x="16" y="135"/>
                      </a:lnTo>
                      <a:lnTo>
                        <a:pt x="18" y="139"/>
                      </a:lnTo>
                      <a:lnTo>
                        <a:pt x="18" y="145"/>
                      </a:lnTo>
                      <a:lnTo>
                        <a:pt x="16" y="151"/>
                      </a:lnTo>
                      <a:lnTo>
                        <a:pt x="15" y="156"/>
                      </a:lnTo>
                      <a:lnTo>
                        <a:pt x="13" y="160"/>
                      </a:lnTo>
                      <a:lnTo>
                        <a:pt x="12" y="163"/>
                      </a:lnTo>
                      <a:lnTo>
                        <a:pt x="9" y="164"/>
                      </a:lnTo>
                      <a:lnTo>
                        <a:pt x="7" y="164"/>
                      </a:lnTo>
                      <a:lnTo>
                        <a:pt x="6" y="164"/>
                      </a:lnTo>
                      <a:lnTo>
                        <a:pt x="3" y="162"/>
                      </a:lnTo>
                      <a:lnTo>
                        <a:pt x="3" y="157"/>
                      </a:lnTo>
                      <a:lnTo>
                        <a:pt x="1" y="151"/>
                      </a:lnTo>
                      <a:lnTo>
                        <a:pt x="1" y="142"/>
                      </a:lnTo>
                      <a:lnTo>
                        <a:pt x="1" y="135"/>
                      </a:lnTo>
                      <a:lnTo>
                        <a:pt x="1" y="126"/>
                      </a:lnTo>
                      <a:lnTo>
                        <a:pt x="3" y="117"/>
                      </a:lnTo>
                      <a:lnTo>
                        <a:pt x="3" y="106"/>
                      </a:lnTo>
                      <a:lnTo>
                        <a:pt x="3" y="99"/>
                      </a:lnTo>
                      <a:lnTo>
                        <a:pt x="4" y="91"/>
                      </a:lnTo>
                      <a:lnTo>
                        <a:pt x="4" y="84"/>
                      </a:lnTo>
                      <a:lnTo>
                        <a:pt x="4" y="79"/>
                      </a:lnTo>
                      <a:lnTo>
                        <a:pt x="3" y="75"/>
                      </a:lnTo>
                      <a:lnTo>
                        <a:pt x="3" y="70"/>
                      </a:lnTo>
                      <a:lnTo>
                        <a:pt x="1" y="66"/>
                      </a:lnTo>
                      <a:lnTo>
                        <a:pt x="1" y="61"/>
                      </a:lnTo>
                      <a:lnTo>
                        <a:pt x="0" y="57"/>
                      </a:lnTo>
                      <a:lnTo>
                        <a:pt x="0" y="52"/>
                      </a:lnTo>
                      <a:lnTo>
                        <a:pt x="0" y="46"/>
                      </a:lnTo>
                      <a:lnTo>
                        <a:pt x="0" y="42"/>
                      </a:lnTo>
                      <a:lnTo>
                        <a:pt x="1" y="36"/>
                      </a:lnTo>
                      <a:lnTo>
                        <a:pt x="4" y="30"/>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10" name="Freeform 1058"/>
                <p:cNvSpPr>
                  <a:spLocks/>
                </p:cNvSpPr>
                <p:nvPr/>
              </p:nvSpPr>
              <p:spPr bwMode="auto">
                <a:xfrm>
                  <a:off x="1999" y="1669"/>
                  <a:ext cx="35" cy="22"/>
                </a:xfrm>
                <a:custGeom>
                  <a:avLst/>
                  <a:gdLst>
                    <a:gd name="T0" fmla="*/ 0 w 35"/>
                    <a:gd name="T1" fmla="*/ 12 h 22"/>
                    <a:gd name="T2" fmla="*/ 0 w 35"/>
                    <a:gd name="T3" fmla="*/ 12 h 22"/>
                    <a:gd name="T4" fmla="*/ 0 w 35"/>
                    <a:gd name="T5" fmla="*/ 10 h 22"/>
                    <a:gd name="T6" fmla="*/ 0 w 35"/>
                    <a:gd name="T7" fmla="*/ 9 h 22"/>
                    <a:gd name="T8" fmla="*/ 0 w 35"/>
                    <a:gd name="T9" fmla="*/ 7 h 22"/>
                    <a:gd name="T10" fmla="*/ 0 w 35"/>
                    <a:gd name="T11" fmla="*/ 6 h 22"/>
                    <a:gd name="T12" fmla="*/ 0 w 35"/>
                    <a:gd name="T13" fmla="*/ 4 h 22"/>
                    <a:gd name="T14" fmla="*/ 0 w 35"/>
                    <a:gd name="T15" fmla="*/ 3 h 22"/>
                    <a:gd name="T16" fmla="*/ 0 w 35"/>
                    <a:gd name="T17" fmla="*/ 1 h 22"/>
                    <a:gd name="T18" fmla="*/ 0 w 35"/>
                    <a:gd name="T19" fmla="*/ 1 h 22"/>
                    <a:gd name="T20" fmla="*/ 0 w 35"/>
                    <a:gd name="T21" fmla="*/ 0 h 22"/>
                    <a:gd name="T22" fmla="*/ 0 w 35"/>
                    <a:gd name="T23" fmla="*/ 0 h 22"/>
                    <a:gd name="T24" fmla="*/ 3 w 35"/>
                    <a:gd name="T25" fmla="*/ 1 h 22"/>
                    <a:gd name="T26" fmla="*/ 6 w 35"/>
                    <a:gd name="T27" fmla="*/ 1 h 22"/>
                    <a:gd name="T28" fmla="*/ 9 w 35"/>
                    <a:gd name="T29" fmla="*/ 3 h 22"/>
                    <a:gd name="T30" fmla="*/ 14 w 35"/>
                    <a:gd name="T31" fmla="*/ 3 h 22"/>
                    <a:gd name="T32" fmla="*/ 17 w 35"/>
                    <a:gd name="T33" fmla="*/ 4 h 22"/>
                    <a:gd name="T34" fmla="*/ 20 w 35"/>
                    <a:gd name="T35" fmla="*/ 6 h 22"/>
                    <a:gd name="T36" fmla="*/ 24 w 35"/>
                    <a:gd name="T37" fmla="*/ 6 h 22"/>
                    <a:gd name="T38" fmla="*/ 27 w 35"/>
                    <a:gd name="T39" fmla="*/ 7 h 22"/>
                    <a:gd name="T40" fmla="*/ 30 w 35"/>
                    <a:gd name="T41" fmla="*/ 9 h 22"/>
                    <a:gd name="T42" fmla="*/ 35 w 35"/>
                    <a:gd name="T43" fmla="*/ 10 h 22"/>
                    <a:gd name="T44" fmla="*/ 35 w 35"/>
                    <a:gd name="T45" fmla="*/ 10 h 22"/>
                    <a:gd name="T46" fmla="*/ 33 w 35"/>
                    <a:gd name="T47" fmla="*/ 12 h 22"/>
                    <a:gd name="T48" fmla="*/ 33 w 35"/>
                    <a:gd name="T49" fmla="*/ 12 h 22"/>
                    <a:gd name="T50" fmla="*/ 32 w 35"/>
                    <a:gd name="T51" fmla="*/ 13 h 22"/>
                    <a:gd name="T52" fmla="*/ 32 w 35"/>
                    <a:gd name="T53" fmla="*/ 15 h 22"/>
                    <a:gd name="T54" fmla="*/ 32 w 35"/>
                    <a:gd name="T55" fmla="*/ 16 h 22"/>
                    <a:gd name="T56" fmla="*/ 32 w 35"/>
                    <a:gd name="T57" fmla="*/ 18 h 22"/>
                    <a:gd name="T58" fmla="*/ 30 w 35"/>
                    <a:gd name="T59" fmla="*/ 19 h 22"/>
                    <a:gd name="T60" fmla="*/ 30 w 35"/>
                    <a:gd name="T61" fmla="*/ 21 h 22"/>
                    <a:gd name="T62" fmla="*/ 29 w 35"/>
                    <a:gd name="T63" fmla="*/ 21 h 22"/>
                    <a:gd name="T64" fmla="*/ 29 w 35"/>
                    <a:gd name="T65" fmla="*/ 22 h 22"/>
                    <a:gd name="T66" fmla="*/ 29 w 35"/>
                    <a:gd name="T67" fmla="*/ 22 h 22"/>
                    <a:gd name="T68" fmla="*/ 26 w 35"/>
                    <a:gd name="T69" fmla="*/ 22 h 22"/>
                    <a:gd name="T70" fmla="*/ 23 w 35"/>
                    <a:gd name="T71" fmla="*/ 21 h 22"/>
                    <a:gd name="T72" fmla="*/ 20 w 35"/>
                    <a:gd name="T73" fmla="*/ 21 h 22"/>
                    <a:gd name="T74" fmla="*/ 17 w 35"/>
                    <a:gd name="T75" fmla="*/ 19 h 22"/>
                    <a:gd name="T76" fmla="*/ 14 w 35"/>
                    <a:gd name="T77" fmla="*/ 18 h 22"/>
                    <a:gd name="T78" fmla="*/ 11 w 35"/>
                    <a:gd name="T79" fmla="*/ 18 h 22"/>
                    <a:gd name="T80" fmla="*/ 8 w 35"/>
                    <a:gd name="T81" fmla="*/ 16 h 22"/>
                    <a:gd name="T82" fmla="*/ 5 w 35"/>
                    <a:gd name="T83" fmla="*/ 16 h 22"/>
                    <a:gd name="T84" fmla="*/ 2 w 35"/>
                    <a:gd name="T85" fmla="*/ 15 h 22"/>
                    <a:gd name="T86" fmla="*/ 0 w 35"/>
                    <a:gd name="T87" fmla="*/ 15 h 22"/>
                    <a:gd name="T88" fmla="*/ 0 w 35"/>
                    <a:gd name="T89" fmla="*/ 15 h 22"/>
                    <a:gd name="T90" fmla="*/ 0 w 35"/>
                    <a:gd name="T91" fmla="*/ 15 h 22"/>
                    <a:gd name="T92" fmla="*/ 0 w 35"/>
                    <a:gd name="T93" fmla="*/ 15 h 22"/>
                    <a:gd name="T94" fmla="*/ 0 w 35"/>
                    <a:gd name="T95" fmla="*/ 13 h 22"/>
                    <a:gd name="T96" fmla="*/ 0 w 35"/>
                    <a:gd name="T97" fmla="*/ 13 h 22"/>
                    <a:gd name="T98" fmla="*/ 0 w 35"/>
                    <a:gd name="T99" fmla="*/ 13 h 22"/>
                    <a:gd name="T100" fmla="*/ 0 w 35"/>
                    <a:gd name="T101" fmla="*/ 13 h 22"/>
                    <a:gd name="T102" fmla="*/ 0 w 35"/>
                    <a:gd name="T103" fmla="*/ 13 h 22"/>
                    <a:gd name="T104" fmla="*/ 0 w 35"/>
                    <a:gd name="T105" fmla="*/ 13 h 22"/>
                    <a:gd name="T106" fmla="*/ 0 w 35"/>
                    <a:gd name="T107" fmla="*/ 13 h 22"/>
                    <a:gd name="T108" fmla="*/ 0 w 35"/>
                    <a:gd name="T109" fmla="*/ 12 h 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
                    <a:gd name="T166" fmla="*/ 0 h 22"/>
                    <a:gd name="T167" fmla="*/ 35 w 35"/>
                    <a:gd name="T168" fmla="*/ 22 h 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 h="22">
                      <a:moveTo>
                        <a:pt x="0" y="12"/>
                      </a:moveTo>
                      <a:lnTo>
                        <a:pt x="0" y="12"/>
                      </a:lnTo>
                      <a:lnTo>
                        <a:pt x="0" y="10"/>
                      </a:lnTo>
                      <a:lnTo>
                        <a:pt x="0" y="9"/>
                      </a:lnTo>
                      <a:lnTo>
                        <a:pt x="0" y="7"/>
                      </a:lnTo>
                      <a:lnTo>
                        <a:pt x="0" y="6"/>
                      </a:lnTo>
                      <a:lnTo>
                        <a:pt x="0" y="4"/>
                      </a:lnTo>
                      <a:lnTo>
                        <a:pt x="0" y="3"/>
                      </a:lnTo>
                      <a:lnTo>
                        <a:pt x="0" y="1"/>
                      </a:lnTo>
                      <a:lnTo>
                        <a:pt x="0" y="0"/>
                      </a:lnTo>
                      <a:lnTo>
                        <a:pt x="3" y="1"/>
                      </a:lnTo>
                      <a:lnTo>
                        <a:pt x="6" y="1"/>
                      </a:lnTo>
                      <a:lnTo>
                        <a:pt x="9" y="3"/>
                      </a:lnTo>
                      <a:lnTo>
                        <a:pt x="14" y="3"/>
                      </a:lnTo>
                      <a:lnTo>
                        <a:pt x="17" y="4"/>
                      </a:lnTo>
                      <a:lnTo>
                        <a:pt x="20" y="6"/>
                      </a:lnTo>
                      <a:lnTo>
                        <a:pt x="24" y="6"/>
                      </a:lnTo>
                      <a:lnTo>
                        <a:pt x="27" y="7"/>
                      </a:lnTo>
                      <a:lnTo>
                        <a:pt x="30" y="9"/>
                      </a:lnTo>
                      <a:lnTo>
                        <a:pt x="35" y="10"/>
                      </a:lnTo>
                      <a:lnTo>
                        <a:pt x="33" y="12"/>
                      </a:lnTo>
                      <a:lnTo>
                        <a:pt x="32" y="13"/>
                      </a:lnTo>
                      <a:lnTo>
                        <a:pt x="32" y="15"/>
                      </a:lnTo>
                      <a:lnTo>
                        <a:pt x="32" y="16"/>
                      </a:lnTo>
                      <a:lnTo>
                        <a:pt x="32" y="18"/>
                      </a:lnTo>
                      <a:lnTo>
                        <a:pt x="30" y="19"/>
                      </a:lnTo>
                      <a:lnTo>
                        <a:pt x="30" y="21"/>
                      </a:lnTo>
                      <a:lnTo>
                        <a:pt x="29" y="21"/>
                      </a:lnTo>
                      <a:lnTo>
                        <a:pt x="29" y="22"/>
                      </a:lnTo>
                      <a:lnTo>
                        <a:pt x="26" y="22"/>
                      </a:lnTo>
                      <a:lnTo>
                        <a:pt x="23" y="21"/>
                      </a:lnTo>
                      <a:lnTo>
                        <a:pt x="20" y="21"/>
                      </a:lnTo>
                      <a:lnTo>
                        <a:pt x="17" y="19"/>
                      </a:lnTo>
                      <a:lnTo>
                        <a:pt x="14" y="18"/>
                      </a:lnTo>
                      <a:lnTo>
                        <a:pt x="11" y="18"/>
                      </a:lnTo>
                      <a:lnTo>
                        <a:pt x="8" y="16"/>
                      </a:lnTo>
                      <a:lnTo>
                        <a:pt x="5" y="16"/>
                      </a:lnTo>
                      <a:lnTo>
                        <a:pt x="2" y="15"/>
                      </a:lnTo>
                      <a:lnTo>
                        <a:pt x="0" y="15"/>
                      </a:lnTo>
                      <a:lnTo>
                        <a:pt x="0" y="13"/>
                      </a:lnTo>
                      <a:lnTo>
                        <a:pt x="0" y="12"/>
                      </a:lnTo>
                      <a:close/>
                    </a:path>
                  </a:pathLst>
                </a:custGeom>
                <a:solidFill>
                  <a:srgbClr val="FFB3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11" name="Freeform 1059"/>
                <p:cNvSpPr>
                  <a:spLocks/>
                </p:cNvSpPr>
                <p:nvPr/>
              </p:nvSpPr>
              <p:spPr bwMode="auto">
                <a:xfrm>
                  <a:off x="2723" y="1648"/>
                  <a:ext cx="4" cy="3"/>
                </a:xfrm>
                <a:custGeom>
                  <a:avLst/>
                  <a:gdLst>
                    <a:gd name="T0" fmla="*/ 0 w 4"/>
                    <a:gd name="T1" fmla="*/ 1 h 3"/>
                    <a:gd name="T2" fmla="*/ 0 w 4"/>
                    <a:gd name="T3" fmla="*/ 1 h 3"/>
                    <a:gd name="T4" fmla="*/ 0 w 4"/>
                    <a:gd name="T5" fmla="*/ 1 h 3"/>
                    <a:gd name="T6" fmla="*/ 1 w 4"/>
                    <a:gd name="T7" fmla="*/ 1 h 3"/>
                    <a:gd name="T8" fmla="*/ 1 w 4"/>
                    <a:gd name="T9" fmla="*/ 1 h 3"/>
                    <a:gd name="T10" fmla="*/ 1 w 4"/>
                    <a:gd name="T11" fmla="*/ 1 h 3"/>
                    <a:gd name="T12" fmla="*/ 3 w 4"/>
                    <a:gd name="T13" fmla="*/ 1 h 3"/>
                    <a:gd name="T14" fmla="*/ 3 w 4"/>
                    <a:gd name="T15" fmla="*/ 1 h 3"/>
                    <a:gd name="T16" fmla="*/ 3 w 4"/>
                    <a:gd name="T17" fmla="*/ 1 h 3"/>
                    <a:gd name="T18" fmla="*/ 4 w 4"/>
                    <a:gd name="T19" fmla="*/ 1 h 3"/>
                    <a:gd name="T20" fmla="*/ 4 w 4"/>
                    <a:gd name="T21" fmla="*/ 0 h 3"/>
                    <a:gd name="T22" fmla="*/ 4 w 4"/>
                    <a:gd name="T23" fmla="*/ 0 h 3"/>
                    <a:gd name="T24" fmla="*/ 4 w 4"/>
                    <a:gd name="T25" fmla="*/ 1 h 3"/>
                    <a:gd name="T26" fmla="*/ 4 w 4"/>
                    <a:gd name="T27" fmla="*/ 1 h 3"/>
                    <a:gd name="T28" fmla="*/ 4 w 4"/>
                    <a:gd name="T29" fmla="*/ 1 h 3"/>
                    <a:gd name="T30" fmla="*/ 4 w 4"/>
                    <a:gd name="T31" fmla="*/ 1 h 3"/>
                    <a:gd name="T32" fmla="*/ 4 w 4"/>
                    <a:gd name="T33" fmla="*/ 1 h 3"/>
                    <a:gd name="T34" fmla="*/ 4 w 4"/>
                    <a:gd name="T35" fmla="*/ 1 h 3"/>
                    <a:gd name="T36" fmla="*/ 4 w 4"/>
                    <a:gd name="T37" fmla="*/ 1 h 3"/>
                    <a:gd name="T38" fmla="*/ 4 w 4"/>
                    <a:gd name="T39" fmla="*/ 1 h 3"/>
                    <a:gd name="T40" fmla="*/ 4 w 4"/>
                    <a:gd name="T41" fmla="*/ 1 h 3"/>
                    <a:gd name="T42" fmla="*/ 3 w 4"/>
                    <a:gd name="T43" fmla="*/ 1 h 3"/>
                    <a:gd name="T44" fmla="*/ 3 w 4"/>
                    <a:gd name="T45" fmla="*/ 1 h 3"/>
                    <a:gd name="T46" fmla="*/ 3 w 4"/>
                    <a:gd name="T47" fmla="*/ 1 h 3"/>
                    <a:gd name="T48" fmla="*/ 3 w 4"/>
                    <a:gd name="T49" fmla="*/ 1 h 3"/>
                    <a:gd name="T50" fmla="*/ 3 w 4"/>
                    <a:gd name="T51" fmla="*/ 1 h 3"/>
                    <a:gd name="T52" fmla="*/ 1 w 4"/>
                    <a:gd name="T53" fmla="*/ 1 h 3"/>
                    <a:gd name="T54" fmla="*/ 1 w 4"/>
                    <a:gd name="T55" fmla="*/ 3 h 3"/>
                    <a:gd name="T56" fmla="*/ 1 w 4"/>
                    <a:gd name="T57" fmla="*/ 1 h 3"/>
                    <a:gd name="T58" fmla="*/ 0 w 4"/>
                    <a:gd name="T59" fmla="*/ 1 h 3"/>
                    <a:gd name="T60" fmla="*/ 0 w 4"/>
                    <a:gd name="T61" fmla="*/ 1 h 3"/>
                    <a:gd name="T62" fmla="*/ 0 w 4"/>
                    <a:gd name="T63" fmla="*/ 1 h 3"/>
                    <a:gd name="T64" fmla="*/ 0 w 4"/>
                    <a:gd name="T65" fmla="*/ 1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
                    <a:gd name="T100" fmla="*/ 0 h 3"/>
                    <a:gd name="T101" fmla="*/ 4 w 4"/>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 h="3">
                      <a:moveTo>
                        <a:pt x="0" y="1"/>
                      </a:moveTo>
                      <a:lnTo>
                        <a:pt x="0" y="1"/>
                      </a:lnTo>
                      <a:lnTo>
                        <a:pt x="1" y="1"/>
                      </a:lnTo>
                      <a:lnTo>
                        <a:pt x="3" y="1"/>
                      </a:lnTo>
                      <a:lnTo>
                        <a:pt x="4" y="1"/>
                      </a:lnTo>
                      <a:lnTo>
                        <a:pt x="4" y="0"/>
                      </a:lnTo>
                      <a:lnTo>
                        <a:pt x="4" y="1"/>
                      </a:lnTo>
                      <a:lnTo>
                        <a:pt x="3" y="1"/>
                      </a:lnTo>
                      <a:lnTo>
                        <a:pt x="1" y="1"/>
                      </a:lnTo>
                      <a:lnTo>
                        <a:pt x="1" y="3"/>
                      </a:lnTo>
                      <a:lnTo>
                        <a:pt x="1" y="1"/>
                      </a:lnTo>
                      <a:lnTo>
                        <a:pt x="0" y="1"/>
                      </a:lnTo>
                      <a:close/>
                    </a:path>
                  </a:pathLst>
                </a:custGeom>
                <a:solidFill>
                  <a:srgbClr val="FFB3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12" name="Freeform 1060"/>
                <p:cNvSpPr>
                  <a:spLocks/>
                </p:cNvSpPr>
                <p:nvPr/>
              </p:nvSpPr>
              <p:spPr bwMode="auto">
                <a:xfrm>
                  <a:off x="1835" y="1676"/>
                  <a:ext cx="28" cy="20"/>
                </a:xfrm>
                <a:custGeom>
                  <a:avLst/>
                  <a:gdLst>
                    <a:gd name="T0" fmla="*/ 25 w 28"/>
                    <a:gd name="T1" fmla="*/ 20 h 20"/>
                    <a:gd name="T2" fmla="*/ 22 w 28"/>
                    <a:gd name="T3" fmla="*/ 20 h 20"/>
                    <a:gd name="T4" fmla="*/ 19 w 28"/>
                    <a:gd name="T5" fmla="*/ 20 h 20"/>
                    <a:gd name="T6" fmla="*/ 18 w 28"/>
                    <a:gd name="T7" fmla="*/ 20 h 20"/>
                    <a:gd name="T8" fmla="*/ 15 w 28"/>
                    <a:gd name="T9" fmla="*/ 20 h 20"/>
                    <a:gd name="T10" fmla="*/ 13 w 28"/>
                    <a:gd name="T11" fmla="*/ 20 h 20"/>
                    <a:gd name="T12" fmla="*/ 10 w 28"/>
                    <a:gd name="T13" fmla="*/ 20 h 20"/>
                    <a:gd name="T14" fmla="*/ 9 w 28"/>
                    <a:gd name="T15" fmla="*/ 20 h 20"/>
                    <a:gd name="T16" fmla="*/ 6 w 28"/>
                    <a:gd name="T17" fmla="*/ 20 h 20"/>
                    <a:gd name="T18" fmla="*/ 3 w 28"/>
                    <a:gd name="T19" fmla="*/ 20 h 20"/>
                    <a:gd name="T20" fmla="*/ 1 w 28"/>
                    <a:gd name="T21" fmla="*/ 20 h 20"/>
                    <a:gd name="T22" fmla="*/ 1 w 28"/>
                    <a:gd name="T23" fmla="*/ 20 h 20"/>
                    <a:gd name="T24" fmla="*/ 1 w 28"/>
                    <a:gd name="T25" fmla="*/ 18 h 20"/>
                    <a:gd name="T26" fmla="*/ 1 w 28"/>
                    <a:gd name="T27" fmla="*/ 18 h 20"/>
                    <a:gd name="T28" fmla="*/ 1 w 28"/>
                    <a:gd name="T29" fmla="*/ 17 h 20"/>
                    <a:gd name="T30" fmla="*/ 1 w 28"/>
                    <a:gd name="T31" fmla="*/ 17 h 20"/>
                    <a:gd name="T32" fmla="*/ 3 w 28"/>
                    <a:gd name="T33" fmla="*/ 15 h 20"/>
                    <a:gd name="T34" fmla="*/ 3 w 28"/>
                    <a:gd name="T35" fmla="*/ 15 h 20"/>
                    <a:gd name="T36" fmla="*/ 3 w 28"/>
                    <a:gd name="T37" fmla="*/ 14 h 20"/>
                    <a:gd name="T38" fmla="*/ 3 w 28"/>
                    <a:gd name="T39" fmla="*/ 14 h 20"/>
                    <a:gd name="T40" fmla="*/ 3 w 28"/>
                    <a:gd name="T41" fmla="*/ 12 h 20"/>
                    <a:gd name="T42" fmla="*/ 3 w 28"/>
                    <a:gd name="T43" fmla="*/ 12 h 20"/>
                    <a:gd name="T44" fmla="*/ 3 w 28"/>
                    <a:gd name="T45" fmla="*/ 12 h 20"/>
                    <a:gd name="T46" fmla="*/ 3 w 28"/>
                    <a:gd name="T47" fmla="*/ 11 h 20"/>
                    <a:gd name="T48" fmla="*/ 3 w 28"/>
                    <a:gd name="T49" fmla="*/ 9 h 20"/>
                    <a:gd name="T50" fmla="*/ 3 w 28"/>
                    <a:gd name="T51" fmla="*/ 8 h 20"/>
                    <a:gd name="T52" fmla="*/ 3 w 28"/>
                    <a:gd name="T53" fmla="*/ 6 h 20"/>
                    <a:gd name="T54" fmla="*/ 3 w 28"/>
                    <a:gd name="T55" fmla="*/ 6 h 20"/>
                    <a:gd name="T56" fmla="*/ 1 w 28"/>
                    <a:gd name="T57" fmla="*/ 5 h 20"/>
                    <a:gd name="T58" fmla="*/ 1 w 28"/>
                    <a:gd name="T59" fmla="*/ 5 h 20"/>
                    <a:gd name="T60" fmla="*/ 1 w 28"/>
                    <a:gd name="T61" fmla="*/ 3 h 20"/>
                    <a:gd name="T62" fmla="*/ 1 w 28"/>
                    <a:gd name="T63" fmla="*/ 3 h 20"/>
                    <a:gd name="T64" fmla="*/ 0 w 28"/>
                    <a:gd name="T65" fmla="*/ 2 h 20"/>
                    <a:gd name="T66" fmla="*/ 0 w 28"/>
                    <a:gd name="T67" fmla="*/ 2 h 20"/>
                    <a:gd name="T68" fmla="*/ 3 w 28"/>
                    <a:gd name="T69" fmla="*/ 2 h 20"/>
                    <a:gd name="T70" fmla="*/ 6 w 28"/>
                    <a:gd name="T71" fmla="*/ 2 h 20"/>
                    <a:gd name="T72" fmla="*/ 9 w 28"/>
                    <a:gd name="T73" fmla="*/ 2 h 20"/>
                    <a:gd name="T74" fmla="*/ 12 w 28"/>
                    <a:gd name="T75" fmla="*/ 2 h 20"/>
                    <a:gd name="T76" fmla="*/ 13 w 28"/>
                    <a:gd name="T77" fmla="*/ 2 h 20"/>
                    <a:gd name="T78" fmla="*/ 16 w 28"/>
                    <a:gd name="T79" fmla="*/ 2 h 20"/>
                    <a:gd name="T80" fmla="*/ 19 w 28"/>
                    <a:gd name="T81" fmla="*/ 2 h 20"/>
                    <a:gd name="T82" fmla="*/ 22 w 28"/>
                    <a:gd name="T83" fmla="*/ 2 h 20"/>
                    <a:gd name="T84" fmla="*/ 25 w 28"/>
                    <a:gd name="T85" fmla="*/ 0 h 20"/>
                    <a:gd name="T86" fmla="*/ 28 w 28"/>
                    <a:gd name="T87" fmla="*/ 0 h 20"/>
                    <a:gd name="T88" fmla="*/ 28 w 28"/>
                    <a:gd name="T89" fmla="*/ 0 h 20"/>
                    <a:gd name="T90" fmla="*/ 27 w 28"/>
                    <a:gd name="T91" fmla="*/ 2 h 20"/>
                    <a:gd name="T92" fmla="*/ 27 w 28"/>
                    <a:gd name="T93" fmla="*/ 3 h 20"/>
                    <a:gd name="T94" fmla="*/ 25 w 28"/>
                    <a:gd name="T95" fmla="*/ 5 h 20"/>
                    <a:gd name="T96" fmla="*/ 25 w 28"/>
                    <a:gd name="T97" fmla="*/ 6 h 20"/>
                    <a:gd name="T98" fmla="*/ 25 w 28"/>
                    <a:gd name="T99" fmla="*/ 9 h 20"/>
                    <a:gd name="T100" fmla="*/ 25 w 28"/>
                    <a:gd name="T101" fmla="*/ 11 h 20"/>
                    <a:gd name="T102" fmla="*/ 24 w 28"/>
                    <a:gd name="T103" fmla="*/ 14 h 20"/>
                    <a:gd name="T104" fmla="*/ 24 w 28"/>
                    <a:gd name="T105" fmla="*/ 15 h 20"/>
                    <a:gd name="T106" fmla="*/ 24 w 28"/>
                    <a:gd name="T107" fmla="*/ 17 h 20"/>
                    <a:gd name="T108" fmla="*/ 25 w 28"/>
                    <a:gd name="T109" fmla="*/ 20 h 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
                    <a:gd name="T166" fmla="*/ 0 h 20"/>
                    <a:gd name="T167" fmla="*/ 28 w 28"/>
                    <a:gd name="T168" fmla="*/ 20 h 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 h="20">
                      <a:moveTo>
                        <a:pt x="25" y="20"/>
                      </a:moveTo>
                      <a:lnTo>
                        <a:pt x="22" y="20"/>
                      </a:lnTo>
                      <a:lnTo>
                        <a:pt x="19" y="20"/>
                      </a:lnTo>
                      <a:lnTo>
                        <a:pt x="18" y="20"/>
                      </a:lnTo>
                      <a:lnTo>
                        <a:pt x="15" y="20"/>
                      </a:lnTo>
                      <a:lnTo>
                        <a:pt x="13" y="20"/>
                      </a:lnTo>
                      <a:lnTo>
                        <a:pt x="10" y="20"/>
                      </a:lnTo>
                      <a:lnTo>
                        <a:pt x="9" y="20"/>
                      </a:lnTo>
                      <a:lnTo>
                        <a:pt x="6" y="20"/>
                      </a:lnTo>
                      <a:lnTo>
                        <a:pt x="3" y="20"/>
                      </a:lnTo>
                      <a:lnTo>
                        <a:pt x="1" y="20"/>
                      </a:lnTo>
                      <a:lnTo>
                        <a:pt x="1" y="18"/>
                      </a:lnTo>
                      <a:lnTo>
                        <a:pt x="1" y="17"/>
                      </a:lnTo>
                      <a:lnTo>
                        <a:pt x="3" y="15"/>
                      </a:lnTo>
                      <a:lnTo>
                        <a:pt x="3" y="14"/>
                      </a:lnTo>
                      <a:lnTo>
                        <a:pt x="3" y="12"/>
                      </a:lnTo>
                      <a:lnTo>
                        <a:pt x="3" y="11"/>
                      </a:lnTo>
                      <a:lnTo>
                        <a:pt x="3" y="9"/>
                      </a:lnTo>
                      <a:lnTo>
                        <a:pt x="3" y="8"/>
                      </a:lnTo>
                      <a:lnTo>
                        <a:pt x="3" y="6"/>
                      </a:lnTo>
                      <a:lnTo>
                        <a:pt x="1" y="5"/>
                      </a:lnTo>
                      <a:lnTo>
                        <a:pt x="1" y="3"/>
                      </a:lnTo>
                      <a:lnTo>
                        <a:pt x="0" y="2"/>
                      </a:lnTo>
                      <a:lnTo>
                        <a:pt x="3" y="2"/>
                      </a:lnTo>
                      <a:lnTo>
                        <a:pt x="6" y="2"/>
                      </a:lnTo>
                      <a:lnTo>
                        <a:pt x="9" y="2"/>
                      </a:lnTo>
                      <a:lnTo>
                        <a:pt x="12" y="2"/>
                      </a:lnTo>
                      <a:lnTo>
                        <a:pt x="13" y="2"/>
                      </a:lnTo>
                      <a:lnTo>
                        <a:pt x="16" y="2"/>
                      </a:lnTo>
                      <a:lnTo>
                        <a:pt x="19" y="2"/>
                      </a:lnTo>
                      <a:lnTo>
                        <a:pt x="22" y="2"/>
                      </a:lnTo>
                      <a:lnTo>
                        <a:pt x="25" y="0"/>
                      </a:lnTo>
                      <a:lnTo>
                        <a:pt x="28" y="0"/>
                      </a:lnTo>
                      <a:lnTo>
                        <a:pt x="27" y="2"/>
                      </a:lnTo>
                      <a:lnTo>
                        <a:pt x="27" y="3"/>
                      </a:lnTo>
                      <a:lnTo>
                        <a:pt x="25" y="5"/>
                      </a:lnTo>
                      <a:lnTo>
                        <a:pt x="25" y="6"/>
                      </a:lnTo>
                      <a:lnTo>
                        <a:pt x="25" y="9"/>
                      </a:lnTo>
                      <a:lnTo>
                        <a:pt x="25" y="11"/>
                      </a:lnTo>
                      <a:lnTo>
                        <a:pt x="24" y="14"/>
                      </a:lnTo>
                      <a:lnTo>
                        <a:pt x="24" y="15"/>
                      </a:lnTo>
                      <a:lnTo>
                        <a:pt x="24" y="17"/>
                      </a:lnTo>
                      <a:lnTo>
                        <a:pt x="25" y="20"/>
                      </a:lnTo>
                      <a:close/>
                    </a:path>
                  </a:pathLst>
                </a:custGeom>
                <a:solidFill>
                  <a:srgbClr val="FFB3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13" name="Freeform 1061"/>
                <p:cNvSpPr>
                  <a:spLocks/>
                </p:cNvSpPr>
                <p:nvPr/>
              </p:nvSpPr>
              <p:spPr bwMode="auto">
                <a:xfrm>
                  <a:off x="2056" y="1687"/>
                  <a:ext cx="108" cy="25"/>
                </a:xfrm>
                <a:custGeom>
                  <a:avLst/>
                  <a:gdLst>
                    <a:gd name="T0" fmla="*/ 11 w 108"/>
                    <a:gd name="T1" fmla="*/ 3 h 25"/>
                    <a:gd name="T2" fmla="*/ 31 w 108"/>
                    <a:gd name="T3" fmla="*/ 6 h 25"/>
                    <a:gd name="T4" fmla="*/ 52 w 108"/>
                    <a:gd name="T5" fmla="*/ 9 h 25"/>
                    <a:gd name="T6" fmla="*/ 75 w 108"/>
                    <a:gd name="T7" fmla="*/ 10 h 25"/>
                    <a:gd name="T8" fmla="*/ 96 w 108"/>
                    <a:gd name="T9" fmla="*/ 10 h 25"/>
                    <a:gd name="T10" fmla="*/ 108 w 108"/>
                    <a:gd name="T11" fmla="*/ 12 h 25"/>
                    <a:gd name="T12" fmla="*/ 106 w 108"/>
                    <a:gd name="T13" fmla="*/ 13 h 25"/>
                    <a:gd name="T14" fmla="*/ 105 w 108"/>
                    <a:gd name="T15" fmla="*/ 16 h 25"/>
                    <a:gd name="T16" fmla="*/ 103 w 108"/>
                    <a:gd name="T17" fmla="*/ 18 h 25"/>
                    <a:gd name="T18" fmla="*/ 102 w 108"/>
                    <a:gd name="T19" fmla="*/ 21 h 25"/>
                    <a:gd name="T20" fmla="*/ 102 w 108"/>
                    <a:gd name="T21" fmla="*/ 24 h 25"/>
                    <a:gd name="T22" fmla="*/ 102 w 108"/>
                    <a:gd name="T23" fmla="*/ 24 h 25"/>
                    <a:gd name="T24" fmla="*/ 102 w 108"/>
                    <a:gd name="T25" fmla="*/ 24 h 25"/>
                    <a:gd name="T26" fmla="*/ 102 w 108"/>
                    <a:gd name="T27" fmla="*/ 25 h 25"/>
                    <a:gd name="T28" fmla="*/ 100 w 108"/>
                    <a:gd name="T29" fmla="*/ 25 h 25"/>
                    <a:gd name="T30" fmla="*/ 100 w 108"/>
                    <a:gd name="T31" fmla="*/ 25 h 25"/>
                    <a:gd name="T32" fmla="*/ 100 w 108"/>
                    <a:gd name="T33" fmla="*/ 25 h 25"/>
                    <a:gd name="T34" fmla="*/ 94 w 108"/>
                    <a:gd name="T35" fmla="*/ 25 h 25"/>
                    <a:gd name="T36" fmla="*/ 88 w 108"/>
                    <a:gd name="T37" fmla="*/ 24 h 25"/>
                    <a:gd name="T38" fmla="*/ 82 w 108"/>
                    <a:gd name="T39" fmla="*/ 24 h 25"/>
                    <a:gd name="T40" fmla="*/ 75 w 108"/>
                    <a:gd name="T41" fmla="*/ 24 h 25"/>
                    <a:gd name="T42" fmla="*/ 69 w 108"/>
                    <a:gd name="T43" fmla="*/ 24 h 25"/>
                    <a:gd name="T44" fmla="*/ 67 w 108"/>
                    <a:gd name="T45" fmla="*/ 24 h 25"/>
                    <a:gd name="T46" fmla="*/ 64 w 108"/>
                    <a:gd name="T47" fmla="*/ 22 h 25"/>
                    <a:gd name="T48" fmla="*/ 61 w 108"/>
                    <a:gd name="T49" fmla="*/ 22 h 25"/>
                    <a:gd name="T50" fmla="*/ 58 w 108"/>
                    <a:gd name="T51" fmla="*/ 22 h 25"/>
                    <a:gd name="T52" fmla="*/ 55 w 108"/>
                    <a:gd name="T53" fmla="*/ 22 h 25"/>
                    <a:gd name="T54" fmla="*/ 52 w 108"/>
                    <a:gd name="T55" fmla="*/ 22 h 25"/>
                    <a:gd name="T56" fmla="*/ 52 w 108"/>
                    <a:gd name="T57" fmla="*/ 22 h 25"/>
                    <a:gd name="T58" fmla="*/ 51 w 108"/>
                    <a:gd name="T59" fmla="*/ 22 h 25"/>
                    <a:gd name="T60" fmla="*/ 49 w 108"/>
                    <a:gd name="T61" fmla="*/ 21 h 25"/>
                    <a:gd name="T62" fmla="*/ 48 w 108"/>
                    <a:gd name="T63" fmla="*/ 22 h 25"/>
                    <a:gd name="T64" fmla="*/ 46 w 108"/>
                    <a:gd name="T65" fmla="*/ 22 h 25"/>
                    <a:gd name="T66" fmla="*/ 43 w 108"/>
                    <a:gd name="T67" fmla="*/ 22 h 25"/>
                    <a:gd name="T68" fmla="*/ 34 w 108"/>
                    <a:gd name="T69" fmla="*/ 21 h 25"/>
                    <a:gd name="T70" fmla="*/ 25 w 108"/>
                    <a:gd name="T71" fmla="*/ 19 h 25"/>
                    <a:gd name="T72" fmla="*/ 16 w 108"/>
                    <a:gd name="T73" fmla="*/ 18 h 25"/>
                    <a:gd name="T74" fmla="*/ 9 w 108"/>
                    <a:gd name="T75" fmla="*/ 18 h 25"/>
                    <a:gd name="T76" fmla="*/ 5 w 108"/>
                    <a:gd name="T77" fmla="*/ 16 h 25"/>
                    <a:gd name="T78" fmla="*/ 5 w 108"/>
                    <a:gd name="T79" fmla="*/ 12 h 25"/>
                    <a:gd name="T80" fmla="*/ 3 w 108"/>
                    <a:gd name="T81" fmla="*/ 9 h 25"/>
                    <a:gd name="T82" fmla="*/ 2 w 108"/>
                    <a:gd name="T83" fmla="*/ 6 h 25"/>
                    <a:gd name="T84" fmla="*/ 2 w 108"/>
                    <a:gd name="T85" fmla="*/ 3 h 25"/>
                    <a:gd name="T86" fmla="*/ 0 w 108"/>
                    <a:gd name="T87" fmla="*/ 0 h 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8"/>
                    <a:gd name="T133" fmla="*/ 0 h 25"/>
                    <a:gd name="T134" fmla="*/ 108 w 108"/>
                    <a:gd name="T135" fmla="*/ 25 h 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8" h="25">
                      <a:moveTo>
                        <a:pt x="0" y="0"/>
                      </a:moveTo>
                      <a:lnTo>
                        <a:pt x="11" y="3"/>
                      </a:lnTo>
                      <a:lnTo>
                        <a:pt x="21" y="6"/>
                      </a:lnTo>
                      <a:lnTo>
                        <a:pt x="31" y="6"/>
                      </a:lnTo>
                      <a:lnTo>
                        <a:pt x="42" y="7"/>
                      </a:lnTo>
                      <a:lnTo>
                        <a:pt x="52" y="9"/>
                      </a:lnTo>
                      <a:lnTo>
                        <a:pt x="63" y="9"/>
                      </a:lnTo>
                      <a:lnTo>
                        <a:pt x="75" y="10"/>
                      </a:lnTo>
                      <a:lnTo>
                        <a:pt x="85" y="10"/>
                      </a:lnTo>
                      <a:lnTo>
                        <a:pt x="96" y="10"/>
                      </a:lnTo>
                      <a:lnTo>
                        <a:pt x="108" y="12"/>
                      </a:lnTo>
                      <a:lnTo>
                        <a:pt x="106" y="13"/>
                      </a:lnTo>
                      <a:lnTo>
                        <a:pt x="106" y="15"/>
                      </a:lnTo>
                      <a:lnTo>
                        <a:pt x="105" y="16"/>
                      </a:lnTo>
                      <a:lnTo>
                        <a:pt x="105" y="18"/>
                      </a:lnTo>
                      <a:lnTo>
                        <a:pt x="103" y="18"/>
                      </a:lnTo>
                      <a:lnTo>
                        <a:pt x="103" y="19"/>
                      </a:lnTo>
                      <a:lnTo>
                        <a:pt x="102" y="21"/>
                      </a:lnTo>
                      <a:lnTo>
                        <a:pt x="102" y="22"/>
                      </a:lnTo>
                      <a:lnTo>
                        <a:pt x="102" y="24"/>
                      </a:lnTo>
                      <a:lnTo>
                        <a:pt x="102" y="25"/>
                      </a:lnTo>
                      <a:lnTo>
                        <a:pt x="100" y="25"/>
                      </a:lnTo>
                      <a:lnTo>
                        <a:pt x="97" y="25"/>
                      </a:lnTo>
                      <a:lnTo>
                        <a:pt x="94" y="25"/>
                      </a:lnTo>
                      <a:lnTo>
                        <a:pt x="91" y="24"/>
                      </a:lnTo>
                      <a:lnTo>
                        <a:pt x="88" y="24"/>
                      </a:lnTo>
                      <a:lnTo>
                        <a:pt x="85" y="24"/>
                      </a:lnTo>
                      <a:lnTo>
                        <a:pt x="82" y="24"/>
                      </a:lnTo>
                      <a:lnTo>
                        <a:pt x="79" y="24"/>
                      </a:lnTo>
                      <a:lnTo>
                        <a:pt x="75" y="24"/>
                      </a:lnTo>
                      <a:lnTo>
                        <a:pt x="72" y="24"/>
                      </a:lnTo>
                      <a:lnTo>
                        <a:pt x="69" y="24"/>
                      </a:lnTo>
                      <a:lnTo>
                        <a:pt x="67" y="24"/>
                      </a:lnTo>
                      <a:lnTo>
                        <a:pt x="66" y="22"/>
                      </a:lnTo>
                      <a:lnTo>
                        <a:pt x="64" y="22"/>
                      </a:lnTo>
                      <a:lnTo>
                        <a:pt x="63" y="22"/>
                      </a:lnTo>
                      <a:lnTo>
                        <a:pt x="61" y="22"/>
                      </a:lnTo>
                      <a:lnTo>
                        <a:pt x="60" y="22"/>
                      </a:lnTo>
                      <a:lnTo>
                        <a:pt x="58" y="22"/>
                      </a:lnTo>
                      <a:lnTo>
                        <a:pt x="55" y="22"/>
                      </a:lnTo>
                      <a:lnTo>
                        <a:pt x="52" y="22"/>
                      </a:lnTo>
                      <a:lnTo>
                        <a:pt x="51" y="22"/>
                      </a:lnTo>
                      <a:lnTo>
                        <a:pt x="51" y="21"/>
                      </a:lnTo>
                      <a:lnTo>
                        <a:pt x="49" y="21"/>
                      </a:lnTo>
                      <a:lnTo>
                        <a:pt x="49" y="22"/>
                      </a:lnTo>
                      <a:lnTo>
                        <a:pt x="48" y="22"/>
                      </a:lnTo>
                      <a:lnTo>
                        <a:pt x="46" y="22"/>
                      </a:lnTo>
                      <a:lnTo>
                        <a:pt x="43" y="22"/>
                      </a:lnTo>
                      <a:lnTo>
                        <a:pt x="39" y="22"/>
                      </a:lnTo>
                      <a:lnTo>
                        <a:pt x="34" y="21"/>
                      </a:lnTo>
                      <a:lnTo>
                        <a:pt x="30" y="21"/>
                      </a:lnTo>
                      <a:lnTo>
                        <a:pt x="25" y="19"/>
                      </a:lnTo>
                      <a:lnTo>
                        <a:pt x="21" y="19"/>
                      </a:lnTo>
                      <a:lnTo>
                        <a:pt x="16" y="18"/>
                      </a:lnTo>
                      <a:lnTo>
                        <a:pt x="14" y="18"/>
                      </a:lnTo>
                      <a:lnTo>
                        <a:pt x="9" y="18"/>
                      </a:lnTo>
                      <a:lnTo>
                        <a:pt x="5" y="16"/>
                      </a:lnTo>
                      <a:lnTo>
                        <a:pt x="5" y="13"/>
                      </a:lnTo>
                      <a:lnTo>
                        <a:pt x="5" y="12"/>
                      </a:lnTo>
                      <a:lnTo>
                        <a:pt x="3" y="10"/>
                      </a:lnTo>
                      <a:lnTo>
                        <a:pt x="3" y="9"/>
                      </a:lnTo>
                      <a:lnTo>
                        <a:pt x="3" y="7"/>
                      </a:lnTo>
                      <a:lnTo>
                        <a:pt x="2" y="6"/>
                      </a:lnTo>
                      <a:lnTo>
                        <a:pt x="2" y="4"/>
                      </a:lnTo>
                      <a:lnTo>
                        <a:pt x="2" y="3"/>
                      </a:lnTo>
                      <a:lnTo>
                        <a:pt x="0" y="1"/>
                      </a:lnTo>
                      <a:lnTo>
                        <a:pt x="0" y="0"/>
                      </a:lnTo>
                      <a:close/>
                    </a:path>
                  </a:pathLst>
                </a:custGeom>
                <a:solidFill>
                  <a:srgbClr val="FFB3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14" name="Freeform 1062"/>
                <p:cNvSpPr>
                  <a:spLocks/>
                </p:cNvSpPr>
                <p:nvPr/>
              </p:nvSpPr>
              <p:spPr bwMode="auto">
                <a:xfrm>
                  <a:off x="2745" y="1640"/>
                  <a:ext cx="31" cy="20"/>
                </a:xfrm>
                <a:custGeom>
                  <a:avLst/>
                  <a:gdLst>
                    <a:gd name="T0" fmla="*/ 0 w 31"/>
                    <a:gd name="T1" fmla="*/ 6 h 20"/>
                    <a:gd name="T2" fmla="*/ 2 w 31"/>
                    <a:gd name="T3" fmla="*/ 6 h 20"/>
                    <a:gd name="T4" fmla="*/ 5 w 31"/>
                    <a:gd name="T5" fmla="*/ 5 h 20"/>
                    <a:gd name="T6" fmla="*/ 8 w 31"/>
                    <a:gd name="T7" fmla="*/ 5 h 20"/>
                    <a:gd name="T8" fmla="*/ 9 w 31"/>
                    <a:gd name="T9" fmla="*/ 5 h 20"/>
                    <a:gd name="T10" fmla="*/ 12 w 31"/>
                    <a:gd name="T11" fmla="*/ 3 h 20"/>
                    <a:gd name="T12" fmla="*/ 15 w 31"/>
                    <a:gd name="T13" fmla="*/ 3 h 20"/>
                    <a:gd name="T14" fmla="*/ 18 w 31"/>
                    <a:gd name="T15" fmla="*/ 2 h 20"/>
                    <a:gd name="T16" fmla="*/ 21 w 31"/>
                    <a:gd name="T17" fmla="*/ 2 h 20"/>
                    <a:gd name="T18" fmla="*/ 22 w 31"/>
                    <a:gd name="T19" fmla="*/ 2 h 20"/>
                    <a:gd name="T20" fmla="*/ 24 w 31"/>
                    <a:gd name="T21" fmla="*/ 0 h 20"/>
                    <a:gd name="T22" fmla="*/ 24 w 31"/>
                    <a:gd name="T23" fmla="*/ 0 h 20"/>
                    <a:gd name="T24" fmla="*/ 25 w 31"/>
                    <a:gd name="T25" fmla="*/ 2 h 20"/>
                    <a:gd name="T26" fmla="*/ 27 w 31"/>
                    <a:gd name="T27" fmla="*/ 3 h 20"/>
                    <a:gd name="T28" fmla="*/ 27 w 31"/>
                    <a:gd name="T29" fmla="*/ 5 h 20"/>
                    <a:gd name="T30" fmla="*/ 28 w 31"/>
                    <a:gd name="T31" fmla="*/ 6 h 20"/>
                    <a:gd name="T32" fmla="*/ 28 w 31"/>
                    <a:gd name="T33" fmla="*/ 6 h 20"/>
                    <a:gd name="T34" fmla="*/ 28 w 31"/>
                    <a:gd name="T35" fmla="*/ 8 h 20"/>
                    <a:gd name="T36" fmla="*/ 30 w 31"/>
                    <a:gd name="T37" fmla="*/ 9 h 20"/>
                    <a:gd name="T38" fmla="*/ 30 w 31"/>
                    <a:gd name="T39" fmla="*/ 11 h 20"/>
                    <a:gd name="T40" fmla="*/ 31 w 31"/>
                    <a:gd name="T41" fmla="*/ 12 h 20"/>
                    <a:gd name="T42" fmla="*/ 31 w 31"/>
                    <a:gd name="T43" fmla="*/ 14 h 20"/>
                    <a:gd name="T44" fmla="*/ 31 w 31"/>
                    <a:gd name="T45" fmla="*/ 14 h 20"/>
                    <a:gd name="T46" fmla="*/ 28 w 31"/>
                    <a:gd name="T47" fmla="*/ 14 h 20"/>
                    <a:gd name="T48" fmla="*/ 25 w 31"/>
                    <a:gd name="T49" fmla="*/ 15 h 20"/>
                    <a:gd name="T50" fmla="*/ 22 w 31"/>
                    <a:gd name="T51" fmla="*/ 15 h 20"/>
                    <a:gd name="T52" fmla="*/ 19 w 31"/>
                    <a:gd name="T53" fmla="*/ 17 h 20"/>
                    <a:gd name="T54" fmla="*/ 16 w 31"/>
                    <a:gd name="T55" fmla="*/ 17 h 20"/>
                    <a:gd name="T56" fmla="*/ 13 w 31"/>
                    <a:gd name="T57" fmla="*/ 18 h 20"/>
                    <a:gd name="T58" fmla="*/ 12 w 31"/>
                    <a:gd name="T59" fmla="*/ 18 h 20"/>
                    <a:gd name="T60" fmla="*/ 9 w 31"/>
                    <a:gd name="T61" fmla="*/ 18 h 20"/>
                    <a:gd name="T62" fmla="*/ 5 w 31"/>
                    <a:gd name="T63" fmla="*/ 18 h 20"/>
                    <a:gd name="T64" fmla="*/ 3 w 31"/>
                    <a:gd name="T65" fmla="*/ 20 h 20"/>
                    <a:gd name="T66" fmla="*/ 3 w 31"/>
                    <a:gd name="T67" fmla="*/ 20 h 20"/>
                    <a:gd name="T68" fmla="*/ 2 w 31"/>
                    <a:gd name="T69" fmla="*/ 18 h 20"/>
                    <a:gd name="T70" fmla="*/ 2 w 31"/>
                    <a:gd name="T71" fmla="*/ 17 h 20"/>
                    <a:gd name="T72" fmla="*/ 2 w 31"/>
                    <a:gd name="T73" fmla="*/ 15 h 20"/>
                    <a:gd name="T74" fmla="*/ 2 w 31"/>
                    <a:gd name="T75" fmla="*/ 14 h 20"/>
                    <a:gd name="T76" fmla="*/ 2 w 31"/>
                    <a:gd name="T77" fmla="*/ 12 h 20"/>
                    <a:gd name="T78" fmla="*/ 2 w 31"/>
                    <a:gd name="T79" fmla="*/ 11 h 20"/>
                    <a:gd name="T80" fmla="*/ 0 w 31"/>
                    <a:gd name="T81" fmla="*/ 11 h 20"/>
                    <a:gd name="T82" fmla="*/ 0 w 31"/>
                    <a:gd name="T83" fmla="*/ 9 h 20"/>
                    <a:gd name="T84" fmla="*/ 0 w 31"/>
                    <a:gd name="T85" fmla="*/ 8 h 20"/>
                    <a:gd name="T86" fmla="*/ 0 w 31"/>
                    <a:gd name="T87" fmla="*/ 6 h 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
                    <a:gd name="T133" fmla="*/ 0 h 20"/>
                    <a:gd name="T134" fmla="*/ 31 w 31"/>
                    <a:gd name="T135" fmla="*/ 20 h 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 h="20">
                      <a:moveTo>
                        <a:pt x="0" y="6"/>
                      </a:moveTo>
                      <a:lnTo>
                        <a:pt x="2" y="6"/>
                      </a:lnTo>
                      <a:lnTo>
                        <a:pt x="5" y="5"/>
                      </a:lnTo>
                      <a:lnTo>
                        <a:pt x="8" y="5"/>
                      </a:lnTo>
                      <a:lnTo>
                        <a:pt x="9" y="5"/>
                      </a:lnTo>
                      <a:lnTo>
                        <a:pt x="12" y="3"/>
                      </a:lnTo>
                      <a:lnTo>
                        <a:pt x="15" y="3"/>
                      </a:lnTo>
                      <a:lnTo>
                        <a:pt x="18" y="2"/>
                      </a:lnTo>
                      <a:lnTo>
                        <a:pt x="21" y="2"/>
                      </a:lnTo>
                      <a:lnTo>
                        <a:pt x="22" y="2"/>
                      </a:lnTo>
                      <a:lnTo>
                        <a:pt x="24" y="0"/>
                      </a:lnTo>
                      <a:lnTo>
                        <a:pt x="25" y="2"/>
                      </a:lnTo>
                      <a:lnTo>
                        <a:pt x="27" y="3"/>
                      </a:lnTo>
                      <a:lnTo>
                        <a:pt x="27" y="5"/>
                      </a:lnTo>
                      <a:lnTo>
                        <a:pt x="28" y="6"/>
                      </a:lnTo>
                      <a:lnTo>
                        <a:pt x="28" y="8"/>
                      </a:lnTo>
                      <a:lnTo>
                        <a:pt x="30" y="9"/>
                      </a:lnTo>
                      <a:lnTo>
                        <a:pt x="30" y="11"/>
                      </a:lnTo>
                      <a:lnTo>
                        <a:pt x="31" y="12"/>
                      </a:lnTo>
                      <a:lnTo>
                        <a:pt x="31" y="14"/>
                      </a:lnTo>
                      <a:lnTo>
                        <a:pt x="28" y="14"/>
                      </a:lnTo>
                      <a:lnTo>
                        <a:pt x="25" y="15"/>
                      </a:lnTo>
                      <a:lnTo>
                        <a:pt x="22" y="15"/>
                      </a:lnTo>
                      <a:lnTo>
                        <a:pt x="19" y="17"/>
                      </a:lnTo>
                      <a:lnTo>
                        <a:pt x="16" y="17"/>
                      </a:lnTo>
                      <a:lnTo>
                        <a:pt x="13" y="18"/>
                      </a:lnTo>
                      <a:lnTo>
                        <a:pt x="12" y="18"/>
                      </a:lnTo>
                      <a:lnTo>
                        <a:pt x="9" y="18"/>
                      </a:lnTo>
                      <a:lnTo>
                        <a:pt x="5" y="18"/>
                      </a:lnTo>
                      <a:lnTo>
                        <a:pt x="3" y="20"/>
                      </a:lnTo>
                      <a:lnTo>
                        <a:pt x="2" y="18"/>
                      </a:lnTo>
                      <a:lnTo>
                        <a:pt x="2" y="17"/>
                      </a:lnTo>
                      <a:lnTo>
                        <a:pt x="2" y="15"/>
                      </a:lnTo>
                      <a:lnTo>
                        <a:pt x="2" y="14"/>
                      </a:lnTo>
                      <a:lnTo>
                        <a:pt x="2" y="12"/>
                      </a:lnTo>
                      <a:lnTo>
                        <a:pt x="2" y="11"/>
                      </a:lnTo>
                      <a:lnTo>
                        <a:pt x="0" y="11"/>
                      </a:lnTo>
                      <a:lnTo>
                        <a:pt x="0" y="9"/>
                      </a:lnTo>
                      <a:lnTo>
                        <a:pt x="0" y="8"/>
                      </a:lnTo>
                      <a:lnTo>
                        <a:pt x="0" y="6"/>
                      </a:lnTo>
                      <a:close/>
                    </a:path>
                  </a:pathLst>
                </a:custGeom>
                <a:solidFill>
                  <a:srgbClr val="FFB3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15" name="Freeform 1063"/>
                <p:cNvSpPr>
                  <a:spLocks/>
                </p:cNvSpPr>
                <p:nvPr/>
              </p:nvSpPr>
              <p:spPr bwMode="auto">
                <a:xfrm>
                  <a:off x="1953" y="1663"/>
                  <a:ext cx="25" cy="16"/>
                </a:xfrm>
                <a:custGeom>
                  <a:avLst/>
                  <a:gdLst>
                    <a:gd name="T0" fmla="*/ 21 w 25"/>
                    <a:gd name="T1" fmla="*/ 16 h 16"/>
                    <a:gd name="T2" fmla="*/ 19 w 25"/>
                    <a:gd name="T3" fmla="*/ 16 h 16"/>
                    <a:gd name="T4" fmla="*/ 16 w 25"/>
                    <a:gd name="T5" fmla="*/ 16 h 16"/>
                    <a:gd name="T6" fmla="*/ 15 w 25"/>
                    <a:gd name="T7" fmla="*/ 16 h 16"/>
                    <a:gd name="T8" fmla="*/ 13 w 25"/>
                    <a:gd name="T9" fmla="*/ 16 h 16"/>
                    <a:gd name="T10" fmla="*/ 12 w 25"/>
                    <a:gd name="T11" fmla="*/ 16 h 16"/>
                    <a:gd name="T12" fmla="*/ 10 w 25"/>
                    <a:gd name="T13" fmla="*/ 16 h 16"/>
                    <a:gd name="T14" fmla="*/ 7 w 25"/>
                    <a:gd name="T15" fmla="*/ 16 h 16"/>
                    <a:gd name="T16" fmla="*/ 6 w 25"/>
                    <a:gd name="T17" fmla="*/ 16 h 16"/>
                    <a:gd name="T18" fmla="*/ 4 w 25"/>
                    <a:gd name="T19" fmla="*/ 16 h 16"/>
                    <a:gd name="T20" fmla="*/ 3 w 25"/>
                    <a:gd name="T21" fmla="*/ 16 h 16"/>
                    <a:gd name="T22" fmla="*/ 3 w 25"/>
                    <a:gd name="T23" fmla="*/ 16 h 16"/>
                    <a:gd name="T24" fmla="*/ 3 w 25"/>
                    <a:gd name="T25" fmla="*/ 15 h 16"/>
                    <a:gd name="T26" fmla="*/ 3 w 25"/>
                    <a:gd name="T27" fmla="*/ 12 h 16"/>
                    <a:gd name="T28" fmla="*/ 3 w 25"/>
                    <a:gd name="T29" fmla="*/ 10 h 16"/>
                    <a:gd name="T30" fmla="*/ 3 w 25"/>
                    <a:gd name="T31" fmla="*/ 9 h 16"/>
                    <a:gd name="T32" fmla="*/ 3 w 25"/>
                    <a:gd name="T33" fmla="*/ 7 h 16"/>
                    <a:gd name="T34" fmla="*/ 1 w 25"/>
                    <a:gd name="T35" fmla="*/ 6 h 16"/>
                    <a:gd name="T36" fmla="*/ 1 w 25"/>
                    <a:gd name="T37" fmla="*/ 4 h 16"/>
                    <a:gd name="T38" fmla="*/ 1 w 25"/>
                    <a:gd name="T39" fmla="*/ 3 h 16"/>
                    <a:gd name="T40" fmla="*/ 1 w 25"/>
                    <a:gd name="T41" fmla="*/ 1 h 16"/>
                    <a:gd name="T42" fmla="*/ 0 w 25"/>
                    <a:gd name="T43" fmla="*/ 0 h 16"/>
                    <a:gd name="T44" fmla="*/ 0 w 25"/>
                    <a:gd name="T45" fmla="*/ 0 h 16"/>
                    <a:gd name="T46" fmla="*/ 3 w 25"/>
                    <a:gd name="T47" fmla="*/ 0 h 16"/>
                    <a:gd name="T48" fmla="*/ 6 w 25"/>
                    <a:gd name="T49" fmla="*/ 0 h 16"/>
                    <a:gd name="T50" fmla="*/ 7 w 25"/>
                    <a:gd name="T51" fmla="*/ 0 h 16"/>
                    <a:gd name="T52" fmla="*/ 10 w 25"/>
                    <a:gd name="T53" fmla="*/ 0 h 16"/>
                    <a:gd name="T54" fmla="*/ 13 w 25"/>
                    <a:gd name="T55" fmla="*/ 0 h 16"/>
                    <a:gd name="T56" fmla="*/ 15 w 25"/>
                    <a:gd name="T57" fmla="*/ 0 h 16"/>
                    <a:gd name="T58" fmla="*/ 18 w 25"/>
                    <a:gd name="T59" fmla="*/ 1 h 16"/>
                    <a:gd name="T60" fmla="*/ 19 w 25"/>
                    <a:gd name="T61" fmla="*/ 1 h 16"/>
                    <a:gd name="T62" fmla="*/ 22 w 25"/>
                    <a:gd name="T63" fmla="*/ 1 h 16"/>
                    <a:gd name="T64" fmla="*/ 25 w 25"/>
                    <a:gd name="T65" fmla="*/ 1 h 16"/>
                    <a:gd name="T66" fmla="*/ 25 w 25"/>
                    <a:gd name="T67" fmla="*/ 1 h 16"/>
                    <a:gd name="T68" fmla="*/ 24 w 25"/>
                    <a:gd name="T69" fmla="*/ 3 h 16"/>
                    <a:gd name="T70" fmla="*/ 24 w 25"/>
                    <a:gd name="T71" fmla="*/ 4 h 16"/>
                    <a:gd name="T72" fmla="*/ 24 w 25"/>
                    <a:gd name="T73" fmla="*/ 6 h 16"/>
                    <a:gd name="T74" fmla="*/ 24 w 25"/>
                    <a:gd name="T75" fmla="*/ 7 h 16"/>
                    <a:gd name="T76" fmla="*/ 22 w 25"/>
                    <a:gd name="T77" fmla="*/ 9 h 16"/>
                    <a:gd name="T78" fmla="*/ 22 w 25"/>
                    <a:gd name="T79" fmla="*/ 10 h 16"/>
                    <a:gd name="T80" fmla="*/ 22 w 25"/>
                    <a:gd name="T81" fmla="*/ 12 h 16"/>
                    <a:gd name="T82" fmla="*/ 21 w 25"/>
                    <a:gd name="T83" fmla="*/ 13 h 16"/>
                    <a:gd name="T84" fmla="*/ 21 w 25"/>
                    <a:gd name="T85" fmla="*/ 15 h 16"/>
                    <a:gd name="T86" fmla="*/ 21 w 25"/>
                    <a:gd name="T87" fmla="*/ 16 h 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
                    <a:gd name="T133" fmla="*/ 0 h 16"/>
                    <a:gd name="T134" fmla="*/ 25 w 25"/>
                    <a:gd name="T135" fmla="*/ 16 h 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 h="16">
                      <a:moveTo>
                        <a:pt x="21" y="16"/>
                      </a:moveTo>
                      <a:lnTo>
                        <a:pt x="19" y="16"/>
                      </a:lnTo>
                      <a:lnTo>
                        <a:pt x="16" y="16"/>
                      </a:lnTo>
                      <a:lnTo>
                        <a:pt x="15" y="16"/>
                      </a:lnTo>
                      <a:lnTo>
                        <a:pt x="13" y="16"/>
                      </a:lnTo>
                      <a:lnTo>
                        <a:pt x="12" y="16"/>
                      </a:lnTo>
                      <a:lnTo>
                        <a:pt x="10" y="16"/>
                      </a:lnTo>
                      <a:lnTo>
                        <a:pt x="7" y="16"/>
                      </a:lnTo>
                      <a:lnTo>
                        <a:pt x="6" y="16"/>
                      </a:lnTo>
                      <a:lnTo>
                        <a:pt x="4" y="16"/>
                      </a:lnTo>
                      <a:lnTo>
                        <a:pt x="3" y="16"/>
                      </a:lnTo>
                      <a:lnTo>
                        <a:pt x="3" y="15"/>
                      </a:lnTo>
                      <a:lnTo>
                        <a:pt x="3" y="12"/>
                      </a:lnTo>
                      <a:lnTo>
                        <a:pt x="3" y="10"/>
                      </a:lnTo>
                      <a:lnTo>
                        <a:pt x="3" y="9"/>
                      </a:lnTo>
                      <a:lnTo>
                        <a:pt x="3" y="7"/>
                      </a:lnTo>
                      <a:lnTo>
                        <a:pt x="1" y="6"/>
                      </a:lnTo>
                      <a:lnTo>
                        <a:pt x="1" y="4"/>
                      </a:lnTo>
                      <a:lnTo>
                        <a:pt x="1" y="3"/>
                      </a:lnTo>
                      <a:lnTo>
                        <a:pt x="1" y="1"/>
                      </a:lnTo>
                      <a:lnTo>
                        <a:pt x="0" y="0"/>
                      </a:lnTo>
                      <a:lnTo>
                        <a:pt x="3" y="0"/>
                      </a:lnTo>
                      <a:lnTo>
                        <a:pt x="6" y="0"/>
                      </a:lnTo>
                      <a:lnTo>
                        <a:pt x="7" y="0"/>
                      </a:lnTo>
                      <a:lnTo>
                        <a:pt x="10" y="0"/>
                      </a:lnTo>
                      <a:lnTo>
                        <a:pt x="13" y="0"/>
                      </a:lnTo>
                      <a:lnTo>
                        <a:pt x="15" y="0"/>
                      </a:lnTo>
                      <a:lnTo>
                        <a:pt x="18" y="1"/>
                      </a:lnTo>
                      <a:lnTo>
                        <a:pt x="19" y="1"/>
                      </a:lnTo>
                      <a:lnTo>
                        <a:pt x="22" y="1"/>
                      </a:lnTo>
                      <a:lnTo>
                        <a:pt x="25" y="1"/>
                      </a:lnTo>
                      <a:lnTo>
                        <a:pt x="24" y="3"/>
                      </a:lnTo>
                      <a:lnTo>
                        <a:pt x="24" y="4"/>
                      </a:lnTo>
                      <a:lnTo>
                        <a:pt x="24" y="6"/>
                      </a:lnTo>
                      <a:lnTo>
                        <a:pt x="24" y="7"/>
                      </a:lnTo>
                      <a:lnTo>
                        <a:pt x="22" y="9"/>
                      </a:lnTo>
                      <a:lnTo>
                        <a:pt x="22" y="10"/>
                      </a:lnTo>
                      <a:lnTo>
                        <a:pt x="22" y="12"/>
                      </a:lnTo>
                      <a:lnTo>
                        <a:pt x="21" y="13"/>
                      </a:lnTo>
                      <a:lnTo>
                        <a:pt x="21" y="15"/>
                      </a:lnTo>
                      <a:lnTo>
                        <a:pt x="21" y="16"/>
                      </a:lnTo>
                      <a:close/>
                    </a:path>
                  </a:pathLst>
                </a:custGeom>
                <a:solidFill>
                  <a:srgbClr val="FFB3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16" name="Freeform 1064"/>
                <p:cNvSpPr>
                  <a:spLocks/>
                </p:cNvSpPr>
                <p:nvPr/>
              </p:nvSpPr>
              <p:spPr bwMode="auto">
                <a:xfrm>
                  <a:off x="2182" y="1703"/>
                  <a:ext cx="155" cy="79"/>
                </a:xfrm>
                <a:custGeom>
                  <a:avLst/>
                  <a:gdLst>
                    <a:gd name="T0" fmla="*/ 1 w 155"/>
                    <a:gd name="T1" fmla="*/ 9 h 79"/>
                    <a:gd name="T2" fmla="*/ 3 w 155"/>
                    <a:gd name="T3" fmla="*/ 6 h 79"/>
                    <a:gd name="T4" fmla="*/ 6 w 155"/>
                    <a:gd name="T5" fmla="*/ 2 h 79"/>
                    <a:gd name="T6" fmla="*/ 6 w 155"/>
                    <a:gd name="T7" fmla="*/ 0 h 79"/>
                    <a:gd name="T8" fmla="*/ 16 w 155"/>
                    <a:gd name="T9" fmla="*/ 3 h 79"/>
                    <a:gd name="T10" fmla="*/ 26 w 155"/>
                    <a:gd name="T11" fmla="*/ 6 h 79"/>
                    <a:gd name="T12" fmla="*/ 38 w 155"/>
                    <a:gd name="T13" fmla="*/ 11 h 79"/>
                    <a:gd name="T14" fmla="*/ 53 w 155"/>
                    <a:gd name="T15" fmla="*/ 21 h 79"/>
                    <a:gd name="T16" fmla="*/ 86 w 155"/>
                    <a:gd name="T17" fmla="*/ 40 h 79"/>
                    <a:gd name="T18" fmla="*/ 116 w 155"/>
                    <a:gd name="T19" fmla="*/ 55 h 79"/>
                    <a:gd name="T20" fmla="*/ 155 w 155"/>
                    <a:gd name="T21" fmla="*/ 64 h 79"/>
                    <a:gd name="T22" fmla="*/ 154 w 155"/>
                    <a:gd name="T23" fmla="*/ 67 h 79"/>
                    <a:gd name="T24" fmla="*/ 154 w 155"/>
                    <a:gd name="T25" fmla="*/ 70 h 79"/>
                    <a:gd name="T26" fmla="*/ 154 w 155"/>
                    <a:gd name="T27" fmla="*/ 75 h 79"/>
                    <a:gd name="T28" fmla="*/ 154 w 155"/>
                    <a:gd name="T29" fmla="*/ 79 h 79"/>
                    <a:gd name="T30" fmla="*/ 148 w 155"/>
                    <a:gd name="T31" fmla="*/ 78 h 79"/>
                    <a:gd name="T32" fmla="*/ 143 w 155"/>
                    <a:gd name="T33" fmla="*/ 76 h 79"/>
                    <a:gd name="T34" fmla="*/ 139 w 155"/>
                    <a:gd name="T35" fmla="*/ 76 h 79"/>
                    <a:gd name="T36" fmla="*/ 136 w 155"/>
                    <a:gd name="T37" fmla="*/ 75 h 79"/>
                    <a:gd name="T38" fmla="*/ 136 w 155"/>
                    <a:gd name="T39" fmla="*/ 75 h 79"/>
                    <a:gd name="T40" fmla="*/ 134 w 155"/>
                    <a:gd name="T41" fmla="*/ 73 h 79"/>
                    <a:gd name="T42" fmla="*/ 134 w 155"/>
                    <a:gd name="T43" fmla="*/ 73 h 79"/>
                    <a:gd name="T44" fmla="*/ 133 w 155"/>
                    <a:gd name="T45" fmla="*/ 73 h 79"/>
                    <a:gd name="T46" fmla="*/ 131 w 155"/>
                    <a:gd name="T47" fmla="*/ 73 h 79"/>
                    <a:gd name="T48" fmla="*/ 131 w 155"/>
                    <a:gd name="T49" fmla="*/ 73 h 79"/>
                    <a:gd name="T50" fmla="*/ 131 w 155"/>
                    <a:gd name="T51" fmla="*/ 73 h 79"/>
                    <a:gd name="T52" fmla="*/ 119 w 155"/>
                    <a:gd name="T53" fmla="*/ 70 h 79"/>
                    <a:gd name="T54" fmla="*/ 107 w 155"/>
                    <a:gd name="T55" fmla="*/ 66 h 79"/>
                    <a:gd name="T56" fmla="*/ 97 w 155"/>
                    <a:gd name="T57" fmla="*/ 61 h 79"/>
                    <a:gd name="T58" fmla="*/ 94 w 155"/>
                    <a:gd name="T59" fmla="*/ 55 h 79"/>
                    <a:gd name="T60" fmla="*/ 92 w 155"/>
                    <a:gd name="T61" fmla="*/ 45 h 79"/>
                    <a:gd name="T62" fmla="*/ 86 w 155"/>
                    <a:gd name="T63" fmla="*/ 42 h 79"/>
                    <a:gd name="T64" fmla="*/ 77 w 155"/>
                    <a:gd name="T65" fmla="*/ 46 h 79"/>
                    <a:gd name="T66" fmla="*/ 77 w 155"/>
                    <a:gd name="T67" fmla="*/ 48 h 79"/>
                    <a:gd name="T68" fmla="*/ 77 w 155"/>
                    <a:gd name="T69" fmla="*/ 48 h 79"/>
                    <a:gd name="T70" fmla="*/ 77 w 155"/>
                    <a:gd name="T71" fmla="*/ 48 h 79"/>
                    <a:gd name="T72" fmla="*/ 76 w 155"/>
                    <a:gd name="T73" fmla="*/ 48 h 79"/>
                    <a:gd name="T74" fmla="*/ 68 w 155"/>
                    <a:gd name="T75" fmla="*/ 45 h 79"/>
                    <a:gd name="T76" fmla="*/ 61 w 155"/>
                    <a:gd name="T77" fmla="*/ 40 h 79"/>
                    <a:gd name="T78" fmla="*/ 53 w 155"/>
                    <a:gd name="T79" fmla="*/ 36 h 79"/>
                    <a:gd name="T80" fmla="*/ 34 w 155"/>
                    <a:gd name="T81" fmla="*/ 25 h 79"/>
                    <a:gd name="T82" fmla="*/ 25 w 155"/>
                    <a:gd name="T83" fmla="*/ 21 h 79"/>
                    <a:gd name="T84" fmla="*/ 15 w 155"/>
                    <a:gd name="T85" fmla="*/ 17 h 79"/>
                    <a:gd name="T86" fmla="*/ 3 w 155"/>
                    <a:gd name="T87" fmla="*/ 14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5"/>
                    <a:gd name="T133" fmla="*/ 0 h 79"/>
                    <a:gd name="T134" fmla="*/ 155 w 155"/>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5" h="79">
                      <a:moveTo>
                        <a:pt x="0" y="14"/>
                      </a:moveTo>
                      <a:lnTo>
                        <a:pt x="1" y="11"/>
                      </a:lnTo>
                      <a:lnTo>
                        <a:pt x="1" y="9"/>
                      </a:lnTo>
                      <a:lnTo>
                        <a:pt x="3" y="9"/>
                      </a:lnTo>
                      <a:lnTo>
                        <a:pt x="3" y="8"/>
                      </a:lnTo>
                      <a:lnTo>
                        <a:pt x="3" y="6"/>
                      </a:lnTo>
                      <a:lnTo>
                        <a:pt x="4" y="5"/>
                      </a:lnTo>
                      <a:lnTo>
                        <a:pt x="4" y="3"/>
                      </a:lnTo>
                      <a:lnTo>
                        <a:pt x="6" y="2"/>
                      </a:lnTo>
                      <a:lnTo>
                        <a:pt x="6" y="0"/>
                      </a:lnTo>
                      <a:lnTo>
                        <a:pt x="10" y="2"/>
                      </a:lnTo>
                      <a:lnTo>
                        <a:pt x="13" y="2"/>
                      </a:lnTo>
                      <a:lnTo>
                        <a:pt x="16" y="3"/>
                      </a:lnTo>
                      <a:lnTo>
                        <a:pt x="21" y="5"/>
                      </a:lnTo>
                      <a:lnTo>
                        <a:pt x="24" y="6"/>
                      </a:lnTo>
                      <a:lnTo>
                        <a:pt x="26" y="6"/>
                      </a:lnTo>
                      <a:lnTo>
                        <a:pt x="31" y="8"/>
                      </a:lnTo>
                      <a:lnTo>
                        <a:pt x="34" y="9"/>
                      </a:lnTo>
                      <a:lnTo>
                        <a:pt x="38" y="11"/>
                      </a:lnTo>
                      <a:lnTo>
                        <a:pt x="41" y="14"/>
                      </a:lnTo>
                      <a:lnTo>
                        <a:pt x="53" y="21"/>
                      </a:lnTo>
                      <a:lnTo>
                        <a:pt x="65" y="27"/>
                      </a:lnTo>
                      <a:lnTo>
                        <a:pt x="76" y="33"/>
                      </a:lnTo>
                      <a:lnTo>
                        <a:pt x="86" y="40"/>
                      </a:lnTo>
                      <a:lnTo>
                        <a:pt x="95" y="45"/>
                      </a:lnTo>
                      <a:lnTo>
                        <a:pt x="106" y="51"/>
                      </a:lnTo>
                      <a:lnTo>
                        <a:pt x="116" y="55"/>
                      </a:lnTo>
                      <a:lnTo>
                        <a:pt x="127" y="60"/>
                      </a:lnTo>
                      <a:lnTo>
                        <a:pt x="140" y="63"/>
                      </a:lnTo>
                      <a:lnTo>
                        <a:pt x="155" y="64"/>
                      </a:lnTo>
                      <a:lnTo>
                        <a:pt x="155" y="66"/>
                      </a:lnTo>
                      <a:lnTo>
                        <a:pt x="154" y="67"/>
                      </a:lnTo>
                      <a:lnTo>
                        <a:pt x="154" y="69"/>
                      </a:lnTo>
                      <a:lnTo>
                        <a:pt x="154" y="70"/>
                      </a:lnTo>
                      <a:lnTo>
                        <a:pt x="154" y="72"/>
                      </a:lnTo>
                      <a:lnTo>
                        <a:pt x="154" y="73"/>
                      </a:lnTo>
                      <a:lnTo>
                        <a:pt x="154" y="75"/>
                      </a:lnTo>
                      <a:lnTo>
                        <a:pt x="154" y="76"/>
                      </a:lnTo>
                      <a:lnTo>
                        <a:pt x="154" y="79"/>
                      </a:lnTo>
                      <a:lnTo>
                        <a:pt x="152" y="78"/>
                      </a:lnTo>
                      <a:lnTo>
                        <a:pt x="151" y="78"/>
                      </a:lnTo>
                      <a:lnTo>
                        <a:pt x="148" y="78"/>
                      </a:lnTo>
                      <a:lnTo>
                        <a:pt x="146" y="78"/>
                      </a:lnTo>
                      <a:lnTo>
                        <a:pt x="145" y="76"/>
                      </a:lnTo>
                      <a:lnTo>
                        <a:pt x="143" y="76"/>
                      </a:lnTo>
                      <a:lnTo>
                        <a:pt x="142" y="76"/>
                      </a:lnTo>
                      <a:lnTo>
                        <a:pt x="140" y="76"/>
                      </a:lnTo>
                      <a:lnTo>
                        <a:pt x="139" y="76"/>
                      </a:lnTo>
                      <a:lnTo>
                        <a:pt x="136" y="76"/>
                      </a:lnTo>
                      <a:lnTo>
                        <a:pt x="136" y="75"/>
                      </a:lnTo>
                      <a:lnTo>
                        <a:pt x="134" y="75"/>
                      </a:lnTo>
                      <a:lnTo>
                        <a:pt x="134" y="73"/>
                      </a:lnTo>
                      <a:lnTo>
                        <a:pt x="133" y="73"/>
                      </a:lnTo>
                      <a:lnTo>
                        <a:pt x="131" y="73"/>
                      </a:lnTo>
                      <a:lnTo>
                        <a:pt x="127" y="73"/>
                      </a:lnTo>
                      <a:lnTo>
                        <a:pt x="122" y="72"/>
                      </a:lnTo>
                      <a:lnTo>
                        <a:pt x="119" y="70"/>
                      </a:lnTo>
                      <a:lnTo>
                        <a:pt x="115" y="69"/>
                      </a:lnTo>
                      <a:lnTo>
                        <a:pt x="112" y="67"/>
                      </a:lnTo>
                      <a:lnTo>
                        <a:pt x="107" y="66"/>
                      </a:lnTo>
                      <a:lnTo>
                        <a:pt x="104" y="64"/>
                      </a:lnTo>
                      <a:lnTo>
                        <a:pt x="101" y="63"/>
                      </a:lnTo>
                      <a:lnTo>
                        <a:pt x="97" y="61"/>
                      </a:lnTo>
                      <a:lnTo>
                        <a:pt x="94" y="60"/>
                      </a:lnTo>
                      <a:lnTo>
                        <a:pt x="94" y="55"/>
                      </a:lnTo>
                      <a:lnTo>
                        <a:pt x="94" y="51"/>
                      </a:lnTo>
                      <a:lnTo>
                        <a:pt x="92" y="48"/>
                      </a:lnTo>
                      <a:lnTo>
                        <a:pt x="92" y="45"/>
                      </a:lnTo>
                      <a:lnTo>
                        <a:pt x="91" y="43"/>
                      </a:lnTo>
                      <a:lnTo>
                        <a:pt x="88" y="43"/>
                      </a:lnTo>
                      <a:lnTo>
                        <a:pt x="86" y="42"/>
                      </a:lnTo>
                      <a:lnTo>
                        <a:pt x="85" y="43"/>
                      </a:lnTo>
                      <a:lnTo>
                        <a:pt x="82" y="45"/>
                      </a:lnTo>
                      <a:lnTo>
                        <a:pt x="77" y="46"/>
                      </a:lnTo>
                      <a:lnTo>
                        <a:pt x="77" y="48"/>
                      </a:lnTo>
                      <a:lnTo>
                        <a:pt x="76" y="48"/>
                      </a:lnTo>
                      <a:lnTo>
                        <a:pt x="73" y="48"/>
                      </a:lnTo>
                      <a:lnTo>
                        <a:pt x="71" y="45"/>
                      </a:lnTo>
                      <a:lnTo>
                        <a:pt x="68" y="45"/>
                      </a:lnTo>
                      <a:lnTo>
                        <a:pt x="67" y="43"/>
                      </a:lnTo>
                      <a:lnTo>
                        <a:pt x="64" y="42"/>
                      </a:lnTo>
                      <a:lnTo>
                        <a:pt x="61" y="40"/>
                      </a:lnTo>
                      <a:lnTo>
                        <a:pt x="59" y="39"/>
                      </a:lnTo>
                      <a:lnTo>
                        <a:pt x="56" y="37"/>
                      </a:lnTo>
                      <a:lnTo>
                        <a:pt x="53" y="36"/>
                      </a:lnTo>
                      <a:lnTo>
                        <a:pt x="50" y="34"/>
                      </a:lnTo>
                      <a:lnTo>
                        <a:pt x="34" y="25"/>
                      </a:lnTo>
                      <a:lnTo>
                        <a:pt x="31" y="24"/>
                      </a:lnTo>
                      <a:lnTo>
                        <a:pt x="28" y="21"/>
                      </a:lnTo>
                      <a:lnTo>
                        <a:pt x="25" y="21"/>
                      </a:lnTo>
                      <a:lnTo>
                        <a:pt x="21" y="20"/>
                      </a:lnTo>
                      <a:lnTo>
                        <a:pt x="18" y="18"/>
                      </a:lnTo>
                      <a:lnTo>
                        <a:pt x="15" y="17"/>
                      </a:lnTo>
                      <a:lnTo>
                        <a:pt x="10" y="15"/>
                      </a:lnTo>
                      <a:lnTo>
                        <a:pt x="7" y="14"/>
                      </a:lnTo>
                      <a:lnTo>
                        <a:pt x="3" y="14"/>
                      </a:lnTo>
                      <a:lnTo>
                        <a:pt x="0" y="14"/>
                      </a:lnTo>
                      <a:close/>
                    </a:path>
                  </a:pathLst>
                </a:custGeom>
                <a:solidFill>
                  <a:srgbClr val="FFB3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17" name="Freeform 1065"/>
                <p:cNvSpPr>
                  <a:spLocks/>
                </p:cNvSpPr>
                <p:nvPr/>
              </p:nvSpPr>
              <p:spPr bwMode="auto">
                <a:xfrm>
                  <a:off x="2427" y="1657"/>
                  <a:ext cx="276" cy="124"/>
                </a:xfrm>
                <a:custGeom>
                  <a:avLst/>
                  <a:gdLst>
                    <a:gd name="T0" fmla="*/ 1 w 276"/>
                    <a:gd name="T1" fmla="*/ 115 h 124"/>
                    <a:gd name="T2" fmla="*/ 1 w 276"/>
                    <a:gd name="T3" fmla="*/ 113 h 124"/>
                    <a:gd name="T4" fmla="*/ 1 w 276"/>
                    <a:gd name="T5" fmla="*/ 113 h 124"/>
                    <a:gd name="T6" fmla="*/ 1 w 276"/>
                    <a:gd name="T7" fmla="*/ 112 h 124"/>
                    <a:gd name="T8" fmla="*/ 0 w 276"/>
                    <a:gd name="T9" fmla="*/ 110 h 124"/>
                    <a:gd name="T10" fmla="*/ 0 w 276"/>
                    <a:gd name="T11" fmla="*/ 110 h 124"/>
                    <a:gd name="T12" fmla="*/ 43 w 276"/>
                    <a:gd name="T13" fmla="*/ 106 h 124"/>
                    <a:gd name="T14" fmla="*/ 79 w 276"/>
                    <a:gd name="T15" fmla="*/ 98 h 124"/>
                    <a:gd name="T16" fmla="*/ 107 w 276"/>
                    <a:gd name="T17" fmla="*/ 89 h 124"/>
                    <a:gd name="T18" fmla="*/ 131 w 276"/>
                    <a:gd name="T19" fmla="*/ 79 h 124"/>
                    <a:gd name="T20" fmla="*/ 149 w 276"/>
                    <a:gd name="T21" fmla="*/ 67 h 124"/>
                    <a:gd name="T22" fmla="*/ 158 w 276"/>
                    <a:gd name="T23" fmla="*/ 60 h 124"/>
                    <a:gd name="T24" fmla="*/ 176 w 276"/>
                    <a:gd name="T25" fmla="*/ 48 h 124"/>
                    <a:gd name="T26" fmla="*/ 198 w 276"/>
                    <a:gd name="T27" fmla="*/ 33 h 124"/>
                    <a:gd name="T28" fmla="*/ 224 w 276"/>
                    <a:gd name="T29" fmla="*/ 18 h 124"/>
                    <a:gd name="T30" fmla="*/ 252 w 276"/>
                    <a:gd name="T31" fmla="*/ 4 h 124"/>
                    <a:gd name="T32" fmla="*/ 267 w 276"/>
                    <a:gd name="T33" fmla="*/ 0 h 124"/>
                    <a:gd name="T34" fmla="*/ 269 w 276"/>
                    <a:gd name="T35" fmla="*/ 3 h 124"/>
                    <a:gd name="T36" fmla="*/ 270 w 276"/>
                    <a:gd name="T37" fmla="*/ 4 h 124"/>
                    <a:gd name="T38" fmla="*/ 273 w 276"/>
                    <a:gd name="T39" fmla="*/ 7 h 124"/>
                    <a:gd name="T40" fmla="*/ 275 w 276"/>
                    <a:gd name="T41" fmla="*/ 9 h 124"/>
                    <a:gd name="T42" fmla="*/ 276 w 276"/>
                    <a:gd name="T43" fmla="*/ 12 h 124"/>
                    <a:gd name="T44" fmla="*/ 266 w 276"/>
                    <a:gd name="T45" fmla="*/ 15 h 124"/>
                    <a:gd name="T46" fmla="*/ 245 w 276"/>
                    <a:gd name="T47" fmla="*/ 24 h 124"/>
                    <a:gd name="T48" fmla="*/ 227 w 276"/>
                    <a:gd name="T49" fmla="*/ 34 h 124"/>
                    <a:gd name="T50" fmla="*/ 209 w 276"/>
                    <a:gd name="T51" fmla="*/ 46 h 124"/>
                    <a:gd name="T52" fmla="*/ 191 w 276"/>
                    <a:gd name="T53" fmla="*/ 60 h 124"/>
                    <a:gd name="T54" fmla="*/ 182 w 276"/>
                    <a:gd name="T55" fmla="*/ 67 h 124"/>
                    <a:gd name="T56" fmla="*/ 181 w 276"/>
                    <a:gd name="T57" fmla="*/ 63 h 124"/>
                    <a:gd name="T58" fmla="*/ 179 w 276"/>
                    <a:gd name="T59" fmla="*/ 60 h 124"/>
                    <a:gd name="T60" fmla="*/ 178 w 276"/>
                    <a:gd name="T61" fmla="*/ 58 h 124"/>
                    <a:gd name="T62" fmla="*/ 176 w 276"/>
                    <a:gd name="T63" fmla="*/ 57 h 124"/>
                    <a:gd name="T64" fmla="*/ 173 w 276"/>
                    <a:gd name="T65" fmla="*/ 58 h 124"/>
                    <a:gd name="T66" fmla="*/ 170 w 276"/>
                    <a:gd name="T67" fmla="*/ 61 h 124"/>
                    <a:gd name="T68" fmla="*/ 164 w 276"/>
                    <a:gd name="T69" fmla="*/ 66 h 124"/>
                    <a:gd name="T70" fmla="*/ 160 w 276"/>
                    <a:gd name="T71" fmla="*/ 70 h 124"/>
                    <a:gd name="T72" fmla="*/ 157 w 276"/>
                    <a:gd name="T73" fmla="*/ 74 h 124"/>
                    <a:gd name="T74" fmla="*/ 155 w 276"/>
                    <a:gd name="T75" fmla="*/ 82 h 124"/>
                    <a:gd name="T76" fmla="*/ 155 w 276"/>
                    <a:gd name="T77" fmla="*/ 86 h 124"/>
                    <a:gd name="T78" fmla="*/ 146 w 276"/>
                    <a:gd name="T79" fmla="*/ 91 h 124"/>
                    <a:gd name="T80" fmla="*/ 137 w 276"/>
                    <a:gd name="T81" fmla="*/ 95 h 124"/>
                    <a:gd name="T82" fmla="*/ 127 w 276"/>
                    <a:gd name="T83" fmla="*/ 100 h 124"/>
                    <a:gd name="T84" fmla="*/ 116 w 276"/>
                    <a:gd name="T85" fmla="*/ 104 h 124"/>
                    <a:gd name="T86" fmla="*/ 104 w 276"/>
                    <a:gd name="T87" fmla="*/ 107 h 124"/>
                    <a:gd name="T88" fmla="*/ 101 w 276"/>
                    <a:gd name="T89" fmla="*/ 106 h 124"/>
                    <a:gd name="T90" fmla="*/ 95 w 276"/>
                    <a:gd name="T91" fmla="*/ 103 h 124"/>
                    <a:gd name="T92" fmla="*/ 89 w 276"/>
                    <a:gd name="T93" fmla="*/ 103 h 124"/>
                    <a:gd name="T94" fmla="*/ 85 w 276"/>
                    <a:gd name="T95" fmla="*/ 104 h 124"/>
                    <a:gd name="T96" fmla="*/ 82 w 276"/>
                    <a:gd name="T97" fmla="*/ 110 h 124"/>
                    <a:gd name="T98" fmla="*/ 82 w 276"/>
                    <a:gd name="T99" fmla="*/ 113 h 124"/>
                    <a:gd name="T100" fmla="*/ 67 w 276"/>
                    <a:gd name="T101" fmla="*/ 116 h 124"/>
                    <a:gd name="T102" fmla="*/ 52 w 276"/>
                    <a:gd name="T103" fmla="*/ 119 h 124"/>
                    <a:gd name="T104" fmla="*/ 37 w 276"/>
                    <a:gd name="T105" fmla="*/ 121 h 124"/>
                    <a:gd name="T106" fmla="*/ 21 w 276"/>
                    <a:gd name="T107" fmla="*/ 122 h 124"/>
                    <a:gd name="T108" fmla="*/ 4 w 276"/>
                    <a:gd name="T109" fmla="*/ 124 h 124"/>
                    <a:gd name="T110" fmla="*/ 4 w 276"/>
                    <a:gd name="T111" fmla="*/ 124 h 124"/>
                    <a:gd name="T112" fmla="*/ 3 w 276"/>
                    <a:gd name="T113" fmla="*/ 122 h 124"/>
                    <a:gd name="T114" fmla="*/ 3 w 276"/>
                    <a:gd name="T115" fmla="*/ 119 h 124"/>
                    <a:gd name="T116" fmla="*/ 3 w 276"/>
                    <a:gd name="T117" fmla="*/ 118 h 124"/>
                    <a:gd name="T118" fmla="*/ 1 w 276"/>
                    <a:gd name="T119" fmla="*/ 116 h 1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6"/>
                    <a:gd name="T181" fmla="*/ 0 h 124"/>
                    <a:gd name="T182" fmla="*/ 276 w 276"/>
                    <a:gd name="T183" fmla="*/ 124 h 1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6" h="124">
                      <a:moveTo>
                        <a:pt x="1" y="116"/>
                      </a:moveTo>
                      <a:lnTo>
                        <a:pt x="1" y="115"/>
                      </a:lnTo>
                      <a:lnTo>
                        <a:pt x="1" y="113"/>
                      </a:lnTo>
                      <a:lnTo>
                        <a:pt x="1" y="112"/>
                      </a:lnTo>
                      <a:lnTo>
                        <a:pt x="0" y="112"/>
                      </a:lnTo>
                      <a:lnTo>
                        <a:pt x="0" y="110"/>
                      </a:lnTo>
                      <a:lnTo>
                        <a:pt x="22" y="109"/>
                      </a:lnTo>
                      <a:lnTo>
                        <a:pt x="43" y="106"/>
                      </a:lnTo>
                      <a:lnTo>
                        <a:pt x="61" y="103"/>
                      </a:lnTo>
                      <a:lnTo>
                        <a:pt x="79" y="98"/>
                      </a:lnTo>
                      <a:lnTo>
                        <a:pt x="94" y="94"/>
                      </a:lnTo>
                      <a:lnTo>
                        <a:pt x="107" y="89"/>
                      </a:lnTo>
                      <a:lnTo>
                        <a:pt x="121" y="83"/>
                      </a:lnTo>
                      <a:lnTo>
                        <a:pt x="131" y="79"/>
                      </a:lnTo>
                      <a:lnTo>
                        <a:pt x="142" y="73"/>
                      </a:lnTo>
                      <a:lnTo>
                        <a:pt x="149" y="67"/>
                      </a:lnTo>
                      <a:lnTo>
                        <a:pt x="158" y="60"/>
                      </a:lnTo>
                      <a:lnTo>
                        <a:pt x="167" y="54"/>
                      </a:lnTo>
                      <a:lnTo>
                        <a:pt x="176" y="48"/>
                      </a:lnTo>
                      <a:lnTo>
                        <a:pt x="188" y="40"/>
                      </a:lnTo>
                      <a:lnTo>
                        <a:pt x="198" y="33"/>
                      </a:lnTo>
                      <a:lnTo>
                        <a:pt x="210" y="25"/>
                      </a:lnTo>
                      <a:lnTo>
                        <a:pt x="224" y="18"/>
                      </a:lnTo>
                      <a:lnTo>
                        <a:pt x="237" y="12"/>
                      </a:lnTo>
                      <a:lnTo>
                        <a:pt x="252" y="4"/>
                      </a:lnTo>
                      <a:lnTo>
                        <a:pt x="267" y="0"/>
                      </a:lnTo>
                      <a:lnTo>
                        <a:pt x="269" y="1"/>
                      </a:lnTo>
                      <a:lnTo>
                        <a:pt x="269" y="3"/>
                      </a:lnTo>
                      <a:lnTo>
                        <a:pt x="270" y="4"/>
                      </a:lnTo>
                      <a:lnTo>
                        <a:pt x="272" y="6"/>
                      </a:lnTo>
                      <a:lnTo>
                        <a:pt x="273" y="7"/>
                      </a:lnTo>
                      <a:lnTo>
                        <a:pt x="273" y="9"/>
                      </a:lnTo>
                      <a:lnTo>
                        <a:pt x="275" y="9"/>
                      </a:lnTo>
                      <a:lnTo>
                        <a:pt x="275" y="10"/>
                      </a:lnTo>
                      <a:lnTo>
                        <a:pt x="276" y="12"/>
                      </a:lnTo>
                      <a:lnTo>
                        <a:pt x="266" y="15"/>
                      </a:lnTo>
                      <a:lnTo>
                        <a:pt x="255" y="19"/>
                      </a:lnTo>
                      <a:lnTo>
                        <a:pt x="245" y="24"/>
                      </a:lnTo>
                      <a:lnTo>
                        <a:pt x="236" y="28"/>
                      </a:lnTo>
                      <a:lnTo>
                        <a:pt x="227" y="34"/>
                      </a:lnTo>
                      <a:lnTo>
                        <a:pt x="218" y="40"/>
                      </a:lnTo>
                      <a:lnTo>
                        <a:pt x="209" y="46"/>
                      </a:lnTo>
                      <a:lnTo>
                        <a:pt x="200" y="52"/>
                      </a:lnTo>
                      <a:lnTo>
                        <a:pt x="191" y="60"/>
                      </a:lnTo>
                      <a:lnTo>
                        <a:pt x="182" y="67"/>
                      </a:lnTo>
                      <a:lnTo>
                        <a:pt x="182" y="64"/>
                      </a:lnTo>
                      <a:lnTo>
                        <a:pt x="181" y="63"/>
                      </a:lnTo>
                      <a:lnTo>
                        <a:pt x="179" y="61"/>
                      </a:lnTo>
                      <a:lnTo>
                        <a:pt x="179" y="60"/>
                      </a:lnTo>
                      <a:lnTo>
                        <a:pt x="178" y="58"/>
                      </a:lnTo>
                      <a:lnTo>
                        <a:pt x="176" y="57"/>
                      </a:lnTo>
                      <a:lnTo>
                        <a:pt x="175" y="58"/>
                      </a:lnTo>
                      <a:lnTo>
                        <a:pt x="173" y="58"/>
                      </a:lnTo>
                      <a:lnTo>
                        <a:pt x="170" y="61"/>
                      </a:lnTo>
                      <a:lnTo>
                        <a:pt x="167" y="63"/>
                      </a:lnTo>
                      <a:lnTo>
                        <a:pt x="164" y="66"/>
                      </a:lnTo>
                      <a:lnTo>
                        <a:pt x="163" y="67"/>
                      </a:lnTo>
                      <a:lnTo>
                        <a:pt x="160" y="70"/>
                      </a:lnTo>
                      <a:lnTo>
                        <a:pt x="158" y="71"/>
                      </a:lnTo>
                      <a:lnTo>
                        <a:pt x="157" y="74"/>
                      </a:lnTo>
                      <a:lnTo>
                        <a:pt x="155" y="77"/>
                      </a:lnTo>
                      <a:lnTo>
                        <a:pt x="155" y="82"/>
                      </a:lnTo>
                      <a:lnTo>
                        <a:pt x="155" y="86"/>
                      </a:lnTo>
                      <a:lnTo>
                        <a:pt x="152" y="88"/>
                      </a:lnTo>
                      <a:lnTo>
                        <a:pt x="146" y="91"/>
                      </a:lnTo>
                      <a:lnTo>
                        <a:pt x="142" y="94"/>
                      </a:lnTo>
                      <a:lnTo>
                        <a:pt x="137" y="95"/>
                      </a:lnTo>
                      <a:lnTo>
                        <a:pt x="133" y="98"/>
                      </a:lnTo>
                      <a:lnTo>
                        <a:pt x="127" y="100"/>
                      </a:lnTo>
                      <a:lnTo>
                        <a:pt x="122" y="103"/>
                      </a:lnTo>
                      <a:lnTo>
                        <a:pt x="116" y="104"/>
                      </a:lnTo>
                      <a:lnTo>
                        <a:pt x="110" y="106"/>
                      </a:lnTo>
                      <a:lnTo>
                        <a:pt x="104" y="107"/>
                      </a:lnTo>
                      <a:lnTo>
                        <a:pt x="101" y="106"/>
                      </a:lnTo>
                      <a:lnTo>
                        <a:pt x="98" y="104"/>
                      </a:lnTo>
                      <a:lnTo>
                        <a:pt x="95" y="103"/>
                      </a:lnTo>
                      <a:lnTo>
                        <a:pt x="92" y="103"/>
                      </a:lnTo>
                      <a:lnTo>
                        <a:pt x="89" y="103"/>
                      </a:lnTo>
                      <a:lnTo>
                        <a:pt x="86" y="103"/>
                      </a:lnTo>
                      <a:lnTo>
                        <a:pt x="85" y="104"/>
                      </a:lnTo>
                      <a:lnTo>
                        <a:pt x="83" y="107"/>
                      </a:lnTo>
                      <a:lnTo>
                        <a:pt x="82" y="110"/>
                      </a:lnTo>
                      <a:lnTo>
                        <a:pt x="82" y="113"/>
                      </a:lnTo>
                      <a:lnTo>
                        <a:pt x="74" y="115"/>
                      </a:lnTo>
                      <a:lnTo>
                        <a:pt x="67" y="116"/>
                      </a:lnTo>
                      <a:lnTo>
                        <a:pt x="59" y="118"/>
                      </a:lnTo>
                      <a:lnTo>
                        <a:pt x="52" y="119"/>
                      </a:lnTo>
                      <a:lnTo>
                        <a:pt x="45" y="119"/>
                      </a:lnTo>
                      <a:lnTo>
                        <a:pt x="37" y="121"/>
                      </a:lnTo>
                      <a:lnTo>
                        <a:pt x="30" y="122"/>
                      </a:lnTo>
                      <a:lnTo>
                        <a:pt x="21" y="122"/>
                      </a:lnTo>
                      <a:lnTo>
                        <a:pt x="13" y="124"/>
                      </a:lnTo>
                      <a:lnTo>
                        <a:pt x="4" y="124"/>
                      </a:lnTo>
                      <a:lnTo>
                        <a:pt x="4" y="122"/>
                      </a:lnTo>
                      <a:lnTo>
                        <a:pt x="3" y="122"/>
                      </a:lnTo>
                      <a:lnTo>
                        <a:pt x="3" y="121"/>
                      </a:lnTo>
                      <a:lnTo>
                        <a:pt x="3" y="119"/>
                      </a:lnTo>
                      <a:lnTo>
                        <a:pt x="3" y="118"/>
                      </a:lnTo>
                      <a:lnTo>
                        <a:pt x="1" y="116"/>
                      </a:lnTo>
                      <a:close/>
                    </a:path>
                  </a:pathLst>
                </a:custGeom>
                <a:solidFill>
                  <a:srgbClr val="FFB3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18" name="Freeform 1066"/>
                <p:cNvSpPr>
                  <a:spLocks/>
                </p:cNvSpPr>
                <p:nvPr/>
              </p:nvSpPr>
              <p:spPr bwMode="auto">
                <a:xfrm>
                  <a:off x="2799" y="1483"/>
                  <a:ext cx="188" cy="159"/>
                </a:xfrm>
                <a:custGeom>
                  <a:avLst/>
                  <a:gdLst>
                    <a:gd name="T0" fmla="*/ 188 w 188"/>
                    <a:gd name="T1" fmla="*/ 17 h 159"/>
                    <a:gd name="T2" fmla="*/ 175 w 188"/>
                    <a:gd name="T3" fmla="*/ 30 h 159"/>
                    <a:gd name="T4" fmla="*/ 157 w 188"/>
                    <a:gd name="T5" fmla="*/ 50 h 159"/>
                    <a:gd name="T6" fmla="*/ 136 w 188"/>
                    <a:gd name="T7" fmla="*/ 71 h 159"/>
                    <a:gd name="T8" fmla="*/ 115 w 188"/>
                    <a:gd name="T9" fmla="*/ 92 h 159"/>
                    <a:gd name="T10" fmla="*/ 98 w 188"/>
                    <a:gd name="T11" fmla="*/ 106 h 159"/>
                    <a:gd name="T12" fmla="*/ 94 w 188"/>
                    <a:gd name="T13" fmla="*/ 111 h 159"/>
                    <a:gd name="T14" fmla="*/ 82 w 188"/>
                    <a:gd name="T15" fmla="*/ 120 h 159"/>
                    <a:gd name="T16" fmla="*/ 70 w 188"/>
                    <a:gd name="T17" fmla="*/ 127 h 159"/>
                    <a:gd name="T18" fmla="*/ 57 w 188"/>
                    <a:gd name="T19" fmla="*/ 136 h 159"/>
                    <a:gd name="T20" fmla="*/ 42 w 188"/>
                    <a:gd name="T21" fmla="*/ 144 h 159"/>
                    <a:gd name="T22" fmla="*/ 34 w 188"/>
                    <a:gd name="T23" fmla="*/ 147 h 159"/>
                    <a:gd name="T24" fmla="*/ 30 w 188"/>
                    <a:gd name="T25" fmla="*/ 148 h 159"/>
                    <a:gd name="T26" fmla="*/ 24 w 188"/>
                    <a:gd name="T27" fmla="*/ 151 h 159"/>
                    <a:gd name="T28" fmla="*/ 19 w 188"/>
                    <a:gd name="T29" fmla="*/ 154 h 159"/>
                    <a:gd name="T30" fmla="*/ 13 w 188"/>
                    <a:gd name="T31" fmla="*/ 156 h 159"/>
                    <a:gd name="T32" fmla="*/ 7 w 188"/>
                    <a:gd name="T33" fmla="*/ 159 h 159"/>
                    <a:gd name="T34" fmla="*/ 7 w 188"/>
                    <a:gd name="T35" fmla="*/ 159 h 159"/>
                    <a:gd name="T36" fmla="*/ 7 w 188"/>
                    <a:gd name="T37" fmla="*/ 157 h 159"/>
                    <a:gd name="T38" fmla="*/ 6 w 188"/>
                    <a:gd name="T39" fmla="*/ 157 h 159"/>
                    <a:gd name="T40" fmla="*/ 6 w 188"/>
                    <a:gd name="T41" fmla="*/ 156 h 159"/>
                    <a:gd name="T42" fmla="*/ 4 w 188"/>
                    <a:gd name="T43" fmla="*/ 156 h 159"/>
                    <a:gd name="T44" fmla="*/ 4 w 188"/>
                    <a:gd name="T45" fmla="*/ 154 h 159"/>
                    <a:gd name="T46" fmla="*/ 4 w 188"/>
                    <a:gd name="T47" fmla="*/ 153 h 159"/>
                    <a:gd name="T48" fmla="*/ 3 w 188"/>
                    <a:gd name="T49" fmla="*/ 151 h 159"/>
                    <a:gd name="T50" fmla="*/ 1 w 188"/>
                    <a:gd name="T51" fmla="*/ 150 h 159"/>
                    <a:gd name="T52" fmla="*/ 1 w 188"/>
                    <a:gd name="T53" fmla="*/ 148 h 159"/>
                    <a:gd name="T54" fmla="*/ 0 w 188"/>
                    <a:gd name="T55" fmla="*/ 147 h 159"/>
                    <a:gd name="T56" fmla="*/ 3 w 188"/>
                    <a:gd name="T57" fmla="*/ 145 h 159"/>
                    <a:gd name="T58" fmla="*/ 9 w 188"/>
                    <a:gd name="T59" fmla="*/ 144 h 159"/>
                    <a:gd name="T60" fmla="*/ 13 w 188"/>
                    <a:gd name="T61" fmla="*/ 141 h 159"/>
                    <a:gd name="T62" fmla="*/ 19 w 188"/>
                    <a:gd name="T63" fmla="*/ 138 h 159"/>
                    <a:gd name="T64" fmla="*/ 25 w 188"/>
                    <a:gd name="T65" fmla="*/ 136 h 159"/>
                    <a:gd name="T66" fmla="*/ 28 w 188"/>
                    <a:gd name="T67" fmla="*/ 135 h 159"/>
                    <a:gd name="T68" fmla="*/ 43 w 188"/>
                    <a:gd name="T69" fmla="*/ 127 h 159"/>
                    <a:gd name="T70" fmla="*/ 55 w 188"/>
                    <a:gd name="T71" fmla="*/ 120 h 159"/>
                    <a:gd name="T72" fmla="*/ 69 w 188"/>
                    <a:gd name="T73" fmla="*/ 112 h 159"/>
                    <a:gd name="T74" fmla="*/ 79 w 188"/>
                    <a:gd name="T75" fmla="*/ 105 h 159"/>
                    <a:gd name="T76" fmla="*/ 90 w 188"/>
                    <a:gd name="T77" fmla="*/ 98 h 159"/>
                    <a:gd name="T78" fmla="*/ 94 w 188"/>
                    <a:gd name="T79" fmla="*/ 93 h 159"/>
                    <a:gd name="T80" fmla="*/ 106 w 188"/>
                    <a:gd name="T81" fmla="*/ 81 h 159"/>
                    <a:gd name="T82" fmla="*/ 118 w 188"/>
                    <a:gd name="T83" fmla="*/ 68 h 159"/>
                    <a:gd name="T84" fmla="*/ 133 w 188"/>
                    <a:gd name="T85" fmla="*/ 53 h 159"/>
                    <a:gd name="T86" fmla="*/ 148 w 188"/>
                    <a:gd name="T87" fmla="*/ 36 h 159"/>
                    <a:gd name="T88" fmla="*/ 155 w 188"/>
                    <a:gd name="T89" fmla="*/ 27 h 159"/>
                    <a:gd name="T90" fmla="*/ 164 w 188"/>
                    <a:gd name="T91" fmla="*/ 18 h 159"/>
                    <a:gd name="T92" fmla="*/ 172 w 188"/>
                    <a:gd name="T93" fmla="*/ 11 h 159"/>
                    <a:gd name="T94" fmla="*/ 176 w 188"/>
                    <a:gd name="T95" fmla="*/ 5 h 159"/>
                    <a:gd name="T96" fmla="*/ 179 w 188"/>
                    <a:gd name="T97" fmla="*/ 2 h 159"/>
                    <a:gd name="T98" fmla="*/ 181 w 188"/>
                    <a:gd name="T99" fmla="*/ 0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
                    <a:gd name="T151" fmla="*/ 0 h 159"/>
                    <a:gd name="T152" fmla="*/ 188 w 188"/>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 h="159">
                      <a:moveTo>
                        <a:pt x="181" y="0"/>
                      </a:moveTo>
                      <a:lnTo>
                        <a:pt x="188" y="17"/>
                      </a:lnTo>
                      <a:lnTo>
                        <a:pt x="182" y="23"/>
                      </a:lnTo>
                      <a:lnTo>
                        <a:pt x="175" y="30"/>
                      </a:lnTo>
                      <a:lnTo>
                        <a:pt x="167" y="39"/>
                      </a:lnTo>
                      <a:lnTo>
                        <a:pt x="157" y="50"/>
                      </a:lnTo>
                      <a:lnTo>
                        <a:pt x="146" y="60"/>
                      </a:lnTo>
                      <a:lnTo>
                        <a:pt x="136" y="71"/>
                      </a:lnTo>
                      <a:lnTo>
                        <a:pt x="125" y="81"/>
                      </a:lnTo>
                      <a:lnTo>
                        <a:pt x="115" y="92"/>
                      </a:lnTo>
                      <a:lnTo>
                        <a:pt x="106" y="100"/>
                      </a:lnTo>
                      <a:lnTo>
                        <a:pt x="98" y="106"/>
                      </a:lnTo>
                      <a:lnTo>
                        <a:pt x="94" y="111"/>
                      </a:lnTo>
                      <a:lnTo>
                        <a:pt x="88" y="115"/>
                      </a:lnTo>
                      <a:lnTo>
                        <a:pt x="82" y="120"/>
                      </a:lnTo>
                      <a:lnTo>
                        <a:pt x="76" y="124"/>
                      </a:lnTo>
                      <a:lnTo>
                        <a:pt x="70" y="127"/>
                      </a:lnTo>
                      <a:lnTo>
                        <a:pt x="63" y="132"/>
                      </a:lnTo>
                      <a:lnTo>
                        <a:pt x="57" y="136"/>
                      </a:lnTo>
                      <a:lnTo>
                        <a:pt x="49" y="139"/>
                      </a:lnTo>
                      <a:lnTo>
                        <a:pt x="42" y="144"/>
                      </a:lnTo>
                      <a:lnTo>
                        <a:pt x="34" y="147"/>
                      </a:lnTo>
                      <a:lnTo>
                        <a:pt x="33" y="148"/>
                      </a:lnTo>
                      <a:lnTo>
                        <a:pt x="30" y="148"/>
                      </a:lnTo>
                      <a:lnTo>
                        <a:pt x="27" y="150"/>
                      </a:lnTo>
                      <a:lnTo>
                        <a:pt x="24" y="151"/>
                      </a:lnTo>
                      <a:lnTo>
                        <a:pt x="21" y="153"/>
                      </a:lnTo>
                      <a:lnTo>
                        <a:pt x="19" y="154"/>
                      </a:lnTo>
                      <a:lnTo>
                        <a:pt x="16" y="156"/>
                      </a:lnTo>
                      <a:lnTo>
                        <a:pt x="13" y="156"/>
                      </a:lnTo>
                      <a:lnTo>
                        <a:pt x="10" y="157"/>
                      </a:lnTo>
                      <a:lnTo>
                        <a:pt x="7" y="159"/>
                      </a:lnTo>
                      <a:lnTo>
                        <a:pt x="7" y="157"/>
                      </a:lnTo>
                      <a:lnTo>
                        <a:pt x="6" y="157"/>
                      </a:lnTo>
                      <a:lnTo>
                        <a:pt x="6" y="156"/>
                      </a:lnTo>
                      <a:lnTo>
                        <a:pt x="4" y="156"/>
                      </a:lnTo>
                      <a:lnTo>
                        <a:pt x="4" y="154"/>
                      </a:lnTo>
                      <a:lnTo>
                        <a:pt x="4" y="153"/>
                      </a:lnTo>
                      <a:lnTo>
                        <a:pt x="3" y="151"/>
                      </a:lnTo>
                      <a:lnTo>
                        <a:pt x="1" y="151"/>
                      </a:lnTo>
                      <a:lnTo>
                        <a:pt x="1" y="150"/>
                      </a:lnTo>
                      <a:lnTo>
                        <a:pt x="1" y="148"/>
                      </a:lnTo>
                      <a:lnTo>
                        <a:pt x="0" y="148"/>
                      </a:lnTo>
                      <a:lnTo>
                        <a:pt x="0" y="147"/>
                      </a:lnTo>
                      <a:lnTo>
                        <a:pt x="3" y="145"/>
                      </a:lnTo>
                      <a:lnTo>
                        <a:pt x="6" y="144"/>
                      </a:lnTo>
                      <a:lnTo>
                        <a:pt x="9" y="144"/>
                      </a:lnTo>
                      <a:lnTo>
                        <a:pt x="12" y="142"/>
                      </a:lnTo>
                      <a:lnTo>
                        <a:pt x="13" y="141"/>
                      </a:lnTo>
                      <a:lnTo>
                        <a:pt x="16" y="139"/>
                      </a:lnTo>
                      <a:lnTo>
                        <a:pt x="19" y="138"/>
                      </a:lnTo>
                      <a:lnTo>
                        <a:pt x="22" y="136"/>
                      </a:lnTo>
                      <a:lnTo>
                        <a:pt x="25" y="136"/>
                      </a:lnTo>
                      <a:lnTo>
                        <a:pt x="28" y="135"/>
                      </a:lnTo>
                      <a:lnTo>
                        <a:pt x="36" y="132"/>
                      </a:lnTo>
                      <a:lnTo>
                        <a:pt x="43" y="127"/>
                      </a:lnTo>
                      <a:lnTo>
                        <a:pt x="49" y="124"/>
                      </a:lnTo>
                      <a:lnTo>
                        <a:pt x="55" y="120"/>
                      </a:lnTo>
                      <a:lnTo>
                        <a:pt x="63" y="117"/>
                      </a:lnTo>
                      <a:lnTo>
                        <a:pt x="69" y="112"/>
                      </a:lnTo>
                      <a:lnTo>
                        <a:pt x="75" y="108"/>
                      </a:lnTo>
                      <a:lnTo>
                        <a:pt x="79" y="105"/>
                      </a:lnTo>
                      <a:lnTo>
                        <a:pt x="85" y="100"/>
                      </a:lnTo>
                      <a:lnTo>
                        <a:pt x="90" y="98"/>
                      </a:lnTo>
                      <a:lnTo>
                        <a:pt x="94" y="93"/>
                      </a:lnTo>
                      <a:lnTo>
                        <a:pt x="100" y="87"/>
                      </a:lnTo>
                      <a:lnTo>
                        <a:pt x="106" y="81"/>
                      </a:lnTo>
                      <a:lnTo>
                        <a:pt x="112" y="74"/>
                      </a:lnTo>
                      <a:lnTo>
                        <a:pt x="118" y="68"/>
                      </a:lnTo>
                      <a:lnTo>
                        <a:pt x="125" y="60"/>
                      </a:lnTo>
                      <a:lnTo>
                        <a:pt x="133" y="53"/>
                      </a:lnTo>
                      <a:lnTo>
                        <a:pt x="140" y="44"/>
                      </a:lnTo>
                      <a:lnTo>
                        <a:pt x="148" y="36"/>
                      </a:lnTo>
                      <a:lnTo>
                        <a:pt x="155" y="27"/>
                      </a:lnTo>
                      <a:lnTo>
                        <a:pt x="160" y="23"/>
                      </a:lnTo>
                      <a:lnTo>
                        <a:pt x="164" y="18"/>
                      </a:lnTo>
                      <a:lnTo>
                        <a:pt x="169" y="14"/>
                      </a:lnTo>
                      <a:lnTo>
                        <a:pt x="172" y="11"/>
                      </a:lnTo>
                      <a:lnTo>
                        <a:pt x="175" y="8"/>
                      </a:lnTo>
                      <a:lnTo>
                        <a:pt x="176" y="5"/>
                      </a:lnTo>
                      <a:lnTo>
                        <a:pt x="178" y="3"/>
                      </a:lnTo>
                      <a:lnTo>
                        <a:pt x="179" y="2"/>
                      </a:lnTo>
                      <a:lnTo>
                        <a:pt x="179" y="0"/>
                      </a:lnTo>
                      <a:lnTo>
                        <a:pt x="181" y="0"/>
                      </a:lnTo>
                      <a:close/>
                    </a:path>
                  </a:pathLst>
                </a:custGeom>
                <a:solidFill>
                  <a:srgbClr val="FFB3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19" name="Freeform 1067"/>
                <p:cNvSpPr>
                  <a:spLocks/>
                </p:cNvSpPr>
                <p:nvPr/>
              </p:nvSpPr>
              <p:spPr bwMode="auto">
                <a:xfrm>
                  <a:off x="1612" y="1567"/>
                  <a:ext cx="218" cy="126"/>
                </a:xfrm>
                <a:custGeom>
                  <a:avLst/>
                  <a:gdLst>
                    <a:gd name="T0" fmla="*/ 196 w 218"/>
                    <a:gd name="T1" fmla="*/ 126 h 126"/>
                    <a:gd name="T2" fmla="*/ 193 w 218"/>
                    <a:gd name="T3" fmla="*/ 126 h 126"/>
                    <a:gd name="T4" fmla="*/ 190 w 218"/>
                    <a:gd name="T5" fmla="*/ 126 h 126"/>
                    <a:gd name="T6" fmla="*/ 187 w 218"/>
                    <a:gd name="T7" fmla="*/ 124 h 126"/>
                    <a:gd name="T8" fmla="*/ 169 w 218"/>
                    <a:gd name="T9" fmla="*/ 121 h 126"/>
                    <a:gd name="T10" fmla="*/ 153 w 218"/>
                    <a:gd name="T11" fmla="*/ 117 h 126"/>
                    <a:gd name="T12" fmla="*/ 132 w 218"/>
                    <a:gd name="T13" fmla="*/ 108 h 126"/>
                    <a:gd name="T14" fmla="*/ 114 w 218"/>
                    <a:gd name="T15" fmla="*/ 99 h 126"/>
                    <a:gd name="T16" fmla="*/ 87 w 218"/>
                    <a:gd name="T17" fmla="*/ 87 h 126"/>
                    <a:gd name="T18" fmla="*/ 63 w 218"/>
                    <a:gd name="T19" fmla="*/ 73 h 126"/>
                    <a:gd name="T20" fmla="*/ 44 w 218"/>
                    <a:gd name="T21" fmla="*/ 60 h 126"/>
                    <a:gd name="T22" fmla="*/ 32 w 218"/>
                    <a:gd name="T23" fmla="*/ 51 h 126"/>
                    <a:gd name="T24" fmla="*/ 20 w 218"/>
                    <a:gd name="T25" fmla="*/ 40 h 126"/>
                    <a:gd name="T26" fmla="*/ 11 w 218"/>
                    <a:gd name="T27" fmla="*/ 31 h 126"/>
                    <a:gd name="T28" fmla="*/ 6 w 218"/>
                    <a:gd name="T29" fmla="*/ 25 h 126"/>
                    <a:gd name="T30" fmla="*/ 5 w 218"/>
                    <a:gd name="T31" fmla="*/ 21 h 126"/>
                    <a:gd name="T32" fmla="*/ 3 w 218"/>
                    <a:gd name="T33" fmla="*/ 19 h 126"/>
                    <a:gd name="T34" fmla="*/ 2 w 218"/>
                    <a:gd name="T35" fmla="*/ 16 h 126"/>
                    <a:gd name="T36" fmla="*/ 0 w 218"/>
                    <a:gd name="T37" fmla="*/ 16 h 126"/>
                    <a:gd name="T38" fmla="*/ 3 w 218"/>
                    <a:gd name="T39" fmla="*/ 14 h 126"/>
                    <a:gd name="T40" fmla="*/ 5 w 218"/>
                    <a:gd name="T41" fmla="*/ 11 h 126"/>
                    <a:gd name="T42" fmla="*/ 6 w 218"/>
                    <a:gd name="T43" fmla="*/ 6 h 126"/>
                    <a:gd name="T44" fmla="*/ 11 w 218"/>
                    <a:gd name="T45" fmla="*/ 2 h 126"/>
                    <a:gd name="T46" fmla="*/ 14 w 218"/>
                    <a:gd name="T47" fmla="*/ 8 h 126"/>
                    <a:gd name="T48" fmla="*/ 26 w 218"/>
                    <a:gd name="T49" fmla="*/ 22 h 126"/>
                    <a:gd name="T50" fmla="*/ 51 w 218"/>
                    <a:gd name="T51" fmla="*/ 45 h 126"/>
                    <a:gd name="T52" fmla="*/ 63 w 218"/>
                    <a:gd name="T53" fmla="*/ 54 h 126"/>
                    <a:gd name="T54" fmla="*/ 78 w 218"/>
                    <a:gd name="T55" fmla="*/ 63 h 126"/>
                    <a:gd name="T56" fmla="*/ 96 w 218"/>
                    <a:gd name="T57" fmla="*/ 72 h 126"/>
                    <a:gd name="T58" fmla="*/ 111 w 218"/>
                    <a:gd name="T59" fmla="*/ 78 h 126"/>
                    <a:gd name="T60" fmla="*/ 133 w 218"/>
                    <a:gd name="T61" fmla="*/ 90 h 126"/>
                    <a:gd name="T62" fmla="*/ 154 w 218"/>
                    <a:gd name="T63" fmla="*/ 100 h 126"/>
                    <a:gd name="T64" fmla="*/ 174 w 218"/>
                    <a:gd name="T65" fmla="*/ 108 h 126"/>
                    <a:gd name="T66" fmla="*/ 184 w 218"/>
                    <a:gd name="T67" fmla="*/ 109 h 126"/>
                    <a:gd name="T68" fmla="*/ 196 w 218"/>
                    <a:gd name="T69" fmla="*/ 111 h 126"/>
                    <a:gd name="T70" fmla="*/ 208 w 218"/>
                    <a:gd name="T71" fmla="*/ 111 h 126"/>
                    <a:gd name="T72" fmla="*/ 218 w 218"/>
                    <a:gd name="T73" fmla="*/ 111 h 126"/>
                    <a:gd name="T74" fmla="*/ 217 w 218"/>
                    <a:gd name="T75" fmla="*/ 112 h 126"/>
                    <a:gd name="T76" fmla="*/ 214 w 218"/>
                    <a:gd name="T77" fmla="*/ 114 h 126"/>
                    <a:gd name="T78" fmla="*/ 209 w 218"/>
                    <a:gd name="T79" fmla="*/ 117 h 126"/>
                    <a:gd name="T80" fmla="*/ 206 w 218"/>
                    <a:gd name="T81" fmla="*/ 120 h 126"/>
                    <a:gd name="T82" fmla="*/ 205 w 218"/>
                    <a:gd name="T83" fmla="*/ 121 h 126"/>
                    <a:gd name="T84" fmla="*/ 202 w 218"/>
                    <a:gd name="T85" fmla="*/ 123 h 126"/>
                    <a:gd name="T86" fmla="*/ 199 w 218"/>
                    <a:gd name="T87" fmla="*/ 126 h 1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126"/>
                    <a:gd name="T134" fmla="*/ 218 w 218"/>
                    <a:gd name="T135" fmla="*/ 126 h 1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126">
                      <a:moveTo>
                        <a:pt x="197" y="126"/>
                      </a:moveTo>
                      <a:lnTo>
                        <a:pt x="197" y="126"/>
                      </a:lnTo>
                      <a:lnTo>
                        <a:pt x="196" y="126"/>
                      </a:lnTo>
                      <a:lnTo>
                        <a:pt x="194" y="126"/>
                      </a:lnTo>
                      <a:lnTo>
                        <a:pt x="193" y="126"/>
                      </a:lnTo>
                      <a:lnTo>
                        <a:pt x="191" y="126"/>
                      </a:lnTo>
                      <a:lnTo>
                        <a:pt x="190" y="126"/>
                      </a:lnTo>
                      <a:lnTo>
                        <a:pt x="188" y="124"/>
                      </a:lnTo>
                      <a:lnTo>
                        <a:pt x="187" y="124"/>
                      </a:lnTo>
                      <a:lnTo>
                        <a:pt x="181" y="123"/>
                      </a:lnTo>
                      <a:lnTo>
                        <a:pt x="175" y="123"/>
                      </a:lnTo>
                      <a:lnTo>
                        <a:pt x="169" y="121"/>
                      </a:lnTo>
                      <a:lnTo>
                        <a:pt x="163" y="120"/>
                      </a:lnTo>
                      <a:lnTo>
                        <a:pt x="159" y="118"/>
                      </a:lnTo>
                      <a:lnTo>
                        <a:pt x="153" y="117"/>
                      </a:lnTo>
                      <a:lnTo>
                        <a:pt x="147" y="114"/>
                      </a:lnTo>
                      <a:lnTo>
                        <a:pt x="139" y="111"/>
                      </a:lnTo>
                      <a:lnTo>
                        <a:pt x="132" y="108"/>
                      </a:lnTo>
                      <a:lnTo>
                        <a:pt x="123" y="103"/>
                      </a:lnTo>
                      <a:lnTo>
                        <a:pt x="114" y="99"/>
                      </a:lnTo>
                      <a:lnTo>
                        <a:pt x="105" y="94"/>
                      </a:lnTo>
                      <a:lnTo>
                        <a:pt x="96" y="91"/>
                      </a:lnTo>
                      <a:lnTo>
                        <a:pt x="87" y="87"/>
                      </a:lnTo>
                      <a:lnTo>
                        <a:pt x="79" y="82"/>
                      </a:lnTo>
                      <a:lnTo>
                        <a:pt x="70" y="78"/>
                      </a:lnTo>
                      <a:lnTo>
                        <a:pt x="63" y="73"/>
                      </a:lnTo>
                      <a:lnTo>
                        <a:pt x="55" y="69"/>
                      </a:lnTo>
                      <a:lnTo>
                        <a:pt x="48" y="64"/>
                      </a:lnTo>
                      <a:lnTo>
                        <a:pt x="44" y="60"/>
                      </a:lnTo>
                      <a:lnTo>
                        <a:pt x="36" y="55"/>
                      </a:lnTo>
                      <a:lnTo>
                        <a:pt x="32" y="51"/>
                      </a:lnTo>
                      <a:lnTo>
                        <a:pt x="26" y="46"/>
                      </a:lnTo>
                      <a:lnTo>
                        <a:pt x="23" y="43"/>
                      </a:lnTo>
                      <a:lnTo>
                        <a:pt x="20" y="40"/>
                      </a:lnTo>
                      <a:lnTo>
                        <a:pt x="17" y="37"/>
                      </a:lnTo>
                      <a:lnTo>
                        <a:pt x="14" y="34"/>
                      </a:lnTo>
                      <a:lnTo>
                        <a:pt x="11" y="31"/>
                      </a:lnTo>
                      <a:lnTo>
                        <a:pt x="8" y="28"/>
                      </a:lnTo>
                      <a:lnTo>
                        <a:pt x="6" y="25"/>
                      </a:lnTo>
                      <a:lnTo>
                        <a:pt x="5" y="24"/>
                      </a:lnTo>
                      <a:lnTo>
                        <a:pt x="5" y="22"/>
                      </a:lnTo>
                      <a:lnTo>
                        <a:pt x="5" y="21"/>
                      </a:lnTo>
                      <a:lnTo>
                        <a:pt x="3" y="21"/>
                      </a:lnTo>
                      <a:lnTo>
                        <a:pt x="3" y="19"/>
                      </a:lnTo>
                      <a:lnTo>
                        <a:pt x="2" y="18"/>
                      </a:lnTo>
                      <a:lnTo>
                        <a:pt x="2" y="16"/>
                      </a:lnTo>
                      <a:lnTo>
                        <a:pt x="0" y="16"/>
                      </a:lnTo>
                      <a:lnTo>
                        <a:pt x="2" y="15"/>
                      </a:lnTo>
                      <a:lnTo>
                        <a:pt x="3" y="14"/>
                      </a:lnTo>
                      <a:lnTo>
                        <a:pt x="5" y="12"/>
                      </a:lnTo>
                      <a:lnTo>
                        <a:pt x="5" y="11"/>
                      </a:lnTo>
                      <a:lnTo>
                        <a:pt x="5" y="9"/>
                      </a:lnTo>
                      <a:lnTo>
                        <a:pt x="6" y="8"/>
                      </a:lnTo>
                      <a:lnTo>
                        <a:pt x="6" y="6"/>
                      </a:lnTo>
                      <a:lnTo>
                        <a:pt x="11" y="0"/>
                      </a:lnTo>
                      <a:lnTo>
                        <a:pt x="11" y="2"/>
                      </a:lnTo>
                      <a:lnTo>
                        <a:pt x="12" y="5"/>
                      </a:lnTo>
                      <a:lnTo>
                        <a:pt x="14" y="8"/>
                      </a:lnTo>
                      <a:lnTo>
                        <a:pt x="17" y="12"/>
                      </a:lnTo>
                      <a:lnTo>
                        <a:pt x="21" y="16"/>
                      </a:lnTo>
                      <a:lnTo>
                        <a:pt x="26" y="22"/>
                      </a:lnTo>
                      <a:lnTo>
                        <a:pt x="32" y="28"/>
                      </a:lnTo>
                      <a:lnTo>
                        <a:pt x="41" y="36"/>
                      </a:lnTo>
                      <a:lnTo>
                        <a:pt x="51" y="45"/>
                      </a:lnTo>
                      <a:lnTo>
                        <a:pt x="57" y="49"/>
                      </a:lnTo>
                      <a:lnTo>
                        <a:pt x="63" y="54"/>
                      </a:lnTo>
                      <a:lnTo>
                        <a:pt x="67" y="57"/>
                      </a:lnTo>
                      <a:lnTo>
                        <a:pt x="72" y="60"/>
                      </a:lnTo>
                      <a:lnTo>
                        <a:pt x="78" y="63"/>
                      </a:lnTo>
                      <a:lnTo>
                        <a:pt x="82" y="66"/>
                      </a:lnTo>
                      <a:lnTo>
                        <a:pt x="88" y="67"/>
                      </a:lnTo>
                      <a:lnTo>
                        <a:pt x="96" y="72"/>
                      </a:lnTo>
                      <a:lnTo>
                        <a:pt x="102" y="75"/>
                      </a:lnTo>
                      <a:lnTo>
                        <a:pt x="111" y="78"/>
                      </a:lnTo>
                      <a:lnTo>
                        <a:pt x="118" y="82"/>
                      </a:lnTo>
                      <a:lnTo>
                        <a:pt x="126" y="85"/>
                      </a:lnTo>
                      <a:lnTo>
                        <a:pt x="133" y="90"/>
                      </a:lnTo>
                      <a:lnTo>
                        <a:pt x="141" y="94"/>
                      </a:lnTo>
                      <a:lnTo>
                        <a:pt x="147" y="97"/>
                      </a:lnTo>
                      <a:lnTo>
                        <a:pt x="154" y="100"/>
                      </a:lnTo>
                      <a:lnTo>
                        <a:pt x="160" y="103"/>
                      </a:lnTo>
                      <a:lnTo>
                        <a:pt x="166" y="106"/>
                      </a:lnTo>
                      <a:lnTo>
                        <a:pt x="174" y="108"/>
                      </a:lnTo>
                      <a:lnTo>
                        <a:pt x="180" y="109"/>
                      </a:lnTo>
                      <a:lnTo>
                        <a:pt x="184" y="109"/>
                      </a:lnTo>
                      <a:lnTo>
                        <a:pt x="188" y="111"/>
                      </a:lnTo>
                      <a:lnTo>
                        <a:pt x="193" y="111"/>
                      </a:lnTo>
                      <a:lnTo>
                        <a:pt x="196" y="111"/>
                      </a:lnTo>
                      <a:lnTo>
                        <a:pt x="200" y="111"/>
                      </a:lnTo>
                      <a:lnTo>
                        <a:pt x="205" y="111"/>
                      </a:lnTo>
                      <a:lnTo>
                        <a:pt x="208" y="111"/>
                      </a:lnTo>
                      <a:lnTo>
                        <a:pt x="211" y="111"/>
                      </a:lnTo>
                      <a:lnTo>
                        <a:pt x="215" y="111"/>
                      </a:lnTo>
                      <a:lnTo>
                        <a:pt x="218" y="111"/>
                      </a:lnTo>
                      <a:lnTo>
                        <a:pt x="217" y="112"/>
                      </a:lnTo>
                      <a:lnTo>
                        <a:pt x="215" y="112"/>
                      </a:lnTo>
                      <a:lnTo>
                        <a:pt x="214" y="114"/>
                      </a:lnTo>
                      <a:lnTo>
                        <a:pt x="212" y="115"/>
                      </a:lnTo>
                      <a:lnTo>
                        <a:pt x="211" y="115"/>
                      </a:lnTo>
                      <a:lnTo>
                        <a:pt x="209" y="117"/>
                      </a:lnTo>
                      <a:lnTo>
                        <a:pt x="208" y="118"/>
                      </a:lnTo>
                      <a:lnTo>
                        <a:pt x="206" y="120"/>
                      </a:lnTo>
                      <a:lnTo>
                        <a:pt x="205" y="120"/>
                      </a:lnTo>
                      <a:lnTo>
                        <a:pt x="205" y="121"/>
                      </a:lnTo>
                      <a:lnTo>
                        <a:pt x="203" y="123"/>
                      </a:lnTo>
                      <a:lnTo>
                        <a:pt x="202" y="123"/>
                      </a:lnTo>
                      <a:lnTo>
                        <a:pt x="200" y="124"/>
                      </a:lnTo>
                      <a:lnTo>
                        <a:pt x="199" y="126"/>
                      </a:lnTo>
                      <a:lnTo>
                        <a:pt x="197" y="126"/>
                      </a:lnTo>
                      <a:close/>
                    </a:path>
                  </a:pathLst>
                </a:custGeom>
                <a:solidFill>
                  <a:srgbClr val="FFB3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20" name="Freeform 1068"/>
                <p:cNvSpPr>
                  <a:spLocks/>
                </p:cNvSpPr>
                <p:nvPr/>
              </p:nvSpPr>
              <p:spPr bwMode="auto">
                <a:xfrm>
                  <a:off x="1880" y="1663"/>
                  <a:ext cx="56" cy="30"/>
                </a:xfrm>
                <a:custGeom>
                  <a:avLst/>
                  <a:gdLst>
                    <a:gd name="T0" fmla="*/ 1 w 56"/>
                    <a:gd name="T1" fmla="*/ 28 h 30"/>
                    <a:gd name="T2" fmla="*/ 3 w 56"/>
                    <a:gd name="T3" fmla="*/ 22 h 30"/>
                    <a:gd name="T4" fmla="*/ 3 w 56"/>
                    <a:gd name="T5" fmla="*/ 18 h 30"/>
                    <a:gd name="T6" fmla="*/ 4 w 56"/>
                    <a:gd name="T7" fmla="*/ 15 h 30"/>
                    <a:gd name="T8" fmla="*/ 4 w 56"/>
                    <a:gd name="T9" fmla="*/ 10 h 30"/>
                    <a:gd name="T10" fmla="*/ 4 w 56"/>
                    <a:gd name="T11" fmla="*/ 10 h 30"/>
                    <a:gd name="T12" fmla="*/ 7 w 56"/>
                    <a:gd name="T13" fmla="*/ 9 h 30"/>
                    <a:gd name="T14" fmla="*/ 12 w 56"/>
                    <a:gd name="T15" fmla="*/ 7 h 30"/>
                    <a:gd name="T16" fmla="*/ 16 w 56"/>
                    <a:gd name="T17" fmla="*/ 7 h 30"/>
                    <a:gd name="T18" fmla="*/ 22 w 56"/>
                    <a:gd name="T19" fmla="*/ 6 h 30"/>
                    <a:gd name="T20" fmla="*/ 27 w 56"/>
                    <a:gd name="T21" fmla="*/ 4 h 30"/>
                    <a:gd name="T22" fmla="*/ 30 w 56"/>
                    <a:gd name="T23" fmla="*/ 4 h 30"/>
                    <a:gd name="T24" fmla="*/ 36 w 56"/>
                    <a:gd name="T25" fmla="*/ 3 h 30"/>
                    <a:gd name="T26" fmla="*/ 42 w 56"/>
                    <a:gd name="T27" fmla="*/ 3 h 30"/>
                    <a:gd name="T28" fmla="*/ 48 w 56"/>
                    <a:gd name="T29" fmla="*/ 1 h 30"/>
                    <a:gd name="T30" fmla="*/ 54 w 56"/>
                    <a:gd name="T31" fmla="*/ 0 h 30"/>
                    <a:gd name="T32" fmla="*/ 56 w 56"/>
                    <a:gd name="T33" fmla="*/ 0 h 30"/>
                    <a:gd name="T34" fmla="*/ 54 w 56"/>
                    <a:gd name="T35" fmla="*/ 3 h 30"/>
                    <a:gd name="T36" fmla="*/ 51 w 56"/>
                    <a:gd name="T37" fmla="*/ 7 h 30"/>
                    <a:gd name="T38" fmla="*/ 49 w 56"/>
                    <a:gd name="T39" fmla="*/ 10 h 30"/>
                    <a:gd name="T40" fmla="*/ 48 w 56"/>
                    <a:gd name="T41" fmla="*/ 15 h 30"/>
                    <a:gd name="T42" fmla="*/ 46 w 56"/>
                    <a:gd name="T43" fmla="*/ 19 h 30"/>
                    <a:gd name="T44" fmla="*/ 45 w 56"/>
                    <a:gd name="T45" fmla="*/ 19 h 30"/>
                    <a:gd name="T46" fmla="*/ 42 w 56"/>
                    <a:gd name="T47" fmla="*/ 21 h 30"/>
                    <a:gd name="T48" fmla="*/ 39 w 56"/>
                    <a:gd name="T49" fmla="*/ 22 h 30"/>
                    <a:gd name="T50" fmla="*/ 36 w 56"/>
                    <a:gd name="T51" fmla="*/ 22 h 30"/>
                    <a:gd name="T52" fmla="*/ 33 w 56"/>
                    <a:gd name="T53" fmla="*/ 22 h 30"/>
                    <a:gd name="T54" fmla="*/ 31 w 56"/>
                    <a:gd name="T55" fmla="*/ 24 h 30"/>
                    <a:gd name="T56" fmla="*/ 25 w 56"/>
                    <a:gd name="T57" fmla="*/ 25 h 30"/>
                    <a:gd name="T58" fmla="*/ 19 w 56"/>
                    <a:gd name="T59" fmla="*/ 27 h 30"/>
                    <a:gd name="T60" fmla="*/ 12 w 56"/>
                    <a:gd name="T61" fmla="*/ 28 h 30"/>
                    <a:gd name="T62" fmla="*/ 6 w 56"/>
                    <a:gd name="T63" fmla="*/ 30 h 30"/>
                    <a:gd name="T64" fmla="*/ 0 w 56"/>
                    <a:gd name="T65" fmla="*/ 3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30"/>
                    <a:gd name="T101" fmla="*/ 56 w 56"/>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30">
                      <a:moveTo>
                        <a:pt x="0" y="30"/>
                      </a:moveTo>
                      <a:lnTo>
                        <a:pt x="1" y="28"/>
                      </a:lnTo>
                      <a:lnTo>
                        <a:pt x="1" y="25"/>
                      </a:lnTo>
                      <a:lnTo>
                        <a:pt x="3" y="22"/>
                      </a:lnTo>
                      <a:lnTo>
                        <a:pt x="3" y="21"/>
                      </a:lnTo>
                      <a:lnTo>
                        <a:pt x="3" y="18"/>
                      </a:lnTo>
                      <a:lnTo>
                        <a:pt x="3" y="16"/>
                      </a:lnTo>
                      <a:lnTo>
                        <a:pt x="4" y="15"/>
                      </a:lnTo>
                      <a:lnTo>
                        <a:pt x="4" y="13"/>
                      </a:lnTo>
                      <a:lnTo>
                        <a:pt x="4" y="10"/>
                      </a:lnTo>
                      <a:lnTo>
                        <a:pt x="6" y="9"/>
                      </a:lnTo>
                      <a:lnTo>
                        <a:pt x="7" y="9"/>
                      </a:lnTo>
                      <a:lnTo>
                        <a:pt x="10" y="9"/>
                      </a:lnTo>
                      <a:lnTo>
                        <a:pt x="12" y="7"/>
                      </a:lnTo>
                      <a:lnTo>
                        <a:pt x="15" y="7"/>
                      </a:lnTo>
                      <a:lnTo>
                        <a:pt x="16" y="7"/>
                      </a:lnTo>
                      <a:lnTo>
                        <a:pt x="19" y="7"/>
                      </a:lnTo>
                      <a:lnTo>
                        <a:pt x="22" y="6"/>
                      </a:lnTo>
                      <a:lnTo>
                        <a:pt x="24" y="6"/>
                      </a:lnTo>
                      <a:lnTo>
                        <a:pt x="27" y="4"/>
                      </a:lnTo>
                      <a:lnTo>
                        <a:pt x="30" y="4"/>
                      </a:lnTo>
                      <a:lnTo>
                        <a:pt x="33" y="3"/>
                      </a:lnTo>
                      <a:lnTo>
                        <a:pt x="36" y="3"/>
                      </a:lnTo>
                      <a:lnTo>
                        <a:pt x="39" y="3"/>
                      </a:lnTo>
                      <a:lnTo>
                        <a:pt x="42" y="3"/>
                      </a:lnTo>
                      <a:lnTo>
                        <a:pt x="45" y="1"/>
                      </a:lnTo>
                      <a:lnTo>
                        <a:pt x="48" y="1"/>
                      </a:lnTo>
                      <a:lnTo>
                        <a:pt x="51" y="1"/>
                      </a:lnTo>
                      <a:lnTo>
                        <a:pt x="54" y="0"/>
                      </a:lnTo>
                      <a:lnTo>
                        <a:pt x="56" y="0"/>
                      </a:lnTo>
                      <a:lnTo>
                        <a:pt x="55" y="1"/>
                      </a:lnTo>
                      <a:lnTo>
                        <a:pt x="54" y="3"/>
                      </a:lnTo>
                      <a:lnTo>
                        <a:pt x="52" y="4"/>
                      </a:lnTo>
                      <a:lnTo>
                        <a:pt x="51" y="7"/>
                      </a:lnTo>
                      <a:lnTo>
                        <a:pt x="51" y="9"/>
                      </a:lnTo>
                      <a:lnTo>
                        <a:pt x="49" y="10"/>
                      </a:lnTo>
                      <a:lnTo>
                        <a:pt x="48" y="13"/>
                      </a:lnTo>
                      <a:lnTo>
                        <a:pt x="48" y="15"/>
                      </a:lnTo>
                      <a:lnTo>
                        <a:pt x="46" y="18"/>
                      </a:lnTo>
                      <a:lnTo>
                        <a:pt x="46" y="19"/>
                      </a:lnTo>
                      <a:lnTo>
                        <a:pt x="45" y="19"/>
                      </a:lnTo>
                      <a:lnTo>
                        <a:pt x="43" y="21"/>
                      </a:lnTo>
                      <a:lnTo>
                        <a:pt x="42" y="21"/>
                      </a:lnTo>
                      <a:lnTo>
                        <a:pt x="40" y="21"/>
                      </a:lnTo>
                      <a:lnTo>
                        <a:pt x="39" y="22"/>
                      </a:lnTo>
                      <a:lnTo>
                        <a:pt x="37" y="22"/>
                      </a:lnTo>
                      <a:lnTo>
                        <a:pt x="36" y="22"/>
                      </a:lnTo>
                      <a:lnTo>
                        <a:pt x="34" y="22"/>
                      </a:lnTo>
                      <a:lnTo>
                        <a:pt x="33" y="22"/>
                      </a:lnTo>
                      <a:lnTo>
                        <a:pt x="31" y="24"/>
                      </a:lnTo>
                      <a:lnTo>
                        <a:pt x="28" y="24"/>
                      </a:lnTo>
                      <a:lnTo>
                        <a:pt x="25" y="25"/>
                      </a:lnTo>
                      <a:lnTo>
                        <a:pt x="22" y="27"/>
                      </a:lnTo>
                      <a:lnTo>
                        <a:pt x="19" y="27"/>
                      </a:lnTo>
                      <a:lnTo>
                        <a:pt x="15" y="27"/>
                      </a:lnTo>
                      <a:lnTo>
                        <a:pt x="12" y="28"/>
                      </a:lnTo>
                      <a:lnTo>
                        <a:pt x="9" y="28"/>
                      </a:lnTo>
                      <a:lnTo>
                        <a:pt x="6" y="30"/>
                      </a:lnTo>
                      <a:lnTo>
                        <a:pt x="3" y="30"/>
                      </a:lnTo>
                      <a:lnTo>
                        <a:pt x="0" y="30"/>
                      </a:lnTo>
                      <a:close/>
                    </a:path>
                  </a:pathLst>
                </a:custGeom>
                <a:solidFill>
                  <a:srgbClr val="FFB3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21" name="Freeform 1069"/>
                <p:cNvSpPr>
                  <a:spLocks/>
                </p:cNvSpPr>
                <p:nvPr/>
              </p:nvSpPr>
              <p:spPr bwMode="auto">
                <a:xfrm>
                  <a:off x="2359" y="1769"/>
                  <a:ext cx="47" cy="15"/>
                </a:xfrm>
                <a:custGeom>
                  <a:avLst/>
                  <a:gdLst>
                    <a:gd name="T0" fmla="*/ 0 w 47"/>
                    <a:gd name="T1" fmla="*/ 13 h 15"/>
                    <a:gd name="T2" fmla="*/ 0 w 47"/>
                    <a:gd name="T3" fmla="*/ 10 h 15"/>
                    <a:gd name="T4" fmla="*/ 2 w 47"/>
                    <a:gd name="T5" fmla="*/ 7 h 15"/>
                    <a:gd name="T6" fmla="*/ 2 w 47"/>
                    <a:gd name="T7" fmla="*/ 6 h 15"/>
                    <a:gd name="T8" fmla="*/ 2 w 47"/>
                    <a:gd name="T9" fmla="*/ 1 h 15"/>
                    <a:gd name="T10" fmla="*/ 2 w 47"/>
                    <a:gd name="T11" fmla="*/ 1 h 15"/>
                    <a:gd name="T12" fmla="*/ 8 w 47"/>
                    <a:gd name="T13" fmla="*/ 1 h 15"/>
                    <a:gd name="T14" fmla="*/ 14 w 47"/>
                    <a:gd name="T15" fmla="*/ 1 h 15"/>
                    <a:gd name="T16" fmla="*/ 20 w 47"/>
                    <a:gd name="T17" fmla="*/ 1 h 15"/>
                    <a:gd name="T18" fmla="*/ 26 w 47"/>
                    <a:gd name="T19" fmla="*/ 1 h 15"/>
                    <a:gd name="T20" fmla="*/ 32 w 47"/>
                    <a:gd name="T21" fmla="*/ 1 h 15"/>
                    <a:gd name="T22" fmla="*/ 35 w 47"/>
                    <a:gd name="T23" fmla="*/ 1 h 15"/>
                    <a:gd name="T24" fmla="*/ 36 w 47"/>
                    <a:gd name="T25" fmla="*/ 0 h 15"/>
                    <a:gd name="T26" fmla="*/ 39 w 47"/>
                    <a:gd name="T27" fmla="*/ 0 h 15"/>
                    <a:gd name="T28" fmla="*/ 42 w 47"/>
                    <a:gd name="T29" fmla="*/ 0 h 15"/>
                    <a:gd name="T30" fmla="*/ 45 w 47"/>
                    <a:gd name="T31" fmla="*/ 0 h 15"/>
                    <a:gd name="T32" fmla="*/ 47 w 47"/>
                    <a:gd name="T33" fmla="*/ 0 h 15"/>
                    <a:gd name="T34" fmla="*/ 47 w 47"/>
                    <a:gd name="T35" fmla="*/ 1 h 15"/>
                    <a:gd name="T36" fmla="*/ 45 w 47"/>
                    <a:gd name="T37" fmla="*/ 6 h 15"/>
                    <a:gd name="T38" fmla="*/ 44 w 47"/>
                    <a:gd name="T39" fmla="*/ 7 h 15"/>
                    <a:gd name="T40" fmla="*/ 44 w 47"/>
                    <a:gd name="T41" fmla="*/ 10 h 15"/>
                    <a:gd name="T42" fmla="*/ 42 w 47"/>
                    <a:gd name="T43" fmla="*/ 13 h 15"/>
                    <a:gd name="T44" fmla="*/ 42 w 47"/>
                    <a:gd name="T45" fmla="*/ 13 h 15"/>
                    <a:gd name="T46" fmla="*/ 39 w 47"/>
                    <a:gd name="T47" fmla="*/ 13 h 15"/>
                    <a:gd name="T48" fmla="*/ 38 w 47"/>
                    <a:gd name="T49" fmla="*/ 13 h 15"/>
                    <a:gd name="T50" fmla="*/ 36 w 47"/>
                    <a:gd name="T51" fmla="*/ 15 h 15"/>
                    <a:gd name="T52" fmla="*/ 35 w 47"/>
                    <a:gd name="T53" fmla="*/ 15 h 15"/>
                    <a:gd name="T54" fmla="*/ 33 w 47"/>
                    <a:gd name="T55" fmla="*/ 15 h 15"/>
                    <a:gd name="T56" fmla="*/ 32 w 47"/>
                    <a:gd name="T57" fmla="*/ 15 h 15"/>
                    <a:gd name="T58" fmla="*/ 32 w 47"/>
                    <a:gd name="T59" fmla="*/ 15 h 15"/>
                    <a:gd name="T60" fmla="*/ 32 w 47"/>
                    <a:gd name="T61" fmla="*/ 15 h 15"/>
                    <a:gd name="T62" fmla="*/ 30 w 47"/>
                    <a:gd name="T63" fmla="*/ 15 h 15"/>
                    <a:gd name="T64" fmla="*/ 30 w 47"/>
                    <a:gd name="T65" fmla="*/ 15 h 15"/>
                    <a:gd name="T66" fmla="*/ 30 w 47"/>
                    <a:gd name="T67" fmla="*/ 13 h 15"/>
                    <a:gd name="T68" fmla="*/ 29 w 47"/>
                    <a:gd name="T69" fmla="*/ 12 h 15"/>
                    <a:gd name="T70" fmla="*/ 29 w 47"/>
                    <a:gd name="T71" fmla="*/ 10 h 15"/>
                    <a:gd name="T72" fmla="*/ 27 w 47"/>
                    <a:gd name="T73" fmla="*/ 9 h 15"/>
                    <a:gd name="T74" fmla="*/ 27 w 47"/>
                    <a:gd name="T75" fmla="*/ 9 h 15"/>
                    <a:gd name="T76" fmla="*/ 27 w 47"/>
                    <a:gd name="T77" fmla="*/ 9 h 15"/>
                    <a:gd name="T78" fmla="*/ 26 w 47"/>
                    <a:gd name="T79" fmla="*/ 9 h 15"/>
                    <a:gd name="T80" fmla="*/ 24 w 47"/>
                    <a:gd name="T81" fmla="*/ 10 h 15"/>
                    <a:gd name="T82" fmla="*/ 23 w 47"/>
                    <a:gd name="T83" fmla="*/ 12 h 15"/>
                    <a:gd name="T84" fmla="*/ 23 w 47"/>
                    <a:gd name="T85" fmla="*/ 13 h 15"/>
                    <a:gd name="T86" fmla="*/ 21 w 47"/>
                    <a:gd name="T87" fmla="*/ 15 h 15"/>
                    <a:gd name="T88" fmla="*/ 18 w 47"/>
                    <a:gd name="T89" fmla="*/ 15 h 15"/>
                    <a:gd name="T90" fmla="*/ 15 w 47"/>
                    <a:gd name="T91" fmla="*/ 15 h 15"/>
                    <a:gd name="T92" fmla="*/ 11 w 47"/>
                    <a:gd name="T93" fmla="*/ 15 h 15"/>
                    <a:gd name="T94" fmla="*/ 6 w 47"/>
                    <a:gd name="T95" fmla="*/ 15 h 15"/>
                    <a:gd name="T96" fmla="*/ 2 w 47"/>
                    <a:gd name="T97" fmla="*/ 15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15"/>
                    <a:gd name="T149" fmla="*/ 47 w 47"/>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15">
                      <a:moveTo>
                        <a:pt x="0" y="15"/>
                      </a:moveTo>
                      <a:lnTo>
                        <a:pt x="0" y="13"/>
                      </a:lnTo>
                      <a:lnTo>
                        <a:pt x="0" y="12"/>
                      </a:lnTo>
                      <a:lnTo>
                        <a:pt x="0" y="10"/>
                      </a:lnTo>
                      <a:lnTo>
                        <a:pt x="2" y="9"/>
                      </a:lnTo>
                      <a:lnTo>
                        <a:pt x="2" y="7"/>
                      </a:lnTo>
                      <a:lnTo>
                        <a:pt x="2" y="6"/>
                      </a:lnTo>
                      <a:lnTo>
                        <a:pt x="2" y="3"/>
                      </a:lnTo>
                      <a:lnTo>
                        <a:pt x="2" y="1"/>
                      </a:lnTo>
                      <a:lnTo>
                        <a:pt x="5" y="1"/>
                      </a:lnTo>
                      <a:lnTo>
                        <a:pt x="8" y="1"/>
                      </a:lnTo>
                      <a:lnTo>
                        <a:pt x="11" y="1"/>
                      </a:lnTo>
                      <a:lnTo>
                        <a:pt x="14" y="1"/>
                      </a:lnTo>
                      <a:lnTo>
                        <a:pt x="17" y="1"/>
                      </a:lnTo>
                      <a:lnTo>
                        <a:pt x="20" y="1"/>
                      </a:lnTo>
                      <a:lnTo>
                        <a:pt x="23" y="1"/>
                      </a:lnTo>
                      <a:lnTo>
                        <a:pt x="26" y="1"/>
                      </a:lnTo>
                      <a:lnTo>
                        <a:pt x="29" y="1"/>
                      </a:lnTo>
                      <a:lnTo>
                        <a:pt x="32" y="1"/>
                      </a:lnTo>
                      <a:lnTo>
                        <a:pt x="35" y="1"/>
                      </a:lnTo>
                      <a:lnTo>
                        <a:pt x="35" y="0"/>
                      </a:lnTo>
                      <a:lnTo>
                        <a:pt x="36" y="0"/>
                      </a:lnTo>
                      <a:lnTo>
                        <a:pt x="39" y="0"/>
                      </a:lnTo>
                      <a:lnTo>
                        <a:pt x="41" y="0"/>
                      </a:lnTo>
                      <a:lnTo>
                        <a:pt x="42" y="0"/>
                      </a:lnTo>
                      <a:lnTo>
                        <a:pt x="44" y="0"/>
                      </a:lnTo>
                      <a:lnTo>
                        <a:pt x="45" y="0"/>
                      </a:lnTo>
                      <a:lnTo>
                        <a:pt x="47" y="0"/>
                      </a:lnTo>
                      <a:lnTo>
                        <a:pt x="47" y="1"/>
                      </a:lnTo>
                      <a:lnTo>
                        <a:pt x="45" y="3"/>
                      </a:lnTo>
                      <a:lnTo>
                        <a:pt x="45" y="6"/>
                      </a:lnTo>
                      <a:lnTo>
                        <a:pt x="44" y="7"/>
                      </a:lnTo>
                      <a:lnTo>
                        <a:pt x="44" y="10"/>
                      </a:lnTo>
                      <a:lnTo>
                        <a:pt x="44" y="13"/>
                      </a:lnTo>
                      <a:lnTo>
                        <a:pt x="42" y="13"/>
                      </a:lnTo>
                      <a:lnTo>
                        <a:pt x="41" y="13"/>
                      </a:lnTo>
                      <a:lnTo>
                        <a:pt x="39" y="13"/>
                      </a:lnTo>
                      <a:lnTo>
                        <a:pt x="38" y="13"/>
                      </a:lnTo>
                      <a:lnTo>
                        <a:pt x="38" y="15"/>
                      </a:lnTo>
                      <a:lnTo>
                        <a:pt x="36" y="15"/>
                      </a:lnTo>
                      <a:lnTo>
                        <a:pt x="35" y="15"/>
                      </a:lnTo>
                      <a:lnTo>
                        <a:pt x="33" y="15"/>
                      </a:lnTo>
                      <a:lnTo>
                        <a:pt x="32" y="15"/>
                      </a:lnTo>
                      <a:lnTo>
                        <a:pt x="30" y="15"/>
                      </a:lnTo>
                      <a:lnTo>
                        <a:pt x="30" y="13"/>
                      </a:lnTo>
                      <a:lnTo>
                        <a:pt x="29" y="13"/>
                      </a:lnTo>
                      <a:lnTo>
                        <a:pt x="29" y="12"/>
                      </a:lnTo>
                      <a:lnTo>
                        <a:pt x="29" y="10"/>
                      </a:lnTo>
                      <a:lnTo>
                        <a:pt x="27" y="9"/>
                      </a:lnTo>
                      <a:lnTo>
                        <a:pt x="26" y="9"/>
                      </a:lnTo>
                      <a:lnTo>
                        <a:pt x="26" y="10"/>
                      </a:lnTo>
                      <a:lnTo>
                        <a:pt x="24" y="10"/>
                      </a:lnTo>
                      <a:lnTo>
                        <a:pt x="23" y="12"/>
                      </a:lnTo>
                      <a:lnTo>
                        <a:pt x="23" y="13"/>
                      </a:lnTo>
                      <a:lnTo>
                        <a:pt x="21" y="13"/>
                      </a:lnTo>
                      <a:lnTo>
                        <a:pt x="21" y="15"/>
                      </a:lnTo>
                      <a:lnTo>
                        <a:pt x="18" y="15"/>
                      </a:lnTo>
                      <a:lnTo>
                        <a:pt x="17" y="15"/>
                      </a:lnTo>
                      <a:lnTo>
                        <a:pt x="15" y="15"/>
                      </a:lnTo>
                      <a:lnTo>
                        <a:pt x="12" y="15"/>
                      </a:lnTo>
                      <a:lnTo>
                        <a:pt x="11" y="15"/>
                      </a:lnTo>
                      <a:lnTo>
                        <a:pt x="8" y="15"/>
                      </a:lnTo>
                      <a:lnTo>
                        <a:pt x="6" y="15"/>
                      </a:lnTo>
                      <a:lnTo>
                        <a:pt x="3" y="15"/>
                      </a:lnTo>
                      <a:lnTo>
                        <a:pt x="2" y="15"/>
                      </a:lnTo>
                      <a:lnTo>
                        <a:pt x="0" y="15"/>
                      </a:lnTo>
                      <a:close/>
                    </a:path>
                  </a:pathLst>
                </a:custGeom>
                <a:solidFill>
                  <a:srgbClr val="FFB3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22" name="Freeform 1070"/>
                <p:cNvSpPr>
                  <a:spLocks/>
                </p:cNvSpPr>
                <p:nvPr/>
              </p:nvSpPr>
              <p:spPr bwMode="auto">
                <a:xfrm>
                  <a:off x="1608" y="1152"/>
                  <a:ext cx="1400" cy="753"/>
                </a:xfrm>
                <a:custGeom>
                  <a:avLst/>
                  <a:gdLst>
                    <a:gd name="T0" fmla="*/ 154 w 1400"/>
                    <a:gd name="T1" fmla="*/ 571 h 753"/>
                    <a:gd name="T2" fmla="*/ 227 w 1400"/>
                    <a:gd name="T3" fmla="*/ 545 h 753"/>
                    <a:gd name="T4" fmla="*/ 254 w 1400"/>
                    <a:gd name="T5" fmla="*/ 575 h 753"/>
                    <a:gd name="T6" fmla="*/ 266 w 1400"/>
                    <a:gd name="T7" fmla="*/ 565 h 753"/>
                    <a:gd name="T8" fmla="*/ 294 w 1400"/>
                    <a:gd name="T9" fmla="*/ 584 h 753"/>
                    <a:gd name="T10" fmla="*/ 321 w 1400"/>
                    <a:gd name="T11" fmla="*/ 521 h 753"/>
                    <a:gd name="T12" fmla="*/ 333 w 1400"/>
                    <a:gd name="T13" fmla="*/ 612 h 753"/>
                    <a:gd name="T14" fmla="*/ 358 w 1400"/>
                    <a:gd name="T15" fmla="*/ 559 h 753"/>
                    <a:gd name="T16" fmla="*/ 387 w 1400"/>
                    <a:gd name="T17" fmla="*/ 542 h 753"/>
                    <a:gd name="T18" fmla="*/ 396 w 1400"/>
                    <a:gd name="T19" fmla="*/ 614 h 753"/>
                    <a:gd name="T20" fmla="*/ 429 w 1400"/>
                    <a:gd name="T21" fmla="*/ 644 h 753"/>
                    <a:gd name="T22" fmla="*/ 429 w 1400"/>
                    <a:gd name="T23" fmla="*/ 520 h 753"/>
                    <a:gd name="T24" fmla="*/ 448 w 1400"/>
                    <a:gd name="T25" fmla="*/ 611 h 753"/>
                    <a:gd name="T26" fmla="*/ 482 w 1400"/>
                    <a:gd name="T27" fmla="*/ 571 h 753"/>
                    <a:gd name="T28" fmla="*/ 490 w 1400"/>
                    <a:gd name="T29" fmla="*/ 672 h 753"/>
                    <a:gd name="T30" fmla="*/ 520 w 1400"/>
                    <a:gd name="T31" fmla="*/ 623 h 753"/>
                    <a:gd name="T32" fmla="*/ 545 w 1400"/>
                    <a:gd name="T33" fmla="*/ 669 h 753"/>
                    <a:gd name="T34" fmla="*/ 574 w 1400"/>
                    <a:gd name="T35" fmla="*/ 535 h 753"/>
                    <a:gd name="T36" fmla="*/ 563 w 1400"/>
                    <a:gd name="T37" fmla="*/ 630 h 753"/>
                    <a:gd name="T38" fmla="*/ 574 w 1400"/>
                    <a:gd name="T39" fmla="*/ 672 h 753"/>
                    <a:gd name="T40" fmla="*/ 595 w 1400"/>
                    <a:gd name="T41" fmla="*/ 718 h 753"/>
                    <a:gd name="T42" fmla="*/ 595 w 1400"/>
                    <a:gd name="T43" fmla="*/ 617 h 753"/>
                    <a:gd name="T44" fmla="*/ 639 w 1400"/>
                    <a:gd name="T45" fmla="*/ 623 h 753"/>
                    <a:gd name="T46" fmla="*/ 662 w 1400"/>
                    <a:gd name="T47" fmla="*/ 642 h 753"/>
                    <a:gd name="T48" fmla="*/ 675 w 1400"/>
                    <a:gd name="T49" fmla="*/ 727 h 753"/>
                    <a:gd name="T50" fmla="*/ 708 w 1400"/>
                    <a:gd name="T51" fmla="*/ 624 h 753"/>
                    <a:gd name="T52" fmla="*/ 741 w 1400"/>
                    <a:gd name="T53" fmla="*/ 717 h 753"/>
                    <a:gd name="T54" fmla="*/ 754 w 1400"/>
                    <a:gd name="T55" fmla="*/ 608 h 753"/>
                    <a:gd name="T56" fmla="*/ 757 w 1400"/>
                    <a:gd name="T57" fmla="*/ 677 h 753"/>
                    <a:gd name="T58" fmla="*/ 772 w 1400"/>
                    <a:gd name="T59" fmla="*/ 704 h 753"/>
                    <a:gd name="T60" fmla="*/ 793 w 1400"/>
                    <a:gd name="T61" fmla="*/ 698 h 753"/>
                    <a:gd name="T62" fmla="*/ 816 w 1400"/>
                    <a:gd name="T63" fmla="*/ 611 h 753"/>
                    <a:gd name="T64" fmla="*/ 817 w 1400"/>
                    <a:gd name="T65" fmla="*/ 750 h 753"/>
                    <a:gd name="T66" fmla="*/ 846 w 1400"/>
                    <a:gd name="T67" fmla="*/ 663 h 753"/>
                    <a:gd name="T68" fmla="*/ 871 w 1400"/>
                    <a:gd name="T69" fmla="*/ 708 h 753"/>
                    <a:gd name="T70" fmla="*/ 910 w 1400"/>
                    <a:gd name="T71" fmla="*/ 708 h 753"/>
                    <a:gd name="T72" fmla="*/ 926 w 1400"/>
                    <a:gd name="T73" fmla="*/ 618 h 753"/>
                    <a:gd name="T74" fmla="*/ 952 w 1400"/>
                    <a:gd name="T75" fmla="*/ 617 h 753"/>
                    <a:gd name="T76" fmla="*/ 968 w 1400"/>
                    <a:gd name="T77" fmla="*/ 686 h 753"/>
                    <a:gd name="T78" fmla="*/ 977 w 1400"/>
                    <a:gd name="T79" fmla="*/ 599 h 753"/>
                    <a:gd name="T80" fmla="*/ 1009 w 1400"/>
                    <a:gd name="T81" fmla="*/ 608 h 753"/>
                    <a:gd name="T82" fmla="*/ 1034 w 1400"/>
                    <a:gd name="T83" fmla="*/ 597 h 753"/>
                    <a:gd name="T84" fmla="*/ 1088 w 1400"/>
                    <a:gd name="T85" fmla="*/ 594 h 753"/>
                    <a:gd name="T86" fmla="*/ 1098 w 1400"/>
                    <a:gd name="T87" fmla="*/ 550 h 753"/>
                    <a:gd name="T88" fmla="*/ 1119 w 1400"/>
                    <a:gd name="T89" fmla="*/ 535 h 753"/>
                    <a:gd name="T90" fmla="*/ 1109 w 1400"/>
                    <a:gd name="T91" fmla="*/ 490 h 753"/>
                    <a:gd name="T92" fmla="*/ 1137 w 1400"/>
                    <a:gd name="T93" fmla="*/ 497 h 753"/>
                    <a:gd name="T94" fmla="*/ 1158 w 1400"/>
                    <a:gd name="T95" fmla="*/ 475 h 753"/>
                    <a:gd name="T96" fmla="*/ 1201 w 1400"/>
                    <a:gd name="T97" fmla="*/ 493 h 753"/>
                    <a:gd name="T98" fmla="*/ 1270 w 1400"/>
                    <a:gd name="T99" fmla="*/ 509 h 753"/>
                    <a:gd name="T100" fmla="*/ 1384 w 1400"/>
                    <a:gd name="T101" fmla="*/ 421 h 753"/>
                    <a:gd name="T102" fmla="*/ 1366 w 1400"/>
                    <a:gd name="T103" fmla="*/ 310 h 753"/>
                    <a:gd name="T104" fmla="*/ 1261 w 1400"/>
                    <a:gd name="T105" fmla="*/ 255 h 753"/>
                    <a:gd name="T106" fmla="*/ 1149 w 1400"/>
                    <a:gd name="T107" fmla="*/ 174 h 753"/>
                    <a:gd name="T108" fmla="*/ 1022 w 1400"/>
                    <a:gd name="T109" fmla="*/ 86 h 753"/>
                    <a:gd name="T110" fmla="*/ 949 w 1400"/>
                    <a:gd name="T111" fmla="*/ 44 h 753"/>
                    <a:gd name="T112" fmla="*/ 744 w 1400"/>
                    <a:gd name="T113" fmla="*/ 10 h 753"/>
                    <a:gd name="T114" fmla="*/ 547 w 1400"/>
                    <a:gd name="T115" fmla="*/ 32 h 753"/>
                    <a:gd name="T116" fmla="*/ 414 w 1400"/>
                    <a:gd name="T117" fmla="*/ 94 h 753"/>
                    <a:gd name="T118" fmla="*/ 266 w 1400"/>
                    <a:gd name="T119" fmla="*/ 162 h 753"/>
                    <a:gd name="T120" fmla="*/ 200 w 1400"/>
                    <a:gd name="T121" fmla="*/ 275 h 753"/>
                    <a:gd name="T122" fmla="*/ 115 w 1400"/>
                    <a:gd name="T123" fmla="*/ 327 h 753"/>
                    <a:gd name="T124" fmla="*/ 0 w 1400"/>
                    <a:gd name="T125" fmla="*/ 463 h 7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00"/>
                    <a:gd name="T190" fmla="*/ 0 h 753"/>
                    <a:gd name="T191" fmla="*/ 1400 w 1400"/>
                    <a:gd name="T192" fmla="*/ 753 h 7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00" h="753">
                      <a:moveTo>
                        <a:pt x="21" y="511"/>
                      </a:moveTo>
                      <a:lnTo>
                        <a:pt x="21" y="511"/>
                      </a:lnTo>
                      <a:lnTo>
                        <a:pt x="25" y="515"/>
                      </a:lnTo>
                      <a:lnTo>
                        <a:pt x="28" y="520"/>
                      </a:lnTo>
                      <a:lnTo>
                        <a:pt x="33" y="523"/>
                      </a:lnTo>
                      <a:lnTo>
                        <a:pt x="37" y="527"/>
                      </a:lnTo>
                      <a:lnTo>
                        <a:pt x="42" y="532"/>
                      </a:lnTo>
                      <a:lnTo>
                        <a:pt x="46" y="535"/>
                      </a:lnTo>
                      <a:lnTo>
                        <a:pt x="52" y="539"/>
                      </a:lnTo>
                      <a:lnTo>
                        <a:pt x="56" y="542"/>
                      </a:lnTo>
                      <a:lnTo>
                        <a:pt x="62" y="545"/>
                      </a:lnTo>
                      <a:lnTo>
                        <a:pt x="70" y="548"/>
                      </a:lnTo>
                      <a:lnTo>
                        <a:pt x="76" y="551"/>
                      </a:lnTo>
                      <a:lnTo>
                        <a:pt x="85" y="554"/>
                      </a:lnTo>
                      <a:lnTo>
                        <a:pt x="92" y="557"/>
                      </a:lnTo>
                      <a:lnTo>
                        <a:pt x="101" y="560"/>
                      </a:lnTo>
                      <a:lnTo>
                        <a:pt x="110" y="563"/>
                      </a:lnTo>
                      <a:lnTo>
                        <a:pt x="119" y="565"/>
                      </a:lnTo>
                      <a:lnTo>
                        <a:pt x="128" y="568"/>
                      </a:lnTo>
                      <a:lnTo>
                        <a:pt x="136" y="569"/>
                      </a:lnTo>
                      <a:lnTo>
                        <a:pt x="142" y="571"/>
                      </a:lnTo>
                      <a:lnTo>
                        <a:pt x="148" y="572"/>
                      </a:lnTo>
                      <a:lnTo>
                        <a:pt x="154" y="571"/>
                      </a:lnTo>
                      <a:lnTo>
                        <a:pt x="160" y="569"/>
                      </a:lnTo>
                      <a:lnTo>
                        <a:pt x="166" y="566"/>
                      </a:lnTo>
                      <a:lnTo>
                        <a:pt x="173" y="563"/>
                      </a:lnTo>
                      <a:lnTo>
                        <a:pt x="179" y="559"/>
                      </a:lnTo>
                      <a:lnTo>
                        <a:pt x="187" y="554"/>
                      </a:lnTo>
                      <a:lnTo>
                        <a:pt x="192" y="548"/>
                      </a:lnTo>
                      <a:lnTo>
                        <a:pt x="200" y="544"/>
                      </a:lnTo>
                      <a:lnTo>
                        <a:pt x="206" y="539"/>
                      </a:lnTo>
                      <a:lnTo>
                        <a:pt x="210" y="535"/>
                      </a:lnTo>
                      <a:lnTo>
                        <a:pt x="215" y="530"/>
                      </a:lnTo>
                      <a:lnTo>
                        <a:pt x="218" y="529"/>
                      </a:lnTo>
                      <a:lnTo>
                        <a:pt x="221" y="527"/>
                      </a:lnTo>
                      <a:lnTo>
                        <a:pt x="224" y="526"/>
                      </a:lnTo>
                      <a:lnTo>
                        <a:pt x="227" y="526"/>
                      </a:lnTo>
                      <a:lnTo>
                        <a:pt x="228" y="527"/>
                      </a:lnTo>
                      <a:lnTo>
                        <a:pt x="228" y="529"/>
                      </a:lnTo>
                      <a:lnTo>
                        <a:pt x="230" y="530"/>
                      </a:lnTo>
                      <a:lnTo>
                        <a:pt x="230" y="533"/>
                      </a:lnTo>
                      <a:lnTo>
                        <a:pt x="230" y="536"/>
                      </a:lnTo>
                      <a:lnTo>
                        <a:pt x="230" y="538"/>
                      </a:lnTo>
                      <a:lnTo>
                        <a:pt x="228" y="541"/>
                      </a:lnTo>
                      <a:lnTo>
                        <a:pt x="228" y="544"/>
                      </a:lnTo>
                      <a:lnTo>
                        <a:pt x="227" y="545"/>
                      </a:lnTo>
                      <a:lnTo>
                        <a:pt x="225" y="548"/>
                      </a:lnTo>
                      <a:lnTo>
                        <a:pt x="224" y="551"/>
                      </a:lnTo>
                      <a:lnTo>
                        <a:pt x="222" y="554"/>
                      </a:lnTo>
                      <a:lnTo>
                        <a:pt x="221" y="559"/>
                      </a:lnTo>
                      <a:lnTo>
                        <a:pt x="219" y="563"/>
                      </a:lnTo>
                      <a:lnTo>
                        <a:pt x="218" y="568"/>
                      </a:lnTo>
                      <a:lnTo>
                        <a:pt x="216" y="573"/>
                      </a:lnTo>
                      <a:lnTo>
                        <a:pt x="215" y="578"/>
                      </a:lnTo>
                      <a:lnTo>
                        <a:pt x="216" y="584"/>
                      </a:lnTo>
                      <a:lnTo>
                        <a:pt x="218" y="587"/>
                      </a:lnTo>
                      <a:lnTo>
                        <a:pt x="219" y="591"/>
                      </a:lnTo>
                      <a:lnTo>
                        <a:pt x="221" y="594"/>
                      </a:lnTo>
                      <a:lnTo>
                        <a:pt x="224" y="597"/>
                      </a:lnTo>
                      <a:lnTo>
                        <a:pt x="228" y="599"/>
                      </a:lnTo>
                      <a:lnTo>
                        <a:pt x="231" y="600"/>
                      </a:lnTo>
                      <a:lnTo>
                        <a:pt x="236" y="602"/>
                      </a:lnTo>
                      <a:lnTo>
                        <a:pt x="240" y="600"/>
                      </a:lnTo>
                      <a:lnTo>
                        <a:pt x="245" y="599"/>
                      </a:lnTo>
                      <a:lnTo>
                        <a:pt x="248" y="596"/>
                      </a:lnTo>
                      <a:lnTo>
                        <a:pt x="249" y="591"/>
                      </a:lnTo>
                      <a:lnTo>
                        <a:pt x="252" y="587"/>
                      </a:lnTo>
                      <a:lnTo>
                        <a:pt x="254" y="581"/>
                      </a:lnTo>
                      <a:lnTo>
                        <a:pt x="254" y="575"/>
                      </a:lnTo>
                      <a:lnTo>
                        <a:pt x="255" y="569"/>
                      </a:lnTo>
                      <a:lnTo>
                        <a:pt x="254" y="563"/>
                      </a:lnTo>
                      <a:lnTo>
                        <a:pt x="252" y="557"/>
                      </a:lnTo>
                      <a:lnTo>
                        <a:pt x="252" y="550"/>
                      </a:lnTo>
                      <a:lnTo>
                        <a:pt x="251" y="545"/>
                      </a:lnTo>
                      <a:lnTo>
                        <a:pt x="251" y="539"/>
                      </a:lnTo>
                      <a:lnTo>
                        <a:pt x="252" y="533"/>
                      </a:lnTo>
                      <a:lnTo>
                        <a:pt x="252" y="529"/>
                      </a:lnTo>
                      <a:lnTo>
                        <a:pt x="254" y="526"/>
                      </a:lnTo>
                      <a:lnTo>
                        <a:pt x="257" y="521"/>
                      </a:lnTo>
                      <a:lnTo>
                        <a:pt x="260" y="520"/>
                      </a:lnTo>
                      <a:lnTo>
                        <a:pt x="264" y="517"/>
                      </a:lnTo>
                      <a:lnTo>
                        <a:pt x="267" y="515"/>
                      </a:lnTo>
                      <a:lnTo>
                        <a:pt x="272" y="515"/>
                      </a:lnTo>
                      <a:lnTo>
                        <a:pt x="275" y="518"/>
                      </a:lnTo>
                      <a:lnTo>
                        <a:pt x="276" y="521"/>
                      </a:lnTo>
                      <a:lnTo>
                        <a:pt x="276" y="526"/>
                      </a:lnTo>
                      <a:lnTo>
                        <a:pt x="275" y="530"/>
                      </a:lnTo>
                      <a:lnTo>
                        <a:pt x="273" y="538"/>
                      </a:lnTo>
                      <a:lnTo>
                        <a:pt x="272" y="544"/>
                      </a:lnTo>
                      <a:lnTo>
                        <a:pt x="269" y="551"/>
                      </a:lnTo>
                      <a:lnTo>
                        <a:pt x="267" y="557"/>
                      </a:lnTo>
                      <a:lnTo>
                        <a:pt x="266" y="565"/>
                      </a:lnTo>
                      <a:lnTo>
                        <a:pt x="266" y="571"/>
                      </a:lnTo>
                      <a:lnTo>
                        <a:pt x="266" y="576"/>
                      </a:lnTo>
                      <a:lnTo>
                        <a:pt x="266" y="579"/>
                      </a:lnTo>
                      <a:lnTo>
                        <a:pt x="267" y="582"/>
                      </a:lnTo>
                      <a:lnTo>
                        <a:pt x="270" y="584"/>
                      </a:lnTo>
                      <a:lnTo>
                        <a:pt x="272" y="584"/>
                      </a:lnTo>
                      <a:lnTo>
                        <a:pt x="275" y="581"/>
                      </a:lnTo>
                      <a:lnTo>
                        <a:pt x="278" y="578"/>
                      </a:lnTo>
                      <a:lnTo>
                        <a:pt x="281" y="572"/>
                      </a:lnTo>
                      <a:lnTo>
                        <a:pt x="284" y="563"/>
                      </a:lnTo>
                      <a:lnTo>
                        <a:pt x="288" y="556"/>
                      </a:lnTo>
                      <a:lnTo>
                        <a:pt x="291" y="550"/>
                      </a:lnTo>
                      <a:lnTo>
                        <a:pt x="293" y="548"/>
                      </a:lnTo>
                      <a:lnTo>
                        <a:pt x="294" y="547"/>
                      </a:lnTo>
                      <a:lnTo>
                        <a:pt x="296" y="548"/>
                      </a:lnTo>
                      <a:lnTo>
                        <a:pt x="297" y="551"/>
                      </a:lnTo>
                      <a:lnTo>
                        <a:pt x="299" y="556"/>
                      </a:lnTo>
                      <a:lnTo>
                        <a:pt x="297" y="560"/>
                      </a:lnTo>
                      <a:lnTo>
                        <a:pt x="297" y="565"/>
                      </a:lnTo>
                      <a:lnTo>
                        <a:pt x="296" y="572"/>
                      </a:lnTo>
                      <a:lnTo>
                        <a:pt x="294" y="578"/>
                      </a:lnTo>
                      <a:lnTo>
                        <a:pt x="294" y="584"/>
                      </a:lnTo>
                      <a:lnTo>
                        <a:pt x="293" y="591"/>
                      </a:lnTo>
                      <a:lnTo>
                        <a:pt x="293" y="597"/>
                      </a:lnTo>
                      <a:lnTo>
                        <a:pt x="293" y="603"/>
                      </a:lnTo>
                      <a:lnTo>
                        <a:pt x="294" y="609"/>
                      </a:lnTo>
                      <a:lnTo>
                        <a:pt x="294" y="615"/>
                      </a:lnTo>
                      <a:lnTo>
                        <a:pt x="296" y="618"/>
                      </a:lnTo>
                      <a:lnTo>
                        <a:pt x="299" y="620"/>
                      </a:lnTo>
                      <a:lnTo>
                        <a:pt x="302" y="621"/>
                      </a:lnTo>
                      <a:lnTo>
                        <a:pt x="305" y="620"/>
                      </a:lnTo>
                      <a:lnTo>
                        <a:pt x="308" y="615"/>
                      </a:lnTo>
                      <a:lnTo>
                        <a:pt x="309" y="609"/>
                      </a:lnTo>
                      <a:lnTo>
                        <a:pt x="311" y="603"/>
                      </a:lnTo>
                      <a:lnTo>
                        <a:pt x="312" y="594"/>
                      </a:lnTo>
                      <a:lnTo>
                        <a:pt x="314" y="585"/>
                      </a:lnTo>
                      <a:lnTo>
                        <a:pt x="314" y="576"/>
                      </a:lnTo>
                      <a:lnTo>
                        <a:pt x="314" y="568"/>
                      </a:lnTo>
                      <a:lnTo>
                        <a:pt x="314" y="559"/>
                      </a:lnTo>
                      <a:lnTo>
                        <a:pt x="314" y="551"/>
                      </a:lnTo>
                      <a:lnTo>
                        <a:pt x="315" y="544"/>
                      </a:lnTo>
                      <a:lnTo>
                        <a:pt x="317" y="538"/>
                      </a:lnTo>
                      <a:lnTo>
                        <a:pt x="318" y="530"/>
                      </a:lnTo>
                      <a:lnTo>
                        <a:pt x="320" y="526"/>
                      </a:lnTo>
                      <a:lnTo>
                        <a:pt x="321" y="521"/>
                      </a:lnTo>
                      <a:lnTo>
                        <a:pt x="324" y="517"/>
                      </a:lnTo>
                      <a:lnTo>
                        <a:pt x="327" y="512"/>
                      </a:lnTo>
                      <a:lnTo>
                        <a:pt x="330" y="509"/>
                      </a:lnTo>
                      <a:lnTo>
                        <a:pt x="333" y="506"/>
                      </a:lnTo>
                      <a:lnTo>
                        <a:pt x="337" y="506"/>
                      </a:lnTo>
                      <a:lnTo>
                        <a:pt x="340" y="505"/>
                      </a:lnTo>
                      <a:lnTo>
                        <a:pt x="345" y="508"/>
                      </a:lnTo>
                      <a:lnTo>
                        <a:pt x="346" y="512"/>
                      </a:lnTo>
                      <a:lnTo>
                        <a:pt x="348" y="518"/>
                      </a:lnTo>
                      <a:lnTo>
                        <a:pt x="348" y="524"/>
                      </a:lnTo>
                      <a:lnTo>
                        <a:pt x="348" y="532"/>
                      </a:lnTo>
                      <a:lnTo>
                        <a:pt x="346" y="539"/>
                      </a:lnTo>
                      <a:lnTo>
                        <a:pt x="345" y="547"/>
                      </a:lnTo>
                      <a:lnTo>
                        <a:pt x="345" y="553"/>
                      </a:lnTo>
                      <a:lnTo>
                        <a:pt x="342" y="559"/>
                      </a:lnTo>
                      <a:lnTo>
                        <a:pt x="340" y="565"/>
                      </a:lnTo>
                      <a:lnTo>
                        <a:pt x="339" y="569"/>
                      </a:lnTo>
                      <a:lnTo>
                        <a:pt x="337" y="576"/>
                      </a:lnTo>
                      <a:lnTo>
                        <a:pt x="336" y="584"/>
                      </a:lnTo>
                      <a:lnTo>
                        <a:pt x="334" y="590"/>
                      </a:lnTo>
                      <a:lnTo>
                        <a:pt x="333" y="597"/>
                      </a:lnTo>
                      <a:lnTo>
                        <a:pt x="333" y="605"/>
                      </a:lnTo>
                      <a:lnTo>
                        <a:pt x="333" y="612"/>
                      </a:lnTo>
                      <a:lnTo>
                        <a:pt x="333" y="618"/>
                      </a:lnTo>
                      <a:lnTo>
                        <a:pt x="333" y="626"/>
                      </a:lnTo>
                      <a:lnTo>
                        <a:pt x="333" y="630"/>
                      </a:lnTo>
                      <a:lnTo>
                        <a:pt x="336" y="635"/>
                      </a:lnTo>
                      <a:lnTo>
                        <a:pt x="337" y="636"/>
                      </a:lnTo>
                      <a:lnTo>
                        <a:pt x="340" y="638"/>
                      </a:lnTo>
                      <a:lnTo>
                        <a:pt x="343" y="638"/>
                      </a:lnTo>
                      <a:lnTo>
                        <a:pt x="345" y="636"/>
                      </a:lnTo>
                      <a:lnTo>
                        <a:pt x="348" y="633"/>
                      </a:lnTo>
                      <a:lnTo>
                        <a:pt x="349" y="630"/>
                      </a:lnTo>
                      <a:lnTo>
                        <a:pt x="349" y="627"/>
                      </a:lnTo>
                      <a:lnTo>
                        <a:pt x="349" y="623"/>
                      </a:lnTo>
                      <a:lnTo>
                        <a:pt x="348" y="618"/>
                      </a:lnTo>
                      <a:lnTo>
                        <a:pt x="348" y="615"/>
                      </a:lnTo>
                      <a:lnTo>
                        <a:pt x="348" y="609"/>
                      </a:lnTo>
                      <a:lnTo>
                        <a:pt x="348" y="603"/>
                      </a:lnTo>
                      <a:lnTo>
                        <a:pt x="349" y="597"/>
                      </a:lnTo>
                      <a:lnTo>
                        <a:pt x="351" y="591"/>
                      </a:lnTo>
                      <a:lnTo>
                        <a:pt x="352" y="584"/>
                      </a:lnTo>
                      <a:lnTo>
                        <a:pt x="354" y="576"/>
                      </a:lnTo>
                      <a:lnTo>
                        <a:pt x="357" y="568"/>
                      </a:lnTo>
                      <a:lnTo>
                        <a:pt x="358" y="559"/>
                      </a:lnTo>
                      <a:lnTo>
                        <a:pt x="360" y="550"/>
                      </a:lnTo>
                      <a:lnTo>
                        <a:pt x="363" y="541"/>
                      </a:lnTo>
                      <a:lnTo>
                        <a:pt x="364" y="533"/>
                      </a:lnTo>
                      <a:lnTo>
                        <a:pt x="366" y="526"/>
                      </a:lnTo>
                      <a:lnTo>
                        <a:pt x="367" y="520"/>
                      </a:lnTo>
                      <a:lnTo>
                        <a:pt x="369" y="515"/>
                      </a:lnTo>
                      <a:lnTo>
                        <a:pt x="372" y="511"/>
                      </a:lnTo>
                      <a:lnTo>
                        <a:pt x="373" y="508"/>
                      </a:lnTo>
                      <a:lnTo>
                        <a:pt x="376" y="505"/>
                      </a:lnTo>
                      <a:lnTo>
                        <a:pt x="379" y="505"/>
                      </a:lnTo>
                      <a:lnTo>
                        <a:pt x="382" y="505"/>
                      </a:lnTo>
                      <a:lnTo>
                        <a:pt x="385" y="505"/>
                      </a:lnTo>
                      <a:lnTo>
                        <a:pt x="387" y="506"/>
                      </a:lnTo>
                      <a:lnTo>
                        <a:pt x="388" y="508"/>
                      </a:lnTo>
                      <a:lnTo>
                        <a:pt x="390" y="509"/>
                      </a:lnTo>
                      <a:lnTo>
                        <a:pt x="391" y="514"/>
                      </a:lnTo>
                      <a:lnTo>
                        <a:pt x="391" y="517"/>
                      </a:lnTo>
                      <a:lnTo>
                        <a:pt x="391" y="520"/>
                      </a:lnTo>
                      <a:lnTo>
                        <a:pt x="391" y="524"/>
                      </a:lnTo>
                      <a:lnTo>
                        <a:pt x="391" y="529"/>
                      </a:lnTo>
                      <a:lnTo>
                        <a:pt x="390" y="535"/>
                      </a:lnTo>
                      <a:lnTo>
                        <a:pt x="388" y="538"/>
                      </a:lnTo>
                      <a:lnTo>
                        <a:pt x="387" y="542"/>
                      </a:lnTo>
                      <a:lnTo>
                        <a:pt x="384" y="545"/>
                      </a:lnTo>
                      <a:lnTo>
                        <a:pt x="381" y="550"/>
                      </a:lnTo>
                      <a:lnTo>
                        <a:pt x="378" y="553"/>
                      </a:lnTo>
                      <a:lnTo>
                        <a:pt x="375" y="559"/>
                      </a:lnTo>
                      <a:lnTo>
                        <a:pt x="372" y="565"/>
                      </a:lnTo>
                      <a:lnTo>
                        <a:pt x="370" y="571"/>
                      </a:lnTo>
                      <a:lnTo>
                        <a:pt x="369" y="579"/>
                      </a:lnTo>
                      <a:lnTo>
                        <a:pt x="369" y="588"/>
                      </a:lnTo>
                      <a:lnTo>
                        <a:pt x="367" y="597"/>
                      </a:lnTo>
                      <a:lnTo>
                        <a:pt x="367" y="608"/>
                      </a:lnTo>
                      <a:lnTo>
                        <a:pt x="369" y="615"/>
                      </a:lnTo>
                      <a:lnTo>
                        <a:pt x="369" y="623"/>
                      </a:lnTo>
                      <a:lnTo>
                        <a:pt x="372" y="629"/>
                      </a:lnTo>
                      <a:lnTo>
                        <a:pt x="373" y="635"/>
                      </a:lnTo>
                      <a:lnTo>
                        <a:pt x="376" y="639"/>
                      </a:lnTo>
                      <a:lnTo>
                        <a:pt x="381" y="641"/>
                      </a:lnTo>
                      <a:lnTo>
                        <a:pt x="387" y="642"/>
                      </a:lnTo>
                      <a:lnTo>
                        <a:pt x="391" y="641"/>
                      </a:lnTo>
                      <a:lnTo>
                        <a:pt x="394" y="638"/>
                      </a:lnTo>
                      <a:lnTo>
                        <a:pt x="396" y="633"/>
                      </a:lnTo>
                      <a:lnTo>
                        <a:pt x="396" y="627"/>
                      </a:lnTo>
                      <a:lnTo>
                        <a:pt x="396" y="621"/>
                      </a:lnTo>
                      <a:lnTo>
                        <a:pt x="396" y="614"/>
                      </a:lnTo>
                      <a:lnTo>
                        <a:pt x="396" y="608"/>
                      </a:lnTo>
                      <a:lnTo>
                        <a:pt x="396" y="602"/>
                      </a:lnTo>
                      <a:lnTo>
                        <a:pt x="397" y="597"/>
                      </a:lnTo>
                      <a:lnTo>
                        <a:pt x="400" y="594"/>
                      </a:lnTo>
                      <a:lnTo>
                        <a:pt x="403" y="593"/>
                      </a:lnTo>
                      <a:lnTo>
                        <a:pt x="405" y="593"/>
                      </a:lnTo>
                      <a:lnTo>
                        <a:pt x="406" y="594"/>
                      </a:lnTo>
                      <a:lnTo>
                        <a:pt x="408" y="596"/>
                      </a:lnTo>
                      <a:lnTo>
                        <a:pt x="408" y="599"/>
                      </a:lnTo>
                      <a:lnTo>
                        <a:pt x="409" y="603"/>
                      </a:lnTo>
                      <a:lnTo>
                        <a:pt x="409" y="609"/>
                      </a:lnTo>
                      <a:lnTo>
                        <a:pt x="411" y="615"/>
                      </a:lnTo>
                      <a:lnTo>
                        <a:pt x="411" y="623"/>
                      </a:lnTo>
                      <a:lnTo>
                        <a:pt x="411" y="629"/>
                      </a:lnTo>
                      <a:lnTo>
                        <a:pt x="412" y="636"/>
                      </a:lnTo>
                      <a:lnTo>
                        <a:pt x="415" y="641"/>
                      </a:lnTo>
                      <a:lnTo>
                        <a:pt x="417" y="644"/>
                      </a:lnTo>
                      <a:lnTo>
                        <a:pt x="418" y="647"/>
                      </a:lnTo>
                      <a:lnTo>
                        <a:pt x="421" y="648"/>
                      </a:lnTo>
                      <a:lnTo>
                        <a:pt x="424" y="648"/>
                      </a:lnTo>
                      <a:lnTo>
                        <a:pt x="426" y="647"/>
                      </a:lnTo>
                      <a:lnTo>
                        <a:pt x="427" y="647"/>
                      </a:lnTo>
                      <a:lnTo>
                        <a:pt x="429" y="644"/>
                      </a:lnTo>
                      <a:lnTo>
                        <a:pt x="430" y="641"/>
                      </a:lnTo>
                      <a:lnTo>
                        <a:pt x="430" y="636"/>
                      </a:lnTo>
                      <a:lnTo>
                        <a:pt x="430" y="632"/>
                      </a:lnTo>
                      <a:lnTo>
                        <a:pt x="430" y="626"/>
                      </a:lnTo>
                      <a:lnTo>
                        <a:pt x="429" y="618"/>
                      </a:lnTo>
                      <a:lnTo>
                        <a:pt x="427" y="612"/>
                      </a:lnTo>
                      <a:lnTo>
                        <a:pt x="426" y="605"/>
                      </a:lnTo>
                      <a:lnTo>
                        <a:pt x="423" y="599"/>
                      </a:lnTo>
                      <a:lnTo>
                        <a:pt x="420" y="593"/>
                      </a:lnTo>
                      <a:lnTo>
                        <a:pt x="418" y="588"/>
                      </a:lnTo>
                      <a:lnTo>
                        <a:pt x="415" y="584"/>
                      </a:lnTo>
                      <a:lnTo>
                        <a:pt x="412" y="581"/>
                      </a:lnTo>
                      <a:lnTo>
                        <a:pt x="411" y="576"/>
                      </a:lnTo>
                      <a:lnTo>
                        <a:pt x="411" y="572"/>
                      </a:lnTo>
                      <a:lnTo>
                        <a:pt x="411" y="566"/>
                      </a:lnTo>
                      <a:lnTo>
                        <a:pt x="412" y="560"/>
                      </a:lnTo>
                      <a:lnTo>
                        <a:pt x="414" y="554"/>
                      </a:lnTo>
                      <a:lnTo>
                        <a:pt x="417" y="548"/>
                      </a:lnTo>
                      <a:lnTo>
                        <a:pt x="418" y="541"/>
                      </a:lnTo>
                      <a:lnTo>
                        <a:pt x="423" y="533"/>
                      </a:lnTo>
                      <a:lnTo>
                        <a:pt x="426" y="526"/>
                      </a:lnTo>
                      <a:lnTo>
                        <a:pt x="429" y="520"/>
                      </a:lnTo>
                      <a:lnTo>
                        <a:pt x="432" y="514"/>
                      </a:lnTo>
                      <a:lnTo>
                        <a:pt x="435" y="511"/>
                      </a:lnTo>
                      <a:lnTo>
                        <a:pt x="438" y="509"/>
                      </a:lnTo>
                      <a:lnTo>
                        <a:pt x="439" y="509"/>
                      </a:lnTo>
                      <a:lnTo>
                        <a:pt x="442" y="511"/>
                      </a:lnTo>
                      <a:lnTo>
                        <a:pt x="444" y="512"/>
                      </a:lnTo>
                      <a:lnTo>
                        <a:pt x="445" y="517"/>
                      </a:lnTo>
                      <a:lnTo>
                        <a:pt x="445" y="520"/>
                      </a:lnTo>
                      <a:lnTo>
                        <a:pt x="447" y="526"/>
                      </a:lnTo>
                      <a:lnTo>
                        <a:pt x="447" y="530"/>
                      </a:lnTo>
                      <a:lnTo>
                        <a:pt x="448" y="535"/>
                      </a:lnTo>
                      <a:lnTo>
                        <a:pt x="450" y="538"/>
                      </a:lnTo>
                      <a:lnTo>
                        <a:pt x="451" y="542"/>
                      </a:lnTo>
                      <a:lnTo>
                        <a:pt x="453" y="547"/>
                      </a:lnTo>
                      <a:lnTo>
                        <a:pt x="453" y="551"/>
                      </a:lnTo>
                      <a:lnTo>
                        <a:pt x="454" y="557"/>
                      </a:lnTo>
                      <a:lnTo>
                        <a:pt x="454" y="563"/>
                      </a:lnTo>
                      <a:lnTo>
                        <a:pt x="454" y="571"/>
                      </a:lnTo>
                      <a:lnTo>
                        <a:pt x="453" y="579"/>
                      </a:lnTo>
                      <a:lnTo>
                        <a:pt x="451" y="588"/>
                      </a:lnTo>
                      <a:lnTo>
                        <a:pt x="450" y="597"/>
                      </a:lnTo>
                      <a:lnTo>
                        <a:pt x="450" y="603"/>
                      </a:lnTo>
                      <a:lnTo>
                        <a:pt x="448" y="611"/>
                      </a:lnTo>
                      <a:lnTo>
                        <a:pt x="450" y="615"/>
                      </a:lnTo>
                      <a:lnTo>
                        <a:pt x="450" y="620"/>
                      </a:lnTo>
                      <a:lnTo>
                        <a:pt x="451" y="623"/>
                      </a:lnTo>
                      <a:lnTo>
                        <a:pt x="453" y="626"/>
                      </a:lnTo>
                      <a:lnTo>
                        <a:pt x="454" y="627"/>
                      </a:lnTo>
                      <a:lnTo>
                        <a:pt x="457" y="627"/>
                      </a:lnTo>
                      <a:lnTo>
                        <a:pt x="460" y="627"/>
                      </a:lnTo>
                      <a:lnTo>
                        <a:pt x="462" y="627"/>
                      </a:lnTo>
                      <a:lnTo>
                        <a:pt x="464" y="627"/>
                      </a:lnTo>
                      <a:lnTo>
                        <a:pt x="466" y="626"/>
                      </a:lnTo>
                      <a:lnTo>
                        <a:pt x="469" y="624"/>
                      </a:lnTo>
                      <a:lnTo>
                        <a:pt x="470" y="623"/>
                      </a:lnTo>
                      <a:lnTo>
                        <a:pt x="472" y="620"/>
                      </a:lnTo>
                      <a:lnTo>
                        <a:pt x="472" y="615"/>
                      </a:lnTo>
                      <a:lnTo>
                        <a:pt x="472" y="611"/>
                      </a:lnTo>
                      <a:lnTo>
                        <a:pt x="472" y="606"/>
                      </a:lnTo>
                      <a:lnTo>
                        <a:pt x="472" y="600"/>
                      </a:lnTo>
                      <a:lnTo>
                        <a:pt x="473" y="594"/>
                      </a:lnTo>
                      <a:lnTo>
                        <a:pt x="473" y="590"/>
                      </a:lnTo>
                      <a:lnTo>
                        <a:pt x="475" y="584"/>
                      </a:lnTo>
                      <a:lnTo>
                        <a:pt x="476" y="579"/>
                      </a:lnTo>
                      <a:lnTo>
                        <a:pt x="479" y="575"/>
                      </a:lnTo>
                      <a:lnTo>
                        <a:pt x="482" y="571"/>
                      </a:lnTo>
                      <a:lnTo>
                        <a:pt x="485" y="566"/>
                      </a:lnTo>
                      <a:lnTo>
                        <a:pt x="488" y="563"/>
                      </a:lnTo>
                      <a:lnTo>
                        <a:pt x="493" y="559"/>
                      </a:lnTo>
                      <a:lnTo>
                        <a:pt x="496" y="557"/>
                      </a:lnTo>
                      <a:lnTo>
                        <a:pt x="500" y="557"/>
                      </a:lnTo>
                      <a:lnTo>
                        <a:pt x="502" y="559"/>
                      </a:lnTo>
                      <a:lnTo>
                        <a:pt x="503" y="563"/>
                      </a:lnTo>
                      <a:lnTo>
                        <a:pt x="505" y="568"/>
                      </a:lnTo>
                      <a:lnTo>
                        <a:pt x="506" y="573"/>
                      </a:lnTo>
                      <a:lnTo>
                        <a:pt x="505" y="579"/>
                      </a:lnTo>
                      <a:lnTo>
                        <a:pt x="505" y="587"/>
                      </a:lnTo>
                      <a:lnTo>
                        <a:pt x="503" y="593"/>
                      </a:lnTo>
                      <a:lnTo>
                        <a:pt x="500" y="597"/>
                      </a:lnTo>
                      <a:lnTo>
                        <a:pt x="497" y="603"/>
                      </a:lnTo>
                      <a:lnTo>
                        <a:pt x="496" y="609"/>
                      </a:lnTo>
                      <a:lnTo>
                        <a:pt x="493" y="617"/>
                      </a:lnTo>
                      <a:lnTo>
                        <a:pt x="491" y="626"/>
                      </a:lnTo>
                      <a:lnTo>
                        <a:pt x="490" y="635"/>
                      </a:lnTo>
                      <a:lnTo>
                        <a:pt x="488" y="644"/>
                      </a:lnTo>
                      <a:lnTo>
                        <a:pt x="488" y="651"/>
                      </a:lnTo>
                      <a:lnTo>
                        <a:pt x="488" y="660"/>
                      </a:lnTo>
                      <a:lnTo>
                        <a:pt x="488" y="666"/>
                      </a:lnTo>
                      <a:lnTo>
                        <a:pt x="490" y="672"/>
                      </a:lnTo>
                      <a:lnTo>
                        <a:pt x="491" y="677"/>
                      </a:lnTo>
                      <a:lnTo>
                        <a:pt x="493" y="678"/>
                      </a:lnTo>
                      <a:lnTo>
                        <a:pt x="496" y="680"/>
                      </a:lnTo>
                      <a:lnTo>
                        <a:pt x="497" y="680"/>
                      </a:lnTo>
                      <a:lnTo>
                        <a:pt x="499" y="680"/>
                      </a:lnTo>
                      <a:lnTo>
                        <a:pt x="500" y="677"/>
                      </a:lnTo>
                      <a:lnTo>
                        <a:pt x="502" y="675"/>
                      </a:lnTo>
                      <a:lnTo>
                        <a:pt x="503" y="672"/>
                      </a:lnTo>
                      <a:lnTo>
                        <a:pt x="503" y="668"/>
                      </a:lnTo>
                      <a:lnTo>
                        <a:pt x="503" y="665"/>
                      </a:lnTo>
                      <a:lnTo>
                        <a:pt x="503" y="659"/>
                      </a:lnTo>
                      <a:lnTo>
                        <a:pt x="503" y="654"/>
                      </a:lnTo>
                      <a:lnTo>
                        <a:pt x="503" y="650"/>
                      </a:lnTo>
                      <a:lnTo>
                        <a:pt x="505" y="644"/>
                      </a:lnTo>
                      <a:lnTo>
                        <a:pt x="506" y="639"/>
                      </a:lnTo>
                      <a:lnTo>
                        <a:pt x="508" y="635"/>
                      </a:lnTo>
                      <a:lnTo>
                        <a:pt x="511" y="630"/>
                      </a:lnTo>
                      <a:lnTo>
                        <a:pt x="512" y="626"/>
                      </a:lnTo>
                      <a:lnTo>
                        <a:pt x="515" y="623"/>
                      </a:lnTo>
                      <a:lnTo>
                        <a:pt x="517" y="621"/>
                      </a:lnTo>
                      <a:lnTo>
                        <a:pt x="518" y="621"/>
                      </a:lnTo>
                      <a:lnTo>
                        <a:pt x="520" y="623"/>
                      </a:lnTo>
                      <a:lnTo>
                        <a:pt x="521" y="627"/>
                      </a:lnTo>
                      <a:lnTo>
                        <a:pt x="521" y="632"/>
                      </a:lnTo>
                      <a:lnTo>
                        <a:pt x="521" y="638"/>
                      </a:lnTo>
                      <a:lnTo>
                        <a:pt x="521" y="645"/>
                      </a:lnTo>
                      <a:lnTo>
                        <a:pt x="521" y="654"/>
                      </a:lnTo>
                      <a:lnTo>
                        <a:pt x="521" y="662"/>
                      </a:lnTo>
                      <a:lnTo>
                        <a:pt x="521" y="671"/>
                      </a:lnTo>
                      <a:lnTo>
                        <a:pt x="521" y="680"/>
                      </a:lnTo>
                      <a:lnTo>
                        <a:pt x="523" y="687"/>
                      </a:lnTo>
                      <a:lnTo>
                        <a:pt x="523" y="693"/>
                      </a:lnTo>
                      <a:lnTo>
                        <a:pt x="524" y="698"/>
                      </a:lnTo>
                      <a:lnTo>
                        <a:pt x="526" y="701"/>
                      </a:lnTo>
                      <a:lnTo>
                        <a:pt x="527" y="704"/>
                      </a:lnTo>
                      <a:lnTo>
                        <a:pt x="530" y="705"/>
                      </a:lnTo>
                      <a:lnTo>
                        <a:pt x="532" y="705"/>
                      </a:lnTo>
                      <a:lnTo>
                        <a:pt x="535" y="705"/>
                      </a:lnTo>
                      <a:lnTo>
                        <a:pt x="538" y="704"/>
                      </a:lnTo>
                      <a:lnTo>
                        <a:pt x="539" y="701"/>
                      </a:lnTo>
                      <a:lnTo>
                        <a:pt x="542" y="698"/>
                      </a:lnTo>
                      <a:lnTo>
                        <a:pt x="544" y="693"/>
                      </a:lnTo>
                      <a:lnTo>
                        <a:pt x="545" y="686"/>
                      </a:lnTo>
                      <a:lnTo>
                        <a:pt x="545" y="678"/>
                      </a:lnTo>
                      <a:lnTo>
                        <a:pt x="545" y="669"/>
                      </a:lnTo>
                      <a:lnTo>
                        <a:pt x="544" y="660"/>
                      </a:lnTo>
                      <a:lnTo>
                        <a:pt x="542" y="651"/>
                      </a:lnTo>
                      <a:lnTo>
                        <a:pt x="542" y="642"/>
                      </a:lnTo>
                      <a:lnTo>
                        <a:pt x="539" y="633"/>
                      </a:lnTo>
                      <a:lnTo>
                        <a:pt x="538" y="624"/>
                      </a:lnTo>
                      <a:lnTo>
                        <a:pt x="536" y="617"/>
                      </a:lnTo>
                      <a:lnTo>
                        <a:pt x="535" y="611"/>
                      </a:lnTo>
                      <a:lnTo>
                        <a:pt x="535" y="603"/>
                      </a:lnTo>
                      <a:lnTo>
                        <a:pt x="535" y="597"/>
                      </a:lnTo>
                      <a:lnTo>
                        <a:pt x="536" y="591"/>
                      </a:lnTo>
                      <a:lnTo>
                        <a:pt x="538" y="585"/>
                      </a:lnTo>
                      <a:lnTo>
                        <a:pt x="541" y="579"/>
                      </a:lnTo>
                      <a:lnTo>
                        <a:pt x="542" y="573"/>
                      </a:lnTo>
                      <a:lnTo>
                        <a:pt x="547" y="566"/>
                      </a:lnTo>
                      <a:lnTo>
                        <a:pt x="550" y="559"/>
                      </a:lnTo>
                      <a:lnTo>
                        <a:pt x="553" y="551"/>
                      </a:lnTo>
                      <a:lnTo>
                        <a:pt x="556" y="545"/>
                      </a:lnTo>
                      <a:lnTo>
                        <a:pt x="559" y="541"/>
                      </a:lnTo>
                      <a:lnTo>
                        <a:pt x="562" y="538"/>
                      </a:lnTo>
                      <a:lnTo>
                        <a:pt x="565" y="535"/>
                      </a:lnTo>
                      <a:lnTo>
                        <a:pt x="568" y="535"/>
                      </a:lnTo>
                      <a:lnTo>
                        <a:pt x="571" y="533"/>
                      </a:lnTo>
                      <a:lnTo>
                        <a:pt x="574" y="535"/>
                      </a:lnTo>
                      <a:lnTo>
                        <a:pt x="575" y="536"/>
                      </a:lnTo>
                      <a:lnTo>
                        <a:pt x="578" y="539"/>
                      </a:lnTo>
                      <a:lnTo>
                        <a:pt x="580" y="542"/>
                      </a:lnTo>
                      <a:lnTo>
                        <a:pt x="581" y="545"/>
                      </a:lnTo>
                      <a:lnTo>
                        <a:pt x="581" y="548"/>
                      </a:lnTo>
                      <a:lnTo>
                        <a:pt x="580" y="553"/>
                      </a:lnTo>
                      <a:lnTo>
                        <a:pt x="577" y="557"/>
                      </a:lnTo>
                      <a:lnTo>
                        <a:pt x="575" y="562"/>
                      </a:lnTo>
                      <a:lnTo>
                        <a:pt x="572" y="566"/>
                      </a:lnTo>
                      <a:lnTo>
                        <a:pt x="569" y="571"/>
                      </a:lnTo>
                      <a:lnTo>
                        <a:pt x="566" y="576"/>
                      </a:lnTo>
                      <a:lnTo>
                        <a:pt x="563" y="581"/>
                      </a:lnTo>
                      <a:lnTo>
                        <a:pt x="560" y="587"/>
                      </a:lnTo>
                      <a:lnTo>
                        <a:pt x="559" y="593"/>
                      </a:lnTo>
                      <a:lnTo>
                        <a:pt x="559" y="597"/>
                      </a:lnTo>
                      <a:lnTo>
                        <a:pt x="559" y="603"/>
                      </a:lnTo>
                      <a:lnTo>
                        <a:pt x="559" y="608"/>
                      </a:lnTo>
                      <a:lnTo>
                        <a:pt x="560" y="612"/>
                      </a:lnTo>
                      <a:lnTo>
                        <a:pt x="560" y="617"/>
                      </a:lnTo>
                      <a:lnTo>
                        <a:pt x="562" y="621"/>
                      </a:lnTo>
                      <a:lnTo>
                        <a:pt x="562" y="626"/>
                      </a:lnTo>
                      <a:lnTo>
                        <a:pt x="563" y="630"/>
                      </a:lnTo>
                      <a:lnTo>
                        <a:pt x="563" y="635"/>
                      </a:lnTo>
                      <a:lnTo>
                        <a:pt x="563" y="642"/>
                      </a:lnTo>
                      <a:lnTo>
                        <a:pt x="562" y="650"/>
                      </a:lnTo>
                      <a:lnTo>
                        <a:pt x="562" y="657"/>
                      </a:lnTo>
                      <a:lnTo>
                        <a:pt x="562" y="668"/>
                      </a:lnTo>
                      <a:lnTo>
                        <a:pt x="560" y="677"/>
                      </a:lnTo>
                      <a:lnTo>
                        <a:pt x="560" y="686"/>
                      </a:lnTo>
                      <a:lnTo>
                        <a:pt x="560" y="693"/>
                      </a:lnTo>
                      <a:lnTo>
                        <a:pt x="560" y="702"/>
                      </a:lnTo>
                      <a:lnTo>
                        <a:pt x="562" y="708"/>
                      </a:lnTo>
                      <a:lnTo>
                        <a:pt x="562" y="713"/>
                      </a:lnTo>
                      <a:lnTo>
                        <a:pt x="565" y="715"/>
                      </a:lnTo>
                      <a:lnTo>
                        <a:pt x="566" y="715"/>
                      </a:lnTo>
                      <a:lnTo>
                        <a:pt x="568" y="715"/>
                      </a:lnTo>
                      <a:lnTo>
                        <a:pt x="571" y="714"/>
                      </a:lnTo>
                      <a:lnTo>
                        <a:pt x="572" y="711"/>
                      </a:lnTo>
                      <a:lnTo>
                        <a:pt x="574" y="707"/>
                      </a:lnTo>
                      <a:lnTo>
                        <a:pt x="575" y="702"/>
                      </a:lnTo>
                      <a:lnTo>
                        <a:pt x="577" y="696"/>
                      </a:lnTo>
                      <a:lnTo>
                        <a:pt x="577" y="690"/>
                      </a:lnTo>
                      <a:lnTo>
                        <a:pt x="575" y="686"/>
                      </a:lnTo>
                      <a:lnTo>
                        <a:pt x="575" y="678"/>
                      </a:lnTo>
                      <a:lnTo>
                        <a:pt x="574" y="672"/>
                      </a:lnTo>
                      <a:lnTo>
                        <a:pt x="574" y="665"/>
                      </a:lnTo>
                      <a:lnTo>
                        <a:pt x="575" y="657"/>
                      </a:lnTo>
                      <a:lnTo>
                        <a:pt x="575" y="651"/>
                      </a:lnTo>
                      <a:lnTo>
                        <a:pt x="577" y="645"/>
                      </a:lnTo>
                      <a:lnTo>
                        <a:pt x="577" y="639"/>
                      </a:lnTo>
                      <a:lnTo>
                        <a:pt x="578" y="635"/>
                      </a:lnTo>
                      <a:lnTo>
                        <a:pt x="581" y="630"/>
                      </a:lnTo>
                      <a:lnTo>
                        <a:pt x="583" y="627"/>
                      </a:lnTo>
                      <a:lnTo>
                        <a:pt x="584" y="627"/>
                      </a:lnTo>
                      <a:lnTo>
                        <a:pt x="586" y="630"/>
                      </a:lnTo>
                      <a:lnTo>
                        <a:pt x="587" y="633"/>
                      </a:lnTo>
                      <a:lnTo>
                        <a:pt x="589" y="638"/>
                      </a:lnTo>
                      <a:lnTo>
                        <a:pt x="590" y="644"/>
                      </a:lnTo>
                      <a:lnTo>
                        <a:pt x="590" y="651"/>
                      </a:lnTo>
                      <a:lnTo>
                        <a:pt x="592" y="657"/>
                      </a:lnTo>
                      <a:lnTo>
                        <a:pt x="592" y="665"/>
                      </a:lnTo>
                      <a:lnTo>
                        <a:pt x="592" y="672"/>
                      </a:lnTo>
                      <a:lnTo>
                        <a:pt x="590" y="680"/>
                      </a:lnTo>
                      <a:lnTo>
                        <a:pt x="590" y="687"/>
                      </a:lnTo>
                      <a:lnTo>
                        <a:pt x="592" y="696"/>
                      </a:lnTo>
                      <a:lnTo>
                        <a:pt x="592" y="704"/>
                      </a:lnTo>
                      <a:lnTo>
                        <a:pt x="593" y="711"/>
                      </a:lnTo>
                      <a:lnTo>
                        <a:pt x="595" y="718"/>
                      </a:lnTo>
                      <a:lnTo>
                        <a:pt x="596" y="724"/>
                      </a:lnTo>
                      <a:lnTo>
                        <a:pt x="599" y="727"/>
                      </a:lnTo>
                      <a:lnTo>
                        <a:pt x="603" y="730"/>
                      </a:lnTo>
                      <a:lnTo>
                        <a:pt x="606" y="730"/>
                      </a:lnTo>
                      <a:lnTo>
                        <a:pt x="611" y="729"/>
                      </a:lnTo>
                      <a:lnTo>
                        <a:pt x="614" y="727"/>
                      </a:lnTo>
                      <a:lnTo>
                        <a:pt x="615" y="724"/>
                      </a:lnTo>
                      <a:lnTo>
                        <a:pt x="617" y="720"/>
                      </a:lnTo>
                      <a:lnTo>
                        <a:pt x="617" y="715"/>
                      </a:lnTo>
                      <a:lnTo>
                        <a:pt x="617" y="711"/>
                      </a:lnTo>
                      <a:lnTo>
                        <a:pt x="615" y="705"/>
                      </a:lnTo>
                      <a:lnTo>
                        <a:pt x="615" y="696"/>
                      </a:lnTo>
                      <a:lnTo>
                        <a:pt x="615" y="687"/>
                      </a:lnTo>
                      <a:lnTo>
                        <a:pt x="614" y="675"/>
                      </a:lnTo>
                      <a:lnTo>
                        <a:pt x="612" y="665"/>
                      </a:lnTo>
                      <a:lnTo>
                        <a:pt x="611" y="657"/>
                      </a:lnTo>
                      <a:lnTo>
                        <a:pt x="608" y="650"/>
                      </a:lnTo>
                      <a:lnTo>
                        <a:pt x="606" y="644"/>
                      </a:lnTo>
                      <a:lnTo>
                        <a:pt x="603" y="639"/>
                      </a:lnTo>
                      <a:lnTo>
                        <a:pt x="600" y="635"/>
                      </a:lnTo>
                      <a:lnTo>
                        <a:pt x="598" y="630"/>
                      </a:lnTo>
                      <a:lnTo>
                        <a:pt x="596" y="624"/>
                      </a:lnTo>
                      <a:lnTo>
                        <a:pt x="595" y="617"/>
                      </a:lnTo>
                      <a:lnTo>
                        <a:pt x="593" y="608"/>
                      </a:lnTo>
                      <a:lnTo>
                        <a:pt x="593" y="599"/>
                      </a:lnTo>
                      <a:lnTo>
                        <a:pt x="596" y="593"/>
                      </a:lnTo>
                      <a:lnTo>
                        <a:pt x="598" y="590"/>
                      </a:lnTo>
                      <a:lnTo>
                        <a:pt x="602" y="588"/>
                      </a:lnTo>
                      <a:lnTo>
                        <a:pt x="606" y="587"/>
                      </a:lnTo>
                      <a:lnTo>
                        <a:pt x="611" y="588"/>
                      </a:lnTo>
                      <a:lnTo>
                        <a:pt x="614" y="591"/>
                      </a:lnTo>
                      <a:lnTo>
                        <a:pt x="618" y="596"/>
                      </a:lnTo>
                      <a:lnTo>
                        <a:pt x="621" y="600"/>
                      </a:lnTo>
                      <a:lnTo>
                        <a:pt x="623" y="606"/>
                      </a:lnTo>
                      <a:lnTo>
                        <a:pt x="624" y="612"/>
                      </a:lnTo>
                      <a:lnTo>
                        <a:pt x="626" y="617"/>
                      </a:lnTo>
                      <a:lnTo>
                        <a:pt x="627" y="621"/>
                      </a:lnTo>
                      <a:lnTo>
                        <a:pt x="629" y="624"/>
                      </a:lnTo>
                      <a:lnTo>
                        <a:pt x="630" y="627"/>
                      </a:lnTo>
                      <a:lnTo>
                        <a:pt x="632" y="629"/>
                      </a:lnTo>
                      <a:lnTo>
                        <a:pt x="633" y="630"/>
                      </a:lnTo>
                      <a:lnTo>
                        <a:pt x="635" y="630"/>
                      </a:lnTo>
                      <a:lnTo>
                        <a:pt x="636" y="629"/>
                      </a:lnTo>
                      <a:lnTo>
                        <a:pt x="638" y="626"/>
                      </a:lnTo>
                      <a:lnTo>
                        <a:pt x="639" y="623"/>
                      </a:lnTo>
                      <a:lnTo>
                        <a:pt x="641" y="620"/>
                      </a:lnTo>
                      <a:lnTo>
                        <a:pt x="641" y="617"/>
                      </a:lnTo>
                      <a:lnTo>
                        <a:pt x="642" y="614"/>
                      </a:lnTo>
                      <a:lnTo>
                        <a:pt x="642" y="611"/>
                      </a:lnTo>
                      <a:lnTo>
                        <a:pt x="644" y="608"/>
                      </a:lnTo>
                      <a:lnTo>
                        <a:pt x="644" y="606"/>
                      </a:lnTo>
                      <a:lnTo>
                        <a:pt x="647" y="603"/>
                      </a:lnTo>
                      <a:lnTo>
                        <a:pt x="648" y="600"/>
                      </a:lnTo>
                      <a:lnTo>
                        <a:pt x="651" y="597"/>
                      </a:lnTo>
                      <a:lnTo>
                        <a:pt x="656" y="596"/>
                      </a:lnTo>
                      <a:lnTo>
                        <a:pt x="659" y="594"/>
                      </a:lnTo>
                      <a:lnTo>
                        <a:pt x="662" y="593"/>
                      </a:lnTo>
                      <a:lnTo>
                        <a:pt x="663" y="594"/>
                      </a:lnTo>
                      <a:lnTo>
                        <a:pt x="665" y="594"/>
                      </a:lnTo>
                      <a:lnTo>
                        <a:pt x="666" y="596"/>
                      </a:lnTo>
                      <a:lnTo>
                        <a:pt x="666" y="599"/>
                      </a:lnTo>
                      <a:lnTo>
                        <a:pt x="668" y="603"/>
                      </a:lnTo>
                      <a:lnTo>
                        <a:pt x="668" y="608"/>
                      </a:lnTo>
                      <a:lnTo>
                        <a:pt x="668" y="611"/>
                      </a:lnTo>
                      <a:lnTo>
                        <a:pt x="668" y="618"/>
                      </a:lnTo>
                      <a:lnTo>
                        <a:pt x="666" y="624"/>
                      </a:lnTo>
                      <a:lnTo>
                        <a:pt x="665" y="633"/>
                      </a:lnTo>
                      <a:lnTo>
                        <a:pt x="662" y="642"/>
                      </a:lnTo>
                      <a:lnTo>
                        <a:pt x="659" y="651"/>
                      </a:lnTo>
                      <a:lnTo>
                        <a:pt x="654" y="662"/>
                      </a:lnTo>
                      <a:lnTo>
                        <a:pt x="651" y="671"/>
                      </a:lnTo>
                      <a:lnTo>
                        <a:pt x="648" y="680"/>
                      </a:lnTo>
                      <a:lnTo>
                        <a:pt x="645" y="689"/>
                      </a:lnTo>
                      <a:lnTo>
                        <a:pt x="642" y="696"/>
                      </a:lnTo>
                      <a:lnTo>
                        <a:pt x="641" y="702"/>
                      </a:lnTo>
                      <a:lnTo>
                        <a:pt x="639" y="710"/>
                      </a:lnTo>
                      <a:lnTo>
                        <a:pt x="639" y="717"/>
                      </a:lnTo>
                      <a:lnTo>
                        <a:pt x="641" y="724"/>
                      </a:lnTo>
                      <a:lnTo>
                        <a:pt x="642" y="732"/>
                      </a:lnTo>
                      <a:lnTo>
                        <a:pt x="644" y="738"/>
                      </a:lnTo>
                      <a:lnTo>
                        <a:pt x="648" y="744"/>
                      </a:lnTo>
                      <a:lnTo>
                        <a:pt x="651" y="747"/>
                      </a:lnTo>
                      <a:lnTo>
                        <a:pt x="657" y="750"/>
                      </a:lnTo>
                      <a:lnTo>
                        <a:pt x="662" y="751"/>
                      </a:lnTo>
                      <a:lnTo>
                        <a:pt x="668" y="750"/>
                      </a:lnTo>
                      <a:lnTo>
                        <a:pt x="672" y="748"/>
                      </a:lnTo>
                      <a:lnTo>
                        <a:pt x="674" y="747"/>
                      </a:lnTo>
                      <a:lnTo>
                        <a:pt x="677" y="742"/>
                      </a:lnTo>
                      <a:lnTo>
                        <a:pt x="677" y="738"/>
                      </a:lnTo>
                      <a:lnTo>
                        <a:pt x="677" y="733"/>
                      </a:lnTo>
                      <a:lnTo>
                        <a:pt x="675" y="727"/>
                      </a:lnTo>
                      <a:lnTo>
                        <a:pt x="674" y="720"/>
                      </a:lnTo>
                      <a:lnTo>
                        <a:pt x="672" y="713"/>
                      </a:lnTo>
                      <a:lnTo>
                        <a:pt x="671" y="705"/>
                      </a:lnTo>
                      <a:lnTo>
                        <a:pt x="669" y="698"/>
                      </a:lnTo>
                      <a:lnTo>
                        <a:pt x="669" y="692"/>
                      </a:lnTo>
                      <a:lnTo>
                        <a:pt x="669" y="686"/>
                      </a:lnTo>
                      <a:lnTo>
                        <a:pt x="669" y="683"/>
                      </a:lnTo>
                      <a:lnTo>
                        <a:pt x="671" y="680"/>
                      </a:lnTo>
                      <a:lnTo>
                        <a:pt x="672" y="677"/>
                      </a:lnTo>
                      <a:lnTo>
                        <a:pt x="675" y="674"/>
                      </a:lnTo>
                      <a:lnTo>
                        <a:pt x="678" y="672"/>
                      </a:lnTo>
                      <a:lnTo>
                        <a:pt x="681" y="669"/>
                      </a:lnTo>
                      <a:lnTo>
                        <a:pt x="684" y="666"/>
                      </a:lnTo>
                      <a:lnTo>
                        <a:pt x="689" y="662"/>
                      </a:lnTo>
                      <a:lnTo>
                        <a:pt x="690" y="656"/>
                      </a:lnTo>
                      <a:lnTo>
                        <a:pt x="693" y="650"/>
                      </a:lnTo>
                      <a:lnTo>
                        <a:pt x="695" y="645"/>
                      </a:lnTo>
                      <a:lnTo>
                        <a:pt x="698" y="639"/>
                      </a:lnTo>
                      <a:lnTo>
                        <a:pt x="699" y="635"/>
                      </a:lnTo>
                      <a:lnTo>
                        <a:pt x="701" y="630"/>
                      </a:lnTo>
                      <a:lnTo>
                        <a:pt x="702" y="627"/>
                      </a:lnTo>
                      <a:lnTo>
                        <a:pt x="705" y="624"/>
                      </a:lnTo>
                      <a:lnTo>
                        <a:pt x="708" y="624"/>
                      </a:lnTo>
                      <a:lnTo>
                        <a:pt x="710" y="627"/>
                      </a:lnTo>
                      <a:lnTo>
                        <a:pt x="713" y="630"/>
                      </a:lnTo>
                      <a:lnTo>
                        <a:pt x="714" y="636"/>
                      </a:lnTo>
                      <a:lnTo>
                        <a:pt x="714" y="642"/>
                      </a:lnTo>
                      <a:lnTo>
                        <a:pt x="716" y="651"/>
                      </a:lnTo>
                      <a:lnTo>
                        <a:pt x="716" y="660"/>
                      </a:lnTo>
                      <a:lnTo>
                        <a:pt x="716" y="669"/>
                      </a:lnTo>
                      <a:lnTo>
                        <a:pt x="716" y="680"/>
                      </a:lnTo>
                      <a:lnTo>
                        <a:pt x="716" y="689"/>
                      </a:lnTo>
                      <a:lnTo>
                        <a:pt x="716" y="698"/>
                      </a:lnTo>
                      <a:lnTo>
                        <a:pt x="717" y="705"/>
                      </a:lnTo>
                      <a:lnTo>
                        <a:pt x="717" y="713"/>
                      </a:lnTo>
                      <a:lnTo>
                        <a:pt x="719" y="718"/>
                      </a:lnTo>
                      <a:lnTo>
                        <a:pt x="720" y="723"/>
                      </a:lnTo>
                      <a:lnTo>
                        <a:pt x="722" y="727"/>
                      </a:lnTo>
                      <a:lnTo>
                        <a:pt x="725" y="729"/>
                      </a:lnTo>
                      <a:lnTo>
                        <a:pt x="726" y="730"/>
                      </a:lnTo>
                      <a:lnTo>
                        <a:pt x="729" y="730"/>
                      </a:lnTo>
                      <a:lnTo>
                        <a:pt x="732" y="729"/>
                      </a:lnTo>
                      <a:lnTo>
                        <a:pt x="737" y="727"/>
                      </a:lnTo>
                      <a:lnTo>
                        <a:pt x="739" y="724"/>
                      </a:lnTo>
                      <a:lnTo>
                        <a:pt x="741" y="717"/>
                      </a:lnTo>
                      <a:lnTo>
                        <a:pt x="741" y="708"/>
                      </a:lnTo>
                      <a:lnTo>
                        <a:pt x="739" y="698"/>
                      </a:lnTo>
                      <a:lnTo>
                        <a:pt x="738" y="686"/>
                      </a:lnTo>
                      <a:lnTo>
                        <a:pt x="737" y="674"/>
                      </a:lnTo>
                      <a:lnTo>
                        <a:pt x="734" y="662"/>
                      </a:lnTo>
                      <a:lnTo>
                        <a:pt x="732" y="651"/>
                      </a:lnTo>
                      <a:lnTo>
                        <a:pt x="731" y="642"/>
                      </a:lnTo>
                      <a:lnTo>
                        <a:pt x="728" y="635"/>
                      </a:lnTo>
                      <a:lnTo>
                        <a:pt x="728" y="627"/>
                      </a:lnTo>
                      <a:lnTo>
                        <a:pt x="728" y="623"/>
                      </a:lnTo>
                      <a:lnTo>
                        <a:pt x="728" y="618"/>
                      </a:lnTo>
                      <a:lnTo>
                        <a:pt x="729" y="615"/>
                      </a:lnTo>
                      <a:lnTo>
                        <a:pt x="732" y="611"/>
                      </a:lnTo>
                      <a:lnTo>
                        <a:pt x="734" y="608"/>
                      </a:lnTo>
                      <a:lnTo>
                        <a:pt x="737" y="606"/>
                      </a:lnTo>
                      <a:lnTo>
                        <a:pt x="739" y="603"/>
                      </a:lnTo>
                      <a:lnTo>
                        <a:pt x="742" y="600"/>
                      </a:lnTo>
                      <a:lnTo>
                        <a:pt x="745" y="597"/>
                      </a:lnTo>
                      <a:lnTo>
                        <a:pt x="748" y="596"/>
                      </a:lnTo>
                      <a:lnTo>
                        <a:pt x="751" y="596"/>
                      </a:lnTo>
                      <a:lnTo>
                        <a:pt x="753" y="599"/>
                      </a:lnTo>
                      <a:lnTo>
                        <a:pt x="753" y="603"/>
                      </a:lnTo>
                      <a:lnTo>
                        <a:pt x="754" y="608"/>
                      </a:lnTo>
                      <a:lnTo>
                        <a:pt x="753" y="614"/>
                      </a:lnTo>
                      <a:lnTo>
                        <a:pt x="753" y="620"/>
                      </a:lnTo>
                      <a:lnTo>
                        <a:pt x="751" y="627"/>
                      </a:lnTo>
                      <a:lnTo>
                        <a:pt x="751" y="632"/>
                      </a:lnTo>
                      <a:lnTo>
                        <a:pt x="750" y="638"/>
                      </a:lnTo>
                      <a:lnTo>
                        <a:pt x="750" y="642"/>
                      </a:lnTo>
                      <a:lnTo>
                        <a:pt x="748" y="650"/>
                      </a:lnTo>
                      <a:lnTo>
                        <a:pt x="748" y="657"/>
                      </a:lnTo>
                      <a:lnTo>
                        <a:pt x="747" y="666"/>
                      </a:lnTo>
                      <a:lnTo>
                        <a:pt x="747" y="677"/>
                      </a:lnTo>
                      <a:lnTo>
                        <a:pt x="748" y="686"/>
                      </a:lnTo>
                      <a:lnTo>
                        <a:pt x="748" y="693"/>
                      </a:lnTo>
                      <a:lnTo>
                        <a:pt x="750" y="701"/>
                      </a:lnTo>
                      <a:lnTo>
                        <a:pt x="751" y="705"/>
                      </a:lnTo>
                      <a:lnTo>
                        <a:pt x="754" y="710"/>
                      </a:lnTo>
                      <a:lnTo>
                        <a:pt x="756" y="711"/>
                      </a:lnTo>
                      <a:lnTo>
                        <a:pt x="757" y="710"/>
                      </a:lnTo>
                      <a:lnTo>
                        <a:pt x="757" y="707"/>
                      </a:lnTo>
                      <a:lnTo>
                        <a:pt x="759" y="702"/>
                      </a:lnTo>
                      <a:lnTo>
                        <a:pt x="759" y="696"/>
                      </a:lnTo>
                      <a:lnTo>
                        <a:pt x="759" y="690"/>
                      </a:lnTo>
                      <a:lnTo>
                        <a:pt x="757" y="684"/>
                      </a:lnTo>
                      <a:lnTo>
                        <a:pt x="757" y="677"/>
                      </a:lnTo>
                      <a:lnTo>
                        <a:pt x="759" y="672"/>
                      </a:lnTo>
                      <a:lnTo>
                        <a:pt x="759" y="668"/>
                      </a:lnTo>
                      <a:lnTo>
                        <a:pt x="759" y="663"/>
                      </a:lnTo>
                      <a:lnTo>
                        <a:pt x="760" y="659"/>
                      </a:lnTo>
                      <a:lnTo>
                        <a:pt x="763" y="653"/>
                      </a:lnTo>
                      <a:lnTo>
                        <a:pt x="765" y="648"/>
                      </a:lnTo>
                      <a:lnTo>
                        <a:pt x="766" y="642"/>
                      </a:lnTo>
                      <a:lnTo>
                        <a:pt x="769" y="638"/>
                      </a:lnTo>
                      <a:lnTo>
                        <a:pt x="771" y="633"/>
                      </a:lnTo>
                      <a:lnTo>
                        <a:pt x="774" y="629"/>
                      </a:lnTo>
                      <a:lnTo>
                        <a:pt x="775" y="627"/>
                      </a:lnTo>
                      <a:lnTo>
                        <a:pt x="778" y="626"/>
                      </a:lnTo>
                      <a:lnTo>
                        <a:pt x="780" y="627"/>
                      </a:lnTo>
                      <a:lnTo>
                        <a:pt x="781" y="632"/>
                      </a:lnTo>
                      <a:lnTo>
                        <a:pt x="781" y="638"/>
                      </a:lnTo>
                      <a:lnTo>
                        <a:pt x="781" y="647"/>
                      </a:lnTo>
                      <a:lnTo>
                        <a:pt x="780" y="657"/>
                      </a:lnTo>
                      <a:lnTo>
                        <a:pt x="778" y="668"/>
                      </a:lnTo>
                      <a:lnTo>
                        <a:pt x="778" y="678"/>
                      </a:lnTo>
                      <a:lnTo>
                        <a:pt x="775" y="689"/>
                      </a:lnTo>
                      <a:lnTo>
                        <a:pt x="774" y="696"/>
                      </a:lnTo>
                      <a:lnTo>
                        <a:pt x="772" y="704"/>
                      </a:lnTo>
                      <a:lnTo>
                        <a:pt x="771" y="710"/>
                      </a:lnTo>
                      <a:lnTo>
                        <a:pt x="771" y="715"/>
                      </a:lnTo>
                      <a:lnTo>
                        <a:pt x="769" y="720"/>
                      </a:lnTo>
                      <a:lnTo>
                        <a:pt x="769" y="726"/>
                      </a:lnTo>
                      <a:lnTo>
                        <a:pt x="771" y="730"/>
                      </a:lnTo>
                      <a:lnTo>
                        <a:pt x="771" y="735"/>
                      </a:lnTo>
                      <a:lnTo>
                        <a:pt x="772" y="739"/>
                      </a:lnTo>
                      <a:lnTo>
                        <a:pt x="775" y="742"/>
                      </a:lnTo>
                      <a:lnTo>
                        <a:pt x="778" y="744"/>
                      </a:lnTo>
                      <a:lnTo>
                        <a:pt x="780" y="745"/>
                      </a:lnTo>
                      <a:lnTo>
                        <a:pt x="783" y="745"/>
                      </a:lnTo>
                      <a:lnTo>
                        <a:pt x="786" y="744"/>
                      </a:lnTo>
                      <a:lnTo>
                        <a:pt x="787" y="742"/>
                      </a:lnTo>
                      <a:lnTo>
                        <a:pt x="789" y="739"/>
                      </a:lnTo>
                      <a:lnTo>
                        <a:pt x="789" y="735"/>
                      </a:lnTo>
                      <a:lnTo>
                        <a:pt x="790" y="732"/>
                      </a:lnTo>
                      <a:lnTo>
                        <a:pt x="790" y="726"/>
                      </a:lnTo>
                      <a:lnTo>
                        <a:pt x="790" y="721"/>
                      </a:lnTo>
                      <a:lnTo>
                        <a:pt x="790" y="715"/>
                      </a:lnTo>
                      <a:lnTo>
                        <a:pt x="790" y="711"/>
                      </a:lnTo>
                      <a:lnTo>
                        <a:pt x="792" y="705"/>
                      </a:lnTo>
                      <a:lnTo>
                        <a:pt x="792" y="701"/>
                      </a:lnTo>
                      <a:lnTo>
                        <a:pt x="793" y="698"/>
                      </a:lnTo>
                      <a:lnTo>
                        <a:pt x="795" y="693"/>
                      </a:lnTo>
                      <a:lnTo>
                        <a:pt x="796" y="692"/>
                      </a:lnTo>
                      <a:lnTo>
                        <a:pt x="796" y="689"/>
                      </a:lnTo>
                      <a:lnTo>
                        <a:pt x="798" y="686"/>
                      </a:lnTo>
                      <a:lnTo>
                        <a:pt x="798" y="683"/>
                      </a:lnTo>
                      <a:lnTo>
                        <a:pt x="796" y="680"/>
                      </a:lnTo>
                      <a:lnTo>
                        <a:pt x="795" y="677"/>
                      </a:lnTo>
                      <a:lnTo>
                        <a:pt x="793" y="672"/>
                      </a:lnTo>
                      <a:lnTo>
                        <a:pt x="793" y="666"/>
                      </a:lnTo>
                      <a:lnTo>
                        <a:pt x="793" y="659"/>
                      </a:lnTo>
                      <a:lnTo>
                        <a:pt x="792" y="650"/>
                      </a:lnTo>
                      <a:lnTo>
                        <a:pt x="793" y="642"/>
                      </a:lnTo>
                      <a:lnTo>
                        <a:pt x="793" y="633"/>
                      </a:lnTo>
                      <a:lnTo>
                        <a:pt x="795" y="626"/>
                      </a:lnTo>
                      <a:lnTo>
                        <a:pt x="798" y="618"/>
                      </a:lnTo>
                      <a:lnTo>
                        <a:pt x="799" y="614"/>
                      </a:lnTo>
                      <a:lnTo>
                        <a:pt x="802" y="611"/>
                      </a:lnTo>
                      <a:lnTo>
                        <a:pt x="805" y="609"/>
                      </a:lnTo>
                      <a:lnTo>
                        <a:pt x="808" y="608"/>
                      </a:lnTo>
                      <a:lnTo>
                        <a:pt x="810" y="608"/>
                      </a:lnTo>
                      <a:lnTo>
                        <a:pt x="813" y="608"/>
                      </a:lnTo>
                      <a:lnTo>
                        <a:pt x="814" y="609"/>
                      </a:lnTo>
                      <a:lnTo>
                        <a:pt x="816" y="611"/>
                      </a:lnTo>
                      <a:lnTo>
                        <a:pt x="817" y="612"/>
                      </a:lnTo>
                      <a:lnTo>
                        <a:pt x="819" y="615"/>
                      </a:lnTo>
                      <a:lnTo>
                        <a:pt x="820" y="618"/>
                      </a:lnTo>
                      <a:lnTo>
                        <a:pt x="820" y="621"/>
                      </a:lnTo>
                      <a:lnTo>
                        <a:pt x="822" y="626"/>
                      </a:lnTo>
                      <a:lnTo>
                        <a:pt x="823" y="630"/>
                      </a:lnTo>
                      <a:lnTo>
                        <a:pt x="825" y="636"/>
                      </a:lnTo>
                      <a:lnTo>
                        <a:pt x="826" y="644"/>
                      </a:lnTo>
                      <a:lnTo>
                        <a:pt x="828" y="651"/>
                      </a:lnTo>
                      <a:lnTo>
                        <a:pt x="828" y="659"/>
                      </a:lnTo>
                      <a:lnTo>
                        <a:pt x="828" y="666"/>
                      </a:lnTo>
                      <a:lnTo>
                        <a:pt x="828" y="674"/>
                      </a:lnTo>
                      <a:lnTo>
                        <a:pt x="826" y="681"/>
                      </a:lnTo>
                      <a:lnTo>
                        <a:pt x="823" y="689"/>
                      </a:lnTo>
                      <a:lnTo>
                        <a:pt x="820" y="695"/>
                      </a:lnTo>
                      <a:lnTo>
                        <a:pt x="817" y="702"/>
                      </a:lnTo>
                      <a:lnTo>
                        <a:pt x="814" y="710"/>
                      </a:lnTo>
                      <a:lnTo>
                        <a:pt x="813" y="718"/>
                      </a:lnTo>
                      <a:lnTo>
                        <a:pt x="811" y="726"/>
                      </a:lnTo>
                      <a:lnTo>
                        <a:pt x="811" y="732"/>
                      </a:lnTo>
                      <a:lnTo>
                        <a:pt x="811" y="739"/>
                      </a:lnTo>
                      <a:lnTo>
                        <a:pt x="813" y="745"/>
                      </a:lnTo>
                      <a:lnTo>
                        <a:pt x="817" y="750"/>
                      </a:lnTo>
                      <a:lnTo>
                        <a:pt x="820" y="751"/>
                      </a:lnTo>
                      <a:lnTo>
                        <a:pt x="825" y="753"/>
                      </a:lnTo>
                      <a:lnTo>
                        <a:pt x="829" y="753"/>
                      </a:lnTo>
                      <a:lnTo>
                        <a:pt x="832" y="751"/>
                      </a:lnTo>
                      <a:lnTo>
                        <a:pt x="834" y="747"/>
                      </a:lnTo>
                      <a:lnTo>
                        <a:pt x="835" y="742"/>
                      </a:lnTo>
                      <a:lnTo>
                        <a:pt x="837" y="738"/>
                      </a:lnTo>
                      <a:lnTo>
                        <a:pt x="837" y="732"/>
                      </a:lnTo>
                      <a:lnTo>
                        <a:pt x="838" y="726"/>
                      </a:lnTo>
                      <a:lnTo>
                        <a:pt x="840" y="720"/>
                      </a:lnTo>
                      <a:lnTo>
                        <a:pt x="841" y="713"/>
                      </a:lnTo>
                      <a:lnTo>
                        <a:pt x="844" y="708"/>
                      </a:lnTo>
                      <a:lnTo>
                        <a:pt x="846" y="704"/>
                      </a:lnTo>
                      <a:lnTo>
                        <a:pt x="847" y="699"/>
                      </a:lnTo>
                      <a:lnTo>
                        <a:pt x="849" y="696"/>
                      </a:lnTo>
                      <a:lnTo>
                        <a:pt x="849" y="695"/>
                      </a:lnTo>
                      <a:lnTo>
                        <a:pt x="850" y="692"/>
                      </a:lnTo>
                      <a:lnTo>
                        <a:pt x="850" y="689"/>
                      </a:lnTo>
                      <a:lnTo>
                        <a:pt x="849" y="684"/>
                      </a:lnTo>
                      <a:lnTo>
                        <a:pt x="849" y="678"/>
                      </a:lnTo>
                      <a:lnTo>
                        <a:pt x="847" y="671"/>
                      </a:lnTo>
                      <a:lnTo>
                        <a:pt x="846" y="663"/>
                      </a:lnTo>
                      <a:lnTo>
                        <a:pt x="846" y="656"/>
                      </a:lnTo>
                      <a:lnTo>
                        <a:pt x="847" y="648"/>
                      </a:lnTo>
                      <a:lnTo>
                        <a:pt x="849" y="642"/>
                      </a:lnTo>
                      <a:lnTo>
                        <a:pt x="853" y="638"/>
                      </a:lnTo>
                      <a:lnTo>
                        <a:pt x="856" y="632"/>
                      </a:lnTo>
                      <a:lnTo>
                        <a:pt x="861" y="629"/>
                      </a:lnTo>
                      <a:lnTo>
                        <a:pt x="865" y="626"/>
                      </a:lnTo>
                      <a:lnTo>
                        <a:pt x="868" y="624"/>
                      </a:lnTo>
                      <a:lnTo>
                        <a:pt x="871" y="624"/>
                      </a:lnTo>
                      <a:lnTo>
                        <a:pt x="874" y="627"/>
                      </a:lnTo>
                      <a:lnTo>
                        <a:pt x="875" y="630"/>
                      </a:lnTo>
                      <a:lnTo>
                        <a:pt x="877" y="636"/>
                      </a:lnTo>
                      <a:lnTo>
                        <a:pt x="878" y="644"/>
                      </a:lnTo>
                      <a:lnTo>
                        <a:pt x="878" y="653"/>
                      </a:lnTo>
                      <a:lnTo>
                        <a:pt x="877" y="662"/>
                      </a:lnTo>
                      <a:lnTo>
                        <a:pt x="875" y="669"/>
                      </a:lnTo>
                      <a:lnTo>
                        <a:pt x="875" y="677"/>
                      </a:lnTo>
                      <a:lnTo>
                        <a:pt x="874" y="684"/>
                      </a:lnTo>
                      <a:lnTo>
                        <a:pt x="871" y="689"/>
                      </a:lnTo>
                      <a:lnTo>
                        <a:pt x="871" y="695"/>
                      </a:lnTo>
                      <a:lnTo>
                        <a:pt x="870" y="699"/>
                      </a:lnTo>
                      <a:lnTo>
                        <a:pt x="870" y="704"/>
                      </a:lnTo>
                      <a:lnTo>
                        <a:pt x="871" y="708"/>
                      </a:lnTo>
                      <a:lnTo>
                        <a:pt x="871" y="713"/>
                      </a:lnTo>
                      <a:lnTo>
                        <a:pt x="874" y="715"/>
                      </a:lnTo>
                      <a:lnTo>
                        <a:pt x="875" y="718"/>
                      </a:lnTo>
                      <a:lnTo>
                        <a:pt x="878" y="720"/>
                      </a:lnTo>
                      <a:lnTo>
                        <a:pt x="880" y="720"/>
                      </a:lnTo>
                      <a:lnTo>
                        <a:pt x="883" y="720"/>
                      </a:lnTo>
                      <a:lnTo>
                        <a:pt x="886" y="720"/>
                      </a:lnTo>
                      <a:lnTo>
                        <a:pt x="887" y="717"/>
                      </a:lnTo>
                      <a:lnTo>
                        <a:pt x="889" y="713"/>
                      </a:lnTo>
                      <a:lnTo>
                        <a:pt x="889" y="708"/>
                      </a:lnTo>
                      <a:lnTo>
                        <a:pt x="890" y="704"/>
                      </a:lnTo>
                      <a:lnTo>
                        <a:pt x="890" y="699"/>
                      </a:lnTo>
                      <a:lnTo>
                        <a:pt x="892" y="695"/>
                      </a:lnTo>
                      <a:lnTo>
                        <a:pt x="892" y="692"/>
                      </a:lnTo>
                      <a:lnTo>
                        <a:pt x="895" y="689"/>
                      </a:lnTo>
                      <a:lnTo>
                        <a:pt x="896" y="687"/>
                      </a:lnTo>
                      <a:lnTo>
                        <a:pt x="898" y="689"/>
                      </a:lnTo>
                      <a:lnTo>
                        <a:pt x="901" y="690"/>
                      </a:lnTo>
                      <a:lnTo>
                        <a:pt x="902" y="693"/>
                      </a:lnTo>
                      <a:lnTo>
                        <a:pt x="905" y="698"/>
                      </a:lnTo>
                      <a:lnTo>
                        <a:pt x="907" y="701"/>
                      </a:lnTo>
                      <a:lnTo>
                        <a:pt x="908" y="705"/>
                      </a:lnTo>
                      <a:lnTo>
                        <a:pt x="910" y="708"/>
                      </a:lnTo>
                      <a:lnTo>
                        <a:pt x="913" y="711"/>
                      </a:lnTo>
                      <a:lnTo>
                        <a:pt x="914" y="711"/>
                      </a:lnTo>
                      <a:lnTo>
                        <a:pt x="917" y="710"/>
                      </a:lnTo>
                      <a:lnTo>
                        <a:pt x="919" y="705"/>
                      </a:lnTo>
                      <a:lnTo>
                        <a:pt x="919" y="701"/>
                      </a:lnTo>
                      <a:lnTo>
                        <a:pt x="919" y="693"/>
                      </a:lnTo>
                      <a:lnTo>
                        <a:pt x="917" y="684"/>
                      </a:lnTo>
                      <a:lnTo>
                        <a:pt x="916" y="675"/>
                      </a:lnTo>
                      <a:lnTo>
                        <a:pt x="913" y="666"/>
                      </a:lnTo>
                      <a:lnTo>
                        <a:pt x="910" y="656"/>
                      </a:lnTo>
                      <a:lnTo>
                        <a:pt x="907" y="645"/>
                      </a:lnTo>
                      <a:lnTo>
                        <a:pt x="904" y="635"/>
                      </a:lnTo>
                      <a:lnTo>
                        <a:pt x="902" y="627"/>
                      </a:lnTo>
                      <a:lnTo>
                        <a:pt x="901" y="620"/>
                      </a:lnTo>
                      <a:lnTo>
                        <a:pt x="901" y="614"/>
                      </a:lnTo>
                      <a:lnTo>
                        <a:pt x="902" y="611"/>
                      </a:lnTo>
                      <a:lnTo>
                        <a:pt x="905" y="608"/>
                      </a:lnTo>
                      <a:lnTo>
                        <a:pt x="910" y="608"/>
                      </a:lnTo>
                      <a:lnTo>
                        <a:pt x="914" y="608"/>
                      </a:lnTo>
                      <a:lnTo>
                        <a:pt x="917" y="609"/>
                      </a:lnTo>
                      <a:lnTo>
                        <a:pt x="922" y="612"/>
                      </a:lnTo>
                      <a:lnTo>
                        <a:pt x="925" y="615"/>
                      </a:lnTo>
                      <a:lnTo>
                        <a:pt x="926" y="618"/>
                      </a:lnTo>
                      <a:lnTo>
                        <a:pt x="928" y="621"/>
                      </a:lnTo>
                      <a:lnTo>
                        <a:pt x="928" y="623"/>
                      </a:lnTo>
                      <a:lnTo>
                        <a:pt x="929" y="627"/>
                      </a:lnTo>
                      <a:lnTo>
                        <a:pt x="929" y="629"/>
                      </a:lnTo>
                      <a:lnTo>
                        <a:pt x="931" y="632"/>
                      </a:lnTo>
                      <a:lnTo>
                        <a:pt x="932" y="633"/>
                      </a:lnTo>
                      <a:lnTo>
                        <a:pt x="932" y="635"/>
                      </a:lnTo>
                      <a:lnTo>
                        <a:pt x="935" y="636"/>
                      </a:lnTo>
                      <a:lnTo>
                        <a:pt x="937" y="636"/>
                      </a:lnTo>
                      <a:lnTo>
                        <a:pt x="938" y="636"/>
                      </a:lnTo>
                      <a:lnTo>
                        <a:pt x="941" y="635"/>
                      </a:lnTo>
                      <a:lnTo>
                        <a:pt x="943" y="635"/>
                      </a:lnTo>
                      <a:lnTo>
                        <a:pt x="943" y="633"/>
                      </a:lnTo>
                      <a:lnTo>
                        <a:pt x="943" y="632"/>
                      </a:lnTo>
                      <a:lnTo>
                        <a:pt x="943" y="630"/>
                      </a:lnTo>
                      <a:lnTo>
                        <a:pt x="944" y="627"/>
                      </a:lnTo>
                      <a:lnTo>
                        <a:pt x="944" y="626"/>
                      </a:lnTo>
                      <a:lnTo>
                        <a:pt x="944" y="623"/>
                      </a:lnTo>
                      <a:lnTo>
                        <a:pt x="944" y="620"/>
                      </a:lnTo>
                      <a:lnTo>
                        <a:pt x="947" y="618"/>
                      </a:lnTo>
                      <a:lnTo>
                        <a:pt x="949" y="615"/>
                      </a:lnTo>
                      <a:lnTo>
                        <a:pt x="952" y="617"/>
                      </a:lnTo>
                      <a:lnTo>
                        <a:pt x="953" y="620"/>
                      </a:lnTo>
                      <a:lnTo>
                        <a:pt x="956" y="626"/>
                      </a:lnTo>
                      <a:lnTo>
                        <a:pt x="958" y="632"/>
                      </a:lnTo>
                      <a:lnTo>
                        <a:pt x="959" y="638"/>
                      </a:lnTo>
                      <a:lnTo>
                        <a:pt x="961" y="645"/>
                      </a:lnTo>
                      <a:lnTo>
                        <a:pt x="961" y="651"/>
                      </a:lnTo>
                      <a:lnTo>
                        <a:pt x="961" y="657"/>
                      </a:lnTo>
                      <a:lnTo>
                        <a:pt x="959" y="660"/>
                      </a:lnTo>
                      <a:lnTo>
                        <a:pt x="956" y="665"/>
                      </a:lnTo>
                      <a:lnTo>
                        <a:pt x="956" y="668"/>
                      </a:lnTo>
                      <a:lnTo>
                        <a:pt x="955" y="672"/>
                      </a:lnTo>
                      <a:lnTo>
                        <a:pt x="955" y="675"/>
                      </a:lnTo>
                      <a:lnTo>
                        <a:pt x="955" y="680"/>
                      </a:lnTo>
                      <a:lnTo>
                        <a:pt x="955" y="683"/>
                      </a:lnTo>
                      <a:lnTo>
                        <a:pt x="956" y="686"/>
                      </a:lnTo>
                      <a:lnTo>
                        <a:pt x="958" y="689"/>
                      </a:lnTo>
                      <a:lnTo>
                        <a:pt x="959" y="690"/>
                      </a:lnTo>
                      <a:lnTo>
                        <a:pt x="961" y="690"/>
                      </a:lnTo>
                      <a:lnTo>
                        <a:pt x="962" y="690"/>
                      </a:lnTo>
                      <a:lnTo>
                        <a:pt x="964" y="689"/>
                      </a:lnTo>
                      <a:lnTo>
                        <a:pt x="965" y="689"/>
                      </a:lnTo>
                      <a:lnTo>
                        <a:pt x="967" y="687"/>
                      </a:lnTo>
                      <a:lnTo>
                        <a:pt x="968" y="686"/>
                      </a:lnTo>
                      <a:lnTo>
                        <a:pt x="968" y="683"/>
                      </a:lnTo>
                      <a:lnTo>
                        <a:pt x="970" y="681"/>
                      </a:lnTo>
                      <a:lnTo>
                        <a:pt x="971" y="680"/>
                      </a:lnTo>
                      <a:lnTo>
                        <a:pt x="973" y="678"/>
                      </a:lnTo>
                      <a:lnTo>
                        <a:pt x="976" y="677"/>
                      </a:lnTo>
                      <a:lnTo>
                        <a:pt x="977" y="675"/>
                      </a:lnTo>
                      <a:lnTo>
                        <a:pt x="980" y="674"/>
                      </a:lnTo>
                      <a:lnTo>
                        <a:pt x="982" y="669"/>
                      </a:lnTo>
                      <a:lnTo>
                        <a:pt x="983" y="665"/>
                      </a:lnTo>
                      <a:lnTo>
                        <a:pt x="986" y="660"/>
                      </a:lnTo>
                      <a:lnTo>
                        <a:pt x="988" y="654"/>
                      </a:lnTo>
                      <a:lnTo>
                        <a:pt x="989" y="648"/>
                      </a:lnTo>
                      <a:lnTo>
                        <a:pt x="989" y="642"/>
                      </a:lnTo>
                      <a:lnTo>
                        <a:pt x="991" y="636"/>
                      </a:lnTo>
                      <a:lnTo>
                        <a:pt x="991" y="632"/>
                      </a:lnTo>
                      <a:lnTo>
                        <a:pt x="989" y="627"/>
                      </a:lnTo>
                      <a:lnTo>
                        <a:pt x="988" y="623"/>
                      </a:lnTo>
                      <a:lnTo>
                        <a:pt x="988" y="618"/>
                      </a:lnTo>
                      <a:lnTo>
                        <a:pt x="985" y="614"/>
                      </a:lnTo>
                      <a:lnTo>
                        <a:pt x="983" y="611"/>
                      </a:lnTo>
                      <a:lnTo>
                        <a:pt x="982" y="606"/>
                      </a:lnTo>
                      <a:lnTo>
                        <a:pt x="980" y="603"/>
                      </a:lnTo>
                      <a:lnTo>
                        <a:pt x="977" y="599"/>
                      </a:lnTo>
                      <a:lnTo>
                        <a:pt x="976" y="596"/>
                      </a:lnTo>
                      <a:lnTo>
                        <a:pt x="976" y="591"/>
                      </a:lnTo>
                      <a:lnTo>
                        <a:pt x="974" y="587"/>
                      </a:lnTo>
                      <a:lnTo>
                        <a:pt x="974" y="584"/>
                      </a:lnTo>
                      <a:lnTo>
                        <a:pt x="976" y="579"/>
                      </a:lnTo>
                      <a:lnTo>
                        <a:pt x="977" y="576"/>
                      </a:lnTo>
                      <a:lnTo>
                        <a:pt x="979" y="575"/>
                      </a:lnTo>
                      <a:lnTo>
                        <a:pt x="980" y="572"/>
                      </a:lnTo>
                      <a:lnTo>
                        <a:pt x="983" y="571"/>
                      </a:lnTo>
                      <a:lnTo>
                        <a:pt x="986" y="568"/>
                      </a:lnTo>
                      <a:lnTo>
                        <a:pt x="989" y="566"/>
                      </a:lnTo>
                      <a:lnTo>
                        <a:pt x="992" y="563"/>
                      </a:lnTo>
                      <a:lnTo>
                        <a:pt x="995" y="562"/>
                      </a:lnTo>
                      <a:lnTo>
                        <a:pt x="997" y="563"/>
                      </a:lnTo>
                      <a:lnTo>
                        <a:pt x="1000" y="566"/>
                      </a:lnTo>
                      <a:lnTo>
                        <a:pt x="1001" y="572"/>
                      </a:lnTo>
                      <a:lnTo>
                        <a:pt x="1003" y="576"/>
                      </a:lnTo>
                      <a:lnTo>
                        <a:pt x="1004" y="584"/>
                      </a:lnTo>
                      <a:lnTo>
                        <a:pt x="1006" y="590"/>
                      </a:lnTo>
                      <a:lnTo>
                        <a:pt x="1007" y="597"/>
                      </a:lnTo>
                      <a:lnTo>
                        <a:pt x="1007" y="603"/>
                      </a:lnTo>
                      <a:lnTo>
                        <a:pt x="1009" y="608"/>
                      </a:lnTo>
                      <a:lnTo>
                        <a:pt x="1009" y="612"/>
                      </a:lnTo>
                      <a:lnTo>
                        <a:pt x="1009" y="617"/>
                      </a:lnTo>
                      <a:lnTo>
                        <a:pt x="1010" y="621"/>
                      </a:lnTo>
                      <a:lnTo>
                        <a:pt x="1010" y="626"/>
                      </a:lnTo>
                      <a:lnTo>
                        <a:pt x="1011" y="629"/>
                      </a:lnTo>
                      <a:lnTo>
                        <a:pt x="1013" y="632"/>
                      </a:lnTo>
                      <a:lnTo>
                        <a:pt x="1016" y="635"/>
                      </a:lnTo>
                      <a:lnTo>
                        <a:pt x="1017" y="636"/>
                      </a:lnTo>
                      <a:lnTo>
                        <a:pt x="1022" y="638"/>
                      </a:lnTo>
                      <a:lnTo>
                        <a:pt x="1026" y="639"/>
                      </a:lnTo>
                      <a:lnTo>
                        <a:pt x="1029" y="639"/>
                      </a:lnTo>
                      <a:lnTo>
                        <a:pt x="1032" y="638"/>
                      </a:lnTo>
                      <a:lnTo>
                        <a:pt x="1035" y="638"/>
                      </a:lnTo>
                      <a:lnTo>
                        <a:pt x="1037" y="635"/>
                      </a:lnTo>
                      <a:lnTo>
                        <a:pt x="1038" y="630"/>
                      </a:lnTo>
                      <a:lnTo>
                        <a:pt x="1038" y="627"/>
                      </a:lnTo>
                      <a:lnTo>
                        <a:pt x="1038" y="623"/>
                      </a:lnTo>
                      <a:lnTo>
                        <a:pt x="1038" y="618"/>
                      </a:lnTo>
                      <a:lnTo>
                        <a:pt x="1038" y="615"/>
                      </a:lnTo>
                      <a:lnTo>
                        <a:pt x="1037" y="611"/>
                      </a:lnTo>
                      <a:lnTo>
                        <a:pt x="1035" y="606"/>
                      </a:lnTo>
                      <a:lnTo>
                        <a:pt x="1034" y="602"/>
                      </a:lnTo>
                      <a:lnTo>
                        <a:pt x="1034" y="597"/>
                      </a:lnTo>
                      <a:lnTo>
                        <a:pt x="1031" y="593"/>
                      </a:lnTo>
                      <a:lnTo>
                        <a:pt x="1031" y="588"/>
                      </a:lnTo>
                      <a:lnTo>
                        <a:pt x="1029" y="584"/>
                      </a:lnTo>
                      <a:lnTo>
                        <a:pt x="1029" y="579"/>
                      </a:lnTo>
                      <a:lnTo>
                        <a:pt x="1029" y="575"/>
                      </a:lnTo>
                      <a:lnTo>
                        <a:pt x="1031" y="571"/>
                      </a:lnTo>
                      <a:lnTo>
                        <a:pt x="1032" y="566"/>
                      </a:lnTo>
                      <a:lnTo>
                        <a:pt x="1035" y="565"/>
                      </a:lnTo>
                      <a:lnTo>
                        <a:pt x="1038" y="565"/>
                      </a:lnTo>
                      <a:lnTo>
                        <a:pt x="1041" y="566"/>
                      </a:lnTo>
                      <a:lnTo>
                        <a:pt x="1044" y="569"/>
                      </a:lnTo>
                      <a:lnTo>
                        <a:pt x="1047" y="573"/>
                      </a:lnTo>
                      <a:lnTo>
                        <a:pt x="1050" y="579"/>
                      </a:lnTo>
                      <a:lnTo>
                        <a:pt x="1055" y="585"/>
                      </a:lnTo>
                      <a:lnTo>
                        <a:pt x="1058" y="591"/>
                      </a:lnTo>
                      <a:lnTo>
                        <a:pt x="1061" y="596"/>
                      </a:lnTo>
                      <a:lnTo>
                        <a:pt x="1064" y="602"/>
                      </a:lnTo>
                      <a:lnTo>
                        <a:pt x="1067" y="605"/>
                      </a:lnTo>
                      <a:lnTo>
                        <a:pt x="1071" y="605"/>
                      </a:lnTo>
                      <a:lnTo>
                        <a:pt x="1076" y="605"/>
                      </a:lnTo>
                      <a:lnTo>
                        <a:pt x="1080" y="602"/>
                      </a:lnTo>
                      <a:lnTo>
                        <a:pt x="1083" y="599"/>
                      </a:lnTo>
                      <a:lnTo>
                        <a:pt x="1088" y="594"/>
                      </a:lnTo>
                      <a:lnTo>
                        <a:pt x="1089" y="588"/>
                      </a:lnTo>
                      <a:lnTo>
                        <a:pt x="1092" y="584"/>
                      </a:lnTo>
                      <a:lnTo>
                        <a:pt x="1092" y="581"/>
                      </a:lnTo>
                      <a:lnTo>
                        <a:pt x="1091" y="578"/>
                      </a:lnTo>
                      <a:lnTo>
                        <a:pt x="1088" y="576"/>
                      </a:lnTo>
                      <a:lnTo>
                        <a:pt x="1085" y="573"/>
                      </a:lnTo>
                      <a:lnTo>
                        <a:pt x="1083" y="571"/>
                      </a:lnTo>
                      <a:lnTo>
                        <a:pt x="1080" y="568"/>
                      </a:lnTo>
                      <a:lnTo>
                        <a:pt x="1079" y="565"/>
                      </a:lnTo>
                      <a:lnTo>
                        <a:pt x="1077" y="560"/>
                      </a:lnTo>
                      <a:lnTo>
                        <a:pt x="1076" y="557"/>
                      </a:lnTo>
                      <a:lnTo>
                        <a:pt x="1076" y="553"/>
                      </a:lnTo>
                      <a:lnTo>
                        <a:pt x="1077" y="550"/>
                      </a:lnTo>
                      <a:lnTo>
                        <a:pt x="1079" y="545"/>
                      </a:lnTo>
                      <a:lnTo>
                        <a:pt x="1080" y="542"/>
                      </a:lnTo>
                      <a:lnTo>
                        <a:pt x="1083" y="541"/>
                      </a:lnTo>
                      <a:lnTo>
                        <a:pt x="1085" y="541"/>
                      </a:lnTo>
                      <a:lnTo>
                        <a:pt x="1088" y="539"/>
                      </a:lnTo>
                      <a:lnTo>
                        <a:pt x="1091" y="541"/>
                      </a:lnTo>
                      <a:lnTo>
                        <a:pt x="1092" y="542"/>
                      </a:lnTo>
                      <a:lnTo>
                        <a:pt x="1095" y="544"/>
                      </a:lnTo>
                      <a:lnTo>
                        <a:pt x="1097" y="547"/>
                      </a:lnTo>
                      <a:lnTo>
                        <a:pt x="1098" y="550"/>
                      </a:lnTo>
                      <a:lnTo>
                        <a:pt x="1100" y="554"/>
                      </a:lnTo>
                      <a:lnTo>
                        <a:pt x="1101" y="557"/>
                      </a:lnTo>
                      <a:lnTo>
                        <a:pt x="1106" y="562"/>
                      </a:lnTo>
                      <a:lnTo>
                        <a:pt x="1109" y="565"/>
                      </a:lnTo>
                      <a:lnTo>
                        <a:pt x="1115" y="566"/>
                      </a:lnTo>
                      <a:lnTo>
                        <a:pt x="1119" y="568"/>
                      </a:lnTo>
                      <a:lnTo>
                        <a:pt x="1125" y="568"/>
                      </a:lnTo>
                      <a:lnTo>
                        <a:pt x="1130" y="568"/>
                      </a:lnTo>
                      <a:lnTo>
                        <a:pt x="1134" y="568"/>
                      </a:lnTo>
                      <a:lnTo>
                        <a:pt x="1139" y="566"/>
                      </a:lnTo>
                      <a:lnTo>
                        <a:pt x="1142" y="563"/>
                      </a:lnTo>
                      <a:lnTo>
                        <a:pt x="1143" y="560"/>
                      </a:lnTo>
                      <a:lnTo>
                        <a:pt x="1143" y="559"/>
                      </a:lnTo>
                      <a:lnTo>
                        <a:pt x="1143" y="557"/>
                      </a:lnTo>
                      <a:lnTo>
                        <a:pt x="1143" y="554"/>
                      </a:lnTo>
                      <a:lnTo>
                        <a:pt x="1142" y="553"/>
                      </a:lnTo>
                      <a:lnTo>
                        <a:pt x="1140" y="551"/>
                      </a:lnTo>
                      <a:lnTo>
                        <a:pt x="1137" y="548"/>
                      </a:lnTo>
                      <a:lnTo>
                        <a:pt x="1133" y="545"/>
                      </a:lnTo>
                      <a:lnTo>
                        <a:pt x="1128" y="542"/>
                      </a:lnTo>
                      <a:lnTo>
                        <a:pt x="1124" y="539"/>
                      </a:lnTo>
                      <a:lnTo>
                        <a:pt x="1119" y="535"/>
                      </a:lnTo>
                      <a:lnTo>
                        <a:pt x="1113" y="530"/>
                      </a:lnTo>
                      <a:lnTo>
                        <a:pt x="1107" y="527"/>
                      </a:lnTo>
                      <a:lnTo>
                        <a:pt x="1103" y="523"/>
                      </a:lnTo>
                      <a:lnTo>
                        <a:pt x="1098" y="518"/>
                      </a:lnTo>
                      <a:lnTo>
                        <a:pt x="1094" y="514"/>
                      </a:lnTo>
                      <a:lnTo>
                        <a:pt x="1089" y="509"/>
                      </a:lnTo>
                      <a:lnTo>
                        <a:pt x="1086" y="505"/>
                      </a:lnTo>
                      <a:lnTo>
                        <a:pt x="1083" y="499"/>
                      </a:lnTo>
                      <a:lnTo>
                        <a:pt x="1082" y="493"/>
                      </a:lnTo>
                      <a:lnTo>
                        <a:pt x="1082" y="487"/>
                      </a:lnTo>
                      <a:lnTo>
                        <a:pt x="1082" y="482"/>
                      </a:lnTo>
                      <a:lnTo>
                        <a:pt x="1083" y="479"/>
                      </a:lnTo>
                      <a:lnTo>
                        <a:pt x="1085" y="476"/>
                      </a:lnTo>
                      <a:lnTo>
                        <a:pt x="1088" y="476"/>
                      </a:lnTo>
                      <a:lnTo>
                        <a:pt x="1091" y="475"/>
                      </a:lnTo>
                      <a:lnTo>
                        <a:pt x="1092" y="476"/>
                      </a:lnTo>
                      <a:lnTo>
                        <a:pt x="1095" y="478"/>
                      </a:lnTo>
                      <a:lnTo>
                        <a:pt x="1098" y="479"/>
                      </a:lnTo>
                      <a:lnTo>
                        <a:pt x="1101" y="481"/>
                      </a:lnTo>
                      <a:lnTo>
                        <a:pt x="1103" y="482"/>
                      </a:lnTo>
                      <a:lnTo>
                        <a:pt x="1104" y="485"/>
                      </a:lnTo>
                      <a:lnTo>
                        <a:pt x="1107" y="488"/>
                      </a:lnTo>
                      <a:lnTo>
                        <a:pt x="1109" y="490"/>
                      </a:lnTo>
                      <a:lnTo>
                        <a:pt x="1110" y="493"/>
                      </a:lnTo>
                      <a:lnTo>
                        <a:pt x="1112" y="494"/>
                      </a:lnTo>
                      <a:lnTo>
                        <a:pt x="1113" y="497"/>
                      </a:lnTo>
                      <a:lnTo>
                        <a:pt x="1115" y="497"/>
                      </a:lnTo>
                      <a:lnTo>
                        <a:pt x="1116" y="499"/>
                      </a:lnTo>
                      <a:lnTo>
                        <a:pt x="1118" y="497"/>
                      </a:lnTo>
                      <a:lnTo>
                        <a:pt x="1119" y="496"/>
                      </a:lnTo>
                      <a:lnTo>
                        <a:pt x="1121" y="494"/>
                      </a:lnTo>
                      <a:lnTo>
                        <a:pt x="1121" y="491"/>
                      </a:lnTo>
                      <a:lnTo>
                        <a:pt x="1121" y="490"/>
                      </a:lnTo>
                      <a:lnTo>
                        <a:pt x="1122" y="487"/>
                      </a:lnTo>
                      <a:lnTo>
                        <a:pt x="1122" y="484"/>
                      </a:lnTo>
                      <a:lnTo>
                        <a:pt x="1122" y="481"/>
                      </a:lnTo>
                      <a:lnTo>
                        <a:pt x="1122" y="479"/>
                      </a:lnTo>
                      <a:lnTo>
                        <a:pt x="1124" y="478"/>
                      </a:lnTo>
                      <a:lnTo>
                        <a:pt x="1127" y="476"/>
                      </a:lnTo>
                      <a:lnTo>
                        <a:pt x="1128" y="476"/>
                      </a:lnTo>
                      <a:lnTo>
                        <a:pt x="1130" y="478"/>
                      </a:lnTo>
                      <a:lnTo>
                        <a:pt x="1133" y="479"/>
                      </a:lnTo>
                      <a:lnTo>
                        <a:pt x="1134" y="482"/>
                      </a:lnTo>
                      <a:lnTo>
                        <a:pt x="1134" y="487"/>
                      </a:lnTo>
                      <a:lnTo>
                        <a:pt x="1136" y="491"/>
                      </a:lnTo>
                      <a:lnTo>
                        <a:pt x="1137" y="497"/>
                      </a:lnTo>
                      <a:lnTo>
                        <a:pt x="1139" y="502"/>
                      </a:lnTo>
                      <a:lnTo>
                        <a:pt x="1140" y="509"/>
                      </a:lnTo>
                      <a:lnTo>
                        <a:pt x="1142" y="514"/>
                      </a:lnTo>
                      <a:lnTo>
                        <a:pt x="1146" y="529"/>
                      </a:lnTo>
                      <a:lnTo>
                        <a:pt x="1150" y="538"/>
                      </a:lnTo>
                      <a:lnTo>
                        <a:pt x="1155" y="542"/>
                      </a:lnTo>
                      <a:lnTo>
                        <a:pt x="1158" y="542"/>
                      </a:lnTo>
                      <a:lnTo>
                        <a:pt x="1162" y="539"/>
                      </a:lnTo>
                      <a:lnTo>
                        <a:pt x="1165" y="535"/>
                      </a:lnTo>
                      <a:lnTo>
                        <a:pt x="1168" y="529"/>
                      </a:lnTo>
                      <a:lnTo>
                        <a:pt x="1170" y="521"/>
                      </a:lnTo>
                      <a:lnTo>
                        <a:pt x="1171" y="517"/>
                      </a:lnTo>
                      <a:lnTo>
                        <a:pt x="1171" y="514"/>
                      </a:lnTo>
                      <a:lnTo>
                        <a:pt x="1170" y="508"/>
                      </a:lnTo>
                      <a:lnTo>
                        <a:pt x="1168" y="505"/>
                      </a:lnTo>
                      <a:lnTo>
                        <a:pt x="1168" y="502"/>
                      </a:lnTo>
                      <a:lnTo>
                        <a:pt x="1167" y="497"/>
                      </a:lnTo>
                      <a:lnTo>
                        <a:pt x="1165" y="494"/>
                      </a:lnTo>
                      <a:lnTo>
                        <a:pt x="1164" y="491"/>
                      </a:lnTo>
                      <a:lnTo>
                        <a:pt x="1161" y="488"/>
                      </a:lnTo>
                      <a:lnTo>
                        <a:pt x="1159" y="484"/>
                      </a:lnTo>
                      <a:lnTo>
                        <a:pt x="1158" y="479"/>
                      </a:lnTo>
                      <a:lnTo>
                        <a:pt x="1158" y="475"/>
                      </a:lnTo>
                      <a:lnTo>
                        <a:pt x="1156" y="470"/>
                      </a:lnTo>
                      <a:lnTo>
                        <a:pt x="1158" y="467"/>
                      </a:lnTo>
                      <a:lnTo>
                        <a:pt x="1158" y="463"/>
                      </a:lnTo>
                      <a:lnTo>
                        <a:pt x="1159" y="460"/>
                      </a:lnTo>
                      <a:lnTo>
                        <a:pt x="1161" y="458"/>
                      </a:lnTo>
                      <a:lnTo>
                        <a:pt x="1164" y="458"/>
                      </a:lnTo>
                      <a:lnTo>
                        <a:pt x="1165" y="457"/>
                      </a:lnTo>
                      <a:lnTo>
                        <a:pt x="1168" y="457"/>
                      </a:lnTo>
                      <a:lnTo>
                        <a:pt x="1171" y="458"/>
                      </a:lnTo>
                      <a:lnTo>
                        <a:pt x="1173" y="460"/>
                      </a:lnTo>
                      <a:lnTo>
                        <a:pt x="1176" y="460"/>
                      </a:lnTo>
                      <a:lnTo>
                        <a:pt x="1177" y="463"/>
                      </a:lnTo>
                      <a:lnTo>
                        <a:pt x="1180" y="464"/>
                      </a:lnTo>
                      <a:lnTo>
                        <a:pt x="1182" y="467"/>
                      </a:lnTo>
                      <a:lnTo>
                        <a:pt x="1185" y="469"/>
                      </a:lnTo>
                      <a:lnTo>
                        <a:pt x="1186" y="472"/>
                      </a:lnTo>
                      <a:lnTo>
                        <a:pt x="1188" y="475"/>
                      </a:lnTo>
                      <a:lnTo>
                        <a:pt x="1191" y="479"/>
                      </a:lnTo>
                      <a:lnTo>
                        <a:pt x="1192" y="482"/>
                      </a:lnTo>
                      <a:lnTo>
                        <a:pt x="1195" y="485"/>
                      </a:lnTo>
                      <a:lnTo>
                        <a:pt x="1198" y="490"/>
                      </a:lnTo>
                      <a:lnTo>
                        <a:pt x="1201" y="493"/>
                      </a:lnTo>
                      <a:lnTo>
                        <a:pt x="1204" y="494"/>
                      </a:lnTo>
                      <a:lnTo>
                        <a:pt x="1209" y="496"/>
                      </a:lnTo>
                      <a:lnTo>
                        <a:pt x="1212" y="497"/>
                      </a:lnTo>
                      <a:lnTo>
                        <a:pt x="1216" y="499"/>
                      </a:lnTo>
                      <a:lnTo>
                        <a:pt x="1219" y="497"/>
                      </a:lnTo>
                      <a:lnTo>
                        <a:pt x="1221" y="497"/>
                      </a:lnTo>
                      <a:lnTo>
                        <a:pt x="1224" y="494"/>
                      </a:lnTo>
                      <a:lnTo>
                        <a:pt x="1224" y="493"/>
                      </a:lnTo>
                      <a:lnTo>
                        <a:pt x="1224" y="485"/>
                      </a:lnTo>
                      <a:lnTo>
                        <a:pt x="1225" y="481"/>
                      </a:lnTo>
                      <a:lnTo>
                        <a:pt x="1228" y="478"/>
                      </a:lnTo>
                      <a:lnTo>
                        <a:pt x="1233" y="476"/>
                      </a:lnTo>
                      <a:lnTo>
                        <a:pt x="1236" y="476"/>
                      </a:lnTo>
                      <a:lnTo>
                        <a:pt x="1240" y="479"/>
                      </a:lnTo>
                      <a:lnTo>
                        <a:pt x="1246" y="481"/>
                      </a:lnTo>
                      <a:lnTo>
                        <a:pt x="1251" y="485"/>
                      </a:lnTo>
                      <a:lnTo>
                        <a:pt x="1254" y="488"/>
                      </a:lnTo>
                      <a:lnTo>
                        <a:pt x="1258" y="493"/>
                      </a:lnTo>
                      <a:lnTo>
                        <a:pt x="1261" y="497"/>
                      </a:lnTo>
                      <a:lnTo>
                        <a:pt x="1264" y="500"/>
                      </a:lnTo>
                      <a:lnTo>
                        <a:pt x="1266" y="505"/>
                      </a:lnTo>
                      <a:lnTo>
                        <a:pt x="1269" y="506"/>
                      </a:lnTo>
                      <a:lnTo>
                        <a:pt x="1270" y="509"/>
                      </a:lnTo>
                      <a:lnTo>
                        <a:pt x="1273" y="509"/>
                      </a:lnTo>
                      <a:lnTo>
                        <a:pt x="1275" y="509"/>
                      </a:lnTo>
                      <a:lnTo>
                        <a:pt x="1278" y="508"/>
                      </a:lnTo>
                      <a:lnTo>
                        <a:pt x="1281" y="505"/>
                      </a:lnTo>
                      <a:lnTo>
                        <a:pt x="1284" y="499"/>
                      </a:lnTo>
                      <a:lnTo>
                        <a:pt x="1288" y="494"/>
                      </a:lnTo>
                      <a:lnTo>
                        <a:pt x="1292" y="487"/>
                      </a:lnTo>
                      <a:lnTo>
                        <a:pt x="1298" y="482"/>
                      </a:lnTo>
                      <a:lnTo>
                        <a:pt x="1304" y="476"/>
                      </a:lnTo>
                      <a:lnTo>
                        <a:pt x="1312" y="472"/>
                      </a:lnTo>
                      <a:lnTo>
                        <a:pt x="1319" y="467"/>
                      </a:lnTo>
                      <a:lnTo>
                        <a:pt x="1325" y="463"/>
                      </a:lnTo>
                      <a:lnTo>
                        <a:pt x="1331" y="460"/>
                      </a:lnTo>
                      <a:lnTo>
                        <a:pt x="1339" y="457"/>
                      </a:lnTo>
                      <a:lnTo>
                        <a:pt x="1343" y="455"/>
                      </a:lnTo>
                      <a:lnTo>
                        <a:pt x="1355" y="451"/>
                      </a:lnTo>
                      <a:lnTo>
                        <a:pt x="1363" y="448"/>
                      </a:lnTo>
                      <a:lnTo>
                        <a:pt x="1369" y="443"/>
                      </a:lnTo>
                      <a:lnTo>
                        <a:pt x="1373" y="440"/>
                      </a:lnTo>
                      <a:lnTo>
                        <a:pt x="1376" y="436"/>
                      </a:lnTo>
                      <a:lnTo>
                        <a:pt x="1379" y="431"/>
                      </a:lnTo>
                      <a:lnTo>
                        <a:pt x="1382" y="426"/>
                      </a:lnTo>
                      <a:lnTo>
                        <a:pt x="1384" y="421"/>
                      </a:lnTo>
                      <a:lnTo>
                        <a:pt x="1387" y="417"/>
                      </a:lnTo>
                      <a:lnTo>
                        <a:pt x="1390" y="412"/>
                      </a:lnTo>
                      <a:lnTo>
                        <a:pt x="1393" y="406"/>
                      </a:lnTo>
                      <a:lnTo>
                        <a:pt x="1397" y="402"/>
                      </a:lnTo>
                      <a:lnTo>
                        <a:pt x="1399" y="397"/>
                      </a:lnTo>
                      <a:lnTo>
                        <a:pt x="1400" y="391"/>
                      </a:lnTo>
                      <a:lnTo>
                        <a:pt x="1400" y="387"/>
                      </a:lnTo>
                      <a:lnTo>
                        <a:pt x="1400" y="381"/>
                      </a:lnTo>
                      <a:lnTo>
                        <a:pt x="1397" y="376"/>
                      </a:lnTo>
                      <a:lnTo>
                        <a:pt x="1396" y="370"/>
                      </a:lnTo>
                      <a:lnTo>
                        <a:pt x="1393" y="364"/>
                      </a:lnTo>
                      <a:lnTo>
                        <a:pt x="1388" y="358"/>
                      </a:lnTo>
                      <a:lnTo>
                        <a:pt x="1384" y="352"/>
                      </a:lnTo>
                      <a:lnTo>
                        <a:pt x="1379" y="346"/>
                      </a:lnTo>
                      <a:lnTo>
                        <a:pt x="1376" y="342"/>
                      </a:lnTo>
                      <a:lnTo>
                        <a:pt x="1375" y="339"/>
                      </a:lnTo>
                      <a:lnTo>
                        <a:pt x="1373" y="334"/>
                      </a:lnTo>
                      <a:lnTo>
                        <a:pt x="1372" y="330"/>
                      </a:lnTo>
                      <a:lnTo>
                        <a:pt x="1370" y="325"/>
                      </a:lnTo>
                      <a:lnTo>
                        <a:pt x="1369" y="321"/>
                      </a:lnTo>
                      <a:lnTo>
                        <a:pt x="1367" y="315"/>
                      </a:lnTo>
                      <a:lnTo>
                        <a:pt x="1366" y="310"/>
                      </a:lnTo>
                      <a:lnTo>
                        <a:pt x="1364" y="304"/>
                      </a:lnTo>
                      <a:lnTo>
                        <a:pt x="1361" y="300"/>
                      </a:lnTo>
                      <a:lnTo>
                        <a:pt x="1358" y="297"/>
                      </a:lnTo>
                      <a:lnTo>
                        <a:pt x="1352" y="295"/>
                      </a:lnTo>
                      <a:lnTo>
                        <a:pt x="1346" y="294"/>
                      </a:lnTo>
                      <a:lnTo>
                        <a:pt x="1340" y="294"/>
                      </a:lnTo>
                      <a:lnTo>
                        <a:pt x="1333" y="292"/>
                      </a:lnTo>
                      <a:lnTo>
                        <a:pt x="1327" y="292"/>
                      </a:lnTo>
                      <a:lnTo>
                        <a:pt x="1319" y="292"/>
                      </a:lnTo>
                      <a:lnTo>
                        <a:pt x="1312" y="291"/>
                      </a:lnTo>
                      <a:lnTo>
                        <a:pt x="1304" y="289"/>
                      </a:lnTo>
                      <a:lnTo>
                        <a:pt x="1300" y="288"/>
                      </a:lnTo>
                      <a:lnTo>
                        <a:pt x="1295" y="284"/>
                      </a:lnTo>
                      <a:lnTo>
                        <a:pt x="1292" y="281"/>
                      </a:lnTo>
                      <a:lnTo>
                        <a:pt x="1291" y="278"/>
                      </a:lnTo>
                      <a:lnTo>
                        <a:pt x="1288" y="275"/>
                      </a:lnTo>
                      <a:lnTo>
                        <a:pt x="1286" y="272"/>
                      </a:lnTo>
                      <a:lnTo>
                        <a:pt x="1284" y="269"/>
                      </a:lnTo>
                      <a:lnTo>
                        <a:pt x="1281" y="266"/>
                      </a:lnTo>
                      <a:lnTo>
                        <a:pt x="1276" y="264"/>
                      </a:lnTo>
                      <a:lnTo>
                        <a:pt x="1272" y="261"/>
                      </a:lnTo>
                      <a:lnTo>
                        <a:pt x="1266" y="258"/>
                      </a:lnTo>
                      <a:lnTo>
                        <a:pt x="1261" y="255"/>
                      </a:lnTo>
                      <a:lnTo>
                        <a:pt x="1257" y="252"/>
                      </a:lnTo>
                      <a:lnTo>
                        <a:pt x="1251" y="248"/>
                      </a:lnTo>
                      <a:lnTo>
                        <a:pt x="1246" y="243"/>
                      </a:lnTo>
                      <a:lnTo>
                        <a:pt x="1240" y="239"/>
                      </a:lnTo>
                      <a:lnTo>
                        <a:pt x="1234" y="234"/>
                      </a:lnTo>
                      <a:lnTo>
                        <a:pt x="1228" y="228"/>
                      </a:lnTo>
                      <a:lnTo>
                        <a:pt x="1224" y="222"/>
                      </a:lnTo>
                      <a:lnTo>
                        <a:pt x="1218" y="216"/>
                      </a:lnTo>
                      <a:lnTo>
                        <a:pt x="1213" y="210"/>
                      </a:lnTo>
                      <a:lnTo>
                        <a:pt x="1207" y="206"/>
                      </a:lnTo>
                      <a:lnTo>
                        <a:pt x="1203" y="201"/>
                      </a:lnTo>
                      <a:lnTo>
                        <a:pt x="1198" y="197"/>
                      </a:lnTo>
                      <a:lnTo>
                        <a:pt x="1194" y="194"/>
                      </a:lnTo>
                      <a:lnTo>
                        <a:pt x="1188" y="191"/>
                      </a:lnTo>
                      <a:lnTo>
                        <a:pt x="1183" y="189"/>
                      </a:lnTo>
                      <a:lnTo>
                        <a:pt x="1177" y="188"/>
                      </a:lnTo>
                      <a:lnTo>
                        <a:pt x="1170" y="186"/>
                      </a:lnTo>
                      <a:lnTo>
                        <a:pt x="1164" y="186"/>
                      </a:lnTo>
                      <a:lnTo>
                        <a:pt x="1159" y="185"/>
                      </a:lnTo>
                      <a:lnTo>
                        <a:pt x="1155" y="183"/>
                      </a:lnTo>
                      <a:lnTo>
                        <a:pt x="1152" y="180"/>
                      </a:lnTo>
                      <a:lnTo>
                        <a:pt x="1150" y="179"/>
                      </a:lnTo>
                      <a:lnTo>
                        <a:pt x="1149" y="174"/>
                      </a:lnTo>
                      <a:lnTo>
                        <a:pt x="1149" y="171"/>
                      </a:lnTo>
                      <a:lnTo>
                        <a:pt x="1149" y="168"/>
                      </a:lnTo>
                      <a:lnTo>
                        <a:pt x="1149" y="164"/>
                      </a:lnTo>
                      <a:lnTo>
                        <a:pt x="1149" y="159"/>
                      </a:lnTo>
                      <a:lnTo>
                        <a:pt x="1149" y="155"/>
                      </a:lnTo>
                      <a:lnTo>
                        <a:pt x="1149" y="150"/>
                      </a:lnTo>
                      <a:lnTo>
                        <a:pt x="1148" y="146"/>
                      </a:lnTo>
                      <a:lnTo>
                        <a:pt x="1146" y="142"/>
                      </a:lnTo>
                      <a:lnTo>
                        <a:pt x="1143" y="139"/>
                      </a:lnTo>
                      <a:lnTo>
                        <a:pt x="1139" y="134"/>
                      </a:lnTo>
                      <a:lnTo>
                        <a:pt x="1134" y="130"/>
                      </a:lnTo>
                      <a:lnTo>
                        <a:pt x="1130" y="125"/>
                      </a:lnTo>
                      <a:lnTo>
                        <a:pt x="1124" y="121"/>
                      </a:lnTo>
                      <a:lnTo>
                        <a:pt x="1118" y="115"/>
                      </a:lnTo>
                      <a:lnTo>
                        <a:pt x="1109" y="110"/>
                      </a:lnTo>
                      <a:lnTo>
                        <a:pt x="1100" y="106"/>
                      </a:lnTo>
                      <a:lnTo>
                        <a:pt x="1088" y="101"/>
                      </a:lnTo>
                      <a:lnTo>
                        <a:pt x="1076" y="98"/>
                      </a:lnTo>
                      <a:lnTo>
                        <a:pt x="1064" y="95"/>
                      </a:lnTo>
                      <a:lnTo>
                        <a:pt x="1052" y="94"/>
                      </a:lnTo>
                      <a:lnTo>
                        <a:pt x="1041" y="91"/>
                      </a:lnTo>
                      <a:lnTo>
                        <a:pt x="1031" y="88"/>
                      </a:lnTo>
                      <a:lnTo>
                        <a:pt x="1022" y="86"/>
                      </a:lnTo>
                      <a:lnTo>
                        <a:pt x="1014" y="83"/>
                      </a:lnTo>
                      <a:lnTo>
                        <a:pt x="1010" y="80"/>
                      </a:lnTo>
                      <a:lnTo>
                        <a:pt x="1006" y="76"/>
                      </a:lnTo>
                      <a:lnTo>
                        <a:pt x="1003" y="71"/>
                      </a:lnTo>
                      <a:lnTo>
                        <a:pt x="1000" y="67"/>
                      </a:lnTo>
                      <a:lnTo>
                        <a:pt x="997" y="62"/>
                      </a:lnTo>
                      <a:lnTo>
                        <a:pt x="994" y="58"/>
                      </a:lnTo>
                      <a:lnTo>
                        <a:pt x="991" y="53"/>
                      </a:lnTo>
                      <a:lnTo>
                        <a:pt x="988" y="47"/>
                      </a:lnTo>
                      <a:lnTo>
                        <a:pt x="983" y="43"/>
                      </a:lnTo>
                      <a:lnTo>
                        <a:pt x="979" y="38"/>
                      </a:lnTo>
                      <a:lnTo>
                        <a:pt x="973" y="35"/>
                      </a:lnTo>
                      <a:lnTo>
                        <a:pt x="968" y="34"/>
                      </a:lnTo>
                      <a:lnTo>
                        <a:pt x="965" y="32"/>
                      </a:lnTo>
                      <a:lnTo>
                        <a:pt x="962" y="32"/>
                      </a:lnTo>
                      <a:lnTo>
                        <a:pt x="961" y="34"/>
                      </a:lnTo>
                      <a:lnTo>
                        <a:pt x="958" y="35"/>
                      </a:lnTo>
                      <a:lnTo>
                        <a:pt x="956" y="38"/>
                      </a:lnTo>
                      <a:lnTo>
                        <a:pt x="955" y="40"/>
                      </a:lnTo>
                      <a:lnTo>
                        <a:pt x="952" y="41"/>
                      </a:lnTo>
                      <a:lnTo>
                        <a:pt x="950" y="43"/>
                      </a:lnTo>
                      <a:lnTo>
                        <a:pt x="949" y="44"/>
                      </a:lnTo>
                      <a:lnTo>
                        <a:pt x="946" y="43"/>
                      </a:lnTo>
                      <a:lnTo>
                        <a:pt x="944" y="43"/>
                      </a:lnTo>
                      <a:lnTo>
                        <a:pt x="941" y="40"/>
                      </a:lnTo>
                      <a:lnTo>
                        <a:pt x="938" y="37"/>
                      </a:lnTo>
                      <a:lnTo>
                        <a:pt x="935" y="34"/>
                      </a:lnTo>
                      <a:lnTo>
                        <a:pt x="932" y="29"/>
                      </a:lnTo>
                      <a:lnTo>
                        <a:pt x="929" y="25"/>
                      </a:lnTo>
                      <a:lnTo>
                        <a:pt x="926" y="22"/>
                      </a:lnTo>
                      <a:lnTo>
                        <a:pt x="922" y="17"/>
                      </a:lnTo>
                      <a:lnTo>
                        <a:pt x="919" y="14"/>
                      </a:lnTo>
                      <a:lnTo>
                        <a:pt x="914" y="11"/>
                      </a:lnTo>
                      <a:lnTo>
                        <a:pt x="910" y="8"/>
                      </a:lnTo>
                      <a:lnTo>
                        <a:pt x="904" y="7"/>
                      </a:lnTo>
                      <a:lnTo>
                        <a:pt x="896" y="4"/>
                      </a:lnTo>
                      <a:lnTo>
                        <a:pt x="886" y="2"/>
                      </a:lnTo>
                      <a:lnTo>
                        <a:pt x="874" y="1"/>
                      </a:lnTo>
                      <a:lnTo>
                        <a:pt x="859" y="0"/>
                      </a:lnTo>
                      <a:lnTo>
                        <a:pt x="843" y="0"/>
                      </a:lnTo>
                      <a:lnTo>
                        <a:pt x="820" y="0"/>
                      </a:lnTo>
                      <a:lnTo>
                        <a:pt x="799" y="0"/>
                      </a:lnTo>
                      <a:lnTo>
                        <a:pt x="778" y="2"/>
                      </a:lnTo>
                      <a:lnTo>
                        <a:pt x="760" y="5"/>
                      </a:lnTo>
                      <a:lnTo>
                        <a:pt x="744" y="10"/>
                      </a:lnTo>
                      <a:lnTo>
                        <a:pt x="729" y="14"/>
                      </a:lnTo>
                      <a:lnTo>
                        <a:pt x="716" y="19"/>
                      </a:lnTo>
                      <a:lnTo>
                        <a:pt x="705" y="23"/>
                      </a:lnTo>
                      <a:lnTo>
                        <a:pt x="693" y="28"/>
                      </a:lnTo>
                      <a:lnTo>
                        <a:pt x="686" y="31"/>
                      </a:lnTo>
                      <a:lnTo>
                        <a:pt x="678" y="31"/>
                      </a:lnTo>
                      <a:lnTo>
                        <a:pt x="671" y="32"/>
                      </a:lnTo>
                      <a:lnTo>
                        <a:pt x="665" y="32"/>
                      </a:lnTo>
                      <a:lnTo>
                        <a:pt x="657" y="31"/>
                      </a:lnTo>
                      <a:lnTo>
                        <a:pt x="651" y="31"/>
                      </a:lnTo>
                      <a:lnTo>
                        <a:pt x="644" y="31"/>
                      </a:lnTo>
                      <a:lnTo>
                        <a:pt x="636" y="29"/>
                      </a:lnTo>
                      <a:lnTo>
                        <a:pt x="629" y="28"/>
                      </a:lnTo>
                      <a:lnTo>
                        <a:pt x="620" y="26"/>
                      </a:lnTo>
                      <a:lnTo>
                        <a:pt x="611" y="26"/>
                      </a:lnTo>
                      <a:lnTo>
                        <a:pt x="600" y="25"/>
                      </a:lnTo>
                      <a:lnTo>
                        <a:pt x="592" y="25"/>
                      </a:lnTo>
                      <a:lnTo>
                        <a:pt x="583" y="25"/>
                      </a:lnTo>
                      <a:lnTo>
                        <a:pt x="575" y="26"/>
                      </a:lnTo>
                      <a:lnTo>
                        <a:pt x="568" y="26"/>
                      </a:lnTo>
                      <a:lnTo>
                        <a:pt x="562" y="29"/>
                      </a:lnTo>
                      <a:lnTo>
                        <a:pt x="554" y="31"/>
                      </a:lnTo>
                      <a:lnTo>
                        <a:pt x="547" y="32"/>
                      </a:lnTo>
                      <a:lnTo>
                        <a:pt x="538" y="34"/>
                      </a:lnTo>
                      <a:lnTo>
                        <a:pt x="527" y="35"/>
                      </a:lnTo>
                      <a:lnTo>
                        <a:pt x="515" y="37"/>
                      </a:lnTo>
                      <a:lnTo>
                        <a:pt x="503" y="38"/>
                      </a:lnTo>
                      <a:lnTo>
                        <a:pt x="494" y="40"/>
                      </a:lnTo>
                      <a:lnTo>
                        <a:pt x="485" y="43"/>
                      </a:lnTo>
                      <a:lnTo>
                        <a:pt x="478" y="47"/>
                      </a:lnTo>
                      <a:lnTo>
                        <a:pt x="472" y="50"/>
                      </a:lnTo>
                      <a:lnTo>
                        <a:pt x="466" y="55"/>
                      </a:lnTo>
                      <a:lnTo>
                        <a:pt x="463" y="59"/>
                      </a:lnTo>
                      <a:lnTo>
                        <a:pt x="460" y="65"/>
                      </a:lnTo>
                      <a:lnTo>
                        <a:pt x="457" y="70"/>
                      </a:lnTo>
                      <a:lnTo>
                        <a:pt x="456" y="74"/>
                      </a:lnTo>
                      <a:lnTo>
                        <a:pt x="454" y="77"/>
                      </a:lnTo>
                      <a:lnTo>
                        <a:pt x="451" y="80"/>
                      </a:lnTo>
                      <a:lnTo>
                        <a:pt x="448" y="83"/>
                      </a:lnTo>
                      <a:lnTo>
                        <a:pt x="444" y="85"/>
                      </a:lnTo>
                      <a:lnTo>
                        <a:pt x="441" y="86"/>
                      </a:lnTo>
                      <a:lnTo>
                        <a:pt x="435" y="88"/>
                      </a:lnTo>
                      <a:lnTo>
                        <a:pt x="430" y="89"/>
                      </a:lnTo>
                      <a:lnTo>
                        <a:pt x="426" y="91"/>
                      </a:lnTo>
                      <a:lnTo>
                        <a:pt x="420" y="92"/>
                      </a:lnTo>
                      <a:lnTo>
                        <a:pt x="414" y="94"/>
                      </a:lnTo>
                      <a:lnTo>
                        <a:pt x="409" y="97"/>
                      </a:lnTo>
                      <a:lnTo>
                        <a:pt x="406" y="97"/>
                      </a:lnTo>
                      <a:lnTo>
                        <a:pt x="403" y="97"/>
                      </a:lnTo>
                      <a:lnTo>
                        <a:pt x="400" y="95"/>
                      </a:lnTo>
                      <a:lnTo>
                        <a:pt x="399" y="94"/>
                      </a:lnTo>
                      <a:lnTo>
                        <a:pt x="396" y="94"/>
                      </a:lnTo>
                      <a:lnTo>
                        <a:pt x="393" y="92"/>
                      </a:lnTo>
                      <a:lnTo>
                        <a:pt x="388" y="92"/>
                      </a:lnTo>
                      <a:lnTo>
                        <a:pt x="382" y="94"/>
                      </a:lnTo>
                      <a:lnTo>
                        <a:pt x="375" y="94"/>
                      </a:lnTo>
                      <a:lnTo>
                        <a:pt x="364" y="97"/>
                      </a:lnTo>
                      <a:lnTo>
                        <a:pt x="355" y="100"/>
                      </a:lnTo>
                      <a:lnTo>
                        <a:pt x="345" y="103"/>
                      </a:lnTo>
                      <a:lnTo>
                        <a:pt x="334" y="106"/>
                      </a:lnTo>
                      <a:lnTo>
                        <a:pt x="324" y="110"/>
                      </a:lnTo>
                      <a:lnTo>
                        <a:pt x="314" y="116"/>
                      </a:lnTo>
                      <a:lnTo>
                        <a:pt x="303" y="121"/>
                      </a:lnTo>
                      <a:lnTo>
                        <a:pt x="294" y="128"/>
                      </a:lnTo>
                      <a:lnTo>
                        <a:pt x="285" y="136"/>
                      </a:lnTo>
                      <a:lnTo>
                        <a:pt x="278" y="144"/>
                      </a:lnTo>
                      <a:lnTo>
                        <a:pt x="272" y="155"/>
                      </a:lnTo>
                      <a:lnTo>
                        <a:pt x="266" y="162"/>
                      </a:lnTo>
                      <a:lnTo>
                        <a:pt x="260" y="170"/>
                      </a:lnTo>
                      <a:lnTo>
                        <a:pt x="257" y="177"/>
                      </a:lnTo>
                      <a:lnTo>
                        <a:pt x="252" y="183"/>
                      </a:lnTo>
                      <a:lnTo>
                        <a:pt x="248" y="189"/>
                      </a:lnTo>
                      <a:lnTo>
                        <a:pt x="245" y="194"/>
                      </a:lnTo>
                      <a:lnTo>
                        <a:pt x="240" y="198"/>
                      </a:lnTo>
                      <a:lnTo>
                        <a:pt x="237" y="203"/>
                      </a:lnTo>
                      <a:lnTo>
                        <a:pt x="233" y="206"/>
                      </a:lnTo>
                      <a:lnTo>
                        <a:pt x="228" y="209"/>
                      </a:lnTo>
                      <a:lnTo>
                        <a:pt x="225" y="212"/>
                      </a:lnTo>
                      <a:lnTo>
                        <a:pt x="221" y="215"/>
                      </a:lnTo>
                      <a:lnTo>
                        <a:pt x="218" y="218"/>
                      </a:lnTo>
                      <a:lnTo>
                        <a:pt x="213" y="222"/>
                      </a:lnTo>
                      <a:lnTo>
                        <a:pt x="210" y="227"/>
                      </a:lnTo>
                      <a:lnTo>
                        <a:pt x="209" y="231"/>
                      </a:lnTo>
                      <a:lnTo>
                        <a:pt x="206" y="236"/>
                      </a:lnTo>
                      <a:lnTo>
                        <a:pt x="206" y="242"/>
                      </a:lnTo>
                      <a:lnTo>
                        <a:pt x="206" y="249"/>
                      </a:lnTo>
                      <a:lnTo>
                        <a:pt x="206" y="257"/>
                      </a:lnTo>
                      <a:lnTo>
                        <a:pt x="206" y="263"/>
                      </a:lnTo>
                      <a:lnTo>
                        <a:pt x="204" y="269"/>
                      </a:lnTo>
                      <a:lnTo>
                        <a:pt x="201" y="272"/>
                      </a:lnTo>
                      <a:lnTo>
                        <a:pt x="200" y="275"/>
                      </a:lnTo>
                      <a:lnTo>
                        <a:pt x="197" y="276"/>
                      </a:lnTo>
                      <a:lnTo>
                        <a:pt x="194" y="278"/>
                      </a:lnTo>
                      <a:lnTo>
                        <a:pt x="189" y="278"/>
                      </a:lnTo>
                      <a:lnTo>
                        <a:pt x="187" y="276"/>
                      </a:lnTo>
                      <a:lnTo>
                        <a:pt x="182" y="273"/>
                      </a:lnTo>
                      <a:lnTo>
                        <a:pt x="179" y="269"/>
                      </a:lnTo>
                      <a:lnTo>
                        <a:pt x="176" y="267"/>
                      </a:lnTo>
                      <a:lnTo>
                        <a:pt x="173" y="264"/>
                      </a:lnTo>
                      <a:lnTo>
                        <a:pt x="170" y="264"/>
                      </a:lnTo>
                      <a:lnTo>
                        <a:pt x="167" y="264"/>
                      </a:lnTo>
                      <a:lnTo>
                        <a:pt x="164" y="264"/>
                      </a:lnTo>
                      <a:lnTo>
                        <a:pt x="163" y="267"/>
                      </a:lnTo>
                      <a:lnTo>
                        <a:pt x="160" y="270"/>
                      </a:lnTo>
                      <a:lnTo>
                        <a:pt x="155" y="275"/>
                      </a:lnTo>
                      <a:lnTo>
                        <a:pt x="152" y="281"/>
                      </a:lnTo>
                      <a:lnTo>
                        <a:pt x="149" y="285"/>
                      </a:lnTo>
                      <a:lnTo>
                        <a:pt x="146" y="292"/>
                      </a:lnTo>
                      <a:lnTo>
                        <a:pt x="142" y="297"/>
                      </a:lnTo>
                      <a:lnTo>
                        <a:pt x="137" y="303"/>
                      </a:lnTo>
                      <a:lnTo>
                        <a:pt x="133" y="309"/>
                      </a:lnTo>
                      <a:lnTo>
                        <a:pt x="127" y="315"/>
                      </a:lnTo>
                      <a:lnTo>
                        <a:pt x="121" y="321"/>
                      </a:lnTo>
                      <a:lnTo>
                        <a:pt x="115" y="327"/>
                      </a:lnTo>
                      <a:lnTo>
                        <a:pt x="106" y="333"/>
                      </a:lnTo>
                      <a:lnTo>
                        <a:pt x="97" y="340"/>
                      </a:lnTo>
                      <a:lnTo>
                        <a:pt x="86" y="346"/>
                      </a:lnTo>
                      <a:lnTo>
                        <a:pt x="77" y="352"/>
                      </a:lnTo>
                      <a:lnTo>
                        <a:pt x="67" y="358"/>
                      </a:lnTo>
                      <a:lnTo>
                        <a:pt x="58" y="364"/>
                      </a:lnTo>
                      <a:lnTo>
                        <a:pt x="48" y="370"/>
                      </a:lnTo>
                      <a:lnTo>
                        <a:pt x="40" y="376"/>
                      </a:lnTo>
                      <a:lnTo>
                        <a:pt x="31" y="382"/>
                      </a:lnTo>
                      <a:lnTo>
                        <a:pt x="25" y="390"/>
                      </a:lnTo>
                      <a:lnTo>
                        <a:pt x="21" y="397"/>
                      </a:lnTo>
                      <a:lnTo>
                        <a:pt x="16" y="408"/>
                      </a:lnTo>
                      <a:lnTo>
                        <a:pt x="13" y="415"/>
                      </a:lnTo>
                      <a:lnTo>
                        <a:pt x="12" y="421"/>
                      </a:lnTo>
                      <a:lnTo>
                        <a:pt x="9" y="426"/>
                      </a:lnTo>
                      <a:lnTo>
                        <a:pt x="7" y="430"/>
                      </a:lnTo>
                      <a:lnTo>
                        <a:pt x="4" y="433"/>
                      </a:lnTo>
                      <a:lnTo>
                        <a:pt x="3" y="436"/>
                      </a:lnTo>
                      <a:lnTo>
                        <a:pt x="1" y="440"/>
                      </a:lnTo>
                      <a:lnTo>
                        <a:pt x="1" y="445"/>
                      </a:lnTo>
                      <a:lnTo>
                        <a:pt x="1" y="452"/>
                      </a:lnTo>
                      <a:lnTo>
                        <a:pt x="0" y="463"/>
                      </a:lnTo>
                      <a:lnTo>
                        <a:pt x="1" y="472"/>
                      </a:lnTo>
                      <a:lnTo>
                        <a:pt x="1" y="481"/>
                      </a:lnTo>
                      <a:lnTo>
                        <a:pt x="3" y="487"/>
                      </a:lnTo>
                      <a:lnTo>
                        <a:pt x="4" y="491"/>
                      </a:lnTo>
                      <a:lnTo>
                        <a:pt x="6" y="496"/>
                      </a:lnTo>
                      <a:lnTo>
                        <a:pt x="9" y="499"/>
                      </a:lnTo>
                      <a:lnTo>
                        <a:pt x="10" y="502"/>
                      </a:lnTo>
                      <a:lnTo>
                        <a:pt x="13" y="505"/>
                      </a:lnTo>
                      <a:lnTo>
                        <a:pt x="18" y="508"/>
                      </a:lnTo>
                      <a:lnTo>
                        <a:pt x="21" y="5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23" name="Freeform 1071"/>
                <p:cNvSpPr>
                  <a:spLocks/>
                </p:cNvSpPr>
                <p:nvPr/>
              </p:nvSpPr>
              <p:spPr bwMode="auto">
                <a:xfrm>
                  <a:off x="1636" y="1431"/>
                  <a:ext cx="139" cy="118"/>
                </a:xfrm>
                <a:custGeom>
                  <a:avLst/>
                  <a:gdLst>
                    <a:gd name="T0" fmla="*/ 139 w 139"/>
                    <a:gd name="T1" fmla="*/ 0 h 118"/>
                    <a:gd name="T2" fmla="*/ 138 w 139"/>
                    <a:gd name="T3" fmla="*/ 2 h 118"/>
                    <a:gd name="T4" fmla="*/ 136 w 139"/>
                    <a:gd name="T5" fmla="*/ 5 h 118"/>
                    <a:gd name="T6" fmla="*/ 135 w 139"/>
                    <a:gd name="T7" fmla="*/ 9 h 118"/>
                    <a:gd name="T8" fmla="*/ 132 w 139"/>
                    <a:gd name="T9" fmla="*/ 16 h 118"/>
                    <a:gd name="T10" fmla="*/ 127 w 139"/>
                    <a:gd name="T11" fmla="*/ 25 h 118"/>
                    <a:gd name="T12" fmla="*/ 120 w 139"/>
                    <a:gd name="T13" fmla="*/ 34 h 118"/>
                    <a:gd name="T14" fmla="*/ 114 w 139"/>
                    <a:gd name="T15" fmla="*/ 43 h 118"/>
                    <a:gd name="T16" fmla="*/ 105 w 139"/>
                    <a:gd name="T17" fmla="*/ 52 h 118"/>
                    <a:gd name="T18" fmla="*/ 94 w 139"/>
                    <a:gd name="T19" fmla="*/ 61 h 118"/>
                    <a:gd name="T20" fmla="*/ 82 w 139"/>
                    <a:gd name="T21" fmla="*/ 69 h 118"/>
                    <a:gd name="T22" fmla="*/ 82 w 139"/>
                    <a:gd name="T23" fmla="*/ 69 h 118"/>
                    <a:gd name="T24" fmla="*/ 70 w 139"/>
                    <a:gd name="T25" fmla="*/ 76 h 118"/>
                    <a:gd name="T26" fmla="*/ 58 w 139"/>
                    <a:gd name="T27" fmla="*/ 82 h 118"/>
                    <a:gd name="T28" fmla="*/ 46 w 139"/>
                    <a:gd name="T29" fmla="*/ 90 h 118"/>
                    <a:gd name="T30" fmla="*/ 36 w 139"/>
                    <a:gd name="T31" fmla="*/ 97 h 118"/>
                    <a:gd name="T32" fmla="*/ 25 w 139"/>
                    <a:gd name="T33" fmla="*/ 102 h 118"/>
                    <a:gd name="T34" fmla="*/ 17 w 139"/>
                    <a:gd name="T35" fmla="*/ 108 h 118"/>
                    <a:gd name="T36" fmla="*/ 11 w 139"/>
                    <a:gd name="T37" fmla="*/ 112 h 118"/>
                    <a:gd name="T38" fmla="*/ 5 w 139"/>
                    <a:gd name="T39" fmla="*/ 115 h 118"/>
                    <a:gd name="T40" fmla="*/ 0 w 139"/>
                    <a:gd name="T41" fmla="*/ 117 h 118"/>
                    <a:gd name="T42" fmla="*/ 0 w 139"/>
                    <a:gd name="T43" fmla="*/ 118 h 118"/>
                    <a:gd name="T44" fmla="*/ 0 w 139"/>
                    <a:gd name="T45" fmla="*/ 118 h 118"/>
                    <a:gd name="T46" fmla="*/ 2 w 139"/>
                    <a:gd name="T47" fmla="*/ 117 h 118"/>
                    <a:gd name="T48" fmla="*/ 8 w 139"/>
                    <a:gd name="T49" fmla="*/ 112 h 118"/>
                    <a:gd name="T50" fmla="*/ 17 w 139"/>
                    <a:gd name="T51" fmla="*/ 106 h 118"/>
                    <a:gd name="T52" fmla="*/ 27 w 139"/>
                    <a:gd name="T53" fmla="*/ 99 h 118"/>
                    <a:gd name="T54" fmla="*/ 39 w 139"/>
                    <a:gd name="T55" fmla="*/ 90 h 118"/>
                    <a:gd name="T56" fmla="*/ 52 w 139"/>
                    <a:gd name="T57" fmla="*/ 79 h 118"/>
                    <a:gd name="T58" fmla="*/ 66 w 139"/>
                    <a:gd name="T59" fmla="*/ 70 h 118"/>
                    <a:gd name="T60" fmla="*/ 78 w 139"/>
                    <a:gd name="T61" fmla="*/ 61 h 118"/>
                    <a:gd name="T62" fmla="*/ 88 w 139"/>
                    <a:gd name="T63" fmla="*/ 54 h 118"/>
                    <a:gd name="T64" fmla="*/ 97 w 139"/>
                    <a:gd name="T65" fmla="*/ 48 h 118"/>
                    <a:gd name="T66" fmla="*/ 97 w 139"/>
                    <a:gd name="T67" fmla="*/ 48 h 118"/>
                    <a:gd name="T68" fmla="*/ 105 w 139"/>
                    <a:gd name="T69" fmla="*/ 42 h 118"/>
                    <a:gd name="T70" fmla="*/ 111 w 139"/>
                    <a:gd name="T71" fmla="*/ 36 h 118"/>
                    <a:gd name="T72" fmla="*/ 117 w 139"/>
                    <a:gd name="T73" fmla="*/ 30 h 118"/>
                    <a:gd name="T74" fmla="*/ 123 w 139"/>
                    <a:gd name="T75" fmla="*/ 24 h 118"/>
                    <a:gd name="T76" fmla="*/ 127 w 139"/>
                    <a:gd name="T77" fmla="*/ 16 h 118"/>
                    <a:gd name="T78" fmla="*/ 132 w 139"/>
                    <a:gd name="T79" fmla="*/ 12 h 118"/>
                    <a:gd name="T80" fmla="*/ 135 w 139"/>
                    <a:gd name="T81" fmla="*/ 6 h 118"/>
                    <a:gd name="T82" fmla="*/ 136 w 139"/>
                    <a:gd name="T83" fmla="*/ 3 h 118"/>
                    <a:gd name="T84" fmla="*/ 138 w 139"/>
                    <a:gd name="T85" fmla="*/ 0 h 118"/>
                    <a:gd name="T86" fmla="*/ 139 w 139"/>
                    <a:gd name="T87" fmla="*/ 0 h 1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
                    <a:gd name="T133" fmla="*/ 0 h 118"/>
                    <a:gd name="T134" fmla="*/ 139 w 139"/>
                    <a:gd name="T135" fmla="*/ 118 h 1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 h="118">
                      <a:moveTo>
                        <a:pt x="139" y="0"/>
                      </a:moveTo>
                      <a:lnTo>
                        <a:pt x="138" y="2"/>
                      </a:lnTo>
                      <a:lnTo>
                        <a:pt x="136" y="5"/>
                      </a:lnTo>
                      <a:lnTo>
                        <a:pt x="135" y="9"/>
                      </a:lnTo>
                      <a:lnTo>
                        <a:pt x="132" y="16"/>
                      </a:lnTo>
                      <a:lnTo>
                        <a:pt x="127" y="25"/>
                      </a:lnTo>
                      <a:lnTo>
                        <a:pt x="120" y="34"/>
                      </a:lnTo>
                      <a:lnTo>
                        <a:pt x="114" y="43"/>
                      </a:lnTo>
                      <a:lnTo>
                        <a:pt x="105" y="52"/>
                      </a:lnTo>
                      <a:lnTo>
                        <a:pt x="94" y="61"/>
                      </a:lnTo>
                      <a:lnTo>
                        <a:pt x="82" y="69"/>
                      </a:lnTo>
                      <a:lnTo>
                        <a:pt x="70" y="76"/>
                      </a:lnTo>
                      <a:lnTo>
                        <a:pt x="58" y="82"/>
                      </a:lnTo>
                      <a:lnTo>
                        <a:pt x="46" y="90"/>
                      </a:lnTo>
                      <a:lnTo>
                        <a:pt x="36" y="97"/>
                      </a:lnTo>
                      <a:lnTo>
                        <a:pt x="25" y="102"/>
                      </a:lnTo>
                      <a:lnTo>
                        <a:pt x="17" y="108"/>
                      </a:lnTo>
                      <a:lnTo>
                        <a:pt x="11" y="112"/>
                      </a:lnTo>
                      <a:lnTo>
                        <a:pt x="5" y="115"/>
                      </a:lnTo>
                      <a:lnTo>
                        <a:pt x="0" y="117"/>
                      </a:lnTo>
                      <a:lnTo>
                        <a:pt x="0" y="118"/>
                      </a:lnTo>
                      <a:lnTo>
                        <a:pt x="2" y="117"/>
                      </a:lnTo>
                      <a:lnTo>
                        <a:pt x="8" y="112"/>
                      </a:lnTo>
                      <a:lnTo>
                        <a:pt x="17" y="106"/>
                      </a:lnTo>
                      <a:lnTo>
                        <a:pt x="27" y="99"/>
                      </a:lnTo>
                      <a:lnTo>
                        <a:pt x="39" y="90"/>
                      </a:lnTo>
                      <a:lnTo>
                        <a:pt x="52" y="79"/>
                      </a:lnTo>
                      <a:lnTo>
                        <a:pt x="66" y="70"/>
                      </a:lnTo>
                      <a:lnTo>
                        <a:pt x="78" y="61"/>
                      </a:lnTo>
                      <a:lnTo>
                        <a:pt x="88" y="54"/>
                      </a:lnTo>
                      <a:lnTo>
                        <a:pt x="97" y="48"/>
                      </a:lnTo>
                      <a:lnTo>
                        <a:pt x="105" y="42"/>
                      </a:lnTo>
                      <a:lnTo>
                        <a:pt x="111" y="36"/>
                      </a:lnTo>
                      <a:lnTo>
                        <a:pt x="117" y="30"/>
                      </a:lnTo>
                      <a:lnTo>
                        <a:pt x="123" y="24"/>
                      </a:lnTo>
                      <a:lnTo>
                        <a:pt x="127" y="16"/>
                      </a:lnTo>
                      <a:lnTo>
                        <a:pt x="132" y="12"/>
                      </a:lnTo>
                      <a:lnTo>
                        <a:pt x="135" y="6"/>
                      </a:lnTo>
                      <a:lnTo>
                        <a:pt x="136" y="3"/>
                      </a:lnTo>
                      <a:lnTo>
                        <a:pt x="138" y="0"/>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24" name="Freeform 1072"/>
                <p:cNvSpPr>
                  <a:spLocks/>
                </p:cNvSpPr>
                <p:nvPr/>
              </p:nvSpPr>
              <p:spPr bwMode="auto">
                <a:xfrm>
                  <a:off x="1818" y="1159"/>
                  <a:ext cx="697" cy="242"/>
                </a:xfrm>
                <a:custGeom>
                  <a:avLst/>
                  <a:gdLst>
                    <a:gd name="T0" fmla="*/ 5 w 697"/>
                    <a:gd name="T1" fmla="*/ 233 h 242"/>
                    <a:gd name="T2" fmla="*/ 15 w 697"/>
                    <a:gd name="T3" fmla="*/ 223 h 242"/>
                    <a:gd name="T4" fmla="*/ 30 w 697"/>
                    <a:gd name="T5" fmla="*/ 209 h 242"/>
                    <a:gd name="T6" fmla="*/ 59 w 697"/>
                    <a:gd name="T7" fmla="*/ 172 h 242"/>
                    <a:gd name="T8" fmla="*/ 78 w 697"/>
                    <a:gd name="T9" fmla="*/ 152 h 242"/>
                    <a:gd name="T10" fmla="*/ 92 w 697"/>
                    <a:gd name="T11" fmla="*/ 137 h 242"/>
                    <a:gd name="T12" fmla="*/ 108 w 697"/>
                    <a:gd name="T13" fmla="*/ 124 h 242"/>
                    <a:gd name="T14" fmla="*/ 150 w 697"/>
                    <a:gd name="T15" fmla="*/ 106 h 242"/>
                    <a:gd name="T16" fmla="*/ 177 w 697"/>
                    <a:gd name="T17" fmla="*/ 102 h 242"/>
                    <a:gd name="T18" fmla="*/ 205 w 697"/>
                    <a:gd name="T19" fmla="*/ 102 h 242"/>
                    <a:gd name="T20" fmla="*/ 235 w 697"/>
                    <a:gd name="T21" fmla="*/ 93 h 242"/>
                    <a:gd name="T22" fmla="*/ 252 w 697"/>
                    <a:gd name="T23" fmla="*/ 79 h 242"/>
                    <a:gd name="T24" fmla="*/ 280 w 697"/>
                    <a:gd name="T25" fmla="*/ 55 h 242"/>
                    <a:gd name="T26" fmla="*/ 307 w 697"/>
                    <a:gd name="T27" fmla="*/ 45 h 242"/>
                    <a:gd name="T28" fmla="*/ 356 w 697"/>
                    <a:gd name="T29" fmla="*/ 37 h 242"/>
                    <a:gd name="T30" fmla="*/ 382 w 697"/>
                    <a:gd name="T31" fmla="*/ 37 h 242"/>
                    <a:gd name="T32" fmla="*/ 446 w 697"/>
                    <a:gd name="T33" fmla="*/ 40 h 242"/>
                    <a:gd name="T34" fmla="*/ 476 w 697"/>
                    <a:gd name="T35" fmla="*/ 39 h 242"/>
                    <a:gd name="T36" fmla="*/ 532 w 697"/>
                    <a:gd name="T37" fmla="*/ 24 h 242"/>
                    <a:gd name="T38" fmla="*/ 580 w 697"/>
                    <a:gd name="T39" fmla="*/ 9 h 242"/>
                    <a:gd name="T40" fmla="*/ 652 w 697"/>
                    <a:gd name="T41" fmla="*/ 4 h 242"/>
                    <a:gd name="T42" fmla="*/ 697 w 697"/>
                    <a:gd name="T43" fmla="*/ 9 h 242"/>
                    <a:gd name="T44" fmla="*/ 686 w 697"/>
                    <a:gd name="T45" fmla="*/ 6 h 242"/>
                    <a:gd name="T46" fmla="*/ 654 w 697"/>
                    <a:gd name="T47" fmla="*/ 1 h 242"/>
                    <a:gd name="T48" fmla="*/ 631 w 697"/>
                    <a:gd name="T49" fmla="*/ 0 h 242"/>
                    <a:gd name="T50" fmla="*/ 610 w 697"/>
                    <a:gd name="T51" fmla="*/ 0 h 242"/>
                    <a:gd name="T52" fmla="*/ 582 w 697"/>
                    <a:gd name="T53" fmla="*/ 3 h 242"/>
                    <a:gd name="T54" fmla="*/ 510 w 697"/>
                    <a:gd name="T55" fmla="*/ 19 h 242"/>
                    <a:gd name="T56" fmla="*/ 474 w 697"/>
                    <a:gd name="T57" fmla="*/ 30 h 242"/>
                    <a:gd name="T58" fmla="*/ 431 w 697"/>
                    <a:gd name="T59" fmla="*/ 31 h 242"/>
                    <a:gd name="T60" fmla="*/ 396 w 697"/>
                    <a:gd name="T61" fmla="*/ 27 h 242"/>
                    <a:gd name="T62" fmla="*/ 368 w 697"/>
                    <a:gd name="T63" fmla="*/ 24 h 242"/>
                    <a:gd name="T64" fmla="*/ 346 w 697"/>
                    <a:gd name="T65" fmla="*/ 30 h 242"/>
                    <a:gd name="T66" fmla="*/ 325 w 697"/>
                    <a:gd name="T67" fmla="*/ 34 h 242"/>
                    <a:gd name="T68" fmla="*/ 292 w 697"/>
                    <a:gd name="T69" fmla="*/ 40 h 242"/>
                    <a:gd name="T70" fmla="*/ 274 w 697"/>
                    <a:gd name="T71" fmla="*/ 46 h 242"/>
                    <a:gd name="T72" fmla="*/ 271 w 697"/>
                    <a:gd name="T73" fmla="*/ 51 h 242"/>
                    <a:gd name="T74" fmla="*/ 259 w 697"/>
                    <a:gd name="T75" fmla="*/ 63 h 242"/>
                    <a:gd name="T76" fmla="*/ 243 w 697"/>
                    <a:gd name="T77" fmla="*/ 79 h 242"/>
                    <a:gd name="T78" fmla="*/ 226 w 697"/>
                    <a:gd name="T79" fmla="*/ 93 h 242"/>
                    <a:gd name="T80" fmla="*/ 198 w 697"/>
                    <a:gd name="T81" fmla="*/ 96 h 242"/>
                    <a:gd name="T82" fmla="*/ 181 w 697"/>
                    <a:gd name="T83" fmla="*/ 93 h 242"/>
                    <a:gd name="T84" fmla="*/ 163 w 697"/>
                    <a:gd name="T85" fmla="*/ 96 h 242"/>
                    <a:gd name="T86" fmla="*/ 141 w 697"/>
                    <a:gd name="T87" fmla="*/ 102 h 242"/>
                    <a:gd name="T88" fmla="*/ 117 w 697"/>
                    <a:gd name="T89" fmla="*/ 109 h 242"/>
                    <a:gd name="T90" fmla="*/ 90 w 697"/>
                    <a:gd name="T91" fmla="*/ 129 h 242"/>
                    <a:gd name="T92" fmla="*/ 71 w 697"/>
                    <a:gd name="T93" fmla="*/ 146 h 242"/>
                    <a:gd name="T94" fmla="*/ 47 w 697"/>
                    <a:gd name="T95" fmla="*/ 182 h 242"/>
                    <a:gd name="T96" fmla="*/ 36 w 697"/>
                    <a:gd name="T97" fmla="*/ 197 h 242"/>
                    <a:gd name="T98" fmla="*/ 17 w 697"/>
                    <a:gd name="T99" fmla="*/ 214 h 242"/>
                    <a:gd name="T100" fmla="*/ 3 w 697"/>
                    <a:gd name="T101" fmla="*/ 226 h 242"/>
                    <a:gd name="T102" fmla="*/ 0 w 697"/>
                    <a:gd name="T103" fmla="*/ 238 h 2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7"/>
                    <a:gd name="T157" fmla="*/ 0 h 242"/>
                    <a:gd name="T158" fmla="*/ 697 w 697"/>
                    <a:gd name="T159" fmla="*/ 242 h 2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7" h="242">
                      <a:moveTo>
                        <a:pt x="2" y="242"/>
                      </a:moveTo>
                      <a:lnTo>
                        <a:pt x="2" y="241"/>
                      </a:lnTo>
                      <a:lnTo>
                        <a:pt x="3" y="238"/>
                      </a:lnTo>
                      <a:lnTo>
                        <a:pt x="3" y="235"/>
                      </a:lnTo>
                      <a:lnTo>
                        <a:pt x="5" y="233"/>
                      </a:lnTo>
                      <a:lnTo>
                        <a:pt x="6" y="232"/>
                      </a:lnTo>
                      <a:lnTo>
                        <a:pt x="8" y="229"/>
                      </a:lnTo>
                      <a:lnTo>
                        <a:pt x="9" y="227"/>
                      </a:lnTo>
                      <a:lnTo>
                        <a:pt x="12" y="226"/>
                      </a:lnTo>
                      <a:lnTo>
                        <a:pt x="15" y="223"/>
                      </a:lnTo>
                      <a:lnTo>
                        <a:pt x="18" y="221"/>
                      </a:lnTo>
                      <a:lnTo>
                        <a:pt x="21" y="218"/>
                      </a:lnTo>
                      <a:lnTo>
                        <a:pt x="26" y="215"/>
                      </a:lnTo>
                      <a:lnTo>
                        <a:pt x="30" y="209"/>
                      </a:lnTo>
                      <a:lnTo>
                        <a:pt x="36" y="203"/>
                      </a:lnTo>
                      <a:lnTo>
                        <a:pt x="42" y="196"/>
                      </a:lnTo>
                      <a:lnTo>
                        <a:pt x="47" y="187"/>
                      </a:lnTo>
                      <a:lnTo>
                        <a:pt x="54" y="179"/>
                      </a:lnTo>
                      <a:lnTo>
                        <a:pt x="59" y="172"/>
                      </a:lnTo>
                      <a:lnTo>
                        <a:pt x="65" y="166"/>
                      </a:lnTo>
                      <a:lnTo>
                        <a:pt x="69" y="160"/>
                      </a:lnTo>
                      <a:lnTo>
                        <a:pt x="74" y="155"/>
                      </a:lnTo>
                      <a:lnTo>
                        <a:pt x="78" y="152"/>
                      </a:lnTo>
                      <a:lnTo>
                        <a:pt x="81" y="148"/>
                      </a:lnTo>
                      <a:lnTo>
                        <a:pt x="84" y="145"/>
                      </a:lnTo>
                      <a:lnTo>
                        <a:pt x="87" y="143"/>
                      </a:lnTo>
                      <a:lnTo>
                        <a:pt x="89" y="140"/>
                      </a:lnTo>
                      <a:lnTo>
                        <a:pt x="92" y="137"/>
                      </a:lnTo>
                      <a:lnTo>
                        <a:pt x="95" y="135"/>
                      </a:lnTo>
                      <a:lnTo>
                        <a:pt x="99" y="132"/>
                      </a:lnTo>
                      <a:lnTo>
                        <a:pt x="104" y="129"/>
                      </a:lnTo>
                      <a:lnTo>
                        <a:pt x="108" y="124"/>
                      </a:lnTo>
                      <a:lnTo>
                        <a:pt x="116" y="120"/>
                      </a:lnTo>
                      <a:lnTo>
                        <a:pt x="123" y="115"/>
                      </a:lnTo>
                      <a:lnTo>
                        <a:pt x="132" y="112"/>
                      </a:lnTo>
                      <a:lnTo>
                        <a:pt x="141" y="109"/>
                      </a:lnTo>
                      <a:lnTo>
                        <a:pt x="150" y="106"/>
                      </a:lnTo>
                      <a:lnTo>
                        <a:pt x="157" y="103"/>
                      </a:lnTo>
                      <a:lnTo>
                        <a:pt x="165" y="102"/>
                      </a:lnTo>
                      <a:lnTo>
                        <a:pt x="171" y="102"/>
                      </a:lnTo>
                      <a:lnTo>
                        <a:pt x="177" y="102"/>
                      </a:lnTo>
                      <a:lnTo>
                        <a:pt x="181" y="102"/>
                      </a:lnTo>
                      <a:lnTo>
                        <a:pt x="186" y="102"/>
                      </a:lnTo>
                      <a:lnTo>
                        <a:pt x="192" y="102"/>
                      </a:lnTo>
                      <a:lnTo>
                        <a:pt x="199" y="102"/>
                      </a:lnTo>
                      <a:lnTo>
                        <a:pt x="205" y="102"/>
                      </a:lnTo>
                      <a:lnTo>
                        <a:pt x="213" y="100"/>
                      </a:lnTo>
                      <a:lnTo>
                        <a:pt x="219" y="99"/>
                      </a:lnTo>
                      <a:lnTo>
                        <a:pt x="225" y="97"/>
                      </a:lnTo>
                      <a:lnTo>
                        <a:pt x="231" y="94"/>
                      </a:lnTo>
                      <a:lnTo>
                        <a:pt x="235" y="93"/>
                      </a:lnTo>
                      <a:lnTo>
                        <a:pt x="238" y="90"/>
                      </a:lnTo>
                      <a:lnTo>
                        <a:pt x="243" y="87"/>
                      </a:lnTo>
                      <a:lnTo>
                        <a:pt x="247" y="82"/>
                      </a:lnTo>
                      <a:lnTo>
                        <a:pt x="252" y="79"/>
                      </a:lnTo>
                      <a:lnTo>
                        <a:pt x="257" y="73"/>
                      </a:lnTo>
                      <a:lnTo>
                        <a:pt x="263" y="69"/>
                      </a:lnTo>
                      <a:lnTo>
                        <a:pt x="269" y="63"/>
                      </a:lnTo>
                      <a:lnTo>
                        <a:pt x="275" y="60"/>
                      </a:lnTo>
                      <a:lnTo>
                        <a:pt x="280" y="55"/>
                      </a:lnTo>
                      <a:lnTo>
                        <a:pt x="284" y="52"/>
                      </a:lnTo>
                      <a:lnTo>
                        <a:pt x="290" y="51"/>
                      </a:lnTo>
                      <a:lnTo>
                        <a:pt x="298" y="48"/>
                      </a:lnTo>
                      <a:lnTo>
                        <a:pt x="307" y="45"/>
                      </a:lnTo>
                      <a:lnTo>
                        <a:pt x="317" y="43"/>
                      </a:lnTo>
                      <a:lnTo>
                        <a:pt x="328" y="40"/>
                      </a:lnTo>
                      <a:lnTo>
                        <a:pt x="338" y="40"/>
                      </a:lnTo>
                      <a:lnTo>
                        <a:pt x="347" y="37"/>
                      </a:lnTo>
                      <a:lnTo>
                        <a:pt x="356" y="37"/>
                      </a:lnTo>
                      <a:lnTo>
                        <a:pt x="364" y="36"/>
                      </a:lnTo>
                      <a:lnTo>
                        <a:pt x="368" y="36"/>
                      </a:lnTo>
                      <a:lnTo>
                        <a:pt x="374" y="37"/>
                      </a:lnTo>
                      <a:lnTo>
                        <a:pt x="382" y="37"/>
                      </a:lnTo>
                      <a:lnTo>
                        <a:pt x="393" y="39"/>
                      </a:lnTo>
                      <a:lnTo>
                        <a:pt x="405" y="39"/>
                      </a:lnTo>
                      <a:lnTo>
                        <a:pt x="419" y="40"/>
                      </a:lnTo>
                      <a:lnTo>
                        <a:pt x="432" y="40"/>
                      </a:lnTo>
                      <a:lnTo>
                        <a:pt x="446" y="40"/>
                      </a:lnTo>
                      <a:lnTo>
                        <a:pt x="456" y="40"/>
                      </a:lnTo>
                      <a:lnTo>
                        <a:pt x="465" y="40"/>
                      </a:lnTo>
                      <a:lnTo>
                        <a:pt x="471" y="40"/>
                      </a:lnTo>
                      <a:lnTo>
                        <a:pt x="476" y="39"/>
                      </a:lnTo>
                      <a:lnTo>
                        <a:pt x="485" y="37"/>
                      </a:lnTo>
                      <a:lnTo>
                        <a:pt x="495" y="34"/>
                      </a:lnTo>
                      <a:lnTo>
                        <a:pt x="507" y="31"/>
                      </a:lnTo>
                      <a:lnTo>
                        <a:pt x="519" y="28"/>
                      </a:lnTo>
                      <a:lnTo>
                        <a:pt x="532" y="24"/>
                      </a:lnTo>
                      <a:lnTo>
                        <a:pt x="544" y="21"/>
                      </a:lnTo>
                      <a:lnTo>
                        <a:pt x="558" y="16"/>
                      </a:lnTo>
                      <a:lnTo>
                        <a:pt x="570" y="13"/>
                      </a:lnTo>
                      <a:lnTo>
                        <a:pt x="580" y="9"/>
                      </a:lnTo>
                      <a:lnTo>
                        <a:pt x="592" y="6"/>
                      </a:lnTo>
                      <a:lnTo>
                        <a:pt x="606" y="4"/>
                      </a:lnTo>
                      <a:lnTo>
                        <a:pt x="621" y="3"/>
                      </a:lnTo>
                      <a:lnTo>
                        <a:pt x="637" y="3"/>
                      </a:lnTo>
                      <a:lnTo>
                        <a:pt x="652" y="4"/>
                      </a:lnTo>
                      <a:lnTo>
                        <a:pt x="665" y="4"/>
                      </a:lnTo>
                      <a:lnTo>
                        <a:pt x="677" y="6"/>
                      </a:lnTo>
                      <a:lnTo>
                        <a:pt x="688" y="7"/>
                      </a:lnTo>
                      <a:lnTo>
                        <a:pt x="694" y="9"/>
                      </a:lnTo>
                      <a:lnTo>
                        <a:pt x="697" y="9"/>
                      </a:lnTo>
                      <a:lnTo>
                        <a:pt x="695" y="9"/>
                      </a:lnTo>
                      <a:lnTo>
                        <a:pt x="694" y="9"/>
                      </a:lnTo>
                      <a:lnTo>
                        <a:pt x="691" y="7"/>
                      </a:lnTo>
                      <a:lnTo>
                        <a:pt x="686" y="6"/>
                      </a:lnTo>
                      <a:lnTo>
                        <a:pt x="680" y="6"/>
                      </a:lnTo>
                      <a:lnTo>
                        <a:pt x="674" y="4"/>
                      </a:lnTo>
                      <a:lnTo>
                        <a:pt x="668" y="3"/>
                      </a:lnTo>
                      <a:lnTo>
                        <a:pt x="661" y="3"/>
                      </a:lnTo>
                      <a:lnTo>
                        <a:pt x="654" y="1"/>
                      </a:lnTo>
                      <a:lnTo>
                        <a:pt x="646" y="0"/>
                      </a:lnTo>
                      <a:lnTo>
                        <a:pt x="642" y="0"/>
                      </a:lnTo>
                      <a:lnTo>
                        <a:pt x="636" y="0"/>
                      </a:lnTo>
                      <a:lnTo>
                        <a:pt x="631" y="0"/>
                      </a:lnTo>
                      <a:lnTo>
                        <a:pt x="627" y="0"/>
                      </a:lnTo>
                      <a:lnTo>
                        <a:pt x="622" y="0"/>
                      </a:lnTo>
                      <a:lnTo>
                        <a:pt x="618" y="0"/>
                      </a:lnTo>
                      <a:lnTo>
                        <a:pt x="615" y="0"/>
                      </a:lnTo>
                      <a:lnTo>
                        <a:pt x="610" y="0"/>
                      </a:lnTo>
                      <a:lnTo>
                        <a:pt x="606" y="0"/>
                      </a:lnTo>
                      <a:lnTo>
                        <a:pt x="603" y="0"/>
                      </a:lnTo>
                      <a:lnTo>
                        <a:pt x="594" y="1"/>
                      </a:lnTo>
                      <a:lnTo>
                        <a:pt x="582" y="3"/>
                      </a:lnTo>
                      <a:lnTo>
                        <a:pt x="568" y="4"/>
                      </a:lnTo>
                      <a:lnTo>
                        <a:pt x="553" y="9"/>
                      </a:lnTo>
                      <a:lnTo>
                        <a:pt x="538" y="12"/>
                      </a:lnTo>
                      <a:lnTo>
                        <a:pt x="525" y="16"/>
                      </a:lnTo>
                      <a:lnTo>
                        <a:pt x="510" y="19"/>
                      </a:lnTo>
                      <a:lnTo>
                        <a:pt x="498" y="22"/>
                      </a:lnTo>
                      <a:lnTo>
                        <a:pt x="488" y="25"/>
                      </a:lnTo>
                      <a:lnTo>
                        <a:pt x="480" y="28"/>
                      </a:lnTo>
                      <a:lnTo>
                        <a:pt x="474" y="30"/>
                      </a:lnTo>
                      <a:lnTo>
                        <a:pt x="465" y="31"/>
                      </a:lnTo>
                      <a:lnTo>
                        <a:pt x="458" y="31"/>
                      </a:lnTo>
                      <a:lnTo>
                        <a:pt x="449" y="31"/>
                      </a:lnTo>
                      <a:lnTo>
                        <a:pt x="440" y="31"/>
                      </a:lnTo>
                      <a:lnTo>
                        <a:pt x="431" y="31"/>
                      </a:lnTo>
                      <a:lnTo>
                        <a:pt x="422" y="30"/>
                      </a:lnTo>
                      <a:lnTo>
                        <a:pt x="413" y="30"/>
                      </a:lnTo>
                      <a:lnTo>
                        <a:pt x="405" y="28"/>
                      </a:lnTo>
                      <a:lnTo>
                        <a:pt x="396" y="27"/>
                      </a:lnTo>
                      <a:lnTo>
                        <a:pt x="390" y="27"/>
                      </a:lnTo>
                      <a:lnTo>
                        <a:pt x="383" y="25"/>
                      </a:lnTo>
                      <a:lnTo>
                        <a:pt x="379" y="25"/>
                      </a:lnTo>
                      <a:lnTo>
                        <a:pt x="373" y="24"/>
                      </a:lnTo>
                      <a:lnTo>
                        <a:pt x="368" y="24"/>
                      </a:lnTo>
                      <a:lnTo>
                        <a:pt x="364" y="25"/>
                      </a:lnTo>
                      <a:lnTo>
                        <a:pt x="359" y="25"/>
                      </a:lnTo>
                      <a:lnTo>
                        <a:pt x="355" y="27"/>
                      </a:lnTo>
                      <a:lnTo>
                        <a:pt x="350" y="28"/>
                      </a:lnTo>
                      <a:lnTo>
                        <a:pt x="346" y="30"/>
                      </a:lnTo>
                      <a:lnTo>
                        <a:pt x="341" y="31"/>
                      </a:lnTo>
                      <a:lnTo>
                        <a:pt x="337" y="31"/>
                      </a:lnTo>
                      <a:lnTo>
                        <a:pt x="331" y="33"/>
                      </a:lnTo>
                      <a:lnTo>
                        <a:pt x="325" y="34"/>
                      </a:lnTo>
                      <a:lnTo>
                        <a:pt x="319" y="36"/>
                      </a:lnTo>
                      <a:lnTo>
                        <a:pt x="313" y="36"/>
                      </a:lnTo>
                      <a:lnTo>
                        <a:pt x="305" y="37"/>
                      </a:lnTo>
                      <a:lnTo>
                        <a:pt x="299" y="39"/>
                      </a:lnTo>
                      <a:lnTo>
                        <a:pt x="292" y="40"/>
                      </a:lnTo>
                      <a:lnTo>
                        <a:pt x="286" y="42"/>
                      </a:lnTo>
                      <a:lnTo>
                        <a:pt x="281" y="43"/>
                      </a:lnTo>
                      <a:lnTo>
                        <a:pt x="277" y="45"/>
                      </a:lnTo>
                      <a:lnTo>
                        <a:pt x="274" y="46"/>
                      </a:lnTo>
                      <a:lnTo>
                        <a:pt x="272" y="48"/>
                      </a:lnTo>
                      <a:lnTo>
                        <a:pt x="271" y="49"/>
                      </a:lnTo>
                      <a:lnTo>
                        <a:pt x="271" y="51"/>
                      </a:lnTo>
                      <a:lnTo>
                        <a:pt x="268" y="54"/>
                      </a:lnTo>
                      <a:lnTo>
                        <a:pt x="265" y="55"/>
                      </a:lnTo>
                      <a:lnTo>
                        <a:pt x="262" y="60"/>
                      </a:lnTo>
                      <a:lnTo>
                        <a:pt x="259" y="63"/>
                      </a:lnTo>
                      <a:lnTo>
                        <a:pt x="254" y="67"/>
                      </a:lnTo>
                      <a:lnTo>
                        <a:pt x="252" y="70"/>
                      </a:lnTo>
                      <a:lnTo>
                        <a:pt x="249" y="73"/>
                      </a:lnTo>
                      <a:lnTo>
                        <a:pt x="246" y="76"/>
                      </a:lnTo>
                      <a:lnTo>
                        <a:pt x="243" y="79"/>
                      </a:lnTo>
                      <a:lnTo>
                        <a:pt x="240" y="84"/>
                      </a:lnTo>
                      <a:lnTo>
                        <a:pt x="235" y="87"/>
                      </a:lnTo>
                      <a:lnTo>
                        <a:pt x="231" y="90"/>
                      </a:lnTo>
                      <a:lnTo>
                        <a:pt x="226" y="93"/>
                      </a:lnTo>
                      <a:lnTo>
                        <a:pt x="220" y="94"/>
                      </a:lnTo>
                      <a:lnTo>
                        <a:pt x="214" y="96"/>
                      </a:lnTo>
                      <a:lnTo>
                        <a:pt x="208" y="96"/>
                      </a:lnTo>
                      <a:lnTo>
                        <a:pt x="204" y="96"/>
                      </a:lnTo>
                      <a:lnTo>
                        <a:pt x="198" y="96"/>
                      </a:lnTo>
                      <a:lnTo>
                        <a:pt x="193" y="96"/>
                      </a:lnTo>
                      <a:lnTo>
                        <a:pt x="189" y="94"/>
                      </a:lnTo>
                      <a:lnTo>
                        <a:pt x="184" y="94"/>
                      </a:lnTo>
                      <a:lnTo>
                        <a:pt x="181" y="93"/>
                      </a:lnTo>
                      <a:lnTo>
                        <a:pt x="178" y="93"/>
                      </a:lnTo>
                      <a:lnTo>
                        <a:pt x="174" y="93"/>
                      </a:lnTo>
                      <a:lnTo>
                        <a:pt x="171" y="94"/>
                      </a:lnTo>
                      <a:lnTo>
                        <a:pt x="168" y="94"/>
                      </a:lnTo>
                      <a:lnTo>
                        <a:pt x="163" y="96"/>
                      </a:lnTo>
                      <a:lnTo>
                        <a:pt x="159" y="97"/>
                      </a:lnTo>
                      <a:lnTo>
                        <a:pt x="154" y="99"/>
                      </a:lnTo>
                      <a:lnTo>
                        <a:pt x="150" y="99"/>
                      </a:lnTo>
                      <a:lnTo>
                        <a:pt x="145" y="100"/>
                      </a:lnTo>
                      <a:lnTo>
                        <a:pt x="141" y="102"/>
                      </a:lnTo>
                      <a:lnTo>
                        <a:pt x="135" y="102"/>
                      </a:lnTo>
                      <a:lnTo>
                        <a:pt x="129" y="105"/>
                      </a:lnTo>
                      <a:lnTo>
                        <a:pt x="123" y="106"/>
                      </a:lnTo>
                      <a:lnTo>
                        <a:pt x="117" y="109"/>
                      </a:lnTo>
                      <a:lnTo>
                        <a:pt x="113" y="114"/>
                      </a:lnTo>
                      <a:lnTo>
                        <a:pt x="107" y="117"/>
                      </a:lnTo>
                      <a:lnTo>
                        <a:pt x="101" y="121"/>
                      </a:lnTo>
                      <a:lnTo>
                        <a:pt x="96" y="124"/>
                      </a:lnTo>
                      <a:lnTo>
                        <a:pt x="90" y="129"/>
                      </a:lnTo>
                      <a:lnTo>
                        <a:pt x="86" y="132"/>
                      </a:lnTo>
                      <a:lnTo>
                        <a:pt x="81" y="136"/>
                      </a:lnTo>
                      <a:lnTo>
                        <a:pt x="77" y="140"/>
                      </a:lnTo>
                      <a:lnTo>
                        <a:pt x="71" y="146"/>
                      </a:lnTo>
                      <a:lnTo>
                        <a:pt x="65" y="154"/>
                      </a:lnTo>
                      <a:lnTo>
                        <a:pt x="60" y="161"/>
                      </a:lnTo>
                      <a:lnTo>
                        <a:pt x="56" y="169"/>
                      </a:lnTo>
                      <a:lnTo>
                        <a:pt x="51" y="176"/>
                      </a:lnTo>
                      <a:lnTo>
                        <a:pt x="47" y="182"/>
                      </a:lnTo>
                      <a:lnTo>
                        <a:pt x="44" y="187"/>
                      </a:lnTo>
                      <a:lnTo>
                        <a:pt x="42" y="191"/>
                      </a:lnTo>
                      <a:lnTo>
                        <a:pt x="39" y="194"/>
                      </a:lnTo>
                      <a:lnTo>
                        <a:pt x="36" y="197"/>
                      </a:lnTo>
                      <a:lnTo>
                        <a:pt x="33" y="202"/>
                      </a:lnTo>
                      <a:lnTo>
                        <a:pt x="29" y="205"/>
                      </a:lnTo>
                      <a:lnTo>
                        <a:pt x="24" y="208"/>
                      </a:lnTo>
                      <a:lnTo>
                        <a:pt x="20" y="211"/>
                      </a:lnTo>
                      <a:lnTo>
                        <a:pt x="17" y="214"/>
                      </a:lnTo>
                      <a:lnTo>
                        <a:pt x="12" y="217"/>
                      </a:lnTo>
                      <a:lnTo>
                        <a:pt x="9" y="220"/>
                      </a:lnTo>
                      <a:lnTo>
                        <a:pt x="6" y="223"/>
                      </a:lnTo>
                      <a:lnTo>
                        <a:pt x="3" y="226"/>
                      </a:lnTo>
                      <a:lnTo>
                        <a:pt x="3" y="229"/>
                      </a:lnTo>
                      <a:lnTo>
                        <a:pt x="2" y="230"/>
                      </a:lnTo>
                      <a:lnTo>
                        <a:pt x="0" y="235"/>
                      </a:lnTo>
                      <a:lnTo>
                        <a:pt x="0" y="236"/>
                      </a:lnTo>
                      <a:lnTo>
                        <a:pt x="0" y="238"/>
                      </a:lnTo>
                      <a:lnTo>
                        <a:pt x="0" y="241"/>
                      </a:lnTo>
                      <a:lnTo>
                        <a:pt x="2" y="2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25" name="Freeform 1073"/>
                <p:cNvSpPr>
                  <a:spLocks/>
                </p:cNvSpPr>
                <p:nvPr/>
              </p:nvSpPr>
              <p:spPr bwMode="auto">
                <a:xfrm>
                  <a:off x="1763" y="1428"/>
                  <a:ext cx="30" cy="22"/>
                </a:xfrm>
                <a:custGeom>
                  <a:avLst/>
                  <a:gdLst>
                    <a:gd name="T0" fmla="*/ 30 w 30"/>
                    <a:gd name="T1" fmla="*/ 6 h 22"/>
                    <a:gd name="T2" fmla="*/ 24 w 30"/>
                    <a:gd name="T3" fmla="*/ 5 h 22"/>
                    <a:gd name="T4" fmla="*/ 20 w 30"/>
                    <a:gd name="T5" fmla="*/ 5 h 22"/>
                    <a:gd name="T6" fmla="*/ 15 w 30"/>
                    <a:gd name="T7" fmla="*/ 6 h 22"/>
                    <a:gd name="T8" fmla="*/ 12 w 30"/>
                    <a:gd name="T9" fmla="*/ 9 h 22"/>
                    <a:gd name="T10" fmla="*/ 9 w 30"/>
                    <a:gd name="T11" fmla="*/ 12 h 22"/>
                    <a:gd name="T12" fmla="*/ 6 w 30"/>
                    <a:gd name="T13" fmla="*/ 15 h 22"/>
                    <a:gd name="T14" fmla="*/ 5 w 30"/>
                    <a:gd name="T15" fmla="*/ 16 h 22"/>
                    <a:gd name="T16" fmla="*/ 5 w 30"/>
                    <a:gd name="T17" fmla="*/ 19 h 22"/>
                    <a:gd name="T18" fmla="*/ 3 w 30"/>
                    <a:gd name="T19" fmla="*/ 21 h 22"/>
                    <a:gd name="T20" fmla="*/ 3 w 30"/>
                    <a:gd name="T21" fmla="*/ 22 h 22"/>
                    <a:gd name="T22" fmla="*/ 3 w 30"/>
                    <a:gd name="T23" fmla="*/ 22 h 22"/>
                    <a:gd name="T24" fmla="*/ 3 w 30"/>
                    <a:gd name="T25" fmla="*/ 22 h 22"/>
                    <a:gd name="T26" fmla="*/ 3 w 30"/>
                    <a:gd name="T27" fmla="*/ 22 h 22"/>
                    <a:gd name="T28" fmla="*/ 2 w 30"/>
                    <a:gd name="T29" fmla="*/ 22 h 22"/>
                    <a:gd name="T30" fmla="*/ 2 w 30"/>
                    <a:gd name="T31" fmla="*/ 22 h 22"/>
                    <a:gd name="T32" fmla="*/ 0 w 30"/>
                    <a:gd name="T33" fmla="*/ 22 h 22"/>
                    <a:gd name="T34" fmla="*/ 0 w 30"/>
                    <a:gd name="T35" fmla="*/ 22 h 22"/>
                    <a:gd name="T36" fmla="*/ 0 w 30"/>
                    <a:gd name="T37" fmla="*/ 19 h 22"/>
                    <a:gd name="T38" fmla="*/ 2 w 30"/>
                    <a:gd name="T39" fmla="*/ 18 h 22"/>
                    <a:gd name="T40" fmla="*/ 3 w 30"/>
                    <a:gd name="T41" fmla="*/ 15 h 22"/>
                    <a:gd name="T42" fmla="*/ 6 w 30"/>
                    <a:gd name="T43" fmla="*/ 9 h 22"/>
                    <a:gd name="T44" fmla="*/ 6 w 30"/>
                    <a:gd name="T45" fmla="*/ 9 h 22"/>
                    <a:gd name="T46" fmla="*/ 8 w 30"/>
                    <a:gd name="T47" fmla="*/ 5 h 22"/>
                    <a:gd name="T48" fmla="*/ 12 w 30"/>
                    <a:gd name="T49" fmla="*/ 2 h 22"/>
                    <a:gd name="T50" fmla="*/ 15 w 30"/>
                    <a:gd name="T51" fmla="*/ 0 h 22"/>
                    <a:gd name="T52" fmla="*/ 18 w 30"/>
                    <a:gd name="T53" fmla="*/ 0 h 22"/>
                    <a:gd name="T54" fmla="*/ 21 w 30"/>
                    <a:gd name="T55" fmla="*/ 0 h 22"/>
                    <a:gd name="T56" fmla="*/ 24 w 30"/>
                    <a:gd name="T57" fmla="*/ 2 h 22"/>
                    <a:gd name="T58" fmla="*/ 27 w 30"/>
                    <a:gd name="T59" fmla="*/ 3 h 22"/>
                    <a:gd name="T60" fmla="*/ 29 w 30"/>
                    <a:gd name="T61" fmla="*/ 5 h 22"/>
                    <a:gd name="T62" fmla="*/ 30 w 30"/>
                    <a:gd name="T63" fmla="*/ 6 h 22"/>
                    <a:gd name="T64" fmla="*/ 30 w 30"/>
                    <a:gd name="T65" fmla="*/ 6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22"/>
                    <a:gd name="T101" fmla="*/ 30 w 30"/>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22">
                      <a:moveTo>
                        <a:pt x="30" y="6"/>
                      </a:moveTo>
                      <a:lnTo>
                        <a:pt x="24" y="5"/>
                      </a:lnTo>
                      <a:lnTo>
                        <a:pt x="20" y="5"/>
                      </a:lnTo>
                      <a:lnTo>
                        <a:pt x="15" y="6"/>
                      </a:lnTo>
                      <a:lnTo>
                        <a:pt x="12" y="9"/>
                      </a:lnTo>
                      <a:lnTo>
                        <a:pt x="9" y="12"/>
                      </a:lnTo>
                      <a:lnTo>
                        <a:pt x="6" y="15"/>
                      </a:lnTo>
                      <a:lnTo>
                        <a:pt x="5" y="16"/>
                      </a:lnTo>
                      <a:lnTo>
                        <a:pt x="5" y="19"/>
                      </a:lnTo>
                      <a:lnTo>
                        <a:pt x="3" y="21"/>
                      </a:lnTo>
                      <a:lnTo>
                        <a:pt x="3" y="22"/>
                      </a:lnTo>
                      <a:lnTo>
                        <a:pt x="2" y="22"/>
                      </a:lnTo>
                      <a:lnTo>
                        <a:pt x="0" y="22"/>
                      </a:lnTo>
                      <a:lnTo>
                        <a:pt x="0" y="19"/>
                      </a:lnTo>
                      <a:lnTo>
                        <a:pt x="2" y="18"/>
                      </a:lnTo>
                      <a:lnTo>
                        <a:pt x="3" y="15"/>
                      </a:lnTo>
                      <a:lnTo>
                        <a:pt x="6" y="9"/>
                      </a:lnTo>
                      <a:lnTo>
                        <a:pt x="8" y="5"/>
                      </a:lnTo>
                      <a:lnTo>
                        <a:pt x="12" y="2"/>
                      </a:lnTo>
                      <a:lnTo>
                        <a:pt x="15" y="0"/>
                      </a:lnTo>
                      <a:lnTo>
                        <a:pt x="18" y="0"/>
                      </a:lnTo>
                      <a:lnTo>
                        <a:pt x="21" y="0"/>
                      </a:lnTo>
                      <a:lnTo>
                        <a:pt x="24" y="2"/>
                      </a:lnTo>
                      <a:lnTo>
                        <a:pt x="27" y="3"/>
                      </a:lnTo>
                      <a:lnTo>
                        <a:pt x="29" y="5"/>
                      </a:lnTo>
                      <a:lnTo>
                        <a:pt x="3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26" name="Freeform 1074"/>
                <p:cNvSpPr>
                  <a:spLocks/>
                </p:cNvSpPr>
                <p:nvPr/>
              </p:nvSpPr>
              <p:spPr bwMode="auto">
                <a:xfrm>
                  <a:off x="2563" y="1190"/>
                  <a:ext cx="16" cy="11"/>
                </a:xfrm>
                <a:custGeom>
                  <a:avLst/>
                  <a:gdLst>
                    <a:gd name="T0" fmla="*/ 16 w 16"/>
                    <a:gd name="T1" fmla="*/ 2 h 11"/>
                    <a:gd name="T2" fmla="*/ 13 w 16"/>
                    <a:gd name="T3" fmla="*/ 2 h 11"/>
                    <a:gd name="T4" fmla="*/ 12 w 16"/>
                    <a:gd name="T5" fmla="*/ 2 h 11"/>
                    <a:gd name="T6" fmla="*/ 9 w 16"/>
                    <a:gd name="T7" fmla="*/ 2 h 11"/>
                    <a:gd name="T8" fmla="*/ 6 w 16"/>
                    <a:gd name="T9" fmla="*/ 3 h 11"/>
                    <a:gd name="T10" fmla="*/ 4 w 16"/>
                    <a:gd name="T11" fmla="*/ 5 h 11"/>
                    <a:gd name="T12" fmla="*/ 3 w 16"/>
                    <a:gd name="T13" fmla="*/ 6 h 11"/>
                    <a:gd name="T14" fmla="*/ 1 w 16"/>
                    <a:gd name="T15" fmla="*/ 8 h 11"/>
                    <a:gd name="T16" fmla="*/ 0 w 16"/>
                    <a:gd name="T17" fmla="*/ 9 h 11"/>
                    <a:gd name="T18" fmla="*/ 0 w 16"/>
                    <a:gd name="T19" fmla="*/ 9 h 11"/>
                    <a:gd name="T20" fmla="*/ 0 w 16"/>
                    <a:gd name="T21" fmla="*/ 11 h 11"/>
                    <a:gd name="T22" fmla="*/ 0 w 16"/>
                    <a:gd name="T23" fmla="*/ 11 h 11"/>
                    <a:gd name="T24" fmla="*/ 0 w 16"/>
                    <a:gd name="T25" fmla="*/ 9 h 11"/>
                    <a:gd name="T26" fmla="*/ 0 w 16"/>
                    <a:gd name="T27" fmla="*/ 9 h 11"/>
                    <a:gd name="T28" fmla="*/ 1 w 16"/>
                    <a:gd name="T29" fmla="*/ 9 h 11"/>
                    <a:gd name="T30" fmla="*/ 1 w 16"/>
                    <a:gd name="T31" fmla="*/ 8 h 11"/>
                    <a:gd name="T32" fmla="*/ 3 w 16"/>
                    <a:gd name="T33" fmla="*/ 6 h 11"/>
                    <a:gd name="T34" fmla="*/ 4 w 16"/>
                    <a:gd name="T35" fmla="*/ 5 h 11"/>
                    <a:gd name="T36" fmla="*/ 4 w 16"/>
                    <a:gd name="T37" fmla="*/ 3 h 11"/>
                    <a:gd name="T38" fmla="*/ 6 w 16"/>
                    <a:gd name="T39" fmla="*/ 2 h 11"/>
                    <a:gd name="T40" fmla="*/ 7 w 16"/>
                    <a:gd name="T41" fmla="*/ 0 h 11"/>
                    <a:gd name="T42" fmla="*/ 9 w 16"/>
                    <a:gd name="T43" fmla="*/ 0 h 11"/>
                    <a:gd name="T44" fmla="*/ 9 w 16"/>
                    <a:gd name="T45" fmla="*/ 0 h 11"/>
                    <a:gd name="T46" fmla="*/ 9 w 16"/>
                    <a:gd name="T47" fmla="*/ 0 h 11"/>
                    <a:gd name="T48" fmla="*/ 10 w 16"/>
                    <a:gd name="T49" fmla="*/ 0 h 11"/>
                    <a:gd name="T50" fmla="*/ 12 w 16"/>
                    <a:gd name="T51" fmla="*/ 0 h 11"/>
                    <a:gd name="T52" fmla="*/ 13 w 16"/>
                    <a:gd name="T53" fmla="*/ 0 h 11"/>
                    <a:gd name="T54" fmla="*/ 13 w 16"/>
                    <a:gd name="T55" fmla="*/ 0 h 11"/>
                    <a:gd name="T56" fmla="*/ 15 w 16"/>
                    <a:gd name="T57" fmla="*/ 0 h 11"/>
                    <a:gd name="T58" fmla="*/ 15 w 16"/>
                    <a:gd name="T59" fmla="*/ 2 h 11"/>
                    <a:gd name="T60" fmla="*/ 16 w 16"/>
                    <a:gd name="T61" fmla="*/ 2 h 11"/>
                    <a:gd name="T62" fmla="*/ 16 w 16"/>
                    <a:gd name="T63" fmla="*/ 2 h 11"/>
                    <a:gd name="T64" fmla="*/ 16 w 16"/>
                    <a:gd name="T65" fmla="*/ 2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1"/>
                    <a:gd name="T101" fmla="*/ 16 w 1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1">
                      <a:moveTo>
                        <a:pt x="16" y="2"/>
                      </a:moveTo>
                      <a:lnTo>
                        <a:pt x="13" y="2"/>
                      </a:lnTo>
                      <a:lnTo>
                        <a:pt x="12" y="2"/>
                      </a:lnTo>
                      <a:lnTo>
                        <a:pt x="9" y="2"/>
                      </a:lnTo>
                      <a:lnTo>
                        <a:pt x="6" y="3"/>
                      </a:lnTo>
                      <a:lnTo>
                        <a:pt x="4" y="5"/>
                      </a:lnTo>
                      <a:lnTo>
                        <a:pt x="3" y="6"/>
                      </a:lnTo>
                      <a:lnTo>
                        <a:pt x="1" y="8"/>
                      </a:lnTo>
                      <a:lnTo>
                        <a:pt x="0" y="9"/>
                      </a:lnTo>
                      <a:lnTo>
                        <a:pt x="0" y="11"/>
                      </a:lnTo>
                      <a:lnTo>
                        <a:pt x="0" y="9"/>
                      </a:lnTo>
                      <a:lnTo>
                        <a:pt x="1" y="9"/>
                      </a:lnTo>
                      <a:lnTo>
                        <a:pt x="1" y="8"/>
                      </a:lnTo>
                      <a:lnTo>
                        <a:pt x="3" y="6"/>
                      </a:lnTo>
                      <a:lnTo>
                        <a:pt x="4" y="5"/>
                      </a:lnTo>
                      <a:lnTo>
                        <a:pt x="4" y="3"/>
                      </a:lnTo>
                      <a:lnTo>
                        <a:pt x="6" y="2"/>
                      </a:lnTo>
                      <a:lnTo>
                        <a:pt x="7" y="0"/>
                      </a:lnTo>
                      <a:lnTo>
                        <a:pt x="9" y="0"/>
                      </a:lnTo>
                      <a:lnTo>
                        <a:pt x="10" y="0"/>
                      </a:lnTo>
                      <a:lnTo>
                        <a:pt x="12" y="0"/>
                      </a:lnTo>
                      <a:lnTo>
                        <a:pt x="13" y="0"/>
                      </a:lnTo>
                      <a:lnTo>
                        <a:pt x="15" y="0"/>
                      </a:lnTo>
                      <a:lnTo>
                        <a:pt x="15" y="2"/>
                      </a:lnTo>
                      <a:lnTo>
                        <a:pt x="1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27" name="Freeform 1075"/>
                <p:cNvSpPr>
                  <a:spLocks/>
                </p:cNvSpPr>
                <p:nvPr/>
              </p:nvSpPr>
              <p:spPr bwMode="auto">
                <a:xfrm>
                  <a:off x="1248" y="1444"/>
                  <a:ext cx="236" cy="160"/>
                </a:xfrm>
                <a:custGeom>
                  <a:avLst/>
                  <a:gdLst>
                    <a:gd name="T0" fmla="*/ 164 w 236"/>
                    <a:gd name="T1" fmla="*/ 160 h 160"/>
                    <a:gd name="T2" fmla="*/ 156 w 236"/>
                    <a:gd name="T3" fmla="*/ 159 h 160"/>
                    <a:gd name="T4" fmla="*/ 144 w 236"/>
                    <a:gd name="T5" fmla="*/ 159 h 160"/>
                    <a:gd name="T6" fmla="*/ 131 w 236"/>
                    <a:gd name="T7" fmla="*/ 159 h 160"/>
                    <a:gd name="T8" fmla="*/ 119 w 236"/>
                    <a:gd name="T9" fmla="*/ 159 h 160"/>
                    <a:gd name="T10" fmla="*/ 107 w 236"/>
                    <a:gd name="T11" fmla="*/ 157 h 160"/>
                    <a:gd name="T12" fmla="*/ 101 w 236"/>
                    <a:gd name="T13" fmla="*/ 156 h 160"/>
                    <a:gd name="T14" fmla="*/ 91 w 236"/>
                    <a:gd name="T15" fmla="*/ 154 h 160"/>
                    <a:gd name="T16" fmla="*/ 77 w 236"/>
                    <a:gd name="T17" fmla="*/ 151 h 160"/>
                    <a:gd name="T18" fmla="*/ 61 w 236"/>
                    <a:gd name="T19" fmla="*/ 151 h 160"/>
                    <a:gd name="T20" fmla="*/ 43 w 236"/>
                    <a:gd name="T21" fmla="*/ 148 h 160"/>
                    <a:gd name="T22" fmla="*/ 23 w 236"/>
                    <a:gd name="T23" fmla="*/ 145 h 160"/>
                    <a:gd name="T24" fmla="*/ 17 w 236"/>
                    <a:gd name="T25" fmla="*/ 144 h 160"/>
                    <a:gd name="T26" fmla="*/ 8 w 236"/>
                    <a:gd name="T27" fmla="*/ 139 h 160"/>
                    <a:gd name="T28" fmla="*/ 2 w 236"/>
                    <a:gd name="T29" fmla="*/ 134 h 160"/>
                    <a:gd name="T30" fmla="*/ 0 w 236"/>
                    <a:gd name="T31" fmla="*/ 129 h 160"/>
                    <a:gd name="T32" fmla="*/ 1 w 236"/>
                    <a:gd name="T33" fmla="*/ 123 h 160"/>
                    <a:gd name="T34" fmla="*/ 2 w 236"/>
                    <a:gd name="T35" fmla="*/ 120 h 160"/>
                    <a:gd name="T36" fmla="*/ 7 w 236"/>
                    <a:gd name="T37" fmla="*/ 116 h 160"/>
                    <a:gd name="T38" fmla="*/ 8 w 236"/>
                    <a:gd name="T39" fmla="*/ 110 h 160"/>
                    <a:gd name="T40" fmla="*/ 8 w 236"/>
                    <a:gd name="T41" fmla="*/ 104 h 160"/>
                    <a:gd name="T42" fmla="*/ 8 w 236"/>
                    <a:gd name="T43" fmla="*/ 98 h 160"/>
                    <a:gd name="T44" fmla="*/ 8 w 236"/>
                    <a:gd name="T45" fmla="*/ 93 h 160"/>
                    <a:gd name="T46" fmla="*/ 8 w 236"/>
                    <a:gd name="T47" fmla="*/ 90 h 160"/>
                    <a:gd name="T48" fmla="*/ 8 w 236"/>
                    <a:gd name="T49" fmla="*/ 80 h 160"/>
                    <a:gd name="T50" fmla="*/ 11 w 236"/>
                    <a:gd name="T51" fmla="*/ 66 h 160"/>
                    <a:gd name="T52" fmla="*/ 14 w 236"/>
                    <a:gd name="T53" fmla="*/ 51 h 160"/>
                    <a:gd name="T54" fmla="*/ 20 w 236"/>
                    <a:gd name="T55" fmla="*/ 36 h 160"/>
                    <a:gd name="T56" fmla="*/ 25 w 236"/>
                    <a:gd name="T57" fmla="*/ 30 h 160"/>
                    <a:gd name="T58" fmla="*/ 32 w 236"/>
                    <a:gd name="T59" fmla="*/ 20 h 160"/>
                    <a:gd name="T60" fmla="*/ 43 w 236"/>
                    <a:gd name="T61" fmla="*/ 12 h 160"/>
                    <a:gd name="T62" fmla="*/ 55 w 236"/>
                    <a:gd name="T63" fmla="*/ 6 h 160"/>
                    <a:gd name="T64" fmla="*/ 70 w 236"/>
                    <a:gd name="T65" fmla="*/ 3 h 160"/>
                    <a:gd name="T66" fmla="*/ 92 w 236"/>
                    <a:gd name="T67" fmla="*/ 0 h 160"/>
                    <a:gd name="T68" fmla="*/ 106 w 236"/>
                    <a:gd name="T69" fmla="*/ 0 h 160"/>
                    <a:gd name="T70" fmla="*/ 139 w 236"/>
                    <a:gd name="T71" fmla="*/ 5 h 160"/>
                    <a:gd name="T72" fmla="*/ 173 w 236"/>
                    <a:gd name="T73" fmla="*/ 15 h 160"/>
                    <a:gd name="T74" fmla="*/ 203 w 236"/>
                    <a:gd name="T75" fmla="*/ 27 h 160"/>
                    <a:gd name="T76" fmla="*/ 225 w 236"/>
                    <a:gd name="T77" fmla="*/ 41 h 160"/>
                    <a:gd name="T78" fmla="*/ 230 w 236"/>
                    <a:gd name="T79" fmla="*/ 47 h 160"/>
                    <a:gd name="T80" fmla="*/ 233 w 236"/>
                    <a:gd name="T81" fmla="*/ 59 h 160"/>
                    <a:gd name="T82" fmla="*/ 236 w 236"/>
                    <a:gd name="T83" fmla="*/ 72 h 160"/>
                    <a:gd name="T84" fmla="*/ 236 w 236"/>
                    <a:gd name="T85" fmla="*/ 86 h 160"/>
                    <a:gd name="T86" fmla="*/ 233 w 236"/>
                    <a:gd name="T87" fmla="*/ 98 h 160"/>
                    <a:gd name="T88" fmla="*/ 228 w 236"/>
                    <a:gd name="T89" fmla="*/ 107 h 160"/>
                    <a:gd name="T90" fmla="*/ 225 w 236"/>
                    <a:gd name="T91" fmla="*/ 110 h 160"/>
                    <a:gd name="T92" fmla="*/ 224 w 236"/>
                    <a:gd name="T93" fmla="*/ 117 h 160"/>
                    <a:gd name="T94" fmla="*/ 222 w 236"/>
                    <a:gd name="T95" fmla="*/ 125 h 160"/>
                    <a:gd name="T96" fmla="*/ 222 w 236"/>
                    <a:gd name="T97" fmla="*/ 132 h 160"/>
                    <a:gd name="T98" fmla="*/ 224 w 236"/>
                    <a:gd name="T99" fmla="*/ 138 h 160"/>
                    <a:gd name="T100" fmla="*/ 224 w 236"/>
                    <a:gd name="T101" fmla="*/ 141 h 160"/>
                    <a:gd name="T102" fmla="*/ 224 w 236"/>
                    <a:gd name="T103" fmla="*/ 147 h 160"/>
                    <a:gd name="T104" fmla="*/ 222 w 236"/>
                    <a:gd name="T105" fmla="*/ 151 h 160"/>
                    <a:gd name="T106" fmla="*/ 219 w 236"/>
                    <a:gd name="T107" fmla="*/ 154 h 160"/>
                    <a:gd name="T108" fmla="*/ 215 w 236"/>
                    <a:gd name="T109" fmla="*/ 157 h 160"/>
                    <a:gd name="T110" fmla="*/ 209 w 236"/>
                    <a:gd name="T111" fmla="*/ 159 h 160"/>
                    <a:gd name="T112" fmla="*/ 204 w 236"/>
                    <a:gd name="T113" fmla="*/ 159 h 160"/>
                    <a:gd name="T114" fmla="*/ 195 w 236"/>
                    <a:gd name="T115" fmla="*/ 160 h 160"/>
                    <a:gd name="T116" fmla="*/ 188 w 236"/>
                    <a:gd name="T117" fmla="*/ 160 h 160"/>
                    <a:gd name="T118" fmla="*/ 179 w 236"/>
                    <a:gd name="T119" fmla="*/ 160 h 160"/>
                    <a:gd name="T120" fmla="*/ 170 w 236"/>
                    <a:gd name="T121" fmla="*/ 16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6"/>
                    <a:gd name="T184" fmla="*/ 0 h 160"/>
                    <a:gd name="T185" fmla="*/ 236 w 236"/>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6" h="160">
                      <a:moveTo>
                        <a:pt x="164" y="160"/>
                      </a:moveTo>
                      <a:lnTo>
                        <a:pt x="164" y="160"/>
                      </a:lnTo>
                      <a:lnTo>
                        <a:pt x="161" y="160"/>
                      </a:lnTo>
                      <a:lnTo>
                        <a:pt x="156" y="159"/>
                      </a:lnTo>
                      <a:lnTo>
                        <a:pt x="150" y="159"/>
                      </a:lnTo>
                      <a:lnTo>
                        <a:pt x="144" y="159"/>
                      </a:lnTo>
                      <a:lnTo>
                        <a:pt x="137" y="159"/>
                      </a:lnTo>
                      <a:lnTo>
                        <a:pt x="131" y="159"/>
                      </a:lnTo>
                      <a:lnTo>
                        <a:pt x="125" y="159"/>
                      </a:lnTo>
                      <a:lnTo>
                        <a:pt x="119" y="159"/>
                      </a:lnTo>
                      <a:lnTo>
                        <a:pt x="113" y="159"/>
                      </a:lnTo>
                      <a:lnTo>
                        <a:pt x="107" y="157"/>
                      </a:lnTo>
                      <a:lnTo>
                        <a:pt x="101" y="156"/>
                      </a:lnTo>
                      <a:lnTo>
                        <a:pt x="98" y="156"/>
                      </a:lnTo>
                      <a:lnTo>
                        <a:pt x="91" y="154"/>
                      </a:lnTo>
                      <a:lnTo>
                        <a:pt x="85" y="153"/>
                      </a:lnTo>
                      <a:lnTo>
                        <a:pt x="77" y="151"/>
                      </a:lnTo>
                      <a:lnTo>
                        <a:pt x="70" y="151"/>
                      </a:lnTo>
                      <a:lnTo>
                        <a:pt x="61" y="151"/>
                      </a:lnTo>
                      <a:lnTo>
                        <a:pt x="52" y="150"/>
                      </a:lnTo>
                      <a:lnTo>
                        <a:pt x="43" y="148"/>
                      </a:lnTo>
                      <a:lnTo>
                        <a:pt x="34" y="147"/>
                      </a:lnTo>
                      <a:lnTo>
                        <a:pt x="23" y="145"/>
                      </a:lnTo>
                      <a:lnTo>
                        <a:pt x="17" y="144"/>
                      </a:lnTo>
                      <a:lnTo>
                        <a:pt x="13" y="141"/>
                      </a:lnTo>
                      <a:lnTo>
                        <a:pt x="8" y="139"/>
                      </a:lnTo>
                      <a:lnTo>
                        <a:pt x="5" y="137"/>
                      </a:lnTo>
                      <a:lnTo>
                        <a:pt x="2" y="134"/>
                      </a:lnTo>
                      <a:lnTo>
                        <a:pt x="1" y="131"/>
                      </a:lnTo>
                      <a:lnTo>
                        <a:pt x="0" y="129"/>
                      </a:lnTo>
                      <a:lnTo>
                        <a:pt x="0" y="125"/>
                      </a:lnTo>
                      <a:lnTo>
                        <a:pt x="1" y="123"/>
                      </a:lnTo>
                      <a:lnTo>
                        <a:pt x="2" y="120"/>
                      </a:lnTo>
                      <a:lnTo>
                        <a:pt x="5" y="119"/>
                      </a:lnTo>
                      <a:lnTo>
                        <a:pt x="7" y="116"/>
                      </a:lnTo>
                      <a:lnTo>
                        <a:pt x="7" y="113"/>
                      </a:lnTo>
                      <a:lnTo>
                        <a:pt x="8" y="110"/>
                      </a:lnTo>
                      <a:lnTo>
                        <a:pt x="8" y="107"/>
                      </a:lnTo>
                      <a:lnTo>
                        <a:pt x="8" y="104"/>
                      </a:lnTo>
                      <a:lnTo>
                        <a:pt x="8" y="101"/>
                      </a:lnTo>
                      <a:lnTo>
                        <a:pt x="8" y="98"/>
                      </a:lnTo>
                      <a:lnTo>
                        <a:pt x="8" y="95"/>
                      </a:lnTo>
                      <a:lnTo>
                        <a:pt x="8" y="93"/>
                      </a:lnTo>
                      <a:lnTo>
                        <a:pt x="8" y="90"/>
                      </a:lnTo>
                      <a:lnTo>
                        <a:pt x="8" y="86"/>
                      </a:lnTo>
                      <a:lnTo>
                        <a:pt x="8" y="80"/>
                      </a:lnTo>
                      <a:lnTo>
                        <a:pt x="10" y="74"/>
                      </a:lnTo>
                      <a:lnTo>
                        <a:pt x="11" y="66"/>
                      </a:lnTo>
                      <a:lnTo>
                        <a:pt x="13" y="59"/>
                      </a:lnTo>
                      <a:lnTo>
                        <a:pt x="14" y="51"/>
                      </a:lnTo>
                      <a:lnTo>
                        <a:pt x="17" y="44"/>
                      </a:lnTo>
                      <a:lnTo>
                        <a:pt x="20" y="36"/>
                      </a:lnTo>
                      <a:lnTo>
                        <a:pt x="25" y="30"/>
                      </a:lnTo>
                      <a:lnTo>
                        <a:pt x="28" y="24"/>
                      </a:lnTo>
                      <a:lnTo>
                        <a:pt x="32" y="20"/>
                      </a:lnTo>
                      <a:lnTo>
                        <a:pt x="37" y="15"/>
                      </a:lnTo>
                      <a:lnTo>
                        <a:pt x="43" y="12"/>
                      </a:lnTo>
                      <a:lnTo>
                        <a:pt x="47" y="9"/>
                      </a:lnTo>
                      <a:lnTo>
                        <a:pt x="55" y="6"/>
                      </a:lnTo>
                      <a:lnTo>
                        <a:pt x="62" y="5"/>
                      </a:lnTo>
                      <a:lnTo>
                        <a:pt x="70" y="3"/>
                      </a:lnTo>
                      <a:lnTo>
                        <a:pt x="80" y="2"/>
                      </a:lnTo>
                      <a:lnTo>
                        <a:pt x="92" y="0"/>
                      </a:lnTo>
                      <a:lnTo>
                        <a:pt x="106" y="0"/>
                      </a:lnTo>
                      <a:lnTo>
                        <a:pt x="121" y="2"/>
                      </a:lnTo>
                      <a:lnTo>
                        <a:pt x="139" y="5"/>
                      </a:lnTo>
                      <a:lnTo>
                        <a:pt x="156" y="9"/>
                      </a:lnTo>
                      <a:lnTo>
                        <a:pt x="173" y="15"/>
                      </a:lnTo>
                      <a:lnTo>
                        <a:pt x="189" y="21"/>
                      </a:lnTo>
                      <a:lnTo>
                        <a:pt x="203" y="27"/>
                      </a:lnTo>
                      <a:lnTo>
                        <a:pt x="215" y="35"/>
                      </a:lnTo>
                      <a:lnTo>
                        <a:pt x="225" y="41"/>
                      </a:lnTo>
                      <a:lnTo>
                        <a:pt x="230" y="47"/>
                      </a:lnTo>
                      <a:lnTo>
                        <a:pt x="233" y="53"/>
                      </a:lnTo>
                      <a:lnTo>
                        <a:pt x="233" y="59"/>
                      </a:lnTo>
                      <a:lnTo>
                        <a:pt x="234" y="65"/>
                      </a:lnTo>
                      <a:lnTo>
                        <a:pt x="236" y="72"/>
                      </a:lnTo>
                      <a:lnTo>
                        <a:pt x="236" y="78"/>
                      </a:lnTo>
                      <a:lnTo>
                        <a:pt x="236" y="86"/>
                      </a:lnTo>
                      <a:lnTo>
                        <a:pt x="234" y="92"/>
                      </a:lnTo>
                      <a:lnTo>
                        <a:pt x="233" y="98"/>
                      </a:lnTo>
                      <a:lnTo>
                        <a:pt x="231" y="102"/>
                      </a:lnTo>
                      <a:lnTo>
                        <a:pt x="228" y="107"/>
                      </a:lnTo>
                      <a:lnTo>
                        <a:pt x="225" y="110"/>
                      </a:lnTo>
                      <a:lnTo>
                        <a:pt x="224" y="114"/>
                      </a:lnTo>
                      <a:lnTo>
                        <a:pt x="224" y="117"/>
                      </a:lnTo>
                      <a:lnTo>
                        <a:pt x="222" y="122"/>
                      </a:lnTo>
                      <a:lnTo>
                        <a:pt x="222" y="125"/>
                      </a:lnTo>
                      <a:lnTo>
                        <a:pt x="222" y="129"/>
                      </a:lnTo>
                      <a:lnTo>
                        <a:pt x="222" y="132"/>
                      </a:lnTo>
                      <a:lnTo>
                        <a:pt x="224" y="135"/>
                      </a:lnTo>
                      <a:lnTo>
                        <a:pt x="224" y="138"/>
                      </a:lnTo>
                      <a:lnTo>
                        <a:pt x="224" y="141"/>
                      </a:lnTo>
                      <a:lnTo>
                        <a:pt x="224" y="144"/>
                      </a:lnTo>
                      <a:lnTo>
                        <a:pt x="224" y="147"/>
                      </a:lnTo>
                      <a:lnTo>
                        <a:pt x="222" y="148"/>
                      </a:lnTo>
                      <a:lnTo>
                        <a:pt x="222" y="151"/>
                      </a:lnTo>
                      <a:lnTo>
                        <a:pt x="222" y="153"/>
                      </a:lnTo>
                      <a:lnTo>
                        <a:pt x="219" y="154"/>
                      </a:lnTo>
                      <a:lnTo>
                        <a:pt x="218" y="156"/>
                      </a:lnTo>
                      <a:lnTo>
                        <a:pt x="215" y="157"/>
                      </a:lnTo>
                      <a:lnTo>
                        <a:pt x="212" y="159"/>
                      </a:lnTo>
                      <a:lnTo>
                        <a:pt x="209" y="159"/>
                      </a:lnTo>
                      <a:lnTo>
                        <a:pt x="204" y="159"/>
                      </a:lnTo>
                      <a:lnTo>
                        <a:pt x="200" y="160"/>
                      </a:lnTo>
                      <a:lnTo>
                        <a:pt x="195" y="160"/>
                      </a:lnTo>
                      <a:lnTo>
                        <a:pt x="192" y="160"/>
                      </a:lnTo>
                      <a:lnTo>
                        <a:pt x="188" y="160"/>
                      </a:lnTo>
                      <a:lnTo>
                        <a:pt x="183" y="160"/>
                      </a:lnTo>
                      <a:lnTo>
                        <a:pt x="179" y="160"/>
                      </a:lnTo>
                      <a:lnTo>
                        <a:pt x="174" y="160"/>
                      </a:lnTo>
                      <a:lnTo>
                        <a:pt x="170" y="160"/>
                      </a:lnTo>
                      <a:lnTo>
                        <a:pt x="164" y="160"/>
                      </a:lnTo>
                      <a:close/>
                    </a:path>
                  </a:pathLst>
                </a:custGeom>
                <a:solidFill>
                  <a:srgbClr val="FF65FF"/>
                </a:solidFill>
                <a:ln w="0">
                  <a:solidFill>
                    <a:srgbClr val="000000"/>
                  </a:solidFill>
                  <a:prstDash val="solid"/>
                  <a:round/>
                  <a:headEnd/>
                  <a:tailEnd/>
                </a:ln>
              </p:spPr>
              <p:txBody>
                <a:bodyPr lIns="108000" tIns="108000" rIns="108000" bIns="108000"/>
                <a:lstStyle/>
                <a:p>
                  <a:endParaRPr lang="hr-HR"/>
                </a:p>
              </p:txBody>
            </p:sp>
            <p:sp>
              <p:nvSpPr>
                <p:cNvPr id="18528" name="Freeform 1076"/>
                <p:cNvSpPr>
                  <a:spLocks/>
                </p:cNvSpPr>
                <p:nvPr/>
              </p:nvSpPr>
              <p:spPr bwMode="auto">
                <a:xfrm>
                  <a:off x="1248" y="1444"/>
                  <a:ext cx="236" cy="160"/>
                </a:xfrm>
                <a:custGeom>
                  <a:avLst/>
                  <a:gdLst>
                    <a:gd name="T0" fmla="*/ 164 w 236"/>
                    <a:gd name="T1" fmla="*/ 160 h 160"/>
                    <a:gd name="T2" fmla="*/ 156 w 236"/>
                    <a:gd name="T3" fmla="*/ 159 h 160"/>
                    <a:gd name="T4" fmla="*/ 144 w 236"/>
                    <a:gd name="T5" fmla="*/ 159 h 160"/>
                    <a:gd name="T6" fmla="*/ 131 w 236"/>
                    <a:gd name="T7" fmla="*/ 159 h 160"/>
                    <a:gd name="T8" fmla="*/ 119 w 236"/>
                    <a:gd name="T9" fmla="*/ 159 h 160"/>
                    <a:gd name="T10" fmla="*/ 107 w 236"/>
                    <a:gd name="T11" fmla="*/ 157 h 160"/>
                    <a:gd name="T12" fmla="*/ 101 w 236"/>
                    <a:gd name="T13" fmla="*/ 156 h 160"/>
                    <a:gd name="T14" fmla="*/ 91 w 236"/>
                    <a:gd name="T15" fmla="*/ 154 h 160"/>
                    <a:gd name="T16" fmla="*/ 77 w 236"/>
                    <a:gd name="T17" fmla="*/ 151 h 160"/>
                    <a:gd name="T18" fmla="*/ 61 w 236"/>
                    <a:gd name="T19" fmla="*/ 151 h 160"/>
                    <a:gd name="T20" fmla="*/ 43 w 236"/>
                    <a:gd name="T21" fmla="*/ 148 h 160"/>
                    <a:gd name="T22" fmla="*/ 23 w 236"/>
                    <a:gd name="T23" fmla="*/ 145 h 160"/>
                    <a:gd name="T24" fmla="*/ 17 w 236"/>
                    <a:gd name="T25" fmla="*/ 144 h 160"/>
                    <a:gd name="T26" fmla="*/ 8 w 236"/>
                    <a:gd name="T27" fmla="*/ 139 h 160"/>
                    <a:gd name="T28" fmla="*/ 2 w 236"/>
                    <a:gd name="T29" fmla="*/ 134 h 160"/>
                    <a:gd name="T30" fmla="*/ 0 w 236"/>
                    <a:gd name="T31" fmla="*/ 129 h 160"/>
                    <a:gd name="T32" fmla="*/ 1 w 236"/>
                    <a:gd name="T33" fmla="*/ 123 h 160"/>
                    <a:gd name="T34" fmla="*/ 2 w 236"/>
                    <a:gd name="T35" fmla="*/ 120 h 160"/>
                    <a:gd name="T36" fmla="*/ 7 w 236"/>
                    <a:gd name="T37" fmla="*/ 116 h 160"/>
                    <a:gd name="T38" fmla="*/ 8 w 236"/>
                    <a:gd name="T39" fmla="*/ 110 h 160"/>
                    <a:gd name="T40" fmla="*/ 8 w 236"/>
                    <a:gd name="T41" fmla="*/ 104 h 160"/>
                    <a:gd name="T42" fmla="*/ 8 w 236"/>
                    <a:gd name="T43" fmla="*/ 98 h 160"/>
                    <a:gd name="T44" fmla="*/ 8 w 236"/>
                    <a:gd name="T45" fmla="*/ 93 h 160"/>
                    <a:gd name="T46" fmla="*/ 8 w 236"/>
                    <a:gd name="T47" fmla="*/ 90 h 160"/>
                    <a:gd name="T48" fmla="*/ 8 w 236"/>
                    <a:gd name="T49" fmla="*/ 80 h 160"/>
                    <a:gd name="T50" fmla="*/ 11 w 236"/>
                    <a:gd name="T51" fmla="*/ 66 h 160"/>
                    <a:gd name="T52" fmla="*/ 14 w 236"/>
                    <a:gd name="T53" fmla="*/ 51 h 160"/>
                    <a:gd name="T54" fmla="*/ 20 w 236"/>
                    <a:gd name="T55" fmla="*/ 36 h 160"/>
                    <a:gd name="T56" fmla="*/ 25 w 236"/>
                    <a:gd name="T57" fmla="*/ 30 h 160"/>
                    <a:gd name="T58" fmla="*/ 32 w 236"/>
                    <a:gd name="T59" fmla="*/ 20 h 160"/>
                    <a:gd name="T60" fmla="*/ 43 w 236"/>
                    <a:gd name="T61" fmla="*/ 12 h 160"/>
                    <a:gd name="T62" fmla="*/ 55 w 236"/>
                    <a:gd name="T63" fmla="*/ 6 h 160"/>
                    <a:gd name="T64" fmla="*/ 70 w 236"/>
                    <a:gd name="T65" fmla="*/ 3 h 160"/>
                    <a:gd name="T66" fmla="*/ 92 w 236"/>
                    <a:gd name="T67" fmla="*/ 0 h 160"/>
                    <a:gd name="T68" fmla="*/ 106 w 236"/>
                    <a:gd name="T69" fmla="*/ 0 h 160"/>
                    <a:gd name="T70" fmla="*/ 139 w 236"/>
                    <a:gd name="T71" fmla="*/ 5 h 160"/>
                    <a:gd name="T72" fmla="*/ 173 w 236"/>
                    <a:gd name="T73" fmla="*/ 15 h 160"/>
                    <a:gd name="T74" fmla="*/ 203 w 236"/>
                    <a:gd name="T75" fmla="*/ 27 h 160"/>
                    <a:gd name="T76" fmla="*/ 225 w 236"/>
                    <a:gd name="T77" fmla="*/ 41 h 160"/>
                    <a:gd name="T78" fmla="*/ 230 w 236"/>
                    <a:gd name="T79" fmla="*/ 47 h 160"/>
                    <a:gd name="T80" fmla="*/ 233 w 236"/>
                    <a:gd name="T81" fmla="*/ 59 h 160"/>
                    <a:gd name="T82" fmla="*/ 236 w 236"/>
                    <a:gd name="T83" fmla="*/ 72 h 160"/>
                    <a:gd name="T84" fmla="*/ 236 w 236"/>
                    <a:gd name="T85" fmla="*/ 86 h 160"/>
                    <a:gd name="T86" fmla="*/ 233 w 236"/>
                    <a:gd name="T87" fmla="*/ 98 h 160"/>
                    <a:gd name="T88" fmla="*/ 228 w 236"/>
                    <a:gd name="T89" fmla="*/ 107 h 160"/>
                    <a:gd name="T90" fmla="*/ 225 w 236"/>
                    <a:gd name="T91" fmla="*/ 110 h 160"/>
                    <a:gd name="T92" fmla="*/ 224 w 236"/>
                    <a:gd name="T93" fmla="*/ 117 h 160"/>
                    <a:gd name="T94" fmla="*/ 222 w 236"/>
                    <a:gd name="T95" fmla="*/ 125 h 160"/>
                    <a:gd name="T96" fmla="*/ 222 w 236"/>
                    <a:gd name="T97" fmla="*/ 132 h 160"/>
                    <a:gd name="T98" fmla="*/ 224 w 236"/>
                    <a:gd name="T99" fmla="*/ 138 h 160"/>
                    <a:gd name="T100" fmla="*/ 224 w 236"/>
                    <a:gd name="T101" fmla="*/ 141 h 160"/>
                    <a:gd name="T102" fmla="*/ 224 w 236"/>
                    <a:gd name="T103" fmla="*/ 147 h 160"/>
                    <a:gd name="T104" fmla="*/ 222 w 236"/>
                    <a:gd name="T105" fmla="*/ 151 h 160"/>
                    <a:gd name="T106" fmla="*/ 219 w 236"/>
                    <a:gd name="T107" fmla="*/ 154 h 160"/>
                    <a:gd name="T108" fmla="*/ 215 w 236"/>
                    <a:gd name="T109" fmla="*/ 157 h 160"/>
                    <a:gd name="T110" fmla="*/ 209 w 236"/>
                    <a:gd name="T111" fmla="*/ 159 h 160"/>
                    <a:gd name="T112" fmla="*/ 204 w 236"/>
                    <a:gd name="T113" fmla="*/ 159 h 160"/>
                    <a:gd name="T114" fmla="*/ 195 w 236"/>
                    <a:gd name="T115" fmla="*/ 160 h 160"/>
                    <a:gd name="T116" fmla="*/ 188 w 236"/>
                    <a:gd name="T117" fmla="*/ 160 h 160"/>
                    <a:gd name="T118" fmla="*/ 179 w 236"/>
                    <a:gd name="T119" fmla="*/ 160 h 160"/>
                    <a:gd name="T120" fmla="*/ 170 w 236"/>
                    <a:gd name="T121" fmla="*/ 16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6"/>
                    <a:gd name="T184" fmla="*/ 0 h 160"/>
                    <a:gd name="T185" fmla="*/ 236 w 236"/>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6" h="160">
                      <a:moveTo>
                        <a:pt x="164" y="160"/>
                      </a:moveTo>
                      <a:lnTo>
                        <a:pt x="164" y="160"/>
                      </a:lnTo>
                      <a:lnTo>
                        <a:pt x="161" y="160"/>
                      </a:lnTo>
                      <a:lnTo>
                        <a:pt x="156" y="159"/>
                      </a:lnTo>
                      <a:lnTo>
                        <a:pt x="150" y="159"/>
                      </a:lnTo>
                      <a:lnTo>
                        <a:pt x="144" y="159"/>
                      </a:lnTo>
                      <a:lnTo>
                        <a:pt x="137" y="159"/>
                      </a:lnTo>
                      <a:lnTo>
                        <a:pt x="131" y="159"/>
                      </a:lnTo>
                      <a:lnTo>
                        <a:pt x="125" y="159"/>
                      </a:lnTo>
                      <a:lnTo>
                        <a:pt x="119" y="159"/>
                      </a:lnTo>
                      <a:lnTo>
                        <a:pt x="113" y="159"/>
                      </a:lnTo>
                      <a:lnTo>
                        <a:pt x="107" y="157"/>
                      </a:lnTo>
                      <a:lnTo>
                        <a:pt x="101" y="156"/>
                      </a:lnTo>
                      <a:lnTo>
                        <a:pt x="98" y="156"/>
                      </a:lnTo>
                      <a:lnTo>
                        <a:pt x="91" y="154"/>
                      </a:lnTo>
                      <a:lnTo>
                        <a:pt x="85" y="153"/>
                      </a:lnTo>
                      <a:lnTo>
                        <a:pt x="77" y="151"/>
                      </a:lnTo>
                      <a:lnTo>
                        <a:pt x="70" y="151"/>
                      </a:lnTo>
                      <a:lnTo>
                        <a:pt x="61" y="151"/>
                      </a:lnTo>
                      <a:lnTo>
                        <a:pt x="52" y="150"/>
                      </a:lnTo>
                      <a:lnTo>
                        <a:pt x="43" y="148"/>
                      </a:lnTo>
                      <a:lnTo>
                        <a:pt x="34" y="147"/>
                      </a:lnTo>
                      <a:lnTo>
                        <a:pt x="23" y="145"/>
                      </a:lnTo>
                      <a:lnTo>
                        <a:pt x="17" y="144"/>
                      </a:lnTo>
                      <a:lnTo>
                        <a:pt x="13" y="141"/>
                      </a:lnTo>
                      <a:lnTo>
                        <a:pt x="8" y="139"/>
                      </a:lnTo>
                      <a:lnTo>
                        <a:pt x="5" y="137"/>
                      </a:lnTo>
                      <a:lnTo>
                        <a:pt x="2" y="134"/>
                      </a:lnTo>
                      <a:lnTo>
                        <a:pt x="1" y="131"/>
                      </a:lnTo>
                      <a:lnTo>
                        <a:pt x="0" y="129"/>
                      </a:lnTo>
                      <a:lnTo>
                        <a:pt x="0" y="125"/>
                      </a:lnTo>
                      <a:lnTo>
                        <a:pt x="1" y="123"/>
                      </a:lnTo>
                      <a:lnTo>
                        <a:pt x="2" y="120"/>
                      </a:lnTo>
                      <a:lnTo>
                        <a:pt x="5" y="119"/>
                      </a:lnTo>
                      <a:lnTo>
                        <a:pt x="7" y="116"/>
                      </a:lnTo>
                      <a:lnTo>
                        <a:pt x="7" y="113"/>
                      </a:lnTo>
                      <a:lnTo>
                        <a:pt x="8" y="110"/>
                      </a:lnTo>
                      <a:lnTo>
                        <a:pt x="8" y="107"/>
                      </a:lnTo>
                      <a:lnTo>
                        <a:pt x="8" y="104"/>
                      </a:lnTo>
                      <a:lnTo>
                        <a:pt x="8" y="101"/>
                      </a:lnTo>
                      <a:lnTo>
                        <a:pt x="8" y="98"/>
                      </a:lnTo>
                      <a:lnTo>
                        <a:pt x="8" y="95"/>
                      </a:lnTo>
                      <a:lnTo>
                        <a:pt x="8" y="93"/>
                      </a:lnTo>
                      <a:lnTo>
                        <a:pt x="8" y="90"/>
                      </a:lnTo>
                      <a:lnTo>
                        <a:pt x="8" y="86"/>
                      </a:lnTo>
                      <a:lnTo>
                        <a:pt x="8" y="80"/>
                      </a:lnTo>
                      <a:lnTo>
                        <a:pt x="10" y="74"/>
                      </a:lnTo>
                      <a:lnTo>
                        <a:pt x="11" y="66"/>
                      </a:lnTo>
                      <a:lnTo>
                        <a:pt x="13" y="59"/>
                      </a:lnTo>
                      <a:lnTo>
                        <a:pt x="14" y="51"/>
                      </a:lnTo>
                      <a:lnTo>
                        <a:pt x="17" y="44"/>
                      </a:lnTo>
                      <a:lnTo>
                        <a:pt x="20" y="36"/>
                      </a:lnTo>
                      <a:lnTo>
                        <a:pt x="25" y="30"/>
                      </a:lnTo>
                      <a:lnTo>
                        <a:pt x="28" y="24"/>
                      </a:lnTo>
                      <a:lnTo>
                        <a:pt x="32" y="20"/>
                      </a:lnTo>
                      <a:lnTo>
                        <a:pt x="37" y="15"/>
                      </a:lnTo>
                      <a:lnTo>
                        <a:pt x="43" y="12"/>
                      </a:lnTo>
                      <a:lnTo>
                        <a:pt x="47" y="9"/>
                      </a:lnTo>
                      <a:lnTo>
                        <a:pt x="55" y="6"/>
                      </a:lnTo>
                      <a:lnTo>
                        <a:pt x="62" y="5"/>
                      </a:lnTo>
                      <a:lnTo>
                        <a:pt x="70" y="3"/>
                      </a:lnTo>
                      <a:lnTo>
                        <a:pt x="80" y="2"/>
                      </a:lnTo>
                      <a:lnTo>
                        <a:pt x="92" y="0"/>
                      </a:lnTo>
                      <a:lnTo>
                        <a:pt x="106" y="0"/>
                      </a:lnTo>
                      <a:lnTo>
                        <a:pt x="121" y="2"/>
                      </a:lnTo>
                      <a:lnTo>
                        <a:pt x="139" y="5"/>
                      </a:lnTo>
                      <a:lnTo>
                        <a:pt x="156" y="9"/>
                      </a:lnTo>
                      <a:lnTo>
                        <a:pt x="173" y="15"/>
                      </a:lnTo>
                      <a:lnTo>
                        <a:pt x="189" y="21"/>
                      </a:lnTo>
                      <a:lnTo>
                        <a:pt x="203" y="27"/>
                      </a:lnTo>
                      <a:lnTo>
                        <a:pt x="215" y="35"/>
                      </a:lnTo>
                      <a:lnTo>
                        <a:pt x="225" y="41"/>
                      </a:lnTo>
                      <a:lnTo>
                        <a:pt x="230" y="47"/>
                      </a:lnTo>
                      <a:lnTo>
                        <a:pt x="233" y="53"/>
                      </a:lnTo>
                      <a:lnTo>
                        <a:pt x="233" y="59"/>
                      </a:lnTo>
                      <a:lnTo>
                        <a:pt x="234" y="65"/>
                      </a:lnTo>
                      <a:lnTo>
                        <a:pt x="236" y="72"/>
                      </a:lnTo>
                      <a:lnTo>
                        <a:pt x="236" y="78"/>
                      </a:lnTo>
                      <a:lnTo>
                        <a:pt x="236" y="86"/>
                      </a:lnTo>
                      <a:lnTo>
                        <a:pt x="234" y="92"/>
                      </a:lnTo>
                      <a:lnTo>
                        <a:pt x="233" y="98"/>
                      </a:lnTo>
                      <a:lnTo>
                        <a:pt x="231" y="102"/>
                      </a:lnTo>
                      <a:lnTo>
                        <a:pt x="228" y="107"/>
                      </a:lnTo>
                      <a:lnTo>
                        <a:pt x="225" y="110"/>
                      </a:lnTo>
                      <a:lnTo>
                        <a:pt x="224" y="114"/>
                      </a:lnTo>
                      <a:lnTo>
                        <a:pt x="224" y="117"/>
                      </a:lnTo>
                      <a:lnTo>
                        <a:pt x="222" y="122"/>
                      </a:lnTo>
                      <a:lnTo>
                        <a:pt x="222" y="125"/>
                      </a:lnTo>
                      <a:lnTo>
                        <a:pt x="222" y="129"/>
                      </a:lnTo>
                      <a:lnTo>
                        <a:pt x="222" y="132"/>
                      </a:lnTo>
                      <a:lnTo>
                        <a:pt x="224" y="135"/>
                      </a:lnTo>
                      <a:lnTo>
                        <a:pt x="224" y="138"/>
                      </a:lnTo>
                      <a:lnTo>
                        <a:pt x="224" y="141"/>
                      </a:lnTo>
                      <a:lnTo>
                        <a:pt x="224" y="144"/>
                      </a:lnTo>
                      <a:lnTo>
                        <a:pt x="224" y="147"/>
                      </a:lnTo>
                      <a:lnTo>
                        <a:pt x="222" y="148"/>
                      </a:lnTo>
                      <a:lnTo>
                        <a:pt x="222" y="151"/>
                      </a:lnTo>
                      <a:lnTo>
                        <a:pt x="222" y="153"/>
                      </a:lnTo>
                      <a:lnTo>
                        <a:pt x="219" y="154"/>
                      </a:lnTo>
                      <a:lnTo>
                        <a:pt x="218" y="156"/>
                      </a:lnTo>
                      <a:lnTo>
                        <a:pt x="215" y="157"/>
                      </a:lnTo>
                      <a:lnTo>
                        <a:pt x="212" y="159"/>
                      </a:lnTo>
                      <a:lnTo>
                        <a:pt x="209" y="159"/>
                      </a:lnTo>
                      <a:lnTo>
                        <a:pt x="204" y="159"/>
                      </a:lnTo>
                      <a:lnTo>
                        <a:pt x="200" y="160"/>
                      </a:lnTo>
                      <a:lnTo>
                        <a:pt x="195" y="160"/>
                      </a:lnTo>
                      <a:lnTo>
                        <a:pt x="192" y="160"/>
                      </a:lnTo>
                      <a:lnTo>
                        <a:pt x="188" y="160"/>
                      </a:lnTo>
                      <a:lnTo>
                        <a:pt x="183" y="160"/>
                      </a:lnTo>
                      <a:lnTo>
                        <a:pt x="179" y="160"/>
                      </a:lnTo>
                      <a:lnTo>
                        <a:pt x="174" y="160"/>
                      </a:lnTo>
                      <a:lnTo>
                        <a:pt x="170" y="160"/>
                      </a:lnTo>
                      <a:lnTo>
                        <a:pt x="164" y="1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29" name="Freeform 1077"/>
                <p:cNvSpPr>
                  <a:spLocks/>
                </p:cNvSpPr>
                <p:nvPr/>
              </p:nvSpPr>
              <p:spPr bwMode="auto">
                <a:xfrm>
                  <a:off x="1321" y="1473"/>
                  <a:ext cx="110" cy="64"/>
                </a:xfrm>
                <a:custGeom>
                  <a:avLst/>
                  <a:gdLst>
                    <a:gd name="T0" fmla="*/ 16 w 110"/>
                    <a:gd name="T1" fmla="*/ 6 h 64"/>
                    <a:gd name="T2" fmla="*/ 16 w 110"/>
                    <a:gd name="T3" fmla="*/ 6 h 64"/>
                    <a:gd name="T4" fmla="*/ 21 w 110"/>
                    <a:gd name="T5" fmla="*/ 4 h 64"/>
                    <a:gd name="T6" fmla="*/ 27 w 110"/>
                    <a:gd name="T7" fmla="*/ 1 h 64"/>
                    <a:gd name="T8" fmla="*/ 33 w 110"/>
                    <a:gd name="T9" fmla="*/ 1 h 64"/>
                    <a:gd name="T10" fmla="*/ 37 w 110"/>
                    <a:gd name="T11" fmla="*/ 0 h 64"/>
                    <a:gd name="T12" fmla="*/ 45 w 110"/>
                    <a:gd name="T13" fmla="*/ 0 h 64"/>
                    <a:gd name="T14" fmla="*/ 51 w 110"/>
                    <a:gd name="T15" fmla="*/ 0 h 64"/>
                    <a:gd name="T16" fmla="*/ 57 w 110"/>
                    <a:gd name="T17" fmla="*/ 1 h 64"/>
                    <a:gd name="T18" fmla="*/ 64 w 110"/>
                    <a:gd name="T19" fmla="*/ 3 h 64"/>
                    <a:gd name="T20" fmla="*/ 70 w 110"/>
                    <a:gd name="T21" fmla="*/ 4 h 64"/>
                    <a:gd name="T22" fmla="*/ 77 w 110"/>
                    <a:gd name="T23" fmla="*/ 7 h 64"/>
                    <a:gd name="T24" fmla="*/ 77 w 110"/>
                    <a:gd name="T25" fmla="*/ 7 h 64"/>
                    <a:gd name="T26" fmla="*/ 83 w 110"/>
                    <a:gd name="T27" fmla="*/ 10 h 64"/>
                    <a:gd name="T28" fmla="*/ 89 w 110"/>
                    <a:gd name="T29" fmla="*/ 12 h 64"/>
                    <a:gd name="T30" fmla="*/ 94 w 110"/>
                    <a:gd name="T31" fmla="*/ 15 h 64"/>
                    <a:gd name="T32" fmla="*/ 98 w 110"/>
                    <a:gd name="T33" fmla="*/ 18 h 64"/>
                    <a:gd name="T34" fmla="*/ 103 w 110"/>
                    <a:gd name="T35" fmla="*/ 21 h 64"/>
                    <a:gd name="T36" fmla="*/ 106 w 110"/>
                    <a:gd name="T37" fmla="*/ 24 h 64"/>
                    <a:gd name="T38" fmla="*/ 109 w 110"/>
                    <a:gd name="T39" fmla="*/ 28 h 64"/>
                    <a:gd name="T40" fmla="*/ 110 w 110"/>
                    <a:gd name="T41" fmla="*/ 33 h 64"/>
                    <a:gd name="T42" fmla="*/ 110 w 110"/>
                    <a:gd name="T43" fmla="*/ 39 h 64"/>
                    <a:gd name="T44" fmla="*/ 110 w 110"/>
                    <a:gd name="T45" fmla="*/ 46 h 64"/>
                    <a:gd name="T46" fmla="*/ 110 w 110"/>
                    <a:gd name="T47" fmla="*/ 46 h 64"/>
                    <a:gd name="T48" fmla="*/ 106 w 110"/>
                    <a:gd name="T49" fmla="*/ 52 h 64"/>
                    <a:gd name="T50" fmla="*/ 101 w 110"/>
                    <a:gd name="T51" fmla="*/ 58 h 64"/>
                    <a:gd name="T52" fmla="*/ 92 w 110"/>
                    <a:gd name="T53" fmla="*/ 61 h 64"/>
                    <a:gd name="T54" fmla="*/ 83 w 110"/>
                    <a:gd name="T55" fmla="*/ 63 h 64"/>
                    <a:gd name="T56" fmla="*/ 71 w 110"/>
                    <a:gd name="T57" fmla="*/ 64 h 64"/>
                    <a:gd name="T58" fmla="*/ 60 w 110"/>
                    <a:gd name="T59" fmla="*/ 63 h 64"/>
                    <a:gd name="T60" fmla="*/ 48 w 110"/>
                    <a:gd name="T61" fmla="*/ 61 h 64"/>
                    <a:gd name="T62" fmla="*/ 36 w 110"/>
                    <a:gd name="T63" fmla="*/ 58 h 64"/>
                    <a:gd name="T64" fmla="*/ 24 w 110"/>
                    <a:gd name="T65" fmla="*/ 55 h 64"/>
                    <a:gd name="T66" fmla="*/ 15 w 110"/>
                    <a:gd name="T67" fmla="*/ 51 h 64"/>
                    <a:gd name="T68" fmla="*/ 15 w 110"/>
                    <a:gd name="T69" fmla="*/ 51 h 64"/>
                    <a:gd name="T70" fmla="*/ 7 w 110"/>
                    <a:gd name="T71" fmla="*/ 46 h 64"/>
                    <a:gd name="T72" fmla="*/ 3 w 110"/>
                    <a:gd name="T73" fmla="*/ 40 h 64"/>
                    <a:gd name="T74" fmla="*/ 1 w 110"/>
                    <a:gd name="T75" fmla="*/ 36 h 64"/>
                    <a:gd name="T76" fmla="*/ 0 w 110"/>
                    <a:gd name="T77" fmla="*/ 30 h 64"/>
                    <a:gd name="T78" fmla="*/ 1 w 110"/>
                    <a:gd name="T79" fmla="*/ 25 h 64"/>
                    <a:gd name="T80" fmla="*/ 3 w 110"/>
                    <a:gd name="T81" fmla="*/ 19 h 64"/>
                    <a:gd name="T82" fmla="*/ 6 w 110"/>
                    <a:gd name="T83" fmla="*/ 15 h 64"/>
                    <a:gd name="T84" fmla="*/ 9 w 110"/>
                    <a:gd name="T85" fmla="*/ 12 h 64"/>
                    <a:gd name="T86" fmla="*/ 13 w 110"/>
                    <a:gd name="T87" fmla="*/ 9 h 64"/>
                    <a:gd name="T88" fmla="*/ 16 w 110"/>
                    <a:gd name="T89" fmla="*/ 6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
                    <a:gd name="T136" fmla="*/ 0 h 64"/>
                    <a:gd name="T137" fmla="*/ 110 w 110"/>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 h="64">
                      <a:moveTo>
                        <a:pt x="16" y="6"/>
                      </a:moveTo>
                      <a:lnTo>
                        <a:pt x="16" y="6"/>
                      </a:lnTo>
                      <a:lnTo>
                        <a:pt x="21" y="4"/>
                      </a:lnTo>
                      <a:lnTo>
                        <a:pt x="27" y="1"/>
                      </a:lnTo>
                      <a:lnTo>
                        <a:pt x="33" y="1"/>
                      </a:lnTo>
                      <a:lnTo>
                        <a:pt x="37" y="0"/>
                      </a:lnTo>
                      <a:lnTo>
                        <a:pt x="45" y="0"/>
                      </a:lnTo>
                      <a:lnTo>
                        <a:pt x="51" y="0"/>
                      </a:lnTo>
                      <a:lnTo>
                        <a:pt x="57" y="1"/>
                      </a:lnTo>
                      <a:lnTo>
                        <a:pt x="64" y="3"/>
                      </a:lnTo>
                      <a:lnTo>
                        <a:pt x="70" y="4"/>
                      </a:lnTo>
                      <a:lnTo>
                        <a:pt x="77" y="7"/>
                      </a:lnTo>
                      <a:lnTo>
                        <a:pt x="83" y="10"/>
                      </a:lnTo>
                      <a:lnTo>
                        <a:pt x="89" y="12"/>
                      </a:lnTo>
                      <a:lnTo>
                        <a:pt x="94" y="15"/>
                      </a:lnTo>
                      <a:lnTo>
                        <a:pt x="98" y="18"/>
                      </a:lnTo>
                      <a:lnTo>
                        <a:pt x="103" y="21"/>
                      </a:lnTo>
                      <a:lnTo>
                        <a:pt x="106" y="24"/>
                      </a:lnTo>
                      <a:lnTo>
                        <a:pt x="109" y="28"/>
                      </a:lnTo>
                      <a:lnTo>
                        <a:pt x="110" y="33"/>
                      </a:lnTo>
                      <a:lnTo>
                        <a:pt x="110" y="39"/>
                      </a:lnTo>
                      <a:lnTo>
                        <a:pt x="110" y="46"/>
                      </a:lnTo>
                      <a:lnTo>
                        <a:pt x="106" y="52"/>
                      </a:lnTo>
                      <a:lnTo>
                        <a:pt x="101" y="58"/>
                      </a:lnTo>
                      <a:lnTo>
                        <a:pt x="92" y="61"/>
                      </a:lnTo>
                      <a:lnTo>
                        <a:pt x="83" y="63"/>
                      </a:lnTo>
                      <a:lnTo>
                        <a:pt x="71" y="64"/>
                      </a:lnTo>
                      <a:lnTo>
                        <a:pt x="60" y="63"/>
                      </a:lnTo>
                      <a:lnTo>
                        <a:pt x="48" y="61"/>
                      </a:lnTo>
                      <a:lnTo>
                        <a:pt x="36" y="58"/>
                      </a:lnTo>
                      <a:lnTo>
                        <a:pt x="24" y="55"/>
                      </a:lnTo>
                      <a:lnTo>
                        <a:pt x="15" y="51"/>
                      </a:lnTo>
                      <a:lnTo>
                        <a:pt x="7" y="46"/>
                      </a:lnTo>
                      <a:lnTo>
                        <a:pt x="3" y="40"/>
                      </a:lnTo>
                      <a:lnTo>
                        <a:pt x="1" y="36"/>
                      </a:lnTo>
                      <a:lnTo>
                        <a:pt x="0" y="30"/>
                      </a:lnTo>
                      <a:lnTo>
                        <a:pt x="1" y="25"/>
                      </a:lnTo>
                      <a:lnTo>
                        <a:pt x="3" y="19"/>
                      </a:lnTo>
                      <a:lnTo>
                        <a:pt x="6" y="15"/>
                      </a:lnTo>
                      <a:lnTo>
                        <a:pt x="9" y="12"/>
                      </a:lnTo>
                      <a:lnTo>
                        <a:pt x="13" y="9"/>
                      </a:lnTo>
                      <a:lnTo>
                        <a:pt x="16" y="6"/>
                      </a:lnTo>
                      <a:close/>
                    </a:path>
                  </a:pathLst>
                </a:custGeom>
                <a:solidFill>
                  <a:srgbClr val="A019FF"/>
                </a:solidFill>
                <a:ln w="0">
                  <a:solidFill>
                    <a:srgbClr val="000000"/>
                  </a:solidFill>
                  <a:prstDash val="solid"/>
                  <a:round/>
                  <a:headEnd/>
                  <a:tailEnd/>
                </a:ln>
              </p:spPr>
              <p:txBody>
                <a:bodyPr lIns="108000" tIns="108000" rIns="108000" bIns="108000"/>
                <a:lstStyle/>
                <a:p>
                  <a:endParaRPr lang="hr-HR"/>
                </a:p>
              </p:txBody>
            </p:sp>
            <p:sp>
              <p:nvSpPr>
                <p:cNvPr id="18530" name="Freeform 1078"/>
                <p:cNvSpPr>
                  <a:spLocks/>
                </p:cNvSpPr>
                <p:nvPr/>
              </p:nvSpPr>
              <p:spPr bwMode="auto">
                <a:xfrm>
                  <a:off x="1321" y="1473"/>
                  <a:ext cx="110" cy="64"/>
                </a:xfrm>
                <a:custGeom>
                  <a:avLst/>
                  <a:gdLst>
                    <a:gd name="T0" fmla="*/ 16 w 110"/>
                    <a:gd name="T1" fmla="*/ 6 h 64"/>
                    <a:gd name="T2" fmla="*/ 16 w 110"/>
                    <a:gd name="T3" fmla="*/ 6 h 64"/>
                    <a:gd name="T4" fmla="*/ 21 w 110"/>
                    <a:gd name="T5" fmla="*/ 4 h 64"/>
                    <a:gd name="T6" fmla="*/ 27 w 110"/>
                    <a:gd name="T7" fmla="*/ 1 h 64"/>
                    <a:gd name="T8" fmla="*/ 33 w 110"/>
                    <a:gd name="T9" fmla="*/ 1 h 64"/>
                    <a:gd name="T10" fmla="*/ 37 w 110"/>
                    <a:gd name="T11" fmla="*/ 0 h 64"/>
                    <a:gd name="T12" fmla="*/ 45 w 110"/>
                    <a:gd name="T13" fmla="*/ 0 h 64"/>
                    <a:gd name="T14" fmla="*/ 51 w 110"/>
                    <a:gd name="T15" fmla="*/ 0 h 64"/>
                    <a:gd name="T16" fmla="*/ 57 w 110"/>
                    <a:gd name="T17" fmla="*/ 1 h 64"/>
                    <a:gd name="T18" fmla="*/ 64 w 110"/>
                    <a:gd name="T19" fmla="*/ 3 h 64"/>
                    <a:gd name="T20" fmla="*/ 70 w 110"/>
                    <a:gd name="T21" fmla="*/ 4 h 64"/>
                    <a:gd name="T22" fmla="*/ 77 w 110"/>
                    <a:gd name="T23" fmla="*/ 7 h 64"/>
                    <a:gd name="T24" fmla="*/ 77 w 110"/>
                    <a:gd name="T25" fmla="*/ 7 h 64"/>
                    <a:gd name="T26" fmla="*/ 83 w 110"/>
                    <a:gd name="T27" fmla="*/ 10 h 64"/>
                    <a:gd name="T28" fmla="*/ 89 w 110"/>
                    <a:gd name="T29" fmla="*/ 12 h 64"/>
                    <a:gd name="T30" fmla="*/ 94 w 110"/>
                    <a:gd name="T31" fmla="*/ 15 h 64"/>
                    <a:gd name="T32" fmla="*/ 98 w 110"/>
                    <a:gd name="T33" fmla="*/ 18 h 64"/>
                    <a:gd name="T34" fmla="*/ 103 w 110"/>
                    <a:gd name="T35" fmla="*/ 21 h 64"/>
                    <a:gd name="T36" fmla="*/ 106 w 110"/>
                    <a:gd name="T37" fmla="*/ 24 h 64"/>
                    <a:gd name="T38" fmla="*/ 109 w 110"/>
                    <a:gd name="T39" fmla="*/ 28 h 64"/>
                    <a:gd name="T40" fmla="*/ 110 w 110"/>
                    <a:gd name="T41" fmla="*/ 33 h 64"/>
                    <a:gd name="T42" fmla="*/ 110 w 110"/>
                    <a:gd name="T43" fmla="*/ 39 h 64"/>
                    <a:gd name="T44" fmla="*/ 110 w 110"/>
                    <a:gd name="T45" fmla="*/ 46 h 64"/>
                    <a:gd name="T46" fmla="*/ 110 w 110"/>
                    <a:gd name="T47" fmla="*/ 46 h 64"/>
                    <a:gd name="T48" fmla="*/ 106 w 110"/>
                    <a:gd name="T49" fmla="*/ 52 h 64"/>
                    <a:gd name="T50" fmla="*/ 101 w 110"/>
                    <a:gd name="T51" fmla="*/ 58 h 64"/>
                    <a:gd name="T52" fmla="*/ 92 w 110"/>
                    <a:gd name="T53" fmla="*/ 61 h 64"/>
                    <a:gd name="T54" fmla="*/ 83 w 110"/>
                    <a:gd name="T55" fmla="*/ 63 h 64"/>
                    <a:gd name="T56" fmla="*/ 71 w 110"/>
                    <a:gd name="T57" fmla="*/ 64 h 64"/>
                    <a:gd name="T58" fmla="*/ 60 w 110"/>
                    <a:gd name="T59" fmla="*/ 63 h 64"/>
                    <a:gd name="T60" fmla="*/ 48 w 110"/>
                    <a:gd name="T61" fmla="*/ 61 h 64"/>
                    <a:gd name="T62" fmla="*/ 36 w 110"/>
                    <a:gd name="T63" fmla="*/ 58 h 64"/>
                    <a:gd name="T64" fmla="*/ 24 w 110"/>
                    <a:gd name="T65" fmla="*/ 55 h 64"/>
                    <a:gd name="T66" fmla="*/ 15 w 110"/>
                    <a:gd name="T67" fmla="*/ 51 h 64"/>
                    <a:gd name="T68" fmla="*/ 15 w 110"/>
                    <a:gd name="T69" fmla="*/ 51 h 64"/>
                    <a:gd name="T70" fmla="*/ 7 w 110"/>
                    <a:gd name="T71" fmla="*/ 46 h 64"/>
                    <a:gd name="T72" fmla="*/ 3 w 110"/>
                    <a:gd name="T73" fmla="*/ 40 h 64"/>
                    <a:gd name="T74" fmla="*/ 1 w 110"/>
                    <a:gd name="T75" fmla="*/ 36 h 64"/>
                    <a:gd name="T76" fmla="*/ 0 w 110"/>
                    <a:gd name="T77" fmla="*/ 30 h 64"/>
                    <a:gd name="T78" fmla="*/ 1 w 110"/>
                    <a:gd name="T79" fmla="*/ 25 h 64"/>
                    <a:gd name="T80" fmla="*/ 3 w 110"/>
                    <a:gd name="T81" fmla="*/ 19 h 64"/>
                    <a:gd name="T82" fmla="*/ 6 w 110"/>
                    <a:gd name="T83" fmla="*/ 15 h 64"/>
                    <a:gd name="T84" fmla="*/ 9 w 110"/>
                    <a:gd name="T85" fmla="*/ 12 h 64"/>
                    <a:gd name="T86" fmla="*/ 13 w 110"/>
                    <a:gd name="T87" fmla="*/ 9 h 64"/>
                    <a:gd name="T88" fmla="*/ 16 w 110"/>
                    <a:gd name="T89" fmla="*/ 6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
                    <a:gd name="T136" fmla="*/ 0 h 64"/>
                    <a:gd name="T137" fmla="*/ 110 w 110"/>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 h="64">
                      <a:moveTo>
                        <a:pt x="16" y="6"/>
                      </a:moveTo>
                      <a:lnTo>
                        <a:pt x="16" y="6"/>
                      </a:lnTo>
                      <a:lnTo>
                        <a:pt x="21" y="4"/>
                      </a:lnTo>
                      <a:lnTo>
                        <a:pt x="27" y="1"/>
                      </a:lnTo>
                      <a:lnTo>
                        <a:pt x="33" y="1"/>
                      </a:lnTo>
                      <a:lnTo>
                        <a:pt x="37" y="0"/>
                      </a:lnTo>
                      <a:lnTo>
                        <a:pt x="45" y="0"/>
                      </a:lnTo>
                      <a:lnTo>
                        <a:pt x="51" y="0"/>
                      </a:lnTo>
                      <a:lnTo>
                        <a:pt x="57" y="1"/>
                      </a:lnTo>
                      <a:lnTo>
                        <a:pt x="64" y="3"/>
                      </a:lnTo>
                      <a:lnTo>
                        <a:pt x="70" y="4"/>
                      </a:lnTo>
                      <a:lnTo>
                        <a:pt x="77" y="7"/>
                      </a:lnTo>
                      <a:lnTo>
                        <a:pt x="83" y="10"/>
                      </a:lnTo>
                      <a:lnTo>
                        <a:pt x="89" y="12"/>
                      </a:lnTo>
                      <a:lnTo>
                        <a:pt x="94" y="15"/>
                      </a:lnTo>
                      <a:lnTo>
                        <a:pt x="98" y="18"/>
                      </a:lnTo>
                      <a:lnTo>
                        <a:pt x="103" y="21"/>
                      </a:lnTo>
                      <a:lnTo>
                        <a:pt x="106" y="24"/>
                      </a:lnTo>
                      <a:lnTo>
                        <a:pt x="109" y="28"/>
                      </a:lnTo>
                      <a:lnTo>
                        <a:pt x="110" y="33"/>
                      </a:lnTo>
                      <a:lnTo>
                        <a:pt x="110" y="39"/>
                      </a:lnTo>
                      <a:lnTo>
                        <a:pt x="110" y="46"/>
                      </a:lnTo>
                      <a:lnTo>
                        <a:pt x="106" y="52"/>
                      </a:lnTo>
                      <a:lnTo>
                        <a:pt x="101" y="58"/>
                      </a:lnTo>
                      <a:lnTo>
                        <a:pt x="92" y="61"/>
                      </a:lnTo>
                      <a:lnTo>
                        <a:pt x="83" y="63"/>
                      </a:lnTo>
                      <a:lnTo>
                        <a:pt x="71" y="64"/>
                      </a:lnTo>
                      <a:lnTo>
                        <a:pt x="60" y="63"/>
                      </a:lnTo>
                      <a:lnTo>
                        <a:pt x="48" y="61"/>
                      </a:lnTo>
                      <a:lnTo>
                        <a:pt x="36" y="58"/>
                      </a:lnTo>
                      <a:lnTo>
                        <a:pt x="24" y="55"/>
                      </a:lnTo>
                      <a:lnTo>
                        <a:pt x="15" y="51"/>
                      </a:lnTo>
                      <a:lnTo>
                        <a:pt x="7" y="46"/>
                      </a:lnTo>
                      <a:lnTo>
                        <a:pt x="3" y="40"/>
                      </a:lnTo>
                      <a:lnTo>
                        <a:pt x="1" y="36"/>
                      </a:lnTo>
                      <a:lnTo>
                        <a:pt x="0" y="30"/>
                      </a:lnTo>
                      <a:lnTo>
                        <a:pt x="1" y="25"/>
                      </a:lnTo>
                      <a:lnTo>
                        <a:pt x="3" y="19"/>
                      </a:lnTo>
                      <a:lnTo>
                        <a:pt x="6" y="15"/>
                      </a:lnTo>
                      <a:lnTo>
                        <a:pt x="9" y="12"/>
                      </a:lnTo>
                      <a:lnTo>
                        <a:pt x="13" y="9"/>
                      </a:lnTo>
                      <a:lnTo>
                        <a:pt x="16"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31" name="Freeform 1079"/>
                <p:cNvSpPr>
                  <a:spLocks/>
                </p:cNvSpPr>
                <p:nvPr/>
              </p:nvSpPr>
              <p:spPr bwMode="auto">
                <a:xfrm>
                  <a:off x="1303" y="1470"/>
                  <a:ext cx="7" cy="9"/>
                </a:xfrm>
                <a:custGeom>
                  <a:avLst/>
                  <a:gdLst>
                    <a:gd name="T0" fmla="*/ 1 w 7"/>
                    <a:gd name="T1" fmla="*/ 1 h 9"/>
                    <a:gd name="T2" fmla="*/ 1 w 7"/>
                    <a:gd name="T3" fmla="*/ 1 h 9"/>
                    <a:gd name="T4" fmla="*/ 3 w 7"/>
                    <a:gd name="T5" fmla="*/ 1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6 w 7"/>
                    <a:gd name="T19" fmla="*/ 4 h 9"/>
                    <a:gd name="T20" fmla="*/ 6 w 7"/>
                    <a:gd name="T21" fmla="*/ 6 h 9"/>
                    <a:gd name="T22" fmla="*/ 4 w 7"/>
                    <a:gd name="T23" fmla="*/ 7 h 9"/>
                    <a:gd name="T24" fmla="*/ 4 w 7"/>
                    <a:gd name="T25" fmla="*/ 7 h 9"/>
                    <a:gd name="T26" fmla="*/ 3 w 7"/>
                    <a:gd name="T27" fmla="*/ 9 h 9"/>
                    <a:gd name="T28" fmla="*/ 1 w 7"/>
                    <a:gd name="T29" fmla="*/ 9 h 9"/>
                    <a:gd name="T30" fmla="*/ 0 w 7"/>
                    <a:gd name="T31" fmla="*/ 7 h 9"/>
                    <a:gd name="T32" fmla="*/ 0 w 7"/>
                    <a:gd name="T33" fmla="*/ 7 h 9"/>
                    <a:gd name="T34" fmla="*/ 0 w 7"/>
                    <a:gd name="T35" fmla="*/ 6 h 9"/>
                    <a:gd name="T36" fmla="*/ 0 w 7"/>
                    <a:gd name="T37" fmla="*/ 4 h 9"/>
                    <a:gd name="T38" fmla="*/ 0 w 7"/>
                    <a:gd name="T39" fmla="*/ 4 h 9"/>
                    <a:gd name="T40" fmla="*/ 0 w 7"/>
                    <a:gd name="T41" fmla="*/ 3 h 9"/>
                    <a:gd name="T42" fmla="*/ 0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1"/>
                      </a:lnTo>
                      <a:lnTo>
                        <a:pt x="4" y="0"/>
                      </a:lnTo>
                      <a:lnTo>
                        <a:pt x="6" y="0"/>
                      </a:lnTo>
                      <a:lnTo>
                        <a:pt x="7" y="1"/>
                      </a:lnTo>
                      <a:lnTo>
                        <a:pt x="7" y="3"/>
                      </a:lnTo>
                      <a:lnTo>
                        <a:pt x="7" y="4"/>
                      </a:lnTo>
                      <a:lnTo>
                        <a:pt x="6" y="4"/>
                      </a:lnTo>
                      <a:lnTo>
                        <a:pt x="6" y="6"/>
                      </a:lnTo>
                      <a:lnTo>
                        <a:pt x="4" y="7"/>
                      </a:lnTo>
                      <a:lnTo>
                        <a:pt x="3" y="9"/>
                      </a:lnTo>
                      <a:lnTo>
                        <a:pt x="1" y="9"/>
                      </a:lnTo>
                      <a:lnTo>
                        <a:pt x="0" y="7"/>
                      </a:lnTo>
                      <a:lnTo>
                        <a:pt x="0" y="6"/>
                      </a:lnTo>
                      <a:lnTo>
                        <a:pt x="0" y="4"/>
                      </a:lnTo>
                      <a:lnTo>
                        <a:pt x="0" y="3"/>
                      </a:lnTo>
                      <a:lnTo>
                        <a:pt x="0" y="1"/>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32" name="Freeform 1080"/>
                <p:cNvSpPr>
                  <a:spLocks/>
                </p:cNvSpPr>
                <p:nvPr/>
              </p:nvSpPr>
              <p:spPr bwMode="auto">
                <a:xfrm>
                  <a:off x="1303" y="1470"/>
                  <a:ext cx="7" cy="9"/>
                </a:xfrm>
                <a:custGeom>
                  <a:avLst/>
                  <a:gdLst>
                    <a:gd name="T0" fmla="*/ 1 w 7"/>
                    <a:gd name="T1" fmla="*/ 1 h 9"/>
                    <a:gd name="T2" fmla="*/ 1 w 7"/>
                    <a:gd name="T3" fmla="*/ 1 h 9"/>
                    <a:gd name="T4" fmla="*/ 3 w 7"/>
                    <a:gd name="T5" fmla="*/ 1 h 9"/>
                    <a:gd name="T6" fmla="*/ 4 w 7"/>
                    <a:gd name="T7" fmla="*/ 0 h 9"/>
                    <a:gd name="T8" fmla="*/ 6 w 7"/>
                    <a:gd name="T9" fmla="*/ 0 h 9"/>
                    <a:gd name="T10" fmla="*/ 7 w 7"/>
                    <a:gd name="T11" fmla="*/ 1 h 9"/>
                    <a:gd name="T12" fmla="*/ 7 w 7"/>
                    <a:gd name="T13" fmla="*/ 1 h 9"/>
                    <a:gd name="T14" fmla="*/ 7 w 7"/>
                    <a:gd name="T15" fmla="*/ 3 h 9"/>
                    <a:gd name="T16" fmla="*/ 7 w 7"/>
                    <a:gd name="T17" fmla="*/ 4 h 9"/>
                    <a:gd name="T18" fmla="*/ 6 w 7"/>
                    <a:gd name="T19" fmla="*/ 4 h 9"/>
                    <a:gd name="T20" fmla="*/ 6 w 7"/>
                    <a:gd name="T21" fmla="*/ 6 h 9"/>
                    <a:gd name="T22" fmla="*/ 4 w 7"/>
                    <a:gd name="T23" fmla="*/ 7 h 9"/>
                    <a:gd name="T24" fmla="*/ 4 w 7"/>
                    <a:gd name="T25" fmla="*/ 7 h 9"/>
                    <a:gd name="T26" fmla="*/ 3 w 7"/>
                    <a:gd name="T27" fmla="*/ 9 h 9"/>
                    <a:gd name="T28" fmla="*/ 1 w 7"/>
                    <a:gd name="T29" fmla="*/ 9 h 9"/>
                    <a:gd name="T30" fmla="*/ 0 w 7"/>
                    <a:gd name="T31" fmla="*/ 7 h 9"/>
                    <a:gd name="T32" fmla="*/ 0 w 7"/>
                    <a:gd name="T33" fmla="*/ 7 h 9"/>
                    <a:gd name="T34" fmla="*/ 0 w 7"/>
                    <a:gd name="T35" fmla="*/ 6 h 9"/>
                    <a:gd name="T36" fmla="*/ 0 w 7"/>
                    <a:gd name="T37" fmla="*/ 4 h 9"/>
                    <a:gd name="T38" fmla="*/ 0 w 7"/>
                    <a:gd name="T39" fmla="*/ 4 h 9"/>
                    <a:gd name="T40" fmla="*/ 0 w 7"/>
                    <a:gd name="T41" fmla="*/ 3 h 9"/>
                    <a:gd name="T42" fmla="*/ 0 w 7"/>
                    <a:gd name="T43" fmla="*/ 1 h 9"/>
                    <a:gd name="T44" fmla="*/ 1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1" y="1"/>
                      </a:moveTo>
                      <a:lnTo>
                        <a:pt x="1" y="1"/>
                      </a:lnTo>
                      <a:lnTo>
                        <a:pt x="3" y="1"/>
                      </a:lnTo>
                      <a:lnTo>
                        <a:pt x="4" y="0"/>
                      </a:lnTo>
                      <a:lnTo>
                        <a:pt x="6" y="0"/>
                      </a:lnTo>
                      <a:lnTo>
                        <a:pt x="7" y="1"/>
                      </a:lnTo>
                      <a:lnTo>
                        <a:pt x="7" y="3"/>
                      </a:lnTo>
                      <a:lnTo>
                        <a:pt x="7" y="4"/>
                      </a:lnTo>
                      <a:lnTo>
                        <a:pt x="6" y="4"/>
                      </a:lnTo>
                      <a:lnTo>
                        <a:pt x="6" y="6"/>
                      </a:lnTo>
                      <a:lnTo>
                        <a:pt x="4" y="7"/>
                      </a:lnTo>
                      <a:lnTo>
                        <a:pt x="3" y="9"/>
                      </a:lnTo>
                      <a:lnTo>
                        <a:pt x="1" y="9"/>
                      </a:lnTo>
                      <a:lnTo>
                        <a:pt x="0" y="7"/>
                      </a:lnTo>
                      <a:lnTo>
                        <a:pt x="0" y="6"/>
                      </a:lnTo>
                      <a:lnTo>
                        <a:pt x="0" y="4"/>
                      </a:lnTo>
                      <a:lnTo>
                        <a:pt x="0" y="3"/>
                      </a:lnTo>
                      <a:lnTo>
                        <a:pt x="0" y="1"/>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33" name="Freeform 1081"/>
                <p:cNvSpPr>
                  <a:spLocks/>
                </p:cNvSpPr>
                <p:nvPr/>
              </p:nvSpPr>
              <p:spPr bwMode="auto">
                <a:xfrm>
                  <a:off x="1297" y="1515"/>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3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3 h 7"/>
                    <a:gd name="T40" fmla="*/ 0 w 7"/>
                    <a:gd name="T41" fmla="*/ 3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6" y="4"/>
                      </a:lnTo>
                      <a:lnTo>
                        <a:pt x="6" y="6"/>
                      </a:lnTo>
                      <a:lnTo>
                        <a:pt x="4" y="7"/>
                      </a:lnTo>
                      <a:lnTo>
                        <a:pt x="3" y="7"/>
                      </a:lnTo>
                      <a:lnTo>
                        <a:pt x="1" y="7"/>
                      </a:lnTo>
                      <a:lnTo>
                        <a:pt x="0" y="7"/>
                      </a:lnTo>
                      <a:lnTo>
                        <a:pt x="0" y="6"/>
                      </a:lnTo>
                      <a:lnTo>
                        <a:pt x="0" y="4"/>
                      </a:lnTo>
                      <a:lnTo>
                        <a:pt x="0" y="3"/>
                      </a:lnTo>
                      <a:lnTo>
                        <a:pt x="0" y="1"/>
                      </a:lnTo>
                      <a:lnTo>
                        <a:pt x="1"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34" name="Freeform 1082"/>
                <p:cNvSpPr>
                  <a:spLocks/>
                </p:cNvSpPr>
                <p:nvPr/>
              </p:nvSpPr>
              <p:spPr bwMode="auto">
                <a:xfrm>
                  <a:off x="1297" y="1515"/>
                  <a:ext cx="7" cy="7"/>
                </a:xfrm>
                <a:custGeom>
                  <a:avLst/>
                  <a:gdLst>
                    <a:gd name="T0" fmla="*/ 1 w 7"/>
                    <a:gd name="T1" fmla="*/ 0 h 7"/>
                    <a:gd name="T2" fmla="*/ 1 w 7"/>
                    <a:gd name="T3" fmla="*/ 0 h 7"/>
                    <a:gd name="T4" fmla="*/ 3 w 7"/>
                    <a:gd name="T5" fmla="*/ 0 h 7"/>
                    <a:gd name="T6" fmla="*/ 4 w 7"/>
                    <a:gd name="T7" fmla="*/ 0 h 7"/>
                    <a:gd name="T8" fmla="*/ 6 w 7"/>
                    <a:gd name="T9" fmla="*/ 0 h 7"/>
                    <a:gd name="T10" fmla="*/ 6 w 7"/>
                    <a:gd name="T11" fmla="*/ 0 h 7"/>
                    <a:gd name="T12" fmla="*/ 7 w 7"/>
                    <a:gd name="T13" fmla="*/ 1 h 7"/>
                    <a:gd name="T14" fmla="*/ 7 w 7"/>
                    <a:gd name="T15" fmla="*/ 3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0 w 7"/>
                    <a:gd name="T31" fmla="*/ 7 h 7"/>
                    <a:gd name="T32" fmla="*/ 0 w 7"/>
                    <a:gd name="T33" fmla="*/ 7 h 7"/>
                    <a:gd name="T34" fmla="*/ 0 w 7"/>
                    <a:gd name="T35" fmla="*/ 6 h 7"/>
                    <a:gd name="T36" fmla="*/ 0 w 7"/>
                    <a:gd name="T37" fmla="*/ 4 h 7"/>
                    <a:gd name="T38" fmla="*/ 0 w 7"/>
                    <a:gd name="T39" fmla="*/ 3 h 7"/>
                    <a:gd name="T40" fmla="*/ 0 w 7"/>
                    <a:gd name="T41" fmla="*/ 3 h 7"/>
                    <a:gd name="T42" fmla="*/ 0 w 7"/>
                    <a:gd name="T43" fmla="*/ 1 h 7"/>
                    <a:gd name="T44" fmla="*/ 1 w 7"/>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0"/>
                      </a:moveTo>
                      <a:lnTo>
                        <a:pt x="1" y="0"/>
                      </a:lnTo>
                      <a:lnTo>
                        <a:pt x="3" y="0"/>
                      </a:lnTo>
                      <a:lnTo>
                        <a:pt x="4" y="0"/>
                      </a:lnTo>
                      <a:lnTo>
                        <a:pt x="6" y="0"/>
                      </a:lnTo>
                      <a:lnTo>
                        <a:pt x="7" y="1"/>
                      </a:lnTo>
                      <a:lnTo>
                        <a:pt x="7" y="3"/>
                      </a:lnTo>
                      <a:lnTo>
                        <a:pt x="6" y="4"/>
                      </a:lnTo>
                      <a:lnTo>
                        <a:pt x="6" y="6"/>
                      </a:lnTo>
                      <a:lnTo>
                        <a:pt x="4" y="7"/>
                      </a:lnTo>
                      <a:lnTo>
                        <a:pt x="3" y="7"/>
                      </a:lnTo>
                      <a:lnTo>
                        <a:pt x="1" y="7"/>
                      </a:lnTo>
                      <a:lnTo>
                        <a:pt x="0" y="7"/>
                      </a:lnTo>
                      <a:lnTo>
                        <a:pt x="0" y="6"/>
                      </a:lnTo>
                      <a:lnTo>
                        <a:pt x="0" y="4"/>
                      </a:lnTo>
                      <a:lnTo>
                        <a:pt x="0" y="3"/>
                      </a:lnTo>
                      <a:lnTo>
                        <a:pt x="0" y="1"/>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35" name="Freeform 1083"/>
                <p:cNvSpPr>
                  <a:spLocks/>
                </p:cNvSpPr>
                <p:nvPr/>
              </p:nvSpPr>
              <p:spPr bwMode="auto">
                <a:xfrm>
                  <a:off x="1363" y="1554"/>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3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3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6" y="4"/>
                      </a:lnTo>
                      <a:lnTo>
                        <a:pt x="6" y="6"/>
                      </a:lnTo>
                      <a:lnTo>
                        <a:pt x="4" y="7"/>
                      </a:lnTo>
                      <a:lnTo>
                        <a:pt x="3" y="7"/>
                      </a:lnTo>
                      <a:lnTo>
                        <a:pt x="1" y="7"/>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36" name="Freeform 1084"/>
                <p:cNvSpPr>
                  <a:spLocks/>
                </p:cNvSpPr>
                <p:nvPr/>
              </p:nvSpPr>
              <p:spPr bwMode="auto">
                <a:xfrm>
                  <a:off x="1363" y="1554"/>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3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3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6" y="4"/>
                      </a:lnTo>
                      <a:lnTo>
                        <a:pt x="6" y="6"/>
                      </a:lnTo>
                      <a:lnTo>
                        <a:pt x="4" y="7"/>
                      </a:lnTo>
                      <a:lnTo>
                        <a:pt x="3" y="7"/>
                      </a:lnTo>
                      <a:lnTo>
                        <a:pt x="1" y="7"/>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37" name="Freeform 1085"/>
                <p:cNvSpPr>
                  <a:spLocks/>
                </p:cNvSpPr>
                <p:nvPr/>
              </p:nvSpPr>
              <p:spPr bwMode="auto">
                <a:xfrm>
                  <a:off x="1337" y="1539"/>
                  <a:ext cx="8" cy="7"/>
                </a:xfrm>
                <a:custGeom>
                  <a:avLst/>
                  <a:gdLst>
                    <a:gd name="T0" fmla="*/ 2 w 8"/>
                    <a:gd name="T1" fmla="*/ 1 h 7"/>
                    <a:gd name="T2" fmla="*/ 2 w 8"/>
                    <a:gd name="T3" fmla="*/ 1 h 7"/>
                    <a:gd name="T4" fmla="*/ 5 w 8"/>
                    <a:gd name="T5" fmla="*/ 0 h 7"/>
                    <a:gd name="T6" fmla="*/ 5 w 8"/>
                    <a:gd name="T7" fmla="*/ 0 h 7"/>
                    <a:gd name="T8" fmla="*/ 6 w 8"/>
                    <a:gd name="T9" fmla="*/ 0 h 7"/>
                    <a:gd name="T10" fmla="*/ 8 w 8"/>
                    <a:gd name="T11" fmla="*/ 1 h 7"/>
                    <a:gd name="T12" fmla="*/ 8 w 8"/>
                    <a:gd name="T13" fmla="*/ 1 h 7"/>
                    <a:gd name="T14" fmla="*/ 8 w 8"/>
                    <a:gd name="T15" fmla="*/ 3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2 w 8"/>
                    <a:gd name="T33" fmla="*/ 7 h 7"/>
                    <a:gd name="T34" fmla="*/ 0 w 8"/>
                    <a:gd name="T35" fmla="*/ 6 h 7"/>
                    <a:gd name="T36" fmla="*/ 0 w 8"/>
                    <a:gd name="T37" fmla="*/ 6 h 7"/>
                    <a:gd name="T38" fmla="*/ 0 w 8"/>
                    <a:gd name="T39" fmla="*/ 4 h 7"/>
                    <a:gd name="T40" fmla="*/ 2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5" y="0"/>
                      </a:lnTo>
                      <a:lnTo>
                        <a:pt x="6" y="0"/>
                      </a:lnTo>
                      <a:lnTo>
                        <a:pt x="8" y="1"/>
                      </a:lnTo>
                      <a:lnTo>
                        <a:pt x="8" y="3"/>
                      </a:lnTo>
                      <a:lnTo>
                        <a:pt x="8" y="4"/>
                      </a:lnTo>
                      <a:lnTo>
                        <a:pt x="6" y="6"/>
                      </a:lnTo>
                      <a:lnTo>
                        <a:pt x="5" y="7"/>
                      </a:lnTo>
                      <a:lnTo>
                        <a:pt x="3" y="7"/>
                      </a:lnTo>
                      <a:lnTo>
                        <a:pt x="2" y="7"/>
                      </a:lnTo>
                      <a:lnTo>
                        <a:pt x="0" y="6"/>
                      </a:lnTo>
                      <a:lnTo>
                        <a:pt x="0" y="4"/>
                      </a:lnTo>
                      <a:lnTo>
                        <a:pt x="2" y="3"/>
                      </a:lnTo>
                      <a:lnTo>
                        <a:pt x="2"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38" name="Freeform 1086"/>
                <p:cNvSpPr>
                  <a:spLocks/>
                </p:cNvSpPr>
                <p:nvPr/>
              </p:nvSpPr>
              <p:spPr bwMode="auto">
                <a:xfrm>
                  <a:off x="1337" y="1539"/>
                  <a:ext cx="8" cy="7"/>
                </a:xfrm>
                <a:custGeom>
                  <a:avLst/>
                  <a:gdLst>
                    <a:gd name="T0" fmla="*/ 2 w 8"/>
                    <a:gd name="T1" fmla="*/ 1 h 7"/>
                    <a:gd name="T2" fmla="*/ 2 w 8"/>
                    <a:gd name="T3" fmla="*/ 1 h 7"/>
                    <a:gd name="T4" fmla="*/ 5 w 8"/>
                    <a:gd name="T5" fmla="*/ 0 h 7"/>
                    <a:gd name="T6" fmla="*/ 5 w 8"/>
                    <a:gd name="T7" fmla="*/ 0 h 7"/>
                    <a:gd name="T8" fmla="*/ 6 w 8"/>
                    <a:gd name="T9" fmla="*/ 0 h 7"/>
                    <a:gd name="T10" fmla="*/ 8 w 8"/>
                    <a:gd name="T11" fmla="*/ 1 h 7"/>
                    <a:gd name="T12" fmla="*/ 8 w 8"/>
                    <a:gd name="T13" fmla="*/ 1 h 7"/>
                    <a:gd name="T14" fmla="*/ 8 w 8"/>
                    <a:gd name="T15" fmla="*/ 3 h 7"/>
                    <a:gd name="T16" fmla="*/ 8 w 8"/>
                    <a:gd name="T17" fmla="*/ 3 h 7"/>
                    <a:gd name="T18" fmla="*/ 8 w 8"/>
                    <a:gd name="T19" fmla="*/ 4 h 7"/>
                    <a:gd name="T20" fmla="*/ 6 w 8"/>
                    <a:gd name="T21" fmla="*/ 6 h 7"/>
                    <a:gd name="T22" fmla="*/ 5 w 8"/>
                    <a:gd name="T23" fmla="*/ 7 h 7"/>
                    <a:gd name="T24" fmla="*/ 5 w 8"/>
                    <a:gd name="T25" fmla="*/ 7 h 7"/>
                    <a:gd name="T26" fmla="*/ 3 w 8"/>
                    <a:gd name="T27" fmla="*/ 7 h 7"/>
                    <a:gd name="T28" fmla="*/ 2 w 8"/>
                    <a:gd name="T29" fmla="*/ 7 h 7"/>
                    <a:gd name="T30" fmla="*/ 2 w 8"/>
                    <a:gd name="T31" fmla="*/ 7 h 7"/>
                    <a:gd name="T32" fmla="*/ 2 w 8"/>
                    <a:gd name="T33" fmla="*/ 7 h 7"/>
                    <a:gd name="T34" fmla="*/ 0 w 8"/>
                    <a:gd name="T35" fmla="*/ 6 h 7"/>
                    <a:gd name="T36" fmla="*/ 0 w 8"/>
                    <a:gd name="T37" fmla="*/ 6 h 7"/>
                    <a:gd name="T38" fmla="*/ 0 w 8"/>
                    <a:gd name="T39" fmla="*/ 4 h 7"/>
                    <a:gd name="T40" fmla="*/ 2 w 8"/>
                    <a:gd name="T41" fmla="*/ 3 h 7"/>
                    <a:gd name="T42" fmla="*/ 2 w 8"/>
                    <a:gd name="T43" fmla="*/ 1 h 7"/>
                    <a:gd name="T44" fmla="*/ 2 w 8"/>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7"/>
                    <a:gd name="T71" fmla="*/ 8 w 8"/>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7">
                      <a:moveTo>
                        <a:pt x="2" y="1"/>
                      </a:moveTo>
                      <a:lnTo>
                        <a:pt x="2" y="1"/>
                      </a:lnTo>
                      <a:lnTo>
                        <a:pt x="5" y="0"/>
                      </a:lnTo>
                      <a:lnTo>
                        <a:pt x="6" y="0"/>
                      </a:lnTo>
                      <a:lnTo>
                        <a:pt x="8" y="1"/>
                      </a:lnTo>
                      <a:lnTo>
                        <a:pt x="8" y="3"/>
                      </a:lnTo>
                      <a:lnTo>
                        <a:pt x="8" y="4"/>
                      </a:lnTo>
                      <a:lnTo>
                        <a:pt x="6" y="6"/>
                      </a:lnTo>
                      <a:lnTo>
                        <a:pt x="5" y="7"/>
                      </a:lnTo>
                      <a:lnTo>
                        <a:pt x="3" y="7"/>
                      </a:lnTo>
                      <a:lnTo>
                        <a:pt x="2" y="7"/>
                      </a:lnTo>
                      <a:lnTo>
                        <a:pt x="0" y="6"/>
                      </a:lnTo>
                      <a:lnTo>
                        <a:pt x="0" y="4"/>
                      </a:lnTo>
                      <a:lnTo>
                        <a:pt x="2" y="3"/>
                      </a:lnTo>
                      <a:lnTo>
                        <a:pt x="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39" name="Freeform 1087"/>
                <p:cNvSpPr>
                  <a:spLocks/>
                </p:cNvSpPr>
                <p:nvPr/>
              </p:nvSpPr>
              <p:spPr bwMode="auto">
                <a:xfrm>
                  <a:off x="1428" y="1474"/>
                  <a:ext cx="9" cy="9"/>
                </a:xfrm>
                <a:custGeom>
                  <a:avLst/>
                  <a:gdLst>
                    <a:gd name="T0" fmla="*/ 3 w 9"/>
                    <a:gd name="T1" fmla="*/ 2 h 9"/>
                    <a:gd name="T2" fmla="*/ 3 w 9"/>
                    <a:gd name="T3" fmla="*/ 2 h 9"/>
                    <a:gd name="T4" fmla="*/ 5 w 9"/>
                    <a:gd name="T5" fmla="*/ 2 h 9"/>
                    <a:gd name="T6" fmla="*/ 6 w 9"/>
                    <a:gd name="T7" fmla="*/ 0 h 9"/>
                    <a:gd name="T8" fmla="*/ 6 w 9"/>
                    <a:gd name="T9" fmla="*/ 2 h 9"/>
                    <a:gd name="T10" fmla="*/ 8 w 9"/>
                    <a:gd name="T11" fmla="*/ 2 h 9"/>
                    <a:gd name="T12" fmla="*/ 9 w 9"/>
                    <a:gd name="T13" fmla="*/ 3 h 9"/>
                    <a:gd name="T14" fmla="*/ 9 w 9"/>
                    <a:gd name="T15" fmla="*/ 3 h 9"/>
                    <a:gd name="T16" fmla="*/ 8 w 9"/>
                    <a:gd name="T17" fmla="*/ 5 h 9"/>
                    <a:gd name="T18" fmla="*/ 8 w 9"/>
                    <a:gd name="T19" fmla="*/ 6 h 9"/>
                    <a:gd name="T20" fmla="*/ 6 w 9"/>
                    <a:gd name="T21" fmla="*/ 8 h 9"/>
                    <a:gd name="T22" fmla="*/ 6 w 9"/>
                    <a:gd name="T23" fmla="*/ 9 h 9"/>
                    <a:gd name="T24" fmla="*/ 6 w 9"/>
                    <a:gd name="T25" fmla="*/ 9 h 9"/>
                    <a:gd name="T26" fmla="*/ 5 w 9"/>
                    <a:gd name="T27" fmla="*/ 9 h 9"/>
                    <a:gd name="T28" fmla="*/ 3 w 9"/>
                    <a:gd name="T29" fmla="*/ 9 h 9"/>
                    <a:gd name="T30" fmla="*/ 2 w 9"/>
                    <a:gd name="T31" fmla="*/ 9 h 9"/>
                    <a:gd name="T32" fmla="*/ 2 w 9"/>
                    <a:gd name="T33" fmla="*/ 9 h 9"/>
                    <a:gd name="T34" fmla="*/ 2 w 9"/>
                    <a:gd name="T35" fmla="*/ 8 h 9"/>
                    <a:gd name="T36" fmla="*/ 0 w 9"/>
                    <a:gd name="T37" fmla="*/ 6 h 9"/>
                    <a:gd name="T38" fmla="*/ 2 w 9"/>
                    <a:gd name="T39" fmla="*/ 5 h 9"/>
                    <a:gd name="T40" fmla="*/ 2 w 9"/>
                    <a:gd name="T41" fmla="*/ 5 h 9"/>
                    <a:gd name="T42" fmla="*/ 2 w 9"/>
                    <a:gd name="T43" fmla="*/ 3 h 9"/>
                    <a:gd name="T44" fmla="*/ 3 w 9"/>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2"/>
                      </a:moveTo>
                      <a:lnTo>
                        <a:pt x="3" y="2"/>
                      </a:lnTo>
                      <a:lnTo>
                        <a:pt x="5" y="2"/>
                      </a:lnTo>
                      <a:lnTo>
                        <a:pt x="6" y="0"/>
                      </a:lnTo>
                      <a:lnTo>
                        <a:pt x="6" y="2"/>
                      </a:lnTo>
                      <a:lnTo>
                        <a:pt x="8" y="2"/>
                      </a:lnTo>
                      <a:lnTo>
                        <a:pt x="9" y="3"/>
                      </a:lnTo>
                      <a:lnTo>
                        <a:pt x="8" y="5"/>
                      </a:lnTo>
                      <a:lnTo>
                        <a:pt x="8" y="6"/>
                      </a:lnTo>
                      <a:lnTo>
                        <a:pt x="6" y="8"/>
                      </a:lnTo>
                      <a:lnTo>
                        <a:pt x="6" y="9"/>
                      </a:lnTo>
                      <a:lnTo>
                        <a:pt x="5" y="9"/>
                      </a:lnTo>
                      <a:lnTo>
                        <a:pt x="3" y="9"/>
                      </a:lnTo>
                      <a:lnTo>
                        <a:pt x="2" y="9"/>
                      </a:lnTo>
                      <a:lnTo>
                        <a:pt x="2" y="8"/>
                      </a:lnTo>
                      <a:lnTo>
                        <a:pt x="0" y="6"/>
                      </a:lnTo>
                      <a:lnTo>
                        <a:pt x="2" y="5"/>
                      </a:lnTo>
                      <a:lnTo>
                        <a:pt x="2" y="3"/>
                      </a:lnTo>
                      <a:lnTo>
                        <a:pt x="3"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40" name="Freeform 1088"/>
                <p:cNvSpPr>
                  <a:spLocks/>
                </p:cNvSpPr>
                <p:nvPr/>
              </p:nvSpPr>
              <p:spPr bwMode="auto">
                <a:xfrm>
                  <a:off x="1428" y="1474"/>
                  <a:ext cx="9" cy="9"/>
                </a:xfrm>
                <a:custGeom>
                  <a:avLst/>
                  <a:gdLst>
                    <a:gd name="T0" fmla="*/ 3 w 9"/>
                    <a:gd name="T1" fmla="*/ 2 h 9"/>
                    <a:gd name="T2" fmla="*/ 3 w 9"/>
                    <a:gd name="T3" fmla="*/ 2 h 9"/>
                    <a:gd name="T4" fmla="*/ 5 w 9"/>
                    <a:gd name="T5" fmla="*/ 2 h 9"/>
                    <a:gd name="T6" fmla="*/ 6 w 9"/>
                    <a:gd name="T7" fmla="*/ 0 h 9"/>
                    <a:gd name="T8" fmla="*/ 6 w 9"/>
                    <a:gd name="T9" fmla="*/ 2 h 9"/>
                    <a:gd name="T10" fmla="*/ 8 w 9"/>
                    <a:gd name="T11" fmla="*/ 2 h 9"/>
                    <a:gd name="T12" fmla="*/ 9 w 9"/>
                    <a:gd name="T13" fmla="*/ 3 h 9"/>
                    <a:gd name="T14" fmla="*/ 9 w 9"/>
                    <a:gd name="T15" fmla="*/ 3 h 9"/>
                    <a:gd name="T16" fmla="*/ 8 w 9"/>
                    <a:gd name="T17" fmla="*/ 5 h 9"/>
                    <a:gd name="T18" fmla="*/ 8 w 9"/>
                    <a:gd name="T19" fmla="*/ 6 h 9"/>
                    <a:gd name="T20" fmla="*/ 6 w 9"/>
                    <a:gd name="T21" fmla="*/ 8 h 9"/>
                    <a:gd name="T22" fmla="*/ 6 w 9"/>
                    <a:gd name="T23" fmla="*/ 9 h 9"/>
                    <a:gd name="T24" fmla="*/ 6 w 9"/>
                    <a:gd name="T25" fmla="*/ 9 h 9"/>
                    <a:gd name="T26" fmla="*/ 5 w 9"/>
                    <a:gd name="T27" fmla="*/ 9 h 9"/>
                    <a:gd name="T28" fmla="*/ 3 w 9"/>
                    <a:gd name="T29" fmla="*/ 9 h 9"/>
                    <a:gd name="T30" fmla="*/ 2 w 9"/>
                    <a:gd name="T31" fmla="*/ 9 h 9"/>
                    <a:gd name="T32" fmla="*/ 2 w 9"/>
                    <a:gd name="T33" fmla="*/ 9 h 9"/>
                    <a:gd name="T34" fmla="*/ 2 w 9"/>
                    <a:gd name="T35" fmla="*/ 8 h 9"/>
                    <a:gd name="T36" fmla="*/ 0 w 9"/>
                    <a:gd name="T37" fmla="*/ 6 h 9"/>
                    <a:gd name="T38" fmla="*/ 2 w 9"/>
                    <a:gd name="T39" fmla="*/ 5 h 9"/>
                    <a:gd name="T40" fmla="*/ 2 w 9"/>
                    <a:gd name="T41" fmla="*/ 5 h 9"/>
                    <a:gd name="T42" fmla="*/ 2 w 9"/>
                    <a:gd name="T43" fmla="*/ 3 h 9"/>
                    <a:gd name="T44" fmla="*/ 3 w 9"/>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9"/>
                    <a:gd name="T71" fmla="*/ 9 w 9"/>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9">
                      <a:moveTo>
                        <a:pt x="3" y="2"/>
                      </a:moveTo>
                      <a:lnTo>
                        <a:pt x="3" y="2"/>
                      </a:lnTo>
                      <a:lnTo>
                        <a:pt x="5" y="2"/>
                      </a:lnTo>
                      <a:lnTo>
                        <a:pt x="6" y="0"/>
                      </a:lnTo>
                      <a:lnTo>
                        <a:pt x="6" y="2"/>
                      </a:lnTo>
                      <a:lnTo>
                        <a:pt x="8" y="2"/>
                      </a:lnTo>
                      <a:lnTo>
                        <a:pt x="9" y="3"/>
                      </a:lnTo>
                      <a:lnTo>
                        <a:pt x="8" y="5"/>
                      </a:lnTo>
                      <a:lnTo>
                        <a:pt x="8" y="6"/>
                      </a:lnTo>
                      <a:lnTo>
                        <a:pt x="6" y="8"/>
                      </a:lnTo>
                      <a:lnTo>
                        <a:pt x="6" y="9"/>
                      </a:lnTo>
                      <a:lnTo>
                        <a:pt x="5" y="9"/>
                      </a:lnTo>
                      <a:lnTo>
                        <a:pt x="3" y="9"/>
                      </a:lnTo>
                      <a:lnTo>
                        <a:pt x="2" y="9"/>
                      </a:lnTo>
                      <a:lnTo>
                        <a:pt x="2" y="8"/>
                      </a:lnTo>
                      <a:lnTo>
                        <a:pt x="0" y="6"/>
                      </a:lnTo>
                      <a:lnTo>
                        <a:pt x="2" y="5"/>
                      </a:lnTo>
                      <a:lnTo>
                        <a:pt x="2" y="3"/>
                      </a:lnTo>
                      <a:lnTo>
                        <a:pt x="3"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41" name="Freeform 1089"/>
                <p:cNvSpPr>
                  <a:spLocks/>
                </p:cNvSpPr>
                <p:nvPr/>
              </p:nvSpPr>
              <p:spPr bwMode="auto">
                <a:xfrm>
                  <a:off x="1458" y="1498"/>
                  <a:ext cx="8" cy="9"/>
                </a:xfrm>
                <a:custGeom>
                  <a:avLst/>
                  <a:gdLst>
                    <a:gd name="T0" fmla="*/ 2 w 8"/>
                    <a:gd name="T1" fmla="*/ 2 h 9"/>
                    <a:gd name="T2" fmla="*/ 2 w 8"/>
                    <a:gd name="T3" fmla="*/ 2 h 9"/>
                    <a:gd name="T4" fmla="*/ 3 w 8"/>
                    <a:gd name="T5" fmla="*/ 0 h 9"/>
                    <a:gd name="T6" fmla="*/ 5 w 8"/>
                    <a:gd name="T7" fmla="*/ 0 h 9"/>
                    <a:gd name="T8" fmla="*/ 6 w 8"/>
                    <a:gd name="T9" fmla="*/ 0 h 9"/>
                    <a:gd name="T10" fmla="*/ 6 w 8"/>
                    <a:gd name="T11" fmla="*/ 2 h 9"/>
                    <a:gd name="T12" fmla="*/ 8 w 8"/>
                    <a:gd name="T13" fmla="*/ 2 h 9"/>
                    <a:gd name="T14" fmla="*/ 8 w 8"/>
                    <a:gd name="T15" fmla="*/ 3 h 9"/>
                    <a:gd name="T16" fmla="*/ 8 w 8"/>
                    <a:gd name="T17" fmla="*/ 5 h 9"/>
                    <a:gd name="T18" fmla="*/ 6 w 8"/>
                    <a:gd name="T19" fmla="*/ 6 h 9"/>
                    <a:gd name="T20" fmla="*/ 6 w 8"/>
                    <a:gd name="T21" fmla="*/ 6 h 9"/>
                    <a:gd name="T22" fmla="*/ 5 w 8"/>
                    <a:gd name="T23" fmla="*/ 8 h 9"/>
                    <a:gd name="T24" fmla="*/ 5 w 8"/>
                    <a:gd name="T25" fmla="*/ 8 h 9"/>
                    <a:gd name="T26" fmla="*/ 3 w 8"/>
                    <a:gd name="T27" fmla="*/ 8 h 9"/>
                    <a:gd name="T28" fmla="*/ 2 w 8"/>
                    <a:gd name="T29" fmla="*/ 9 h 9"/>
                    <a:gd name="T30" fmla="*/ 0 w 8"/>
                    <a:gd name="T31" fmla="*/ 8 h 9"/>
                    <a:gd name="T32" fmla="*/ 0 w 8"/>
                    <a:gd name="T33" fmla="*/ 8 h 9"/>
                    <a:gd name="T34" fmla="*/ 0 w 8"/>
                    <a:gd name="T35" fmla="*/ 8 h 9"/>
                    <a:gd name="T36" fmla="*/ 0 w 8"/>
                    <a:gd name="T37" fmla="*/ 6 h 9"/>
                    <a:gd name="T38" fmla="*/ 0 w 8"/>
                    <a:gd name="T39" fmla="*/ 5 h 9"/>
                    <a:gd name="T40" fmla="*/ 0 w 8"/>
                    <a:gd name="T41" fmla="*/ 3 h 9"/>
                    <a:gd name="T42" fmla="*/ 0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0"/>
                      </a:lnTo>
                      <a:lnTo>
                        <a:pt x="5" y="0"/>
                      </a:lnTo>
                      <a:lnTo>
                        <a:pt x="6" y="0"/>
                      </a:lnTo>
                      <a:lnTo>
                        <a:pt x="6" y="2"/>
                      </a:lnTo>
                      <a:lnTo>
                        <a:pt x="8" y="2"/>
                      </a:lnTo>
                      <a:lnTo>
                        <a:pt x="8" y="3"/>
                      </a:lnTo>
                      <a:lnTo>
                        <a:pt x="8" y="5"/>
                      </a:lnTo>
                      <a:lnTo>
                        <a:pt x="6" y="6"/>
                      </a:lnTo>
                      <a:lnTo>
                        <a:pt x="5" y="8"/>
                      </a:lnTo>
                      <a:lnTo>
                        <a:pt x="3" y="8"/>
                      </a:lnTo>
                      <a:lnTo>
                        <a:pt x="2" y="9"/>
                      </a:lnTo>
                      <a:lnTo>
                        <a:pt x="0" y="8"/>
                      </a:lnTo>
                      <a:lnTo>
                        <a:pt x="0" y="6"/>
                      </a:lnTo>
                      <a:lnTo>
                        <a:pt x="0" y="5"/>
                      </a:lnTo>
                      <a:lnTo>
                        <a:pt x="0" y="3"/>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42" name="Freeform 1090"/>
                <p:cNvSpPr>
                  <a:spLocks/>
                </p:cNvSpPr>
                <p:nvPr/>
              </p:nvSpPr>
              <p:spPr bwMode="auto">
                <a:xfrm>
                  <a:off x="1458" y="1498"/>
                  <a:ext cx="8" cy="9"/>
                </a:xfrm>
                <a:custGeom>
                  <a:avLst/>
                  <a:gdLst>
                    <a:gd name="T0" fmla="*/ 2 w 8"/>
                    <a:gd name="T1" fmla="*/ 2 h 9"/>
                    <a:gd name="T2" fmla="*/ 2 w 8"/>
                    <a:gd name="T3" fmla="*/ 2 h 9"/>
                    <a:gd name="T4" fmla="*/ 3 w 8"/>
                    <a:gd name="T5" fmla="*/ 0 h 9"/>
                    <a:gd name="T6" fmla="*/ 5 w 8"/>
                    <a:gd name="T7" fmla="*/ 0 h 9"/>
                    <a:gd name="T8" fmla="*/ 6 w 8"/>
                    <a:gd name="T9" fmla="*/ 0 h 9"/>
                    <a:gd name="T10" fmla="*/ 6 w 8"/>
                    <a:gd name="T11" fmla="*/ 2 h 9"/>
                    <a:gd name="T12" fmla="*/ 8 w 8"/>
                    <a:gd name="T13" fmla="*/ 2 h 9"/>
                    <a:gd name="T14" fmla="*/ 8 w 8"/>
                    <a:gd name="T15" fmla="*/ 3 h 9"/>
                    <a:gd name="T16" fmla="*/ 8 w 8"/>
                    <a:gd name="T17" fmla="*/ 5 h 9"/>
                    <a:gd name="T18" fmla="*/ 6 w 8"/>
                    <a:gd name="T19" fmla="*/ 6 h 9"/>
                    <a:gd name="T20" fmla="*/ 6 w 8"/>
                    <a:gd name="T21" fmla="*/ 6 h 9"/>
                    <a:gd name="T22" fmla="*/ 5 w 8"/>
                    <a:gd name="T23" fmla="*/ 8 h 9"/>
                    <a:gd name="T24" fmla="*/ 5 w 8"/>
                    <a:gd name="T25" fmla="*/ 8 h 9"/>
                    <a:gd name="T26" fmla="*/ 3 w 8"/>
                    <a:gd name="T27" fmla="*/ 8 h 9"/>
                    <a:gd name="T28" fmla="*/ 2 w 8"/>
                    <a:gd name="T29" fmla="*/ 9 h 9"/>
                    <a:gd name="T30" fmla="*/ 0 w 8"/>
                    <a:gd name="T31" fmla="*/ 8 h 9"/>
                    <a:gd name="T32" fmla="*/ 0 w 8"/>
                    <a:gd name="T33" fmla="*/ 8 h 9"/>
                    <a:gd name="T34" fmla="*/ 0 w 8"/>
                    <a:gd name="T35" fmla="*/ 8 h 9"/>
                    <a:gd name="T36" fmla="*/ 0 w 8"/>
                    <a:gd name="T37" fmla="*/ 6 h 9"/>
                    <a:gd name="T38" fmla="*/ 0 w 8"/>
                    <a:gd name="T39" fmla="*/ 5 h 9"/>
                    <a:gd name="T40" fmla="*/ 0 w 8"/>
                    <a:gd name="T41" fmla="*/ 3 h 9"/>
                    <a:gd name="T42" fmla="*/ 0 w 8"/>
                    <a:gd name="T43" fmla="*/ 3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0"/>
                      </a:lnTo>
                      <a:lnTo>
                        <a:pt x="5" y="0"/>
                      </a:lnTo>
                      <a:lnTo>
                        <a:pt x="6" y="0"/>
                      </a:lnTo>
                      <a:lnTo>
                        <a:pt x="6" y="2"/>
                      </a:lnTo>
                      <a:lnTo>
                        <a:pt x="8" y="2"/>
                      </a:lnTo>
                      <a:lnTo>
                        <a:pt x="8" y="3"/>
                      </a:lnTo>
                      <a:lnTo>
                        <a:pt x="8" y="5"/>
                      </a:lnTo>
                      <a:lnTo>
                        <a:pt x="6" y="6"/>
                      </a:lnTo>
                      <a:lnTo>
                        <a:pt x="5" y="8"/>
                      </a:lnTo>
                      <a:lnTo>
                        <a:pt x="3" y="8"/>
                      </a:lnTo>
                      <a:lnTo>
                        <a:pt x="2" y="9"/>
                      </a:lnTo>
                      <a:lnTo>
                        <a:pt x="0" y="8"/>
                      </a:lnTo>
                      <a:lnTo>
                        <a:pt x="0" y="6"/>
                      </a:lnTo>
                      <a:lnTo>
                        <a:pt x="0" y="5"/>
                      </a:lnTo>
                      <a:lnTo>
                        <a:pt x="0" y="3"/>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43" name="Freeform 1091"/>
                <p:cNvSpPr>
                  <a:spLocks/>
                </p:cNvSpPr>
                <p:nvPr/>
              </p:nvSpPr>
              <p:spPr bwMode="auto">
                <a:xfrm>
                  <a:off x="1369" y="1581"/>
                  <a:ext cx="7" cy="7"/>
                </a:xfrm>
                <a:custGeom>
                  <a:avLst/>
                  <a:gdLst>
                    <a:gd name="T0" fmla="*/ 3 w 7"/>
                    <a:gd name="T1" fmla="*/ 1 h 7"/>
                    <a:gd name="T2" fmla="*/ 3 w 7"/>
                    <a:gd name="T3" fmla="*/ 1 h 7"/>
                    <a:gd name="T4" fmla="*/ 4 w 7"/>
                    <a:gd name="T5" fmla="*/ 0 h 7"/>
                    <a:gd name="T6" fmla="*/ 6 w 7"/>
                    <a:gd name="T7" fmla="*/ 0 h 7"/>
                    <a:gd name="T8" fmla="*/ 7 w 7"/>
                    <a:gd name="T9" fmla="*/ 0 h 7"/>
                    <a:gd name="T10" fmla="*/ 7 w 7"/>
                    <a:gd name="T11" fmla="*/ 0 h 7"/>
                    <a:gd name="T12" fmla="*/ 7 w 7"/>
                    <a:gd name="T13" fmla="*/ 1 h 7"/>
                    <a:gd name="T14" fmla="*/ 7 w 7"/>
                    <a:gd name="T15" fmla="*/ 2 h 7"/>
                    <a:gd name="T16" fmla="*/ 7 w 7"/>
                    <a:gd name="T17" fmla="*/ 2 h 7"/>
                    <a:gd name="T18" fmla="*/ 7 w 7"/>
                    <a:gd name="T19" fmla="*/ 4 h 7"/>
                    <a:gd name="T20" fmla="*/ 7 w 7"/>
                    <a:gd name="T21" fmla="*/ 5 h 7"/>
                    <a:gd name="T22" fmla="*/ 4 w 7"/>
                    <a:gd name="T23" fmla="*/ 7 h 7"/>
                    <a:gd name="T24" fmla="*/ 4 w 7"/>
                    <a:gd name="T25" fmla="*/ 7 h 7"/>
                    <a:gd name="T26" fmla="*/ 4 w 7"/>
                    <a:gd name="T27" fmla="*/ 7 h 7"/>
                    <a:gd name="T28" fmla="*/ 3 w 7"/>
                    <a:gd name="T29" fmla="*/ 7 h 7"/>
                    <a:gd name="T30" fmla="*/ 1 w 7"/>
                    <a:gd name="T31" fmla="*/ 7 h 7"/>
                    <a:gd name="T32" fmla="*/ 1 w 7"/>
                    <a:gd name="T33" fmla="*/ 7 h 7"/>
                    <a:gd name="T34" fmla="*/ 0 w 7"/>
                    <a:gd name="T35" fmla="*/ 5 h 7"/>
                    <a:gd name="T36" fmla="*/ 0 w 7"/>
                    <a:gd name="T37" fmla="*/ 4 h 7"/>
                    <a:gd name="T38" fmla="*/ 0 w 7"/>
                    <a:gd name="T39" fmla="*/ 2 h 7"/>
                    <a:gd name="T40" fmla="*/ 1 w 7"/>
                    <a:gd name="T41" fmla="*/ 2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2"/>
                      </a:lnTo>
                      <a:lnTo>
                        <a:pt x="7" y="4"/>
                      </a:lnTo>
                      <a:lnTo>
                        <a:pt x="7" y="5"/>
                      </a:lnTo>
                      <a:lnTo>
                        <a:pt x="4" y="7"/>
                      </a:lnTo>
                      <a:lnTo>
                        <a:pt x="3" y="7"/>
                      </a:lnTo>
                      <a:lnTo>
                        <a:pt x="1" y="7"/>
                      </a:lnTo>
                      <a:lnTo>
                        <a:pt x="0" y="5"/>
                      </a:lnTo>
                      <a:lnTo>
                        <a:pt x="0" y="4"/>
                      </a:lnTo>
                      <a:lnTo>
                        <a:pt x="0" y="2"/>
                      </a:lnTo>
                      <a:lnTo>
                        <a:pt x="1" y="2"/>
                      </a:lnTo>
                      <a:lnTo>
                        <a:pt x="1" y="1"/>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44" name="Freeform 1092"/>
                <p:cNvSpPr>
                  <a:spLocks/>
                </p:cNvSpPr>
                <p:nvPr/>
              </p:nvSpPr>
              <p:spPr bwMode="auto">
                <a:xfrm>
                  <a:off x="1369" y="1581"/>
                  <a:ext cx="7" cy="7"/>
                </a:xfrm>
                <a:custGeom>
                  <a:avLst/>
                  <a:gdLst>
                    <a:gd name="T0" fmla="*/ 3 w 7"/>
                    <a:gd name="T1" fmla="*/ 1 h 7"/>
                    <a:gd name="T2" fmla="*/ 3 w 7"/>
                    <a:gd name="T3" fmla="*/ 1 h 7"/>
                    <a:gd name="T4" fmla="*/ 4 w 7"/>
                    <a:gd name="T5" fmla="*/ 0 h 7"/>
                    <a:gd name="T6" fmla="*/ 6 w 7"/>
                    <a:gd name="T7" fmla="*/ 0 h 7"/>
                    <a:gd name="T8" fmla="*/ 7 w 7"/>
                    <a:gd name="T9" fmla="*/ 0 h 7"/>
                    <a:gd name="T10" fmla="*/ 7 w 7"/>
                    <a:gd name="T11" fmla="*/ 0 h 7"/>
                    <a:gd name="T12" fmla="*/ 7 w 7"/>
                    <a:gd name="T13" fmla="*/ 1 h 7"/>
                    <a:gd name="T14" fmla="*/ 7 w 7"/>
                    <a:gd name="T15" fmla="*/ 2 h 7"/>
                    <a:gd name="T16" fmla="*/ 7 w 7"/>
                    <a:gd name="T17" fmla="*/ 2 h 7"/>
                    <a:gd name="T18" fmla="*/ 7 w 7"/>
                    <a:gd name="T19" fmla="*/ 4 h 7"/>
                    <a:gd name="T20" fmla="*/ 7 w 7"/>
                    <a:gd name="T21" fmla="*/ 5 h 7"/>
                    <a:gd name="T22" fmla="*/ 4 w 7"/>
                    <a:gd name="T23" fmla="*/ 7 h 7"/>
                    <a:gd name="T24" fmla="*/ 4 w 7"/>
                    <a:gd name="T25" fmla="*/ 7 h 7"/>
                    <a:gd name="T26" fmla="*/ 4 w 7"/>
                    <a:gd name="T27" fmla="*/ 7 h 7"/>
                    <a:gd name="T28" fmla="*/ 3 w 7"/>
                    <a:gd name="T29" fmla="*/ 7 h 7"/>
                    <a:gd name="T30" fmla="*/ 1 w 7"/>
                    <a:gd name="T31" fmla="*/ 7 h 7"/>
                    <a:gd name="T32" fmla="*/ 1 w 7"/>
                    <a:gd name="T33" fmla="*/ 7 h 7"/>
                    <a:gd name="T34" fmla="*/ 0 w 7"/>
                    <a:gd name="T35" fmla="*/ 5 h 7"/>
                    <a:gd name="T36" fmla="*/ 0 w 7"/>
                    <a:gd name="T37" fmla="*/ 4 h 7"/>
                    <a:gd name="T38" fmla="*/ 0 w 7"/>
                    <a:gd name="T39" fmla="*/ 2 h 7"/>
                    <a:gd name="T40" fmla="*/ 1 w 7"/>
                    <a:gd name="T41" fmla="*/ 2 h 7"/>
                    <a:gd name="T42" fmla="*/ 1 w 7"/>
                    <a:gd name="T43" fmla="*/ 1 h 7"/>
                    <a:gd name="T44" fmla="*/ 3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3" y="1"/>
                      </a:moveTo>
                      <a:lnTo>
                        <a:pt x="3" y="1"/>
                      </a:lnTo>
                      <a:lnTo>
                        <a:pt x="4" y="0"/>
                      </a:lnTo>
                      <a:lnTo>
                        <a:pt x="6" y="0"/>
                      </a:lnTo>
                      <a:lnTo>
                        <a:pt x="7" y="0"/>
                      </a:lnTo>
                      <a:lnTo>
                        <a:pt x="7" y="1"/>
                      </a:lnTo>
                      <a:lnTo>
                        <a:pt x="7" y="2"/>
                      </a:lnTo>
                      <a:lnTo>
                        <a:pt x="7" y="4"/>
                      </a:lnTo>
                      <a:lnTo>
                        <a:pt x="7" y="5"/>
                      </a:lnTo>
                      <a:lnTo>
                        <a:pt x="4" y="7"/>
                      </a:lnTo>
                      <a:lnTo>
                        <a:pt x="3" y="7"/>
                      </a:lnTo>
                      <a:lnTo>
                        <a:pt x="1" y="7"/>
                      </a:lnTo>
                      <a:lnTo>
                        <a:pt x="0" y="5"/>
                      </a:lnTo>
                      <a:lnTo>
                        <a:pt x="0" y="4"/>
                      </a:lnTo>
                      <a:lnTo>
                        <a:pt x="0" y="2"/>
                      </a:lnTo>
                      <a:lnTo>
                        <a:pt x="1" y="2"/>
                      </a:lnTo>
                      <a:lnTo>
                        <a:pt x="1" y="1"/>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45" name="Freeform 1093"/>
                <p:cNvSpPr>
                  <a:spLocks/>
                </p:cNvSpPr>
                <p:nvPr/>
              </p:nvSpPr>
              <p:spPr bwMode="auto">
                <a:xfrm>
                  <a:off x="1346" y="1453"/>
                  <a:ext cx="8" cy="9"/>
                </a:xfrm>
                <a:custGeom>
                  <a:avLst/>
                  <a:gdLst>
                    <a:gd name="T0" fmla="*/ 2 w 8"/>
                    <a:gd name="T1" fmla="*/ 2 h 9"/>
                    <a:gd name="T2" fmla="*/ 2 w 8"/>
                    <a:gd name="T3" fmla="*/ 2 h 9"/>
                    <a:gd name="T4" fmla="*/ 3 w 8"/>
                    <a:gd name="T5" fmla="*/ 0 h 9"/>
                    <a:gd name="T6" fmla="*/ 5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6 h 9"/>
                    <a:gd name="T20" fmla="*/ 6 w 8"/>
                    <a:gd name="T21" fmla="*/ 6 h 9"/>
                    <a:gd name="T22" fmla="*/ 5 w 8"/>
                    <a:gd name="T23" fmla="*/ 8 h 9"/>
                    <a:gd name="T24" fmla="*/ 5 w 8"/>
                    <a:gd name="T25" fmla="*/ 8 h 9"/>
                    <a:gd name="T26" fmla="*/ 3 w 8"/>
                    <a:gd name="T27" fmla="*/ 8 h 9"/>
                    <a:gd name="T28" fmla="*/ 2 w 8"/>
                    <a:gd name="T29" fmla="*/ 9 h 9"/>
                    <a:gd name="T30" fmla="*/ 0 w 8"/>
                    <a:gd name="T31" fmla="*/ 8 h 9"/>
                    <a:gd name="T32" fmla="*/ 0 w 8"/>
                    <a:gd name="T33" fmla="*/ 8 h 9"/>
                    <a:gd name="T34" fmla="*/ 0 w 8"/>
                    <a:gd name="T35" fmla="*/ 6 h 9"/>
                    <a:gd name="T36" fmla="*/ 0 w 8"/>
                    <a:gd name="T37" fmla="*/ 6 h 9"/>
                    <a:gd name="T38" fmla="*/ 0 w 8"/>
                    <a:gd name="T39" fmla="*/ 5 h 9"/>
                    <a:gd name="T40" fmla="*/ 0 w 8"/>
                    <a:gd name="T41" fmla="*/ 3 h 9"/>
                    <a:gd name="T42" fmla="*/ 0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0"/>
                      </a:lnTo>
                      <a:lnTo>
                        <a:pt x="5" y="0"/>
                      </a:lnTo>
                      <a:lnTo>
                        <a:pt x="6" y="0"/>
                      </a:lnTo>
                      <a:lnTo>
                        <a:pt x="8" y="2"/>
                      </a:lnTo>
                      <a:lnTo>
                        <a:pt x="8" y="3"/>
                      </a:lnTo>
                      <a:lnTo>
                        <a:pt x="8" y="5"/>
                      </a:lnTo>
                      <a:lnTo>
                        <a:pt x="8" y="6"/>
                      </a:lnTo>
                      <a:lnTo>
                        <a:pt x="6" y="6"/>
                      </a:lnTo>
                      <a:lnTo>
                        <a:pt x="5" y="8"/>
                      </a:lnTo>
                      <a:lnTo>
                        <a:pt x="3" y="8"/>
                      </a:lnTo>
                      <a:lnTo>
                        <a:pt x="2" y="9"/>
                      </a:lnTo>
                      <a:lnTo>
                        <a:pt x="0" y="8"/>
                      </a:lnTo>
                      <a:lnTo>
                        <a:pt x="0" y="6"/>
                      </a:lnTo>
                      <a:lnTo>
                        <a:pt x="0" y="5"/>
                      </a:lnTo>
                      <a:lnTo>
                        <a:pt x="0" y="3"/>
                      </a:lnTo>
                      <a:lnTo>
                        <a:pt x="0" y="2"/>
                      </a:lnTo>
                      <a:lnTo>
                        <a:pt x="2" y="2"/>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46" name="Freeform 1094"/>
                <p:cNvSpPr>
                  <a:spLocks/>
                </p:cNvSpPr>
                <p:nvPr/>
              </p:nvSpPr>
              <p:spPr bwMode="auto">
                <a:xfrm>
                  <a:off x="1346" y="1453"/>
                  <a:ext cx="8" cy="9"/>
                </a:xfrm>
                <a:custGeom>
                  <a:avLst/>
                  <a:gdLst>
                    <a:gd name="T0" fmla="*/ 2 w 8"/>
                    <a:gd name="T1" fmla="*/ 2 h 9"/>
                    <a:gd name="T2" fmla="*/ 2 w 8"/>
                    <a:gd name="T3" fmla="*/ 2 h 9"/>
                    <a:gd name="T4" fmla="*/ 3 w 8"/>
                    <a:gd name="T5" fmla="*/ 0 h 9"/>
                    <a:gd name="T6" fmla="*/ 5 w 8"/>
                    <a:gd name="T7" fmla="*/ 0 h 9"/>
                    <a:gd name="T8" fmla="*/ 6 w 8"/>
                    <a:gd name="T9" fmla="*/ 0 h 9"/>
                    <a:gd name="T10" fmla="*/ 8 w 8"/>
                    <a:gd name="T11" fmla="*/ 2 h 9"/>
                    <a:gd name="T12" fmla="*/ 8 w 8"/>
                    <a:gd name="T13" fmla="*/ 2 h 9"/>
                    <a:gd name="T14" fmla="*/ 8 w 8"/>
                    <a:gd name="T15" fmla="*/ 3 h 9"/>
                    <a:gd name="T16" fmla="*/ 8 w 8"/>
                    <a:gd name="T17" fmla="*/ 5 h 9"/>
                    <a:gd name="T18" fmla="*/ 8 w 8"/>
                    <a:gd name="T19" fmla="*/ 6 h 9"/>
                    <a:gd name="T20" fmla="*/ 6 w 8"/>
                    <a:gd name="T21" fmla="*/ 6 h 9"/>
                    <a:gd name="T22" fmla="*/ 5 w 8"/>
                    <a:gd name="T23" fmla="*/ 8 h 9"/>
                    <a:gd name="T24" fmla="*/ 5 w 8"/>
                    <a:gd name="T25" fmla="*/ 8 h 9"/>
                    <a:gd name="T26" fmla="*/ 3 w 8"/>
                    <a:gd name="T27" fmla="*/ 8 h 9"/>
                    <a:gd name="T28" fmla="*/ 2 w 8"/>
                    <a:gd name="T29" fmla="*/ 9 h 9"/>
                    <a:gd name="T30" fmla="*/ 0 w 8"/>
                    <a:gd name="T31" fmla="*/ 8 h 9"/>
                    <a:gd name="T32" fmla="*/ 0 w 8"/>
                    <a:gd name="T33" fmla="*/ 8 h 9"/>
                    <a:gd name="T34" fmla="*/ 0 w 8"/>
                    <a:gd name="T35" fmla="*/ 6 h 9"/>
                    <a:gd name="T36" fmla="*/ 0 w 8"/>
                    <a:gd name="T37" fmla="*/ 6 h 9"/>
                    <a:gd name="T38" fmla="*/ 0 w 8"/>
                    <a:gd name="T39" fmla="*/ 5 h 9"/>
                    <a:gd name="T40" fmla="*/ 0 w 8"/>
                    <a:gd name="T41" fmla="*/ 3 h 9"/>
                    <a:gd name="T42" fmla="*/ 0 w 8"/>
                    <a:gd name="T43" fmla="*/ 2 h 9"/>
                    <a:gd name="T44" fmla="*/ 2 w 8"/>
                    <a:gd name="T45" fmla="*/ 2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9"/>
                    <a:gd name="T71" fmla="*/ 8 w 8"/>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9">
                      <a:moveTo>
                        <a:pt x="2" y="2"/>
                      </a:moveTo>
                      <a:lnTo>
                        <a:pt x="2" y="2"/>
                      </a:lnTo>
                      <a:lnTo>
                        <a:pt x="3" y="0"/>
                      </a:lnTo>
                      <a:lnTo>
                        <a:pt x="5" y="0"/>
                      </a:lnTo>
                      <a:lnTo>
                        <a:pt x="6" y="0"/>
                      </a:lnTo>
                      <a:lnTo>
                        <a:pt x="8" y="2"/>
                      </a:lnTo>
                      <a:lnTo>
                        <a:pt x="8" y="3"/>
                      </a:lnTo>
                      <a:lnTo>
                        <a:pt x="8" y="5"/>
                      </a:lnTo>
                      <a:lnTo>
                        <a:pt x="8" y="6"/>
                      </a:lnTo>
                      <a:lnTo>
                        <a:pt x="6" y="6"/>
                      </a:lnTo>
                      <a:lnTo>
                        <a:pt x="5" y="8"/>
                      </a:lnTo>
                      <a:lnTo>
                        <a:pt x="3" y="8"/>
                      </a:lnTo>
                      <a:lnTo>
                        <a:pt x="2" y="9"/>
                      </a:lnTo>
                      <a:lnTo>
                        <a:pt x="0" y="8"/>
                      </a:lnTo>
                      <a:lnTo>
                        <a:pt x="0" y="6"/>
                      </a:lnTo>
                      <a:lnTo>
                        <a:pt x="0" y="5"/>
                      </a:lnTo>
                      <a:lnTo>
                        <a:pt x="0" y="3"/>
                      </a:lnTo>
                      <a:lnTo>
                        <a:pt x="0" y="2"/>
                      </a:lnTo>
                      <a:lnTo>
                        <a:pt x="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47" name="Freeform 1095"/>
                <p:cNvSpPr>
                  <a:spLocks/>
                </p:cNvSpPr>
                <p:nvPr/>
              </p:nvSpPr>
              <p:spPr bwMode="auto">
                <a:xfrm>
                  <a:off x="1382" y="1528"/>
                  <a:ext cx="72" cy="41"/>
                </a:xfrm>
                <a:custGeom>
                  <a:avLst/>
                  <a:gdLst>
                    <a:gd name="T0" fmla="*/ 0 w 72"/>
                    <a:gd name="T1" fmla="*/ 39 h 41"/>
                    <a:gd name="T2" fmla="*/ 0 w 72"/>
                    <a:gd name="T3" fmla="*/ 39 h 41"/>
                    <a:gd name="T4" fmla="*/ 0 w 72"/>
                    <a:gd name="T5" fmla="*/ 39 h 41"/>
                    <a:gd name="T6" fmla="*/ 0 w 72"/>
                    <a:gd name="T7" fmla="*/ 39 h 41"/>
                    <a:gd name="T8" fmla="*/ 0 w 72"/>
                    <a:gd name="T9" fmla="*/ 39 h 41"/>
                    <a:gd name="T10" fmla="*/ 0 w 72"/>
                    <a:gd name="T11" fmla="*/ 39 h 41"/>
                    <a:gd name="T12" fmla="*/ 0 w 72"/>
                    <a:gd name="T13" fmla="*/ 39 h 41"/>
                    <a:gd name="T14" fmla="*/ 0 w 72"/>
                    <a:gd name="T15" fmla="*/ 39 h 41"/>
                    <a:gd name="T16" fmla="*/ 0 w 72"/>
                    <a:gd name="T17" fmla="*/ 39 h 41"/>
                    <a:gd name="T18" fmla="*/ 0 w 72"/>
                    <a:gd name="T19" fmla="*/ 39 h 41"/>
                    <a:gd name="T20" fmla="*/ 0 w 72"/>
                    <a:gd name="T21" fmla="*/ 39 h 41"/>
                    <a:gd name="T22" fmla="*/ 0 w 72"/>
                    <a:gd name="T23" fmla="*/ 39 h 41"/>
                    <a:gd name="T24" fmla="*/ 6 w 72"/>
                    <a:gd name="T25" fmla="*/ 38 h 41"/>
                    <a:gd name="T26" fmla="*/ 13 w 72"/>
                    <a:gd name="T27" fmla="*/ 36 h 41"/>
                    <a:gd name="T28" fmla="*/ 22 w 72"/>
                    <a:gd name="T29" fmla="*/ 33 h 41"/>
                    <a:gd name="T30" fmla="*/ 31 w 72"/>
                    <a:gd name="T31" fmla="*/ 30 h 41"/>
                    <a:gd name="T32" fmla="*/ 40 w 72"/>
                    <a:gd name="T33" fmla="*/ 27 h 41"/>
                    <a:gd name="T34" fmla="*/ 45 w 72"/>
                    <a:gd name="T35" fmla="*/ 26 h 41"/>
                    <a:gd name="T36" fmla="*/ 48 w 72"/>
                    <a:gd name="T37" fmla="*/ 24 h 41"/>
                    <a:gd name="T38" fmla="*/ 49 w 72"/>
                    <a:gd name="T39" fmla="*/ 23 h 41"/>
                    <a:gd name="T40" fmla="*/ 51 w 72"/>
                    <a:gd name="T41" fmla="*/ 21 h 41"/>
                    <a:gd name="T42" fmla="*/ 52 w 72"/>
                    <a:gd name="T43" fmla="*/ 21 h 41"/>
                    <a:gd name="T44" fmla="*/ 55 w 72"/>
                    <a:gd name="T45" fmla="*/ 20 h 41"/>
                    <a:gd name="T46" fmla="*/ 57 w 72"/>
                    <a:gd name="T47" fmla="*/ 18 h 41"/>
                    <a:gd name="T48" fmla="*/ 60 w 72"/>
                    <a:gd name="T49" fmla="*/ 15 h 41"/>
                    <a:gd name="T50" fmla="*/ 63 w 72"/>
                    <a:gd name="T51" fmla="*/ 11 h 41"/>
                    <a:gd name="T52" fmla="*/ 66 w 72"/>
                    <a:gd name="T53" fmla="*/ 8 h 41"/>
                    <a:gd name="T54" fmla="*/ 69 w 72"/>
                    <a:gd name="T55" fmla="*/ 3 h 41"/>
                    <a:gd name="T56" fmla="*/ 69 w 72"/>
                    <a:gd name="T57" fmla="*/ 2 h 41"/>
                    <a:gd name="T58" fmla="*/ 70 w 72"/>
                    <a:gd name="T59" fmla="*/ 0 h 41"/>
                    <a:gd name="T60" fmla="*/ 70 w 72"/>
                    <a:gd name="T61" fmla="*/ 0 h 41"/>
                    <a:gd name="T62" fmla="*/ 70 w 72"/>
                    <a:gd name="T63" fmla="*/ 0 h 41"/>
                    <a:gd name="T64" fmla="*/ 72 w 72"/>
                    <a:gd name="T65" fmla="*/ 0 h 41"/>
                    <a:gd name="T66" fmla="*/ 72 w 72"/>
                    <a:gd name="T67" fmla="*/ 0 h 41"/>
                    <a:gd name="T68" fmla="*/ 72 w 72"/>
                    <a:gd name="T69" fmla="*/ 0 h 41"/>
                    <a:gd name="T70" fmla="*/ 72 w 72"/>
                    <a:gd name="T71" fmla="*/ 0 h 41"/>
                    <a:gd name="T72" fmla="*/ 72 w 72"/>
                    <a:gd name="T73" fmla="*/ 2 h 41"/>
                    <a:gd name="T74" fmla="*/ 72 w 72"/>
                    <a:gd name="T75" fmla="*/ 2 h 41"/>
                    <a:gd name="T76" fmla="*/ 72 w 72"/>
                    <a:gd name="T77" fmla="*/ 2 h 41"/>
                    <a:gd name="T78" fmla="*/ 72 w 72"/>
                    <a:gd name="T79" fmla="*/ 2 h 41"/>
                    <a:gd name="T80" fmla="*/ 70 w 72"/>
                    <a:gd name="T81" fmla="*/ 6 h 41"/>
                    <a:gd name="T82" fmla="*/ 69 w 72"/>
                    <a:gd name="T83" fmla="*/ 11 h 41"/>
                    <a:gd name="T84" fmla="*/ 69 w 72"/>
                    <a:gd name="T85" fmla="*/ 15 h 41"/>
                    <a:gd name="T86" fmla="*/ 66 w 72"/>
                    <a:gd name="T87" fmla="*/ 20 h 41"/>
                    <a:gd name="T88" fmla="*/ 63 w 72"/>
                    <a:gd name="T89" fmla="*/ 23 h 41"/>
                    <a:gd name="T90" fmla="*/ 57 w 72"/>
                    <a:gd name="T91" fmla="*/ 27 h 41"/>
                    <a:gd name="T92" fmla="*/ 45 w 72"/>
                    <a:gd name="T93" fmla="*/ 33 h 41"/>
                    <a:gd name="T94" fmla="*/ 33 w 72"/>
                    <a:gd name="T95" fmla="*/ 38 h 41"/>
                    <a:gd name="T96" fmla="*/ 21 w 72"/>
                    <a:gd name="T97" fmla="*/ 39 h 41"/>
                    <a:gd name="T98" fmla="*/ 7 w 72"/>
                    <a:gd name="T99" fmla="*/ 39 h 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41"/>
                    <a:gd name="T152" fmla="*/ 72 w 72"/>
                    <a:gd name="T153" fmla="*/ 41 h 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41">
                      <a:moveTo>
                        <a:pt x="0" y="39"/>
                      </a:moveTo>
                      <a:lnTo>
                        <a:pt x="0" y="39"/>
                      </a:lnTo>
                      <a:lnTo>
                        <a:pt x="6" y="38"/>
                      </a:lnTo>
                      <a:lnTo>
                        <a:pt x="10" y="36"/>
                      </a:lnTo>
                      <a:lnTo>
                        <a:pt x="13" y="36"/>
                      </a:lnTo>
                      <a:lnTo>
                        <a:pt x="18" y="35"/>
                      </a:lnTo>
                      <a:lnTo>
                        <a:pt x="22" y="33"/>
                      </a:lnTo>
                      <a:lnTo>
                        <a:pt x="27" y="32"/>
                      </a:lnTo>
                      <a:lnTo>
                        <a:pt x="31" y="30"/>
                      </a:lnTo>
                      <a:lnTo>
                        <a:pt x="36" y="29"/>
                      </a:lnTo>
                      <a:lnTo>
                        <a:pt x="40" y="27"/>
                      </a:lnTo>
                      <a:lnTo>
                        <a:pt x="45" y="26"/>
                      </a:lnTo>
                      <a:lnTo>
                        <a:pt x="46" y="24"/>
                      </a:lnTo>
                      <a:lnTo>
                        <a:pt x="48" y="24"/>
                      </a:lnTo>
                      <a:lnTo>
                        <a:pt x="49" y="23"/>
                      </a:lnTo>
                      <a:lnTo>
                        <a:pt x="51" y="21"/>
                      </a:lnTo>
                      <a:lnTo>
                        <a:pt x="52" y="21"/>
                      </a:lnTo>
                      <a:lnTo>
                        <a:pt x="54" y="20"/>
                      </a:lnTo>
                      <a:lnTo>
                        <a:pt x="55" y="20"/>
                      </a:lnTo>
                      <a:lnTo>
                        <a:pt x="57" y="18"/>
                      </a:lnTo>
                      <a:lnTo>
                        <a:pt x="58" y="17"/>
                      </a:lnTo>
                      <a:lnTo>
                        <a:pt x="60" y="15"/>
                      </a:lnTo>
                      <a:lnTo>
                        <a:pt x="61" y="14"/>
                      </a:lnTo>
                      <a:lnTo>
                        <a:pt x="63" y="11"/>
                      </a:lnTo>
                      <a:lnTo>
                        <a:pt x="64" y="9"/>
                      </a:lnTo>
                      <a:lnTo>
                        <a:pt x="66" y="8"/>
                      </a:lnTo>
                      <a:lnTo>
                        <a:pt x="67" y="5"/>
                      </a:lnTo>
                      <a:lnTo>
                        <a:pt x="69" y="3"/>
                      </a:lnTo>
                      <a:lnTo>
                        <a:pt x="69" y="2"/>
                      </a:lnTo>
                      <a:lnTo>
                        <a:pt x="70" y="2"/>
                      </a:lnTo>
                      <a:lnTo>
                        <a:pt x="70" y="0"/>
                      </a:lnTo>
                      <a:lnTo>
                        <a:pt x="72" y="0"/>
                      </a:lnTo>
                      <a:lnTo>
                        <a:pt x="72" y="2"/>
                      </a:lnTo>
                      <a:lnTo>
                        <a:pt x="72" y="5"/>
                      </a:lnTo>
                      <a:lnTo>
                        <a:pt x="70" y="6"/>
                      </a:lnTo>
                      <a:lnTo>
                        <a:pt x="70" y="9"/>
                      </a:lnTo>
                      <a:lnTo>
                        <a:pt x="69" y="11"/>
                      </a:lnTo>
                      <a:lnTo>
                        <a:pt x="69" y="14"/>
                      </a:lnTo>
                      <a:lnTo>
                        <a:pt x="69" y="15"/>
                      </a:lnTo>
                      <a:lnTo>
                        <a:pt x="67" y="17"/>
                      </a:lnTo>
                      <a:lnTo>
                        <a:pt x="66" y="20"/>
                      </a:lnTo>
                      <a:lnTo>
                        <a:pt x="64" y="21"/>
                      </a:lnTo>
                      <a:lnTo>
                        <a:pt x="63" y="23"/>
                      </a:lnTo>
                      <a:lnTo>
                        <a:pt x="57" y="27"/>
                      </a:lnTo>
                      <a:lnTo>
                        <a:pt x="52" y="30"/>
                      </a:lnTo>
                      <a:lnTo>
                        <a:pt x="45" y="33"/>
                      </a:lnTo>
                      <a:lnTo>
                        <a:pt x="40" y="36"/>
                      </a:lnTo>
                      <a:lnTo>
                        <a:pt x="33" y="38"/>
                      </a:lnTo>
                      <a:lnTo>
                        <a:pt x="27" y="39"/>
                      </a:lnTo>
                      <a:lnTo>
                        <a:pt x="21" y="39"/>
                      </a:lnTo>
                      <a:lnTo>
                        <a:pt x="13" y="41"/>
                      </a:lnTo>
                      <a:lnTo>
                        <a:pt x="7" y="39"/>
                      </a:lnTo>
                      <a:lnTo>
                        <a:pt x="0" y="39"/>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48" name="Freeform 1096"/>
                <p:cNvSpPr>
                  <a:spLocks/>
                </p:cNvSpPr>
                <p:nvPr/>
              </p:nvSpPr>
              <p:spPr bwMode="auto">
                <a:xfrm>
                  <a:off x="1382" y="1528"/>
                  <a:ext cx="72" cy="41"/>
                </a:xfrm>
                <a:custGeom>
                  <a:avLst/>
                  <a:gdLst>
                    <a:gd name="T0" fmla="*/ 0 w 72"/>
                    <a:gd name="T1" fmla="*/ 39 h 41"/>
                    <a:gd name="T2" fmla="*/ 0 w 72"/>
                    <a:gd name="T3" fmla="*/ 39 h 41"/>
                    <a:gd name="T4" fmla="*/ 0 w 72"/>
                    <a:gd name="T5" fmla="*/ 39 h 41"/>
                    <a:gd name="T6" fmla="*/ 0 w 72"/>
                    <a:gd name="T7" fmla="*/ 39 h 41"/>
                    <a:gd name="T8" fmla="*/ 0 w 72"/>
                    <a:gd name="T9" fmla="*/ 39 h 41"/>
                    <a:gd name="T10" fmla="*/ 0 w 72"/>
                    <a:gd name="T11" fmla="*/ 39 h 41"/>
                    <a:gd name="T12" fmla="*/ 0 w 72"/>
                    <a:gd name="T13" fmla="*/ 39 h 41"/>
                    <a:gd name="T14" fmla="*/ 0 w 72"/>
                    <a:gd name="T15" fmla="*/ 39 h 41"/>
                    <a:gd name="T16" fmla="*/ 0 w 72"/>
                    <a:gd name="T17" fmla="*/ 39 h 41"/>
                    <a:gd name="T18" fmla="*/ 0 w 72"/>
                    <a:gd name="T19" fmla="*/ 39 h 41"/>
                    <a:gd name="T20" fmla="*/ 0 w 72"/>
                    <a:gd name="T21" fmla="*/ 39 h 41"/>
                    <a:gd name="T22" fmla="*/ 0 w 72"/>
                    <a:gd name="T23" fmla="*/ 39 h 41"/>
                    <a:gd name="T24" fmla="*/ 6 w 72"/>
                    <a:gd name="T25" fmla="*/ 38 h 41"/>
                    <a:gd name="T26" fmla="*/ 13 w 72"/>
                    <a:gd name="T27" fmla="*/ 36 h 41"/>
                    <a:gd name="T28" fmla="*/ 22 w 72"/>
                    <a:gd name="T29" fmla="*/ 33 h 41"/>
                    <a:gd name="T30" fmla="*/ 31 w 72"/>
                    <a:gd name="T31" fmla="*/ 30 h 41"/>
                    <a:gd name="T32" fmla="*/ 40 w 72"/>
                    <a:gd name="T33" fmla="*/ 27 h 41"/>
                    <a:gd name="T34" fmla="*/ 45 w 72"/>
                    <a:gd name="T35" fmla="*/ 26 h 41"/>
                    <a:gd name="T36" fmla="*/ 48 w 72"/>
                    <a:gd name="T37" fmla="*/ 24 h 41"/>
                    <a:gd name="T38" fmla="*/ 49 w 72"/>
                    <a:gd name="T39" fmla="*/ 23 h 41"/>
                    <a:gd name="T40" fmla="*/ 51 w 72"/>
                    <a:gd name="T41" fmla="*/ 21 h 41"/>
                    <a:gd name="T42" fmla="*/ 52 w 72"/>
                    <a:gd name="T43" fmla="*/ 21 h 41"/>
                    <a:gd name="T44" fmla="*/ 55 w 72"/>
                    <a:gd name="T45" fmla="*/ 20 h 41"/>
                    <a:gd name="T46" fmla="*/ 57 w 72"/>
                    <a:gd name="T47" fmla="*/ 18 h 41"/>
                    <a:gd name="T48" fmla="*/ 60 w 72"/>
                    <a:gd name="T49" fmla="*/ 15 h 41"/>
                    <a:gd name="T50" fmla="*/ 63 w 72"/>
                    <a:gd name="T51" fmla="*/ 11 h 41"/>
                    <a:gd name="T52" fmla="*/ 66 w 72"/>
                    <a:gd name="T53" fmla="*/ 8 h 41"/>
                    <a:gd name="T54" fmla="*/ 69 w 72"/>
                    <a:gd name="T55" fmla="*/ 3 h 41"/>
                    <a:gd name="T56" fmla="*/ 69 w 72"/>
                    <a:gd name="T57" fmla="*/ 2 h 41"/>
                    <a:gd name="T58" fmla="*/ 70 w 72"/>
                    <a:gd name="T59" fmla="*/ 0 h 41"/>
                    <a:gd name="T60" fmla="*/ 70 w 72"/>
                    <a:gd name="T61" fmla="*/ 0 h 41"/>
                    <a:gd name="T62" fmla="*/ 70 w 72"/>
                    <a:gd name="T63" fmla="*/ 0 h 41"/>
                    <a:gd name="T64" fmla="*/ 72 w 72"/>
                    <a:gd name="T65" fmla="*/ 0 h 41"/>
                    <a:gd name="T66" fmla="*/ 72 w 72"/>
                    <a:gd name="T67" fmla="*/ 0 h 41"/>
                    <a:gd name="T68" fmla="*/ 72 w 72"/>
                    <a:gd name="T69" fmla="*/ 0 h 41"/>
                    <a:gd name="T70" fmla="*/ 72 w 72"/>
                    <a:gd name="T71" fmla="*/ 0 h 41"/>
                    <a:gd name="T72" fmla="*/ 72 w 72"/>
                    <a:gd name="T73" fmla="*/ 2 h 41"/>
                    <a:gd name="T74" fmla="*/ 72 w 72"/>
                    <a:gd name="T75" fmla="*/ 2 h 41"/>
                    <a:gd name="T76" fmla="*/ 72 w 72"/>
                    <a:gd name="T77" fmla="*/ 2 h 41"/>
                    <a:gd name="T78" fmla="*/ 72 w 72"/>
                    <a:gd name="T79" fmla="*/ 2 h 41"/>
                    <a:gd name="T80" fmla="*/ 70 w 72"/>
                    <a:gd name="T81" fmla="*/ 6 h 41"/>
                    <a:gd name="T82" fmla="*/ 69 w 72"/>
                    <a:gd name="T83" fmla="*/ 11 h 41"/>
                    <a:gd name="T84" fmla="*/ 69 w 72"/>
                    <a:gd name="T85" fmla="*/ 15 h 41"/>
                    <a:gd name="T86" fmla="*/ 66 w 72"/>
                    <a:gd name="T87" fmla="*/ 20 h 41"/>
                    <a:gd name="T88" fmla="*/ 63 w 72"/>
                    <a:gd name="T89" fmla="*/ 23 h 41"/>
                    <a:gd name="T90" fmla="*/ 57 w 72"/>
                    <a:gd name="T91" fmla="*/ 27 h 41"/>
                    <a:gd name="T92" fmla="*/ 45 w 72"/>
                    <a:gd name="T93" fmla="*/ 33 h 41"/>
                    <a:gd name="T94" fmla="*/ 33 w 72"/>
                    <a:gd name="T95" fmla="*/ 38 h 41"/>
                    <a:gd name="T96" fmla="*/ 21 w 72"/>
                    <a:gd name="T97" fmla="*/ 39 h 41"/>
                    <a:gd name="T98" fmla="*/ 7 w 72"/>
                    <a:gd name="T99" fmla="*/ 39 h 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41"/>
                    <a:gd name="T152" fmla="*/ 72 w 72"/>
                    <a:gd name="T153" fmla="*/ 41 h 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41">
                      <a:moveTo>
                        <a:pt x="0" y="39"/>
                      </a:moveTo>
                      <a:lnTo>
                        <a:pt x="0" y="39"/>
                      </a:lnTo>
                      <a:lnTo>
                        <a:pt x="6" y="38"/>
                      </a:lnTo>
                      <a:lnTo>
                        <a:pt x="10" y="36"/>
                      </a:lnTo>
                      <a:lnTo>
                        <a:pt x="13" y="36"/>
                      </a:lnTo>
                      <a:lnTo>
                        <a:pt x="18" y="35"/>
                      </a:lnTo>
                      <a:lnTo>
                        <a:pt x="22" y="33"/>
                      </a:lnTo>
                      <a:lnTo>
                        <a:pt x="27" y="32"/>
                      </a:lnTo>
                      <a:lnTo>
                        <a:pt x="31" y="30"/>
                      </a:lnTo>
                      <a:lnTo>
                        <a:pt x="36" y="29"/>
                      </a:lnTo>
                      <a:lnTo>
                        <a:pt x="40" y="27"/>
                      </a:lnTo>
                      <a:lnTo>
                        <a:pt x="45" y="26"/>
                      </a:lnTo>
                      <a:lnTo>
                        <a:pt x="46" y="24"/>
                      </a:lnTo>
                      <a:lnTo>
                        <a:pt x="48" y="24"/>
                      </a:lnTo>
                      <a:lnTo>
                        <a:pt x="49" y="23"/>
                      </a:lnTo>
                      <a:lnTo>
                        <a:pt x="51" y="21"/>
                      </a:lnTo>
                      <a:lnTo>
                        <a:pt x="52" y="21"/>
                      </a:lnTo>
                      <a:lnTo>
                        <a:pt x="54" y="20"/>
                      </a:lnTo>
                      <a:lnTo>
                        <a:pt x="55" y="20"/>
                      </a:lnTo>
                      <a:lnTo>
                        <a:pt x="57" y="18"/>
                      </a:lnTo>
                      <a:lnTo>
                        <a:pt x="58" y="17"/>
                      </a:lnTo>
                      <a:lnTo>
                        <a:pt x="60" y="15"/>
                      </a:lnTo>
                      <a:lnTo>
                        <a:pt x="61" y="14"/>
                      </a:lnTo>
                      <a:lnTo>
                        <a:pt x="63" y="11"/>
                      </a:lnTo>
                      <a:lnTo>
                        <a:pt x="64" y="9"/>
                      </a:lnTo>
                      <a:lnTo>
                        <a:pt x="66" y="8"/>
                      </a:lnTo>
                      <a:lnTo>
                        <a:pt x="67" y="5"/>
                      </a:lnTo>
                      <a:lnTo>
                        <a:pt x="69" y="3"/>
                      </a:lnTo>
                      <a:lnTo>
                        <a:pt x="69" y="2"/>
                      </a:lnTo>
                      <a:lnTo>
                        <a:pt x="70" y="2"/>
                      </a:lnTo>
                      <a:lnTo>
                        <a:pt x="70" y="0"/>
                      </a:lnTo>
                      <a:lnTo>
                        <a:pt x="72" y="0"/>
                      </a:lnTo>
                      <a:lnTo>
                        <a:pt x="72" y="2"/>
                      </a:lnTo>
                      <a:lnTo>
                        <a:pt x="72" y="5"/>
                      </a:lnTo>
                      <a:lnTo>
                        <a:pt x="70" y="6"/>
                      </a:lnTo>
                      <a:lnTo>
                        <a:pt x="70" y="9"/>
                      </a:lnTo>
                      <a:lnTo>
                        <a:pt x="69" y="11"/>
                      </a:lnTo>
                      <a:lnTo>
                        <a:pt x="69" y="14"/>
                      </a:lnTo>
                      <a:lnTo>
                        <a:pt x="69" y="15"/>
                      </a:lnTo>
                      <a:lnTo>
                        <a:pt x="67" y="17"/>
                      </a:lnTo>
                      <a:lnTo>
                        <a:pt x="66" y="20"/>
                      </a:lnTo>
                      <a:lnTo>
                        <a:pt x="64" y="21"/>
                      </a:lnTo>
                      <a:lnTo>
                        <a:pt x="63" y="23"/>
                      </a:lnTo>
                      <a:lnTo>
                        <a:pt x="57" y="27"/>
                      </a:lnTo>
                      <a:lnTo>
                        <a:pt x="52" y="30"/>
                      </a:lnTo>
                      <a:lnTo>
                        <a:pt x="45" y="33"/>
                      </a:lnTo>
                      <a:lnTo>
                        <a:pt x="40" y="36"/>
                      </a:lnTo>
                      <a:lnTo>
                        <a:pt x="33" y="38"/>
                      </a:lnTo>
                      <a:lnTo>
                        <a:pt x="27" y="39"/>
                      </a:lnTo>
                      <a:lnTo>
                        <a:pt x="21" y="39"/>
                      </a:lnTo>
                      <a:lnTo>
                        <a:pt x="13" y="41"/>
                      </a:lnTo>
                      <a:lnTo>
                        <a:pt x="7" y="39"/>
                      </a:lnTo>
                      <a:lnTo>
                        <a:pt x="0"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49" name="Freeform 1097"/>
                <p:cNvSpPr>
                  <a:spLocks/>
                </p:cNvSpPr>
                <p:nvPr/>
              </p:nvSpPr>
              <p:spPr bwMode="auto">
                <a:xfrm>
                  <a:off x="1398" y="1554"/>
                  <a:ext cx="59" cy="29"/>
                </a:xfrm>
                <a:custGeom>
                  <a:avLst/>
                  <a:gdLst>
                    <a:gd name="T0" fmla="*/ 0 w 59"/>
                    <a:gd name="T1" fmla="*/ 27 h 29"/>
                    <a:gd name="T2" fmla="*/ 0 w 59"/>
                    <a:gd name="T3" fmla="*/ 25 h 29"/>
                    <a:gd name="T4" fmla="*/ 0 w 59"/>
                    <a:gd name="T5" fmla="*/ 25 h 29"/>
                    <a:gd name="T6" fmla="*/ 0 w 59"/>
                    <a:gd name="T7" fmla="*/ 25 h 29"/>
                    <a:gd name="T8" fmla="*/ 0 w 59"/>
                    <a:gd name="T9" fmla="*/ 24 h 29"/>
                    <a:gd name="T10" fmla="*/ 0 w 59"/>
                    <a:gd name="T11" fmla="*/ 24 h 29"/>
                    <a:gd name="T12" fmla="*/ 0 w 59"/>
                    <a:gd name="T13" fmla="*/ 24 h 29"/>
                    <a:gd name="T14" fmla="*/ 0 w 59"/>
                    <a:gd name="T15" fmla="*/ 24 h 29"/>
                    <a:gd name="T16" fmla="*/ 0 w 59"/>
                    <a:gd name="T17" fmla="*/ 22 h 29"/>
                    <a:gd name="T18" fmla="*/ 2 w 59"/>
                    <a:gd name="T19" fmla="*/ 22 h 29"/>
                    <a:gd name="T20" fmla="*/ 2 w 59"/>
                    <a:gd name="T21" fmla="*/ 22 h 29"/>
                    <a:gd name="T22" fmla="*/ 2 w 59"/>
                    <a:gd name="T23" fmla="*/ 22 h 29"/>
                    <a:gd name="T24" fmla="*/ 5 w 59"/>
                    <a:gd name="T25" fmla="*/ 22 h 29"/>
                    <a:gd name="T26" fmla="*/ 11 w 59"/>
                    <a:gd name="T27" fmla="*/ 21 h 29"/>
                    <a:gd name="T28" fmla="*/ 17 w 59"/>
                    <a:gd name="T29" fmla="*/ 21 h 29"/>
                    <a:gd name="T30" fmla="*/ 23 w 59"/>
                    <a:gd name="T31" fmla="*/ 19 h 29"/>
                    <a:gd name="T32" fmla="*/ 29 w 59"/>
                    <a:gd name="T33" fmla="*/ 18 h 29"/>
                    <a:gd name="T34" fmla="*/ 30 w 59"/>
                    <a:gd name="T35" fmla="*/ 16 h 29"/>
                    <a:gd name="T36" fmla="*/ 32 w 59"/>
                    <a:gd name="T37" fmla="*/ 16 h 29"/>
                    <a:gd name="T38" fmla="*/ 33 w 59"/>
                    <a:gd name="T39" fmla="*/ 15 h 29"/>
                    <a:gd name="T40" fmla="*/ 33 w 59"/>
                    <a:gd name="T41" fmla="*/ 15 h 29"/>
                    <a:gd name="T42" fmla="*/ 35 w 59"/>
                    <a:gd name="T43" fmla="*/ 15 h 29"/>
                    <a:gd name="T44" fmla="*/ 36 w 59"/>
                    <a:gd name="T45" fmla="*/ 15 h 29"/>
                    <a:gd name="T46" fmla="*/ 39 w 59"/>
                    <a:gd name="T47" fmla="*/ 13 h 29"/>
                    <a:gd name="T48" fmla="*/ 44 w 59"/>
                    <a:gd name="T49" fmla="*/ 12 h 29"/>
                    <a:gd name="T50" fmla="*/ 48 w 59"/>
                    <a:gd name="T51" fmla="*/ 9 h 29"/>
                    <a:gd name="T52" fmla="*/ 53 w 59"/>
                    <a:gd name="T53" fmla="*/ 6 h 29"/>
                    <a:gd name="T54" fmla="*/ 56 w 59"/>
                    <a:gd name="T55" fmla="*/ 1 h 29"/>
                    <a:gd name="T56" fmla="*/ 57 w 59"/>
                    <a:gd name="T57" fmla="*/ 0 h 29"/>
                    <a:gd name="T58" fmla="*/ 57 w 59"/>
                    <a:gd name="T59" fmla="*/ 0 h 29"/>
                    <a:gd name="T60" fmla="*/ 57 w 59"/>
                    <a:gd name="T61" fmla="*/ 0 h 29"/>
                    <a:gd name="T62" fmla="*/ 57 w 59"/>
                    <a:gd name="T63" fmla="*/ 0 h 29"/>
                    <a:gd name="T64" fmla="*/ 59 w 59"/>
                    <a:gd name="T65" fmla="*/ 0 h 29"/>
                    <a:gd name="T66" fmla="*/ 59 w 59"/>
                    <a:gd name="T67" fmla="*/ 0 h 29"/>
                    <a:gd name="T68" fmla="*/ 59 w 59"/>
                    <a:gd name="T69" fmla="*/ 0 h 29"/>
                    <a:gd name="T70" fmla="*/ 59 w 59"/>
                    <a:gd name="T71" fmla="*/ 0 h 29"/>
                    <a:gd name="T72" fmla="*/ 59 w 59"/>
                    <a:gd name="T73" fmla="*/ 0 h 29"/>
                    <a:gd name="T74" fmla="*/ 59 w 59"/>
                    <a:gd name="T75" fmla="*/ 0 h 29"/>
                    <a:gd name="T76" fmla="*/ 59 w 59"/>
                    <a:gd name="T77" fmla="*/ 0 h 29"/>
                    <a:gd name="T78" fmla="*/ 59 w 59"/>
                    <a:gd name="T79" fmla="*/ 0 h 29"/>
                    <a:gd name="T80" fmla="*/ 54 w 59"/>
                    <a:gd name="T81" fmla="*/ 7 h 29"/>
                    <a:gd name="T82" fmla="*/ 50 w 59"/>
                    <a:gd name="T83" fmla="*/ 15 h 29"/>
                    <a:gd name="T84" fmla="*/ 44 w 59"/>
                    <a:gd name="T85" fmla="*/ 19 h 29"/>
                    <a:gd name="T86" fmla="*/ 36 w 59"/>
                    <a:gd name="T87" fmla="*/ 24 h 29"/>
                    <a:gd name="T88" fmla="*/ 29 w 59"/>
                    <a:gd name="T89" fmla="*/ 27 h 29"/>
                    <a:gd name="T90" fmla="*/ 26 w 59"/>
                    <a:gd name="T91" fmla="*/ 28 h 29"/>
                    <a:gd name="T92" fmla="*/ 21 w 59"/>
                    <a:gd name="T93" fmla="*/ 29 h 29"/>
                    <a:gd name="T94" fmla="*/ 14 w 59"/>
                    <a:gd name="T95" fmla="*/ 29 h 29"/>
                    <a:gd name="T96" fmla="*/ 9 w 59"/>
                    <a:gd name="T97" fmla="*/ 29 h 29"/>
                    <a:gd name="T98" fmla="*/ 3 w 59"/>
                    <a:gd name="T99" fmla="*/ 28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29"/>
                    <a:gd name="T152" fmla="*/ 59 w 59"/>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29">
                      <a:moveTo>
                        <a:pt x="0" y="27"/>
                      </a:moveTo>
                      <a:lnTo>
                        <a:pt x="0" y="27"/>
                      </a:lnTo>
                      <a:lnTo>
                        <a:pt x="2" y="25"/>
                      </a:lnTo>
                      <a:lnTo>
                        <a:pt x="0" y="25"/>
                      </a:lnTo>
                      <a:lnTo>
                        <a:pt x="0" y="24"/>
                      </a:lnTo>
                      <a:lnTo>
                        <a:pt x="0" y="22"/>
                      </a:lnTo>
                      <a:lnTo>
                        <a:pt x="2" y="22"/>
                      </a:lnTo>
                      <a:lnTo>
                        <a:pt x="5" y="22"/>
                      </a:lnTo>
                      <a:lnTo>
                        <a:pt x="8" y="22"/>
                      </a:lnTo>
                      <a:lnTo>
                        <a:pt x="11" y="21"/>
                      </a:lnTo>
                      <a:lnTo>
                        <a:pt x="14" y="21"/>
                      </a:lnTo>
                      <a:lnTo>
                        <a:pt x="17" y="21"/>
                      </a:lnTo>
                      <a:lnTo>
                        <a:pt x="20" y="19"/>
                      </a:lnTo>
                      <a:lnTo>
                        <a:pt x="23" y="19"/>
                      </a:lnTo>
                      <a:lnTo>
                        <a:pt x="24" y="19"/>
                      </a:lnTo>
                      <a:lnTo>
                        <a:pt x="29" y="18"/>
                      </a:lnTo>
                      <a:lnTo>
                        <a:pt x="30" y="16"/>
                      </a:lnTo>
                      <a:lnTo>
                        <a:pt x="32" y="16"/>
                      </a:lnTo>
                      <a:lnTo>
                        <a:pt x="33" y="15"/>
                      </a:lnTo>
                      <a:lnTo>
                        <a:pt x="35" y="15"/>
                      </a:lnTo>
                      <a:lnTo>
                        <a:pt x="36" y="15"/>
                      </a:lnTo>
                      <a:lnTo>
                        <a:pt x="39" y="13"/>
                      </a:lnTo>
                      <a:lnTo>
                        <a:pt x="41" y="12"/>
                      </a:lnTo>
                      <a:lnTo>
                        <a:pt x="44" y="12"/>
                      </a:lnTo>
                      <a:lnTo>
                        <a:pt x="45" y="10"/>
                      </a:lnTo>
                      <a:lnTo>
                        <a:pt x="48" y="9"/>
                      </a:lnTo>
                      <a:lnTo>
                        <a:pt x="50" y="7"/>
                      </a:lnTo>
                      <a:lnTo>
                        <a:pt x="53" y="6"/>
                      </a:lnTo>
                      <a:lnTo>
                        <a:pt x="54" y="3"/>
                      </a:lnTo>
                      <a:lnTo>
                        <a:pt x="56" y="1"/>
                      </a:lnTo>
                      <a:lnTo>
                        <a:pt x="57" y="0"/>
                      </a:lnTo>
                      <a:lnTo>
                        <a:pt x="59" y="0"/>
                      </a:lnTo>
                      <a:lnTo>
                        <a:pt x="56" y="4"/>
                      </a:lnTo>
                      <a:lnTo>
                        <a:pt x="54" y="7"/>
                      </a:lnTo>
                      <a:lnTo>
                        <a:pt x="53" y="10"/>
                      </a:lnTo>
                      <a:lnTo>
                        <a:pt x="50" y="15"/>
                      </a:lnTo>
                      <a:lnTo>
                        <a:pt x="47" y="18"/>
                      </a:lnTo>
                      <a:lnTo>
                        <a:pt x="44" y="19"/>
                      </a:lnTo>
                      <a:lnTo>
                        <a:pt x="41" y="22"/>
                      </a:lnTo>
                      <a:lnTo>
                        <a:pt x="36" y="24"/>
                      </a:lnTo>
                      <a:lnTo>
                        <a:pt x="33" y="27"/>
                      </a:lnTo>
                      <a:lnTo>
                        <a:pt x="29" y="27"/>
                      </a:lnTo>
                      <a:lnTo>
                        <a:pt x="26" y="28"/>
                      </a:lnTo>
                      <a:lnTo>
                        <a:pt x="24" y="28"/>
                      </a:lnTo>
                      <a:lnTo>
                        <a:pt x="21" y="29"/>
                      </a:lnTo>
                      <a:lnTo>
                        <a:pt x="17" y="29"/>
                      </a:lnTo>
                      <a:lnTo>
                        <a:pt x="14" y="29"/>
                      </a:lnTo>
                      <a:lnTo>
                        <a:pt x="12" y="29"/>
                      </a:lnTo>
                      <a:lnTo>
                        <a:pt x="9" y="29"/>
                      </a:lnTo>
                      <a:lnTo>
                        <a:pt x="6" y="29"/>
                      </a:lnTo>
                      <a:lnTo>
                        <a:pt x="3" y="28"/>
                      </a:lnTo>
                      <a:lnTo>
                        <a:pt x="0" y="27"/>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50" name="Freeform 1098"/>
                <p:cNvSpPr>
                  <a:spLocks/>
                </p:cNvSpPr>
                <p:nvPr/>
              </p:nvSpPr>
              <p:spPr bwMode="auto">
                <a:xfrm>
                  <a:off x="1398" y="1554"/>
                  <a:ext cx="59" cy="29"/>
                </a:xfrm>
                <a:custGeom>
                  <a:avLst/>
                  <a:gdLst>
                    <a:gd name="T0" fmla="*/ 0 w 59"/>
                    <a:gd name="T1" fmla="*/ 27 h 29"/>
                    <a:gd name="T2" fmla="*/ 0 w 59"/>
                    <a:gd name="T3" fmla="*/ 25 h 29"/>
                    <a:gd name="T4" fmla="*/ 0 w 59"/>
                    <a:gd name="T5" fmla="*/ 25 h 29"/>
                    <a:gd name="T6" fmla="*/ 0 w 59"/>
                    <a:gd name="T7" fmla="*/ 25 h 29"/>
                    <a:gd name="T8" fmla="*/ 0 w 59"/>
                    <a:gd name="T9" fmla="*/ 24 h 29"/>
                    <a:gd name="T10" fmla="*/ 0 w 59"/>
                    <a:gd name="T11" fmla="*/ 24 h 29"/>
                    <a:gd name="T12" fmla="*/ 0 w 59"/>
                    <a:gd name="T13" fmla="*/ 24 h 29"/>
                    <a:gd name="T14" fmla="*/ 0 w 59"/>
                    <a:gd name="T15" fmla="*/ 24 h 29"/>
                    <a:gd name="T16" fmla="*/ 0 w 59"/>
                    <a:gd name="T17" fmla="*/ 22 h 29"/>
                    <a:gd name="T18" fmla="*/ 2 w 59"/>
                    <a:gd name="T19" fmla="*/ 22 h 29"/>
                    <a:gd name="T20" fmla="*/ 2 w 59"/>
                    <a:gd name="T21" fmla="*/ 22 h 29"/>
                    <a:gd name="T22" fmla="*/ 2 w 59"/>
                    <a:gd name="T23" fmla="*/ 22 h 29"/>
                    <a:gd name="T24" fmla="*/ 5 w 59"/>
                    <a:gd name="T25" fmla="*/ 22 h 29"/>
                    <a:gd name="T26" fmla="*/ 11 w 59"/>
                    <a:gd name="T27" fmla="*/ 21 h 29"/>
                    <a:gd name="T28" fmla="*/ 17 w 59"/>
                    <a:gd name="T29" fmla="*/ 21 h 29"/>
                    <a:gd name="T30" fmla="*/ 23 w 59"/>
                    <a:gd name="T31" fmla="*/ 19 h 29"/>
                    <a:gd name="T32" fmla="*/ 29 w 59"/>
                    <a:gd name="T33" fmla="*/ 18 h 29"/>
                    <a:gd name="T34" fmla="*/ 30 w 59"/>
                    <a:gd name="T35" fmla="*/ 16 h 29"/>
                    <a:gd name="T36" fmla="*/ 32 w 59"/>
                    <a:gd name="T37" fmla="*/ 16 h 29"/>
                    <a:gd name="T38" fmla="*/ 33 w 59"/>
                    <a:gd name="T39" fmla="*/ 15 h 29"/>
                    <a:gd name="T40" fmla="*/ 33 w 59"/>
                    <a:gd name="T41" fmla="*/ 15 h 29"/>
                    <a:gd name="T42" fmla="*/ 35 w 59"/>
                    <a:gd name="T43" fmla="*/ 15 h 29"/>
                    <a:gd name="T44" fmla="*/ 36 w 59"/>
                    <a:gd name="T45" fmla="*/ 15 h 29"/>
                    <a:gd name="T46" fmla="*/ 39 w 59"/>
                    <a:gd name="T47" fmla="*/ 13 h 29"/>
                    <a:gd name="T48" fmla="*/ 44 w 59"/>
                    <a:gd name="T49" fmla="*/ 12 h 29"/>
                    <a:gd name="T50" fmla="*/ 48 w 59"/>
                    <a:gd name="T51" fmla="*/ 9 h 29"/>
                    <a:gd name="T52" fmla="*/ 53 w 59"/>
                    <a:gd name="T53" fmla="*/ 6 h 29"/>
                    <a:gd name="T54" fmla="*/ 56 w 59"/>
                    <a:gd name="T55" fmla="*/ 1 h 29"/>
                    <a:gd name="T56" fmla="*/ 57 w 59"/>
                    <a:gd name="T57" fmla="*/ 0 h 29"/>
                    <a:gd name="T58" fmla="*/ 57 w 59"/>
                    <a:gd name="T59" fmla="*/ 0 h 29"/>
                    <a:gd name="T60" fmla="*/ 57 w 59"/>
                    <a:gd name="T61" fmla="*/ 0 h 29"/>
                    <a:gd name="T62" fmla="*/ 57 w 59"/>
                    <a:gd name="T63" fmla="*/ 0 h 29"/>
                    <a:gd name="T64" fmla="*/ 59 w 59"/>
                    <a:gd name="T65" fmla="*/ 0 h 29"/>
                    <a:gd name="T66" fmla="*/ 59 w 59"/>
                    <a:gd name="T67" fmla="*/ 0 h 29"/>
                    <a:gd name="T68" fmla="*/ 59 w 59"/>
                    <a:gd name="T69" fmla="*/ 0 h 29"/>
                    <a:gd name="T70" fmla="*/ 59 w 59"/>
                    <a:gd name="T71" fmla="*/ 0 h 29"/>
                    <a:gd name="T72" fmla="*/ 59 w 59"/>
                    <a:gd name="T73" fmla="*/ 0 h 29"/>
                    <a:gd name="T74" fmla="*/ 59 w 59"/>
                    <a:gd name="T75" fmla="*/ 0 h 29"/>
                    <a:gd name="T76" fmla="*/ 59 w 59"/>
                    <a:gd name="T77" fmla="*/ 0 h 29"/>
                    <a:gd name="T78" fmla="*/ 59 w 59"/>
                    <a:gd name="T79" fmla="*/ 0 h 29"/>
                    <a:gd name="T80" fmla="*/ 54 w 59"/>
                    <a:gd name="T81" fmla="*/ 7 h 29"/>
                    <a:gd name="T82" fmla="*/ 50 w 59"/>
                    <a:gd name="T83" fmla="*/ 15 h 29"/>
                    <a:gd name="T84" fmla="*/ 44 w 59"/>
                    <a:gd name="T85" fmla="*/ 19 h 29"/>
                    <a:gd name="T86" fmla="*/ 36 w 59"/>
                    <a:gd name="T87" fmla="*/ 24 h 29"/>
                    <a:gd name="T88" fmla="*/ 29 w 59"/>
                    <a:gd name="T89" fmla="*/ 27 h 29"/>
                    <a:gd name="T90" fmla="*/ 26 w 59"/>
                    <a:gd name="T91" fmla="*/ 28 h 29"/>
                    <a:gd name="T92" fmla="*/ 21 w 59"/>
                    <a:gd name="T93" fmla="*/ 29 h 29"/>
                    <a:gd name="T94" fmla="*/ 14 w 59"/>
                    <a:gd name="T95" fmla="*/ 29 h 29"/>
                    <a:gd name="T96" fmla="*/ 9 w 59"/>
                    <a:gd name="T97" fmla="*/ 29 h 29"/>
                    <a:gd name="T98" fmla="*/ 3 w 59"/>
                    <a:gd name="T99" fmla="*/ 28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29"/>
                    <a:gd name="T152" fmla="*/ 59 w 59"/>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29">
                      <a:moveTo>
                        <a:pt x="0" y="27"/>
                      </a:moveTo>
                      <a:lnTo>
                        <a:pt x="0" y="27"/>
                      </a:lnTo>
                      <a:lnTo>
                        <a:pt x="2" y="25"/>
                      </a:lnTo>
                      <a:lnTo>
                        <a:pt x="0" y="25"/>
                      </a:lnTo>
                      <a:lnTo>
                        <a:pt x="0" y="24"/>
                      </a:lnTo>
                      <a:lnTo>
                        <a:pt x="0" y="22"/>
                      </a:lnTo>
                      <a:lnTo>
                        <a:pt x="2" y="22"/>
                      </a:lnTo>
                      <a:lnTo>
                        <a:pt x="5" y="22"/>
                      </a:lnTo>
                      <a:lnTo>
                        <a:pt x="8" y="22"/>
                      </a:lnTo>
                      <a:lnTo>
                        <a:pt x="11" y="21"/>
                      </a:lnTo>
                      <a:lnTo>
                        <a:pt x="14" y="21"/>
                      </a:lnTo>
                      <a:lnTo>
                        <a:pt x="17" y="21"/>
                      </a:lnTo>
                      <a:lnTo>
                        <a:pt x="20" y="19"/>
                      </a:lnTo>
                      <a:lnTo>
                        <a:pt x="23" y="19"/>
                      </a:lnTo>
                      <a:lnTo>
                        <a:pt x="24" y="19"/>
                      </a:lnTo>
                      <a:lnTo>
                        <a:pt x="29" y="18"/>
                      </a:lnTo>
                      <a:lnTo>
                        <a:pt x="30" y="16"/>
                      </a:lnTo>
                      <a:lnTo>
                        <a:pt x="32" y="16"/>
                      </a:lnTo>
                      <a:lnTo>
                        <a:pt x="33" y="15"/>
                      </a:lnTo>
                      <a:lnTo>
                        <a:pt x="35" y="15"/>
                      </a:lnTo>
                      <a:lnTo>
                        <a:pt x="36" y="15"/>
                      </a:lnTo>
                      <a:lnTo>
                        <a:pt x="39" y="13"/>
                      </a:lnTo>
                      <a:lnTo>
                        <a:pt x="41" y="12"/>
                      </a:lnTo>
                      <a:lnTo>
                        <a:pt x="44" y="12"/>
                      </a:lnTo>
                      <a:lnTo>
                        <a:pt x="45" y="10"/>
                      </a:lnTo>
                      <a:lnTo>
                        <a:pt x="48" y="9"/>
                      </a:lnTo>
                      <a:lnTo>
                        <a:pt x="50" y="7"/>
                      </a:lnTo>
                      <a:lnTo>
                        <a:pt x="53" y="6"/>
                      </a:lnTo>
                      <a:lnTo>
                        <a:pt x="54" y="3"/>
                      </a:lnTo>
                      <a:lnTo>
                        <a:pt x="56" y="1"/>
                      </a:lnTo>
                      <a:lnTo>
                        <a:pt x="57" y="0"/>
                      </a:lnTo>
                      <a:lnTo>
                        <a:pt x="59" y="0"/>
                      </a:lnTo>
                      <a:lnTo>
                        <a:pt x="56" y="4"/>
                      </a:lnTo>
                      <a:lnTo>
                        <a:pt x="54" y="7"/>
                      </a:lnTo>
                      <a:lnTo>
                        <a:pt x="53" y="10"/>
                      </a:lnTo>
                      <a:lnTo>
                        <a:pt x="50" y="15"/>
                      </a:lnTo>
                      <a:lnTo>
                        <a:pt x="47" y="18"/>
                      </a:lnTo>
                      <a:lnTo>
                        <a:pt x="44" y="19"/>
                      </a:lnTo>
                      <a:lnTo>
                        <a:pt x="41" y="22"/>
                      </a:lnTo>
                      <a:lnTo>
                        <a:pt x="36" y="24"/>
                      </a:lnTo>
                      <a:lnTo>
                        <a:pt x="33" y="27"/>
                      </a:lnTo>
                      <a:lnTo>
                        <a:pt x="29" y="27"/>
                      </a:lnTo>
                      <a:lnTo>
                        <a:pt x="26" y="28"/>
                      </a:lnTo>
                      <a:lnTo>
                        <a:pt x="24" y="28"/>
                      </a:lnTo>
                      <a:lnTo>
                        <a:pt x="21" y="29"/>
                      </a:lnTo>
                      <a:lnTo>
                        <a:pt x="17" y="29"/>
                      </a:lnTo>
                      <a:lnTo>
                        <a:pt x="14" y="29"/>
                      </a:lnTo>
                      <a:lnTo>
                        <a:pt x="12" y="29"/>
                      </a:lnTo>
                      <a:lnTo>
                        <a:pt x="9" y="29"/>
                      </a:lnTo>
                      <a:lnTo>
                        <a:pt x="6" y="29"/>
                      </a:lnTo>
                      <a:lnTo>
                        <a:pt x="3" y="28"/>
                      </a:lnTo>
                      <a:lnTo>
                        <a:pt x="0" y="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51" name="Freeform 1099"/>
                <p:cNvSpPr>
                  <a:spLocks/>
                </p:cNvSpPr>
                <p:nvPr/>
              </p:nvSpPr>
              <p:spPr bwMode="auto">
                <a:xfrm>
                  <a:off x="1279" y="1551"/>
                  <a:ext cx="55" cy="28"/>
                </a:xfrm>
                <a:custGeom>
                  <a:avLst/>
                  <a:gdLst>
                    <a:gd name="T0" fmla="*/ 0 w 55"/>
                    <a:gd name="T1" fmla="*/ 1 h 28"/>
                    <a:gd name="T2" fmla="*/ 0 w 55"/>
                    <a:gd name="T3" fmla="*/ 1 h 28"/>
                    <a:gd name="T4" fmla="*/ 0 w 55"/>
                    <a:gd name="T5" fmla="*/ 1 h 28"/>
                    <a:gd name="T6" fmla="*/ 0 w 55"/>
                    <a:gd name="T7" fmla="*/ 1 h 28"/>
                    <a:gd name="T8" fmla="*/ 0 w 55"/>
                    <a:gd name="T9" fmla="*/ 1 h 28"/>
                    <a:gd name="T10" fmla="*/ 0 w 55"/>
                    <a:gd name="T11" fmla="*/ 1 h 28"/>
                    <a:gd name="T12" fmla="*/ 0 w 55"/>
                    <a:gd name="T13" fmla="*/ 1 h 28"/>
                    <a:gd name="T14" fmla="*/ 0 w 55"/>
                    <a:gd name="T15" fmla="*/ 0 h 28"/>
                    <a:gd name="T16" fmla="*/ 1 w 55"/>
                    <a:gd name="T17" fmla="*/ 0 h 28"/>
                    <a:gd name="T18" fmla="*/ 1 w 55"/>
                    <a:gd name="T19" fmla="*/ 1 h 28"/>
                    <a:gd name="T20" fmla="*/ 1 w 55"/>
                    <a:gd name="T21" fmla="*/ 1 h 28"/>
                    <a:gd name="T22" fmla="*/ 1 w 55"/>
                    <a:gd name="T23" fmla="*/ 1 h 28"/>
                    <a:gd name="T24" fmla="*/ 1 w 55"/>
                    <a:gd name="T25" fmla="*/ 1 h 28"/>
                    <a:gd name="T26" fmla="*/ 1 w 55"/>
                    <a:gd name="T27" fmla="*/ 3 h 28"/>
                    <a:gd name="T28" fmla="*/ 3 w 55"/>
                    <a:gd name="T29" fmla="*/ 3 h 28"/>
                    <a:gd name="T30" fmla="*/ 3 w 55"/>
                    <a:gd name="T31" fmla="*/ 4 h 28"/>
                    <a:gd name="T32" fmla="*/ 4 w 55"/>
                    <a:gd name="T33" fmla="*/ 6 h 28"/>
                    <a:gd name="T34" fmla="*/ 4 w 55"/>
                    <a:gd name="T35" fmla="*/ 6 h 28"/>
                    <a:gd name="T36" fmla="*/ 12 w 55"/>
                    <a:gd name="T37" fmla="*/ 12 h 28"/>
                    <a:gd name="T38" fmla="*/ 21 w 55"/>
                    <a:gd name="T39" fmla="*/ 15 h 28"/>
                    <a:gd name="T40" fmla="*/ 30 w 55"/>
                    <a:gd name="T41" fmla="*/ 18 h 28"/>
                    <a:gd name="T42" fmla="*/ 39 w 55"/>
                    <a:gd name="T43" fmla="*/ 21 h 28"/>
                    <a:gd name="T44" fmla="*/ 49 w 55"/>
                    <a:gd name="T45" fmla="*/ 22 h 28"/>
                    <a:gd name="T46" fmla="*/ 49 w 55"/>
                    <a:gd name="T47" fmla="*/ 22 h 28"/>
                    <a:gd name="T48" fmla="*/ 51 w 55"/>
                    <a:gd name="T49" fmla="*/ 22 h 28"/>
                    <a:gd name="T50" fmla="*/ 51 w 55"/>
                    <a:gd name="T51" fmla="*/ 22 h 28"/>
                    <a:gd name="T52" fmla="*/ 52 w 55"/>
                    <a:gd name="T53" fmla="*/ 24 h 28"/>
                    <a:gd name="T54" fmla="*/ 52 w 55"/>
                    <a:gd name="T55" fmla="*/ 24 h 28"/>
                    <a:gd name="T56" fmla="*/ 54 w 55"/>
                    <a:gd name="T57" fmla="*/ 24 h 28"/>
                    <a:gd name="T58" fmla="*/ 54 w 55"/>
                    <a:gd name="T59" fmla="*/ 24 h 28"/>
                    <a:gd name="T60" fmla="*/ 54 w 55"/>
                    <a:gd name="T61" fmla="*/ 24 h 28"/>
                    <a:gd name="T62" fmla="*/ 54 w 55"/>
                    <a:gd name="T63" fmla="*/ 25 h 28"/>
                    <a:gd name="T64" fmla="*/ 55 w 55"/>
                    <a:gd name="T65" fmla="*/ 25 h 28"/>
                    <a:gd name="T66" fmla="*/ 55 w 55"/>
                    <a:gd name="T67" fmla="*/ 25 h 28"/>
                    <a:gd name="T68" fmla="*/ 54 w 55"/>
                    <a:gd name="T69" fmla="*/ 25 h 28"/>
                    <a:gd name="T70" fmla="*/ 54 w 55"/>
                    <a:gd name="T71" fmla="*/ 25 h 28"/>
                    <a:gd name="T72" fmla="*/ 54 w 55"/>
                    <a:gd name="T73" fmla="*/ 27 h 28"/>
                    <a:gd name="T74" fmla="*/ 54 w 55"/>
                    <a:gd name="T75" fmla="*/ 27 h 28"/>
                    <a:gd name="T76" fmla="*/ 52 w 55"/>
                    <a:gd name="T77" fmla="*/ 27 h 28"/>
                    <a:gd name="T78" fmla="*/ 52 w 55"/>
                    <a:gd name="T79" fmla="*/ 27 h 28"/>
                    <a:gd name="T80" fmla="*/ 49 w 55"/>
                    <a:gd name="T81" fmla="*/ 27 h 28"/>
                    <a:gd name="T82" fmla="*/ 45 w 55"/>
                    <a:gd name="T83" fmla="*/ 28 h 28"/>
                    <a:gd name="T84" fmla="*/ 42 w 55"/>
                    <a:gd name="T85" fmla="*/ 28 h 28"/>
                    <a:gd name="T86" fmla="*/ 37 w 55"/>
                    <a:gd name="T87" fmla="*/ 28 h 28"/>
                    <a:gd name="T88" fmla="*/ 34 w 55"/>
                    <a:gd name="T89" fmla="*/ 28 h 28"/>
                    <a:gd name="T90" fmla="*/ 30 w 55"/>
                    <a:gd name="T91" fmla="*/ 27 h 28"/>
                    <a:gd name="T92" fmla="*/ 21 w 55"/>
                    <a:gd name="T93" fmla="*/ 22 h 28"/>
                    <a:gd name="T94" fmla="*/ 13 w 55"/>
                    <a:gd name="T95" fmla="*/ 18 h 28"/>
                    <a:gd name="T96" fmla="*/ 6 w 55"/>
                    <a:gd name="T97" fmla="*/ 13 h 28"/>
                    <a:gd name="T98" fmla="*/ 1 w 55"/>
                    <a:gd name="T99" fmla="*/ 6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28"/>
                    <a:gd name="T152" fmla="*/ 55 w 55"/>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28">
                      <a:moveTo>
                        <a:pt x="0" y="1"/>
                      </a:moveTo>
                      <a:lnTo>
                        <a:pt x="0" y="1"/>
                      </a:lnTo>
                      <a:lnTo>
                        <a:pt x="0" y="0"/>
                      </a:lnTo>
                      <a:lnTo>
                        <a:pt x="1" y="0"/>
                      </a:lnTo>
                      <a:lnTo>
                        <a:pt x="1" y="1"/>
                      </a:lnTo>
                      <a:lnTo>
                        <a:pt x="1" y="3"/>
                      </a:lnTo>
                      <a:lnTo>
                        <a:pt x="3" y="3"/>
                      </a:lnTo>
                      <a:lnTo>
                        <a:pt x="3" y="4"/>
                      </a:lnTo>
                      <a:lnTo>
                        <a:pt x="4" y="6"/>
                      </a:lnTo>
                      <a:lnTo>
                        <a:pt x="9" y="9"/>
                      </a:lnTo>
                      <a:lnTo>
                        <a:pt x="12" y="12"/>
                      </a:lnTo>
                      <a:lnTo>
                        <a:pt x="16" y="13"/>
                      </a:lnTo>
                      <a:lnTo>
                        <a:pt x="21" y="15"/>
                      </a:lnTo>
                      <a:lnTo>
                        <a:pt x="25" y="18"/>
                      </a:lnTo>
                      <a:lnTo>
                        <a:pt x="30" y="18"/>
                      </a:lnTo>
                      <a:lnTo>
                        <a:pt x="34" y="19"/>
                      </a:lnTo>
                      <a:lnTo>
                        <a:pt x="39" y="21"/>
                      </a:lnTo>
                      <a:lnTo>
                        <a:pt x="43" y="22"/>
                      </a:lnTo>
                      <a:lnTo>
                        <a:pt x="49" y="22"/>
                      </a:lnTo>
                      <a:lnTo>
                        <a:pt x="51" y="22"/>
                      </a:lnTo>
                      <a:lnTo>
                        <a:pt x="51" y="24"/>
                      </a:lnTo>
                      <a:lnTo>
                        <a:pt x="52" y="24"/>
                      </a:lnTo>
                      <a:lnTo>
                        <a:pt x="54" y="24"/>
                      </a:lnTo>
                      <a:lnTo>
                        <a:pt x="54" y="25"/>
                      </a:lnTo>
                      <a:lnTo>
                        <a:pt x="55" y="25"/>
                      </a:lnTo>
                      <a:lnTo>
                        <a:pt x="54" y="25"/>
                      </a:lnTo>
                      <a:lnTo>
                        <a:pt x="54" y="27"/>
                      </a:lnTo>
                      <a:lnTo>
                        <a:pt x="52" y="27"/>
                      </a:lnTo>
                      <a:lnTo>
                        <a:pt x="51" y="27"/>
                      </a:lnTo>
                      <a:lnTo>
                        <a:pt x="49" y="27"/>
                      </a:lnTo>
                      <a:lnTo>
                        <a:pt x="48" y="27"/>
                      </a:lnTo>
                      <a:lnTo>
                        <a:pt x="45" y="28"/>
                      </a:lnTo>
                      <a:lnTo>
                        <a:pt x="43" y="28"/>
                      </a:lnTo>
                      <a:lnTo>
                        <a:pt x="42" y="28"/>
                      </a:lnTo>
                      <a:lnTo>
                        <a:pt x="40" y="28"/>
                      </a:lnTo>
                      <a:lnTo>
                        <a:pt x="37" y="28"/>
                      </a:lnTo>
                      <a:lnTo>
                        <a:pt x="36" y="28"/>
                      </a:lnTo>
                      <a:lnTo>
                        <a:pt x="34" y="28"/>
                      </a:lnTo>
                      <a:lnTo>
                        <a:pt x="30" y="27"/>
                      </a:lnTo>
                      <a:lnTo>
                        <a:pt x="25" y="25"/>
                      </a:lnTo>
                      <a:lnTo>
                        <a:pt x="21" y="22"/>
                      </a:lnTo>
                      <a:lnTo>
                        <a:pt x="16" y="21"/>
                      </a:lnTo>
                      <a:lnTo>
                        <a:pt x="13" y="18"/>
                      </a:lnTo>
                      <a:lnTo>
                        <a:pt x="9" y="16"/>
                      </a:lnTo>
                      <a:lnTo>
                        <a:pt x="6" y="13"/>
                      </a:lnTo>
                      <a:lnTo>
                        <a:pt x="4" y="9"/>
                      </a:lnTo>
                      <a:lnTo>
                        <a:pt x="1" y="6"/>
                      </a:lnTo>
                      <a:lnTo>
                        <a:pt x="0"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52" name="Freeform 1100"/>
                <p:cNvSpPr>
                  <a:spLocks/>
                </p:cNvSpPr>
                <p:nvPr/>
              </p:nvSpPr>
              <p:spPr bwMode="auto">
                <a:xfrm>
                  <a:off x="1279" y="1551"/>
                  <a:ext cx="55" cy="28"/>
                </a:xfrm>
                <a:custGeom>
                  <a:avLst/>
                  <a:gdLst>
                    <a:gd name="T0" fmla="*/ 0 w 55"/>
                    <a:gd name="T1" fmla="*/ 1 h 28"/>
                    <a:gd name="T2" fmla="*/ 0 w 55"/>
                    <a:gd name="T3" fmla="*/ 1 h 28"/>
                    <a:gd name="T4" fmla="*/ 0 w 55"/>
                    <a:gd name="T5" fmla="*/ 1 h 28"/>
                    <a:gd name="T6" fmla="*/ 0 w 55"/>
                    <a:gd name="T7" fmla="*/ 1 h 28"/>
                    <a:gd name="T8" fmla="*/ 0 w 55"/>
                    <a:gd name="T9" fmla="*/ 1 h 28"/>
                    <a:gd name="T10" fmla="*/ 0 w 55"/>
                    <a:gd name="T11" fmla="*/ 1 h 28"/>
                    <a:gd name="T12" fmla="*/ 0 w 55"/>
                    <a:gd name="T13" fmla="*/ 1 h 28"/>
                    <a:gd name="T14" fmla="*/ 0 w 55"/>
                    <a:gd name="T15" fmla="*/ 0 h 28"/>
                    <a:gd name="T16" fmla="*/ 1 w 55"/>
                    <a:gd name="T17" fmla="*/ 0 h 28"/>
                    <a:gd name="T18" fmla="*/ 1 w 55"/>
                    <a:gd name="T19" fmla="*/ 1 h 28"/>
                    <a:gd name="T20" fmla="*/ 1 w 55"/>
                    <a:gd name="T21" fmla="*/ 1 h 28"/>
                    <a:gd name="T22" fmla="*/ 1 w 55"/>
                    <a:gd name="T23" fmla="*/ 1 h 28"/>
                    <a:gd name="T24" fmla="*/ 1 w 55"/>
                    <a:gd name="T25" fmla="*/ 1 h 28"/>
                    <a:gd name="T26" fmla="*/ 1 w 55"/>
                    <a:gd name="T27" fmla="*/ 3 h 28"/>
                    <a:gd name="T28" fmla="*/ 3 w 55"/>
                    <a:gd name="T29" fmla="*/ 3 h 28"/>
                    <a:gd name="T30" fmla="*/ 3 w 55"/>
                    <a:gd name="T31" fmla="*/ 4 h 28"/>
                    <a:gd name="T32" fmla="*/ 4 w 55"/>
                    <a:gd name="T33" fmla="*/ 6 h 28"/>
                    <a:gd name="T34" fmla="*/ 4 w 55"/>
                    <a:gd name="T35" fmla="*/ 6 h 28"/>
                    <a:gd name="T36" fmla="*/ 12 w 55"/>
                    <a:gd name="T37" fmla="*/ 12 h 28"/>
                    <a:gd name="T38" fmla="*/ 21 w 55"/>
                    <a:gd name="T39" fmla="*/ 15 h 28"/>
                    <a:gd name="T40" fmla="*/ 30 w 55"/>
                    <a:gd name="T41" fmla="*/ 18 h 28"/>
                    <a:gd name="T42" fmla="*/ 39 w 55"/>
                    <a:gd name="T43" fmla="*/ 21 h 28"/>
                    <a:gd name="T44" fmla="*/ 49 w 55"/>
                    <a:gd name="T45" fmla="*/ 22 h 28"/>
                    <a:gd name="T46" fmla="*/ 49 w 55"/>
                    <a:gd name="T47" fmla="*/ 22 h 28"/>
                    <a:gd name="T48" fmla="*/ 51 w 55"/>
                    <a:gd name="T49" fmla="*/ 22 h 28"/>
                    <a:gd name="T50" fmla="*/ 51 w 55"/>
                    <a:gd name="T51" fmla="*/ 22 h 28"/>
                    <a:gd name="T52" fmla="*/ 52 w 55"/>
                    <a:gd name="T53" fmla="*/ 24 h 28"/>
                    <a:gd name="T54" fmla="*/ 52 w 55"/>
                    <a:gd name="T55" fmla="*/ 24 h 28"/>
                    <a:gd name="T56" fmla="*/ 54 w 55"/>
                    <a:gd name="T57" fmla="*/ 24 h 28"/>
                    <a:gd name="T58" fmla="*/ 54 w 55"/>
                    <a:gd name="T59" fmla="*/ 24 h 28"/>
                    <a:gd name="T60" fmla="*/ 54 w 55"/>
                    <a:gd name="T61" fmla="*/ 24 h 28"/>
                    <a:gd name="T62" fmla="*/ 54 w 55"/>
                    <a:gd name="T63" fmla="*/ 25 h 28"/>
                    <a:gd name="T64" fmla="*/ 55 w 55"/>
                    <a:gd name="T65" fmla="*/ 25 h 28"/>
                    <a:gd name="T66" fmla="*/ 55 w 55"/>
                    <a:gd name="T67" fmla="*/ 25 h 28"/>
                    <a:gd name="T68" fmla="*/ 54 w 55"/>
                    <a:gd name="T69" fmla="*/ 25 h 28"/>
                    <a:gd name="T70" fmla="*/ 54 w 55"/>
                    <a:gd name="T71" fmla="*/ 25 h 28"/>
                    <a:gd name="T72" fmla="*/ 54 w 55"/>
                    <a:gd name="T73" fmla="*/ 27 h 28"/>
                    <a:gd name="T74" fmla="*/ 54 w 55"/>
                    <a:gd name="T75" fmla="*/ 27 h 28"/>
                    <a:gd name="T76" fmla="*/ 52 w 55"/>
                    <a:gd name="T77" fmla="*/ 27 h 28"/>
                    <a:gd name="T78" fmla="*/ 52 w 55"/>
                    <a:gd name="T79" fmla="*/ 27 h 28"/>
                    <a:gd name="T80" fmla="*/ 49 w 55"/>
                    <a:gd name="T81" fmla="*/ 27 h 28"/>
                    <a:gd name="T82" fmla="*/ 45 w 55"/>
                    <a:gd name="T83" fmla="*/ 28 h 28"/>
                    <a:gd name="T84" fmla="*/ 42 w 55"/>
                    <a:gd name="T85" fmla="*/ 28 h 28"/>
                    <a:gd name="T86" fmla="*/ 37 w 55"/>
                    <a:gd name="T87" fmla="*/ 28 h 28"/>
                    <a:gd name="T88" fmla="*/ 34 w 55"/>
                    <a:gd name="T89" fmla="*/ 28 h 28"/>
                    <a:gd name="T90" fmla="*/ 30 w 55"/>
                    <a:gd name="T91" fmla="*/ 27 h 28"/>
                    <a:gd name="T92" fmla="*/ 21 w 55"/>
                    <a:gd name="T93" fmla="*/ 22 h 28"/>
                    <a:gd name="T94" fmla="*/ 13 w 55"/>
                    <a:gd name="T95" fmla="*/ 18 h 28"/>
                    <a:gd name="T96" fmla="*/ 6 w 55"/>
                    <a:gd name="T97" fmla="*/ 13 h 28"/>
                    <a:gd name="T98" fmla="*/ 1 w 55"/>
                    <a:gd name="T99" fmla="*/ 6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28"/>
                    <a:gd name="T152" fmla="*/ 55 w 55"/>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28">
                      <a:moveTo>
                        <a:pt x="0" y="1"/>
                      </a:moveTo>
                      <a:lnTo>
                        <a:pt x="0" y="1"/>
                      </a:lnTo>
                      <a:lnTo>
                        <a:pt x="0" y="0"/>
                      </a:lnTo>
                      <a:lnTo>
                        <a:pt x="1" y="0"/>
                      </a:lnTo>
                      <a:lnTo>
                        <a:pt x="1" y="1"/>
                      </a:lnTo>
                      <a:lnTo>
                        <a:pt x="1" y="3"/>
                      </a:lnTo>
                      <a:lnTo>
                        <a:pt x="3" y="3"/>
                      </a:lnTo>
                      <a:lnTo>
                        <a:pt x="3" y="4"/>
                      </a:lnTo>
                      <a:lnTo>
                        <a:pt x="4" y="6"/>
                      </a:lnTo>
                      <a:lnTo>
                        <a:pt x="9" y="9"/>
                      </a:lnTo>
                      <a:lnTo>
                        <a:pt x="12" y="12"/>
                      </a:lnTo>
                      <a:lnTo>
                        <a:pt x="16" y="13"/>
                      </a:lnTo>
                      <a:lnTo>
                        <a:pt x="21" y="15"/>
                      </a:lnTo>
                      <a:lnTo>
                        <a:pt x="25" y="18"/>
                      </a:lnTo>
                      <a:lnTo>
                        <a:pt x="30" y="18"/>
                      </a:lnTo>
                      <a:lnTo>
                        <a:pt x="34" y="19"/>
                      </a:lnTo>
                      <a:lnTo>
                        <a:pt x="39" y="21"/>
                      </a:lnTo>
                      <a:lnTo>
                        <a:pt x="43" y="22"/>
                      </a:lnTo>
                      <a:lnTo>
                        <a:pt x="49" y="22"/>
                      </a:lnTo>
                      <a:lnTo>
                        <a:pt x="51" y="22"/>
                      </a:lnTo>
                      <a:lnTo>
                        <a:pt x="51" y="24"/>
                      </a:lnTo>
                      <a:lnTo>
                        <a:pt x="52" y="24"/>
                      </a:lnTo>
                      <a:lnTo>
                        <a:pt x="54" y="24"/>
                      </a:lnTo>
                      <a:lnTo>
                        <a:pt x="54" y="25"/>
                      </a:lnTo>
                      <a:lnTo>
                        <a:pt x="55" y="25"/>
                      </a:lnTo>
                      <a:lnTo>
                        <a:pt x="54" y="25"/>
                      </a:lnTo>
                      <a:lnTo>
                        <a:pt x="54" y="27"/>
                      </a:lnTo>
                      <a:lnTo>
                        <a:pt x="52" y="27"/>
                      </a:lnTo>
                      <a:lnTo>
                        <a:pt x="51" y="27"/>
                      </a:lnTo>
                      <a:lnTo>
                        <a:pt x="49" y="27"/>
                      </a:lnTo>
                      <a:lnTo>
                        <a:pt x="48" y="27"/>
                      </a:lnTo>
                      <a:lnTo>
                        <a:pt x="45" y="28"/>
                      </a:lnTo>
                      <a:lnTo>
                        <a:pt x="43" y="28"/>
                      </a:lnTo>
                      <a:lnTo>
                        <a:pt x="42" y="28"/>
                      </a:lnTo>
                      <a:lnTo>
                        <a:pt x="40" y="28"/>
                      </a:lnTo>
                      <a:lnTo>
                        <a:pt x="37" y="28"/>
                      </a:lnTo>
                      <a:lnTo>
                        <a:pt x="36" y="28"/>
                      </a:lnTo>
                      <a:lnTo>
                        <a:pt x="34" y="28"/>
                      </a:lnTo>
                      <a:lnTo>
                        <a:pt x="30" y="27"/>
                      </a:lnTo>
                      <a:lnTo>
                        <a:pt x="25" y="25"/>
                      </a:lnTo>
                      <a:lnTo>
                        <a:pt x="21" y="22"/>
                      </a:lnTo>
                      <a:lnTo>
                        <a:pt x="16" y="21"/>
                      </a:lnTo>
                      <a:lnTo>
                        <a:pt x="13" y="18"/>
                      </a:lnTo>
                      <a:lnTo>
                        <a:pt x="9" y="16"/>
                      </a:lnTo>
                      <a:lnTo>
                        <a:pt x="6" y="13"/>
                      </a:lnTo>
                      <a:lnTo>
                        <a:pt x="4" y="9"/>
                      </a:lnTo>
                      <a:lnTo>
                        <a:pt x="1" y="6"/>
                      </a:lnTo>
                      <a:lnTo>
                        <a:pt x="0"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53" name="Freeform 1101"/>
                <p:cNvSpPr>
                  <a:spLocks/>
                </p:cNvSpPr>
                <p:nvPr/>
              </p:nvSpPr>
              <p:spPr bwMode="auto">
                <a:xfrm>
                  <a:off x="1301" y="1554"/>
                  <a:ext cx="48" cy="12"/>
                </a:xfrm>
                <a:custGeom>
                  <a:avLst/>
                  <a:gdLst>
                    <a:gd name="T0" fmla="*/ 2 w 48"/>
                    <a:gd name="T1" fmla="*/ 0 h 12"/>
                    <a:gd name="T2" fmla="*/ 2 w 48"/>
                    <a:gd name="T3" fmla="*/ 1 h 12"/>
                    <a:gd name="T4" fmla="*/ 2 w 48"/>
                    <a:gd name="T5" fmla="*/ 1 h 12"/>
                    <a:gd name="T6" fmla="*/ 0 w 48"/>
                    <a:gd name="T7" fmla="*/ 0 h 12"/>
                    <a:gd name="T8" fmla="*/ 0 w 48"/>
                    <a:gd name="T9" fmla="*/ 0 h 12"/>
                    <a:gd name="T10" fmla="*/ 0 w 48"/>
                    <a:gd name="T11" fmla="*/ 0 h 12"/>
                    <a:gd name="T12" fmla="*/ 0 w 48"/>
                    <a:gd name="T13" fmla="*/ 0 h 12"/>
                    <a:gd name="T14" fmla="*/ 0 w 48"/>
                    <a:gd name="T15" fmla="*/ 0 h 12"/>
                    <a:gd name="T16" fmla="*/ 2 w 48"/>
                    <a:gd name="T17" fmla="*/ 0 h 12"/>
                    <a:gd name="T18" fmla="*/ 2 w 48"/>
                    <a:gd name="T19" fmla="*/ 0 h 12"/>
                    <a:gd name="T20" fmla="*/ 2 w 48"/>
                    <a:gd name="T21" fmla="*/ 0 h 12"/>
                    <a:gd name="T22" fmla="*/ 2 w 48"/>
                    <a:gd name="T23" fmla="*/ 0 h 12"/>
                    <a:gd name="T24" fmla="*/ 6 w 48"/>
                    <a:gd name="T25" fmla="*/ 0 h 12"/>
                    <a:gd name="T26" fmla="*/ 17 w 48"/>
                    <a:gd name="T27" fmla="*/ 1 h 12"/>
                    <a:gd name="T28" fmla="*/ 26 w 48"/>
                    <a:gd name="T29" fmla="*/ 3 h 12"/>
                    <a:gd name="T30" fmla="*/ 35 w 48"/>
                    <a:gd name="T31" fmla="*/ 4 h 12"/>
                    <a:gd name="T32" fmla="*/ 44 w 48"/>
                    <a:gd name="T33" fmla="*/ 7 h 12"/>
                    <a:gd name="T34" fmla="*/ 48 w 48"/>
                    <a:gd name="T35" fmla="*/ 9 h 12"/>
                    <a:gd name="T36" fmla="*/ 48 w 48"/>
                    <a:gd name="T37" fmla="*/ 10 h 12"/>
                    <a:gd name="T38" fmla="*/ 48 w 48"/>
                    <a:gd name="T39" fmla="*/ 10 h 12"/>
                    <a:gd name="T40" fmla="*/ 48 w 48"/>
                    <a:gd name="T41" fmla="*/ 10 h 12"/>
                    <a:gd name="T42" fmla="*/ 48 w 48"/>
                    <a:gd name="T43" fmla="*/ 10 h 12"/>
                    <a:gd name="T44" fmla="*/ 48 w 48"/>
                    <a:gd name="T45" fmla="*/ 10 h 12"/>
                    <a:gd name="T46" fmla="*/ 48 w 48"/>
                    <a:gd name="T47" fmla="*/ 12 h 12"/>
                    <a:gd name="T48" fmla="*/ 48 w 48"/>
                    <a:gd name="T49" fmla="*/ 12 h 12"/>
                    <a:gd name="T50" fmla="*/ 48 w 48"/>
                    <a:gd name="T51" fmla="*/ 12 h 12"/>
                    <a:gd name="T52" fmla="*/ 48 w 48"/>
                    <a:gd name="T53" fmla="*/ 12 h 12"/>
                    <a:gd name="T54" fmla="*/ 48 w 48"/>
                    <a:gd name="T55" fmla="*/ 12 h 12"/>
                    <a:gd name="T56" fmla="*/ 47 w 48"/>
                    <a:gd name="T57" fmla="*/ 12 h 12"/>
                    <a:gd name="T58" fmla="*/ 44 w 48"/>
                    <a:gd name="T59" fmla="*/ 12 h 12"/>
                    <a:gd name="T60" fmla="*/ 41 w 48"/>
                    <a:gd name="T61" fmla="*/ 10 h 12"/>
                    <a:gd name="T62" fmla="*/ 36 w 48"/>
                    <a:gd name="T63" fmla="*/ 10 h 12"/>
                    <a:gd name="T64" fmla="*/ 32 w 48"/>
                    <a:gd name="T65" fmla="*/ 9 h 12"/>
                    <a:gd name="T66" fmla="*/ 29 w 48"/>
                    <a:gd name="T67" fmla="*/ 7 h 12"/>
                    <a:gd name="T68" fmla="*/ 26 w 48"/>
                    <a:gd name="T69" fmla="*/ 7 h 12"/>
                    <a:gd name="T70" fmla="*/ 20 w 48"/>
                    <a:gd name="T71" fmla="*/ 6 h 12"/>
                    <a:gd name="T72" fmla="*/ 14 w 48"/>
                    <a:gd name="T73" fmla="*/ 6 h 12"/>
                    <a:gd name="T74" fmla="*/ 9 w 48"/>
                    <a:gd name="T75" fmla="*/ 4 h 12"/>
                    <a:gd name="T76" fmla="*/ 5 w 48"/>
                    <a:gd name="T77" fmla="*/ 1 h 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
                    <a:gd name="T118" fmla="*/ 0 h 12"/>
                    <a:gd name="T119" fmla="*/ 48 w 48"/>
                    <a:gd name="T120" fmla="*/ 12 h 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 h="12">
                      <a:moveTo>
                        <a:pt x="2" y="0"/>
                      </a:moveTo>
                      <a:lnTo>
                        <a:pt x="2" y="0"/>
                      </a:lnTo>
                      <a:lnTo>
                        <a:pt x="2" y="1"/>
                      </a:lnTo>
                      <a:lnTo>
                        <a:pt x="0" y="0"/>
                      </a:lnTo>
                      <a:lnTo>
                        <a:pt x="2" y="0"/>
                      </a:lnTo>
                      <a:lnTo>
                        <a:pt x="6" y="0"/>
                      </a:lnTo>
                      <a:lnTo>
                        <a:pt x="11" y="0"/>
                      </a:lnTo>
                      <a:lnTo>
                        <a:pt x="17" y="1"/>
                      </a:lnTo>
                      <a:lnTo>
                        <a:pt x="21" y="1"/>
                      </a:lnTo>
                      <a:lnTo>
                        <a:pt x="26" y="3"/>
                      </a:lnTo>
                      <a:lnTo>
                        <a:pt x="30" y="3"/>
                      </a:lnTo>
                      <a:lnTo>
                        <a:pt x="35" y="4"/>
                      </a:lnTo>
                      <a:lnTo>
                        <a:pt x="39" y="6"/>
                      </a:lnTo>
                      <a:lnTo>
                        <a:pt x="44" y="7"/>
                      </a:lnTo>
                      <a:lnTo>
                        <a:pt x="48" y="9"/>
                      </a:lnTo>
                      <a:lnTo>
                        <a:pt x="48" y="10"/>
                      </a:lnTo>
                      <a:lnTo>
                        <a:pt x="48" y="12"/>
                      </a:lnTo>
                      <a:lnTo>
                        <a:pt x="47" y="12"/>
                      </a:lnTo>
                      <a:lnTo>
                        <a:pt x="45" y="12"/>
                      </a:lnTo>
                      <a:lnTo>
                        <a:pt x="44" y="12"/>
                      </a:lnTo>
                      <a:lnTo>
                        <a:pt x="42" y="12"/>
                      </a:lnTo>
                      <a:lnTo>
                        <a:pt x="41" y="10"/>
                      </a:lnTo>
                      <a:lnTo>
                        <a:pt x="38" y="10"/>
                      </a:lnTo>
                      <a:lnTo>
                        <a:pt x="36" y="10"/>
                      </a:lnTo>
                      <a:lnTo>
                        <a:pt x="33" y="9"/>
                      </a:lnTo>
                      <a:lnTo>
                        <a:pt x="32" y="9"/>
                      </a:lnTo>
                      <a:lnTo>
                        <a:pt x="30" y="9"/>
                      </a:lnTo>
                      <a:lnTo>
                        <a:pt x="29" y="7"/>
                      </a:lnTo>
                      <a:lnTo>
                        <a:pt x="26" y="7"/>
                      </a:lnTo>
                      <a:lnTo>
                        <a:pt x="23" y="7"/>
                      </a:lnTo>
                      <a:lnTo>
                        <a:pt x="20" y="6"/>
                      </a:lnTo>
                      <a:lnTo>
                        <a:pt x="17" y="6"/>
                      </a:lnTo>
                      <a:lnTo>
                        <a:pt x="14" y="6"/>
                      </a:lnTo>
                      <a:lnTo>
                        <a:pt x="12" y="4"/>
                      </a:lnTo>
                      <a:lnTo>
                        <a:pt x="9" y="4"/>
                      </a:lnTo>
                      <a:lnTo>
                        <a:pt x="6" y="3"/>
                      </a:lnTo>
                      <a:lnTo>
                        <a:pt x="5" y="1"/>
                      </a:lnTo>
                      <a:lnTo>
                        <a:pt x="2" y="0"/>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54" name="Freeform 1102"/>
                <p:cNvSpPr>
                  <a:spLocks/>
                </p:cNvSpPr>
                <p:nvPr/>
              </p:nvSpPr>
              <p:spPr bwMode="auto">
                <a:xfrm>
                  <a:off x="1301" y="1554"/>
                  <a:ext cx="48" cy="12"/>
                </a:xfrm>
                <a:custGeom>
                  <a:avLst/>
                  <a:gdLst>
                    <a:gd name="T0" fmla="*/ 2 w 48"/>
                    <a:gd name="T1" fmla="*/ 0 h 12"/>
                    <a:gd name="T2" fmla="*/ 2 w 48"/>
                    <a:gd name="T3" fmla="*/ 1 h 12"/>
                    <a:gd name="T4" fmla="*/ 2 w 48"/>
                    <a:gd name="T5" fmla="*/ 1 h 12"/>
                    <a:gd name="T6" fmla="*/ 0 w 48"/>
                    <a:gd name="T7" fmla="*/ 0 h 12"/>
                    <a:gd name="T8" fmla="*/ 0 w 48"/>
                    <a:gd name="T9" fmla="*/ 0 h 12"/>
                    <a:gd name="T10" fmla="*/ 0 w 48"/>
                    <a:gd name="T11" fmla="*/ 0 h 12"/>
                    <a:gd name="T12" fmla="*/ 0 w 48"/>
                    <a:gd name="T13" fmla="*/ 0 h 12"/>
                    <a:gd name="T14" fmla="*/ 0 w 48"/>
                    <a:gd name="T15" fmla="*/ 0 h 12"/>
                    <a:gd name="T16" fmla="*/ 2 w 48"/>
                    <a:gd name="T17" fmla="*/ 0 h 12"/>
                    <a:gd name="T18" fmla="*/ 2 w 48"/>
                    <a:gd name="T19" fmla="*/ 0 h 12"/>
                    <a:gd name="T20" fmla="*/ 2 w 48"/>
                    <a:gd name="T21" fmla="*/ 0 h 12"/>
                    <a:gd name="T22" fmla="*/ 2 w 48"/>
                    <a:gd name="T23" fmla="*/ 0 h 12"/>
                    <a:gd name="T24" fmla="*/ 6 w 48"/>
                    <a:gd name="T25" fmla="*/ 0 h 12"/>
                    <a:gd name="T26" fmla="*/ 17 w 48"/>
                    <a:gd name="T27" fmla="*/ 1 h 12"/>
                    <a:gd name="T28" fmla="*/ 26 w 48"/>
                    <a:gd name="T29" fmla="*/ 3 h 12"/>
                    <a:gd name="T30" fmla="*/ 35 w 48"/>
                    <a:gd name="T31" fmla="*/ 4 h 12"/>
                    <a:gd name="T32" fmla="*/ 44 w 48"/>
                    <a:gd name="T33" fmla="*/ 7 h 12"/>
                    <a:gd name="T34" fmla="*/ 48 w 48"/>
                    <a:gd name="T35" fmla="*/ 9 h 12"/>
                    <a:gd name="T36" fmla="*/ 48 w 48"/>
                    <a:gd name="T37" fmla="*/ 10 h 12"/>
                    <a:gd name="T38" fmla="*/ 48 w 48"/>
                    <a:gd name="T39" fmla="*/ 10 h 12"/>
                    <a:gd name="T40" fmla="*/ 48 w 48"/>
                    <a:gd name="T41" fmla="*/ 10 h 12"/>
                    <a:gd name="T42" fmla="*/ 48 w 48"/>
                    <a:gd name="T43" fmla="*/ 10 h 12"/>
                    <a:gd name="T44" fmla="*/ 48 w 48"/>
                    <a:gd name="T45" fmla="*/ 10 h 12"/>
                    <a:gd name="T46" fmla="*/ 48 w 48"/>
                    <a:gd name="T47" fmla="*/ 12 h 12"/>
                    <a:gd name="T48" fmla="*/ 48 w 48"/>
                    <a:gd name="T49" fmla="*/ 12 h 12"/>
                    <a:gd name="T50" fmla="*/ 48 w 48"/>
                    <a:gd name="T51" fmla="*/ 12 h 12"/>
                    <a:gd name="T52" fmla="*/ 48 w 48"/>
                    <a:gd name="T53" fmla="*/ 12 h 12"/>
                    <a:gd name="T54" fmla="*/ 48 w 48"/>
                    <a:gd name="T55" fmla="*/ 12 h 12"/>
                    <a:gd name="T56" fmla="*/ 47 w 48"/>
                    <a:gd name="T57" fmla="*/ 12 h 12"/>
                    <a:gd name="T58" fmla="*/ 44 w 48"/>
                    <a:gd name="T59" fmla="*/ 12 h 12"/>
                    <a:gd name="T60" fmla="*/ 41 w 48"/>
                    <a:gd name="T61" fmla="*/ 10 h 12"/>
                    <a:gd name="T62" fmla="*/ 36 w 48"/>
                    <a:gd name="T63" fmla="*/ 10 h 12"/>
                    <a:gd name="T64" fmla="*/ 32 w 48"/>
                    <a:gd name="T65" fmla="*/ 9 h 12"/>
                    <a:gd name="T66" fmla="*/ 29 w 48"/>
                    <a:gd name="T67" fmla="*/ 7 h 12"/>
                    <a:gd name="T68" fmla="*/ 26 w 48"/>
                    <a:gd name="T69" fmla="*/ 7 h 12"/>
                    <a:gd name="T70" fmla="*/ 20 w 48"/>
                    <a:gd name="T71" fmla="*/ 6 h 12"/>
                    <a:gd name="T72" fmla="*/ 14 w 48"/>
                    <a:gd name="T73" fmla="*/ 6 h 12"/>
                    <a:gd name="T74" fmla="*/ 9 w 48"/>
                    <a:gd name="T75" fmla="*/ 4 h 12"/>
                    <a:gd name="T76" fmla="*/ 5 w 48"/>
                    <a:gd name="T77" fmla="*/ 1 h 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
                    <a:gd name="T118" fmla="*/ 0 h 12"/>
                    <a:gd name="T119" fmla="*/ 48 w 48"/>
                    <a:gd name="T120" fmla="*/ 12 h 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 h="12">
                      <a:moveTo>
                        <a:pt x="2" y="0"/>
                      </a:moveTo>
                      <a:lnTo>
                        <a:pt x="2" y="0"/>
                      </a:lnTo>
                      <a:lnTo>
                        <a:pt x="2" y="1"/>
                      </a:lnTo>
                      <a:lnTo>
                        <a:pt x="0" y="0"/>
                      </a:lnTo>
                      <a:lnTo>
                        <a:pt x="2" y="0"/>
                      </a:lnTo>
                      <a:lnTo>
                        <a:pt x="6" y="0"/>
                      </a:lnTo>
                      <a:lnTo>
                        <a:pt x="11" y="0"/>
                      </a:lnTo>
                      <a:lnTo>
                        <a:pt x="17" y="1"/>
                      </a:lnTo>
                      <a:lnTo>
                        <a:pt x="21" y="1"/>
                      </a:lnTo>
                      <a:lnTo>
                        <a:pt x="26" y="3"/>
                      </a:lnTo>
                      <a:lnTo>
                        <a:pt x="30" y="3"/>
                      </a:lnTo>
                      <a:lnTo>
                        <a:pt x="35" y="4"/>
                      </a:lnTo>
                      <a:lnTo>
                        <a:pt x="39" y="6"/>
                      </a:lnTo>
                      <a:lnTo>
                        <a:pt x="44" y="7"/>
                      </a:lnTo>
                      <a:lnTo>
                        <a:pt x="48" y="9"/>
                      </a:lnTo>
                      <a:lnTo>
                        <a:pt x="48" y="10"/>
                      </a:lnTo>
                      <a:lnTo>
                        <a:pt x="48" y="12"/>
                      </a:lnTo>
                      <a:lnTo>
                        <a:pt x="47" y="12"/>
                      </a:lnTo>
                      <a:lnTo>
                        <a:pt x="45" y="12"/>
                      </a:lnTo>
                      <a:lnTo>
                        <a:pt x="44" y="12"/>
                      </a:lnTo>
                      <a:lnTo>
                        <a:pt x="42" y="12"/>
                      </a:lnTo>
                      <a:lnTo>
                        <a:pt x="41" y="10"/>
                      </a:lnTo>
                      <a:lnTo>
                        <a:pt x="38" y="10"/>
                      </a:lnTo>
                      <a:lnTo>
                        <a:pt x="36" y="10"/>
                      </a:lnTo>
                      <a:lnTo>
                        <a:pt x="33" y="9"/>
                      </a:lnTo>
                      <a:lnTo>
                        <a:pt x="32" y="9"/>
                      </a:lnTo>
                      <a:lnTo>
                        <a:pt x="30" y="9"/>
                      </a:lnTo>
                      <a:lnTo>
                        <a:pt x="29" y="7"/>
                      </a:lnTo>
                      <a:lnTo>
                        <a:pt x="26" y="7"/>
                      </a:lnTo>
                      <a:lnTo>
                        <a:pt x="23" y="7"/>
                      </a:lnTo>
                      <a:lnTo>
                        <a:pt x="20" y="6"/>
                      </a:lnTo>
                      <a:lnTo>
                        <a:pt x="17" y="6"/>
                      </a:lnTo>
                      <a:lnTo>
                        <a:pt x="14" y="6"/>
                      </a:lnTo>
                      <a:lnTo>
                        <a:pt x="12" y="4"/>
                      </a:lnTo>
                      <a:lnTo>
                        <a:pt x="9" y="4"/>
                      </a:lnTo>
                      <a:lnTo>
                        <a:pt x="6" y="3"/>
                      </a:lnTo>
                      <a:lnTo>
                        <a:pt x="5" y="1"/>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55" name="Freeform 1103"/>
                <p:cNvSpPr>
                  <a:spLocks/>
                </p:cNvSpPr>
                <p:nvPr/>
              </p:nvSpPr>
              <p:spPr bwMode="auto">
                <a:xfrm>
                  <a:off x="1327" y="1479"/>
                  <a:ext cx="52" cy="27"/>
                </a:xfrm>
                <a:custGeom>
                  <a:avLst/>
                  <a:gdLst>
                    <a:gd name="T0" fmla="*/ 0 w 52"/>
                    <a:gd name="T1" fmla="*/ 27 h 27"/>
                    <a:gd name="T2" fmla="*/ 0 w 52"/>
                    <a:gd name="T3" fmla="*/ 25 h 27"/>
                    <a:gd name="T4" fmla="*/ 1 w 52"/>
                    <a:gd name="T5" fmla="*/ 25 h 27"/>
                    <a:gd name="T6" fmla="*/ 1 w 52"/>
                    <a:gd name="T7" fmla="*/ 24 h 27"/>
                    <a:gd name="T8" fmla="*/ 1 w 52"/>
                    <a:gd name="T9" fmla="*/ 22 h 27"/>
                    <a:gd name="T10" fmla="*/ 3 w 52"/>
                    <a:gd name="T11" fmla="*/ 19 h 27"/>
                    <a:gd name="T12" fmla="*/ 4 w 52"/>
                    <a:gd name="T13" fmla="*/ 16 h 27"/>
                    <a:gd name="T14" fmla="*/ 7 w 52"/>
                    <a:gd name="T15" fmla="*/ 15 h 27"/>
                    <a:gd name="T16" fmla="*/ 9 w 52"/>
                    <a:gd name="T17" fmla="*/ 12 h 27"/>
                    <a:gd name="T18" fmla="*/ 12 w 52"/>
                    <a:gd name="T19" fmla="*/ 9 h 27"/>
                    <a:gd name="T20" fmla="*/ 16 w 52"/>
                    <a:gd name="T21" fmla="*/ 6 h 27"/>
                    <a:gd name="T22" fmla="*/ 16 w 52"/>
                    <a:gd name="T23" fmla="*/ 6 h 27"/>
                    <a:gd name="T24" fmla="*/ 19 w 52"/>
                    <a:gd name="T25" fmla="*/ 4 h 27"/>
                    <a:gd name="T26" fmla="*/ 24 w 52"/>
                    <a:gd name="T27" fmla="*/ 3 h 27"/>
                    <a:gd name="T28" fmla="*/ 28 w 52"/>
                    <a:gd name="T29" fmla="*/ 1 h 27"/>
                    <a:gd name="T30" fmla="*/ 34 w 52"/>
                    <a:gd name="T31" fmla="*/ 1 h 27"/>
                    <a:gd name="T32" fmla="*/ 39 w 52"/>
                    <a:gd name="T33" fmla="*/ 1 h 27"/>
                    <a:gd name="T34" fmla="*/ 43 w 52"/>
                    <a:gd name="T35" fmla="*/ 0 h 27"/>
                    <a:gd name="T36" fmla="*/ 46 w 52"/>
                    <a:gd name="T37" fmla="*/ 0 h 27"/>
                    <a:gd name="T38" fmla="*/ 49 w 52"/>
                    <a:gd name="T39" fmla="*/ 0 h 27"/>
                    <a:gd name="T40" fmla="*/ 52 w 52"/>
                    <a:gd name="T41" fmla="*/ 1 h 27"/>
                    <a:gd name="T42" fmla="*/ 52 w 52"/>
                    <a:gd name="T43" fmla="*/ 1 h 27"/>
                    <a:gd name="T44" fmla="*/ 52 w 52"/>
                    <a:gd name="T45" fmla="*/ 1 h 27"/>
                    <a:gd name="T46" fmla="*/ 52 w 52"/>
                    <a:gd name="T47" fmla="*/ 0 h 27"/>
                    <a:gd name="T48" fmla="*/ 51 w 52"/>
                    <a:gd name="T49" fmla="*/ 0 h 27"/>
                    <a:gd name="T50" fmla="*/ 48 w 52"/>
                    <a:gd name="T51" fmla="*/ 0 h 27"/>
                    <a:gd name="T52" fmla="*/ 46 w 52"/>
                    <a:gd name="T53" fmla="*/ 0 h 27"/>
                    <a:gd name="T54" fmla="*/ 42 w 52"/>
                    <a:gd name="T55" fmla="*/ 0 h 27"/>
                    <a:gd name="T56" fmla="*/ 39 w 52"/>
                    <a:gd name="T57" fmla="*/ 0 h 27"/>
                    <a:gd name="T58" fmla="*/ 34 w 52"/>
                    <a:gd name="T59" fmla="*/ 0 h 27"/>
                    <a:gd name="T60" fmla="*/ 30 w 52"/>
                    <a:gd name="T61" fmla="*/ 0 h 27"/>
                    <a:gd name="T62" fmla="*/ 25 w 52"/>
                    <a:gd name="T63" fmla="*/ 0 h 27"/>
                    <a:gd name="T64" fmla="*/ 21 w 52"/>
                    <a:gd name="T65" fmla="*/ 1 h 27"/>
                    <a:gd name="T66" fmla="*/ 21 w 52"/>
                    <a:gd name="T67" fmla="*/ 1 h 27"/>
                    <a:gd name="T68" fmla="*/ 15 w 52"/>
                    <a:gd name="T69" fmla="*/ 4 h 27"/>
                    <a:gd name="T70" fmla="*/ 10 w 52"/>
                    <a:gd name="T71" fmla="*/ 7 h 27"/>
                    <a:gd name="T72" fmla="*/ 6 w 52"/>
                    <a:gd name="T73" fmla="*/ 10 h 27"/>
                    <a:gd name="T74" fmla="*/ 3 w 52"/>
                    <a:gd name="T75" fmla="*/ 13 h 27"/>
                    <a:gd name="T76" fmla="*/ 3 w 52"/>
                    <a:gd name="T77" fmla="*/ 16 h 27"/>
                    <a:gd name="T78" fmla="*/ 1 w 52"/>
                    <a:gd name="T79" fmla="*/ 19 h 27"/>
                    <a:gd name="T80" fmla="*/ 0 w 52"/>
                    <a:gd name="T81" fmla="*/ 22 h 27"/>
                    <a:gd name="T82" fmla="*/ 0 w 52"/>
                    <a:gd name="T83" fmla="*/ 24 h 27"/>
                    <a:gd name="T84" fmla="*/ 0 w 52"/>
                    <a:gd name="T85" fmla="*/ 25 h 27"/>
                    <a:gd name="T86" fmla="*/ 0 w 52"/>
                    <a:gd name="T87" fmla="*/ 27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
                    <a:gd name="T133" fmla="*/ 0 h 27"/>
                    <a:gd name="T134" fmla="*/ 52 w 52"/>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 h="27">
                      <a:moveTo>
                        <a:pt x="0" y="27"/>
                      </a:moveTo>
                      <a:lnTo>
                        <a:pt x="0" y="25"/>
                      </a:lnTo>
                      <a:lnTo>
                        <a:pt x="1" y="25"/>
                      </a:lnTo>
                      <a:lnTo>
                        <a:pt x="1" y="24"/>
                      </a:lnTo>
                      <a:lnTo>
                        <a:pt x="1" y="22"/>
                      </a:lnTo>
                      <a:lnTo>
                        <a:pt x="3" y="19"/>
                      </a:lnTo>
                      <a:lnTo>
                        <a:pt x="4" y="16"/>
                      </a:lnTo>
                      <a:lnTo>
                        <a:pt x="7" y="15"/>
                      </a:lnTo>
                      <a:lnTo>
                        <a:pt x="9" y="12"/>
                      </a:lnTo>
                      <a:lnTo>
                        <a:pt x="12" y="9"/>
                      </a:lnTo>
                      <a:lnTo>
                        <a:pt x="16" y="6"/>
                      </a:lnTo>
                      <a:lnTo>
                        <a:pt x="19" y="4"/>
                      </a:lnTo>
                      <a:lnTo>
                        <a:pt x="24" y="3"/>
                      </a:lnTo>
                      <a:lnTo>
                        <a:pt x="28" y="1"/>
                      </a:lnTo>
                      <a:lnTo>
                        <a:pt x="34" y="1"/>
                      </a:lnTo>
                      <a:lnTo>
                        <a:pt x="39" y="1"/>
                      </a:lnTo>
                      <a:lnTo>
                        <a:pt x="43" y="0"/>
                      </a:lnTo>
                      <a:lnTo>
                        <a:pt x="46" y="0"/>
                      </a:lnTo>
                      <a:lnTo>
                        <a:pt x="49" y="0"/>
                      </a:lnTo>
                      <a:lnTo>
                        <a:pt x="52" y="1"/>
                      </a:lnTo>
                      <a:lnTo>
                        <a:pt x="52" y="0"/>
                      </a:lnTo>
                      <a:lnTo>
                        <a:pt x="51" y="0"/>
                      </a:lnTo>
                      <a:lnTo>
                        <a:pt x="48" y="0"/>
                      </a:lnTo>
                      <a:lnTo>
                        <a:pt x="46" y="0"/>
                      </a:lnTo>
                      <a:lnTo>
                        <a:pt x="42" y="0"/>
                      </a:lnTo>
                      <a:lnTo>
                        <a:pt x="39" y="0"/>
                      </a:lnTo>
                      <a:lnTo>
                        <a:pt x="34" y="0"/>
                      </a:lnTo>
                      <a:lnTo>
                        <a:pt x="30" y="0"/>
                      </a:lnTo>
                      <a:lnTo>
                        <a:pt x="25" y="0"/>
                      </a:lnTo>
                      <a:lnTo>
                        <a:pt x="21" y="1"/>
                      </a:lnTo>
                      <a:lnTo>
                        <a:pt x="15" y="4"/>
                      </a:lnTo>
                      <a:lnTo>
                        <a:pt x="10" y="7"/>
                      </a:lnTo>
                      <a:lnTo>
                        <a:pt x="6" y="10"/>
                      </a:lnTo>
                      <a:lnTo>
                        <a:pt x="3" y="13"/>
                      </a:lnTo>
                      <a:lnTo>
                        <a:pt x="3" y="16"/>
                      </a:lnTo>
                      <a:lnTo>
                        <a:pt x="1" y="19"/>
                      </a:lnTo>
                      <a:lnTo>
                        <a:pt x="0" y="22"/>
                      </a:lnTo>
                      <a:lnTo>
                        <a:pt x="0" y="24"/>
                      </a:lnTo>
                      <a:lnTo>
                        <a:pt x="0" y="25"/>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56" name="Freeform 1104"/>
                <p:cNvSpPr>
                  <a:spLocks/>
                </p:cNvSpPr>
                <p:nvPr/>
              </p:nvSpPr>
              <p:spPr bwMode="auto">
                <a:xfrm>
                  <a:off x="1280" y="1449"/>
                  <a:ext cx="77" cy="48"/>
                </a:xfrm>
                <a:custGeom>
                  <a:avLst/>
                  <a:gdLst>
                    <a:gd name="T0" fmla="*/ 0 w 77"/>
                    <a:gd name="T1" fmla="*/ 48 h 48"/>
                    <a:gd name="T2" fmla="*/ 0 w 77"/>
                    <a:gd name="T3" fmla="*/ 43 h 48"/>
                    <a:gd name="T4" fmla="*/ 0 w 77"/>
                    <a:gd name="T5" fmla="*/ 40 h 48"/>
                    <a:gd name="T6" fmla="*/ 2 w 77"/>
                    <a:gd name="T7" fmla="*/ 37 h 48"/>
                    <a:gd name="T8" fmla="*/ 2 w 77"/>
                    <a:gd name="T9" fmla="*/ 34 h 48"/>
                    <a:gd name="T10" fmla="*/ 3 w 77"/>
                    <a:gd name="T11" fmla="*/ 33 h 48"/>
                    <a:gd name="T12" fmla="*/ 5 w 77"/>
                    <a:gd name="T13" fmla="*/ 30 h 48"/>
                    <a:gd name="T14" fmla="*/ 6 w 77"/>
                    <a:gd name="T15" fmla="*/ 27 h 48"/>
                    <a:gd name="T16" fmla="*/ 9 w 77"/>
                    <a:gd name="T17" fmla="*/ 24 h 48"/>
                    <a:gd name="T18" fmla="*/ 12 w 77"/>
                    <a:gd name="T19" fmla="*/ 21 h 48"/>
                    <a:gd name="T20" fmla="*/ 15 w 77"/>
                    <a:gd name="T21" fmla="*/ 16 h 48"/>
                    <a:gd name="T22" fmla="*/ 15 w 77"/>
                    <a:gd name="T23" fmla="*/ 16 h 48"/>
                    <a:gd name="T24" fmla="*/ 20 w 77"/>
                    <a:gd name="T25" fmla="*/ 13 h 48"/>
                    <a:gd name="T26" fmla="*/ 27 w 77"/>
                    <a:gd name="T27" fmla="*/ 10 h 48"/>
                    <a:gd name="T28" fmla="*/ 35 w 77"/>
                    <a:gd name="T29" fmla="*/ 7 h 48"/>
                    <a:gd name="T30" fmla="*/ 42 w 77"/>
                    <a:gd name="T31" fmla="*/ 4 h 48"/>
                    <a:gd name="T32" fmla="*/ 51 w 77"/>
                    <a:gd name="T33" fmla="*/ 3 h 48"/>
                    <a:gd name="T34" fmla="*/ 59 w 77"/>
                    <a:gd name="T35" fmla="*/ 1 h 48"/>
                    <a:gd name="T36" fmla="*/ 66 w 77"/>
                    <a:gd name="T37" fmla="*/ 1 h 48"/>
                    <a:gd name="T38" fmla="*/ 72 w 77"/>
                    <a:gd name="T39" fmla="*/ 0 h 48"/>
                    <a:gd name="T40" fmla="*/ 75 w 77"/>
                    <a:gd name="T41" fmla="*/ 0 h 48"/>
                    <a:gd name="T42" fmla="*/ 77 w 77"/>
                    <a:gd name="T43" fmla="*/ 0 h 48"/>
                    <a:gd name="T44" fmla="*/ 77 w 77"/>
                    <a:gd name="T45" fmla="*/ 0 h 48"/>
                    <a:gd name="T46" fmla="*/ 77 w 77"/>
                    <a:gd name="T47" fmla="*/ 0 h 48"/>
                    <a:gd name="T48" fmla="*/ 74 w 77"/>
                    <a:gd name="T49" fmla="*/ 0 h 48"/>
                    <a:gd name="T50" fmla="*/ 72 w 77"/>
                    <a:gd name="T51" fmla="*/ 0 h 48"/>
                    <a:gd name="T52" fmla="*/ 68 w 77"/>
                    <a:gd name="T53" fmla="*/ 0 h 48"/>
                    <a:gd name="T54" fmla="*/ 65 w 77"/>
                    <a:gd name="T55" fmla="*/ 0 h 48"/>
                    <a:gd name="T56" fmla="*/ 60 w 77"/>
                    <a:gd name="T57" fmla="*/ 0 h 48"/>
                    <a:gd name="T58" fmla="*/ 56 w 77"/>
                    <a:gd name="T59" fmla="*/ 0 h 48"/>
                    <a:gd name="T60" fmla="*/ 51 w 77"/>
                    <a:gd name="T61" fmla="*/ 1 h 48"/>
                    <a:gd name="T62" fmla="*/ 47 w 77"/>
                    <a:gd name="T63" fmla="*/ 1 h 48"/>
                    <a:gd name="T64" fmla="*/ 42 w 77"/>
                    <a:gd name="T65" fmla="*/ 3 h 48"/>
                    <a:gd name="T66" fmla="*/ 42 w 77"/>
                    <a:gd name="T67" fmla="*/ 3 h 48"/>
                    <a:gd name="T68" fmla="*/ 36 w 77"/>
                    <a:gd name="T69" fmla="*/ 3 h 48"/>
                    <a:gd name="T70" fmla="*/ 30 w 77"/>
                    <a:gd name="T71" fmla="*/ 6 h 48"/>
                    <a:gd name="T72" fmla="*/ 24 w 77"/>
                    <a:gd name="T73" fmla="*/ 7 h 48"/>
                    <a:gd name="T74" fmla="*/ 20 w 77"/>
                    <a:gd name="T75" fmla="*/ 10 h 48"/>
                    <a:gd name="T76" fmla="*/ 15 w 77"/>
                    <a:gd name="T77" fmla="*/ 12 h 48"/>
                    <a:gd name="T78" fmla="*/ 11 w 77"/>
                    <a:gd name="T79" fmla="*/ 15 h 48"/>
                    <a:gd name="T80" fmla="*/ 8 w 77"/>
                    <a:gd name="T81" fmla="*/ 16 h 48"/>
                    <a:gd name="T82" fmla="*/ 5 w 77"/>
                    <a:gd name="T83" fmla="*/ 19 h 48"/>
                    <a:gd name="T84" fmla="*/ 3 w 77"/>
                    <a:gd name="T85" fmla="*/ 22 h 48"/>
                    <a:gd name="T86" fmla="*/ 3 w 77"/>
                    <a:gd name="T87" fmla="*/ 25 h 48"/>
                    <a:gd name="T88" fmla="*/ 3 w 77"/>
                    <a:gd name="T89" fmla="*/ 25 h 48"/>
                    <a:gd name="T90" fmla="*/ 2 w 77"/>
                    <a:gd name="T91" fmla="*/ 27 h 48"/>
                    <a:gd name="T92" fmla="*/ 2 w 77"/>
                    <a:gd name="T93" fmla="*/ 30 h 48"/>
                    <a:gd name="T94" fmla="*/ 0 w 77"/>
                    <a:gd name="T95" fmla="*/ 34 h 48"/>
                    <a:gd name="T96" fmla="*/ 0 w 77"/>
                    <a:gd name="T97" fmla="*/ 37 h 48"/>
                    <a:gd name="T98" fmla="*/ 0 w 77"/>
                    <a:gd name="T99" fmla="*/ 39 h 48"/>
                    <a:gd name="T100" fmla="*/ 0 w 77"/>
                    <a:gd name="T101" fmla="*/ 42 h 48"/>
                    <a:gd name="T102" fmla="*/ 0 w 77"/>
                    <a:gd name="T103" fmla="*/ 45 h 48"/>
                    <a:gd name="T104" fmla="*/ 0 w 77"/>
                    <a:gd name="T105" fmla="*/ 46 h 48"/>
                    <a:gd name="T106" fmla="*/ 0 w 77"/>
                    <a:gd name="T107" fmla="*/ 46 h 48"/>
                    <a:gd name="T108" fmla="*/ 0 w 77"/>
                    <a:gd name="T109" fmla="*/ 48 h 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48"/>
                    <a:gd name="T167" fmla="*/ 77 w 77"/>
                    <a:gd name="T168" fmla="*/ 48 h 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48">
                      <a:moveTo>
                        <a:pt x="0" y="48"/>
                      </a:moveTo>
                      <a:lnTo>
                        <a:pt x="0" y="43"/>
                      </a:lnTo>
                      <a:lnTo>
                        <a:pt x="0" y="40"/>
                      </a:lnTo>
                      <a:lnTo>
                        <a:pt x="2" y="37"/>
                      </a:lnTo>
                      <a:lnTo>
                        <a:pt x="2" y="34"/>
                      </a:lnTo>
                      <a:lnTo>
                        <a:pt x="3" y="33"/>
                      </a:lnTo>
                      <a:lnTo>
                        <a:pt x="5" y="30"/>
                      </a:lnTo>
                      <a:lnTo>
                        <a:pt x="6" y="27"/>
                      </a:lnTo>
                      <a:lnTo>
                        <a:pt x="9" y="24"/>
                      </a:lnTo>
                      <a:lnTo>
                        <a:pt x="12" y="21"/>
                      </a:lnTo>
                      <a:lnTo>
                        <a:pt x="15" y="16"/>
                      </a:lnTo>
                      <a:lnTo>
                        <a:pt x="20" y="13"/>
                      </a:lnTo>
                      <a:lnTo>
                        <a:pt x="27" y="10"/>
                      </a:lnTo>
                      <a:lnTo>
                        <a:pt x="35" y="7"/>
                      </a:lnTo>
                      <a:lnTo>
                        <a:pt x="42" y="4"/>
                      </a:lnTo>
                      <a:lnTo>
                        <a:pt x="51" y="3"/>
                      </a:lnTo>
                      <a:lnTo>
                        <a:pt x="59" y="1"/>
                      </a:lnTo>
                      <a:lnTo>
                        <a:pt x="66" y="1"/>
                      </a:lnTo>
                      <a:lnTo>
                        <a:pt x="72" y="0"/>
                      </a:lnTo>
                      <a:lnTo>
                        <a:pt x="75" y="0"/>
                      </a:lnTo>
                      <a:lnTo>
                        <a:pt x="77" y="0"/>
                      </a:lnTo>
                      <a:lnTo>
                        <a:pt x="74" y="0"/>
                      </a:lnTo>
                      <a:lnTo>
                        <a:pt x="72" y="0"/>
                      </a:lnTo>
                      <a:lnTo>
                        <a:pt x="68" y="0"/>
                      </a:lnTo>
                      <a:lnTo>
                        <a:pt x="65" y="0"/>
                      </a:lnTo>
                      <a:lnTo>
                        <a:pt x="60" y="0"/>
                      </a:lnTo>
                      <a:lnTo>
                        <a:pt x="56" y="0"/>
                      </a:lnTo>
                      <a:lnTo>
                        <a:pt x="51" y="1"/>
                      </a:lnTo>
                      <a:lnTo>
                        <a:pt x="47" y="1"/>
                      </a:lnTo>
                      <a:lnTo>
                        <a:pt x="42" y="3"/>
                      </a:lnTo>
                      <a:lnTo>
                        <a:pt x="36" y="3"/>
                      </a:lnTo>
                      <a:lnTo>
                        <a:pt x="30" y="6"/>
                      </a:lnTo>
                      <a:lnTo>
                        <a:pt x="24" y="7"/>
                      </a:lnTo>
                      <a:lnTo>
                        <a:pt x="20" y="10"/>
                      </a:lnTo>
                      <a:lnTo>
                        <a:pt x="15" y="12"/>
                      </a:lnTo>
                      <a:lnTo>
                        <a:pt x="11" y="15"/>
                      </a:lnTo>
                      <a:lnTo>
                        <a:pt x="8" y="16"/>
                      </a:lnTo>
                      <a:lnTo>
                        <a:pt x="5" y="19"/>
                      </a:lnTo>
                      <a:lnTo>
                        <a:pt x="3" y="22"/>
                      </a:lnTo>
                      <a:lnTo>
                        <a:pt x="3" y="25"/>
                      </a:lnTo>
                      <a:lnTo>
                        <a:pt x="2" y="27"/>
                      </a:lnTo>
                      <a:lnTo>
                        <a:pt x="2" y="30"/>
                      </a:lnTo>
                      <a:lnTo>
                        <a:pt x="0" y="34"/>
                      </a:lnTo>
                      <a:lnTo>
                        <a:pt x="0" y="37"/>
                      </a:lnTo>
                      <a:lnTo>
                        <a:pt x="0" y="39"/>
                      </a:lnTo>
                      <a:lnTo>
                        <a:pt x="0" y="42"/>
                      </a:lnTo>
                      <a:lnTo>
                        <a:pt x="0" y="45"/>
                      </a:lnTo>
                      <a:lnTo>
                        <a:pt x="0" y="46"/>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57" name="Freeform 1105"/>
                <p:cNvSpPr>
                  <a:spLocks/>
                </p:cNvSpPr>
                <p:nvPr/>
              </p:nvSpPr>
              <p:spPr bwMode="auto">
                <a:xfrm>
                  <a:off x="1237" y="1860"/>
                  <a:ext cx="215" cy="561"/>
                </a:xfrm>
                <a:custGeom>
                  <a:avLst/>
                  <a:gdLst>
                    <a:gd name="T0" fmla="*/ 11 w 215"/>
                    <a:gd name="T1" fmla="*/ 543 h 561"/>
                    <a:gd name="T2" fmla="*/ 22 w 215"/>
                    <a:gd name="T3" fmla="*/ 511 h 561"/>
                    <a:gd name="T4" fmla="*/ 25 w 215"/>
                    <a:gd name="T5" fmla="*/ 481 h 561"/>
                    <a:gd name="T6" fmla="*/ 49 w 215"/>
                    <a:gd name="T7" fmla="*/ 438 h 561"/>
                    <a:gd name="T8" fmla="*/ 108 w 215"/>
                    <a:gd name="T9" fmla="*/ 395 h 561"/>
                    <a:gd name="T10" fmla="*/ 144 w 215"/>
                    <a:gd name="T11" fmla="*/ 351 h 561"/>
                    <a:gd name="T12" fmla="*/ 145 w 215"/>
                    <a:gd name="T13" fmla="*/ 305 h 561"/>
                    <a:gd name="T14" fmla="*/ 124 w 215"/>
                    <a:gd name="T15" fmla="*/ 256 h 561"/>
                    <a:gd name="T16" fmla="*/ 109 w 215"/>
                    <a:gd name="T17" fmla="*/ 221 h 561"/>
                    <a:gd name="T18" fmla="*/ 115 w 215"/>
                    <a:gd name="T19" fmla="*/ 181 h 561"/>
                    <a:gd name="T20" fmla="*/ 112 w 215"/>
                    <a:gd name="T21" fmla="*/ 126 h 561"/>
                    <a:gd name="T22" fmla="*/ 105 w 215"/>
                    <a:gd name="T23" fmla="*/ 79 h 561"/>
                    <a:gd name="T24" fmla="*/ 103 w 215"/>
                    <a:gd name="T25" fmla="*/ 39 h 561"/>
                    <a:gd name="T26" fmla="*/ 112 w 215"/>
                    <a:gd name="T27" fmla="*/ 3 h 561"/>
                    <a:gd name="T28" fmla="*/ 144 w 215"/>
                    <a:gd name="T29" fmla="*/ 9 h 561"/>
                    <a:gd name="T30" fmla="*/ 166 w 215"/>
                    <a:gd name="T31" fmla="*/ 21 h 561"/>
                    <a:gd name="T32" fmla="*/ 197 w 215"/>
                    <a:gd name="T33" fmla="*/ 24 h 561"/>
                    <a:gd name="T34" fmla="*/ 193 w 215"/>
                    <a:gd name="T35" fmla="*/ 48 h 561"/>
                    <a:gd name="T36" fmla="*/ 176 w 215"/>
                    <a:gd name="T37" fmla="*/ 84 h 561"/>
                    <a:gd name="T38" fmla="*/ 175 w 215"/>
                    <a:gd name="T39" fmla="*/ 139 h 561"/>
                    <a:gd name="T40" fmla="*/ 170 w 215"/>
                    <a:gd name="T41" fmla="*/ 199 h 561"/>
                    <a:gd name="T42" fmla="*/ 178 w 215"/>
                    <a:gd name="T43" fmla="*/ 223 h 561"/>
                    <a:gd name="T44" fmla="*/ 208 w 215"/>
                    <a:gd name="T45" fmla="*/ 292 h 561"/>
                    <a:gd name="T46" fmla="*/ 212 w 215"/>
                    <a:gd name="T47" fmla="*/ 363 h 561"/>
                    <a:gd name="T48" fmla="*/ 215 w 215"/>
                    <a:gd name="T49" fmla="*/ 420 h 561"/>
                    <a:gd name="T50" fmla="*/ 199 w 215"/>
                    <a:gd name="T51" fmla="*/ 480 h 561"/>
                    <a:gd name="T52" fmla="*/ 191 w 215"/>
                    <a:gd name="T53" fmla="*/ 537 h 561"/>
                    <a:gd name="T54" fmla="*/ 170 w 215"/>
                    <a:gd name="T55" fmla="*/ 550 h 561"/>
                    <a:gd name="T56" fmla="*/ 175 w 215"/>
                    <a:gd name="T57" fmla="*/ 507 h 561"/>
                    <a:gd name="T58" fmla="*/ 184 w 215"/>
                    <a:gd name="T59" fmla="*/ 460 h 561"/>
                    <a:gd name="T60" fmla="*/ 193 w 215"/>
                    <a:gd name="T61" fmla="*/ 436 h 561"/>
                    <a:gd name="T62" fmla="*/ 194 w 215"/>
                    <a:gd name="T63" fmla="*/ 414 h 561"/>
                    <a:gd name="T64" fmla="*/ 190 w 215"/>
                    <a:gd name="T65" fmla="*/ 392 h 561"/>
                    <a:gd name="T66" fmla="*/ 188 w 215"/>
                    <a:gd name="T67" fmla="*/ 362 h 561"/>
                    <a:gd name="T68" fmla="*/ 188 w 215"/>
                    <a:gd name="T69" fmla="*/ 306 h 561"/>
                    <a:gd name="T70" fmla="*/ 160 w 215"/>
                    <a:gd name="T71" fmla="*/ 235 h 561"/>
                    <a:gd name="T72" fmla="*/ 150 w 215"/>
                    <a:gd name="T73" fmla="*/ 173 h 561"/>
                    <a:gd name="T74" fmla="*/ 155 w 215"/>
                    <a:gd name="T75" fmla="*/ 130 h 561"/>
                    <a:gd name="T76" fmla="*/ 158 w 215"/>
                    <a:gd name="T77" fmla="*/ 97 h 561"/>
                    <a:gd name="T78" fmla="*/ 164 w 215"/>
                    <a:gd name="T79" fmla="*/ 45 h 561"/>
                    <a:gd name="T80" fmla="*/ 158 w 215"/>
                    <a:gd name="T81" fmla="*/ 39 h 561"/>
                    <a:gd name="T82" fmla="*/ 144 w 215"/>
                    <a:gd name="T83" fmla="*/ 33 h 561"/>
                    <a:gd name="T84" fmla="*/ 139 w 215"/>
                    <a:gd name="T85" fmla="*/ 30 h 561"/>
                    <a:gd name="T86" fmla="*/ 130 w 215"/>
                    <a:gd name="T87" fmla="*/ 25 h 561"/>
                    <a:gd name="T88" fmla="*/ 127 w 215"/>
                    <a:gd name="T89" fmla="*/ 24 h 561"/>
                    <a:gd name="T90" fmla="*/ 124 w 215"/>
                    <a:gd name="T91" fmla="*/ 22 h 561"/>
                    <a:gd name="T92" fmla="*/ 124 w 215"/>
                    <a:gd name="T93" fmla="*/ 27 h 561"/>
                    <a:gd name="T94" fmla="*/ 124 w 215"/>
                    <a:gd name="T95" fmla="*/ 34 h 561"/>
                    <a:gd name="T96" fmla="*/ 126 w 215"/>
                    <a:gd name="T97" fmla="*/ 48 h 561"/>
                    <a:gd name="T98" fmla="*/ 126 w 215"/>
                    <a:gd name="T99" fmla="*/ 67 h 561"/>
                    <a:gd name="T100" fmla="*/ 130 w 215"/>
                    <a:gd name="T101" fmla="*/ 114 h 561"/>
                    <a:gd name="T102" fmla="*/ 138 w 215"/>
                    <a:gd name="T103" fmla="*/ 164 h 561"/>
                    <a:gd name="T104" fmla="*/ 130 w 215"/>
                    <a:gd name="T105" fmla="*/ 214 h 561"/>
                    <a:gd name="T106" fmla="*/ 135 w 215"/>
                    <a:gd name="T107" fmla="*/ 233 h 561"/>
                    <a:gd name="T108" fmla="*/ 144 w 215"/>
                    <a:gd name="T109" fmla="*/ 245 h 561"/>
                    <a:gd name="T110" fmla="*/ 155 w 215"/>
                    <a:gd name="T111" fmla="*/ 269 h 561"/>
                    <a:gd name="T112" fmla="*/ 169 w 215"/>
                    <a:gd name="T113" fmla="*/ 320 h 561"/>
                    <a:gd name="T114" fmla="*/ 151 w 215"/>
                    <a:gd name="T115" fmla="*/ 380 h 561"/>
                    <a:gd name="T116" fmla="*/ 90 w 215"/>
                    <a:gd name="T117" fmla="*/ 435 h 561"/>
                    <a:gd name="T118" fmla="*/ 49 w 215"/>
                    <a:gd name="T119" fmla="*/ 468 h 561"/>
                    <a:gd name="T120" fmla="*/ 46 w 215"/>
                    <a:gd name="T121" fmla="*/ 489 h 561"/>
                    <a:gd name="T122" fmla="*/ 40 w 215"/>
                    <a:gd name="T123" fmla="*/ 525 h 561"/>
                    <a:gd name="T124" fmla="*/ 30 w 215"/>
                    <a:gd name="T125" fmla="*/ 550 h 5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5"/>
                    <a:gd name="T190" fmla="*/ 0 h 561"/>
                    <a:gd name="T191" fmla="*/ 215 w 215"/>
                    <a:gd name="T192" fmla="*/ 561 h 5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5" h="561">
                      <a:moveTo>
                        <a:pt x="0" y="561"/>
                      </a:moveTo>
                      <a:lnTo>
                        <a:pt x="2" y="558"/>
                      </a:lnTo>
                      <a:lnTo>
                        <a:pt x="3" y="556"/>
                      </a:lnTo>
                      <a:lnTo>
                        <a:pt x="5" y="553"/>
                      </a:lnTo>
                      <a:lnTo>
                        <a:pt x="6" y="552"/>
                      </a:lnTo>
                      <a:lnTo>
                        <a:pt x="8" y="549"/>
                      </a:lnTo>
                      <a:lnTo>
                        <a:pt x="9" y="546"/>
                      </a:lnTo>
                      <a:lnTo>
                        <a:pt x="11" y="543"/>
                      </a:lnTo>
                      <a:lnTo>
                        <a:pt x="12" y="540"/>
                      </a:lnTo>
                      <a:lnTo>
                        <a:pt x="13" y="537"/>
                      </a:lnTo>
                      <a:lnTo>
                        <a:pt x="15" y="532"/>
                      </a:lnTo>
                      <a:lnTo>
                        <a:pt x="16" y="526"/>
                      </a:lnTo>
                      <a:lnTo>
                        <a:pt x="19" y="520"/>
                      </a:lnTo>
                      <a:lnTo>
                        <a:pt x="21" y="516"/>
                      </a:lnTo>
                      <a:lnTo>
                        <a:pt x="22" y="511"/>
                      </a:lnTo>
                      <a:lnTo>
                        <a:pt x="24" y="507"/>
                      </a:lnTo>
                      <a:lnTo>
                        <a:pt x="25" y="504"/>
                      </a:lnTo>
                      <a:lnTo>
                        <a:pt x="25" y="499"/>
                      </a:lnTo>
                      <a:lnTo>
                        <a:pt x="25" y="495"/>
                      </a:lnTo>
                      <a:lnTo>
                        <a:pt x="25" y="490"/>
                      </a:lnTo>
                      <a:lnTo>
                        <a:pt x="25" y="486"/>
                      </a:lnTo>
                      <a:lnTo>
                        <a:pt x="25" y="481"/>
                      </a:lnTo>
                      <a:lnTo>
                        <a:pt x="25" y="475"/>
                      </a:lnTo>
                      <a:lnTo>
                        <a:pt x="27" y="469"/>
                      </a:lnTo>
                      <a:lnTo>
                        <a:pt x="28" y="463"/>
                      </a:lnTo>
                      <a:lnTo>
                        <a:pt x="31" y="459"/>
                      </a:lnTo>
                      <a:lnTo>
                        <a:pt x="34" y="453"/>
                      </a:lnTo>
                      <a:lnTo>
                        <a:pt x="39" y="448"/>
                      </a:lnTo>
                      <a:lnTo>
                        <a:pt x="43" y="442"/>
                      </a:lnTo>
                      <a:lnTo>
                        <a:pt x="49" y="438"/>
                      </a:lnTo>
                      <a:lnTo>
                        <a:pt x="55" y="434"/>
                      </a:lnTo>
                      <a:lnTo>
                        <a:pt x="63" y="429"/>
                      </a:lnTo>
                      <a:lnTo>
                        <a:pt x="72" y="423"/>
                      </a:lnTo>
                      <a:lnTo>
                        <a:pt x="81" y="416"/>
                      </a:lnTo>
                      <a:lnTo>
                        <a:pt x="90" y="410"/>
                      </a:lnTo>
                      <a:lnTo>
                        <a:pt x="99" y="402"/>
                      </a:lnTo>
                      <a:lnTo>
                        <a:pt x="108" y="395"/>
                      </a:lnTo>
                      <a:lnTo>
                        <a:pt x="117" y="387"/>
                      </a:lnTo>
                      <a:lnTo>
                        <a:pt x="124" y="380"/>
                      </a:lnTo>
                      <a:lnTo>
                        <a:pt x="130" y="374"/>
                      </a:lnTo>
                      <a:lnTo>
                        <a:pt x="135" y="368"/>
                      </a:lnTo>
                      <a:lnTo>
                        <a:pt x="138" y="362"/>
                      </a:lnTo>
                      <a:lnTo>
                        <a:pt x="141" y="357"/>
                      </a:lnTo>
                      <a:lnTo>
                        <a:pt x="144" y="351"/>
                      </a:lnTo>
                      <a:lnTo>
                        <a:pt x="147" y="345"/>
                      </a:lnTo>
                      <a:lnTo>
                        <a:pt x="148" y="339"/>
                      </a:lnTo>
                      <a:lnTo>
                        <a:pt x="148" y="335"/>
                      </a:lnTo>
                      <a:lnTo>
                        <a:pt x="148" y="327"/>
                      </a:lnTo>
                      <a:lnTo>
                        <a:pt x="148" y="320"/>
                      </a:lnTo>
                      <a:lnTo>
                        <a:pt x="147" y="312"/>
                      </a:lnTo>
                      <a:lnTo>
                        <a:pt x="145" y="305"/>
                      </a:lnTo>
                      <a:lnTo>
                        <a:pt x="142" y="296"/>
                      </a:lnTo>
                      <a:lnTo>
                        <a:pt x="139" y="289"/>
                      </a:lnTo>
                      <a:lnTo>
                        <a:pt x="138" y="283"/>
                      </a:lnTo>
                      <a:lnTo>
                        <a:pt x="135" y="277"/>
                      </a:lnTo>
                      <a:lnTo>
                        <a:pt x="132" y="271"/>
                      </a:lnTo>
                      <a:lnTo>
                        <a:pt x="130" y="265"/>
                      </a:lnTo>
                      <a:lnTo>
                        <a:pt x="127" y="260"/>
                      </a:lnTo>
                      <a:lnTo>
                        <a:pt x="124" y="256"/>
                      </a:lnTo>
                      <a:lnTo>
                        <a:pt x="121" y="250"/>
                      </a:lnTo>
                      <a:lnTo>
                        <a:pt x="117" y="245"/>
                      </a:lnTo>
                      <a:lnTo>
                        <a:pt x="114" y="239"/>
                      </a:lnTo>
                      <a:lnTo>
                        <a:pt x="112" y="235"/>
                      </a:lnTo>
                      <a:lnTo>
                        <a:pt x="111" y="230"/>
                      </a:lnTo>
                      <a:lnTo>
                        <a:pt x="109" y="226"/>
                      </a:lnTo>
                      <a:lnTo>
                        <a:pt x="109" y="221"/>
                      </a:lnTo>
                      <a:lnTo>
                        <a:pt x="109" y="215"/>
                      </a:lnTo>
                      <a:lnTo>
                        <a:pt x="109" y="211"/>
                      </a:lnTo>
                      <a:lnTo>
                        <a:pt x="109" y="206"/>
                      </a:lnTo>
                      <a:lnTo>
                        <a:pt x="111" y="200"/>
                      </a:lnTo>
                      <a:lnTo>
                        <a:pt x="112" y="194"/>
                      </a:lnTo>
                      <a:lnTo>
                        <a:pt x="114" y="188"/>
                      </a:lnTo>
                      <a:lnTo>
                        <a:pt x="115" y="181"/>
                      </a:lnTo>
                      <a:lnTo>
                        <a:pt x="117" y="173"/>
                      </a:lnTo>
                      <a:lnTo>
                        <a:pt x="117" y="164"/>
                      </a:lnTo>
                      <a:lnTo>
                        <a:pt x="117" y="157"/>
                      </a:lnTo>
                      <a:lnTo>
                        <a:pt x="117" y="149"/>
                      </a:lnTo>
                      <a:lnTo>
                        <a:pt x="115" y="142"/>
                      </a:lnTo>
                      <a:lnTo>
                        <a:pt x="114" y="136"/>
                      </a:lnTo>
                      <a:lnTo>
                        <a:pt x="114" y="130"/>
                      </a:lnTo>
                      <a:lnTo>
                        <a:pt x="112" y="126"/>
                      </a:lnTo>
                      <a:lnTo>
                        <a:pt x="111" y="121"/>
                      </a:lnTo>
                      <a:lnTo>
                        <a:pt x="109" y="115"/>
                      </a:lnTo>
                      <a:lnTo>
                        <a:pt x="109" y="109"/>
                      </a:lnTo>
                      <a:lnTo>
                        <a:pt x="108" y="102"/>
                      </a:lnTo>
                      <a:lnTo>
                        <a:pt x="106" y="94"/>
                      </a:lnTo>
                      <a:lnTo>
                        <a:pt x="106" y="87"/>
                      </a:lnTo>
                      <a:lnTo>
                        <a:pt x="105" y="79"/>
                      </a:lnTo>
                      <a:lnTo>
                        <a:pt x="105" y="73"/>
                      </a:lnTo>
                      <a:lnTo>
                        <a:pt x="105" y="67"/>
                      </a:lnTo>
                      <a:lnTo>
                        <a:pt x="105" y="61"/>
                      </a:lnTo>
                      <a:lnTo>
                        <a:pt x="105" y="55"/>
                      </a:lnTo>
                      <a:lnTo>
                        <a:pt x="105" y="51"/>
                      </a:lnTo>
                      <a:lnTo>
                        <a:pt x="105" y="45"/>
                      </a:lnTo>
                      <a:lnTo>
                        <a:pt x="103" y="39"/>
                      </a:lnTo>
                      <a:lnTo>
                        <a:pt x="102" y="33"/>
                      </a:lnTo>
                      <a:lnTo>
                        <a:pt x="102" y="27"/>
                      </a:lnTo>
                      <a:lnTo>
                        <a:pt x="102" y="22"/>
                      </a:lnTo>
                      <a:lnTo>
                        <a:pt x="103" y="16"/>
                      </a:lnTo>
                      <a:lnTo>
                        <a:pt x="105" y="12"/>
                      </a:lnTo>
                      <a:lnTo>
                        <a:pt x="109" y="7"/>
                      </a:lnTo>
                      <a:lnTo>
                        <a:pt x="112" y="3"/>
                      </a:lnTo>
                      <a:lnTo>
                        <a:pt x="117" y="0"/>
                      </a:lnTo>
                      <a:lnTo>
                        <a:pt x="120" y="0"/>
                      </a:lnTo>
                      <a:lnTo>
                        <a:pt x="124" y="0"/>
                      </a:lnTo>
                      <a:lnTo>
                        <a:pt x="127" y="0"/>
                      </a:lnTo>
                      <a:lnTo>
                        <a:pt x="130" y="2"/>
                      </a:lnTo>
                      <a:lnTo>
                        <a:pt x="135" y="5"/>
                      </a:lnTo>
                      <a:lnTo>
                        <a:pt x="139" y="6"/>
                      </a:lnTo>
                      <a:lnTo>
                        <a:pt x="144" y="9"/>
                      </a:lnTo>
                      <a:lnTo>
                        <a:pt x="148" y="12"/>
                      </a:lnTo>
                      <a:lnTo>
                        <a:pt x="152" y="13"/>
                      </a:lnTo>
                      <a:lnTo>
                        <a:pt x="155" y="16"/>
                      </a:lnTo>
                      <a:lnTo>
                        <a:pt x="158" y="18"/>
                      </a:lnTo>
                      <a:lnTo>
                        <a:pt x="161" y="19"/>
                      </a:lnTo>
                      <a:lnTo>
                        <a:pt x="163" y="19"/>
                      </a:lnTo>
                      <a:lnTo>
                        <a:pt x="166" y="21"/>
                      </a:lnTo>
                      <a:lnTo>
                        <a:pt x="169" y="22"/>
                      </a:lnTo>
                      <a:lnTo>
                        <a:pt x="173" y="22"/>
                      </a:lnTo>
                      <a:lnTo>
                        <a:pt x="178" y="21"/>
                      </a:lnTo>
                      <a:lnTo>
                        <a:pt x="184" y="21"/>
                      </a:lnTo>
                      <a:lnTo>
                        <a:pt x="190" y="21"/>
                      </a:lnTo>
                      <a:lnTo>
                        <a:pt x="194" y="22"/>
                      </a:lnTo>
                      <a:lnTo>
                        <a:pt x="197" y="24"/>
                      </a:lnTo>
                      <a:lnTo>
                        <a:pt x="199" y="28"/>
                      </a:lnTo>
                      <a:lnTo>
                        <a:pt x="200" y="31"/>
                      </a:lnTo>
                      <a:lnTo>
                        <a:pt x="200" y="36"/>
                      </a:lnTo>
                      <a:lnTo>
                        <a:pt x="199" y="40"/>
                      </a:lnTo>
                      <a:lnTo>
                        <a:pt x="197" y="43"/>
                      </a:lnTo>
                      <a:lnTo>
                        <a:pt x="194" y="46"/>
                      </a:lnTo>
                      <a:lnTo>
                        <a:pt x="193" y="48"/>
                      </a:lnTo>
                      <a:lnTo>
                        <a:pt x="188" y="49"/>
                      </a:lnTo>
                      <a:lnTo>
                        <a:pt x="185" y="51"/>
                      </a:lnTo>
                      <a:lnTo>
                        <a:pt x="182" y="54"/>
                      </a:lnTo>
                      <a:lnTo>
                        <a:pt x="181" y="57"/>
                      </a:lnTo>
                      <a:lnTo>
                        <a:pt x="178" y="63"/>
                      </a:lnTo>
                      <a:lnTo>
                        <a:pt x="178" y="67"/>
                      </a:lnTo>
                      <a:lnTo>
                        <a:pt x="176" y="75"/>
                      </a:lnTo>
                      <a:lnTo>
                        <a:pt x="176" y="84"/>
                      </a:lnTo>
                      <a:lnTo>
                        <a:pt x="178" y="94"/>
                      </a:lnTo>
                      <a:lnTo>
                        <a:pt x="178" y="106"/>
                      </a:lnTo>
                      <a:lnTo>
                        <a:pt x="178" y="111"/>
                      </a:lnTo>
                      <a:lnTo>
                        <a:pt x="178" y="115"/>
                      </a:lnTo>
                      <a:lnTo>
                        <a:pt x="178" y="123"/>
                      </a:lnTo>
                      <a:lnTo>
                        <a:pt x="176" y="130"/>
                      </a:lnTo>
                      <a:lnTo>
                        <a:pt x="175" y="139"/>
                      </a:lnTo>
                      <a:lnTo>
                        <a:pt x="173" y="149"/>
                      </a:lnTo>
                      <a:lnTo>
                        <a:pt x="172" y="160"/>
                      </a:lnTo>
                      <a:lnTo>
                        <a:pt x="170" y="170"/>
                      </a:lnTo>
                      <a:lnTo>
                        <a:pt x="170" y="181"/>
                      </a:lnTo>
                      <a:lnTo>
                        <a:pt x="170" y="191"/>
                      </a:lnTo>
                      <a:lnTo>
                        <a:pt x="170" y="194"/>
                      </a:lnTo>
                      <a:lnTo>
                        <a:pt x="170" y="199"/>
                      </a:lnTo>
                      <a:lnTo>
                        <a:pt x="172" y="203"/>
                      </a:lnTo>
                      <a:lnTo>
                        <a:pt x="172" y="206"/>
                      </a:lnTo>
                      <a:lnTo>
                        <a:pt x="173" y="209"/>
                      </a:lnTo>
                      <a:lnTo>
                        <a:pt x="175" y="212"/>
                      </a:lnTo>
                      <a:lnTo>
                        <a:pt x="175" y="215"/>
                      </a:lnTo>
                      <a:lnTo>
                        <a:pt x="176" y="218"/>
                      </a:lnTo>
                      <a:lnTo>
                        <a:pt x="178" y="221"/>
                      </a:lnTo>
                      <a:lnTo>
                        <a:pt x="178" y="223"/>
                      </a:lnTo>
                      <a:lnTo>
                        <a:pt x="184" y="233"/>
                      </a:lnTo>
                      <a:lnTo>
                        <a:pt x="190" y="242"/>
                      </a:lnTo>
                      <a:lnTo>
                        <a:pt x="194" y="251"/>
                      </a:lnTo>
                      <a:lnTo>
                        <a:pt x="197" y="262"/>
                      </a:lnTo>
                      <a:lnTo>
                        <a:pt x="202" y="271"/>
                      </a:lnTo>
                      <a:lnTo>
                        <a:pt x="205" y="281"/>
                      </a:lnTo>
                      <a:lnTo>
                        <a:pt x="208" y="292"/>
                      </a:lnTo>
                      <a:lnTo>
                        <a:pt x="209" y="303"/>
                      </a:lnTo>
                      <a:lnTo>
                        <a:pt x="211" y="314"/>
                      </a:lnTo>
                      <a:lnTo>
                        <a:pt x="211" y="326"/>
                      </a:lnTo>
                      <a:lnTo>
                        <a:pt x="212" y="336"/>
                      </a:lnTo>
                      <a:lnTo>
                        <a:pt x="212" y="347"/>
                      </a:lnTo>
                      <a:lnTo>
                        <a:pt x="212" y="356"/>
                      </a:lnTo>
                      <a:lnTo>
                        <a:pt x="212" y="363"/>
                      </a:lnTo>
                      <a:lnTo>
                        <a:pt x="212" y="371"/>
                      </a:lnTo>
                      <a:lnTo>
                        <a:pt x="212" y="378"/>
                      </a:lnTo>
                      <a:lnTo>
                        <a:pt x="212" y="386"/>
                      </a:lnTo>
                      <a:lnTo>
                        <a:pt x="212" y="393"/>
                      </a:lnTo>
                      <a:lnTo>
                        <a:pt x="214" y="402"/>
                      </a:lnTo>
                      <a:lnTo>
                        <a:pt x="215" y="411"/>
                      </a:lnTo>
                      <a:lnTo>
                        <a:pt x="215" y="420"/>
                      </a:lnTo>
                      <a:lnTo>
                        <a:pt x="215" y="428"/>
                      </a:lnTo>
                      <a:lnTo>
                        <a:pt x="214" y="435"/>
                      </a:lnTo>
                      <a:lnTo>
                        <a:pt x="212" y="442"/>
                      </a:lnTo>
                      <a:lnTo>
                        <a:pt x="209" y="448"/>
                      </a:lnTo>
                      <a:lnTo>
                        <a:pt x="208" y="456"/>
                      </a:lnTo>
                      <a:lnTo>
                        <a:pt x="205" y="463"/>
                      </a:lnTo>
                      <a:lnTo>
                        <a:pt x="202" y="471"/>
                      </a:lnTo>
                      <a:lnTo>
                        <a:pt x="199" y="480"/>
                      </a:lnTo>
                      <a:lnTo>
                        <a:pt x="197" y="490"/>
                      </a:lnTo>
                      <a:lnTo>
                        <a:pt x="196" y="499"/>
                      </a:lnTo>
                      <a:lnTo>
                        <a:pt x="194" y="508"/>
                      </a:lnTo>
                      <a:lnTo>
                        <a:pt x="194" y="516"/>
                      </a:lnTo>
                      <a:lnTo>
                        <a:pt x="193" y="523"/>
                      </a:lnTo>
                      <a:lnTo>
                        <a:pt x="191" y="531"/>
                      </a:lnTo>
                      <a:lnTo>
                        <a:pt x="191" y="537"/>
                      </a:lnTo>
                      <a:lnTo>
                        <a:pt x="190" y="543"/>
                      </a:lnTo>
                      <a:lnTo>
                        <a:pt x="191" y="549"/>
                      </a:lnTo>
                      <a:lnTo>
                        <a:pt x="191" y="555"/>
                      </a:lnTo>
                      <a:lnTo>
                        <a:pt x="193" y="561"/>
                      </a:lnTo>
                      <a:lnTo>
                        <a:pt x="170" y="561"/>
                      </a:lnTo>
                      <a:lnTo>
                        <a:pt x="170" y="555"/>
                      </a:lnTo>
                      <a:lnTo>
                        <a:pt x="170" y="550"/>
                      </a:lnTo>
                      <a:lnTo>
                        <a:pt x="170" y="546"/>
                      </a:lnTo>
                      <a:lnTo>
                        <a:pt x="170" y="540"/>
                      </a:lnTo>
                      <a:lnTo>
                        <a:pt x="170" y="534"/>
                      </a:lnTo>
                      <a:lnTo>
                        <a:pt x="170" y="529"/>
                      </a:lnTo>
                      <a:lnTo>
                        <a:pt x="172" y="523"/>
                      </a:lnTo>
                      <a:lnTo>
                        <a:pt x="172" y="519"/>
                      </a:lnTo>
                      <a:lnTo>
                        <a:pt x="173" y="513"/>
                      </a:lnTo>
                      <a:lnTo>
                        <a:pt x="175" y="507"/>
                      </a:lnTo>
                      <a:lnTo>
                        <a:pt x="176" y="487"/>
                      </a:lnTo>
                      <a:lnTo>
                        <a:pt x="178" y="483"/>
                      </a:lnTo>
                      <a:lnTo>
                        <a:pt x="178" y="478"/>
                      </a:lnTo>
                      <a:lnTo>
                        <a:pt x="179" y="472"/>
                      </a:lnTo>
                      <a:lnTo>
                        <a:pt x="181" y="468"/>
                      </a:lnTo>
                      <a:lnTo>
                        <a:pt x="182" y="465"/>
                      </a:lnTo>
                      <a:lnTo>
                        <a:pt x="184" y="460"/>
                      </a:lnTo>
                      <a:lnTo>
                        <a:pt x="185" y="457"/>
                      </a:lnTo>
                      <a:lnTo>
                        <a:pt x="185" y="453"/>
                      </a:lnTo>
                      <a:lnTo>
                        <a:pt x="187" y="450"/>
                      </a:lnTo>
                      <a:lnTo>
                        <a:pt x="188" y="447"/>
                      </a:lnTo>
                      <a:lnTo>
                        <a:pt x="190" y="444"/>
                      </a:lnTo>
                      <a:lnTo>
                        <a:pt x="191" y="439"/>
                      </a:lnTo>
                      <a:lnTo>
                        <a:pt x="193" y="436"/>
                      </a:lnTo>
                      <a:lnTo>
                        <a:pt x="194" y="434"/>
                      </a:lnTo>
                      <a:lnTo>
                        <a:pt x="194" y="431"/>
                      </a:lnTo>
                      <a:lnTo>
                        <a:pt x="194" y="428"/>
                      </a:lnTo>
                      <a:lnTo>
                        <a:pt x="194" y="425"/>
                      </a:lnTo>
                      <a:lnTo>
                        <a:pt x="194" y="422"/>
                      </a:lnTo>
                      <a:lnTo>
                        <a:pt x="194" y="417"/>
                      </a:lnTo>
                      <a:lnTo>
                        <a:pt x="194" y="414"/>
                      </a:lnTo>
                      <a:lnTo>
                        <a:pt x="194" y="411"/>
                      </a:lnTo>
                      <a:lnTo>
                        <a:pt x="193" y="408"/>
                      </a:lnTo>
                      <a:lnTo>
                        <a:pt x="193" y="405"/>
                      </a:lnTo>
                      <a:lnTo>
                        <a:pt x="191" y="402"/>
                      </a:lnTo>
                      <a:lnTo>
                        <a:pt x="191" y="399"/>
                      </a:lnTo>
                      <a:lnTo>
                        <a:pt x="190" y="398"/>
                      </a:lnTo>
                      <a:lnTo>
                        <a:pt x="190" y="395"/>
                      </a:lnTo>
                      <a:lnTo>
                        <a:pt x="190" y="392"/>
                      </a:lnTo>
                      <a:lnTo>
                        <a:pt x="188" y="390"/>
                      </a:lnTo>
                      <a:lnTo>
                        <a:pt x="188" y="387"/>
                      </a:lnTo>
                      <a:lnTo>
                        <a:pt x="187" y="381"/>
                      </a:lnTo>
                      <a:lnTo>
                        <a:pt x="187" y="378"/>
                      </a:lnTo>
                      <a:lnTo>
                        <a:pt x="187" y="372"/>
                      </a:lnTo>
                      <a:lnTo>
                        <a:pt x="187" y="366"/>
                      </a:lnTo>
                      <a:lnTo>
                        <a:pt x="188" y="362"/>
                      </a:lnTo>
                      <a:lnTo>
                        <a:pt x="190" y="354"/>
                      </a:lnTo>
                      <a:lnTo>
                        <a:pt x="190" y="348"/>
                      </a:lnTo>
                      <a:lnTo>
                        <a:pt x="190" y="342"/>
                      </a:lnTo>
                      <a:lnTo>
                        <a:pt x="190" y="335"/>
                      </a:lnTo>
                      <a:lnTo>
                        <a:pt x="190" y="327"/>
                      </a:lnTo>
                      <a:lnTo>
                        <a:pt x="190" y="315"/>
                      </a:lnTo>
                      <a:lnTo>
                        <a:pt x="188" y="306"/>
                      </a:lnTo>
                      <a:lnTo>
                        <a:pt x="187" y="296"/>
                      </a:lnTo>
                      <a:lnTo>
                        <a:pt x="185" y="287"/>
                      </a:lnTo>
                      <a:lnTo>
                        <a:pt x="182" y="278"/>
                      </a:lnTo>
                      <a:lnTo>
                        <a:pt x="178" y="269"/>
                      </a:lnTo>
                      <a:lnTo>
                        <a:pt x="175" y="260"/>
                      </a:lnTo>
                      <a:lnTo>
                        <a:pt x="170" y="251"/>
                      </a:lnTo>
                      <a:lnTo>
                        <a:pt x="166" y="242"/>
                      </a:lnTo>
                      <a:lnTo>
                        <a:pt x="160" y="235"/>
                      </a:lnTo>
                      <a:lnTo>
                        <a:pt x="157" y="226"/>
                      </a:lnTo>
                      <a:lnTo>
                        <a:pt x="152" y="218"/>
                      </a:lnTo>
                      <a:lnTo>
                        <a:pt x="151" y="209"/>
                      </a:lnTo>
                      <a:lnTo>
                        <a:pt x="150" y="200"/>
                      </a:lnTo>
                      <a:lnTo>
                        <a:pt x="150" y="191"/>
                      </a:lnTo>
                      <a:lnTo>
                        <a:pt x="150" y="182"/>
                      </a:lnTo>
                      <a:lnTo>
                        <a:pt x="150" y="173"/>
                      </a:lnTo>
                      <a:lnTo>
                        <a:pt x="151" y="164"/>
                      </a:lnTo>
                      <a:lnTo>
                        <a:pt x="152" y="155"/>
                      </a:lnTo>
                      <a:lnTo>
                        <a:pt x="154" y="147"/>
                      </a:lnTo>
                      <a:lnTo>
                        <a:pt x="154" y="142"/>
                      </a:lnTo>
                      <a:lnTo>
                        <a:pt x="155" y="139"/>
                      </a:lnTo>
                      <a:lnTo>
                        <a:pt x="155" y="135"/>
                      </a:lnTo>
                      <a:lnTo>
                        <a:pt x="155" y="130"/>
                      </a:lnTo>
                      <a:lnTo>
                        <a:pt x="155" y="127"/>
                      </a:lnTo>
                      <a:lnTo>
                        <a:pt x="157" y="123"/>
                      </a:lnTo>
                      <a:lnTo>
                        <a:pt x="157" y="118"/>
                      </a:lnTo>
                      <a:lnTo>
                        <a:pt x="157" y="115"/>
                      </a:lnTo>
                      <a:lnTo>
                        <a:pt x="157" y="111"/>
                      </a:lnTo>
                      <a:lnTo>
                        <a:pt x="158" y="106"/>
                      </a:lnTo>
                      <a:lnTo>
                        <a:pt x="158" y="97"/>
                      </a:lnTo>
                      <a:lnTo>
                        <a:pt x="158" y="88"/>
                      </a:lnTo>
                      <a:lnTo>
                        <a:pt x="158" y="79"/>
                      </a:lnTo>
                      <a:lnTo>
                        <a:pt x="158" y="72"/>
                      </a:lnTo>
                      <a:lnTo>
                        <a:pt x="158" y="66"/>
                      </a:lnTo>
                      <a:lnTo>
                        <a:pt x="158" y="58"/>
                      </a:lnTo>
                      <a:lnTo>
                        <a:pt x="160" y="54"/>
                      </a:lnTo>
                      <a:lnTo>
                        <a:pt x="161" y="49"/>
                      </a:lnTo>
                      <a:lnTo>
                        <a:pt x="164" y="45"/>
                      </a:lnTo>
                      <a:lnTo>
                        <a:pt x="167" y="42"/>
                      </a:lnTo>
                      <a:lnTo>
                        <a:pt x="167" y="40"/>
                      </a:lnTo>
                      <a:lnTo>
                        <a:pt x="166" y="40"/>
                      </a:lnTo>
                      <a:lnTo>
                        <a:pt x="164" y="40"/>
                      </a:lnTo>
                      <a:lnTo>
                        <a:pt x="163" y="39"/>
                      </a:lnTo>
                      <a:lnTo>
                        <a:pt x="158" y="39"/>
                      </a:lnTo>
                      <a:lnTo>
                        <a:pt x="157" y="39"/>
                      </a:lnTo>
                      <a:lnTo>
                        <a:pt x="154" y="37"/>
                      </a:lnTo>
                      <a:lnTo>
                        <a:pt x="150" y="36"/>
                      </a:lnTo>
                      <a:lnTo>
                        <a:pt x="147" y="34"/>
                      </a:lnTo>
                      <a:lnTo>
                        <a:pt x="145" y="34"/>
                      </a:lnTo>
                      <a:lnTo>
                        <a:pt x="144" y="33"/>
                      </a:lnTo>
                      <a:lnTo>
                        <a:pt x="142" y="31"/>
                      </a:lnTo>
                      <a:lnTo>
                        <a:pt x="141" y="31"/>
                      </a:lnTo>
                      <a:lnTo>
                        <a:pt x="139" y="31"/>
                      </a:lnTo>
                      <a:lnTo>
                        <a:pt x="139" y="30"/>
                      </a:lnTo>
                      <a:lnTo>
                        <a:pt x="138" y="30"/>
                      </a:lnTo>
                      <a:lnTo>
                        <a:pt x="136" y="28"/>
                      </a:lnTo>
                      <a:lnTo>
                        <a:pt x="135" y="27"/>
                      </a:lnTo>
                      <a:lnTo>
                        <a:pt x="133" y="27"/>
                      </a:lnTo>
                      <a:lnTo>
                        <a:pt x="132" y="27"/>
                      </a:lnTo>
                      <a:lnTo>
                        <a:pt x="132" y="25"/>
                      </a:lnTo>
                      <a:lnTo>
                        <a:pt x="130" y="25"/>
                      </a:lnTo>
                      <a:lnTo>
                        <a:pt x="129" y="25"/>
                      </a:lnTo>
                      <a:lnTo>
                        <a:pt x="129" y="24"/>
                      </a:lnTo>
                      <a:lnTo>
                        <a:pt x="127" y="24"/>
                      </a:lnTo>
                      <a:lnTo>
                        <a:pt x="126" y="24"/>
                      </a:lnTo>
                      <a:lnTo>
                        <a:pt x="126" y="22"/>
                      </a:lnTo>
                      <a:lnTo>
                        <a:pt x="124" y="22"/>
                      </a:lnTo>
                      <a:lnTo>
                        <a:pt x="124" y="24"/>
                      </a:lnTo>
                      <a:lnTo>
                        <a:pt x="124" y="25"/>
                      </a:lnTo>
                      <a:lnTo>
                        <a:pt x="124" y="27"/>
                      </a:lnTo>
                      <a:lnTo>
                        <a:pt x="124" y="28"/>
                      </a:lnTo>
                      <a:lnTo>
                        <a:pt x="124" y="30"/>
                      </a:lnTo>
                      <a:lnTo>
                        <a:pt x="124" y="31"/>
                      </a:lnTo>
                      <a:lnTo>
                        <a:pt x="124" y="33"/>
                      </a:lnTo>
                      <a:lnTo>
                        <a:pt x="124" y="34"/>
                      </a:lnTo>
                      <a:lnTo>
                        <a:pt x="124" y="36"/>
                      </a:lnTo>
                      <a:lnTo>
                        <a:pt x="124" y="37"/>
                      </a:lnTo>
                      <a:lnTo>
                        <a:pt x="124" y="40"/>
                      </a:lnTo>
                      <a:lnTo>
                        <a:pt x="124" y="42"/>
                      </a:lnTo>
                      <a:lnTo>
                        <a:pt x="124" y="43"/>
                      </a:lnTo>
                      <a:lnTo>
                        <a:pt x="126" y="46"/>
                      </a:lnTo>
                      <a:lnTo>
                        <a:pt x="126" y="48"/>
                      </a:lnTo>
                      <a:lnTo>
                        <a:pt x="126" y="51"/>
                      </a:lnTo>
                      <a:lnTo>
                        <a:pt x="126" y="54"/>
                      </a:lnTo>
                      <a:lnTo>
                        <a:pt x="126" y="55"/>
                      </a:lnTo>
                      <a:lnTo>
                        <a:pt x="126" y="58"/>
                      </a:lnTo>
                      <a:lnTo>
                        <a:pt x="126" y="60"/>
                      </a:lnTo>
                      <a:lnTo>
                        <a:pt x="126" y="63"/>
                      </a:lnTo>
                      <a:lnTo>
                        <a:pt x="126" y="67"/>
                      </a:lnTo>
                      <a:lnTo>
                        <a:pt x="126" y="73"/>
                      </a:lnTo>
                      <a:lnTo>
                        <a:pt x="126" y="79"/>
                      </a:lnTo>
                      <a:lnTo>
                        <a:pt x="127" y="85"/>
                      </a:lnTo>
                      <a:lnTo>
                        <a:pt x="127" y="91"/>
                      </a:lnTo>
                      <a:lnTo>
                        <a:pt x="129" y="97"/>
                      </a:lnTo>
                      <a:lnTo>
                        <a:pt x="129" y="105"/>
                      </a:lnTo>
                      <a:lnTo>
                        <a:pt x="130" y="109"/>
                      </a:lnTo>
                      <a:lnTo>
                        <a:pt x="130" y="114"/>
                      </a:lnTo>
                      <a:lnTo>
                        <a:pt x="132" y="118"/>
                      </a:lnTo>
                      <a:lnTo>
                        <a:pt x="133" y="124"/>
                      </a:lnTo>
                      <a:lnTo>
                        <a:pt x="135" y="132"/>
                      </a:lnTo>
                      <a:lnTo>
                        <a:pt x="136" y="139"/>
                      </a:lnTo>
                      <a:lnTo>
                        <a:pt x="136" y="147"/>
                      </a:lnTo>
                      <a:lnTo>
                        <a:pt x="138" y="155"/>
                      </a:lnTo>
                      <a:lnTo>
                        <a:pt x="138" y="164"/>
                      </a:lnTo>
                      <a:lnTo>
                        <a:pt x="136" y="175"/>
                      </a:lnTo>
                      <a:lnTo>
                        <a:pt x="136" y="184"/>
                      </a:lnTo>
                      <a:lnTo>
                        <a:pt x="135" y="191"/>
                      </a:lnTo>
                      <a:lnTo>
                        <a:pt x="133" y="200"/>
                      </a:lnTo>
                      <a:lnTo>
                        <a:pt x="132" y="206"/>
                      </a:lnTo>
                      <a:lnTo>
                        <a:pt x="130" y="209"/>
                      </a:lnTo>
                      <a:lnTo>
                        <a:pt x="130" y="214"/>
                      </a:lnTo>
                      <a:lnTo>
                        <a:pt x="129" y="217"/>
                      </a:lnTo>
                      <a:lnTo>
                        <a:pt x="129" y="220"/>
                      </a:lnTo>
                      <a:lnTo>
                        <a:pt x="130" y="223"/>
                      </a:lnTo>
                      <a:lnTo>
                        <a:pt x="130" y="224"/>
                      </a:lnTo>
                      <a:lnTo>
                        <a:pt x="132" y="227"/>
                      </a:lnTo>
                      <a:lnTo>
                        <a:pt x="133" y="230"/>
                      </a:lnTo>
                      <a:lnTo>
                        <a:pt x="135" y="233"/>
                      </a:lnTo>
                      <a:lnTo>
                        <a:pt x="136" y="235"/>
                      </a:lnTo>
                      <a:lnTo>
                        <a:pt x="136" y="236"/>
                      </a:lnTo>
                      <a:lnTo>
                        <a:pt x="138" y="238"/>
                      </a:lnTo>
                      <a:lnTo>
                        <a:pt x="139" y="239"/>
                      </a:lnTo>
                      <a:lnTo>
                        <a:pt x="139" y="241"/>
                      </a:lnTo>
                      <a:lnTo>
                        <a:pt x="141" y="242"/>
                      </a:lnTo>
                      <a:lnTo>
                        <a:pt x="142" y="244"/>
                      </a:lnTo>
                      <a:lnTo>
                        <a:pt x="144" y="245"/>
                      </a:lnTo>
                      <a:lnTo>
                        <a:pt x="145" y="247"/>
                      </a:lnTo>
                      <a:lnTo>
                        <a:pt x="148" y="251"/>
                      </a:lnTo>
                      <a:lnTo>
                        <a:pt x="150" y="254"/>
                      </a:lnTo>
                      <a:lnTo>
                        <a:pt x="152" y="259"/>
                      </a:lnTo>
                      <a:lnTo>
                        <a:pt x="154" y="263"/>
                      </a:lnTo>
                      <a:lnTo>
                        <a:pt x="155" y="269"/>
                      </a:lnTo>
                      <a:lnTo>
                        <a:pt x="158" y="274"/>
                      </a:lnTo>
                      <a:lnTo>
                        <a:pt x="158" y="280"/>
                      </a:lnTo>
                      <a:lnTo>
                        <a:pt x="161" y="286"/>
                      </a:lnTo>
                      <a:lnTo>
                        <a:pt x="163" y="293"/>
                      </a:lnTo>
                      <a:lnTo>
                        <a:pt x="164" y="299"/>
                      </a:lnTo>
                      <a:lnTo>
                        <a:pt x="167" y="309"/>
                      </a:lnTo>
                      <a:lnTo>
                        <a:pt x="169" y="320"/>
                      </a:lnTo>
                      <a:lnTo>
                        <a:pt x="169" y="327"/>
                      </a:lnTo>
                      <a:lnTo>
                        <a:pt x="169" y="336"/>
                      </a:lnTo>
                      <a:lnTo>
                        <a:pt x="167" y="344"/>
                      </a:lnTo>
                      <a:lnTo>
                        <a:pt x="166" y="351"/>
                      </a:lnTo>
                      <a:lnTo>
                        <a:pt x="163" y="359"/>
                      </a:lnTo>
                      <a:lnTo>
                        <a:pt x="160" y="366"/>
                      </a:lnTo>
                      <a:lnTo>
                        <a:pt x="155" y="372"/>
                      </a:lnTo>
                      <a:lnTo>
                        <a:pt x="151" y="380"/>
                      </a:lnTo>
                      <a:lnTo>
                        <a:pt x="147" y="387"/>
                      </a:lnTo>
                      <a:lnTo>
                        <a:pt x="139" y="395"/>
                      </a:lnTo>
                      <a:lnTo>
                        <a:pt x="130" y="404"/>
                      </a:lnTo>
                      <a:lnTo>
                        <a:pt x="120" y="411"/>
                      </a:lnTo>
                      <a:lnTo>
                        <a:pt x="109" y="420"/>
                      </a:lnTo>
                      <a:lnTo>
                        <a:pt x="100" y="428"/>
                      </a:lnTo>
                      <a:lnTo>
                        <a:pt x="90" y="435"/>
                      </a:lnTo>
                      <a:lnTo>
                        <a:pt x="82" y="441"/>
                      </a:lnTo>
                      <a:lnTo>
                        <a:pt x="73" y="447"/>
                      </a:lnTo>
                      <a:lnTo>
                        <a:pt x="67" y="451"/>
                      </a:lnTo>
                      <a:lnTo>
                        <a:pt x="61" y="456"/>
                      </a:lnTo>
                      <a:lnTo>
                        <a:pt x="57" y="460"/>
                      </a:lnTo>
                      <a:lnTo>
                        <a:pt x="52" y="463"/>
                      </a:lnTo>
                      <a:lnTo>
                        <a:pt x="49" y="468"/>
                      </a:lnTo>
                      <a:lnTo>
                        <a:pt x="48" y="471"/>
                      </a:lnTo>
                      <a:lnTo>
                        <a:pt x="46" y="475"/>
                      </a:lnTo>
                      <a:lnTo>
                        <a:pt x="46" y="477"/>
                      </a:lnTo>
                      <a:lnTo>
                        <a:pt x="46" y="480"/>
                      </a:lnTo>
                      <a:lnTo>
                        <a:pt x="46" y="481"/>
                      </a:lnTo>
                      <a:lnTo>
                        <a:pt x="46" y="483"/>
                      </a:lnTo>
                      <a:lnTo>
                        <a:pt x="46" y="489"/>
                      </a:lnTo>
                      <a:lnTo>
                        <a:pt x="46" y="495"/>
                      </a:lnTo>
                      <a:lnTo>
                        <a:pt x="46" y="499"/>
                      </a:lnTo>
                      <a:lnTo>
                        <a:pt x="46" y="504"/>
                      </a:lnTo>
                      <a:lnTo>
                        <a:pt x="45" y="508"/>
                      </a:lnTo>
                      <a:lnTo>
                        <a:pt x="43" y="513"/>
                      </a:lnTo>
                      <a:lnTo>
                        <a:pt x="43" y="516"/>
                      </a:lnTo>
                      <a:lnTo>
                        <a:pt x="42" y="520"/>
                      </a:lnTo>
                      <a:lnTo>
                        <a:pt x="40" y="525"/>
                      </a:lnTo>
                      <a:lnTo>
                        <a:pt x="39" y="529"/>
                      </a:lnTo>
                      <a:lnTo>
                        <a:pt x="34" y="540"/>
                      </a:lnTo>
                      <a:lnTo>
                        <a:pt x="33" y="541"/>
                      </a:lnTo>
                      <a:lnTo>
                        <a:pt x="33" y="544"/>
                      </a:lnTo>
                      <a:lnTo>
                        <a:pt x="31" y="546"/>
                      </a:lnTo>
                      <a:lnTo>
                        <a:pt x="31" y="549"/>
                      </a:lnTo>
                      <a:lnTo>
                        <a:pt x="30" y="550"/>
                      </a:lnTo>
                      <a:lnTo>
                        <a:pt x="28" y="553"/>
                      </a:lnTo>
                      <a:lnTo>
                        <a:pt x="27" y="555"/>
                      </a:lnTo>
                      <a:lnTo>
                        <a:pt x="27" y="556"/>
                      </a:lnTo>
                      <a:lnTo>
                        <a:pt x="25" y="558"/>
                      </a:lnTo>
                      <a:lnTo>
                        <a:pt x="25" y="561"/>
                      </a:lnTo>
                      <a:lnTo>
                        <a:pt x="0" y="561"/>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58" name="Freeform 1106"/>
                <p:cNvSpPr>
                  <a:spLocks/>
                </p:cNvSpPr>
                <p:nvPr/>
              </p:nvSpPr>
              <p:spPr bwMode="auto">
                <a:xfrm>
                  <a:off x="1191" y="1865"/>
                  <a:ext cx="170" cy="179"/>
                </a:xfrm>
                <a:custGeom>
                  <a:avLst/>
                  <a:gdLst>
                    <a:gd name="T0" fmla="*/ 0 w 170"/>
                    <a:gd name="T1" fmla="*/ 168 h 179"/>
                    <a:gd name="T2" fmla="*/ 4 w 170"/>
                    <a:gd name="T3" fmla="*/ 159 h 179"/>
                    <a:gd name="T4" fmla="*/ 9 w 170"/>
                    <a:gd name="T5" fmla="*/ 152 h 179"/>
                    <a:gd name="T6" fmla="*/ 13 w 170"/>
                    <a:gd name="T7" fmla="*/ 143 h 179"/>
                    <a:gd name="T8" fmla="*/ 19 w 170"/>
                    <a:gd name="T9" fmla="*/ 131 h 179"/>
                    <a:gd name="T10" fmla="*/ 31 w 170"/>
                    <a:gd name="T11" fmla="*/ 116 h 179"/>
                    <a:gd name="T12" fmla="*/ 39 w 170"/>
                    <a:gd name="T13" fmla="*/ 107 h 179"/>
                    <a:gd name="T14" fmla="*/ 54 w 170"/>
                    <a:gd name="T15" fmla="*/ 97 h 179"/>
                    <a:gd name="T16" fmla="*/ 65 w 170"/>
                    <a:gd name="T17" fmla="*/ 91 h 179"/>
                    <a:gd name="T18" fmla="*/ 80 w 170"/>
                    <a:gd name="T19" fmla="*/ 88 h 179"/>
                    <a:gd name="T20" fmla="*/ 97 w 170"/>
                    <a:gd name="T21" fmla="*/ 82 h 179"/>
                    <a:gd name="T22" fmla="*/ 107 w 170"/>
                    <a:gd name="T23" fmla="*/ 77 h 179"/>
                    <a:gd name="T24" fmla="*/ 125 w 170"/>
                    <a:gd name="T25" fmla="*/ 67 h 179"/>
                    <a:gd name="T26" fmla="*/ 139 w 170"/>
                    <a:gd name="T27" fmla="*/ 58 h 179"/>
                    <a:gd name="T28" fmla="*/ 148 w 170"/>
                    <a:gd name="T29" fmla="*/ 50 h 179"/>
                    <a:gd name="T30" fmla="*/ 152 w 170"/>
                    <a:gd name="T31" fmla="*/ 38 h 179"/>
                    <a:gd name="T32" fmla="*/ 154 w 170"/>
                    <a:gd name="T33" fmla="*/ 22 h 179"/>
                    <a:gd name="T34" fmla="*/ 154 w 170"/>
                    <a:gd name="T35" fmla="*/ 19 h 179"/>
                    <a:gd name="T36" fmla="*/ 154 w 170"/>
                    <a:gd name="T37" fmla="*/ 13 h 179"/>
                    <a:gd name="T38" fmla="*/ 155 w 170"/>
                    <a:gd name="T39" fmla="*/ 7 h 179"/>
                    <a:gd name="T40" fmla="*/ 158 w 170"/>
                    <a:gd name="T41" fmla="*/ 2 h 179"/>
                    <a:gd name="T42" fmla="*/ 161 w 170"/>
                    <a:gd name="T43" fmla="*/ 0 h 179"/>
                    <a:gd name="T44" fmla="*/ 164 w 170"/>
                    <a:gd name="T45" fmla="*/ 0 h 179"/>
                    <a:gd name="T46" fmla="*/ 169 w 170"/>
                    <a:gd name="T47" fmla="*/ 1 h 179"/>
                    <a:gd name="T48" fmla="*/ 170 w 170"/>
                    <a:gd name="T49" fmla="*/ 8 h 179"/>
                    <a:gd name="T50" fmla="*/ 170 w 170"/>
                    <a:gd name="T51" fmla="*/ 17 h 179"/>
                    <a:gd name="T52" fmla="*/ 170 w 170"/>
                    <a:gd name="T53" fmla="*/ 23 h 179"/>
                    <a:gd name="T54" fmla="*/ 170 w 170"/>
                    <a:gd name="T55" fmla="*/ 26 h 179"/>
                    <a:gd name="T56" fmla="*/ 169 w 170"/>
                    <a:gd name="T57" fmla="*/ 38 h 179"/>
                    <a:gd name="T58" fmla="*/ 164 w 170"/>
                    <a:gd name="T59" fmla="*/ 55 h 179"/>
                    <a:gd name="T60" fmla="*/ 158 w 170"/>
                    <a:gd name="T61" fmla="*/ 67 h 179"/>
                    <a:gd name="T62" fmla="*/ 149 w 170"/>
                    <a:gd name="T63" fmla="*/ 76 h 179"/>
                    <a:gd name="T64" fmla="*/ 136 w 170"/>
                    <a:gd name="T65" fmla="*/ 85 h 179"/>
                    <a:gd name="T66" fmla="*/ 128 w 170"/>
                    <a:gd name="T67" fmla="*/ 89 h 179"/>
                    <a:gd name="T68" fmla="*/ 113 w 170"/>
                    <a:gd name="T69" fmla="*/ 98 h 179"/>
                    <a:gd name="T70" fmla="*/ 104 w 170"/>
                    <a:gd name="T71" fmla="*/ 103 h 179"/>
                    <a:gd name="T72" fmla="*/ 95 w 170"/>
                    <a:gd name="T73" fmla="*/ 106 h 179"/>
                    <a:gd name="T74" fmla="*/ 88 w 170"/>
                    <a:gd name="T75" fmla="*/ 109 h 179"/>
                    <a:gd name="T76" fmla="*/ 80 w 170"/>
                    <a:gd name="T77" fmla="*/ 109 h 179"/>
                    <a:gd name="T78" fmla="*/ 77 w 170"/>
                    <a:gd name="T79" fmla="*/ 110 h 179"/>
                    <a:gd name="T80" fmla="*/ 70 w 170"/>
                    <a:gd name="T81" fmla="*/ 112 h 179"/>
                    <a:gd name="T82" fmla="*/ 65 w 170"/>
                    <a:gd name="T83" fmla="*/ 113 h 179"/>
                    <a:gd name="T84" fmla="*/ 59 w 170"/>
                    <a:gd name="T85" fmla="*/ 116 h 179"/>
                    <a:gd name="T86" fmla="*/ 54 w 170"/>
                    <a:gd name="T87" fmla="*/ 122 h 179"/>
                    <a:gd name="T88" fmla="*/ 48 w 170"/>
                    <a:gd name="T89" fmla="*/ 130 h 179"/>
                    <a:gd name="T90" fmla="*/ 43 w 170"/>
                    <a:gd name="T91" fmla="*/ 134 h 179"/>
                    <a:gd name="T92" fmla="*/ 37 w 170"/>
                    <a:gd name="T93" fmla="*/ 143 h 179"/>
                    <a:gd name="T94" fmla="*/ 33 w 170"/>
                    <a:gd name="T95" fmla="*/ 150 h 179"/>
                    <a:gd name="T96" fmla="*/ 30 w 170"/>
                    <a:gd name="T97" fmla="*/ 156 h 179"/>
                    <a:gd name="T98" fmla="*/ 27 w 170"/>
                    <a:gd name="T99" fmla="*/ 162 h 179"/>
                    <a:gd name="T100" fmla="*/ 25 w 170"/>
                    <a:gd name="T101" fmla="*/ 164 h 179"/>
                    <a:gd name="T102" fmla="*/ 24 w 170"/>
                    <a:gd name="T103" fmla="*/ 167 h 179"/>
                    <a:gd name="T104" fmla="*/ 24 w 170"/>
                    <a:gd name="T105" fmla="*/ 170 h 179"/>
                    <a:gd name="T106" fmla="*/ 22 w 170"/>
                    <a:gd name="T107" fmla="*/ 173 h 179"/>
                    <a:gd name="T108" fmla="*/ 19 w 170"/>
                    <a:gd name="T109" fmla="*/ 174 h 179"/>
                    <a:gd name="T110" fmla="*/ 19 w 170"/>
                    <a:gd name="T111" fmla="*/ 179 h 1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
                    <a:gd name="T169" fmla="*/ 0 h 179"/>
                    <a:gd name="T170" fmla="*/ 170 w 170"/>
                    <a:gd name="T171" fmla="*/ 179 h 1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 h="179">
                      <a:moveTo>
                        <a:pt x="19" y="179"/>
                      </a:moveTo>
                      <a:lnTo>
                        <a:pt x="0" y="168"/>
                      </a:lnTo>
                      <a:lnTo>
                        <a:pt x="3" y="164"/>
                      </a:lnTo>
                      <a:lnTo>
                        <a:pt x="4" y="159"/>
                      </a:lnTo>
                      <a:lnTo>
                        <a:pt x="7" y="156"/>
                      </a:lnTo>
                      <a:lnTo>
                        <a:pt x="9" y="152"/>
                      </a:lnTo>
                      <a:lnTo>
                        <a:pt x="10" y="147"/>
                      </a:lnTo>
                      <a:lnTo>
                        <a:pt x="13" y="143"/>
                      </a:lnTo>
                      <a:lnTo>
                        <a:pt x="16" y="137"/>
                      </a:lnTo>
                      <a:lnTo>
                        <a:pt x="19" y="131"/>
                      </a:lnTo>
                      <a:lnTo>
                        <a:pt x="25" y="124"/>
                      </a:lnTo>
                      <a:lnTo>
                        <a:pt x="31" y="116"/>
                      </a:lnTo>
                      <a:lnTo>
                        <a:pt x="39" y="107"/>
                      </a:lnTo>
                      <a:lnTo>
                        <a:pt x="46" y="101"/>
                      </a:lnTo>
                      <a:lnTo>
                        <a:pt x="54" y="97"/>
                      </a:lnTo>
                      <a:lnTo>
                        <a:pt x="59" y="92"/>
                      </a:lnTo>
                      <a:lnTo>
                        <a:pt x="65" y="91"/>
                      </a:lnTo>
                      <a:lnTo>
                        <a:pt x="73" y="89"/>
                      </a:lnTo>
                      <a:lnTo>
                        <a:pt x="80" y="88"/>
                      </a:lnTo>
                      <a:lnTo>
                        <a:pt x="89" y="86"/>
                      </a:lnTo>
                      <a:lnTo>
                        <a:pt x="97" y="82"/>
                      </a:lnTo>
                      <a:lnTo>
                        <a:pt x="107" y="77"/>
                      </a:lnTo>
                      <a:lnTo>
                        <a:pt x="116" y="71"/>
                      </a:lnTo>
                      <a:lnTo>
                        <a:pt x="125" y="67"/>
                      </a:lnTo>
                      <a:lnTo>
                        <a:pt x="133" y="62"/>
                      </a:lnTo>
                      <a:lnTo>
                        <a:pt x="139" y="58"/>
                      </a:lnTo>
                      <a:lnTo>
                        <a:pt x="143" y="55"/>
                      </a:lnTo>
                      <a:lnTo>
                        <a:pt x="148" y="50"/>
                      </a:lnTo>
                      <a:lnTo>
                        <a:pt x="151" y="46"/>
                      </a:lnTo>
                      <a:lnTo>
                        <a:pt x="152" y="38"/>
                      </a:lnTo>
                      <a:lnTo>
                        <a:pt x="154" y="31"/>
                      </a:lnTo>
                      <a:lnTo>
                        <a:pt x="154" y="22"/>
                      </a:lnTo>
                      <a:lnTo>
                        <a:pt x="154" y="19"/>
                      </a:lnTo>
                      <a:lnTo>
                        <a:pt x="154" y="14"/>
                      </a:lnTo>
                      <a:lnTo>
                        <a:pt x="154" y="13"/>
                      </a:lnTo>
                      <a:lnTo>
                        <a:pt x="155" y="10"/>
                      </a:lnTo>
                      <a:lnTo>
                        <a:pt x="155" y="7"/>
                      </a:lnTo>
                      <a:lnTo>
                        <a:pt x="157" y="5"/>
                      </a:lnTo>
                      <a:lnTo>
                        <a:pt x="158" y="2"/>
                      </a:lnTo>
                      <a:lnTo>
                        <a:pt x="158" y="1"/>
                      </a:lnTo>
                      <a:lnTo>
                        <a:pt x="161" y="0"/>
                      </a:lnTo>
                      <a:lnTo>
                        <a:pt x="164" y="0"/>
                      </a:lnTo>
                      <a:lnTo>
                        <a:pt x="166" y="0"/>
                      </a:lnTo>
                      <a:lnTo>
                        <a:pt x="169" y="1"/>
                      </a:lnTo>
                      <a:lnTo>
                        <a:pt x="169" y="4"/>
                      </a:lnTo>
                      <a:lnTo>
                        <a:pt x="170" y="8"/>
                      </a:lnTo>
                      <a:lnTo>
                        <a:pt x="170" y="13"/>
                      </a:lnTo>
                      <a:lnTo>
                        <a:pt x="170" y="17"/>
                      </a:lnTo>
                      <a:lnTo>
                        <a:pt x="170" y="20"/>
                      </a:lnTo>
                      <a:lnTo>
                        <a:pt x="170" y="23"/>
                      </a:lnTo>
                      <a:lnTo>
                        <a:pt x="170" y="26"/>
                      </a:lnTo>
                      <a:lnTo>
                        <a:pt x="169" y="38"/>
                      </a:lnTo>
                      <a:lnTo>
                        <a:pt x="166" y="47"/>
                      </a:lnTo>
                      <a:lnTo>
                        <a:pt x="164" y="55"/>
                      </a:lnTo>
                      <a:lnTo>
                        <a:pt x="161" y="61"/>
                      </a:lnTo>
                      <a:lnTo>
                        <a:pt x="158" y="67"/>
                      </a:lnTo>
                      <a:lnTo>
                        <a:pt x="154" y="71"/>
                      </a:lnTo>
                      <a:lnTo>
                        <a:pt x="149" y="76"/>
                      </a:lnTo>
                      <a:lnTo>
                        <a:pt x="143" y="80"/>
                      </a:lnTo>
                      <a:lnTo>
                        <a:pt x="136" y="85"/>
                      </a:lnTo>
                      <a:lnTo>
                        <a:pt x="128" y="89"/>
                      </a:lnTo>
                      <a:lnTo>
                        <a:pt x="118" y="95"/>
                      </a:lnTo>
                      <a:lnTo>
                        <a:pt x="113" y="98"/>
                      </a:lnTo>
                      <a:lnTo>
                        <a:pt x="109" y="101"/>
                      </a:lnTo>
                      <a:lnTo>
                        <a:pt x="104" y="103"/>
                      </a:lnTo>
                      <a:lnTo>
                        <a:pt x="100" y="104"/>
                      </a:lnTo>
                      <a:lnTo>
                        <a:pt x="95" y="106"/>
                      </a:lnTo>
                      <a:lnTo>
                        <a:pt x="91" y="107"/>
                      </a:lnTo>
                      <a:lnTo>
                        <a:pt x="88" y="109"/>
                      </a:lnTo>
                      <a:lnTo>
                        <a:pt x="83" y="109"/>
                      </a:lnTo>
                      <a:lnTo>
                        <a:pt x="80" y="109"/>
                      </a:lnTo>
                      <a:lnTo>
                        <a:pt x="77" y="110"/>
                      </a:lnTo>
                      <a:lnTo>
                        <a:pt x="73" y="110"/>
                      </a:lnTo>
                      <a:lnTo>
                        <a:pt x="70" y="112"/>
                      </a:lnTo>
                      <a:lnTo>
                        <a:pt x="67" y="112"/>
                      </a:lnTo>
                      <a:lnTo>
                        <a:pt x="65" y="113"/>
                      </a:lnTo>
                      <a:lnTo>
                        <a:pt x="62" y="115"/>
                      </a:lnTo>
                      <a:lnTo>
                        <a:pt x="59" y="116"/>
                      </a:lnTo>
                      <a:lnTo>
                        <a:pt x="57" y="119"/>
                      </a:lnTo>
                      <a:lnTo>
                        <a:pt x="54" y="122"/>
                      </a:lnTo>
                      <a:lnTo>
                        <a:pt x="51" y="125"/>
                      </a:lnTo>
                      <a:lnTo>
                        <a:pt x="48" y="130"/>
                      </a:lnTo>
                      <a:lnTo>
                        <a:pt x="43" y="134"/>
                      </a:lnTo>
                      <a:lnTo>
                        <a:pt x="40" y="139"/>
                      </a:lnTo>
                      <a:lnTo>
                        <a:pt x="37" y="143"/>
                      </a:lnTo>
                      <a:lnTo>
                        <a:pt x="34" y="147"/>
                      </a:lnTo>
                      <a:lnTo>
                        <a:pt x="33" y="150"/>
                      </a:lnTo>
                      <a:lnTo>
                        <a:pt x="31" y="153"/>
                      </a:lnTo>
                      <a:lnTo>
                        <a:pt x="30" y="156"/>
                      </a:lnTo>
                      <a:lnTo>
                        <a:pt x="28" y="159"/>
                      </a:lnTo>
                      <a:lnTo>
                        <a:pt x="27" y="162"/>
                      </a:lnTo>
                      <a:lnTo>
                        <a:pt x="25" y="164"/>
                      </a:lnTo>
                      <a:lnTo>
                        <a:pt x="25" y="165"/>
                      </a:lnTo>
                      <a:lnTo>
                        <a:pt x="24" y="167"/>
                      </a:lnTo>
                      <a:lnTo>
                        <a:pt x="24" y="168"/>
                      </a:lnTo>
                      <a:lnTo>
                        <a:pt x="24" y="170"/>
                      </a:lnTo>
                      <a:lnTo>
                        <a:pt x="22" y="171"/>
                      </a:lnTo>
                      <a:lnTo>
                        <a:pt x="22" y="173"/>
                      </a:lnTo>
                      <a:lnTo>
                        <a:pt x="21" y="174"/>
                      </a:lnTo>
                      <a:lnTo>
                        <a:pt x="19" y="174"/>
                      </a:lnTo>
                      <a:lnTo>
                        <a:pt x="19" y="177"/>
                      </a:lnTo>
                      <a:lnTo>
                        <a:pt x="19" y="179"/>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59" name="Freeform 1107"/>
                <p:cNvSpPr>
                  <a:spLocks/>
                </p:cNvSpPr>
                <p:nvPr/>
              </p:nvSpPr>
              <p:spPr bwMode="auto">
                <a:xfrm>
                  <a:off x="1612" y="1954"/>
                  <a:ext cx="208" cy="467"/>
                </a:xfrm>
                <a:custGeom>
                  <a:avLst/>
                  <a:gdLst>
                    <a:gd name="T0" fmla="*/ 206 w 208"/>
                    <a:gd name="T1" fmla="*/ 87 h 467"/>
                    <a:gd name="T2" fmla="*/ 203 w 208"/>
                    <a:gd name="T3" fmla="*/ 87 h 467"/>
                    <a:gd name="T4" fmla="*/ 202 w 208"/>
                    <a:gd name="T5" fmla="*/ 88 h 467"/>
                    <a:gd name="T6" fmla="*/ 163 w 208"/>
                    <a:gd name="T7" fmla="*/ 93 h 467"/>
                    <a:gd name="T8" fmla="*/ 121 w 208"/>
                    <a:gd name="T9" fmla="*/ 90 h 467"/>
                    <a:gd name="T10" fmla="*/ 100 w 208"/>
                    <a:gd name="T11" fmla="*/ 82 h 467"/>
                    <a:gd name="T12" fmla="*/ 106 w 208"/>
                    <a:gd name="T13" fmla="*/ 111 h 467"/>
                    <a:gd name="T14" fmla="*/ 115 w 208"/>
                    <a:gd name="T15" fmla="*/ 139 h 467"/>
                    <a:gd name="T16" fmla="*/ 123 w 208"/>
                    <a:gd name="T17" fmla="*/ 165 h 467"/>
                    <a:gd name="T18" fmla="*/ 124 w 208"/>
                    <a:gd name="T19" fmla="*/ 230 h 467"/>
                    <a:gd name="T20" fmla="*/ 117 w 208"/>
                    <a:gd name="T21" fmla="*/ 296 h 467"/>
                    <a:gd name="T22" fmla="*/ 111 w 208"/>
                    <a:gd name="T23" fmla="*/ 319 h 467"/>
                    <a:gd name="T24" fmla="*/ 112 w 208"/>
                    <a:gd name="T25" fmla="*/ 341 h 467"/>
                    <a:gd name="T26" fmla="*/ 117 w 208"/>
                    <a:gd name="T27" fmla="*/ 362 h 467"/>
                    <a:gd name="T28" fmla="*/ 120 w 208"/>
                    <a:gd name="T29" fmla="*/ 374 h 467"/>
                    <a:gd name="T30" fmla="*/ 121 w 208"/>
                    <a:gd name="T31" fmla="*/ 390 h 467"/>
                    <a:gd name="T32" fmla="*/ 123 w 208"/>
                    <a:gd name="T33" fmla="*/ 404 h 467"/>
                    <a:gd name="T34" fmla="*/ 123 w 208"/>
                    <a:gd name="T35" fmla="*/ 413 h 467"/>
                    <a:gd name="T36" fmla="*/ 123 w 208"/>
                    <a:gd name="T37" fmla="*/ 423 h 467"/>
                    <a:gd name="T38" fmla="*/ 123 w 208"/>
                    <a:gd name="T39" fmla="*/ 431 h 467"/>
                    <a:gd name="T40" fmla="*/ 124 w 208"/>
                    <a:gd name="T41" fmla="*/ 447 h 467"/>
                    <a:gd name="T42" fmla="*/ 123 w 208"/>
                    <a:gd name="T43" fmla="*/ 462 h 467"/>
                    <a:gd name="T44" fmla="*/ 102 w 208"/>
                    <a:gd name="T45" fmla="*/ 461 h 467"/>
                    <a:gd name="T46" fmla="*/ 102 w 208"/>
                    <a:gd name="T47" fmla="*/ 438 h 467"/>
                    <a:gd name="T48" fmla="*/ 102 w 208"/>
                    <a:gd name="T49" fmla="*/ 413 h 467"/>
                    <a:gd name="T50" fmla="*/ 100 w 208"/>
                    <a:gd name="T51" fmla="*/ 384 h 467"/>
                    <a:gd name="T52" fmla="*/ 91 w 208"/>
                    <a:gd name="T53" fmla="*/ 347 h 467"/>
                    <a:gd name="T54" fmla="*/ 93 w 208"/>
                    <a:gd name="T55" fmla="*/ 304 h 467"/>
                    <a:gd name="T56" fmla="*/ 102 w 208"/>
                    <a:gd name="T57" fmla="*/ 260 h 467"/>
                    <a:gd name="T58" fmla="*/ 105 w 208"/>
                    <a:gd name="T59" fmla="*/ 196 h 467"/>
                    <a:gd name="T60" fmla="*/ 100 w 208"/>
                    <a:gd name="T61" fmla="*/ 160 h 467"/>
                    <a:gd name="T62" fmla="*/ 88 w 208"/>
                    <a:gd name="T63" fmla="*/ 123 h 467"/>
                    <a:gd name="T64" fmla="*/ 79 w 208"/>
                    <a:gd name="T65" fmla="*/ 85 h 467"/>
                    <a:gd name="T66" fmla="*/ 78 w 208"/>
                    <a:gd name="T67" fmla="*/ 67 h 467"/>
                    <a:gd name="T68" fmla="*/ 67 w 208"/>
                    <a:gd name="T69" fmla="*/ 57 h 467"/>
                    <a:gd name="T70" fmla="*/ 45 w 208"/>
                    <a:gd name="T71" fmla="*/ 39 h 467"/>
                    <a:gd name="T72" fmla="*/ 21 w 208"/>
                    <a:gd name="T73" fmla="*/ 27 h 467"/>
                    <a:gd name="T74" fmla="*/ 3 w 208"/>
                    <a:gd name="T75" fmla="*/ 11 h 467"/>
                    <a:gd name="T76" fmla="*/ 3 w 208"/>
                    <a:gd name="T77" fmla="*/ 3 h 467"/>
                    <a:gd name="T78" fmla="*/ 17 w 208"/>
                    <a:gd name="T79" fmla="*/ 2 h 467"/>
                    <a:gd name="T80" fmla="*/ 39 w 208"/>
                    <a:gd name="T81" fmla="*/ 0 h 467"/>
                    <a:gd name="T82" fmla="*/ 47 w 208"/>
                    <a:gd name="T83" fmla="*/ 0 h 467"/>
                    <a:gd name="T84" fmla="*/ 58 w 208"/>
                    <a:gd name="T85" fmla="*/ 12 h 467"/>
                    <a:gd name="T86" fmla="*/ 79 w 208"/>
                    <a:gd name="T87" fmla="*/ 32 h 467"/>
                    <a:gd name="T88" fmla="*/ 88 w 208"/>
                    <a:gd name="T89" fmla="*/ 42 h 467"/>
                    <a:gd name="T90" fmla="*/ 97 w 208"/>
                    <a:gd name="T91" fmla="*/ 54 h 467"/>
                    <a:gd name="T92" fmla="*/ 109 w 208"/>
                    <a:gd name="T93" fmla="*/ 63 h 467"/>
                    <a:gd name="T94" fmla="*/ 126 w 208"/>
                    <a:gd name="T95" fmla="*/ 69 h 467"/>
                    <a:gd name="T96" fmla="*/ 162 w 208"/>
                    <a:gd name="T97" fmla="*/ 72 h 467"/>
                    <a:gd name="T98" fmla="*/ 196 w 208"/>
                    <a:gd name="T99" fmla="*/ 67 h 467"/>
                    <a:gd name="T100" fmla="*/ 199 w 208"/>
                    <a:gd name="T101" fmla="*/ 66 h 467"/>
                    <a:gd name="T102" fmla="*/ 202 w 208"/>
                    <a:gd name="T103" fmla="*/ 66 h 467"/>
                    <a:gd name="T104" fmla="*/ 208 w 208"/>
                    <a:gd name="T105" fmla="*/ 85 h 4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8"/>
                    <a:gd name="T160" fmla="*/ 0 h 467"/>
                    <a:gd name="T161" fmla="*/ 208 w 208"/>
                    <a:gd name="T162" fmla="*/ 467 h 4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8" h="467">
                      <a:moveTo>
                        <a:pt x="208" y="85"/>
                      </a:moveTo>
                      <a:lnTo>
                        <a:pt x="208" y="85"/>
                      </a:lnTo>
                      <a:lnTo>
                        <a:pt x="206" y="85"/>
                      </a:lnTo>
                      <a:lnTo>
                        <a:pt x="206" y="87"/>
                      </a:lnTo>
                      <a:lnTo>
                        <a:pt x="205" y="87"/>
                      </a:lnTo>
                      <a:lnTo>
                        <a:pt x="203" y="87"/>
                      </a:lnTo>
                      <a:lnTo>
                        <a:pt x="202" y="88"/>
                      </a:lnTo>
                      <a:lnTo>
                        <a:pt x="194" y="90"/>
                      </a:lnTo>
                      <a:lnTo>
                        <a:pt x="184" y="91"/>
                      </a:lnTo>
                      <a:lnTo>
                        <a:pt x="174" y="93"/>
                      </a:lnTo>
                      <a:lnTo>
                        <a:pt x="163" y="93"/>
                      </a:lnTo>
                      <a:lnTo>
                        <a:pt x="151" y="93"/>
                      </a:lnTo>
                      <a:lnTo>
                        <a:pt x="141" y="93"/>
                      </a:lnTo>
                      <a:lnTo>
                        <a:pt x="132" y="91"/>
                      </a:lnTo>
                      <a:lnTo>
                        <a:pt x="121" y="90"/>
                      </a:lnTo>
                      <a:lnTo>
                        <a:pt x="112" y="87"/>
                      </a:lnTo>
                      <a:lnTo>
                        <a:pt x="105" y="84"/>
                      </a:lnTo>
                      <a:lnTo>
                        <a:pt x="100" y="82"/>
                      </a:lnTo>
                      <a:lnTo>
                        <a:pt x="102" y="90"/>
                      </a:lnTo>
                      <a:lnTo>
                        <a:pt x="103" y="96"/>
                      </a:lnTo>
                      <a:lnTo>
                        <a:pt x="105" y="103"/>
                      </a:lnTo>
                      <a:lnTo>
                        <a:pt x="106" y="111"/>
                      </a:lnTo>
                      <a:lnTo>
                        <a:pt x="108" y="117"/>
                      </a:lnTo>
                      <a:lnTo>
                        <a:pt x="111" y="124"/>
                      </a:lnTo>
                      <a:lnTo>
                        <a:pt x="112" y="132"/>
                      </a:lnTo>
                      <a:lnTo>
                        <a:pt x="115" y="139"/>
                      </a:lnTo>
                      <a:lnTo>
                        <a:pt x="117" y="147"/>
                      </a:lnTo>
                      <a:lnTo>
                        <a:pt x="120" y="153"/>
                      </a:lnTo>
                      <a:lnTo>
                        <a:pt x="123" y="165"/>
                      </a:lnTo>
                      <a:lnTo>
                        <a:pt x="124" y="180"/>
                      </a:lnTo>
                      <a:lnTo>
                        <a:pt x="126" y="196"/>
                      </a:lnTo>
                      <a:lnTo>
                        <a:pt x="126" y="212"/>
                      </a:lnTo>
                      <a:lnTo>
                        <a:pt x="124" y="230"/>
                      </a:lnTo>
                      <a:lnTo>
                        <a:pt x="124" y="248"/>
                      </a:lnTo>
                      <a:lnTo>
                        <a:pt x="121" y="265"/>
                      </a:lnTo>
                      <a:lnTo>
                        <a:pt x="118" y="281"/>
                      </a:lnTo>
                      <a:lnTo>
                        <a:pt x="117" y="296"/>
                      </a:lnTo>
                      <a:lnTo>
                        <a:pt x="112" y="308"/>
                      </a:lnTo>
                      <a:lnTo>
                        <a:pt x="112" y="314"/>
                      </a:lnTo>
                      <a:lnTo>
                        <a:pt x="111" y="319"/>
                      </a:lnTo>
                      <a:lnTo>
                        <a:pt x="111" y="325"/>
                      </a:lnTo>
                      <a:lnTo>
                        <a:pt x="111" y="331"/>
                      </a:lnTo>
                      <a:lnTo>
                        <a:pt x="111" y="335"/>
                      </a:lnTo>
                      <a:lnTo>
                        <a:pt x="112" y="341"/>
                      </a:lnTo>
                      <a:lnTo>
                        <a:pt x="112" y="345"/>
                      </a:lnTo>
                      <a:lnTo>
                        <a:pt x="114" y="351"/>
                      </a:lnTo>
                      <a:lnTo>
                        <a:pt x="115" y="356"/>
                      </a:lnTo>
                      <a:lnTo>
                        <a:pt x="117" y="362"/>
                      </a:lnTo>
                      <a:lnTo>
                        <a:pt x="117" y="366"/>
                      </a:lnTo>
                      <a:lnTo>
                        <a:pt x="118" y="369"/>
                      </a:lnTo>
                      <a:lnTo>
                        <a:pt x="120" y="374"/>
                      </a:lnTo>
                      <a:lnTo>
                        <a:pt x="120" y="377"/>
                      </a:lnTo>
                      <a:lnTo>
                        <a:pt x="121" y="381"/>
                      </a:lnTo>
                      <a:lnTo>
                        <a:pt x="121" y="386"/>
                      </a:lnTo>
                      <a:lnTo>
                        <a:pt x="121" y="390"/>
                      </a:lnTo>
                      <a:lnTo>
                        <a:pt x="123" y="395"/>
                      </a:lnTo>
                      <a:lnTo>
                        <a:pt x="123" y="399"/>
                      </a:lnTo>
                      <a:lnTo>
                        <a:pt x="123" y="404"/>
                      </a:lnTo>
                      <a:lnTo>
                        <a:pt x="123" y="407"/>
                      </a:lnTo>
                      <a:lnTo>
                        <a:pt x="123" y="408"/>
                      </a:lnTo>
                      <a:lnTo>
                        <a:pt x="123" y="411"/>
                      </a:lnTo>
                      <a:lnTo>
                        <a:pt x="123" y="413"/>
                      </a:lnTo>
                      <a:lnTo>
                        <a:pt x="123" y="416"/>
                      </a:lnTo>
                      <a:lnTo>
                        <a:pt x="123" y="419"/>
                      </a:lnTo>
                      <a:lnTo>
                        <a:pt x="123" y="420"/>
                      </a:lnTo>
                      <a:lnTo>
                        <a:pt x="123" y="423"/>
                      </a:lnTo>
                      <a:lnTo>
                        <a:pt x="123" y="425"/>
                      </a:lnTo>
                      <a:lnTo>
                        <a:pt x="123" y="426"/>
                      </a:lnTo>
                      <a:lnTo>
                        <a:pt x="123" y="431"/>
                      </a:lnTo>
                      <a:lnTo>
                        <a:pt x="124" y="435"/>
                      </a:lnTo>
                      <a:lnTo>
                        <a:pt x="124" y="438"/>
                      </a:lnTo>
                      <a:lnTo>
                        <a:pt x="124" y="443"/>
                      </a:lnTo>
                      <a:lnTo>
                        <a:pt x="124" y="447"/>
                      </a:lnTo>
                      <a:lnTo>
                        <a:pt x="123" y="450"/>
                      </a:lnTo>
                      <a:lnTo>
                        <a:pt x="123" y="455"/>
                      </a:lnTo>
                      <a:lnTo>
                        <a:pt x="123" y="458"/>
                      </a:lnTo>
                      <a:lnTo>
                        <a:pt x="123" y="462"/>
                      </a:lnTo>
                      <a:lnTo>
                        <a:pt x="121" y="467"/>
                      </a:lnTo>
                      <a:lnTo>
                        <a:pt x="100" y="467"/>
                      </a:lnTo>
                      <a:lnTo>
                        <a:pt x="102" y="461"/>
                      </a:lnTo>
                      <a:lnTo>
                        <a:pt x="102" y="455"/>
                      </a:lnTo>
                      <a:lnTo>
                        <a:pt x="102" y="450"/>
                      </a:lnTo>
                      <a:lnTo>
                        <a:pt x="102" y="444"/>
                      </a:lnTo>
                      <a:lnTo>
                        <a:pt x="102" y="438"/>
                      </a:lnTo>
                      <a:lnTo>
                        <a:pt x="102" y="432"/>
                      </a:lnTo>
                      <a:lnTo>
                        <a:pt x="102" y="426"/>
                      </a:lnTo>
                      <a:lnTo>
                        <a:pt x="102" y="420"/>
                      </a:lnTo>
                      <a:lnTo>
                        <a:pt x="102" y="413"/>
                      </a:lnTo>
                      <a:lnTo>
                        <a:pt x="102" y="404"/>
                      </a:lnTo>
                      <a:lnTo>
                        <a:pt x="102" y="393"/>
                      </a:lnTo>
                      <a:lnTo>
                        <a:pt x="100" y="384"/>
                      </a:lnTo>
                      <a:lnTo>
                        <a:pt x="97" y="375"/>
                      </a:lnTo>
                      <a:lnTo>
                        <a:pt x="96" y="366"/>
                      </a:lnTo>
                      <a:lnTo>
                        <a:pt x="93" y="356"/>
                      </a:lnTo>
                      <a:lnTo>
                        <a:pt x="91" y="347"/>
                      </a:lnTo>
                      <a:lnTo>
                        <a:pt x="90" y="337"/>
                      </a:lnTo>
                      <a:lnTo>
                        <a:pt x="90" y="326"/>
                      </a:lnTo>
                      <a:lnTo>
                        <a:pt x="91" y="314"/>
                      </a:lnTo>
                      <a:lnTo>
                        <a:pt x="93" y="304"/>
                      </a:lnTo>
                      <a:lnTo>
                        <a:pt x="96" y="290"/>
                      </a:lnTo>
                      <a:lnTo>
                        <a:pt x="99" y="275"/>
                      </a:lnTo>
                      <a:lnTo>
                        <a:pt x="102" y="260"/>
                      </a:lnTo>
                      <a:lnTo>
                        <a:pt x="103" y="244"/>
                      </a:lnTo>
                      <a:lnTo>
                        <a:pt x="105" y="227"/>
                      </a:lnTo>
                      <a:lnTo>
                        <a:pt x="105" y="211"/>
                      </a:lnTo>
                      <a:lnTo>
                        <a:pt x="105" y="196"/>
                      </a:lnTo>
                      <a:lnTo>
                        <a:pt x="105" y="183"/>
                      </a:lnTo>
                      <a:lnTo>
                        <a:pt x="103" y="171"/>
                      </a:lnTo>
                      <a:lnTo>
                        <a:pt x="100" y="160"/>
                      </a:lnTo>
                      <a:lnTo>
                        <a:pt x="97" y="151"/>
                      </a:lnTo>
                      <a:lnTo>
                        <a:pt x="93" y="142"/>
                      </a:lnTo>
                      <a:lnTo>
                        <a:pt x="91" y="133"/>
                      </a:lnTo>
                      <a:lnTo>
                        <a:pt x="88" y="123"/>
                      </a:lnTo>
                      <a:lnTo>
                        <a:pt x="85" y="112"/>
                      </a:lnTo>
                      <a:lnTo>
                        <a:pt x="82" y="103"/>
                      </a:lnTo>
                      <a:lnTo>
                        <a:pt x="81" y="93"/>
                      </a:lnTo>
                      <a:lnTo>
                        <a:pt x="79" y="85"/>
                      </a:lnTo>
                      <a:lnTo>
                        <a:pt x="78" y="76"/>
                      </a:lnTo>
                      <a:lnTo>
                        <a:pt x="78" y="69"/>
                      </a:lnTo>
                      <a:lnTo>
                        <a:pt x="78" y="67"/>
                      </a:lnTo>
                      <a:lnTo>
                        <a:pt x="76" y="66"/>
                      </a:lnTo>
                      <a:lnTo>
                        <a:pt x="73" y="64"/>
                      </a:lnTo>
                      <a:lnTo>
                        <a:pt x="70" y="61"/>
                      </a:lnTo>
                      <a:lnTo>
                        <a:pt x="67" y="57"/>
                      </a:lnTo>
                      <a:lnTo>
                        <a:pt x="63" y="54"/>
                      </a:lnTo>
                      <a:lnTo>
                        <a:pt x="58" y="50"/>
                      </a:lnTo>
                      <a:lnTo>
                        <a:pt x="51" y="44"/>
                      </a:lnTo>
                      <a:lnTo>
                        <a:pt x="45" y="39"/>
                      </a:lnTo>
                      <a:lnTo>
                        <a:pt x="36" y="35"/>
                      </a:lnTo>
                      <a:lnTo>
                        <a:pt x="29" y="32"/>
                      </a:lnTo>
                      <a:lnTo>
                        <a:pt x="21" y="27"/>
                      </a:lnTo>
                      <a:lnTo>
                        <a:pt x="15" y="23"/>
                      </a:lnTo>
                      <a:lnTo>
                        <a:pt x="11" y="18"/>
                      </a:lnTo>
                      <a:lnTo>
                        <a:pt x="6" y="15"/>
                      </a:lnTo>
                      <a:lnTo>
                        <a:pt x="3" y="11"/>
                      </a:lnTo>
                      <a:lnTo>
                        <a:pt x="2" y="8"/>
                      </a:lnTo>
                      <a:lnTo>
                        <a:pt x="0" y="5"/>
                      </a:lnTo>
                      <a:lnTo>
                        <a:pt x="2" y="3"/>
                      </a:lnTo>
                      <a:lnTo>
                        <a:pt x="3" y="3"/>
                      </a:lnTo>
                      <a:lnTo>
                        <a:pt x="8" y="2"/>
                      </a:lnTo>
                      <a:lnTo>
                        <a:pt x="12" y="2"/>
                      </a:lnTo>
                      <a:lnTo>
                        <a:pt x="17" y="2"/>
                      </a:lnTo>
                      <a:lnTo>
                        <a:pt x="23" y="2"/>
                      </a:lnTo>
                      <a:lnTo>
                        <a:pt x="29" y="2"/>
                      </a:lnTo>
                      <a:lnTo>
                        <a:pt x="35" y="0"/>
                      </a:lnTo>
                      <a:lnTo>
                        <a:pt x="39" y="0"/>
                      </a:lnTo>
                      <a:lnTo>
                        <a:pt x="44" y="0"/>
                      </a:lnTo>
                      <a:lnTo>
                        <a:pt x="47" y="0"/>
                      </a:lnTo>
                      <a:lnTo>
                        <a:pt x="48" y="2"/>
                      </a:lnTo>
                      <a:lnTo>
                        <a:pt x="51" y="3"/>
                      </a:lnTo>
                      <a:lnTo>
                        <a:pt x="55" y="8"/>
                      </a:lnTo>
                      <a:lnTo>
                        <a:pt x="58" y="12"/>
                      </a:lnTo>
                      <a:lnTo>
                        <a:pt x="64" y="17"/>
                      </a:lnTo>
                      <a:lnTo>
                        <a:pt x="70" y="21"/>
                      </a:lnTo>
                      <a:lnTo>
                        <a:pt x="75" y="27"/>
                      </a:lnTo>
                      <a:lnTo>
                        <a:pt x="79" y="32"/>
                      </a:lnTo>
                      <a:lnTo>
                        <a:pt x="84" y="36"/>
                      </a:lnTo>
                      <a:lnTo>
                        <a:pt x="85" y="39"/>
                      </a:lnTo>
                      <a:lnTo>
                        <a:pt x="88" y="42"/>
                      </a:lnTo>
                      <a:lnTo>
                        <a:pt x="90" y="45"/>
                      </a:lnTo>
                      <a:lnTo>
                        <a:pt x="93" y="48"/>
                      </a:lnTo>
                      <a:lnTo>
                        <a:pt x="94" y="51"/>
                      </a:lnTo>
                      <a:lnTo>
                        <a:pt x="97" y="54"/>
                      </a:lnTo>
                      <a:lnTo>
                        <a:pt x="99" y="55"/>
                      </a:lnTo>
                      <a:lnTo>
                        <a:pt x="102" y="58"/>
                      </a:lnTo>
                      <a:lnTo>
                        <a:pt x="105" y="61"/>
                      </a:lnTo>
                      <a:lnTo>
                        <a:pt x="109" y="63"/>
                      </a:lnTo>
                      <a:lnTo>
                        <a:pt x="114" y="66"/>
                      </a:lnTo>
                      <a:lnTo>
                        <a:pt x="120" y="66"/>
                      </a:lnTo>
                      <a:lnTo>
                        <a:pt x="126" y="69"/>
                      </a:lnTo>
                      <a:lnTo>
                        <a:pt x="135" y="70"/>
                      </a:lnTo>
                      <a:lnTo>
                        <a:pt x="144" y="70"/>
                      </a:lnTo>
                      <a:lnTo>
                        <a:pt x="153" y="70"/>
                      </a:lnTo>
                      <a:lnTo>
                        <a:pt x="162" y="72"/>
                      </a:lnTo>
                      <a:lnTo>
                        <a:pt x="171" y="72"/>
                      </a:lnTo>
                      <a:lnTo>
                        <a:pt x="181" y="70"/>
                      </a:lnTo>
                      <a:lnTo>
                        <a:pt x="188" y="70"/>
                      </a:lnTo>
                      <a:lnTo>
                        <a:pt x="196" y="67"/>
                      </a:lnTo>
                      <a:lnTo>
                        <a:pt x="197" y="67"/>
                      </a:lnTo>
                      <a:lnTo>
                        <a:pt x="199" y="66"/>
                      </a:lnTo>
                      <a:lnTo>
                        <a:pt x="200" y="66"/>
                      </a:lnTo>
                      <a:lnTo>
                        <a:pt x="202" y="66"/>
                      </a:lnTo>
                      <a:lnTo>
                        <a:pt x="203" y="66"/>
                      </a:lnTo>
                      <a:lnTo>
                        <a:pt x="205" y="66"/>
                      </a:lnTo>
                      <a:lnTo>
                        <a:pt x="208" y="85"/>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60" name="Freeform 1108"/>
                <p:cNvSpPr>
                  <a:spLocks/>
                </p:cNvSpPr>
                <p:nvPr/>
              </p:nvSpPr>
              <p:spPr bwMode="auto">
                <a:xfrm>
                  <a:off x="1421" y="1600"/>
                  <a:ext cx="403" cy="821"/>
                </a:xfrm>
                <a:custGeom>
                  <a:avLst/>
                  <a:gdLst>
                    <a:gd name="T0" fmla="*/ 21 w 403"/>
                    <a:gd name="T1" fmla="*/ 273 h 821"/>
                    <a:gd name="T2" fmla="*/ 28 w 403"/>
                    <a:gd name="T3" fmla="*/ 244 h 821"/>
                    <a:gd name="T4" fmla="*/ 24 w 403"/>
                    <a:gd name="T5" fmla="*/ 181 h 821"/>
                    <a:gd name="T6" fmla="*/ 48 w 403"/>
                    <a:gd name="T7" fmla="*/ 140 h 821"/>
                    <a:gd name="T8" fmla="*/ 69 w 403"/>
                    <a:gd name="T9" fmla="*/ 93 h 821"/>
                    <a:gd name="T10" fmla="*/ 91 w 403"/>
                    <a:gd name="T11" fmla="*/ 25 h 821"/>
                    <a:gd name="T12" fmla="*/ 113 w 403"/>
                    <a:gd name="T13" fmla="*/ 6 h 821"/>
                    <a:gd name="T14" fmla="*/ 94 w 403"/>
                    <a:gd name="T15" fmla="*/ 82 h 821"/>
                    <a:gd name="T16" fmla="*/ 46 w 403"/>
                    <a:gd name="T17" fmla="*/ 181 h 821"/>
                    <a:gd name="T18" fmla="*/ 52 w 403"/>
                    <a:gd name="T19" fmla="*/ 244 h 821"/>
                    <a:gd name="T20" fmla="*/ 72 w 403"/>
                    <a:gd name="T21" fmla="*/ 254 h 821"/>
                    <a:gd name="T22" fmla="*/ 96 w 403"/>
                    <a:gd name="T23" fmla="*/ 251 h 821"/>
                    <a:gd name="T24" fmla="*/ 110 w 403"/>
                    <a:gd name="T25" fmla="*/ 247 h 821"/>
                    <a:gd name="T26" fmla="*/ 125 w 403"/>
                    <a:gd name="T27" fmla="*/ 163 h 821"/>
                    <a:gd name="T28" fmla="*/ 133 w 403"/>
                    <a:gd name="T29" fmla="*/ 43 h 821"/>
                    <a:gd name="T30" fmla="*/ 145 w 403"/>
                    <a:gd name="T31" fmla="*/ 15 h 821"/>
                    <a:gd name="T32" fmla="*/ 154 w 403"/>
                    <a:gd name="T33" fmla="*/ 40 h 821"/>
                    <a:gd name="T34" fmla="*/ 145 w 403"/>
                    <a:gd name="T35" fmla="*/ 137 h 821"/>
                    <a:gd name="T36" fmla="*/ 140 w 403"/>
                    <a:gd name="T37" fmla="*/ 235 h 821"/>
                    <a:gd name="T38" fmla="*/ 139 w 403"/>
                    <a:gd name="T39" fmla="*/ 267 h 821"/>
                    <a:gd name="T40" fmla="*/ 185 w 403"/>
                    <a:gd name="T41" fmla="*/ 296 h 821"/>
                    <a:gd name="T42" fmla="*/ 273 w 403"/>
                    <a:gd name="T43" fmla="*/ 212 h 821"/>
                    <a:gd name="T44" fmla="*/ 329 w 403"/>
                    <a:gd name="T45" fmla="*/ 179 h 821"/>
                    <a:gd name="T46" fmla="*/ 342 w 403"/>
                    <a:gd name="T47" fmla="*/ 190 h 821"/>
                    <a:gd name="T48" fmla="*/ 333 w 403"/>
                    <a:gd name="T49" fmla="*/ 200 h 821"/>
                    <a:gd name="T50" fmla="*/ 327 w 403"/>
                    <a:gd name="T51" fmla="*/ 202 h 821"/>
                    <a:gd name="T52" fmla="*/ 282 w 403"/>
                    <a:gd name="T53" fmla="*/ 233 h 821"/>
                    <a:gd name="T54" fmla="*/ 240 w 403"/>
                    <a:gd name="T55" fmla="*/ 284 h 821"/>
                    <a:gd name="T56" fmla="*/ 205 w 403"/>
                    <a:gd name="T57" fmla="*/ 321 h 821"/>
                    <a:gd name="T58" fmla="*/ 215 w 403"/>
                    <a:gd name="T59" fmla="*/ 351 h 821"/>
                    <a:gd name="T60" fmla="*/ 263 w 403"/>
                    <a:gd name="T61" fmla="*/ 327 h 821"/>
                    <a:gd name="T62" fmla="*/ 379 w 403"/>
                    <a:gd name="T63" fmla="*/ 329 h 821"/>
                    <a:gd name="T64" fmla="*/ 402 w 403"/>
                    <a:gd name="T65" fmla="*/ 338 h 821"/>
                    <a:gd name="T66" fmla="*/ 391 w 403"/>
                    <a:gd name="T67" fmla="*/ 351 h 821"/>
                    <a:gd name="T68" fmla="*/ 362 w 403"/>
                    <a:gd name="T69" fmla="*/ 348 h 821"/>
                    <a:gd name="T70" fmla="*/ 287 w 403"/>
                    <a:gd name="T71" fmla="*/ 342 h 821"/>
                    <a:gd name="T72" fmla="*/ 211 w 403"/>
                    <a:gd name="T73" fmla="*/ 366 h 821"/>
                    <a:gd name="T74" fmla="*/ 245 w 403"/>
                    <a:gd name="T75" fmla="*/ 453 h 821"/>
                    <a:gd name="T76" fmla="*/ 196 w 403"/>
                    <a:gd name="T77" fmla="*/ 572 h 821"/>
                    <a:gd name="T78" fmla="*/ 160 w 403"/>
                    <a:gd name="T79" fmla="*/ 677 h 821"/>
                    <a:gd name="T80" fmla="*/ 154 w 403"/>
                    <a:gd name="T81" fmla="*/ 759 h 821"/>
                    <a:gd name="T82" fmla="*/ 149 w 403"/>
                    <a:gd name="T83" fmla="*/ 801 h 821"/>
                    <a:gd name="T84" fmla="*/ 128 w 403"/>
                    <a:gd name="T85" fmla="*/ 801 h 821"/>
                    <a:gd name="T86" fmla="*/ 136 w 403"/>
                    <a:gd name="T87" fmla="*/ 704 h 821"/>
                    <a:gd name="T88" fmla="*/ 173 w 403"/>
                    <a:gd name="T89" fmla="*/ 568 h 821"/>
                    <a:gd name="T90" fmla="*/ 223 w 403"/>
                    <a:gd name="T91" fmla="*/ 459 h 821"/>
                    <a:gd name="T92" fmla="*/ 203 w 403"/>
                    <a:gd name="T93" fmla="*/ 386 h 821"/>
                    <a:gd name="T94" fmla="*/ 175 w 403"/>
                    <a:gd name="T95" fmla="*/ 386 h 821"/>
                    <a:gd name="T96" fmla="*/ 139 w 403"/>
                    <a:gd name="T97" fmla="*/ 415 h 821"/>
                    <a:gd name="T98" fmla="*/ 115 w 403"/>
                    <a:gd name="T99" fmla="*/ 459 h 821"/>
                    <a:gd name="T100" fmla="*/ 106 w 403"/>
                    <a:gd name="T101" fmla="*/ 525 h 821"/>
                    <a:gd name="T102" fmla="*/ 103 w 403"/>
                    <a:gd name="T103" fmla="*/ 584 h 821"/>
                    <a:gd name="T104" fmla="*/ 58 w 403"/>
                    <a:gd name="T105" fmla="*/ 704 h 821"/>
                    <a:gd name="T106" fmla="*/ 73 w 403"/>
                    <a:gd name="T107" fmla="*/ 791 h 821"/>
                    <a:gd name="T108" fmla="*/ 52 w 403"/>
                    <a:gd name="T109" fmla="*/ 794 h 821"/>
                    <a:gd name="T110" fmla="*/ 37 w 403"/>
                    <a:gd name="T111" fmla="*/ 702 h 821"/>
                    <a:gd name="T112" fmla="*/ 82 w 403"/>
                    <a:gd name="T113" fmla="*/ 580 h 821"/>
                    <a:gd name="T114" fmla="*/ 91 w 403"/>
                    <a:gd name="T115" fmla="*/ 462 h 821"/>
                    <a:gd name="T116" fmla="*/ 116 w 403"/>
                    <a:gd name="T117" fmla="*/ 392 h 821"/>
                    <a:gd name="T118" fmla="*/ 81 w 403"/>
                    <a:gd name="T119" fmla="*/ 348 h 821"/>
                    <a:gd name="T120" fmla="*/ 39 w 403"/>
                    <a:gd name="T121" fmla="*/ 312 h 821"/>
                    <a:gd name="T122" fmla="*/ 0 w 403"/>
                    <a:gd name="T123" fmla="*/ 281 h 8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3"/>
                    <a:gd name="T187" fmla="*/ 0 h 821"/>
                    <a:gd name="T188" fmla="*/ 403 w 403"/>
                    <a:gd name="T189" fmla="*/ 821 h 8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3" h="821">
                      <a:moveTo>
                        <a:pt x="0" y="281"/>
                      </a:moveTo>
                      <a:lnTo>
                        <a:pt x="0" y="281"/>
                      </a:lnTo>
                      <a:lnTo>
                        <a:pt x="1" y="281"/>
                      </a:lnTo>
                      <a:lnTo>
                        <a:pt x="3" y="281"/>
                      </a:lnTo>
                      <a:lnTo>
                        <a:pt x="4" y="279"/>
                      </a:lnTo>
                      <a:lnTo>
                        <a:pt x="6" y="279"/>
                      </a:lnTo>
                      <a:lnTo>
                        <a:pt x="10" y="279"/>
                      </a:lnTo>
                      <a:lnTo>
                        <a:pt x="12" y="278"/>
                      </a:lnTo>
                      <a:lnTo>
                        <a:pt x="15" y="276"/>
                      </a:lnTo>
                      <a:lnTo>
                        <a:pt x="18" y="276"/>
                      </a:lnTo>
                      <a:lnTo>
                        <a:pt x="21" y="273"/>
                      </a:lnTo>
                      <a:lnTo>
                        <a:pt x="22" y="272"/>
                      </a:lnTo>
                      <a:lnTo>
                        <a:pt x="25" y="269"/>
                      </a:lnTo>
                      <a:lnTo>
                        <a:pt x="27" y="266"/>
                      </a:lnTo>
                      <a:lnTo>
                        <a:pt x="28" y="263"/>
                      </a:lnTo>
                      <a:lnTo>
                        <a:pt x="30" y="260"/>
                      </a:lnTo>
                      <a:lnTo>
                        <a:pt x="30" y="257"/>
                      </a:lnTo>
                      <a:lnTo>
                        <a:pt x="31" y="254"/>
                      </a:lnTo>
                      <a:lnTo>
                        <a:pt x="31" y="251"/>
                      </a:lnTo>
                      <a:lnTo>
                        <a:pt x="31" y="250"/>
                      </a:lnTo>
                      <a:lnTo>
                        <a:pt x="31" y="248"/>
                      </a:lnTo>
                      <a:lnTo>
                        <a:pt x="28" y="244"/>
                      </a:lnTo>
                      <a:lnTo>
                        <a:pt x="25" y="239"/>
                      </a:lnTo>
                      <a:lnTo>
                        <a:pt x="22" y="235"/>
                      </a:lnTo>
                      <a:lnTo>
                        <a:pt x="21" y="229"/>
                      </a:lnTo>
                      <a:lnTo>
                        <a:pt x="18" y="223"/>
                      </a:lnTo>
                      <a:lnTo>
                        <a:pt x="18" y="217"/>
                      </a:lnTo>
                      <a:lnTo>
                        <a:pt x="16" y="209"/>
                      </a:lnTo>
                      <a:lnTo>
                        <a:pt x="16" y="203"/>
                      </a:lnTo>
                      <a:lnTo>
                        <a:pt x="18" y="196"/>
                      </a:lnTo>
                      <a:lnTo>
                        <a:pt x="21" y="187"/>
                      </a:lnTo>
                      <a:lnTo>
                        <a:pt x="21" y="184"/>
                      </a:lnTo>
                      <a:lnTo>
                        <a:pt x="24" y="181"/>
                      </a:lnTo>
                      <a:lnTo>
                        <a:pt x="25" y="176"/>
                      </a:lnTo>
                      <a:lnTo>
                        <a:pt x="27" y="173"/>
                      </a:lnTo>
                      <a:lnTo>
                        <a:pt x="30" y="170"/>
                      </a:lnTo>
                      <a:lnTo>
                        <a:pt x="31" y="166"/>
                      </a:lnTo>
                      <a:lnTo>
                        <a:pt x="33" y="163"/>
                      </a:lnTo>
                      <a:lnTo>
                        <a:pt x="36" y="160"/>
                      </a:lnTo>
                      <a:lnTo>
                        <a:pt x="37" y="155"/>
                      </a:lnTo>
                      <a:lnTo>
                        <a:pt x="40" y="152"/>
                      </a:lnTo>
                      <a:lnTo>
                        <a:pt x="42" y="148"/>
                      </a:lnTo>
                      <a:lnTo>
                        <a:pt x="45" y="143"/>
                      </a:lnTo>
                      <a:lnTo>
                        <a:pt x="48" y="140"/>
                      </a:lnTo>
                      <a:lnTo>
                        <a:pt x="51" y="136"/>
                      </a:lnTo>
                      <a:lnTo>
                        <a:pt x="52" y="131"/>
                      </a:lnTo>
                      <a:lnTo>
                        <a:pt x="55" y="127"/>
                      </a:lnTo>
                      <a:lnTo>
                        <a:pt x="57" y="123"/>
                      </a:lnTo>
                      <a:lnTo>
                        <a:pt x="60" y="118"/>
                      </a:lnTo>
                      <a:lnTo>
                        <a:pt x="61" y="112"/>
                      </a:lnTo>
                      <a:lnTo>
                        <a:pt x="64" y="108"/>
                      </a:lnTo>
                      <a:lnTo>
                        <a:pt x="64" y="105"/>
                      </a:lnTo>
                      <a:lnTo>
                        <a:pt x="66" y="100"/>
                      </a:lnTo>
                      <a:lnTo>
                        <a:pt x="67" y="97"/>
                      </a:lnTo>
                      <a:lnTo>
                        <a:pt x="69" y="93"/>
                      </a:lnTo>
                      <a:lnTo>
                        <a:pt x="70" y="88"/>
                      </a:lnTo>
                      <a:lnTo>
                        <a:pt x="72" y="84"/>
                      </a:lnTo>
                      <a:lnTo>
                        <a:pt x="73" y="78"/>
                      </a:lnTo>
                      <a:lnTo>
                        <a:pt x="75" y="73"/>
                      </a:lnTo>
                      <a:lnTo>
                        <a:pt x="76" y="69"/>
                      </a:lnTo>
                      <a:lnTo>
                        <a:pt x="78" y="64"/>
                      </a:lnTo>
                      <a:lnTo>
                        <a:pt x="81" y="54"/>
                      </a:lnTo>
                      <a:lnTo>
                        <a:pt x="84" y="46"/>
                      </a:lnTo>
                      <a:lnTo>
                        <a:pt x="87" y="39"/>
                      </a:lnTo>
                      <a:lnTo>
                        <a:pt x="88" y="31"/>
                      </a:lnTo>
                      <a:lnTo>
                        <a:pt x="91" y="25"/>
                      </a:lnTo>
                      <a:lnTo>
                        <a:pt x="93" y="19"/>
                      </a:lnTo>
                      <a:lnTo>
                        <a:pt x="96" y="13"/>
                      </a:lnTo>
                      <a:lnTo>
                        <a:pt x="97" y="9"/>
                      </a:lnTo>
                      <a:lnTo>
                        <a:pt x="99" y="4"/>
                      </a:lnTo>
                      <a:lnTo>
                        <a:pt x="100" y="1"/>
                      </a:lnTo>
                      <a:lnTo>
                        <a:pt x="102" y="0"/>
                      </a:lnTo>
                      <a:lnTo>
                        <a:pt x="103" y="1"/>
                      </a:lnTo>
                      <a:lnTo>
                        <a:pt x="104" y="1"/>
                      </a:lnTo>
                      <a:lnTo>
                        <a:pt x="107" y="3"/>
                      </a:lnTo>
                      <a:lnTo>
                        <a:pt x="110" y="4"/>
                      </a:lnTo>
                      <a:lnTo>
                        <a:pt x="113" y="6"/>
                      </a:lnTo>
                      <a:lnTo>
                        <a:pt x="115" y="7"/>
                      </a:lnTo>
                      <a:lnTo>
                        <a:pt x="118" y="7"/>
                      </a:lnTo>
                      <a:lnTo>
                        <a:pt x="119" y="7"/>
                      </a:lnTo>
                      <a:lnTo>
                        <a:pt x="116" y="15"/>
                      </a:lnTo>
                      <a:lnTo>
                        <a:pt x="113" y="24"/>
                      </a:lnTo>
                      <a:lnTo>
                        <a:pt x="110" y="34"/>
                      </a:lnTo>
                      <a:lnTo>
                        <a:pt x="106" y="46"/>
                      </a:lnTo>
                      <a:lnTo>
                        <a:pt x="102" y="58"/>
                      </a:lnTo>
                      <a:lnTo>
                        <a:pt x="99" y="70"/>
                      </a:lnTo>
                      <a:lnTo>
                        <a:pt x="94" y="82"/>
                      </a:lnTo>
                      <a:lnTo>
                        <a:pt x="90" y="94"/>
                      </a:lnTo>
                      <a:lnTo>
                        <a:pt x="87" y="105"/>
                      </a:lnTo>
                      <a:lnTo>
                        <a:pt x="84" y="115"/>
                      </a:lnTo>
                      <a:lnTo>
                        <a:pt x="79" y="124"/>
                      </a:lnTo>
                      <a:lnTo>
                        <a:pt x="75" y="134"/>
                      </a:lnTo>
                      <a:lnTo>
                        <a:pt x="70" y="143"/>
                      </a:lnTo>
                      <a:lnTo>
                        <a:pt x="64" y="151"/>
                      </a:lnTo>
                      <a:lnTo>
                        <a:pt x="60" y="160"/>
                      </a:lnTo>
                      <a:lnTo>
                        <a:pt x="55" y="167"/>
                      </a:lnTo>
                      <a:lnTo>
                        <a:pt x="51" y="175"/>
                      </a:lnTo>
                      <a:lnTo>
                        <a:pt x="46" y="181"/>
                      </a:lnTo>
                      <a:lnTo>
                        <a:pt x="43" y="188"/>
                      </a:lnTo>
                      <a:lnTo>
                        <a:pt x="40" y="194"/>
                      </a:lnTo>
                      <a:lnTo>
                        <a:pt x="37" y="202"/>
                      </a:lnTo>
                      <a:lnTo>
                        <a:pt x="37" y="208"/>
                      </a:lnTo>
                      <a:lnTo>
                        <a:pt x="37" y="214"/>
                      </a:lnTo>
                      <a:lnTo>
                        <a:pt x="39" y="218"/>
                      </a:lnTo>
                      <a:lnTo>
                        <a:pt x="40" y="224"/>
                      </a:lnTo>
                      <a:lnTo>
                        <a:pt x="43" y="229"/>
                      </a:lnTo>
                      <a:lnTo>
                        <a:pt x="46" y="233"/>
                      </a:lnTo>
                      <a:lnTo>
                        <a:pt x="49" y="239"/>
                      </a:lnTo>
                      <a:lnTo>
                        <a:pt x="52" y="244"/>
                      </a:lnTo>
                      <a:lnTo>
                        <a:pt x="55" y="248"/>
                      </a:lnTo>
                      <a:lnTo>
                        <a:pt x="55" y="250"/>
                      </a:lnTo>
                      <a:lnTo>
                        <a:pt x="57" y="251"/>
                      </a:lnTo>
                      <a:lnTo>
                        <a:pt x="57" y="253"/>
                      </a:lnTo>
                      <a:lnTo>
                        <a:pt x="58" y="253"/>
                      </a:lnTo>
                      <a:lnTo>
                        <a:pt x="60" y="254"/>
                      </a:lnTo>
                      <a:lnTo>
                        <a:pt x="63" y="254"/>
                      </a:lnTo>
                      <a:lnTo>
                        <a:pt x="67" y="254"/>
                      </a:lnTo>
                      <a:lnTo>
                        <a:pt x="72" y="254"/>
                      </a:lnTo>
                      <a:lnTo>
                        <a:pt x="76" y="254"/>
                      </a:lnTo>
                      <a:lnTo>
                        <a:pt x="79" y="253"/>
                      </a:lnTo>
                      <a:lnTo>
                        <a:pt x="82" y="253"/>
                      </a:lnTo>
                      <a:lnTo>
                        <a:pt x="84" y="253"/>
                      </a:lnTo>
                      <a:lnTo>
                        <a:pt x="87" y="253"/>
                      </a:lnTo>
                      <a:lnTo>
                        <a:pt x="88" y="253"/>
                      </a:lnTo>
                      <a:lnTo>
                        <a:pt x="90" y="253"/>
                      </a:lnTo>
                      <a:lnTo>
                        <a:pt x="91" y="253"/>
                      </a:lnTo>
                      <a:lnTo>
                        <a:pt x="93" y="253"/>
                      </a:lnTo>
                      <a:lnTo>
                        <a:pt x="96" y="251"/>
                      </a:lnTo>
                      <a:lnTo>
                        <a:pt x="97" y="251"/>
                      </a:lnTo>
                      <a:lnTo>
                        <a:pt x="99" y="251"/>
                      </a:lnTo>
                      <a:lnTo>
                        <a:pt x="100" y="250"/>
                      </a:lnTo>
                      <a:lnTo>
                        <a:pt x="103" y="250"/>
                      </a:lnTo>
                      <a:lnTo>
                        <a:pt x="104" y="250"/>
                      </a:lnTo>
                      <a:lnTo>
                        <a:pt x="106" y="248"/>
                      </a:lnTo>
                      <a:lnTo>
                        <a:pt x="107" y="248"/>
                      </a:lnTo>
                      <a:lnTo>
                        <a:pt x="110" y="247"/>
                      </a:lnTo>
                      <a:lnTo>
                        <a:pt x="113" y="244"/>
                      </a:lnTo>
                      <a:lnTo>
                        <a:pt x="115" y="239"/>
                      </a:lnTo>
                      <a:lnTo>
                        <a:pt x="118" y="235"/>
                      </a:lnTo>
                      <a:lnTo>
                        <a:pt x="119" y="229"/>
                      </a:lnTo>
                      <a:lnTo>
                        <a:pt x="122" y="224"/>
                      </a:lnTo>
                      <a:lnTo>
                        <a:pt x="122" y="217"/>
                      </a:lnTo>
                      <a:lnTo>
                        <a:pt x="124" y="208"/>
                      </a:lnTo>
                      <a:lnTo>
                        <a:pt x="124" y="199"/>
                      </a:lnTo>
                      <a:lnTo>
                        <a:pt x="124" y="188"/>
                      </a:lnTo>
                      <a:lnTo>
                        <a:pt x="125" y="176"/>
                      </a:lnTo>
                      <a:lnTo>
                        <a:pt x="125" y="163"/>
                      </a:lnTo>
                      <a:lnTo>
                        <a:pt x="125" y="149"/>
                      </a:lnTo>
                      <a:lnTo>
                        <a:pt x="125" y="136"/>
                      </a:lnTo>
                      <a:lnTo>
                        <a:pt x="125" y="121"/>
                      </a:lnTo>
                      <a:lnTo>
                        <a:pt x="125" y="108"/>
                      </a:lnTo>
                      <a:lnTo>
                        <a:pt x="125" y="93"/>
                      </a:lnTo>
                      <a:lnTo>
                        <a:pt x="127" y="81"/>
                      </a:lnTo>
                      <a:lnTo>
                        <a:pt x="128" y="69"/>
                      </a:lnTo>
                      <a:lnTo>
                        <a:pt x="130" y="58"/>
                      </a:lnTo>
                      <a:lnTo>
                        <a:pt x="130" y="54"/>
                      </a:lnTo>
                      <a:lnTo>
                        <a:pt x="131" y="48"/>
                      </a:lnTo>
                      <a:lnTo>
                        <a:pt x="133" y="43"/>
                      </a:lnTo>
                      <a:lnTo>
                        <a:pt x="133" y="39"/>
                      </a:lnTo>
                      <a:lnTo>
                        <a:pt x="133" y="34"/>
                      </a:lnTo>
                      <a:lnTo>
                        <a:pt x="134" y="30"/>
                      </a:lnTo>
                      <a:lnTo>
                        <a:pt x="136" y="24"/>
                      </a:lnTo>
                      <a:lnTo>
                        <a:pt x="136" y="19"/>
                      </a:lnTo>
                      <a:lnTo>
                        <a:pt x="137" y="16"/>
                      </a:lnTo>
                      <a:lnTo>
                        <a:pt x="137" y="12"/>
                      </a:lnTo>
                      <a:lnTo>
                        <a:pt x="140" y="13"/>
                      </a:lnTo>
                      <a:lnTo>
                        <a:pt x="142" y="13"/>
                      </a:lnTo>
                      <a:lnTo>
                        <a:pt x="145" y="15"/>
                      </a:lnTo>
                      <a:lnTo>
                        <a:pt x="148" y="15"/>
                      </a:lnTo>
                      <a:lnTo>
                        <a:pt x="151" y="16"/>
                      </a:lnTo>
                      <a:lnTo>
                        <a:pt x="152" y="18"/>
                      </a:lnTo>
                      <a:lnTo>
                        <a:pt x="155" y="19"/>
                      </a:lnTo>
                      <a:lnTo>
                        <a:pt x="157" y="19"/>
                      </a:lnTo>
                      <a:lnTo>
                        <a:pt x="157" y="21"/>
                      </a:lnTo>
                      <a:lnTo>
                        <a:pt x="157" y="24"/>
                      </a:lnTo>
                      <a:lnTo>
                        <a:pt x="155" y="28"/>
                      </a:lnTo>
                      <a:lnTo>
                        <a:pt x="155" y="31"/>
                      </a:lnTo>
                      <a:lnTo>
                        <a:pt x="154" y="36"/>
                      </a:lnTo>
                      <a:lnTo>
                        <a:pt x="154" y="40"/>
                      </a:lnTo>
                      <a:lnTo>
                        <a:pt x="152" y="45"/>
                      </a:lnTo>
                      <a:lnTo>
                        <a:pt x="152" y="49"/>
                      </a:lnTo>
                      <a:lnTo>
                        <a:pt x="152" y="52"/>
                      </a:lnTo>
                      <a:lnTo>
                        <a:pt x="151" y="57"/>
                      </a:lnTo>
                      <a:lnTo>
                        <a:pt x="151" y="61"/>
                      </a:lnTo>
                      <a:lnTo>
                        <a:pt x="149" y="72"/>
                      </a:lnTo>
                      <a:lnTo>
                        <a:pt x="148" y="82"/>
                      </a:lnTo>
                      <a:lnTo>
                        <a:pt x="146" y="96"/>
                      </a:lnTo>
                      <a:lnTo>
                        <a:pt x="146" y="109"/>
                      </a:lnTo>
                      <a:lnTo>
                        <a:pt x="146" y="123"/>
                      </a:lnTo>
                      <a:lnTo>
                        <a:pt x="145" y="137"/>
                      </a:lnTo>
                      <a:lnTo>
                        <a:pt x="145" y="151"/>
                      </a:lnTo>
                      <a:lnTo>
                        <a:pt x="145" y="164"/>
                      </a:lnTo>
                      <a:lnTo>
                        <a:pt x="145" y="176"/>
                      </a:lnTo>
                      <a:lnTo>
                        <a:pt x="145" y="188"/>
                      </a:lnTo>
                      <a:lnTo>
                        <a:pt x="145" y="196"/>
                      </a:lnTo>
                      <a:lnTo>
                        <a:pt x="145" y="203"/>
                      </a:lnTo>
                      <a:lnTo>
                        <a:pt x="145" y="211"/>
                      </a:lnTo>
                      <a:lnTo>
                        <a:pt x="143" y="218"/>
                      </a:lnTo>
                      <a:lnTo>
                        <a:pt x="142" y="223"/>
                      </a:lnTo>
                      <a:lnTo>
                        <a:pt x="142" y="229"/>
                      </a:lnTo>
                      <a:lnTo>
                        <a:pt x="140" y="235"/>
                      </a:lnTo>
                      <a:lnTo>
                        <a:pt x="137" y="239"/>
                      </a:lnTo>
                      <a:lnTo>
                        <a:pt x="136" y="245"/>
                      </a:lnTo>
                      <a:lnTo>
                        <a:pt x="134" y="248"/>
                      </a:lnTo>
                      <a:lnTo>
                        <a:pt x="133" y="251"/>
                      </a:lnTo>
                      <a:lnTo>
                        <a:pt x="133" y="253"/>
                      </a:lnTo>
                      <a:lnTo>
                        <a:pt x="133" y="254"/>
                      </a:lnTo>
                      <a:lnTo>
                        <a:pt x="133" y="257"/>
                      </a:lnTo>
                      <a:lnTo>
                        <a:pt x="133" y="260"/>
                      </a:lnTo>
                      <a:lnTo>
                        <a:pt x="134" y="262"/>
                      </a:lnTo>
                      <a:lnTo>
                        <a:pt x="137" y="265"/>
                      </a:lnTo>
                      <a:lnTo>
                        <a:pt x="139" y="267"/>
                      </a:lnTo>
                      <a:lnTo>
                        <a:pt x="142" y="270"/>
                      </a:lnTo>
                      <a:lnTo>
                        <a:pt x="146" y="273"/>
                      </a:lnTo>
                      <a:lnTo>
                        <a:pt x="149" y="275"/>
                      </a:lnTo>
                      <a:lnTo>
                        <a:pt x="152" y="278"/>
                      </a:lnTo>
                      <a:lnTo>
                        <a:pt x="155" y="281"/>
                      </a:lnTo>
                      <a:lnTo>
                        <a:pt x="160" y="284"/>
                      </a:lnTo>
                      <a:lnTo>
                        <a:pt x="164" y="287"/>
                      </a:lnTo>
                      <a:lnTo>
                        <a:pt x="169" y="290"/>
                      </a:lnTo>
                      <a:lnTo>
                        <a:pt x="175" y="291"/>
                      </a:lnTo>
                      <a:lnTo>
                        <a:pt x="179" y="294"/>
                      </a:lnTo>
                      <a:lnTo>
                        <a:pt x="185" y="296"/>
                      </a:lnTo>
                      <a:lnTo>
                        <a:pt x="191" y="296"/>
                      </a:lnTo>
                      <a:lnTo>
                        <a:pt x="196" y="294"/>
                      </a:lnTo>
                      <a:lnTo>
                        <a:pt x="203" y="290"/>
                      </a:lnTo>
                      <a:lnTo>
                        <a:pt x="211" y="282"/>
                      </a:lnTo>
                      <a:lnTo>
                        <a:pt x="218" y="273"/>
                      </a:lnTo>
                      <a:lnTo>
                        <a:pt x="229" y="265"/>
                      </a:lnTo>
                      <a:lnTo>
                        <a:pt x="238" y="254"/>
                      </a:lnTo>
                      <a:lnTo>
                        <a:pt x="246" y="242"/>
                      </a:lnTo>
                      <a:lnTo>
                        <a:pt x="257" y="232"/>
                      </a:lnTo>
                      <a:lnTo>
                        <a:pt x="266" y="221"/>
                      </a:lnTo>
                      <a:lnTo>
                        <a:pt x="273" y="212"/>
                      </a:lnTo>
                      <a:lnTo>
                        <a:pt x="281" y="205"/>
                      </a:lnTo>
                      <a:lnTo>
                        <a:pt x="288" y="199"/>
                      </a:lnTo>
                      <a:lnTo>
                        <a:pt x="296" y="193"/>
                      </a:lnTo>
                      <a:lnTo>
                        <a:pt x="302" y="188"/>
                      </a:lnTo>
                      <a:lnTo>
                        <a:pt x="308" y="185"/>
                      </a:lnTo>
                      <a:lnTo>
                        <a:pt x="314" y="182"/>
                      </a:lnTo>
                      <a:lnTo>
                        <a:pt x="318" y="181"/>
                      </a:lnTo>
                      <a:lnTo>
                        <a:pt x="323" y="181"/>
                      </a:lnTo>
                      <a:lnTo>
                        <a:pt x="326" y="179"/>
                      </a:lnTo>
                      <a:lnTo>
                        <a:pt x="329" y="179"/>
                      </a:lnTo>
                      <a:lnTo>
                        <a:pt x="330" y="179"/>
                      </a:lnTo>
                      <a:lnTo>
                        <a:pt x="333" y="179"/>
                      </a:lnTo>
                      <a:lnTo>
                        <a:pt x="335" y="179"/>
                      </a:lnTo>
                      <a:lnTo>
                        <a:pt x="338" y="181"/>
                      </a:lnTo>
                      <a:lnTo>
                        <a:pt x="339" y="181"/>
                      </a:lnTo>
                      <a:lnTo>
                        <a:pt x="341" y="182"/>
                      </a:lnTo>
                      <a:lnTo>
                        <a:pt x="342" y="182"/>
                      </a:lnTo>
                      <a:lnTo>
                        <a:pt x="342" y="184"/>
                      </a:lnTo>
                      <a:lnTo>
                        <a:pt x="342" y="185"/>
                      </a:lnTo>
                      <a:lnTo>
                        <a:pt x="342" y="187"/>
                      </a:lnTo>
                      <a:lnTo>
                        <a:pt x="342" y="190"/>
                      </a:lnTo>
                      <a:lnTo>
                        <a:pt x="342" y="191"/>
                      </a:lnTo>
                      <a:lnTo>
                        <a:pt x="341" y="193"/>
                      </a:lnTo>
                      <a:lnTo>
                        <a:pt x="339" y="194"/>
                      </a:lnTo>
                      <a:lnTo>
                        <a:pt x="338" y="196"/>
                      </a:lnTo>
                      <a:lnTo>
                        <a:pt x="336" y="197"/>
                      </a:lnTo>
                      <a:lnTo>
                        <a:pt x="335" y="199"/>
                      </a:lnTo>
                      <a:lnTo>
                        <a:pt x="333" y="200"/>
                      </a:lnTo>
                      <a:lnTo>
                        <a:pt x="330" y="200"/>
                      </a:lnTo>
                      <a:lnTo>
                        <a:pt x="327" y="202"/>
                      </a:lnTo>
                      <a:lnTo>
                        <a:pt x="323" y="202"/>
                      </a:lnTo>
                      <a:lnTo>
                        <a:pt x="320" y="203"/>
                      </a:lnTo>
                      <a:lnTo>
                        <a:pt x="315" y="206"/>
                      </a:lnTo>
                      <a:lnTo>
                        <a:pt x="311" y="208"/>
                      </a:lnTo>
                      <a:lnTo>
                        <a:pt x="306" y="211"/>
                      </a:lnTo>
                      <a:lnTo>
                        <a:pt x="300" y="215"/>
                      </a:lnTo>
                      <a:lnTo>
                        <a:pt x="296" y="221"/>
                      </a:lnTo>
                      <a:lnTo>
                        <a:pt x="288" y="227"/>
                      </a:lnTo>
                      <a:lnTo>
                        <a:pt x="287" y="229"/>
                      </a:lnTo>
                      <a:lnTo>
                        <a:pt x="284" y="232"/>
                      </a:lnTo>
                      <a:lnTo>
                        <a:pt x="282" y="233"/>
                      </a:lnTo>
                      <a:lnTo>
                        <a:pt x="281" y="238"/>
                      </a:lnTo>
                      <a:lnTo>
                        <a:pt x="278" y="239"/>
                      </a:lnTo>
                      <a:lnTo>
                        <a:pt x="275" y="242"/>
                      </a:lnTo>
                      <a:lnTo>
                        <a:pt x="273" y="245"/>
                      </a:lnTo>
                      <a:lnTo>
                        <a:pt x="270" y="248"/>
                      </a:lnTo>
                      <a:lnTo>
                        <a:pt x="267" y="251"/>
                      </a:lnTo>
                      <a:lnTo>
                        <a:pt x="264" y="254"/>
                      </a:lnTo>
                      <a:lnTo>
                        <a:pt x="258" y="263"/>
                      </a:lnTo>
                      <a:lnTo>
                        <a:pt x="252" y="269"/>
                      </a:lnTo>
                      <a:lnTo>
                        <a:pt x="246" y="276"/>
                      </a:lnTo>
                      <a:lnTo>
                        <a:pt x="240" y="284"/>
                      </a:lnTo>
                      <a:lnTo>
                        <a:pt x="235" y="288"/>
                      </a:lnTo>
                      <a:lnTo>
                        <a:pt x="230" y="294"/>
                      </a:lnTo>
                      <a:lnTo>
                        <a:pt x="224" y="299"/>
                      </a:lnTo>
                      <a:lnTo>
                        <a:pt x="220" y="303"/>
                      </a:lnTo>
                      <a:lnTo>
                        <a:pt x="215" y="308"/>
                      </a:lnTo>
                      <a:lnTo>
                        <a:pt x="211" y="311"/>
                      </a:lnTo>
                      <a:lnTo>
                        <a:pt x="209" y="311"/>
                      </a:lnTo>
                      <a:lnTo>
                        <a:pt x="208" y="314"/>
                      </a:lnTo>
                      <a:lnTo>
                        <a:pt x="206" y="315"/>
                      </a:lnTo>
                      <a:lnTo>
                        <a:pt x="205" y="318"/>
                      </a:lnTo>
                      <a:lnTo>
                        <a:pt x="205" y="321"/>
                      </a:lnTo>
                      <a:lnTo>
                        <a:pt x="205" y="323"/>
                      </a:lnTo>
                      <a:lnTo>
                        <a:pt x="205" y="327"/>
                      </a:lnTo>
                      <a:lnTo>
                        <a:pt x="206" y="330"/>
                      </a:lnTo>
                      <a:lnTo>
                        <a:pt x="208" y="333"/>
                      </a:lnTo>
                      <a:lnTo>
                        <a:pt x="209" y="338"/>
                      </a:lnTo>
                      <a:lnTo>
                        <a:pt x="209" y="339"/>
                      </a:lnTo>
                      <a:lnTo>
                        <a:pt x="211" y="342"/>
                      </a:lnTo>
                      <a:lnTo>
                        <a:pt x="211" y="344"/>
                      </a:lnTo>
                      <a:lnTo>
                        <a:pt x="212" y="347"/>
                      </a:lnTo>
                      <a:lnTo>
                        <a:pt x="214" y="350"/>
                      </a:lnTo>
                      <a:lnTo>
                        <a:pt x="215" y="351"/>
                      </a:lnTo>
                      <a:lnTo>
                        <a:pt x="217" y="353"/>
                      </a:lnTo>
                      <a:lnTo>
                        <a:pt x="218" y="353"/>
                      </a:lnTo>
                      <a:lnTo>
                        <a:pt x="221" y="353"/>
                      </a:lnTo>
                      <a:lnTo>
                        <a:pt x="223" y="351"/>
                      </a:lnTo>
                      <a:lnTo>
                        <a:pt x="224" y="350"/>
                      </a:lnTo>
                      <a:lnTo>
                        <a:pt x="227" y="348"/>
                      </a:lnTo>
                      <a:lnTo>
                        <a:pt x="232" y="345"/>
                      </a:lnTo>
                      <a:lnTo>
                        <a:pt x="238" y="341"/>
                      </a:lnTo>
                      <a:lnTo>
                        <a:pt x="245" y="336"/>
                      </a:lnTo>
                      <a:lnTo>
                        <a:pt x="254" y="332"/>
                      </a:lnTo>
                      <a:lnTo>
                        <a:pt x="263" y="327"/>
                      </a:lnTo>
                      <a:lnTo>
                        <a:pt x="272" y="324"/>
                      </a:lnTo>
                      <a:lnTo>
                        <a:pt x="282" y="321"/>
                      </a:lnTo>
                      <a:lnTo>
                        <a:pt x="293" y="320"/>
                      </a:lnTo>
                      <a:lnTo>
                        <a:pt x="303" y="320"/>
                      </a:lnTo>
                      <a:lnTo>
                        <a:pt x="315" y="320"/>
                      </a:lnTo>
                      <a:lnTo>
                        <a:pt x="327" y="321"/>
                      </a:lnTo>
                      <a:lnTo>
                        <a:pt x="339" y="323"/>
                      </a:lnTo>
                      <a:lnTo>
                        <a:pt x="350" y="324"/>
                      </a:lnTo>
                      <a:lnTo>
                        <a:pt x="362" y="327"/>
                      </a:lnTo>
                      <a:lnTo>
                        <a:pt x="371" y="327"/>
                      </a:lnTo>
                      <a:lnTo>
                        <a:pt x="379" y="329"/>
                      </a:lnTo>
                      <a:lnTo>
                        <a:pt x="387" y="330"/>
                      </a:lnTo>
                      <a:lnTo>
                        <a:pt x="391" y="330"/>
                      </a:lnTo>
                      <a:lnTo>
                        <a:pt x="393" y="330"/>
                      </a:lnTo>
                      <a:lnTo>
                        <a:pt x="394" y="330"/>
                      </a:lnTo>
                      <a:lnTo>
                        <a:pt x="396" y="330"/>
                      </a:lnTo>
                      <a:lnTo>
                        <a:pt x="397" y="332"/>
                      </a:lnTo>
                      <a:lnTo>
                        <a:pt x="399" y="333"/>
                      </a:lnTo>
                      <a:lnTo>
                        <a:pt x="400" y="335"/>
                      </a:lnTo>
                      <a:lnTo>
                        <a:pt x="402" y="336"/>
                      </a:lnTo>
                      <a:lnTo>
                        <a:pt x="402" y="338"/>
                      </a:lnTo>
                      <a:lnTo>
                        <a:pt x="403" y="341"/>
                      </a:lnTo>
                      <a:lnTo>
                        <a:pt x="402" y="344"/>
                      </a:lnTo>
                      <a:lnTo>
                        <a:pt x="402" y="347"/>
                      </a:lnTo>
                      <a:lnTo>
                        <a:pt x="400" y="348"/>
                      </a:lnTo>
                      <a:lnTo>
                        <a:pt x="399" y="350"/>
                      </a:lnTo>
                      <a:lnTo>
                        <a:pt x="397" y="350"/>
                      </a:lnTo>
                      <a:lnTo>
                        <a:pt x="396" y="350"/>
                      </a:lnTo>
                      <a:lnTo>
                        <a:pt x="394" y="351"/>
                      </a:lnTo>
                      <a:lnTo>
                        <a:pt x="393" y="351"/>
                      </a:lnTo>
                      <a:lnTo>
                        <a:pt x="391" y="351"/>
                      </a:lnTo>
                      <a:lnTo>
                        <a:pt x="390" y="351"/>
                      </a:lnTo>
                      <a:lnTo>
                        <a:pt x="387" y="351"/>
                      </a:lnTo>
                      <a:lnTo>
                        <a:pt x="385" y="351"/>
                      </a:lnTo>
                      <a:lnTo>
                        <a:pt x="382" y="350"/>
                      </a:lnTo>
                      <a:lnTo>
                        <a:pt x="379" y="350"/>
                      </a:lnTo>
                      <a:lnTo>
                        <a:pt x="376" y="350"/>
                      </a:lnTo>
                      <a:lnTo>
                        <a:pt x="374" y="350"/>
                      </a:lnTo>
                      <a:lnTo>
                        <a:pt x="369" y="350"/>
                      </a:lnTo>
                      <a:lnTo>
                        <a:pt x="366" y="348"/>
                      </a:lnTo>
                      <a:lnTo>
                        <a:pt x="362" y="348"/>
                      </a:lnTo>
                      <a:lnTo>
                        <a:pt x="356" y="347"/>
                      </a:lnTo>
                      <a:lnTo>
                        <a:pt x="350" y="345"/>
                      </a:lnTo>
                      <a:lnTo>
                        <a:pt x="342" y="345"/>
                      </a:lnTo>
                      <a:lnTo>
                        <a:pt x="335" y="344"/>
                      </a:lnTo>
                      <a:lnTo>
                        <a:pt x="327" y="342"/>
                      </a:lnTo>
                      <a:lnTo>
                        <a:pt x="321" y="342"/>
                      </a:lnTo>
                      <a:lnTo>
                        <a:pt x="314" y="341"/>
                      </a:lnTo>
                      <a:lnTo>
                        <a:pt x="306" y="341"/>
                      </a:lnTo>
                      <a:lnTo>
                        <a:pt x="300" y="341"/>
                      </a:lnTo>
                      <a:lnTo>
                        <a:pt x="294" y="341"/>
                      </a:lnTo>
                      <a:lnTo>
                        <a:pt x="287" y="342"/>
                      </a:lnTo>
                      <a:lnTo>
                        <a:pt x="281" y="344"/>
                      </a:lnTo>
                      <a:lnTo>
                        <a:pt x="273" y="347"/>
                      </a:lnTo>
                      <a:lnTo>
                        <a:pt x="266" y="348"/>
                      </a:lnTo>
                      <a:lnTo>
                        <a:pt x="260" y="351"/>
                      </a:lnTo>
                      <a:lnTo>
                        <a:pt x="254" y="356"/>
                      </a:lnTo>
                      <a:lnTo>
                        <a:pt x="248" y="359"/>
                      </a:lnTo>
                      <a:lnTo>
                        <a:pt x="243" y="362"/>
                      </a:lnTo>
                      <a:lnTo>
                        <a:pt x="240" y="365"/>
                      </a:lnTo>
                      <a:lnTo>
                        <a:pt x="238" y="368"/>
                      </a:lnTo>
                      <a:lnTo>
                        <a:pt x="211" y="366"/>
                      </a:lnTo>
                      <a:lnTo>
                        <a:pt x="215" y="369"/>
                      </a:lnTo>
                      <a:lnTo>
                        <a:pt x="220" y="374"/>
                      </a:lnTo>
                      <a:lnTo>
                        <a:pt x="226" y="380"/>
                      </a:lnTo>
                      <a:lnTo>
                        <a:pt x="230" y="387"/>
                      </a:lnTo>
                      <a:lnTo>
                        <a:pt x="235" y="396"/>
                      </a:lnTo>
                      <a:lnTo>
                        <a:pt x="239" y="405"/>
                      </a:lnTo>
                      <a:lnTo>
                        <a:pt x="243" y="414"/>
                      </a:lnTo>
                      <a:lnTo>
                        <a:pt x="245" y="424"/>
                      </a:lnTo>
                      <a:lnTo>
                        <a:pt x="246" y="435"/>
                      </a:lnTo>
                      <a:lnTo>
                        <a:pt x="246" y="444"/>
                      </a:lnTo>
                      <a:lnTo>
                        <a:pt x="245" y="453"/>
                      </a:lnTo>
                      <a:lnTo>
                        <a:pt x="242" y="463"/>
                      </a:lnTo>
                      <a:lnTo>
                        <a:pt x="240" y="475"/>
                      </a:lnTo>
                      <a:lnTo>
                        <a:pt x="238" y="487"/>
                      </a:lnTo>
                      <a:lnTo>
                        <a:pt x="235" y="501"/>
                      </a:lnTo>
                      <a:lnTo>
                        <a:pt x="230" y="514"/>
                      </a:lnTo>
                      <a:lnTo>
                        <a:pt x="226" y="526"/>
                      </a:lnTo>
                      <a:lnTo>
                        <a:pt x="220" y="538"/>
                      </a:lnTo>
                      <a:lnTo>
                        <a:pt x="214" y="550"/>
                      </a:lnTo>
                      <a:lnTo>
                        <a:pt x="206" y="559"/>
                      </a:lnTo>
                      <a:lnTo>
                        <a:pt x="200" y="566"/>
                      </a:lnTo>
                      <a:lnTo>
                        <a:pt x="196" y="572"/>
                      </a:lnTo>
                      <a:lnTo>
                        <a:pt x="191" y="580"/>
                      </a:lnTo>
                      <a:lnTo>
                        <a:pt x="187" y="587"/>
                      </a:lnTo>
                      <a:lnTo>
                        <a:pt x="182" y="595"/>
                      </a:lnTo>
                      <a:lnTo>
                        <a:pt x="178" y="604"/>
                      </a:lnTo>
                      <a:lnTo>
                        <a:pt x="173" y="614"/>
                      </a:lnTo>
                      <a:lnTo>
                        <a:pt x="170" y="625"/>
                      </a:lnTo>
                      <a:lnTo>
                        <a:pt x="167" y="637"/>
                      </a:lnTo>
                      <a:lnTo>
                        <a:pt x="164" y="649"/>
                      </a:lnTo>
                      <a:lnTo>
                        <a:pt x="163" y="658"/>
                      </a:lnTo>
                      <a:lnTo>
                        <a:pt x="161" y="668"/>
                      </a:lnTo>
                      <a:lnTo>
                        <a:pt x="160" y="677"/>
                      </a:lnTo>
                      <a:lnTo>
                        <a:pt x="158" y="688"/>
                      </a:lnTo>
                      <a:lnTo>
                        <a:pt x="157" y="696"/>
                      </a:lnTo>
                      <a:lnTo>
                        <a:pt x="157" y="705"/>
                      </a:lnTo>
                      <a:lnTo>
                        <a:pt x="157" y="716"/>
                      </a:lnTo>
                      <a:lnTo>
                        <a:pt x="155" y="723"/>
                      </a:lnTo>
                      <a:lnTo>
                        <a:pt x="155" y="732"/>
                      </a:lnTo>
                      <a:lnTo>
                        <a:pt x="155" y="741"/>
                      </a:lnTo>
                      <a:lnTo>
                        <a:pt x="154" y="746"/>
                      </a:lnTo>
                      <a:lnTo>
                        <a:pt x="154" y="750"/>
                      </a:lnTo>
                      <a:lnTo>
                        <a:pt x="154" y="755"/>
                      </a:lnTo>
                      <a:lnTo>
                        <a:pt x="154" y="759"/>
                      </a:lnTo>
                      <a:lnTo>
                        <a:pt x="154" y="762"/>
                      </a:lnTo>
                      <a:lnTo>
                        <a:pt x="154" y="767"/>
                      </a:lnTo>
                      <a:lnTo>
                        <a:pt x="152" y="770"/>
                      </a:lnTo>
                      <a:lnTo>
                        <a:pt x="152" y="774"/>
                      </a:lnTo>
                      <a:lnTo>
                        <a:pt x="152" y="777"/>
                      </a:lnTo>
                      <a:lnTo>
                        <a:pt x="152" y="780"/>
                      </a:lnTo>
                      <a:lnTo>
                        <a:pt x="152" y="785"/>
                      </a:lnTo>
                      <a:lnTo>
                        <a:pt x="151" y="789"/>
                      </a:lnTo>
                      <a:lnTo>
                        <a:pt x="151" y="794"/>
                      </a:lnTo>
                      <a:lnTo>
                        <a:pt x="149" y="798"/>
                      </a:lnTo>
                      <a:lnTo>
                        <a:pt x="149" y="801"/>
                      </a:lnTo>
                      <a:lnTo>
                        <a:pt x="149" y="806"/>
                      </a:lnTo>
                      <a:lnTo>
                        <a:pt x="148" y="809"/>
                      </a:lnTo>
                      <a:lnTo>
                        <a:pt x="148" y="813"/>
                      </a:lnTo>
                      <a:lnTo>
                        <a:pt x="146" y="818"/>
                      </a:lnTo>
                      <a:lnTo>
                        <a:pt x="146" y="821"/>
                      </a:lnTo>
                      <a:lnTo>
                        <a:pt x="125" y="821"/>
                      </a:lnTo>
                      <a:lnTo>
                        <a:pt x="125" y="818"/>
                      </a:lnTo>
                      <a:lnTo>
                        <a:pt x="125" y="813"/>
                      </a:lnTo>
                      <a:lnTo>
                        <a:pt x="127" y="809"/>
                      </a:lnTo>
                      <a:lnTo>
                        <a:pt x="127" y="806"/>
                      </a:lnTo>
                      <a:lnTo>
                        <a:pt x="128" y="801"/>
                      </a:lnTo>
                      <a:lnTo>
                        <a:pt x="130" y="797"/>
                      </a:lnTo>
                      <a:lnTo>
                        <a:pt x="130" y="792"/>
                      </a:lnTo>
                      <a:lnTo>
                        <a:pt x="130" y="788"/>
                      </a:lnTo>
                      <a:lnTo>
                        <a:pt x="131" y="783"/>
                      </a:lnTo>
                      <a:lnTo>
                        <a:pt x="131" y="779"/>
                      </a:lnTo>
                      <a:lnTo>
                        <a:pt x="133" y="768"/>
                      </a:lnTo>
                      <a:lnTo>
                        <a:pt x="133" y="758"/>
                      </a:lnTo>
                      <a:lnTo>
                        <a:pt x="133" y="744"/>
                      </a:lnTo>
                      <a:lnTo>
                        <a:pt x="134" y="731"/>
                      </a:lnTo>
                      <a:lnTo>
                        <a:pt x="134" y="719"/>
                      </a:lnTo>
                      <a:lnTo>
                        <a:pt x="136" y="704"/>
                      </a:lnTo>
                      <a:lnTo>
                        <a:pt x="137" y="689"/>
                      </a:lnTo>
                      <a:lnTo>
                        <a:pt x="139" y="674"/>
                      </a:lnTo>
                      <a:lnTo>
                        <a:pt x="142" y="659"/>
                      </a:lnTo>
                      <a:lnTo>
                        <a:pt x="143" y="646"/>
                      </a:lnTo>
                      <a:lnTo>
                        <a:pt x="146" y="631"/>
                      </a:lnTo>
                      <a:lnTo>
                        <a:pt x="151" y="619"/>
                      </a:lnTo>
                      <a:lnTo>
                        <a:pt x="154" y="607"/>
                      </a:lnTo>
                      <a:lnTo>
                        <a:pt x="158" y="596"/>
                      </a:lnTo>
                      <a:lnTo>
                        <a:pt x="163" y="586"/>
                      </a:lnTo>
                      <a:lnTo>
                        <a:pt x="169" y="577"/>
                      </a:lnTo>
                      <a:lnTo>
                        <a:pt x="173" y="568"/>
                      </a:lnTo>
                      <a:lnTo>
                        <a:pt x="179" y="560"/>
                      </a:lnTo>
                      <a:lnTo>
                        <a:pt x="184" y="553"/>
                      </a:lnTo>
                      <a:lnTo>
                        <a:pt x="191" y="546"/>
                      </a:lnTo>
                      <a:lnTo>
                        <a:pt x="196" y="538"/>
                      </a:lnTo>
                      <a:lnTo>
                        <a:pt x="202" y="528"/>
                      </a:lnTo>
                      <a:lnTo>
                        <a:pt x="206" y="517"/>
                      </a:lnTo>
                      <a:lnTo>
                        <a:pt x="211" y="505"/>
                      </a:lnTo>
                      <a:lnTo>
                        <a:pt x="215" y="495"/>
                      </a:lnTo>
                      <a:lnTo>
                        <a:pt x="218" y="483"/>
                      </a:lnTo>
                      <a:lnTo>
                        <a:pt x="220" y="471"/>
                      </a:lnTo>
                      <a:lnTo>
                        <a:pt x="223" y="459"/>
                      </a:lnTo>
                      <a:lnTo>
                        <a:pt x="224" y="450"/>
                      </a:lnTo>
                      <a:lnTo>
                        <a:pt x="226" y="442"/>
                      </a:lnTo>
                      <a:lnTo>
                        <a:pt x="226" y="435"/>
                      </a:lnTo>
                      <a:lnTo>
                        <a:pt x="224" y="427"/>
                      </a:lnTo>
                      <a:lnTo>
                        <a:pt x="223" y="420"/>
                      </a:lnTo>
                      <a:lnTo>
                        <a:pt x="220" y="412"/>
                      </a:lnTo>
                      <a:lnTo>
                        <a:pt x="217" y="405"/>
                      </a:lnTo>
                      <a:lnTo>
                        <a:pt x="214" y="399"/>
                      </a:lnTo>
                      <a:lnTo>
                        <a:pt x="209" y="395"/>
                      </a:lnTo>
                      <a:lnTo>
                        <a:pt x="206" y="390"/>
                      </a:lnTo>
                      <a:lnTo>
                        <a:pt x="203" y="386"/>
                      </a:lnTo>
                      <a:lnTo>
                        <a:pt x="200" y="384"/>
                      </a:lnTo>
                      <a:lnTo>
                        <a:pt x="199" y="383"/>
                      </a:lnTo>
                      <a:lnTo>
                        <a:pt x="196" y="383"/>
                      </a:lnTo>
                      <a:lnTo>
                        <a:pt x="194" y="383"/>
                      </a:lnTo>
                      <a:lnTo>
                        <a:pt x="191" y="383"/>
                      </a:lnTo>
                      <a:lnTo>
                        <a:pt x="188" y="383"/>
                      </a:lnTo>
                      <a:lnTo>
                        <a:pt x="185" y="383"/>
                      </a:lnTo>
                      <a:lnTo>
                        <a:pt x="184" y="384"/>
                      </a:lnTo>
                      <a:lnTo>
                        <a:pt x="181" y="386"/>
                      </a:lnTo>
                      <a:lnTo>
                        <a:pt x="178" y="386"/>
                      </a:lnTo>
                      <a:lnTo>
                        <a:pt x="175" y="386"/>
                      </a:lnTo>
                      <a:lnTo>
                        <a:pt x="169" y="387"/>
                      </a:lnTo>
                      <a:lnTo>
                        <a:pt x="164" y="389"/>
                      </a:lnTo>
                      <a:lnTo>
                        <a:pt x="158" y="392"/>
                      </a:lnTo>
                      <a:lnTo>
                        <a:pt x="154" y="395"/>
                      </a:lnTo>
                      <a:lnTo>
                        <a:pt x="151" y="398"/>
                      </a:lnTo>
                      <a:lnTo>
                        <a:pt x="148" y="401"/>
                      </a:lnTo>
                      <a:lnTo>
                        <a:pt x="145" y="404"/>
                      </a:lnTo>
                      <a:lnTo>
                        <a:pt x="142" y="408"/>
                      </a:lnTo>
                      <a:lnTo>
                        <a:pt x="140" y="411"/>
                      </a:lnTo>
                      <a:lnTo>
                        <a:pt x="139" y="415"/>
                      </a:lnTo>
                      <a:lnTo>
                        <a:pt x="139" y="418"/>
                      </a:lnTo>
                      <a:lnTo>
                        <a:pt x="137" y="421"/>
                      </a:lnTo>
                      <a:lnTo>
                        <a:pt x="136" y="424"/>
                      </a:lnTo>
                      <a:lnTo>
                        <a:pt x="134" y="427"/>
                      </a:lnTo>
                      <a:lnTo>
                        <a:pt x="133" y="432"/>
                      </a:lnTo>
                      <a:lnTo>
                        <a:pt x="130" y="435"/>
                      </a:lnTo>
                      <a:lnTo>
                        <a:pt x="128" y="439"/>
                      </a:lnTo>
                      <a:lnTo>
                        <a:pt x="125" y="444"/>
                      </a:lnTo>
                      <a:lnTo>
                        <a:pt x="122" y="448"/>
                      </a:lnTo>
                      <a:lnTo>
                        <a:pt x="119" y="453"/>
                      </a:lnTo>
                      <a:lnTo>
                        <a:pt x="115" y="459"/>
                      </a:lnTo>
                      <a:lnTo>
                        <a:pt x="112" y="466"/>
                      </a:lnTo>
                      <a:lnTo>
                        <a:pt x="110" y="472"/>
                      </a:lnTo>
                      <a:lnTo>
                        <a:pt x="107" y="478"/>
                      </a:lnTo>
                      <a:lnTo>
                        <a:pt x="106" y="484"/>
                      </a:lnTo>
                      <a:lnTo>
                        <a:pt x="106" y="490"/>
                      </a:lnTo>
                      <a:lnTo>
                        <a:pt x="104" y="498"/>
                      </a:lnTo>
                      <a:lnTo>
                        <a:pt x="104" y="504"/>
                      </a:lnTo>
                      <a:lnTo>
                        <a:pt x="104" y="513"/>
                      </a:lnTo>
                      <a:lnTo>
                        <a:pt x="106" y="522"/>
                      </a:lnTo>
                      <a:lnTo>
                        <a:pt x="106" y="523"/>
                      </a:lnTo>
                      <a:lnTo>
                        <a:pt x="106" y="525"/>
                      </a:lnTo>
                      <a:lnTo>
                        <a:pt x="106" y="526"/>
                      </a:lnTo>
                      <a:lnTo>
                        <a:pt x="106" y="529"/>
                      </a:lnTo>
                      <a:lnTo>
                        <a:pt x="106" y="531"/>
                      </a:lnTo>
                      <a:lnTo>
                        <a:pt x="106" y="534"/>
                      </a:lnTo>
                      <a:lnTo>
                        <a:pt x="106" y="535"/>
                      </a:lnTo>
                      <a:lnTo>
                        <a:pt x="106" y="538"/>
                      </a:lnTo>
                      <a:lnTo>
                        <a:pt x="106" y="540"/>
                      </a:lnTo>
                      <a:lnTo>
                        <a:pt x="106" y="543"/>
                      </a:lnTo>
                      <a:lnTo>
                        <a:pt x="106" y="557"/>
                      </a:lnTo>
                      <a:lnTo>
                        <a:pt x="104" y="571"/>
                      </a:lnTo>
                      <a:lnTo>
                        <a:pt x="103" y="584"/>
                      </a:lnTo>
                      <a:lnTo>
                        <a:pt x="100" y="598"/>
                      </a:lnTo>
                      <a:lnTo>
                        <a:pt x="99" y="610"/>
                      </a:lnTo>
                      <a:lnTo>
                        <a:pt x="94" y="622"/>
                      </a:lnTo>
                      <a:lnTo>
                        <a:pt x="90" y="634"/>
                      </a:lnTo>
                      <a:lnTo>
                        <a:pt x="85" y="646"/>
                      </a:lnTo>
                      <a:lnTo>
                        <a:pt x="79" y="658"/>
                      </a:lnTo>
                      <a:lnTo>
                        <a:pt x="72" y="671"/>
                      </a:lnTo>
                      <a:lnTo>
                        <a:pt x="66" y="682"/>
                      </a:lnTo>
                      <a:lnTo>
                        <a:pt x="63" y="689"/>
                      </a:lnTo>
                      <a:lnTo>
                        <a:pt x="60" y="696"/>
                      </a:lnTo>
                      <a:lnTo>
                        <a:pt x="58" y="704"/>
                      </a:lnTo>
                      <a:lnTo>
                        <a:pt x="57" y="711"/>
                      </a:lnTo>
                      <a:lnTo>
                        <a:pt x="57" y="719"/>
                      </a:lnTo>
                      <a:lnTo>
                        <a:pt x="58" y="726"/>
                      </a:lnTo>
                      <a:lnTo>
                        <a:pt x="60" y="734"/>
                      </a:lnTo>
                      <a:lnTo>
                        <a:pt x="64" y="743"/>
                      </a:lnTo>
                      <a:lnTo>
                        <a:pt x="67" y="753"/>
                      </a:lnTo>
                      <a:lnTo>
                        <a:pt x="69" y="761"/>
                      </a:lnTo>
                      <a:lnTo>
                        <a:pt x="70" y="768"/>
                      </a:lnTo>
                      <a:lnTo>
                        <a:pt x="72" y="776"/>
                      </a:lnTo>
                      <a:lnTo>
                        <a:pt x="73" y="783"/>
                      </a:lnTo>
                      <a:lnTo>
                        <a:pt x="73" y="791"/>
                      </a:lnTo>
                      <a:lnTo>
                        <a:pt x="73" y="798"/>
                      </a:lnTo>
                      <a:lnTo>
                        <a:pt x="73" y="804"/>
                      </a:lnTo>
                      <a:lnTo>
                        <a:pt x="73" y="809"/>
                      </a:lnTo>
                      <a:lnTo>
                        <a:pt x="73" y="815"/>
                      </a:lnTo>
                      <a:lnTo>
                        <a:pt x="73" y="821"/>
                      </a:lnTo>
                      <a:lnTo>
                        <a:pt x="52" y="821"/>
                      </a:lnTo>
                      <a:lnTo>
                        <a:pt x="52" y="816"/>
                      </a:lnTo>
                      <a:lnTo>
                        <a:pt x="52" y="812"/>
                      </a:lnTo>
                      <a:lnTo>
                        <a:pt x="52" y="806"/>
                      </a:lnTo>
                      <a:lnTo>
                        <a:pt x="52" y="800"/>
                      </a:lnTo>
                      <a:lnTo>
                        <a:pt x="52" y="794"/>
                      </a:lnTo>
                      <a:lnTo>
                        <a:pt x="52" y="788"/>
                      </a:lnTo>
                      <a:lnTo>
                        <a:pt x="52" y="780"/>
                      </a:lnTo>
                      <a:lnTo>
                        <a:pt x="51" y="774"/>
                      </a:lnTo>
                      <a:lnTo>
                        <a:pt x="49" y="767"/>
                      </a:lnTo>
                      <a:lnTo>
                        <a:pt x="46" y="759"/>
                      </a:lnTo>
                      <a:lnTo>
                        <a:pt x="43" y="749"/>
                      </a:lnTo>
                      <a:lnTo>
                        <a:pt x="40" y="738"/>
                      </a:lnTo>
                      <a:lnTo>
                        <a:pt x="37" y="729"/>
                      </a:lnTo>
                      <a:lnTo>
                        <a:pt x="37" y="720"/>
                      </a:lnTo>
                      <a:lnTo>
                        <a:pt x="37" y="711"/>
                      </a:lnTo>
                      <a:lnTo>
                        <a:pt x="37" y="702"/>
                      </a:lnTo>
                      <a:lnTo>
                        <a:pt x="39" y="692"/>
                      </a:lnTo>
                      <a:lnTo>
                        <a:pt x="42" y="683"/>
                      </a:lnTo>
                      <a:lnTo>
                        <a:pt x="48" y="673"/>
                      </a:lnTo>
                      <a:lnTo>
                        <a:pt x="54" y="661"/>
                      </a:lnTo>
                      <a:lnTo>
                        <a:pt x="60" y="649"/>
                      </a:lnTo>
                      <a:lnTo>
                        <a:pt x="66" y="637"/>
                      </a:lnTo>
                      <a:lnTo>
                        <a:pt x="72" y="625"/>
                      </a:lnTo>
                      <a:lnTo>
                        <a:pt x="75" y="614"/>
                      </a:lnTo>
                      <a:lnTo>
                        <a:pt x="78" y="602"/>
                      </a:lnTo>
                      <a:lnTo>
                        <a:pt x="81" y="592"/>
                      </a:lnTo>
                      <a:lnTo>
                        <a:pt x="82" y="580"/>
                      </a:lnTo>
                      <a:lnTo>
                        <a:pt x="84" y="568"/>
                      </a:lnTo>
                      <a:lnTo>
                        <a:pt x="84" y="556"/>
                      </a:lnTo>
                      <a:lnTo>
                        <a:pt x="85" y="543"/>
                      </a:lnTo>
                      <a:lnTo>
                        <a:pt x="85" y="529"/>
                      </a:lnTo>
                      <a:lnTo>
                        <a:pt x="84" y="517"/>
                      </a:lnTo>
                      <a:lnTo>
                        <a:pt x="84" y="507"/>
                      </a:lnTo>
                      <a:lnTo>
                        <a:pt x="84" y="498"/>
                      </a:lnTo>
                      <a:lnTo>
                        <a:pt x="85" y="489"/>
                      </a:lnTo>
                      <a:lnTo>
                        <a:pt x="87" y="478"/>
                      </a:lnTo>
                      <a:lnTo>
                        <a:pt x="88" y="471"/>
                      </a:lnTo>
                      <a:lnTo>
                        <a:pt x="91" y="462"/>
                      </a:lnTo>
                      <a:lnTo>
                        <a:pt x="96" y="451"/>
                      </a:lnTo>
                      <a:lnTo>
                        <a:pt x="102" y="442"/>
                      </a:lnTo>
                      <a:lnTo>
                        <a:pt x="107" y="432"/>
                      </a:lnTo>
                      <a:lnTo>
                        <a:pt x="113" y="424"/>
                      </a:lnTo>
                      <a:lnTo>
                        <a:pt x="116" y="417"/>
                      </a:lnTo>
                      <a:lnTo>
                        <a:pt x="118" y="412"/>
                      </a:lnTo>
                      <a:lnTo>
                        <a:pt x="119" y="408"/>
                      </a:lnTo>
                      <a:lnTo>
                        <a:pt x="119" y="404"/>
                      </a:lnTo>
                      <a:lnTo>
                        <a:pt x="119" y="399"/>
                      </a:lnTo>
                      <a:lnTo>
                        <a:pt x="118" y="395"/>
                      </a:lnTo>
                      <a:lnTo>
                        <a:pt x="116" y="392"/>
                      </a:lnTo>
                      <a:lnTo>
                        <a:pt x="115" y="386"/>
                      </a:lnTo>
                      <a:lnTo>
                        <a:pt x="113" y="386"/>
                      </a:lnTo>
                      <a:lnTo>
                        <a:pt x="112" y="384"/>
                      </a:lnTo>
                      <a:lnTo>
                        <a:pt x="109" y="381"/>
                      </a:lnTo>
                      <a:lnTo>
                        <a:pt x="106" y="377"/>
                      </a:lnTo>
                      <a:lnTo>
                        <a:pt x="103" y="372"/>
                      </a:lnTo>
                      <a:lnTo>
                        <a:pt x="99" y="368"/>
                      </a:lnTo>
                      <a:lnTo>
                        <a:pt x="94" y="362"/>
                      </a:lnTo>
                      <a:lnTo>
                        <a:pt x="90" y="357"/>
                      </a:lnTo>
                      <a:lnTo>
                        <a:pt x="85" y="353"/>
                      </a:lnTo>
                      <a:lnTo>
                        <a:pt x="81" y="348"/>
                      </a:lnTo>
                      <a:lnTo>
                        <a:pt x="78" y="345"/>
                      </a:lnTo>
                      <a:lnTo>
                        <a:pt x="73" y="341"/>
                      </a:lnTo>
                      <a:lnTo>
                        <a:pt x="69" y="336"/>
                      </a:lnTo>
                      <a:lnTo>
                        <a:pt x="64" y="332"/>
                      </a:lnTo>
                      <a:lnTo>
                        <a:pt x="60" y="327"/>
                      </a:lnTo>
                      <a:lnTo>
                        <a:pt x="57" y="324"/>
                      </a:lnTo>
                      <a:lnTo>
                        <a:pt x="52" y="320"/>
                      </a:lnTo>
                      <a:lnTo>
                        <a:pt x="48" y="317"/>
                      </a:lnTo>
                      <a:lnTo>
                        <a:pt x="43" y="315"/>
                      </a:lnTo>
                      <a:lnTo>
                        <a:pt x="39" y="312"/>
                      </a:lnTo>
                      <a:lnTo>
                        <a:pt x="34" y="311"/>
                      </a:lnTo>
                      <a:lnTo>
                        <a:pt x="30" y="309"/>
                      </a:lnTo>
                      <a:lnTo>
                        <a:pt x="24" y="309"/>
                      </a:lnTo>
                      <a:lnTo>
                        <a:pt x="19" y="309"/>
                      </a:lnTo>
                      <a:lnTo>
                        <a:pt x="15" y="309"/>
                      </a:lnTo>
                      <a:lnTo>
                        <a:pt x="10" y="311"/>
                      </a:lnTo>
                      <a:lnTo>
                        <a:pt x="6" y="311"/>
                      </a:lnTo>
                      <a:lnTo>
                        <a:pt x="3" y="311"/>
                      </a:lnTo>
                      <a:lnTo>
                        <a:pt x="1" y="311"/>
                      </a:lnTo>
                      <a:lnTo>
                        <a:pt x="0" y="311"/>
                      </a:lnTo>
                      <a:lnTo>
                        <a:pt x="0" y="281"/>
                      </a:lnTo>
                      <a:close/>
                    </a:path>
                  </a:pathLst>
                </a:custGeom>
                <a:solidFill>
                  <a:srgbClr val="FF65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61" name="Freeform 1109"/>
                <p:cNvSpPr>
                  <a:spLocks/>
                </p:cNvSpPr>
                <p:nvPr/>
              </p:nvSpPr>
              <p:spPr bwMode="auto">
                <a:xfrm>
                  <a:off x="1499" y="1887"/>
                  <a:ext cx="100" cy="84"/>
                </a:xfrm>
                <a:custGeom>
                  <a:avLst/>
                  <a:gdLst>
                    <a:gd name="T0" fmla="*/ 1 w 100"/>
                    <a:gd name="T1" fmla="*/ 12 h 84"/>
                    <a:gd name="T2" fmla="*/ 1 w 100"/>
                    <a:gd name="T3" fmla="*/ 12 h 84"/>
                    <a:gd name="T4" fmla="*/ 6 w 100"/>
                    <a:gd name="T5" fmla="*/ 7 h 84"/>
                    <a:gd name="T6" fmla="*/ 9 w 100"/>
                    <a:gd name="T7" fmla="*/ 3 h 84"/>
                    <a:gd name="T8" fmla="*/ 13 w 100"/>
                    <a:gd name="T9" fmla="*/ 1 h 84"/>
                    <a:gd name="T10" fmla="*/ 19 w 100"/>
                    <a:gd name="T11" fmla="*/ 0 h 84"/>
                    <a:gd name="T12" fmla="*/ 25 w 100"/>
                    <a:gd name="T13" fmla="*/ 0 h 84"/>
                    <a:gd name="T14" fmla="*/ 31 w 100"/>
                    <a:gd name="T15" fmla="*/ 3 h 84"/>
                    <a:gd name="T16" fmla="*/ 38 w 100"/>
                    <a:gd name="T17" fmla="*/ 4 h 84"/>
                    <a:gd name="T18" fmla="*/ 46 w 100"/>
                    <a:gd name="T19" fmla="*/ 9 h 84"/>
                    <a:gd name="T20" fmla="*/ 55 w 100"/>
                    <a:gd name="T21" fmla="*/ 12 h 84"/>
                    <a:gd name="T22" fmla="*/ 64 w 100"/>
                    <a:gd name="T23" fmla="*/ 16 h 84"/>
                    <a:gd name="T24" fmla="*/ 64 w 100"/>
                    <a:gd name="T25" fmla="*/ 16 h 84"/>
                    <a:gd name="T26" fmla="*/ 73 w 100"/>
                    <a:gd name="T27" fmla="*/ 21 h 84"/>
                    <a:gd name="T28" fmla="*/ 80 w 100"/>
                    <a:gd name="T29" fmla="*/ 24 h 84"/>
                    <a:gd name="T30" fmla="*/ 86 w 100"/>
                    <a:gd name="T31" fmla="*/ 28 h 84"/>
                    <a:gd name="T32" fmla="*/ 91 w 100"/>
                    <a:gd name="T33" fmla="*/ 33 h 84"/>
                    <a:gd name="T34" fmla="*/ 94 w 100"/>
                    <a:gd name="T35" fmla="*/ 37 h 84"/>
                    <a:gd name="T36" fmla="*/ 97 w 100"/>
                    <a:gd name="T37" fmla="*/ 43 h 84"/>
                    <a:gd name="T38" fmla="*/ 98 w 100"/>
                    <a:gd name="T39" fmla="*/ 48 h 84"/>
                    <a:gd name="T40" fmla="*/ 100 w 100"/>
                    <a:gd name="T41" fmla="*/ 55 h 84"/>
                    <a:gd name="T42" fmla="*/ 100 w 100"/>
                    <a:gd name="T43" fmla="*/ 61 h 84"/>
                    <a:gd name="T44" fmla="*/ 98 w 100"/>
                    <a:gd name="T45" fmla="*/ 67 h 84"/>
                    <a:gd name="T46" fmla="*/ 98 w 100"/>
                    <a:gd name="T47" fmla="*/ 67 h 84"/>
                    <a:gd name="T48" fmla="*/ 97 w 100"/>
                    <a:gd name="T49" fmla="*/ 75 h 84"/>
                    <a:gd name="T50" fmla="*/ 94 w 100"/>
                    <a:gd name="T51" fmla="*/ 79 h 84"/>
                    <a:gd name="T52" fmla="*/ 91 w 100"/>
                    <a:gd name="T53" fmla="*/ 82 h 84"/>
                    <a:gd name="T54" fmla="*/ 86 w 100"/>
                    <a:gd name="T55" fmla="*/ 84 h 84"/>
                    <a:gd name="T56" fmla="*/ 82 w 100"/>
                    <a:gd name="T57" fmla="*/ 84 h 84"/>
                    <a:gd name="T58" fmla="*/ 74 w 100"/>
                    <a:gd name="T59" fmla="*/ 82 h 84"/>
                    <a:gd name="T60" fmla="*/ 68 w 100"/>
                    <a:gd name="T61" fmla="*/ 81 h 84"/>
                    <a:gd name="T62" fmla="*/ 61 w 100"/>
                    <a:gd name="T63" fmla="*/ 76 h 84"/>
                    <a:gd name="T64" fmla="*/ 52 w 100"/>
                    <a:gd name="T65" fmla="*/ 73 h 84"/>
                    <a:gd name="T66" fmla="*/ 43 w 100"/>
                    <a:gd name="T67" fmla="*/ 67 h 84"/>
                    <a:gd name="T68" fmla="*/ 43 w 100"/>
                    <a:gd name="T69" fmla="*/ 67 h 84"/>
                    <a:gd name="T70" fmla="*/ 34 w 100"/>
                    <a:gd name="T71" fmla="*/ 63 h 84"/>
                    <a:gd name="T72" fmla="*/ 26 w 100"/>
                    <a:gd name="T73" fmla="*/ 57 h 84"/>
                    <a:gd name="T74" fmla="*/ 19 w 100"/>
                    <a:gd name="T75" fmla="*/ 51 h 84"/>
                    <a:gd name="T76" fmla="*/ 13 w 100"/>
                    <a:gd name="T77" fmla="*/ 45 h 84"/>
                    <a:gd name="T78" fmla="*/ 9 w 100"/>
                    <a:gd name="T79" fmla="*/ 39 h 84"/>
                    <a:gd name="T80" fmla="*/ 4 w 100"/>
                    <a:gd name="T81" fmla="*/ 33 h 84"/>
                    <a:gd name="T82" fmla="*/ 1 w 100"/>
                    <a:gd name="T83" fmla="*/ 27 h 84"/>
                    <a:gd name="T84" fmla="*/ 0 w 100"/>
                    <a:gd name="T85" fmla="*/ 21 h 84"/>
                    <a:gd name="T86" fmla="*/ 0 w 100"/>
                    <a:gd name="T87" fmla="*/ 16 h 84"/>
                    <a:gd name="T88" fmla="*/ 1 w 100"/>
                    <a:gd name="T89" fmla="*/ 12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
                    <a:gd name="T136" fmla="*/ 0 h 84"/>
                    <a:gd name="T137" fmla="*/ 100 w 100"/>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 h="84">
                      <a:moveTo>
                        <a:pt x="1" y="12"/>
                      </a:moveTo>
                      <a:lnTo>
                        <a:pt x="1" y="12"/>
                      </a:lnTo>
                      <a:lnTo>
                        <a:pt x="6" y="7"/>
                      </a:lnTo>
                      <a:lnTo>
                        <a:pt x="9" y="3"/>
                      </a:lnTo>
                      <a:lnTo>
                        <a:pt x="13" y="1"/>
                      </a:lnTo>
                      <a:lnTo>
                        <a:pt x="19" y="0"/>
                      </a:lnTo>
                      <a:lnTo>
                        <a:pt x="25" y="0"/>
                      </a:lnTo>
                      <a:lnTo>
                        <a:pt x="31" y="3"/>
                      </a:lnTo>
                      <a:lnTo>
                        <a:pt x="38" y="4"/>
                      </a:lnTo>
                      <a:lnTo>
                        <a:pt x="46" y="9"/>
                      </a:lnTo>
                      <a:lnTo>
                        <a:pt x="55" y="12"/>
                      </a:lnTo>
                      <a:lnTo>
                        <a:pt x="64" y="16"/>
                      </a:lnTo>
                      <a:lnTo>
                        <a:pt x="73" y="21"/>
                      </a:lnTo>
                      <a:lnTo>
                        <a:pt x="80" y="24"/>
                      </a:lnTo>
                      <a:lnTo>
                        <a:pt x="86" y="28"/>
                      </a:lnTo>
                      <a:lnTo>
                        <a:pt x="91" y="33"/>
                      </a:lnTo>
                      <a:lnTo>
                        <a:pt x="94" y="37"/>
                      </a:lnTo>
                      <a:lnTo>
                        <a:pt x="97" y="43"/>
                      </a:lnTo>
                      <a:lnTo>
                        <a:pt x="98" y="48"/>
                      </a:lnTo>
                      <a:lnTo>
                        <a:pt x="100" y="55"/>
                      </a:lnTo>
                      <a:lnTo>
                        <a:pt x="100" y="61"/>
                      </a:lnTo>
                      <a:lnTo>
                        <a:pt x="98" y="67"/>
                      </a:lnTo>
                      <a:lnTo>
                        <a:pt x="97" y="75"/>
                      </a:lnTo>
                      <a:lnTo>
                        <a:pt x="94" y="79"/>
                      </a:lnTo>
                      <a:lnTo>
                        <a:pt x="91" y="82"/>
                      </a:lnTo>
                      <a:lnTo>
                        <a:pt x="86" y="84"/>
                      </a:lnTo>
                      <a:lnTo>
                        <a:pt x="82" y="84"/>
                      </a:lnTo>
                      <a:lnTo>
                        <a:pt x="74" y="82"/>
                      </a:lnTo>
                      <a:lnTo>
                        <a:pt x="68" y="81"/>
                      </a:lnTo>
                      <a:lnTo>
                        <a:pt x="61" y="76"/>
                      </a:lnTo>
                      <a:lnTo>
                        <a:pt x="52" y="73"/>
                      </a:lnTo>
                      <a:lnTo>
                        <a:pt x="43" y="67"/>
                      </a:lnTo>
                      <a:lnTo>
                        <a:pt x="34" y="63"/>
                      </a:lnTo>
                      <a:lnTo>
                        <a:pt x="26" y="57"/>
                      </a:lnTo>
                      <a:lnTo>
                        <a:pt x="19" y="51"/>
                      </a:lnTo>
                      <a:lnTo>
                        <a:pt x="13" y="45"/>
                      </a:lnTo>
                      <a:lnTo>
                        <a:pt x="9" y="39"/>
                      </a:lnTo>
                      <a:lnTo>
                        <a:pt x="4" y="33"/>
                      </a:lnTo>
                      <a:lnTo>
                        <a:pt x="1" y="27"/>
                      </a:lnTo>
                      <a:lnTo>
                        <a:pt x="0" y="21"/>
                      </a:lnTo>
                      <a:lnTo>
                        <a:pt x="0" y="16"/>
                      </a:lnTo>
                      <a:lnTo>
                        <a:pt x="1" y="12"/>
                      </a:lnTo>
                      <a:close/>
                    </a:path>
                  </a:pathLst>
                </a:custGeom>
                <a:solidFill>
                  <a:srgbClr val="4719FF"/>
                </a:solidFill>
                <a:ln w="0">
                  <a:solidFill>
                    <a:srgbClr val="000000"/>
                  </a:solidFill>
                  <a:prstDash val="solid"/>
                  <a:round/>
                  <a:headEnd/>
                  <a:tailEnd/>
                </a:ln>
              </p:spPr>
              <p:txBody>
                <a:bodyPr lIns="108000" tIns="108000" rIns="108000" bIns="108000"/>
                <a:lstStyle/>
                <a:p>
                  <a:endParaRPr lang="hr-HR"/>
                </a:p>
              </p:txBody>
            </p:sp>
            <p:sp>
              <p:nvSpPr>
                <p:cNvPr id="18562" name="Freeform 1110"/>
                <p:cNvSpPr>
                  <a:spLocks/>
                </p:cNvSpPr>
                <p:nvPr/>
              </p:nvSpPr>
              <p:spPr bwMode="auto">
                <a:xfrm>
                  <a:off x="1499" y="1887"/>
                  <a:ext cx="100" cy="84"/>
                </a:xfrm>
                <a:custGeom>
                  <a:avLst/>
                  <a:gdLst>
                    <a:gd name="T0" fmla="*/ 1 w 100"/>
                    <a:gd name="T1" fmla="*/ 12 h 84"/>
                    <a:gd name="T2" fmla="*/ 1 w 100"/>
                    <a:gd name="T3" fmla="*/ 12 h 84"/>
                    <a:gd name="T4" fmla="*/ 6 w 100"/>
                    <a:gd name="T5" fmla="*/ 7 h 84"/>
                    <a:gd name="T6" fmla="*/ 9 w 100"/>
                    <a:gd name="T7" fmla="*/ 3 h 84"/>
                    <a:gd name="T8" fmla="*/ 13 w 100"/>
                    <a:gd name="T9" fmla="*/ 1 h 84"/>
                    <a:gd name="T10" fmla="*/ 19 w 100"/>
                    <a:gd name="T11" fmla="*/ 0 h 84"/>
                    <a:gd name="T12" fmla="*/ 25 w 100"/>
                    <a:gd name="T13" fmla="*/ 0 h 84"/>
                    <a:gd name="T14" fmla="*/ 31 w 100"/>
                    <a:gd name="T15" fmla="*/ 3 h 84"/>
                    <a:gd name="T16" fmla="*/ 38 w 100"/>
                    <a:gd name="T17" fmla="*/ 4 h 84"/>
                    <a:gd name="T18" fmla="*/ 46 w 100"/>
                    <a:gd name="T19" fmla="*/ 9 h 84"/>
                    <a:gd name="T20" fmla="*/ 55 w 100"/>
                    <a:gd name="T21" fmla="*/ 12 h 84"/>
                    <a:gd name="T22" fmla="*/ 64 w 100"/>
                    <a:gd name="T23" fmla="*/ 16 h 84"/>
                    <a:gd name="T24" fmla="*/ 64 w 100"/>
                    <a:gd name="T25" fmla="*/ 16 h 84"/>
                    <a:gd name="T26" fmla="*/ 73 w 100"/>
                    <a:gd name="T27" fmla="*/ 21 h 84"/>
                    <a:gd name="T28" fmla="*/ 80 w 100"/>
                    <a:gd name="T29" fmla="*/ 24 h 84"/>
                    <a:gd name="T30" fmla="*/ 86 w 100"/>
                    <a:gd name="T31" fmla="*/ 28 h 84"/>
                    <a:gd name="T32" fmla="*/ 91 w 100"/>
                    <a:gd name="T33" fmla="*/ 33 h 84"/>
                    <a:gd name="T34" fmla="*/ 94 w 100"/>
                    <a:gd name="T35" fmla="*/ 37 h 84"/>
                    <a:gd name="T36" fmla="*/ 97 w 100"/>
                    <a:gd name="T37" fmla="*/ 43 h 84"/>
                    <a:gd name="T38" fmla="*/ 98 w 100"/>
                    <a:gd name="T39" fmla="*/ 48 h 84"/>
                    <a:gd name="T40" fmla="*/ 100 w 100"/>
                    <a:gd name="T41" fmla="*/ 55 h 84"/>
                    <a:gd name="T42" fmla="*/ 100 w 100"/>
                    <a:gd name="T43" fmla="*/ 61 h 84"/>
                    <a:gd name="T44" fmla="*/ 98 w 100"/>
                    <a:gd name="T45" fmla="*/ 67 h 84"/>
                    <a:gd name="T46" fmla="*/ 98 w 100"/>
                    <a:gd name="T47" fmla="*/ 67 h 84"/>
                    <a:gd name="T48" fmla="*/ 97 w 100"/>
                    <a:gd name="T49" fmla="*/ 75 h 84"/>
                    <a:gd name="T50" fmla="*/ 94 w 100"/>
                    <a:gd name="T51" fmla="*/ 79 h 84"/>
                    <a:gd name="T52" fmla="*/ 91 w 100"/>
                    <a:gd name="T53" fmla="*/ 82 h 84"/>
                    <a:gd name="T54" fmla="*/ 86 w 100"/>
                    <a:gd name="T55" fmla="*/ 84 h 84"/>
                    <a:gd name="T56" fmla="*/ 82 w 100"/>
                    <a:gd name="T57" fmla="*/ 84 h 84"/>
                    <a:gd name="T58" fmla="*/ 74 w 100"/>
                    <a:gd name="T59" fmla="*/ 82 h 84"/>
                    <a:gd name="T60" fmla="*/ 68 w 100"/>
                    <a:gd name="T61" fmla="*/ 81 h 84"/>
                    <a:gd name="T62" fmla="*/ 61 w 100"/>
                    <a:gd name="T63" fmla="*/ 76 h 84"/>
                    <a:gd name="T64" fmla="*/ 52 w 100"/>
                    <a:gd name="T65" fmla="*/ 73 h 84"/>
                    <a:gd name="T66" fmla="*/ 43 w 100"/>
                    <a:gd name="T67" fmla="*/ 67 h 84"/>
                    <a:gd name="T68" fmla="*/ 43 w 100"/>
                    <a:gd name="T69" fmla="*/ 67 h 84"/>
                    <a:gd name="T70" fmla="*/ 34 w 100"/>
                    <a:gd name="T71" fmla="*/ 63 h 84"/>
                    <a:gd name="T72" fmla="*/ 26 w 100"/>
                    <a:gd name="T73" fmla="*/ 57 h 84"/>
                    <a:gd name="T74" fmla="*/ 19 w 100"/>
                    <a:gd name="T75" fmla="*/ 51 h 84"/>
                    <a:gd name="T76" fmla="*/ 13 w 100"/>
                    <a:gd name="T77" fmla="*/ 45 h 84"/>
                    <a:gd name="T78" fmla="*/ 9 w 100"/>
                    <a:gd name="T79" fmla="*/ 39 h 84"/>
                    <a:gd name="T80" fmla="*/ 4 w 100"/>
                    <a:gd name="T81" fmla="*/ 33 h 84"/>
                    <a:gd name="T82" fmla="*/ 1 w 100"/>
                    <a:gd name="T83" fmla="*/ 27 h 84"/>
                    <a:gd name="T84" fmla="*/ 0 w 100"/>
                    <a:gd name="T85" fmla="*/ 21 h 84"/>
                    <a:gd name="T86" fmla="*/ 0 w 100"/>
                    <a:gd name="T87" fmla="*/ 16 h 84"/>
                    <a:gd name="T88" fmla="*/ 1 w 100"/>
                    <a:gd name="T89" fmla="*/ 12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
                    <a:gd name="T136" fmla="*/ 0 h 84"/>
                    <a:gd name="T137" fmla="*/ 100 w 100"/>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 h="84">
                      <a:moveTo>
                        <a:pt x="1" y="12"/>
                      </a:moveTo>
                      <a:lnTo>
                        <a:pt x="1" y="12"/>
                      </a:lnTo>
                      <a:lnTo>
                        <a:pt x="6" y="7"/>
                      </a:lnTo>
                      <a:lnTo>
                        <a:pt x="9" y="3"/>
                      </a:lnTo>
                      <a:lnTo>
                        <a:pt x="13" y="1"/>
                      </a:lnTo>
                      <a:lnTo>
                        <a:pt x="19" y="0"/>
                      </a:lnTo>
                      <a:lnTo>
                        <a:pt x="25" y="0"/>
                      </a:lnTo>
                      <a:lnTo>
                        <a:pt x="31" y="3"/>
                      </a:lnTo>
                      <a:lnTo>
                        <a:pt x="38" y="4"/>
                      </a:lnTo>
                      <a:lnTo>
                        <a:pt x="46" y="9"/>
                      </a:lnTo>
                      <a:lnTo>
                        <a:pt x="55" y="12"/>
                      </a:lnTo>
                      <a:lnTo>
                        <a:pt x="64" y="16"/>
                      </a:lnTo>
                      <a:lnTo>
                        <a:pt x="73" y="21"/>
                      </a:lnTo>
                      <a:lnTo>
                        <a:pt x="80" y="24"/>
                      </a:lnTo>
                      <a:lnTo>
                        <a:pt x="86" y="28"/>
                      </a:lnTo>
                      <a:lnTo>
                        <a:pt x="91" y="33"/>
                      </a:lnTo>
                      <a:lnTo>
                        <a:pt x="94" y="37"/>
                      </a:lnTo>
                      <a:lnTo>
                        <a:pt x="97" y="43"/>
                      </a:lnTo>
                      <a:lnTo>
                        <a:pt x="98" y="48"/>
                      </a:lnTo>
                      <a:lnTo>
                        <a:pt x="100" y="55"/>
                      </a:lnTo>
                      <a:lnTo>
                        <a:pt x="100" y="61"/>
                      </a:lnTo>
                      <a:lnTo>
                        <a:pt x="98" y="67"/>
                      </a:lnTo>
                      <a:lnTo>
                        <a:pt x="97" y="75"/>
                      </a:lnTo>
                      <a:lnTo>
                        <a:pt x="94" y="79"/>
                      </a:lnTo>
                      <a:lnTo>
                        <a:pt x="91" y="82"/>
                      </a:lnTo>
                      <a:lnTo>
                        <a:pt x="86" y="84"/>
                      </a:lnTo>
                      <a:lnTo>
                        <a:pt x="82" y="84"/>
                      </a:lnTo>
                      <a:lnTo>
                        <a:pt x="74" y="82"/>
                      </a:lnTo>
                      <a:lnTo>
                        <a:pt x="68" y="81"/>
                      </a:lnTo>
                      <a:lnTo>
                        <a:pt x="61" y="76"/>
                      </a:lnTo>
                      <a:lnTo>
                        <a:pt x="52" y="73"/>
                      </a:lnTo>
                      <a:lnTo>
                        <a:pt x="43" y="67"/>
                      </a:lnTo>
                      <a:lnTo>
                        <a:pt x="34" y="63"/>
                      </a:lnTo>
                      <a:lnTo>
                        <a:pt x="26" y="57"/>
                      </a:lnTo>
                      <a:lnTo>
                        <a:pt x="19" y="51"/>
                      </a:lnTo>
                      <a:lnTo>
                        <a:pt x="13" y="45"/>
                      </a:lnTo>
                      <a:lnTo>
                        <a:pt x="9" y="39"/>
                      </a:lnTo>
                      <a:lnTo>
                        <a:pt x="4" y="33"/>
                      </a:lnTo>
                      <a:lnTo>
                        <a:pt x="1" y="27"/>
                      </a:lnTo>
                      <a:lnTo>
                        <a:pt x="0" y="21"/>
                      </a:lnTo>
                      <a:lnTo>
                        <a:pt x="0" y="16"/>
                      </a:lnTo>
                      <a:lnTo>
                        <a:pt x="1"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63" name="Freeform 1111"/>
                <p:cNvSpPr>
                  <a:spLocks/>
                </p:cNvSpPr>
                <p:nvPr/>
              </p:nvSpPr>
              <p:spPr bwMode="auto">
                <a:xfrm>
                  <a:off x="1339" y="1860"/>
                  <a:ext cx="82" cy="51"/>
                </a:xfrm>
                <a:custGeom>
                  <a:avLst/>
                  <a:gdLst>
                    <a:gd name="T0" fmla="*/ 82 w 82"/>
                    <a:gd name="T1" fmla="*/ 21 h 51"/>
                    <a:gd name="T2" fmla="*/ 76 w 82"/>
                    <a:gd name="T3" fmla="*/ 21 h 51"/>
                    <a:gd name="T4" fmla="*/ 71 w 82"/>
                    <a:gd name="T5" fmla="*/ 22 h 51"/>
                    <a:gd name="T6" fmla="*/ 67 w 82"/>
                    <a:gd name="T7" fmla="*/ 22 h 51"/>
                    <a:gd name="T8" fmla="*/ 64 w 82"/>
                    <a:gd name="T9" fmla="*/ 21 h 51"/>
                    <a:gd name="T10" fmla="*/ 61 w 82"/>
                    <a:gd name="T11" fmla="*/ 19 h 51"/>
                    <a:gd name="T12" fmla="*/ 59 w 82"/>
                    <a:gd name="T13" fmla="*/ 19 h 51"/>
                    <a:gd name="T14" fmla="*/ 56 w 82"/>
                    <a:gd name="T15" fmla="*/ 18 h 51"/>
                    <a:gd name="T16" fmla="*/ 53 w 82"/>
                    <a:gd name="T17" fmla="*/ 16 h 51"/>
                    <a:gd name="T18" fmla="*/ 50 w 82"/>
                    <a:gd name="T19" fmla="*/ 13 h 51"/>
                    <a:gd name="T20" fmla="*/ 46 w 82"/>
                    <a:gd name="T21" fmla="*/ 12 h 51"/>
                    <a:gd name="T22" fmla="*/ 46 w 82"/>
                    <a:gd name="T23" fmla="*/ 12 h 51"/>
                    <a:gd name="T24" fmla="*/ 42 w 82"/>
                    <a:gd name="T25" fmla="*/ 9 h 51"/>
                    <a:gd name="T26" fmla="*/ 37 w 82"/>
                    <a:gd name="T27" fmla="*/ 6 h 51"/>
                    <a:gd name="T28" fmla="*/ 33 w 82"/>
                    <a:gd name="T29" fmla="*/ 5 h 51"/>
                    <a:gd name="T30" fmla="*/ 28 w 82"/>
                    <a:gd name="T31" fmla="*/ 2 h 51"/>
                    <a:gd name="T32" fmla="*/ 25 w 82"/>
                    <a:gd name="T33" fmla="*/ 0 h 51"/>
                    <a:gd name="T34" fmla="*/ 22 w 82"/>
                    <a:gd name="T35" fmla="*/ 0 h 51"/>
                    <a:gd name="T36" fmla="*/ 18 w 82"/>
                    <a:gd name="T37" fmla="*/ 0 h 51"/>
                    <a:gd name="T38" fmla="*/ 15 w 82"/>
                    <a:gd name="T39" fmla="*/ 0 h 51"/>
                    <a:gd name="T40" fmla="*/ 10 w 82"/>
                    <a:gd name="T41" fmla="*/ 3 h 51"/>
                    <a:gd name="T42" fmla="*/ 7 w 82"/>
                    <a:gd name="T43" fmla="*/ 7 h 51"/>
                    <a:gd name="T44" fmla="*/ 7 w 82"/>
                    <a:gd name="T45" fmla="*/ 7 h 51"/>
                    <a:gd name="T46" fmla="*/ 4 w 82"/>
                    <a:gd name="T47" fmla="*/ 10 h 51"/>
                    <a:gd name="T48" fmla="*/ 3 w 82"/>
                    <a:gd name="T49" fmla="*/ 15 h 51"/>
                    <a:gd name="T50" fmla="*/ 1 w 82"/>
                    <a:gd name="T51" fmla="*/ 19 h 51"/>
                    <a:gd name="T52" fmla="*/ 0 w 82"/>
                    <a:gd name="T53" fmla="*/ 24 h 51"/>
                    <a:gd name="T54" fmla="*/ 0 w 82"/>
                    <a:gd name="T55" fmla="*/ 27 h 51"/>
                    <a:gd name="T56" fmla="*/ 0 w 82"/>
                    <a:gd name="T57" fmla="*/ 31 h 51"/>
                    <a:gd name="T58" fmla="*/ 0 w 82"/>
                    <a:gd name="T59" fmla="*/ 36 h 51"/>
                    <a:gd name="T60" fmla="*/ 1 w 82"/>
                    <a:gd name="T61" fmla="*/ 42 h 51"/>
                    <a:gd name="T62" fmla="*/ 1 w 82"/>
                    <a:gd name="T63" fmla="*/ 46 h 51"/>
                    <a:gd name="T64" fmla="*/ 3 w 82"/>
                    <a:gd name="T65" fmla="*/ 51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51"/>
                    <a:gd name="T101" fmla="*/ 82 w 82"/>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51">
                      <a:moveTo>
                        <a:pt x="82" y="21"/>
                      </a:moveTo>
                      <a:lnTo>
                        <a:pt x="76" y="21"/>
                      </a:lnTo>
                      <a:lnTo>
                        <a:pt x="71" y="22"/>
                      </a:lnTo>
                      <a:lnTo>
                        <a:pt x="67" y="22"/>
                      </a:lnTo>
                      <a:lnTo>
                        <a:pt x="64" y="21"/>
                      </a:lnTo>
                      <a:lnTo>
                        <a:pt x="61" y="19"/>
                      </a:lnTo>
                      <a:lnTo>
                        <a:pt x="59" y="19"/>
                      </a:lnTo>
                      <a:lnTo>
                        <a:pt x="56" y="18"/>
                      </a:lnTo>
                      <a:lnTo>
                        <a:pt x="53" y="16"/>
                      </a:lnTo>
                      <a:lnTo>
                        <a:pt x="50" y="13"/>
                      </a:lnTo>
                      <a:lnTo>
                        <a:pt x="46" y="12"/>
                      </a:lnTo>
                      <a:lnTo>
                        <a:pt x="42" y="9"/>
                      </a:lnTo>
                      <a:lnTo>
                        <a:pt x="37" y="6"/>
                      </a:lnTo>
                      <a:lnTo>
                        <a:pt x="33" y="5"/>
                      </a:lnTo>
                      <a:lnTo>
                        <a:pt x="28" y="2"/>
                      </a:lnTo>
                      <a:lnTo>
                        <a:pt x="25" y="0"/>
                      </a:lnTo>
                      <a:lnTo>
                        <a:pt x="22" y="0"/>
                      </a:lnTo>
                      <a:lnTo>
                        <a:pt x="18" y="0"/>
                      </a:lnTo>
                      <a:lnTo>
                        <a:pt x="15" y="0"/>
                      </a:lnTo>
                      <a:lnTo>
                        <a:pt x="10" y="3"/>
                      </a:lnTo>
                      <a:lnTo>
                        <a:pt x="7" y="7"/>
                      </a:lnTo>
                      <a:lnTo>
                        <a:pt x="4" y="10"/>
                      </a:lnTo>
                      <a:lnTo>
                        <a:pt x="3" y="15"/>
                      </a:lnTo>
                      <a:lnTo>
                        <a:pt x="1" y="19"/>
                      </a:lnTo>
                      <a:lnTo>
                        <a:pt x="0" y="24"/>
                      </a:lnTo>
                      <a:lnTo>
                        <a:pt x="0" y="27"/>
                      </a:lnTo>
                      <a:lnTo>
                        <a:pt x="0" y="31"/>
                      </a:lnTo>
                      <a:lnTo>
                        <a:pt x="0" y="36"/>
                      </a:lnTo>
                      <a:lnTo>
                        <a:pt x="1" y="42"/>
                      </a:lnTo>
                      <a:lnTo>
                        <a:pt x="1" y="46"/>
                      </a:lnTo>
                      <a:lnTo>
                        <a:pt x="3"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64" name="Freeform 1112"/>
                <p:cNvSpPr>
                  <a:spLocks/>
                </p:cNvSpPr>
                <p:nvPr/>
              </p:nvSpPr>
              <p:spPr bwMode="auto">
                <a:xfrm>
                  <a:off x="1192" y="1923"/>
                  <a:ext cx="138" cy="109"/>
                </a:xfrm>
                <a:custGeom>
                  <a:avLst/>
                  <a:gdLst>
                    <a:gd name="T0" fmla="*/ 0 w 138"/>
                    <a:gd name="T1" fmla="*/ 109 h 109"/>
                    <a:gd name="T2" fmla="*/ 2 w 138"/>
                    <a:gd name="T3" fmla="*/ 104 h 109"/>
                    <a:gd name="T4" fmla="*/ 3 w 138"/>
                    <a:gd name="T5" fmla="*/ 101 h 109"/>
                    <a:gd name="T6" fmla="*/ 6 w 138"/>
                    <a:gd name="T7" fmla="*/ 97 h 109"/>
                    <a:gd name="T8" fmla="*/ 8 w 138"/>
                    <a:gd name="T9" fmla="*/ 92 h 109"/>
                    <a:gd name="T10" fmla="*/ 9 w 138"/>
                    <a:gd name="T11" fmla="*/ 89 h 109"/>
                    <a:gd name="T12" fmla="*/ 12 w 138"/>
                    <a:gd name="T13" fmla="*/ 85 h 109"/>
                    <a:gd name="T14" fmla="*/ 15 w 138"/>
                    <a:gd name="T15" fmla="*/ 79 h 109"/>
                    <a:gd name="T16" fmla="*/ 20 w 138"/>
                    <a:gd name="T17" fmla="*/ 73 h 109"/>
                    <a:gd name="T18" fmla="*/ 24 w 138"/>
                    <a:gd name="T19" fmla="*/ 66 h 109"/>
                    <a:gd name="T20" fmla="*/ 30 w 138"/>
                    <a:gd name="T21" fmla="*/ 58 h 109"/>
                    <a:gd name="T22" fmla="*/ 30 w 138"/>
                    <a:gd name="T23" fmla="*/ 58 h 109"/>
                    <a:gd name="T24" fmla="*/ 38 w 138"/>
                    <a:gd name="T25" fmla="*/ 49 h 109"/>
                    <a:gd name="T26" fmla="*/ 45 w 138"/>
                    <a:gd name="T27" fmla="*/ 43 h 109"/>
                    <a:gd name="T28" fmla="*/ 53 w 138"/>
                    <a:gd name="T29" fmla="*/ 39 h 109"/>
                    <a:gd name="T30" fmla="*/ 58 w 138"/>
                    <a:gd name="T31" fmla="*/ 34 h 109"/>
                    <a:gd name="T32" fmla="*/ 64 w 138"/>
                    <a:gd name="T33" fmla="*/ 33 h 109"/>
                    <a:gd name="T34" fmla="*/ 72 w 138"/>
                    <a:gd name="T35" fmla="*/ 31 h 109"/>
                    <a:gd name="T36" fmla="*/ 79 w 138"/>
                    <a:gd name="T37" fmla="*/ 30 h 109"/>
                    <a:gd name="T38" fmla="*/ 88 w 138"/>
                    <a:gd name="T39" fmla="*/ 28 h 109"/>
                    <a:gd name="T40" fmla="*/ 96 w 138"/>
                    <a:gd name="T41" fmla="*/ 24 h 109"/>
                    <a:gd name="T42" fmla="*/ 106 w 138"/>
                    <a:gd name="T43" fmla="*/ 19 h 109"/>
                    <a:gd name="T44" fmla="*/ 106 w 138"/>
                    <a:gd name="T45" fmla="*/ 19 h 109"/>
                    <a:gd name="T46" fmla="*/ 111 w 138"/>
                    <a:gd name="T47" fmla="*/ 16 h 109"/>
                    <a:gd name="T48" fmla="*/ 115 w 138"/>
                    <a:gd name="T49" fmla="*/ 15 h 109"/>
                    <a:gd name="T50" fmla="*/ 118 w 138"/>
                    <a:gd name="T51" fmla="*/ 12 h 109"/>
                    <a:gd name="T52" fmla="*/ 123 w 138"/>
                    <a:gd name="T53" fmla="*/ 10 h 109"/>
                    <a:gd name="T54" fmla="*/ 126 w 138"/>
                    <a:gd name="T55" fmla="*/ 7 h 109"/>
                    <a:gd name="T56" fmla="*/ 129 w 138"/>
                    <a:gd name="T57" fmla="*/ 6 h 109"/>
                    <a:gd name="T58" fmla="*/ 132 w 138"/>
                    <a:gd name="T59" fmla="*/ 4 h 109"/>
                    <a:gd name="T60" fmla="*/ 135 w 138"/>
                    <a:gd name="T61" fmla="*/ 3 h 109"/>
                    <a:gd name="T62" fmla="*/ 136 w 138"/>
                    <a:gd name="T63" fmla="*/ 1 h 109"/>
                    <a:gd name="T64" fmla="*/ 138 w 138"/>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09"/>
                    <a:gd name="T101" fmla="*/ 138 w 138"/>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09">
                      <a:moveTo>
                        <a:pt x="0" y="109"/>
                      </a:moveTo>
                      <a:lnTo>
                        <a:pt x="2" y="104"/>
                      </a:lnTo>
                      <a:lnTo>
                        <a:pt x="3" y="101"/>
                      </a:lnTo>
                      <a:lnTo>
                        <a:pt x="6" y="97"/>
                      </a:lnTo>
                      <a:lnTo>
                        <a:pt x="8" y="92"/>
                      </a:lnTo>
                      <a:lnTo>
                        <a:pt x="9" y="89"/>
                      </a:lnTo>
                      <a:lnTo>
                        <a:pt x="12" y="85"/>
                      </a:lnTo>
                      <a:lnTo>
                        <a:pt x="15" y="79"/>
                      </a:lnTo>
                      <a:lnTo>
                        <a:pt x="20" y="73"/>
                      </a:lnTo>
                      <a:lnTo>
                        <a:pt x="24" y="66"/>
                      </a:lnTo>
                      <a:lnTo>
                        <a:pt x="30" y="58"/>
                      </a:lnTo>
                      <a:lnTo>
                        <a:pt x="38" y="49"/>
                      </a:lnTo>
                      <a:lnTo>
                        <a:pt x="45" y="43"/>
                      </a:lnTo>
                      <a:lnTo>
                        <a:pt x="53" y="39"/>
                      </a:lnTo>
                      <a:lnTo>
                        <a:pt x="58" y="34"/>
                      </a:lnTo>
                      <a:lnTo>
                        <a:pt x="64" y="33"/>
                      </a:lnTo>
                      <a:lnTo>
                        <a:pt x="72" y="31"/>
                      </a:lnTo>
                      <a:lnTo>
                        <a:pt x="79" y="30"/>
                      </a:lnTo>
                      <a:lnTo>
                        <a:pt x="88" y="28"/>
                      </a:lnTo>
                      <a:lnTo>
                        <a:pt x="96" y="24"/>
                      </a:lnTo>
                      <a:lnTo>
                        <a:pt x="106" y="19"/>
                      </a:lnTo>
                      <a:lnTo>
                        <a:pt x="111" y="16"/>
                      </a:lnTo>
                      <a:lnTo>
                        <a:pt x="115" y="15"/>
                      </a:lnTo>
                      <a:lnTo>
                        <a:pt x="118" y="12"/>
                      </a:lnTo>
                      <a:lnTo>
                        <a:pt x="123" y="10"/>
                      </a:lnTo>
                      <a:lnTo>
                        <a:pt x="126" y="7"/>
                      </a:lnTo>
                      <a:lnTo>
                        <a:pt x="129" y="6"/>
                      </a:lnTo>
                      <a:lnTo>
                        <a:pt x="132" y="4"/>
                      </a:lnTo>
                      <a:lnTo>
                        <a:pt x="135" y="3"/>
                      </a:lnTo>
                      <a:lnTo>
                        <a:pt x="136" y="1"/>
                      </a:lnTo>
                      <a:lnTo>
                        <a:pt x="1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65" name="Freeform 1113"/>
                <p:cNvSpPr>
                  <a:spLocks/>
                </p:cNvSpPr>
                <p:nvPr/>
              </p:nvSpPr>
              <p:spPr bwMode="auto">
                <a:xfrm>
                  <a:off x="1330" y="1909"/>
                  <a:ext cx="12" cy="14"/>
                </a:xfrm>
                <a:custGeom>
                  <a:avLst/>
                  <a:gdLst>
                    <a:gd name="T0" fmla="*/ 12 w 12"/>
                    <a:gd name="T1" fmla="*/ 0 h 14"/>
                    <a:gd name="T2" fmla="*/ 12 w 12"/>
                    <a:gd name="T3" fmla="*/ 0 h 14"/>
                    <a:gd name="T4" fmla="*/ 10 w 12"/>
                    <a:gd name="T5" fmla="*/ 2 h 14"/>
                    <a:gd name="T6" fmla="*/ 10 w 12"/>
                    <a:gd name="T7" fmla="*/ 3 h 14"/>
                    <a:gd name="T8" fmla="*/ 9 w 12"/>
                    <a:gd name="T9" fmla="*/ 5 h 14"/>
                    <a:gd name="T10" fmla="*/ 9 w 12"/>
                    <a:gd name="T11" fmla="*/ 6 h 14"/>
                    <a:gd name="T12" fmla="*/ 7 w 12"/>
                    <a:gd name="T13" fmla="*/ 8 h 14"/>
                    <a:gd name="T14" fmla="*/ 6 w 12"/>
                    <a:gd name="T15" fmla="*/ 9 h 14"/>
                    <a:gd name="T16" fmla="*/ 4 w 12"/>
                    <a:gd name="T17" fmla="*/ 9 h 14"/>
                    <a:gd name="T18" fmla="*/ 4 w 12"/>
                    <a:gd name="T19" fmla="*/ 11 h 14"/>
                    <a:gd name="T20" fmla="*/ 3 w 12"/>
                    <a:gd name="T21" fmla="*/ 12 h 14"/>
                    <a:gd name="T22" fmla="*/ 0 w 12"/>
                    <a:gd name="T23" fmla="*/ 14 h 14"/>
                    <a:gd name="T24" fmla="*/ 0 w 12"/>
                    <a:gd name="T25" fmla="*/ 14 h 14"/>
                    <a:gd name="T26" fmla="*/ 12 w 12"/>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4"/>
                    <a:gd name="T44" fmla="*/ 12 w 12"/>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4">
                      <a:moveTo>
                        <a:pt x="12" y="0"/>
                      </a:moveTo>
                      <a:lnTo>
                        <a:pt x="12" y="0"/>
                      </a:lnTo>
                      <a:lnTo>
                        <a:pt x="10" y="2"/>
                      </a:lnTo>
                      <a:lnTo>
                        <a:pt x="10" y="3"/>
                      </a:lnTo>
                      <a:lnTo>
                        <a:pt x="9" y="5"/>
                      </a:lnTo>
                      <a:lnTo>
                        <a:pt x="9" y="6"/>
                      </a:lnTo>
                      <a:lnTo>
                        <a:pt x="7" y="8"/>
                      </a:lnTo>
                      <a:lnTo>
                        <a:pt x="6" y="9"/>
                      </a:lnTo>
                      <a:lnTo>
                        <a:pt x="4" y="9"/>
                      </a:lnTo>
                      <a:lnTo>
                        <a:pt x="4" y="11"/>
                      </a:lnTo>
                      <a:lnTo>
                        <a:pt x="3" y="12"/>
                      </a:lnTo>
                      <a:lnTo>
                        <a:pt x="0" y="14"/>
                      </a:lnTo>
                      <a:lnTo>
                        <a:pt x="1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66" name="Freeform 1114"/>
                <p:cNvSpPr>
                  <a:spLocks/>
                </p:cNvSpPr>
                <p:nvPr/>
              </p:nvSpPr>
              <p:spPr bwMode="auto">
                <a:xfrm>
                  <a:off x="1552" y="1983"/>
                  <a:ext cx="83" cy="50"/>
                </a:xfrm>
                <a:custGeom>
                  <a:avLst/>
                  <a:gdLst>
                    <a:gd name="T0" fmla="*/ 0 w 83"/>
                    <a:gd name="T1" fmla="*/ 50 h 50"/>
                    <a:gd name="T2" fmla="*/ 2 w 83"/>
                    <a:gd name="T3" fmla="*/ 49 h 50"/>
                    <a:gd name="T4" fmla="*/ 2 w 83"/>
                    <a:gd name="T5" fmla="*/ 46 h 50"/>
                    <a:gd name="T6" fmla="*/ 3 w 83"/>
                    <a:gd name="T7" fmla="*/ 44 h 50"/>
                    <a:gd name="T8" fmla="*/ 5 w 83"/>
                    <a:gd name="T9" fmla="*/ 43 h 50"/>
                    <a:gd name="T10" fmla="*/ 5 w 83"/>
                    <a:gd name="T11" fmla="*/ 41 h 50"/>
                    <a:gd name="T12" fmla="*/ 6 w 83"/>
                    <a:gd name="T13" fmla="*/ 38 h 50"/>
                    <a:gd name="T14" fmla="*/ 6 w 83"/>
                    <a:gd name="T15" fmla="*/ 37 h 50"/>
                    <a:gd name="T16" fmla="*/ 8 w 83"/>
                    <a:gd name="T17" fmla="*/ 35 h 50"/>
                    <a:gd name="T18" fmla="*/ 8 w 83"/>
                    <a:gd name="T19" fmla="*/ 34 h 50"/>
                    <a:gd name="T20" fmla="*/ 8 w 83"/>
                    <a:gd name="T21" fmla="*/ 32 h 50"/>
                    <a:gd name="T22" fmla="*/ 8 w 83"/>
                    <a:gd name="T23" fmla="*/ 32 h 50"/>
                    <a:gd name="T24" fmla="*/ 9 w 83"/>
                    <a:gd name="T25" fmla="*/ 28 h 50"/>
                    <a:gd name="T26" fmla="*/ 11 w 83"/>
                    <a:gd name="T27" fmla="*/ 25 h 50"/>
                    <a:gd name="T28" fmla="*/ 14 w 83"/>
                    <a:gd name="T29" fmla="*/ 21 h 50"/>
                    <a:gd name="T30" fmla="*/ 17 w 83"/>
                    <a:gd name="T31" fmla="*/ 18 h 50"/>
                    <a:gd name="T32" fmla="*/ 20 w 83"/>
                    <a:gd name="T33" fmla="*/ 15 h 50"/>
                    <a:gd name="T34" fmla="*/ 23 w 83"/>
                    <a:gd name="T35" fmla="*/ 12 h 50"/>
                    <a:gd name="T36" fmla="*/ 27 w 83"/>
                    <a:gd name="T37" fmla="*/ 9 h 50"/>
                    <a:gd name="T38" fmla="*/ 33 w 83"/>
                    <a:gd name="T39" fmla="*/ 6 h 50"/>
                    <a:gd name="T40" fmla="*/ 38 w 83"/>
                    <a:gd name="T41" fmla="*/ 4 h 50"/>
                    <a:gd name="T42" fmla="*/ 44 w 83"/>
                    <a:gd name="T43" fmla="*/ 3 h 50"/>
                    <a:gd name="T44" fmla="*/ 44 w 83"/>
                    <a:gd name="T45" fmla="*/ 3 h 50"/>
                    <a:gd name="T46" fmla="*/ 47 w 83"/>
                    <a:gd name="T47" fmla="*/ 3 h 50"/>
                    <a:gd name="T48" fmla="*/ 50 w 83"/>
                    <a:gd name="T49" fmla="*/ 3 h 50"/>
                    <a:gd name="T50" fmla="*/ 53 w 83"/>
                    <a:gd name="T51" fmla="*/ 1 h 50"/>
                    <a:gd name="T52" fmla="*/ 54 w 83"/>
                    <a:gd name="T53" fmla="*/ 0 h 50"/>
                    <a:gd name="T54" fmla="*/ 57 w 83"/>
                    <a:gd name="T55" fmla="*/ 0 h 50"/>
                    <a:gd name="T56" fmla="*/ 60 w 83"/>
                    <a:gd name="T57" fmla="*/ 0 h 50"/>
                    <a:gd name="T58" fmla="*/ 63 w 83"/>
                    <a:gd name="T59" fmla="*/ 0 h 50"/>
                    <a:gd name="T60" fmla="*/ 65 w 83"/>
                    <a:gd name="T61" fmla="*/ 0 h 50"/>
                    <a:gd name="T62" fmla="*/ 68 w 83"/>
                    <a:gd name="T63" fmla="*/ 0 h 50"/>
                    <a:gd name="T64" fmla="*/ 69 w 83"/>
                    <a:gd name="T65" fmla="*/ 1 h 50"/>
                    <a:gd name="T66" fmla="*/ 69 w 83"/>
                    <a:gd name="T67" fmla="*/ 1 h 50"/>
                    <a:gd name="T68" fmla="*/ 71 w 83"/>
                    <a:gd name="T69" fmla="*/ 3 h 50"/>
                    <a:gd name="T70" fmla="*/ 72 w 83"/>
                    <a:gd name="T71" fmla="*/ 3 h 50"/>
                    <a:gd name="T72" fmla="*/ 72 w 83"/>
                    <a:gd name="T73" fmla="*/ 4 h 50"/>
                    <a:gd name="T74" fmla="*/ 74 w 83"/>
                    <a:gd name="T75" fmla="*/ 6 h 50"/>
                    <a:gd name="T76" fmla="*/ 75 w 83"/>
                    <a:gd name="T77" fmla="*/ 7 h 50"/>
                    <a:gd name="T78" fmla="*/ 77 w 83"/>
                    <a:gd name="T79" fmla="*/ 9 h 50"/>
                    <a:gd name="T80" fmla="*/ 78 w 83"/>
                    <a:gd name="T81" fmla="*/ 12 h 50"/>
                    <a:gd name="T82" fmla="*/ 80 w 83"/>
                    <a:gd name="T83" fmla="*/ 13 h 50"/>
                    <a:gd name="T84" fmla="*/ 81 w 83"/>
                    <a:gd name="T85" fmla="*/ 16 h 50"/>
                    <a:gd name="T86" fmla="*/ 83 w 83"/>
                    <a:gd name="T87" fmla="*/ 18 h 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50"/>
                    <a:gd name="T134" fmla="*/ 83 w 83"/>
                    <a:gd name="T135" fmla="*/ 50 h 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50">
                      <a:moveTo>
                        <a:pt x="0" y="50"/>
                      </a:moveTo>
                      <a:lnTo>
                        <a:pt x="2" y="49"/>
                      </a:lnTo>
                      <a:lnTo>
                        <a:pt x="2" y="46"/>
                      </a:lnTo>
                      <a:lnTo>
                        <a:pt x="3" y="44"/>
                      </a:lnTo>
                      <a:lnTo>
                        <a:pt x="5" y="43"/>
                      </a:lnTo>
                      <a:lnTo>
                        <a:pt x="5" y="41"/>
                      </a:lnTo>
                      <a:lnTo>
                        <a:pt x="6" y="38"/>
                      </a:lnTo>
                      <a:lnTo>
                        <a:pt x="6" y="37"/>
                      </a:lnTo>
                      <a:lnTo>
                        <a:pt x="8" y="35"/>
                      </a:lnTo>
                      <a:lnTo>
                        <a:pt x="8" y="34"/>
                      </a:lnTo>
                      <a:lnTo>
                        <a:pt x="8" y="32"/>
                      </a:lnTo>
                      <a:lnTo>
                        <a:pt x="9" y="28"/>
                      </a:lnTo>
                      <a:lnTo>
                        <a:pt x="11" y="25"/>
                      </a:lnTo>
                      <a:lnTo>
                        <a:pt x="14" y="21"/>
                      </a:lnTo>
                      <a:lnTo>
                        <a:pt x="17" y="18"/>
                      </a:lnTo>
                      <a:lnTo>
                        <a:pt x="20" y="15"/>
                      </a:lnTo>
                      <a:lnTo>
                        <a:pt x="23" y="12"/>
                      </a:lnTo>
                      <a:lnTo>
                        <a:pt x="27" y="9"/>
                      </a:lnTo>
                      <a:lnTo>
                        <a:pt x="33" y="6"/>
                      </a:lnTo>
                      <a:lnTo>
                        <a:pt x="38" y="4"/>
                      </a:lnTo>
                      <a:lnTo>
                        <a:pt x="44" y="3"/>
                      </a:lnTo>
                      <a:lnTo>
                        <a:pt x="47" y="3"/>
                      </a:lnTo>
                      <a:lnTo>
                        <a:pt x="50" y="3"/>
                      </a:lnTo>
                      <a:lnTo>
                        <a:pt x="53" y="1"/>
                      </a:lnTo>
                      <a:lnTo>
                        <a:pt x="54" y="0"/>
                      </a:lnTo>
                      <a:lnTo>
                        <a:pt x="57" y="0"/>
                      </a:lnTo>
                      <a:lnTo>
                        <a:pt x="60" y="0"/>
                      </a:lnTo>
                      <a:lnTo>
                        <a:pt x="63" y="0"/>
                      </a:lnTo>
                      <a:lnTo>
                        <a:pt x="65" y="0"/>
                      </a:lnTo>
                      <a:lnTo>
                        <a:pt x="68" y="0"/>
                      </a:lnTo>
                      <a:lnTo>
                        <a:pt x="69" y="1"/>
                      </a:lnTo>
                      <a:lnTo>
                        <a:pt x="71" y="3"/>
                      </a:lnTo>
                      <a:lnTo>
                        <a:pt x="72" y="3"/>
                      </a:lnTo>
                      <a:lnTo>
                        <a:pt x="72" y="4"/>
                      </a:lnTo>
                      <a:lnTo>
                        <a:pt x="74" y="6"/>
                      </a:lnTo>
                      <a:lnTo>
                        <a:pt x="75" y="7"/>
                      </a:lnTo>
                      <a:lnTo>
                        <a:pt x="77" y="9"/>
                      </a:lnTo>
                      <a:lnTo>
                        <a:pt x="78" y="12"/>
                      </a:lnTo>
                      <a:lnTo>
                        <a:pt x="80" y="13"/>
                      </a:lnTo>
                      <a:lnTo>
                        <a:pt x="81" y="16"/>
                      </a:lnTo>
                      <a:lnTo>
                        <a:pt x="83"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67" name="Freeform 1115"/>
                <p:cNvSpPr>
                  <a:spLocks/>
                </p:cNvSpPr>
                <p:nvPr/>
              </p:nvSpPr>
              <p:spPr bwMode="auto">
                <a:xfrm>
                  <a:off x="1342" y="1938"/>
                  <a:ext cx="15" cy="172"/>
                </a:xfrm>
                <a:custGeom>
                  <a:avLst/>
                  <a:gdLst>
                    <a:gd name="T0" fmla="*/ 0 w 15"/>
                    <a:gd name="T1" fmla="*/ 0 h 172"/>
                    <a:gd name="T2" fmla="*/ 0 w 15"/>
                    <a:gd name="T3" fmla="*/ 3 h 172"/>
                    <a:gd name="T4" fmla="*/ 1 w 15"/>
                    <a:gd name="T5" fmla="*/ 7 h 172"/>
                    <a:gd name="T6" fmla="*/ 1 w 15"/>
                    <a:gd name="T7" fmla="*/ 12 h 172"/>
                    <a:gd name="T8" fmla="*/ 1 w 15"/>
                    <a:gd name="T9" fmla="*/ 18 h 172"/>
                    <a:gd name="T10" fmla="*/ 3 w 15"/>
                    <a:gd name="T11" fmla="*/ 22 h 172"/>
                    <a:gd name="T12" fmla="*/ 3 w 15"/>
                    <a:gd name="T13" fmla="*/ 28 h 172"/>
                    <a:gd name="T14" fmla="*/ 4 w 15"/>
                    <a:gd name="T15" fmla="*/ 31 h 172"/>
                    <a:gd name="T16" fmla="*/ 4 w 15"/>
                    <a:gd name="T17" fmla="*/ 36 h 172"/>
                    <a:gd name="T18" fmla="*/ 6 w 15"/>
                    <a:gd name="T19" fmla="*/ 40 h 172"/>
                    <a:gd name="T20" fmla="*/ 6 w 15"/>
                    <a:gd name="T21" fmla="*/ 43 h 172"/>
                    <a:gd name="T22" fmla="*/ 7 w 15"/>
                    <a:gd name="T23" fmla="*/ 48 h 172"/>
                    <a:gd name="T24" fmla="*/ 7 w 15"/>
                    <a:gd name="T25" fmla="*/ 48 h 172"/>
                    <a:gd name="T26" fmla="*/ 9 w 15"/>
                    <a:gd name="T27" fmla="*/ 52 h 172"/>
                    <a:gd name="T28" fmla="*/ 9 w 15"/>
                    <a:gd name="T29" fmla="*/ 58 h 172"/>
                    <a:gd name="T30" fmla="*/ 10 w 15"/>
                    <a:gd name="T31" fmla="*/ 64 h 172"/>
                    <a:gd name="T32" fmla="*/ 12 w 15"/>
                    <a:gd name="T33" fmla="*/ 71 h 172"/>
                    <a:gd name="T34" fmla="*/ 12 w 15"/>
                    <a:gd name="T35" fmla="*/ 79 h 172"/>
                    <a:gd name="T36" fmla="*/ 12 w 15"/>
                    <a:gd name="T37" fmla="*/ 86 h 172"/>
                    <a:gd name="T38" fmla="*/ 12 w 15"/>
                    <a:gd name="T39" fmla="*/ 95 h 172"/>
                    <a:gd name="T40" fmla="*/ 10 w 15"/>
                    <a:gd name="T41" fmla="*/ 103 h 172"/>
                    <a:gd name="T42" fmla="*/ 9 w 15"/>
                    <a:gd name="T43" fmla="*/ 110 h 172"/>
                    <a:gd name="T44" fmla="*/ 7 w 15"/>
                    <a:gd name="T45" fmla="*/ 116 h 172"/>
                    <a:gd name="T46" fmla="*/ 7 w 15"/>
                    <a:gd name="T47" fmla="*/ 116 h 172"/>
                    <a:gd name="T48" fmla="*/ 6 w 15"/>
                    <a:gd name="T49" fmla="*/ 122 h 172"/>
                    <a:gd name="T50" fmla="*/ 4 w 15"/>
                    <a:gd name="T51" fmla="*/ 128 h 172"/>
                    <a:gd name="T52" fmla="*/ 4 w 15"/>
                    <a:gd name="T53" fmla="*/ 133 h 172"/>
                    <a:gd name="T54" fmla="*/ 4 w 15"/>
                    <a:gd name="T55" fmla="*/ 137 h 172"/>
                    <a:gd name="T56" fmla="*/ 4 w 15"/>
                    <a:gd name="T57" fmla="*/ 143 h 172"/>
                    <a:gd name="T58" fmla="*/ 4 w 15"/>
                    <a:gd name="T59" fmla="*/ 148 h 172"/>
                    <a:gd name="T60" fmla="*/ 6 w 15"/>
                    <a:gd name="T61" fmla="*/ 152 h 172"/>
                    <a:gd name="T62" fmla="*/ 7 w 15"/>
                    <a:gd name="T63" fmla="*/ 157 h 172"/>
                    <a:gd name="T64" fmla="*/ 9 w 15"/>
                    <a:gd name="T65" fmla="*/ 161 h 172"/>
                    <a:gd name="T66" fmla="*/ 12 w 15"/>
                    <a:gd name="T67" fmla="*/ 167 h 172"/>
                    <a:gd name="T68" fmla="*/ 12 w 15"/>
                    <a:gd name="T69" fmla="*/ 167 h 172"/>
                    <a:gd name="T70" fmla="*/ 13 w 15"/>
                    <a:gd name="T71" fmla="*/ 167 h 172"/>
                    <a:gd name="T72" fmla="*/ 13 w 15"/>
                    <a:gd name="T73" fmla="*/ 167 h 172"/>
                    <a:gd name="T74" fmla="*/ 13 w 15"/>
                    <a:gd name="T75" fmla="*/ 167 h 172"/>
                    <a:gd name="T76" fmla="*/ 13 w 15"/>
                    <a:gd name="T77" fmla="*/ 169 h 172"/>
                    <a:gd name="T78" fmla="*/ 15 w 15"/>
                    <a:gd name="T79" fmla="*/ 169 h 172"/>
                    <a:gd name="T80" fmla="*/ 15 w 15"/>
                    <a:gd name="T81" fmla="*/ 170 h 172"/>
                    <a:gd name="T82" fmla="*/ 15 w 15"/>
                    <a:gd name="T83" fmla="*/ 170 h 172"/>
                    <a:gd name="T84" fmla="*/ 15 w 15"/>
                    <a:gd name="T85" fmla="*/ 170 h 172"/>
                    <a:gd name="T86" fmla="*/ 15 w 15"/>
                    <a:gd name="T87" fmla="*/ 172 h 172"/>
                    <a:gd name="T88" fmla="*/ 15 w 15"/>
                    <a:gd name="T89" fmla="*/ 172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172"/>
                    <a:gd name="T137" fmla="*/ 15 w 15"/>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172">
                      <a:moveTo>
                        <a:pt x="0" y="0"/>
                      </a:moveTo>
                      <a:lnTo>
                        <a:pt x="0" y="3"/>
                      </a:lnTo>
                      <a:lnTo>
                        <a:pt x="1" y="7"/>
                      </a:lnTo>
                      <a:lnTo>
                        <a:pt x="1" y="12"/>
                      </a:lnTo>
                      <a:lnTo>
                        <a:pt x="1" y="18"/>
                      </a:lnTo>
                      <a:lnTo>
                        <a:pt x="3" y="22"/>
                      </a:lnTo>
                      <a:lnTo>
                        <a:pt x="3" y="28"/>
                      </a:lnTo>
                      <a:lnTo>
                        <a:pt x="4" y="31"/>
                      </a:lnTo>
                      <a:lnTo>
                        <a:pt x="4" y="36"/>
                      </a:lnTo>
                      <a:lnTo>
                        <a:pt x="6" y="40"/>
                      </a:lnTo>
                      <a:lnTo>
                        <a:pt x="6" y="43"/>
                      </a:lnTo>
                      <a:lnTo>
                        <a:pt x="7" y="48"/>
                      </a:lnTo>
                      <a:lnTo>
                        <a:pt x="9" y="52"/>
                      </a:lnTo>
                      <a:lnTo>
                        <a:pt x="9" y="58"/>
                      </a:lnTo>
                      <a:lnTo>
                        <a:pt x="10" y="64"/>
                      </a:lnTo>
                      <a:lnTo>
                        <a:pt x="12" y="71"/>
                      </a:lnTo>
                      <a:lnTo>
                        <a:pt x="12" y="79"/>
                      </a:lnTo>
                      <a:lnTo>
                        <a:pt x="12" y="86"/>
                      </a:lnTo>
                      <a:lnTo>
                        <a:pt x="12" y="95"/>
                      </a:lnTo>
                      <a:lnTo>
                        <a:pt x="10" y="103"/>
                      </a:lnTo>
                      <a:lnTo>
                        <a:pt x="9" y="110"/>
                      </a:lnTo>
                      <a:lnTo>
                        <a:pt x="7" y="116"/>
                      </a:lnTo>
                      <a:lnTo>
                        <a:pt x="6" y="122"/>
                      </a:lnTo>
                      <a:lnTo>
                        <a:pt x="4" y="128"/>
                      </a:lnTo>
                      <a:lnTo>
                        <a:pt x="4" y="133"/>
                      </a:lnTo>
                      <a:lnTo>
                        <a:pt x="4" y="137"/>
                      </a:lnTo>
                      <a:lnTo>
                        <a:pt x="4" y="143"/>
                      </a:lnTo>
                      <a:lnTo>
                        <a:pt x="4" y="148"/>
                      </a:lnTo>
                      <a:lnTo>
                        <a:pt x="6" y="152"/>
                      </a:lnTo>
                      <a:lnTo>
                        <a:pt x="7" y="157"/>
                      </a:lnTo>
                      <a:lnTo>
                        <a:pt x="9" y="161"/>
                      </a:lnTo>
                      <a:lnTo>
                        <a:pt x="12" y="167"/>
                      </a:lnTo>
                      <a:lnTo>
                        <a:pt x="13" y="167"/>
                      </a:lnTo>
                      <a:lnTo>
                        <a:pt x="13" y="169"/>
                      </a:lnTo>
                      <a:lnTo>
                        <a:pt x="15" y="169"/>
                      </a:lnTo>
                      <a:lnTo>
                        <a:pt x="15" y="170"/>
                      </a:lnTo>
                      <a:lnTo>
                        <a:pt x="15" y="1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68" name="Freeform 1116"/>
                <p:cNvSpPr>
                  <a:spLocks/>
                </p:cNvSpPr>
                <p:nvPr/>
              </p:nvSpPr>
              <p:spPr bwMode="auto">
                <a:xfrm>
                  <a:off x="1210" y="1938"/>
                  <a:ext cx="132" cy="104"/>
                </a:xfrm>
                <a:custGeom>
                  <a:avLst/>
                  <a:gdLst>
                    <a:gd name="T0" fmla="*/ 0 w 132"/>
                    <a:gd name="T1" fmla="*/ 104 h 104"/>
                    <a:gd name="T2" fmla="*/ 0 w 132"/>
                    <a:gd name="T3" fmla="*/ 103 h 104"/>
                    <a:gd name="T4" fmla="*/ 2 w 132"/>
                    <a:gd name="T5" fmla="*/ 101 h 104"/>
                    <a:gd name="T6" fmla="*/ 2 w 132"/>
                    <a:gd name="T7" fmla="*/ 100 h 104"/>
                    <a:gd name="T8" fmla="*/ 3 w 132"/>
                    <a:gd name="T9" fmla="*/ 98 h 104"/>
                    <a:gd name="T10" fmla="*/ 3 w 132"/>
                    <a:gd name="T11" fmla="*/ 97 h 104"/>
                    <a:gd name="T12" fmla="*/ 5 w 132"/>
                    <a:gd name="T13" fmla="*/ 97 h 104"/>
                    <a:gd name="T14" fmla="*/ 5 w 132"/>
                    <a:gd name="T15" fmla="*/ 95 h 104"/>
                    <a:gd name="T16" fmla="*/ 5 w 132"/>
                    <a:gd name="T17" fmla="*/ 94 h 104"/>
                    <a:gd name="T18" fmla="*/ 6 w 132"/>
                    <a:gd name="T19" fmla="*/ 92 h 104"/>
                    <a:gd name="T20" fmla="*/ 6 w 132"/>
                    <a:gd name="T21" fmla="*/ 91 h 104"/>
                    <a:gd name="T22" fmla="*/ 6 w 132"/>
                    <a:gd name="T23" fmla="*/ 91 h 104"/>
                    <a:gd name="T24" fmla="*/ 8 w 132"/>
                    <a:gd name="T25" fmla="*/ 89 h 104"/>
                    <a:gd name="T26" fmla="*/ 9 w 132"/>
                    <a:gd name="T27" fmla="*/ 86 h 104"/>
                    <a:gd name="T28" fmla="*/ 11 w 132"/>
                    <a:gd name="T29" fmla="*/ 83 h 104"/>
                    <a:gd name="T30" fmla="*/ 12 w 132"/>
                    <a:gd name="T31" fmla="*/ 80 h 104"/>
                    <a:gd name="T32" fmla="*/ 14 w 132"/>
                    <a:gd name="T33" fmla="*/ 77 h 104"/>
                    <a:gd name="T34" fmla="*/ 15 w 132"/>
                    <a:gd name="T35" fmla="*/ 74 h 104"/>
                    <a:gd name="T36" fmla="*/ 18 w 132"/>
                    <a:gd name="T37" fmla="*/ 70 h 104"/>
                    <a:gd name="T38" fmla="*/ 21 w 132"/>
                    <a:gd name="T39" fmla="*/ 66 h 104"/>
                    <a:gd name="T40" fmla="*/ 24 w 132"/>
                    <a:gd name="T41" fmla="*/ 61 h 104"/>
                    <a:gd name="T42" fmla="*/ 29 w 132"/>
                    <a:gd name="T43" fmla="*/ 57 h 104"/>
                    <a:gd name="T44" fmla="*/ 29 w 132"/>
                    <a:gd name="T45" fmla="*/ 57 h 104"/>
                    <a:gd name="T46" fmla="*/ 32 w 132"/>
                    <a:gd name="T47" fmla="*/ 52 h 104"/>
                    <a:gd name="T48" fmla="*/ 35 w 132"/>
                    <a:gd name="T49" fmla="*/ 49 h 104"/>
                    <a:gd name="T50" fmla="*/ 38 w 132"/>
                    <a:gd name="T51" fmla="*/ 46 h 104"/>
                    <a:gd name="T52" fmla="*/ 40 w 132"/>
                    <a:gd name="T53" fmla="*/ 43 h 104"/>
                    <a:gd name="T54" fmla="*/ 43 w 132"/>
                    <a:gd name="T55" fmla="*/ 42 h 104"/>
                    <a:gd name="T56" fmla="*/ 46 w 132"/>
                    <a:gd name="T57" fmla="*/ 40 h 104"/>
                    <a:gd name="T58" fmla="*/ 48 w 132"/>
                    <a:gd name="T59" fmla="*/ 39 h 104"/>
                    <a:gd name="T60" fmla="*/ 51 w 132"/>
                    <a:gd name="T61" fmla="*/ 39 h 104"/>
                    <a:gd name="T62" fmla="*/ 54 w 132"/>
                    <a:gd name="T63" fmla="*/ 37 h 104"/>
                    <a:gd name="T64" fmla="*/ 58 w 132"/>
                    <a:gd name="T65" fmla="*/ 37 h 104"/>
                    <a:gd name="T66" fmla="*/ 58 w 132"/>
                    <a:gd name="T67" fmla="*/ 37 h 104"/>
                    <a:gd name="T68" fmla="*/ 61 w 132"/>
                    <a:gd name="T69" fmla="*/ 36 h 104"/>
                    <a:gd name="T70" fmla="*/ 64 w 132"/>
                    <a:gd name="T71" fmla="*/ 36 h 104"/>
                    <a:gd name="T72" fmla="*/ 69 w 132"/>
                    <a:gd name="T73" fmla="*/ 36 h 104"/>
                    <a:gd name="T74" fmla="*/ 72 w 132"/>
                    <a:gd name="T75" fmla="*/ 34 h 104"/>
                    <a:gd name="T76" fmla="*/ 76 w 132"/>
                    <a:gd name="T77" fmla="*/ 33 h 104"/>
                    <a:gd name="T78" fmla="*/ 81 w 132"/>
                    <a:gd name="T79" fmla="*/ 31 h 104"/>
                    <a:gd name="T80" fmla="*/ 85 w 132"/>
                    <a:gd name="T81" fmla="*/ 30 h 104"/>
                    <a:gd name="T82" fmla="*/ 90 w 132"/>
                    <a:gd name="T83" fmla="*/ 28 h 104"/>
                    <a:gd name="T84" fmla="*/ 94 w 132"/>
                    <a:gd name="T85" fmla="*/ 25 h 104"/>
                    <a:gd name="T86" fmla="*/ 99 w 132"/>
                    <a:gd name="T87" fmla="*/ 22 h 104"/>
                    <a:gd name="T88" fmla="*/ 99 w 132"/>
                    <a:gd name="T89" fmla="*/ 22 h 104"/>
                    <a:gd name="T90" fmla="*/ 109 w 132"/>
                    <a:gd name="T91" fmla="*/ 16 h 104"/>
                    <a:gd name="T92" fmla="*/ 112 w 132"/>
                    <a:gd name="T93" fmla="*/ 15 h 104"/>
                    <a:gd name="T94" fmla="*/ 115 w 132"/>
                    <a:gd name="T95" fmla="*/ 12 h 104"/>
                    <a:gd name="T96" fmla="*/ 117 w 132"/>
                    <a:gd name="T97" fmla="*/ 12 h 104"/>
                    <a:gd name="T98" fmla="*/ 120 w 132"/>
                    <a:gd name="T99" fmla="*/ 9 h 104"/>
                    <a:gd name="T100" fmla="*/ 121 w 132"/>
                    <a:gd name="T101" fmla="*/ 9 h 104"/>
                    <a:gd name="T102" fmla="*/ 124 w 132"/>
                    <a:gd name="T103" fmla="*/ 7 h 104"/>
                    <a:gd name="T104" fmla="*/ 126 w 132"/>
                    <a:gd name="T105" fmla="*/ 4 h 104"/>
                    <a:gd name="T106" fmla="*/ 129 w 132"/>
                    <a:gd name="T107" fmla="*/ 4 h 104"/>
                    <a:gd name="T108" fmla="*/ 130 w 132"/>
                    <a:gd name="T109" fmla="*/ 3 h 104"/>
                    <a:gd name="T110" fmla="*/ 132 w 132"/>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
                    <a:gd name="T169" fmla="*/ 0 h 104"/>
                    <a:gd name="T170" fmla="*/ 132 w 132"/>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 h="104">
                      <a:moveTo>
                        <a:pt x="0" y="104"/>
                      </a:moveTo>
                      <a:lnTo>
                        <a:pt x="0" y="103"/>
                      </a:lnTo>
                      <a:lnTo>
                        <a:pt x="2" y="101"/>
                      </a:lnTo>
                      <a:lnTo>
                        <a:pt x="2" y="100"/>
                      </a:lnTo>
                      <a:lnTo>
                        <a:pt x="3" y="98"/>
                      </a:lnTo>
                      <a:lnTo>
                        <a:pt x="3" y="97"/>
                      </a:lnTo>
                      <a:lnTo>
                        <a:pt x="5" y="97"/>
                      </a:lnTo>
                      <a:lnTo>
                        <a:pt x="5" y="95"/>
                      </a:lnTo>
                      <a:lnTo>
                        <a:pt x="5" y="94"/>
                      </a:lnTo>
                      <a:lnTo>
                        <a:pt x="6" y="92"/>
                      </a:lnTo>
                      <a:lnTo>
                        <a:pt x="6" y="91"/>
                      </a:lnTo>
                      <a:lnTo>
                        <a:pt x="8" y="89"/>
                      </a:lnTo>
                      <a:lnTo>
                        <a:pt x="9" y="86"/>
                      </a:lnTo>
                      <a:lnTo>
                        <a:pt x="11" y="83"/>
                      </a:lnTo>
                      <a:lnTo>
                        <a:pt x="12" y="80"/>
                      </a:lnTo>
                      <a:lnTo>
                        <a:pt x="14" y="77"/>
                      </a:lnTo>
                      <a:lnTo>
                        <a:pt x="15" y="74"/>
                      </a:lnTo>
                      <a:lnTo>
                        <a:pt x="18" y="70"/>
                      </a:lnTo>
                      <a:lnTo>
                        <a:pt x="21" y="66"/>
                      </a:lnTo>
                      <a:lnTo>
                        <a:pt x="24" y="61"/>
                      </a:lnTo>
                      <a:lnTo>
                        <a:pt x="29" y="57"/>
                      </a:lnTo>
                      <a:lnTo>
                        <a:pt x="32" y="52"/>
                      </a:lnTo>
                      <a:lnTo>
                        <a:pt x="35" y="49"/>
                      </a:lnTo>
                      <a:lnTo>
                        <a:pt x="38" y="46"/>
                      </a:lnTo>
                      <a:lnTo>
                        <a:pt x="40" y="43"/>
                      </a:lnTo>
                      <a:lnTo>
                        <a:pt x="43" y="42"/>
                      </a:lnTo>
                      <a:lnTo>
                        <a:pt x="46" y="40"/>
                      </a:lnTo>
                      <a:lnTo>
                        <a:pt x="48" y="39"/>
                      </a:lnTo>
                      <a:lnTo>
                        <a:pt x="51" y="39"/>
                      </a:lnTo>
                      <a:lnTo>
                        <a:pt x="54" y="37"/>
                      </a:lnTo>
                      <a:lnTo>
                        <a:pt x="58" y="37"/>
                      </a:lnTo>
                      <a:lnTo>
                        <a:pt x="61" y="36"/>
                      </a:lnTo>
                      <a:lnTo>
                        <a:pt x="64" y="36"/>
                      </a:lnTo>
                      <a:lnTo>
                        <a:pt x="69" y="36"/>
                      </a:lnTo>
                      <a:lnTo>
                        <a:pt x="72" y="34"/>
                      </a:lnTo>
                      <a:lnTo>
                        <a:pt x="76" y="33"/>
                      </a:lnTo>
                      <a:lnTo>
                        <a:pt x="81" y="31"/>
                      </a:lnTo>
                      <a:lnTo>
                        <a:pt x="85" y="30"/>
                      </a:lnTo>
                      <a:lnTo>
                        <a:pt x="90" y="28"/>
                      </a:lnTo>
                      <a:lnTo>
                        <a:pt x="94" y="25"/>
                      </a:lnTo>
                      <a:lnTo>
                        <a:pt x="99" y="22"/>
                      </a:lnTo>
                      <a:lnTo>
                        <a:pt x="109" y="16"/>
                      </a:lnTo>
                      <a:lnTo>
                        <a:pt x="112" y="15"/>
                      </a:lnTo>
                      <a:lnTo>
                        <a:pt x="115" y="12"/>
                      </a:lnTo>
                      <a:lnTo>
                        <a:pt x="117" y="12"/>
                      </a:lnTo>
                      <a:lnTo>
                        <a:pt x="120" y="9"/>
                      </a:lnTo>
                      <a:lnTo>
                        <a:pt x="121" y="9"/>
                      </a:lnTo>
                      <a:lnTo>
                        <a:pt x="124" y="7"/>
                      </a:lnTo>
                      <a:lnTo>
                        <a:pt x="126" y="4"/>
                      </a:lnTo>
                      <a:lnTo>
                        <a:pt x="129" y="4"/>
                      </a:lnTo>
                      <a:lnTo>
                        <a:pt x="130" y="3"/>
                      </a:lnTo>
                      <a:lnTo>
                        <a:pt x="13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69" name="Freeform 1117"/>
                <p:cNvSpPr>
                  <a:spLocks/>
                </p:cNvSpPr>
                <p:nvPr/>
              </p:nvSpPr>
              <p:spPr bwMode="auto">
                <a:xfrm>
                  <a:off x="1407" y="1909"/>
                  <a:ext cx="133" cy="177"/>
                </a:xfrm>
                <a:custGeom>
                  <a:avLst/>
                  <a:gdLst>
                    <a:gd name="T0" fmla="*/ 9 w 133"/>
                    <a:gd name="T1" fmla="*/ 177 h 177"/>
                    <a:gd name="T2" fmla="*/ 9 w 133"/>
                    <a:gd name="T3" fmla="*/ 177 h 177"/>
                    <a:gd name="T4" fmla="*/ 9 w 133"/>
                    <a:gd name="T5" fmla="*/ 175 h 177"/>
                    <a:gd name="T6" fmla="*/ 9 w 133"/>
                    <a:gd name="T7" fmla="*/ 175 h 177"/>
                    <a:gd name="T8" fmla="*/ 8 w 133"/>
                    <a:gd name="T9" fmla="*/ 174 h 177"/>
                    <a:gd name="T10" fmla="*/ 8 w 133"/>
                    <a:gd name="T11" fmla="*/ 174 h 177"/>
                    <a:gd name="T12" fmla="*/ 0 w 133"/>
                    <a:gd name="T13" fmla="*/ 154 h 177"/>
                    <a:gd name="T14" fmla="*/ 0 w 133"/>
                    <a:gd name="T15" fmla="*/ 132 h 177"/>
                    <a:gd name="T16" fmla="*/ 3 w 133"/>
                    <a:gd name="T17" fmla="*/ 108 h 177"/>
                    <a:gd name="T18" fmla="*/ 6 w 133"/>
                    <a:gd name="T19" fmla="*/ 83 h 177"/>
                    <a:gd name="T20" fmla="*/ 8 w 133"/>
                    <a:gd name="T21" fmla="*/ 57 h 177"/>
                    <a:gd name="T22" fmla="*/ 8 w 133"/>
                    <a:gd name="T23" fmla="*/ 50 h 177"/>
                    <a:gd name="T24" fmla="*/ 8 w 133"/>
                    <a:gd name="T25" fmla="*/ 35 h 177"/>
                    <a:gd name="T26" fmla="*/ 8 w 133"/>
                    <a:gd name="T27" fmla="*/ 23 h 177"/>
                    <a:gd name="T28" fmla="*/ 9 w 133"/>
                    <a:gd name="T29" fmla="*/ 14 h 177"/>
                    <a:gd name="T30" fmla="*/ 12 w 133"/>
                    <a:gd name="T31" fmla="*/ 8 h 177"/>
                    <a:gd name="T32" fmla="*/ 14 w 133"/>
                    <a:gd name="T33" fmla="*/ 6 h 177"/>
                    <a:gd name="T34" fmla="*/ 14 w 133"/>
                    <a:gd name="T35" fmla="*/ 5 h 177"/>
                    <a:gd name="T36" fmla="*/ 15 w 133"/>
                    <a:gd name="T37" fmla="*/ 5 h 177"/>
                    <a:gd name="T38" fmla="*/ 18 w 133"/>
                    <a:gd name="T39" fmla="*/ 2 h 177"/>
                    <a:gd name="T40" fmla="*/ 21 w 133"/>
                    <a:gd name="T41" fmla="*/ 2 h 177"/>
                    <a:gd name="T42" fmla="*/ 24 w 133"/>
                    <a:gd name="T43" fmla="*/ 0 h 177"/>
                    <a:gd name="T44" fmla="*/ 27 w 133"/>
                    <a:gd name="T45" fmla="*/ 0 h 177"/>
                    <a:gd name="T46" fmla="*/ 33 w 133"/>
                    <a:gd name="T47" fmla="*/ 0 h 177"/>
                    <a:gd name="T48" fmla="*/ 39 w 133"/>
                    <a:gd name="T49" fmla="*/ 0 h 177"/>
                    <a:gd name="T50" fmla="*/ 45 w 133"/>
                    <a:gd name="T51" fmla="*/ 2 h 177"/>
                    <a:gd name="T52" fmla="*/ 50 w 133"/>
                    <a:gd name="T53" fmla="*/ 2 h 177"/>
                    <a:gd name="T54" fmla="*/ 53 w 133"/>
                    <a:gd name="T55" fmla="*/ 3 h 177"/>
                    <a:gd name="T56" fmla="*/ 62 w 133"/>
                    <a:gd name="T57" fmla="*/ 8 h 177"/>
                    <a:gd name="T58" fmla="*/ 71 w 133"/>
                    <a:gd name="T59" fmla="*/ 15 h 177"/>
                    <a:gd name="T60" fmla="*/ 78 w 133"/>
                    <a:gd name="T61" fmla="*/ 23 h 177"/>
                    <a:gd name="T62" fmla="*/ 87 w 133"/>
                    <a:gd name="T63" fmla="*/ 32 h 177"/>
                    <a:gd name="T64" fmla="*/ 95 w 133"/>
                    <a:gd name="T65" fmla="*/ 39 h 177"/>
                    <a:gd name="T66" fmla="*/ 99 w 133"/>
                    <a:gd name="T67" fmla="*/ 44 h 177"/>
                    <a:gd name="T68" fmla="*/ 108 w 133"/>
                    <a:gd name="T69" fmla="*/ 53 h 177"/>
                    <a:gd name="T70" fmla="*/ 117 w 133"/>
                    <a:gd name="T71" fmla="*/ 63 h 177"/>
                    <a:gd name="T72" fmla="*/ 123 w 133"/>
                    <a:gd name="T73" fmla="*/ 72 h 177"/>
                    <a:gd name="T74" fmla="*/ 127 w 133"/>
                    <a:gd name="T75" fmla="*/ 77 h 177"/>
                    <a:gd name="T76" fmla="*/ 129 w 133"/>
                    <a:gd name="T77" fmla="*/ 77 h 177"/>
                    <a:gd name="T78" fmla="*/ 132 w 133"/>
                    <a:gd name="T79" fmla="*/ 86 h 177"/>
                    <a:gd name="T80" fmla="*/ 133 w 133"/>
                    <a:gd name="T81" fmla="*/ 95 h 177"/>
                    <a:gd name="T82" fmla="*/ 132 w 133"/>
                    <a:gd name="T83" fmla="*/ 103 h 177"/>
                    <a:gd name="T84" fmla="*/ 127 w 133"/>
                    <a:gd name="T85" fmla="*/ 115 h 177"/>
                    <a:gd name="T86" fmla="*/ 116 w 133"/>
                    <a:gd name="T87" fmla="*/ 133 h 177"/>
                    <a:gd name="T88" fmla="*/ 116 w 133"/>
                    <a:gd name="T89" fmla="*/ 133 h 177"/>
                    <a:gd name="T90" fmla="*/ 116 w 133"/>
                    <a:gd name="T91" fmla="*/ 135 h 177"/>
                    <a:gd name="T92" fmla="*/ 114 w 133"/>
                    <a:gd name="T93" fmla="*/ 135 h 177"/>
                    <a:gd name="T94" fmla="*/ 114 w 133"/>
                    <a:gd name="T95" fmla="*/ 135 h 177"/>
                    <a:gd name="T96" fmla="*/ 114 w 133"/>
                    <a:gd name="T97" fmla="*/ 136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3"/>
                    <a:gd name="T148" fmla="*/ 0 h 177"/>
                    <a:gd name="T149" fmla="*/ 133 w 133"/>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3" h="177">
                      <a:moveTo>
                        <a:pt x="11" y="177"/>
                      </a:moveTo>
                      <a:lnTo>
                        <a:pt x="9" y="177"/>
                      </a:lnTo>
                      <a:lnTo>
                        <a:pt x="9" y="175"/>
                      </a:lnTo>
                      <a:lnTo>
                        <a:pt x="8" y="175"/>
                      </a:lnTo>
                      <a:lnTo>
                        <a:pt x="8" y="174"/>
                      </a:lnTo>
                      <a:lnTo>
                        <a:pt x="3" y="165"/>
                      </a:lnTo>
                      <a:lnTo>
                        <a:pt x="0" y="154"/>
                      </a:lnTo>
                      <a:lnTo>
                        <a:pt x="0" y="142"/>
                      </a:lnTo>
                      <a:lnTo>
                        <a:pt x="0" y="132"/>
                      </a:lnTo>
                      <a:lnTo>
                        <a:pt x="0" y="120"/>
                      </a:lnTo>
                      <a:lnTo>
                        <a:pt x="3" y="108"/>
                      </a:lnTo>
                      <a:lnTo>
                        <a:pt x="5" y="96"/>
                      </a:lnTo>
                      <a:lnTo>
                        <a:pt x="6" y="83"/>
                      </a:lnTo>
                      <a:lnTo>
                        <a:pt x="8" y="71"/>
                      </a:lnTo>
                      <a:lnTo>
                        <a:pt x="8" y="57"/>
                      </a:lnTo>
                      <a:lnTo>
                        <a:pt x="8" y="50"/>
                      </a:lnTo>
                      <a:lnTo>
                        <a:pt x="8" y="42"/>
                      </a:lnTo>
                      <a:lnTo>
                        <a:pt x="8" y="35"/>
                      </a:lnTo>
                      <a:lnTo>
                        <a:pt x="8" y="29"/>
                      </a:lnTo>
                      <a:lnTo>
                        <a:pt x="8" y="23"/>
                      </a:lnTo>
                      <a:lnTo>
                        <a:pt x="8" y="18"/>
                      </a:lnTo>
                      <a:lnTo>
                        <a:pt x="9" y="14"/>
                      </a:lnTo>
                      <a:lnTo>
                        <a:pt x="11" y="11"/>
                      </a:lnTo>
                      <a:lnTo>
                        <a:pt x="12" y="8"/>
                      </a:lnTo>
                      <a:lnTo>
                        <a:pt x="14" y="6"/>
                      </a:lnTo>
                      <a:lnTo>
                        <a:pt x="14" y="5"/>
                      </a:lnTo>
                      <a:lnTo>
                        <a:pt x="15" y="5"/>
                      </a:lnTo>
                      <a:lnTo>
                        <a:pt x="17" y="3"/>
                      </a:lnTo>
                      <a:lnTo>
                        <a:pt x="18" y="2"/>
                      </a:lnTo>
                      <a:lnTo>
                        <a:pt x="20" y="2"/>
                      </a:lnTo>
                      <a:lnTo>
                        <a:pt x="21" y="2"/>
                      </a:lnTo>
                      <a:lnTo>
                        <a:pt x="23" y="2"/>
                      </a:lnTo>
                      <a:lnTo>
                        <a:pt x="24" y="0"/>
                      </a:lnTo>
                      <a:lnTo>
                        <a:pt x="27" y="0"/>
                      </a:lnTo>
                      <a:lnTo>
                        <a:pt x="30" y="0"/>
                      </a:lnTo>
                      <a:lnTo>
                        <a:pt x="33" y="0"/>
                      </a:lnTo>
                      <a:lnTo>
                        <a:pt x="36" y="0"/>
                      </a:lnTo>
                      <a:lnTo>
                        <a:pt x="39" y="0"/>
                      </a:lnTo>
                      <a:lnTo>
                        <a:pt x="42" y="0"/>
                      </a:lnTo>
                      <a:lnTo>
                        <a:pt x="45" y="2"/>
                      </a:lnTo>
                      <a:lnTo>
                        <a:pt x="47" y="2"/>
                      </a:lnTo>
                      <a:lnTo>
                        <a:pt x="50" y="2"/>
                      </a:lnTo>
                      <a:lnTo>
                        <a:pt x="53" y="3"/>
                      </a:lnTo>
                      <a:lnTo>
                        <a:pt x="57" y="6"/>
                      </a:lnTo>
                      <a:lnTo>
                        <a:pt x="62" y="8"/>
                      </a:lnTo>
                      <a:lnTo>
                        <a:pt x="66" y="11"/>
                      </a:lnTo>
                      <a:lnTo>
                        <a:pt x="71" y="15"/>
                      </a:lnTo>
                      <a:lnTo>
                        <a:pt x="74" y="18"/>
                      </a:lnTo>
                      <a:lnTo>
                        <a:pt x="78" y="23"/>
                      </a:lnTo>
                      <a:lnTo>
                        <a:pt x="83" y="27"/>
                      </a:lnTo>
                      <a:lnTo>
                        <a:pt x="87" y="32"/>
                      </a:lnTo>
                      <a:lnTo>
                        <a:pt x="92" y="36"/>
                      </a:lnTo>
                      <a:lnTo>
                        <a:pt x="95" y="39"/>
                      </a:lnTo>
                      <a:lnTo>
                        <a:pt x="99" y="44"/>
                      </a:lnTo>
                      <a:lnTo>
                        <a:pt x="104" y="48"/>
                      </a:lnTo>
                      <a:lnTo>
                        <a:pt x="108" y="53"/>
                      </a:lnTo>
                      <a:lnTo>
                        <a:pt x="113" y="59"/>
                      </a:lnTo>
                      <a:lnTo>
                        <a:pt x="117" y="63"/>
                      </a:lnTo>
                      <a:lnTo>
                        <a:pt x="120" y="68"/>
                      </a:lnTo>
                      <a:lnTo>
                        <a:pt x="123" y="72"/>
                      </a:lnTo>
                      <a:lnTo>
                        <a:pt x="126" y="75"/>
                      </a:lnTo>
                      <a:lnTo>
                        <a:pt x="127" y="77"/>
                      </a:lnTo>
                      <a:lnTo>
                        <a:pt x="129" y="77"/>
                      </a:lnTo>
                      <a:lnTo>
                        <a:pt x="130" y="83"/>
                      </a:lnTo>
                      <a:lnTo>
                        <a:pt x="132" y="86"/>
                      </a:lnTo>
                      <a:lnTo>
                        <a:pt x="133" y="90"/>
                      </a:lnTo>
                      <a:lnTo>
                        <a:pt x="133" y="95"/>
                      </a:lnTo>
                      <a:lnTo>
                        <a:pt x="133" y="99"/>
                      </a:lnTo>
                      <a:lnTo>
                        <a:pt x="132" y="103"/>
                      </a:lnTo>
                      <a:lnTo>
                        <a:pt x="130" y="108"/>
                      </a:lnTo>
                      <a:lnTo>
                        <a:pt x="127" y="115"/>
                      </a:lnTo>
                      <a:lnTo>
                        <a:pt x="121" y="123"/>
                      </a:lnTo>
                      <a:lnTo>
                        <a:pt x="116" y="133"/>
                      </a:lnTo>
                      <a:lnTo>
                        <a:pt x="116" y="135"/>
                      </a:lnTo>
                      <a:lnTo>
                        <a:pt x="114" y="135"/>
                      </a:lnTo>
                      <a:lnTo>
                        <a:pt x="114" y="136"/>
                      </a:lnTo>
                      <a:lnTo>
                        <a:pt x="113" y="13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70" name="Freeform 1118"/>
                <p:cNvSpPr>
                  <a:spLocks/>
                </p:cNvSpPr>
                <p:nvPr/>
              </p:nvSpPr>
              <p:spPr bwMode="auto">
                <a:xfrm>
                  <a:off x="1361" y="1882"/>
                  <a:ext cx="43" cy="220"/>
                </a:xfrm>
                <a:custGeom>
                  <a:avLst/>
                  <a:gdLst>
                    <a:gd name="T0" fmla="*/ 15 w 43"/>
                    <a:gd name="T1" fmla="*/ 219 h 220"/>
                    <a:gd name="T2" fmla="*/ 14 w 43"/>
                    <a:gd name="T3" fmla="*/ 216 h 220"/>
                    <a:gd name="T4" fmla="*/ 12 w 43"/>
                    <a:gd name="T5" fmla="*/ 213 h 220"/>
                    <a:gd name="T6" fmla="*/ 11 w 43"/>
                    <a:gd name="T7" fmla="*/ 211 h 220"/>
                    <a:gd name="T8" fmla="*/ 6 w 43"/>
                    <a:gd name="T9" fmla="*/ 202 h 220"/>
                    <a:gd name="T10" fmla="*/ 5 w 43"/>
                    <a:gd name="T11" fmla="*/ 195 h 220"/>
                    <a:gd name="T12" fmla="*/ 8 w 43"/>
                    <a:gd name="T13" fmla="*/ 184 h 220"/>
                    <a:gd name="T14" fmla="*/ 11 w 43"/>
                    <a:gd name="T15" fmla="*/ 169 h 220"/>
                    <a:gd name="T16" fmla="*/ 14 w 43"/>
                    <a:gd name="T17" fmla="*/ 142 h 220"/>
                    <a:gd name="T18" fmla="*/ 12 w 43"/>
                    <a:gd name="T19" fmla="*/ 117 h 220"/>
                    <a:gd name="T20" fmla="*/ 8 w 43"/>
                    <a:gd name="T21" fmla="*/ 96 h 220"/>
                    <a:gd name="T22" fmla="*/ 6 w 43"/>
                    <a:gd name="T23" fmla="*/ 87 h 220"/>
                    <a:gd name="T24" fmla="*/ 3 w 43"/>
                    <a:gd name="T25" fmla="*/ 69 h 220"/>
                    <a:gd name="T26" fmla="*/ 2 w 43"/>
                    <a:gd name="T27" fmla="*/ 51 h 220"/>
                    <a:gd name="T28" fmla="*/ 2 w 43"/>
                    <a:gd name="T29" fmla="*/ 41 h 220"/>
                    <a:gd name="T30" fmla="*/ 2 w 43"/>
                    <a:gd name="T31" fmla="*/ 33 h 220"/>
                    <a:gd name="T32" fmla="*/ 2 w 43"/>
                    <a:gd name="T33" fmla="*/ 26 h 220"/>
                    <a:gd name="T34" fmla="*/ 0 w 43"/>
                    <a:gd name="T35" fmla="*/ 20 h 220"/>
                    <a:gd name="T36" fmla="*/ 0 w 43"/>
                    <a:gd name="T37" fmla="*/ 15 h 220"/>
                    <a:gd name="T38" fmla="*/ 0 w 43"/>
                    <a:gd name="T39" fmla="*/ 11 h 220"/>
                    <a:gd name="T40" fmla="*/ 0 w 43"/>
                    <a:gd name="T41" fmla="*/ 9 h 220"/>
                    <a:gd name="T42" fmla="*/ 0 w 43"/>
                    <a:gd name="T43" fmla="*/ 5 h 220"/>
                    <a:gd name="T44" fmla="*/ 0 w 43"/>
                    <a:gd name="T45" fmla="*/ 3 h 220"/>
                    <a:gd name="T46" fmla="*/ 0 w 43"/>
                    <a:gd name="T47" fmla="*/ 2 h 220"/>
                    <a:gd name="T48" fmla="*/ 0 w 43"/>
                    <a:gd name="T49" fmla="*/ 0 h 220"/>
                    <a:gd name="T50" fmla="*/ 0 w 43"/>
                    <a:gd name="T51" fmla="*/ 0 h 220"/>
                    <a:gd name="T52" fmla="*/ 2 w 43"/>
                    <a:gd name="T53" fmla="*/ 0 h 220"/>
                    <a:gd name="T54" fmla="*/ 3 w 43"/>
                    <a:gd name="T55" fmla="*/ 2 h 220"/>
                    <a:gd name="T56" fmla="*/ 5 w 43"/>
                    <a:gd name="T57" fmla="*/ 2 h 220"/>
                    <a:gd name="T58" fmla="*/ 5 w 43"/>
                    <a:gd name="T59" fmla="*/ 3 h 220"/>
                    <a:gd name="T60" fmla="*/ 8 w 43"/>
                    <a:gd name="T61" fmla="*/ 5 h 220"/>
                    <a:gd name="T62" fmla="*/ 12 w 43"/>
                    <a:gd name="T63" fmla="*/ 6 h 220"/>
                    <a:gd name="T64" fmla="*/ 15 w 43"/>
                    <a:gd name="T65" fmla="*/ 8 h 220"/>
                    <a:gd name="T66" fmla="*/ 17 w 43"/>
                    <a:gd name="T67" fmla="*/ 9 h 220"/>
                    <a:gd name="T68" fmla="*/ 20 w 43"/>
                    <a:gd name="T69" fmla="*/ 11 h 220"/>
                    <a:gd name="T70" fmla="*/ 21 w 43"/>
                    <a:gd name="T71" fmla="*/ 12 h 220"/>
                    <a:gd name="T72" fmla="*/ 23 w 43"/>
                    <a:gd name="T73" fmla="*/ 12 h 220"/>
                    <a:gd name="T74" fmla="*/ 33 w 43"/>
                    <a:gd name="T75" fmla="*/ 17 h 220"/>
                    <a:gd name="T76" fmla="*/ 40 w 43"/>
                    <a:gd name="T77" fmla="*/ 18 h 220"/>
                    <a:gd name="T78" fmla="*/ 43 w 43"/>
                    <a:gd name="T79" fmla="*/ 20 h 220"/>
                    <a:gd name="T80" fmla="*/ 40 w 43"/>
                    <a:gd name="T81" fmla="*/ 23 h 220"/>
                    <a:gd name="T82" fmla="*/ 34 w 43"/>
                    <a:gd name="T83" fmla="*/ 36 h 220"/>
                    <a:gd name="T84" fmla="*/ 34 w 43"/>
                    <a:gd name="T85" fmla="*/ 57 h 220"/>
                    <a:gd name="T86" fmla="*/ 34 w 43"/>
                    <a:gd name="T87" fmla="*/ 84 h 220"/>
                    <a:gd name="T88" fmla="*/ 33 w 43"/>
                    <a:gd name="T89" fmla="*/ 93 h 220"/>
                    <a:gd name="T90" fmla="*/ 31 w 43"/>
                    <a:gd name="T91" fmla="*/ 105 h 220"/>
                    <a:gd name="T92" fmla="*/ 31 w 43"/>
                    <a:gd name="T93" fmla="*/ 117 h 220"/>
                    <a:gd name="T94" fmla="*/ 30 w 43"/>
                    <a:gd name="T95" fmla="*/ 125 h 220"/>
                    <a:gd name="T96" fmla="*/ 26 w 43"/>
                    <a:gd name="T97" fmla="*/ 151 h 220"/>
                    <a:gd name="T98" fmla="*/ 26 w 43"/>
                    <a:gd name="T99" fmla="*/ 178 h 220"/>
                    <a:gd name="T100" fmla="*/ 31 w 43"/>
                    <a:gd name="T101" fmla="*/ 204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
                    <a:gd name="T154" fmla="*/ 0 h 220"/>
                    <a:gd name="T155" fmla="*/ 43 w 43"/>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 h="220">
                      <a:moveTo>
                        <a:pt x="17" y="220"/>
                      </a:moveTo>
                      <a:lnTo>
                        <a:pt x="17" y="219"/>
                      </a:lnTo>
                      <a:lnTo>
                        <a:pt x="15" y="219"/>
                      </a:lnTo>
                      <a:lnTo>
                        <a:pt x="15" y="217"/>
                      </a:lnTo>
                      <a:lnTo>
                        <a:pt x="15" y="216"/>
                      </a:lnTo>
                      <a:lnTo>
                        <a:pt x="14" y="216"/>
                      </a:lnTo>
                      <a:lnTo>
                        <a:pt x="12" y="214"/>
                      </a:lnTo>
                      <a:lnTo>
                        <a:pt x="12" y="213"/>
                      </a:lnTo>
                      <a:lnTo>
                        <a:pt x="11" y="211"/>
                      </a:lnTo>
                      <a:lnTo>
                        <a:pt x="9" y="208"/>
                      </a:lnTo>
                      <a:lnTo>
                        <a:pt x="8" y="205"/>
                      </a:lnTo>
                      <a:lnTo>
                        <a:pt x="6" y="202"/>
                      </a:lnTo>
                      <a:lnTo>
                        <a:pt x="6" y="201"/>
                      </a:lnTo>
                      <a:lnTo>
                        <a:pt x="5" y="198"/>
                      </a:lnTo>
                      <a:lnTo>
                        <a:pt x="5" y="195"/>
                      </a:lnTo>
                      <a:lnTo>
                        <a:pt x="6" y="192"/>
                      </a:lnTo>
                      <a:lnTo>
                        <a:pt x="6" y="187"/>
                      </a:lnTo>
                      <a:lnTo>
                        <a:pt x="8" y="184"/>
                      </a:lnTo>
                      <a:lnTo>
                        <a:pt x="9" y="178"/>
                      </a:lnTo>
                      <a:lnTo>
                        <a:pt x="11" y="169"/>
                      </a:lnTo>
                      <a:lnTo>
                        <a:pt x="12" y="162"/>
                      </a:lnTo>
                      <a:lnTo>
                        <a:pt x="12" y="153"/>
                      </a:lnTo>
                      <a:lnTo>
                        <a:pt x="14" y="142"/>
                      </a:lnTo>
                      <a:lnTo>
                        <a:pt x="14" y="133"/>
                      </a:lnTo>
                      <a:lnTo>
                        <a:pt x="12" y="125"/>
                      </a:lnTo>
                      <a:lnTo>
                        <a:pt x="12" y="117"/>
                      </a:lnTo>
                      <a:lnTo>
                        <a:pt x="11" y="110"/>
                      </a:lnTo>
                      <a:lnTo>
                        <a:pt x="9" y="102"/>
                      </a:lnTo>
                      <a:lnTo>
                        <a:pt x="8" y="96"/>
                      </a:lnTo>
                      <a:lnTo>
                        <a:pt x="6" y="92"/>
                      </a:lnTo>
                      <a:lnTo>
                        <a:pt x="6" y="87"/>
                      </a:lnTo>
                      <a:lnTo>
                        <a:pt x="5" y="83"/>
                      </a:lnTo>
                      <a:lnTo>
                        <a:pt x="5" y="75"/>
                      </a:lnTo>
                      <a:lnTo>
                        <a:pt x="3" y="69"/>
                      </a:lnTo>
                      <a:lnTo>
                        <a:pt x="3" y="63"/>
                      </a:lnTo>
                      <a:lnTo>
                        <a:pt x="2" y="57"/>
                      </a:lnTo>
                      <a:lnTo>
                        <a:pt x="2" y="51"/>
                      </a:lnTo>
                      <a:lnTo>
                        <a:pt x="2" y="45"/>
                      </a:lnTo>
                      <a:lnTo>
                        <a:pt x="2" y="41"/>
                      </a:lnTo>
                      <a:lnTo>
                        <a:pt x="2" y="38"/>
                      </a:lnTo>
                      <a:lnTo>
                        <a:pt x="2" y="36"/>
                      </a:lnTo>
                      <a:lnTo>
                        <a:pt x="2" y="33"/>
                      </a:lnTo>
                      <a:lnTo>
                        <a:pt x="2" y="32"/>
                      </a:lnTo>
                      <a:lnTo>
                        <a:pt x="2" y="29"/>
                      </a:lnTo>
                      <a:lnTo>
                        <a:pt x="2" y="26"/>
                      </a:lnTo>
                      <a:lnTo>
                        <a:pt x="2" y="24"/>
                      </a:lnTo>
                      <a:lnTo>
                        <a:pt x="0" y="21"/>
                      </a:lnTo>
                      <a:lnTo>
                        <a:pt x="0" y="20"/>
                      </a:lnTo>
                      <a:lnTo>
                        <a:pt x="0" y="18"/>
                      </a:lnTo>
                      <a:lnTo>
                        <a:pt x="0" y="15"/>
                      </a:lnTo>
                      <a:lnTo>
                        <a:pt x="0" y="14"/>
                      </a:lnTo>
                      <a:lnTo>
                        <a:pt x="0" y="12"/>
                      </a:lnTo>
                      <a:lnTo>
                        <a:pt x="0" y="11"/>
                      </a:lnTo>
                      <a:lnTo>
                        <a:pt x="0" y="9"/>
                      </a:lnTo>
                      <a:lnTo>
                        <a:pt x="0" y="8"/>
                      </a:lnTo>
                      <a:lnTo>
                        <a:pt x="0" y="6"/>
                      </a:lnTo>
                      <a:lnTo>
                        <a:pt x="0" y="5"/>
                      </a:lnTo>
                      <a:lnTo>
                        <a:pt x="0" y="3"/>
                      </a:lnTo>
                      <a:lnTo>
                        <a:pt x="0" y="2"/>
                      </a:lnTo>
                      <a:lnTo>
                        <a:pt x="0" y="0"/>
                      </a:lnTo>
                      <a:lnTo>
                        <a:pt x="2" y="0"/>
                      </a:lnTo>
                      <a:lnTo>
                        <a:pt x="2" y="2"/>
                      </a:lnTo>
                      <a:lnTo>
                        <a:pt x="3" y="2"/>
                      </a:lnTo>
                      <a:lnTo>
                        <a:pt x="5" y="2"/>
                      </a:lnTo>
                      <a:lnTo>
                        <a:pt x="5" y="3"/>
                      </a:lnTo>
                      <a:lnTo>
                        <a:pt x="6" y="3"/>
                      </a:lnTo>
                      <a:lnTo>
                        <a:pt x="8" y="3"/>
                      </a:lnTo>
                      <a:lnTo>
                        <a:pt x="8" y="5"/>
                      </a:lnTo>
                      <a:lnTo>
                        <a:pt x="9" y="5"/>
                      </a:lnTo>
                      <a:lnTo>
                        <a:pt x="11" y="5"/>
                      </a:lnTo>
                      <a:lnTo>
                        <a:pt x="12" y="6"/>
                      </a:lnTo>
                      <a:lnTo>
                        <a:pt x="14" y="8"/>
                      </a:lnTo>
                      <a:lnTo>
                        <a:pt x="15" y="8"/>
                      </a:lnTo>
                      <a:lnTo>
                        <a:pt x="15" y="9"/>
                      </a:lnTo>
                      <a:lnTo>
                        <a:pt x="17" y="9"/>
                      </a:lnTo>
                      <a:lnTo>
                        <a:pt x="18" y="9"/>
                      </a:lnTo>
                      <a:lnTo>
                        <a:pt x="20" y="11"/>
                      </a:lnTo>
                      <a:lnTo>
                        <a:pt x="21" y="12"/>
                      </a:lnTo>
                      <a:lnTo>
                        <a:pt x="23" y="12"/>
                      </a:lnTo>
                      <a:lnTo>
                        <a:pt x="26" y="14"/>
                      </a:lnTo>
                      <a:lnTo>
                        <a:pt x="30" y="15"/>
                      </a:lnTo>
                      <a:lnTo>
                        <a:pt x="33" y="17"/>
                      </a:lnTo>
                      <a:lnTo>
                        <a:pt x="34" y="17"/>
                      </a:lnTo>
                      <a:lnTo>
                        <a:pt x="39" y="17"/>
                      </a:lnTo>
                      <a:lnTo>
                        <a:pt x="40" y="18"/>
                      </a:lnTo>
                      <a:lnTo>
                        <a:pt x="42" y="18"/>
                      </a:lnTo>
                      <a:lnTo>
                        <a:pt x="43" y="18"/>
                      </a:lnTo>
                      <a:lnTo>
                        <a:pt x="43" y="20"/>
                      </a:lnTo>
                      <a:lnTo>
                        <a:pt x="40" y="23"/>
                      </a:lnTo>
                      <a:lnTo>
                        <a:pt x="37" y="27"/>
                      </a:lnTo>
                      <a:lnTo>
                        <a:pt x="36" y="32"/>
                      </a:lnTo>
                      <a:lnTo>
                        <a:pt x="34" y="36"/>
                      </a:lnTo>
                      <a:lnTo>
                        <a:pt x="34" y="44"/>
                      </a:lnTo>
                      <a:lnTo>
                        <a:pt x="34" y="50"/>
                      </a:lnTo>
                      <a:lnTo>
                        <a:pt x="34" y="57"/>
                      </a:lnTo>
                      <a:lnTo>
                        <a:pt x="34" y="66"/>
                      </a:lnTo>
                      <a:lnTo>
                        <a:pt x="34" y="75"/>
                      </a:lnTo>
                      <a:lnTo>
                        <a:pt x="34" y="84"/>
                      </a:lnTo>
                      <a:lnTo>
                        <a:pt x="33" y="89"/>
                      </a:lnTo>
                      <a:lnTo>
                        <a:pt x="33" y="93"/>
                      </a:lnTo>
                      <a:lnTo>
                        <a:pt x="33" y="96"/>
                      </a:lnTo>
                      <a:lnTo>
                        <a:pt x="33" y="101"/>
                      </a:lnTo>
                      <a:lnTo>
                        <a:pt x="31" y="105"/>
                      </a:lnTo>
                      <a:lnTo>
                        <a:pt x="31" y="108"/>
                      </a:lnTo>
                      <a:lnTo>
                        <a:pt x="31" y="113"/>
                      </a:lnTo>
                      <a:lnTo>
                        <a:pt x="31" y="117"/>
                      </a:lnTo>
                      <a:lnTo>
                        <a:pt x="30" y="120"/>
                      </a:lnTo>
                      <a:lnTo>
                        <a:pt x="30" y="125"/>
                      </a:lnTo>
                      <a:lnTo>
                        <a:pt x="28" y="133"/>
                      </a:lnTo>
                      <a:lnTo>
                        <a:pt x="27" y="142"/>
                      </a:lnTo>
                      <a:lnTo>
                        <a:pt x="26" y="151"/>
                      </a:lnTo>
                      <a:lnTo>
                        <a:pt x="26" y="160"/>
                      </a:lnTo>
                      <a:lnTo>
                        <a:pt x="26" y="169"/>
                      </a:lnTo>
                      <a:lnTo>
                        <a:pt x="26" y="178"/>
                      </a:lnTo>
                      <a:lnTo>
                        <a:pt x="27" y="187"/>
                      </a:lnTo>
                      <a:lnTo>
                        <a:pt x="28" y="196"/>
                      </a:lnTo>
                      <a:lnTo>
                        <a:pt x="31" y="204"/>
                      </a:lnTo>
                      <a:lnTo>
                        <a:pt x="36" y="2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71" name="Freeform 1119"/>
                <p:cNvSpPr>
                  <a:spLocks/>
                </p:cNvSpPr>
                <p:nvPr/>
              </p:nvSpPr>
              <p:spPr bwMode="auto">
                <a:xfrm>
                  <a:off x="1546" y="1993"/>
                  <a:ext cx="121" cy="428"/>
                </a:xfrm>
                <a:custGeom>
                  <a:avLst/>
                  <a:gdLst>
                    <a:gd name="T0" fmla="*/ 111 w 121"/>
                    <a:gd name="T1" fmla="*/ 5 h 428"/>
                    <a:gd name="T2" fmla="*/ 115 w 121"/>
                    <a:gd name="T3" fmla="*/ 15 h 428"/>
                    <a:gd name="T4" fmla="*/ 118 w 121"/>
                    <a:gd name="T5" fmla="*/ 25 h 428"/>
                    <a:gd name="T6" fmla="*/ 121 w 121"/>
                    <a:gd name="T7" fmla="*/ 36 h 428"/>
                    <a:gd name="T8" fmla="*/ 121 w 121"/>
                    <a:gd name="T9" fmla="*/ 46 h 428"/>
                    <a:gd name="T10" fmla="*/ 121 w 121"/>
                    <a:gd name="T11" fmla="*/ 51 h 428"/>
                    <a:gd name="T12" fmla="*/ 117 w 121"/>
                    <a:gd name="T13" fmla="*/ 70 h 428"/>
                    <a:gd name="T14" fmla="*/ 113 w 121"/>
                    <a:gd name="T15" fmla="*/ 94 h 428"/>
                    <a:gd name="T16" fmla="*/ 105 w 121"/>
                    <a:gd name="T17" fmla="*/ 121 h 428"/>
                    <a:gd name="T18" fmla="*/ 95 w 121"/>
                    <a:gd name="T19" fmla="*/ 145 h 428"/>
                    <a:gd name="T20" fmla="*/ 81 w 121"/>
                    <a:gd name="T21" fmla="*/ 166 h 428"/>
                    <a:gd name="T22" fmla="*/ 75 w 121"/>
                    <a:gd name="T23" fmla="*/ 173 h 428"/>
                    <a:gd name="T24" fmla="*/ 66 w 121"/>
                    <a:gd name="T25" fmla="*/ 187 h 428"/>
                    <a:gd name="T26" fmla="*/ 57 w 121"/>
                    <a:gd name="T27" fmla="*/ 202 h 428"/>
                    <a:gd name="T28" fmla="*/ 48 w 121"/>
                    <a:gd name="T29" fmla="*/ 221 h 428"/>
                    <a:gd name="T30" fmla="*/ 42 w 121"/>
                    <a:gd name="T31" fmla="*/ 244 h 428"/>
                    <a:gd name="T32" fmla="*/ 39 w 121"/>
                    <a:gd name="T33" fmla="*/ 256 h 428"/>
                    <a:gd name="T34" fmla="*/ 36 w 121"/>
                    <a:gd name="T35" fmla="*/ 275 h 428"/>
                    <a:gd name="T36" fmla="*/ 33 w 121"/>
                    <a:gd name="T37" fmla="*/ 295 h 428"/>
                    <a:gd name="T38" fmla="*/ 32 w 121"/>
                    <a:gd name="T39" fmla="*/ 312 h 428"/>
                    <a:gd name="T40" fmla="*/ 30 w 121"/>
                    <a:gd name="T41" fmla="*/ 330 h 428"/>
                    <a:gd name="T42" fmla="*/ 30 w 121"/>
                    <a:gd name="T43" fmla="*/ 348 h 428"/>
                    <a:gd name="T44" fmla="*/ 29 w 121"/>
                    <a:gd name="T45" fmla="*/ 353 h 428"/>
                    <a:gd name="T46" fmla="*/ 29 w 121"/>
                    <a:gd name="T47" fmla="*/ 362 h 428"/>
                    <a:gd name="T48" fmla="*/ 29 w 121"/>
                    <a:gd name="T49" fmla="*/ 369 h 428"/>
                    <a:gd name="T50" fmla="*/ 27 w 121"/>
                    <a:gd name="T51" fmla="*/ 377 h 428"/>
                    <a:gd name="T52" fmla="*/ 27 w 121"/>
                    <a:gd name="T53" fmla="*/ 384 h 428"/>
                    <a:gd name="T54" fmla="*/ 27 w 121"/>
                    <a:gd name="T55" fmla="*/ 387 h 428"/>
                    <a:gd name="T56" fmla="*/ 26 w 121"/>
                    <a:gd name="T57" fmla="*/ 396 h 428"/>
                    <a:gd name="T58" fmla="*/ 24 w 121"/>
                    <a:gd name="T59" fmla="*/ 405 h 428"/>
                    <a:gd name="T60" fmla="*/ 24 w 121"/>
                    <a:gd name="T61" fmla="*/ 413 h 428"/>
                    <a:gd name="T62" fmla="*/ 23 w 121"/>
                    <a:gd name="T63" fmla="*/ 420 h 428"/>
                    <a:gd name="T64" fmla="*/ 21 w 121"/>
                    <a:gd name="T65" fmla="*/ 428 h 428"/>
                    <a:gd name="T66" fmla="*/ 0 w 121"/>
                    <a:gd name="T67" fmla="*/ 428 h 428"/>
                    <a:gd name="T68" fmla="*/ 0 w 121"/>
                    <a:gd name="T69" fmla="*/ 420 h 428"/>
                    <a:gd name="T70" fmla="*/ 2 w 121"/>
                    <a:gd name="T71" fmla="*/ 413 h 428"/>
                    <a:gd name="T72" fmla="*/ 5 w 121"/>
                    <a:gd name="T73" fmla="*/ 404 h 428"/>
                    <a:gd name="T74" fmla="*/ 5 w 121"/>
                    <a:gd name="T75" fmla="*/ 395 h 428"/>
                    <a:gd name="T76" fmla="*/ 6 w 121"/>
                    <a:gd name="T77" fmla="*/ 386 h 428"/>
                    <a:gd name="T78" fmla="*/ 8 w 121"/>
                    <a:gd name="T79" fmla="*/ 375 h 428"/>
                    <a:gd name="T80" fmla="*/ 8 w 121"/>
                    <a:gd name="T81" fmla="*/ 351 h 428"/>
                    <a:gd name="T82" fmla="*/ 9 w 121"/>
                    <a:gd name="T83" fmla="*/ 326 h 428"/>
                    <a:gd name="T84" fmla="*/ 12 w 121"/>
                    <a:gd name="T85" fmla="*/ 296 h 428"/>
                    <a:gd name="T86" fmla="*/ 17 w 121"/>
                    <a:gd name="T87" fmla="*/ 266 h 428"/>
                    <a:gd name="T88" fmla="*/ 18 w 121"/>
                    <a:gd name="T89" fmla="*/ 253 h 428"/>
                    <a:gd name="T90" fmla="*/ 26 w 121"/>
                    <a:gd name="T91" fmla="*/ 226 h 428"/>
                    <a:gd name="T92" fmla="*/ 33 w 121"/>
                    <a:gd name="T93" fmla="*/ 203 h 428"/>
                    <a:gd name="T94" fmla="*/ 44 w 121"/>
                    <a:gd name="T95" fmla="*/ 184 h 428"/>
                    <a:gd name="T96" fmla="*/ 54 w 121"/>
                    <a:gd name="T97" fmla="*/ 167 h 428"/>
                    <a:gd name="T98" fmla="*/ 66 w 121"/>
                    <a:gd name="T99" fmla="*/ 153 h 428"/>
                    <a:gd name="T100" fmla="*/ 71 w 121"/>
                    <a:gd name="T101" fmla="*/ 145 h 428"/>
                    <a:gd name="T102" fmla="*/ 81 w 121"/>
                    <a:gd name="T103" fmla="*/ 124 h 428"/>
                    <a:gd name="T104" fmla="*/ 90 w 121"/>
                    <a:gd name="T105" fmla="*/ 102 h 428"/>
                    <a:gd name="T106" fmla="*/ 95 w 121"/>
                    <a:gd name="T107" fmla="*/ 78 h 428"/>
                    <a:gd name="T108" fmla="*/ 99 w 121"/>
                    <a:gd name="T109" fmla="*/ 57 h 428"/>
                    <a:gd name="T110" fmla="*/ 101 w 121"/>
                    <a:gd name="T111" fmla="*/ 49 h 428"/>
                    <a:gd name="T112" fmla="*/ 101 w 121"/>
                    <a:gd name="T113" fmla="*/ 40 h 428"/>
                    <a:gd name="T114" fmla="*/ 99 w 121"/>
                    <a:gd name="T115" fmla="*/ 31 h 428"/>
                    <a:gd name="T116" fmla="*/ 96 w 121"/>
                    <a:gd name="T117" fmla="*/ 22 h 428"/>
                    <a:gd name="T118" fmla="*/ 93 w 121"/>
                    <a:gd name="T119" fmla="*/ 15 h 428"/>
                    <a:gd name="T120" fmla="*/ 89 w 121"/>
                    <a:gd name="T121" fmla="*/ 8 h 4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428"/>
                    <a:gd name="T185" fmla="*/ 121 w 121"/>
                    <a:gd name="T186" fmla="*/ 428 h 4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428">
                      <a:moveTo>
                        <a:pt x="110" y="0"/>
                      </a:moveTo>
                      <a:lnTo>
                        <a:pt x="111" y="5"/>
                      </a:lnTo>
                      <a:lnTo>
                        <a:pt x="114" y="9"/>
                      </a:lnTo>
                      <a:lnTo>
                        <a:pt x="115" y="15"/>
                      </a:lnTo>
                      <a:lnTo>
                        <a:pt x="117" y="19"/>
                      </a:lnTo>
                      <a:lnTo>
                        <a:pt x="118" y="25"/>
                      </a:lnTo>
                      <a:lnTo>
                        <a:pt x="120" y="30"/>
                      </a:lnTo>
                      <a:lnTo>
                        <a:pt x="121" y="36"/>
                      </a:lnTo>
                      <a:lnTo>
                        <a:pt x="121" y="40"/>
                      </a:lnTo>
                      <a:lnTo>
                        <a:pt x="121" y="46"/>
                      </a:lnTo>
                      <a:lnTo>
                        <a:pt x="121" y="51"/>
                      </a:lnTo>
                      <a:lnTo>
                        <a:pt x="120" y="60"/>
                      </a:lnTo>
                      <a:lnTo>
                        <a:pt x="117" y="70"/>
                      </a:lnTo>
                      <a:lnTo>
                        <a:pt x="115" y="82"/>
                      </a:lnTo>
                      <a:lnTo>
                        <a:pt x="113" y="94"/>
                      </a:lnTo>
                      <a:lnTo>
                        <a:pt x="110" y="108"/>
                      </a:lnTo>
                      <a:lnTo>
                        <a:pt x="105" y="121"/>
                      </a:lnTo>
                      <a:lnTo>
                        <a:pt x="101" y="133"/>
                      </a:lnTo>
                      <a:lnTo>
                        <a:pt x="95" y="145"/>
                      </a:lnTo>
                      <a:lnTo>
                        <a:pt x="89" y="157"/>
                      </a:lnTo>
                      <a:lnTo>
                        <a:pt x="81" y="166"/>
                      </a:lnTo>
                      <a:lnTo>
                        <a:pt x="75" y="173"/>
                      </a:lnTo>
                      <a:lnTo>
                        <a:pt x="71" y="179"/>
                      </a:lnTo>
                      <a:lnTo>
                        <a:pt x="66" y="187"/>
                      </a:lnTo>
                      <a:lnTo>
                        <a:pt x="62" y="194"/>
                      </a:lnTo>
                      <a:lnTo>
                        <a:pt x="57" y="202"/>
                      </a:lnTo>
                      <a:lnTo>
                        <a:pt x="53" y="211"/>
                      </a:lnTo>
                      <a:lnTo>
                        <a:pt x="48" y="221"/>
                      </a:lnTo>
                      <a:lnTo>
                        <a:pt x="45" y="232"/>
                      </a:lnTo>
                      <a:lnTo>
                        <a:pt x="42" y="244"/>
                      </a:lnTo>
                      <a:lnTo>
                        <a:pt x="39" y="256"/>
                      </a:lnTo>
                      <a:lnTo>
                        <a:pt x="38" y="265"/>
                      </a:lnTo>
                      <a:lnTo>
                        <a:pt x="36" y="275"/>
                      </a:lnTo>
                      <a:lnTo>
                        <a:pt x="35" y="284"/>
                      </a:lnTo>
                      <a:lnTo>
                        <a:pt x="33" y="295"/>
                      </a:lnTo>
                      <a:lnTo>
                        <a:pt x="32" y="303"/>
                      </a:lnTo>
                      <a:lnTo>
                        <a:pt x="32" y="312"/>
                      </a:lnTo>
                      <a:lnTo>
                        <a:pt x="32" y="323"/>
                      </a:lnTo>
                      <a:lnTo>
                        <a:pt x="30" y="330"/>
                      </a:lnTo>
                      <a:lnTo>
                        <a:pt x="30" y="339"/>
                      </a:lnTo>
                      <a:lnTo>
                        <a:pt x="30" y="348"/>
                      </a:lnTo>
                      <a:lnTo>
                        <a:pt x="29" y="353"/>
                      </a:lnTo>
                      <a:lnTo>
                        <a:pt x="29" y="357"/>
                      </a:lnTo>
                      <a:lnTo>
                        <a:pt x="29" y="362"/>
                      </a:lnTo>
                      <a:lnTo>
                        <a:pt x="29" y="366"/>
                      </a:lnTo>
                      <a:lnTo>
                        <a:pt x="29" y="369"/>
                      </a:lnTo>
                      <a:lnTo>
                        <a:pt x="29" y="374"/>
                      </a:lnTo>
                      <a:lnTo>
                        <a:pt x="27" y="377"/>
                      </a:lnTo>
                      <a:lnTo>
                        <a:pt x="27" y="381"/>
                      </a:lnTo>
                      <a:lnTo>
                        <a:pt x="27" y="384"/>
                      </a:lnTo>
                      <a:lnTo>
                        <a:pt x="27" y="387"/>
                      </a:lnTo>
                      <a:lnTo>
                        <a:pt x="27" y="392"/>
                      </a:lnTo>
                      <a:lnTo>
                        <a:pt x="26" y="396"/>
                      </a:lnTo>
                      <a:lnTo>
                        <a:pt x="26" y="401"/>
                      </a:lnTo>
                      <a:lnTo>
                        <a:pt x="24" y="405"/>
                      </a:lnTo>
                      <a:lnTo>
                        <a:pt x="24" y="408"/>
                      </a:lnTo>
                      <a:lnTo>
                        <a:pt x="24" y="413"/>
                      </a:lnTo>
                      <a:lnTo>
                        <a:pt x="23" y="416"/>
                      </a:lnTo>
                      <a:lnTo>
                        <a:pt x="23" y="420"/>
                      </a:lnTo>
                      <a:lnTo>
                        <a:pt x="21" y="425"/>
                      </a:lnTo>
                      <a:lnTo>
                        <a:pt x="21" y="428"/>
                      </a:lnTo>
                      <a:lnTo>
                        <a:pt x="0" y="428"/>
                      </a:lnTo>
                      <a:lnTo>
                        <a:pt x="0" y="425"/>
                      </a:lnTo>
                      <a:lnTo>
                        <a:pt x="0" y="420"/>
                      </a:lnTo>
                      <a:lnTo>
                        <a:pt x="2" y="416"/>
                      </a:lnTo>
                      <a:lnTo>
                        <a:pt x="2" y="413"/>
                      </a:lnTo>
                      <a:lnTo>
                        <a:pt x="3" y="408"/>
                      </a:lnTo>
                      <a:lnTo>
                        <a:pt x="5" y="404"/>
                      </a:lnTo>
                      <a:lnTo>
                        <a:pt x="5" y="399"/>
                      </a:lnTo>
                      <a:lnTo>
                        <a:pt x="5" y="395"/>
                      </a:lnTo>
                      <a:lnTo>
                        <a:pt x="6" y="390"/>
                      </a:lnTo>
                      <a:lnTo>
                        <a:pt x="6" y="386"/>
                      </a:lnTo>
                      <a:lnTo>
                        <a:pt x="8" y="375"/>
                      </a:lnTo>
                      <a:lnTo>
                        <a:pt x="8" y="365"/>
                      </a:lnTo>
                      <a:lnTo>
                        <a:pt x="8" y="351"/>
                      </a:lnTo>
                      <a:lnTo>
                        <a:pt x="9" y="338"/>
                      </a:lnTo>
                      <a:lnTo>
                        <a:pt x="9" y="326"/>
                      </a:lnTo>
                      <a:lnTo>
                        <a:pt x="11" y="311"/>
                      </a:lnTo>
                      <a:lnTo>
                        <a:pt x="12" y="296"/>
                      </a:lnTo>
                      <a:lnTo>
                        <a:pt x="14" y="281"/>
                      </a:lnTo>
                      <a:lnTo>
                        <a:pt x="17" y="266"/>
                      </a:lnTo>
                      <a:lnTo>
                        <a:pt x="18" y="253"/>
                      </a:lnTo>
                      <a:lnTo>
                        <a:pt x="21" y="238"/>
                      </a:lnTo>
                      <a:lnTo>
                        <a:pt x="26" y="226"/>
                      </a:lnTo>
                      <a:lnTo>
                        <a:pt x="29" y="214"/>
                      </a:lnTo>
                      <a:lnTo>
                        <a:pt x="33" y="203"/>
                      </a:lnTo>
                      <a:lnTo>
                        <a:pt x="38" y="193"/>
                      </a:lnTo>
                      <a:lnTo>
                        <a:pt x="44" y="184"/>
                      </a:lnTo>
                      <a:lnTo>
                        <a:pt x="48" y="175"/>
                      </a:lnTo>
                      <a:lnTo>
                        <a:pt x="54" y="167"/>
                      </a:lnTo>
                      <a:lnTo>
                        <a:pt x="59" y="160"/>
                      </a:lnTo>
                      <a:lnTo>
                        <a:pt x="66" y="153"/>
                      </a:lnTo>
                      <a:lnTo>
                        <a:pt x="71" y="145"/>
                      </a:lnTo>
                      <a:lnTo>
                        <a:pt x="77" y="135"/>
                      </a:lnTo>
                      <a:lnTo>
                        <a:pt x="81" y="124"/>
                      </a:lnTo>
                      <a:lnTo>
                        <a:pt x="86" y="112"/>
                      </a:lnTo>
                      <a:lnTo>
                        <a:pt x="90" y="102"/>
                      </a:lnTo>
                      <a:lnTo>
                        <a:pt x="93" y="90"/>
                      </a:lnTo>
                      <a:lnTo>
                        <a:pt x="95" y="78"/>
                      </a:lnTo>
                      <a:lnTo>
                        <a:pt x="98" y="66"/>
                      </a:lnTo>
                      <a:lnTo>
                        <a:pt x="99" y="57"/>
                      </a:lnTo>
                      <a:lnTo>
                        <a:pt x="101" y="49"/>
                      </a:lnTo>
                      <a:lnTo>
                        <a:pt x="101" y="45"/>
                      </a:lnTo>
                      <a:lnTo>
                        <a:pt x="101" y="40"/>
                      </a:lnTo>
                      <a:lnTo>
                        <a:pt x="101" y="36"/>
                      </a:lnTo>
                      <a:lnTo>
                        <a:pt x="99" y="31"/>
                      </a:lnTo>
                      <a:lnTo>
                        <a:pt x="98" y="27"/>
                      </a:lnTo>
                      <a:lnTo>
                        <a:pt x="96" y="22"/>
                      </a:lnTo>
                      <a:lnTo>
                        <a:pt x="95" y="19"/>
                      </a:lnTo>
                      <a:lnTo>
                        <a:pt x="93" y="15"/>
                      </a:lnTo>
                      <a:lnTo>
                        <a:pt x="92" y="12"/>
                      </a:lnTo>
                      <a:lnTo>
                        <a:pt x="89"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72" name="Freeform 1120"/>
                <p:cNvSpPr>
                  <a:spLocks/>
                </p:cNvSpPr>
                <p:nvPr/>
              </p:nvSpPr>
              <p:spPr bwMode="auto">
                <a:xfrm>
                  <a:off x="1237" y="2102"/>
                  <a:ext cx="169" cy="319"/>
                </a:xfrm>
                <a:custGeom>
                  <a:avLst/>
                  <a:gdLst>
                    <a:gd name="T0" fmla="*/ 142 w 169"/>
                    <a:gd name="T1" fmla="*/ 0 h 319"/>
                    <a:gd name="T2" fmla="*/ 144 w 169"/>
                    <a:gd name="T3" fmla="*/ 3 h 319"/>
                    <a:gd name="T4" fmla="*/ 144 w 169"/>
                    <a:gd name="T5" fmla="*/ 3 h 319"/>
                    <a:gd name="T6" fmla="*/ 145 w 169"/>
                    <a:gd name="T7" fmla="*/ 5 h 319"/>
                    <a:gd name="T8" fmla="*/ 152 w 169"/>
                    <a:gd name="T9" fmla="*/ 17 h 319"/>
                    <a:gd name="T10" fmla="*/ 158 w 169"/>
                    <a:gd name="T11" fmla="*/ 32 h 319"/>
                    <a:gd name="T12" fmla="*/ 163 w 169"/>
                    <a:gd name="T13" fmla="*/ 51 h 319"/>
                    <a:gd name="T14" fmla="*/ 167 w 169"/>
                    <a:gd name="T15" fmla="*/ 67 h 319"/>
                    <a:gd name="T16" fmla="*/ 169 w 169"/>
                    <a:gd name="T17" fmla="*/ 94 h 319"/>
                    <a:gd name="T18" fmla="*/ 163 w 169"/>
                    <a:gd name="T19" fmla="*/ 117 h 319"/>
                    <a:gd name="T20" fmla="*/ 151 w 169"/>
                    <a:gd name="T21" fmla="*/ 138 h 319"/>
                    <a:gd name="T22" fmla="*/ 139 w 169"/>
                    <a:gd name="T23" fmla="*/ 153 h 319"/>
                    <a:gd name="T24" fmla="*/ 109 w 169"/>
                    <a:gd name="T25" fmla="*/ 178 h 319"/>
                    <a:gd name="T26" fmla="*/ 82 w 169"/>
                    <a:gd name="T27" fmla="*/ 199 h 319"/>
                    <a:gd name="T28" fmla="*/ 67 w 169"/>
                    <a:gd name="T29" fmla="*/ 209 h 319"/>
                    <a:gd name="T30" fmla="*/ 52 w 169"/>
                    <a:gd name="T31" fmla="*/ 221 h 319"/>
                    <a:gd name="T32" fmla="*/ 46 w 169"/>
                    <a:gd name="T33" fmla="*/ 233 h 319"/>
                    <a:gd name="T34" fmla="*/ 46 w 169"/>
                    <a:gd name="T35" fmla="*/ 239 h 319"/>
                    <a:gd name="T36" fmla="*/ 46 w 169"/>
                    <a:gd name="T37" fmla="*/ 247 h 319"/>
                    <a:gd name="T38" fmla="*/ 46 w 169"/>
                    <a:gd name="T39" fmla="*/ 262 h 319"/>
                    <a:gd name="T40" fmla="*/ 43 w 169"/>
                    <a:gd name="T41" fmla="*/ 274 h 319"/>
                    <a:gd name="T42" fmla="*/ 39 w 169"/>
                    <a:gd name="T43" fmla="*/ 287 h 319"/>
                    <a:gd name="T44" fmla="*/ 33 w 169"/>
                    <a:gd name="T45" fmla="*/ 299 h 319"/>
                    <a:gd name="T46" fmla="*/ 31 w 169"/>
                    <a:gd name="T47" fmla="*/ 307 h 319"/>
                    <a:gd name="T48" fmla="*/ 27 w 169"/>
                    <a:gd name="T49" fmla="*/ 313 h 319"/>
                    <a:gd name="T50" fmla="*/ 25 w 169"/>
                    <a:gd name="T51" fmla="*/ 319 h 319"/>
                    <a:gd name="T52" fmla="*/ 2 w 169"/>
                    <a:gd name="T53" fmla="*/ 316 h 319"/>
                    <a:gd name="T54" fmla="*/ 6 w 169"/>
                    <a:gd name="T55" fmla="*/ 310 h 319"/>
                    <a:gd name="T56" fmla="*/ 11 w 169"/>
                    <a:gd name="T57" fmla="*/ 301 h 319"/>
                    <a:gd name="T58" fmla="*/ 15 w 169"/>
                    <a:gd name="T59" fmla="*/ 290 h 319"/>
                    <a:gd name="T60" fmla="*/ 19 w 169"/>
                    <a:gd name="T61" fmla="*/ 278 h 319"/>
                    <a:gd name="T62" fmla="*/ 24 w 169"/>
                    <a:gd name="T63" fmla="*/ 265 h 319"/>
                    <a:gd name="T64" fmla="*/ 25 w 169"/>
                    <a:gd name="T65" fmla="*/ 253 h 319"/>
                    <a:gd name="T66" fmla="*/ 25 w 169"/>
                    <a:gd name="T67" fmla="*/ 244 h 319"/>
                    <a:gd name="T68" fmla="*/ 27 w 169"/>
                    <a:gd name="T69" fmla="*/ 227 h 319"/>
                    <a:gd name="T70" fmla="*/ 34 w 169"/>
                    <a:gd name="T71" fmla="*/ 211 h 319"/>
                    <a:gd name="T72" fmla="*/ 49 w 169"/>
                    <a:gd name="T73" fmla="*/ 196 h 319"/>
                    <a:gd name="T74" fmla="*/ 63 w 169"/>
                    <a:gd name="T75" fmla="*/ 187 h 319"/>
                    <a:gd name="T76" fmla="*/ 90 w 169"/>
                    <a:gd name="T77" fmla="*/ 168 h 319"/>
                    <a:gd name="T78" fmla="*/ 117 w 169"/>
                    <a:gd name="T79" fmla="*/ 145 h 319"/>
                    <a:gd name="T80" fmla="*/ 135 w 169"/>
                    <a:gd name="T81" fmla="*/ 126 h 319"/>
                    <a:gd name="T82" fmla="*/ 141 w 169"/>
                    <a:gd name="T83" fmla="*/ 115 h 319"/>
                    <a:gd name="T84" fmla="*/ 148 w 169"/>
                    <a:gd name="T85" fmla="*/ 97 h 319"/>
                    <a:gd name="T86" fmla="*/ 148 w 169"/>
                    <a:gd name="T87" fmla="*/ 78 h 319"/>
                    <a:gd name="T88" fmla="*/ 145 w 169"/>
                    <a:gd name="T89" fmla="*/ 63 h 319"/>
                    <a:gd name="T90" fmla="*/ 139 w 169"/>
                    <a:gd name="T91" fmla="*/ 42 h 319"/>
                    <a:gd name="T92" fmla="*/ 132 w 169"/>
                    <a:gd name="T93" fmla="*/ 27 h 319"/>
                    <a:gd name="T94" fmla="*/ 124 w 169"/>
                    <a:gd name="T95" fmla="*/ 12 h 3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
                    <a:gd name="T145" fmla="*/ 0 h 319"/>
                    <a:gd name="T146" fmla="*/ 169 w 169"/>
                    <a:gd name="T147" fmla="*/ 319 h 3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 h="319">
                      <a:moveTo>
                        <a:pt x="141" y="0"/>
                      </a:moveTo>
                      <a:lnTo>
                        <a:pt x="141" y="0"/>
                      </a:lnTo>
                      <a:lnTo>
                        <a:pt x="142" y="0"/>
                      </a:lnTo>
                      <a:lnTo>
                        <a:pt x="142" y="2"/>
                      </a:lnTo>
                      <a:lnTo>
                        <a:pt x="144" y="3"/>
                      </a:lnTo>
                      <a:lnTo>
                        <a:pt x="145" y="5"/>
                      </a:lnTo>
                      <a:lnTo>
                        <a:pt x="148" y="9"/>
                      </a:lnTo>
                      <a:lnTo>
                        <a:pt x="150" y="12"/>
                      </a:lnTo>
                      <a:lnTo>
                        <a:pt x="152" y="17"/>
                      </a:lnTo>
                      <a:lnTo>
                        <a:pt x="154" y="21"/>
                      </a:lnTo>
                      <a:lnTo>
                        <a:pt x="155" y="27"/>
                      </a:lnTo>
                      <a:lnTo>
                        <a:pt x="158" y="32"/>
                      </a:lnTo>
                      <a:lnTo>
                        <a:pt x="158" y="38"/>
                      </a:lnTo>
                      <a:lnTo>
                        <a:pt x="161" y="44"/>
                      </a:lnTo>
                      <a:lnTo>
                        <a:pt x="163" y="51"/>
                      </a:lnTo>
                      <a:lnTo>
                        <a:pt x="164" y="57"/>
                      </a:lnTo>
                      <a:lnTo>
                        <a:pt x="167" y="67"/>
                      </a:lnTo>
                      <a:lnTo>
                        <a:pt x="169" y="78"/>
                      </a:lnTo>
                      <a:lnTo>
                        <a:pt x="169" y="85"/>
                      </a:lnTo>
                      <a:lnTo>
                        <a:pt x="169" y="94"/>
                      </a:lnTo>
                      <a:lnTo>
                        <a:pt x="167" y="102"/>
                      </a:lnTo>
                      <a:lnTo>
                        <a:pt x="166" y="109"/>
                      </a:lnTo>
                      <a:lnTo>
                        <a:pt x="163" y="117"/>
                      </a:lnTo>
                      <a:lnTo>
                        <a:pt x="160" y="124"/>
                      </a:lnTo>
                      <a:lnTo>
                        <a:pt x="155" y="130"/>
                      </a:lnTo>
                      <a:lnTo>
                        <a:pt x="151" y="138"/>
                      </a:lnTo>
                      <a:lnTo>
                        <a:pt x="147" y="145"/>
                      </a:lnTo>
                      <a:lnTo>
                        <a:pt x="139" y="153"/>
                      </a:lnTo>
                      <a:lnTo>
                        <a:pt x="130" y="162"/>
                      </a:lnTo>
                      <a:lnTo>
                        <a:pt x="120" y="169"/>
                      </a:lnTo>
                      <a:lnTo>
                        <a:pt x="109" y="178"/>
                      </a:lnTo>
                      <a:lnTo>
                        <a:pt x="100" y="186"/>
                      </a:lnTo>
                      <a:lnTo>
                        <a:pt x="90" y="193"/>
                      </a:lnTo>
                      <a:lnTo>
                        <a:pt x="82" y="199"/>
                      </a:lnTo>
                      <a:lnTo>
                        <a:pt x="73" y="205"/>
                      </a:lnTo>
                      <a:lnTo>
                        <a:pt x="67" y="209"/>
                      </a:lnTo>
                      <a:lnTo>
                        <a:pt x="61" y="214"/>
                      </a:lnTo>
                      <a:lnTo>
                        <a:pt x="57" y="218"/>
                      </a:lnTo>
                      <a:lnTo>
                        <a:pt x="52" y="221"/>
                      </a:lnTo>
                      <a:lnTo>
                        <a:pt x="49" y="226"/>
                      </a:lnTo>
                      <a:lnTo>
                        <a:pt x="48" y="229"/>
                      </a:lnTo>
                      <a:lnTo>
                        <a:pt x="46" y="233"/>
                      </a:lnTo>
                      <a:lnTo>
                        <a:pt x="46" y="235"/>
                      </a:lnTo>
                      <a:lnTo>
                        <a:pt x="46" y="238"/>
                      </a:lnTo>
                      <a:lnTo>
                        <a:pt x="46" y="239"/>
                      </a:lnTo>
                      <a:lnTo>
                        <a:pt x="46" y="241"/>
                      </a:lnTo>
                      <a:lnTo>
                        <a:pt x="46" y="247"/>
                      </a:lnTo>
                      <a:lnTo>
                        <a:pt x="46" y="253"/>
                      </a:lnTo>
                      <a:lnTo>
                        <a:pt x="46" y="257"/>
                      </a:lnTo>
                      <a:lnTo>
                        <a:pt x="46" y="262"/>
                      </a:lnTo>
                      <a:lnTo>
                        <a:pt x="45" y="266"/>
                      </a:lnTo>
                      <a:lnTo>
                        <a:pt x="43" y="271"/>
                      </a:lnTo>
                      <a:lnTo>
                        <a:pt x="43" y="274"/>
                      </a:lnTo>
                      <a:lnTo>
                        <a:pt x="42" y="278"/>
                      </a:lnTo>
                      <a:lnTo>
                        <a:pt x="40" y="283"/>
                      </a:lnTo>
                      <a:lnTo>
                        <a:pt x="39" y="287"/>
                      </a:lnTo>
                      <a:lnTo>
                        <a:pt x="34" y="298"/>
                      </a:lnTo>
                      <a:lnTo>
                        <a:pt x="33" y="299"/>
                      </a:lnTo>
                      <a:lnTo>
                        <a:pt x="33" y="302"/>
                      </a:lnTo>
                      <a:lnTo>
                        <a:pt x="31" y="304"/>
                      </a:lnTo>
                      <a:lnTo>
                        <a:pt x="31" y="307"/>
                      </a:lnTo>
                      <a:lnTo>
                        <a:pt x="30" y="308"/>
                      </a:lnTo>
                      <a:lnTo>
                        <a:pt x="28" y="311"/>
                      </a:lnTo>
                      <a:lnTo>
                        <a:pt x="27" y="313"/>
                      </a:lnTo>
                      <a:lnTo>
                        <a:pt x="27" y="314"/>
                      </a:lnTo>
                      <a:lnTo>
                        <a:pt x="25" y="316"/>
                      </a:lnTo>
                      <a:lnTo>
                        <a:pt x="25" y="319"/>
                      </a:lnTo>
                      <a:lnTo>
                        <a:pt x="0" y="319"/>
                      </a:lnTo>
                      <a:lnTo>
                        <a:pt x="2" y="316"/>
                      </a:lnTo>
                      <a:lnTo>
                        <a:pt x="3" y="314"/>
                      </a:lnTo>
                      <a:lnTo>
                        <a:pt x="5" y="311"/>
                      </a:lnTo>
                      <a:lnTo>
                        <a:pt x="6" y="310"/>
                      </a:lnTo>
                      <a:lnTo>
                        <a:pt x="8" y="307"/>
                      </a:lnTo>
                      <a:lnTo>
                        <a:pt x="9" y="304"/>
                      </a:lnTo>
                      <a:lnTo>
                        <a:pt x="11" y="301"/>
                      </a:lnTo>
                      <a:lnTo>
                        <a:pt x="12" y="298"/>
                      </a:lnTo>
                      <a:lnTo>
                        <a:pt x="13" y="295"/>
                      </a:lnTo>
                      <a:lnTo>
                        <a:pt x="15" y="290"/>
                      </a:lnTo>
                      <a:lnTo>
                        <a:pt x="16" y="284"/>
                      </a:lnTo>
                      <a:lnTo>
                        <a:pt x="19" y="278"/>
                      </a:lnTo>
                      <a:lnTo>
                        <a:pt x="21" y="274"/>
                      </a:lnTo>
                      <a:lnTo>
                        <a:pt x="22" y="269"/>
                      </a:lnTo>
                      <a:lnTo>
                        <a:pt x="24" y="265"/>
                      </a:lnTo>
                      <a:lnTo>
                        <a:pt x="25" y="262"/>
                      </a:lnTo>
                      <a:lnTo>
                        <a:pt x="25" y="257"/>
                      </a:lnTo>
                      <a:lnTo>
                        <a:pt x="25" y="253"/>
                      </a:lnTo>
                      <a:lnTo>
                        <a:pt x="25" y="248"/>
                      </a:lnTo>
                      <a:lnTo>
                        <a:pt x="25" y="244"/>
                      </a:lnTo>
                      <a:lnTo>
                        <a:pt x="25" y="239"/>
                      </a:lnTo>
                      <a:lnTo>
                        <a:pt x="25" y="233"/>
                      </a:lnTo>
                      <a:lnTo>
                        <a:pt x="27" y="227"/>
                      </a:lnTo>
                      <a:lnTo>
                        <a:pt x="28" y="221"/>
                      </a:lnTo>
                      <a:lnTo>
                        <a:pt x="31" y="217"/>
                      </a:lnTo>
                      <a:lnTo>
                        <a:pt x="34" y="211"/>
                      </a:lnTo>
                      <a:lnTo>
                        <a:pt x="39" y="206"/>
                      </a:lnTo>
                      <a:lnTo>
                        <a:pt x="43" y="200"/>
                      </a:lnTo>
                      <a:lnTo>
                        <a:pt x="49" y="196"/>
                      </a:lnTo>
                      <a:lnTo>
                        <a:pt x="55" y="192"/>
                      </a:lnTo>
                      <a:lnTo>
                        <a:pt x="63" y="187"/>
                      </a:lnTo>
                      <a:lnTo>
                        <a:pt x="72" y="181"/>
                      </a:lnTo>
                      <a:lnTo>
                        <a:pt x="81" y="174"/>
                      </a:lnTo>
                      <a:lnTo>
                        <a:pt x="90" y="168"/>
                      </a:lnTo>
                      <a:lnTo>
                        <a:pt x="99" y="160"/>
                      </a:lnTo>
                      <a:lnTo>
                        <a:pt x="108" y="153"/>
                      </a:lnTo>
                      <a:lnTo>
                        <a:pt x="117" y="145"/>
                      </a:lnTo>
                      <a:lnTo>
                        <a:pt x="124" y="138"/>
                      </a:lnTo>
                      <a:lnTo>
                        <a:pt x="130" y="132"/>
                      </a:lnTo>
                      <a:lnTo>
                        <a:pt x="135" y="126"/>
                      </a:lnTo>
                      <a:lnTo>
                        <a:pt x="138" y="120"/>
                      </a:lnTo>
                      <a:lnTo>
                        <a:pt x="141" y="115"/>
                      </a:lnTo>
                      <a:lnTo>
                        <a:pt x="144" y="109"/>
                      </a:lnTo>
                      <a:lnTo>
                        <a:pt x="147" y="103"/>
                      </a:lnTo>
                      <a:lnTo>
                        <a:pt x="148" y="97"/>
                      </a:lnTo>
                      <a:lnTo>
                        <a:pt x="148" y="93"/>
                      </a:lnTo>
                      <a:lnTo>
                        <a:pt x="148" y="85"/>
                      </a:lnTo>
                      <a:lnTo>
                        <a:pt x="148" y="78"/>
                      </a:lnTo>
                      <a:lnTo>
                        <a:pt x="147" y="70"/>
                      </a:lnTo>
                      <a:lnTo>
                        <a:pt x="145" y="63"/>
                      </a:lnTo>
                      <a:lnTo>
                        <a:pt x="144" y="55"/>
                      </a:lnTo>
                      <a:lnTo>
                        <a:pt x="141" y="48"/>
                      </a:lnTo>
                      <a:lnTo>
                        <a:pt x="139" y="42"/>
                      </a:lnTo>
                      <a:lnTo>
                        <a:pt x="136" y="36"/>
                      </a:lnTo>
                      <a:lnTo>
                        <a:pt x="133" y="32"/>
                      </a:lnTo>
                      <a:lnTo>
                        <a:pt x="132" y="27"/>
                      </a:lnTo>
                      <a:lnTo>
                        <a:pt x="129" y="21"/>
                      </a:lnTo>
                      <a:lnTo>
                        <a:pt x="126" y="17"/>
                      </a:lnTo>
                      <a:lnTo>
                        <a:pt x="124" y="12"/>
                      </a:lnTo>
                      <a:lnTo>
                        <a:pt x="120"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73" name="Freeform 1121"/>
                <p:cNvSpPr>
                  <a:spLocks/>
                </p:cNvSpPr>
                <p:nvPr/>
              </p:nvSpPr>
              <p:spPr bwMode="auto">
                <a:xfrm>
                  <a:off x="1458" y="2033"/>
                  <a:ext cx="94" cy="388"/>
                </a:xfrm>
                <a:custGeom>
                  <a:avLst/>
                  <a:gdLst>
                    <a:gd name="T0" fmla="*/ 93 w 94"/>
                    <a:gd name="T1" fmla="*/ 2 h 388"/>
                    <a:gd name="T2" fmla="*/ 91 w 94"/>
                    <a:gd name="T3" fmla="*/ 6 h 388"/>
                    <a:gd name="T4" fmla="*/ 88 w 94"/>
                    <a:gd name="T5" fmla="*/ 9 h 388"/>
                    <a:gd name="T6" fmla="*/ 87 w 94"/>
                    <a:gd name="T7" fmla="*/ 14 h 388"/>
                    <a:gd name="T8" fmla="*/ 84 w 94"/>
                    <a:gd name="T9" fmla="*/ 18 h 388"/>
                    <a:gd name="T10" fmla="*/ 82 w 94"/>
                    <a:gd name="T11" fmla="*/ 20 h 388"/>
                    <a:gd name="T12" fmla="*/ 75 w 94"/>
                    <a:gd name="T13" fmla="*/ 33 h 388"/>
                    <a:gd name="T14" fmla="*/ 70 w 94"/>
                    <a:gd name="T15" fmla="*/ 45 h 388"/>
                    <a:gd name="T16" fmla="*/ 69 w 94"/>
                    <a:gd name="T17" fmla="*/ 57 h 388"/>
                    <a:gd name="T18" fmla="*/ 67 w 94"/>
                    <a:gd name="T19" fmla="*/ 71 h 388"/>
                    <a:gd name="T20" fmla="*/ 69 w 94"/>
                    <a:gd name="T21" fmla="*/ 89 h 388"/>
                    <a:gd name="T22" fmla="*/ 69 w 94"/>
                    <a:gd name="T23" fmla="*/ 90 h 388"/>
                    <a:gd name="T24" fmla="*/ 69 w 94"/>
                    <a:gd name="T25" fmla="*/ 93 h 388"/>
                    <a:gd name="T26" fmla="*/ 69 w 94"/>
                    <a:gd name="T27" fmla="*/ 98 h 388"/>
                    <a:gd name="T28" fmla="*/ 69 w 94"/>
                    <a:gd name="T29" fmla="*/ 102 h 388"/>
                    <a:gd name="T30" fmla="*/ 69 w 94"/>
                    <a:gd name="T31" fmla="*/ 107 h 388"/>
                    <a:gd name="T32" fmla="*/ 69 w 94"/>
                    <a:gd name="T33" fmla="*/ 110 h 388"/>
                    <a:gd name="T34" fmla="*/ 67 w 94"/>
                    <a:gd name="T35" fmla="*/ 138 h 388"/>
                    <a:gd name="T36" fmla="*/ 63 w 94"/>
                    <a:gd name="T37" fmla="*/ 165 h 388"/>
                    <a:gd name="T38" fmla="*/ 57 w 94"/>
                    <a:gd name="T39" fmla="*/ 189 h 388"/>
                    <a:gd name="T40" fmla="*/ 48 w 94"/>
                    <a:gd name="T41" fmla="*/ 213 h 388"/>
                    <a:gd name="T42" fmla="*/ 35 w 94"/>
                    <a:gd name="T43" fmla="*/ 238 h 388"/>
                    <a:gd name="T44" fmla="*/ 29 w 94"/>
                    <a:gd name="T45" fmla="*/ 249 h 388"/>
                    <a:gd name="T46" fmla="*/ 23 w 94"/>
                    <a:gd name="T47" fmla="*/ 263 h 388"/>
                    <a:gd name="T48" fmla="*/ 20 w 94"/>
                    <a:gd name="T49" fmla="*/ 278 h 388"/>
                    <a:gd name="T50" fmla="*/ 21 w 94"/>
                    <a:gd name="T51" fmla="*/ 293 h 388"/>
                    <a:gd name="T52" fmla="*/ 27 w 94"/>
                    <a:gd name="T53" fmla="*/ 310 h 388"/>
                    <a:gd name="T54" fmla="*/ 30 w 94"/>
                    <a:gd name="T55" fmla="*/ 320 h 388"/>
                    <a:gd name="T56" fmla="*/ 33 w 94"/>
                    <a:gd name="T57" fmla="*/ 335 h 388"/>
                    <a:gd name="T58" fmla="*/ 36 w 94"/>
                    <a:gd name="T59" fmla="*/ 350 h 388"/>
                    <a:gd name="T60" fmla="*/ 36 w 94"/>
                    <a:gd name="T61" fmla="*/ 365 h 388"/>
                    <a:gd name="T62" fmla="*/ 36 w 94"/>
                    <a:gd name="T63" fmla="*/ 376 h 388"/>
                    <a:gd name="T64" fmla="*/ 36 w 94"/>
                    <a:gd name="T65" fmla="*/ 388 h 388"/>
                    <a:gd name="T66" fmla="*/ 15 w 94"/>
                    <a:gd name="T67" fmla="*/ 388 h 388"/>
                    <a:gd name="T68" fmla="*/ 15 w 94"/>
                    <a:gd name="T69" fmla="*/ 379 h 388"/>
                    <a:gd name="T70" fmla="*/ 15 w 94"/>
                    <a:gd name="T71" fmla="*/ 367 h 388"/>
                    <a:gd name="T72" fmla="*/ 15 w 94"/>
                    <a:gd name="T73" fmla="*/ 355 h 388"/>
                    <a:gd name="T74" fmla="*/ 14 w 94"/>
                    <a:gd name="T75" fmla="*/ 341 h 388"/>
                    <a:gd name="T76" fmla="*/ 9 w 94"/>
                    <a:gd name="T77" fmla="*/ 326 h 388"/>
                    <a:gd name="T78" fmla="*/ 6 w 94"/>
                    <a:gd name="T79" fmla="*/ 316 h 388"/>
                    <a:gd name="T80" fmla="*/ 0 w 94"/>
                    <a:gd name="T81" fmla="*/ 296 h 388"/>
                    <a:gd name="T82" fmla="*/ 0 w 94"/>
                    <a:gd name="T83" fmla="*/ 278 h 388"/>
                    <a:gd name="T84" fmla="*/ 2 w 94"/>
                    <a:gd name="T85" fmla="*/ 259 h 388"/>
                    <a:gd name="T86" fmla="*/ 11 w 94"/>
                    <a:gd name="T87" fmla="*/ 240 h 388"/>
                    <a:gd name="T88" fmla="*/ 17 w 94"/>
                    <a:gd name="T89" fmla="*/ 228 h 388"/>
                    <a:gd name="T90" fmla="*/ 29 w 94"/>
                    <a:gd name="T91" fmla="*/ 204 h 388"/>
                    <a:gd name="T92" fmla="*/ 38 w 94"/>
                    <a:gd name="T93" fmla="*/ 181 h 388"/>
                    <a:gd name="T94" fmla="*/ 44 w 94"/>
                    <a:gd name="T95" fmla="*/ 159 h 388"/>
                    <a:gd name="T96" fmla="*/ 47 w 94"/>
                    <a:gd name="T97" fmla="*/ 135 h 388"/>
                    <a:gd name="T98" fmla="*/ 48 w 94"/>
                    <a:gd name="T99" fmla="*/ 110 h 388"/>
                    <a:gd name="T100" fmla="*/ 48 w 94"/>
                    <a:gd name="T101" fmla="*/ 96 h 388"/>
                    <a:gd name="T102" fmla="*/ 47 w 94"/>
                    <a:gd name="T103" fmla="*/ 75 h 388"/>
                    <a:gd name="T104" fmla="*/ 48 w 94"/>
                    <a:gd name="T105" fmla="*/ 57 h 388"/>
                    <a:gd name="T106" fmla="*/ 51 w 94"/>
                    <a:gd name="T107" fmla="*/ 39 h 388"/>
                    <a:gd name="T108" fmla="*/ 57 w 94"/>
                    <a:gd name="T109" fmla="*/ 21 h 3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388"/>
                    <a:gd name="T167" fmla="*/ 94 w 94"/>
                    <a:gd name="T168" fmla="*/ 388 h 3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388">
                      <a:moveTo>
                        <a:pt x="94" y="0"/>
                      </a:moveTo>
                      <a:lnTo>
                        <a:pt x="93" y="2"/>
                      </a:lnTo>
                      <a:lnTo>
                        <a:pt x="93" y="3"/>
                      </a:lnTo>
                      <a:lnTo>
                        <a:pt x="91" y="6"/>
                      </a:lnTo>
                      <a:lnTo>
                        <a:pt x="90" y="8"/>
                      </a:lnTo>
                      <a:lnTo>
                        <a:pt x="88" y="9"/>
                      </a:lnTo>
                      <a:lnTo>
                        <a:pt x="88" y="11"/>
                      </a:lnTo>
                      <a:lnTo>
                        <a:pt x="87" y="14"/>
                      </a:lnTo>
                      <a:lnTo>
                        <a:pt x="85" y="15"/>
                      </a:lnTo>
                      <a:lnTo>
                        <a:pt x="84" y="18"/>
                      </a:lnTo>
                      <a:lnTo>
                        <a:pt x="82" y="20"/>
                      </a:lnTo>
                      <a:lnTo>
                        <a:pt x="78" y="26"/>
                      </a:lnTo>
                      <a:lnTo>
                        <a:pt x="75" y="33"/>
                      </a:lnTo>
                      <a:lnTo>
                        <a:pt x="73" y="39"/>
                      </a:lnTo>
                      <a:lnTo>
                        <a:pt x="70" y="45"/>
                      </a:lnTo>
                      <a:lnTo>
                        <a:pt x="69" y="51"/>
                      </a:lnTo>
                      <a:lnTo>
                        <a:pt x="69" y="57"/>
                      </a:lnTo>
                      <a:lnTo>
                        <a:pt x="67" y="65"/>
                      </a:lnTo>
                      <a:lnTo>
                        <a:pt x="67" y="71"/>
                      </a:lnTo>
                      <a:lnTo>
                        <a:pt x="67" y="80"/>
                      </a:lnTo>
                      <a:lnTo>
                        <a:pt x="69" y="89"/>
                      </a:lnTo>
                      <a:lnTo>
                        <a:pt x="69" y="90"/>
                      </a:lnTo>
                      <a:lnTo>
                        <a:pt x="69" y="92"/>
                      </a:lnTo>
                      <a:lnTo>
                        <a:pt x="69" y="93"/>
                      </a:lnTo>
                      <a:lnTo>
                        <a:pt x="69" y="96"/>
                      </a:lnTo>
                      <a:lnTo>
                        <a:pt x="69" y="98"/>
                      </a:lnTo>
                      <a:lnTo>
                        <a:pt x="69" y="101"/>
                      </a:lnTo>
                      <a:lnTo>
                        <a:pt x="69" y="102"/>
                      </a:lnTo>
                      <a:lnTo>
                        <a:pt x="69" y="105"/>
                      </a:lnTo>
                      <a:lnTo>
                        <a:pt x="69" y="107"/>
                      </a:lnTo>
                      <a:lnTo>
                        <a:pt x="69" y="110"/>
                      </a:lnTo>
                      <a:lnTo>
                        <a:pt x="69" y="124"/>
                      </a:lnTo>
                      <a:lnTo>
                        <a:pt x="67" y="138"/>
                      </a:lnTo>
                      <a:lnTo>
                        <a:pt x="66" y="151"/>
                      </a:lnTo>
                      <a:lnTo>
                        <a:pt x="63" y="165"/>
                      </a:lnTo>
                      <a:lnTo>
                        <a:pt x="62" y="177"/>
                      </a:lnTo>
                      <a:lnTo>
                        <a:pt x="57" y="189"/>
                      </a:lnTo>
                      <a:lnTo>
                        <a:pt x="53" y="201"/>
                      </a:lnTo>
                      <a:lnTo>
                        <a:pt x="48" y="213"/>
                      </a:lnTo>
                      <a:lnTo>
                        <a:pt x="42" y="225"/>
                      </a:lnTo>
                      <a:lnTo>
                        <a:pt x="35" y="238"/>
                      </a:lnTo>
                      <a:lnTo>
                        <a:pt x="29" y="249"/>
                      </a:lnTo>
                      <a:lnTo>
                        <a:pt x="26" y="256"/>
                      </a:lnTo>
                      <a:lnTo>
                        <a:pt x="23" y="263"/>
                      </a:lnTo>
                      <a:lnTo>
                        <a:pt x="21" y="271"/>
                      </a:lnTo>
                      <a:lnTo>
                        <a:pt x="20" y="278"/>
                      </a:lnTo>
                      <a:lnTo>
                        <a:pt x="20" y="286"/>
                      </a:lnTo>
                      <a:lnTo>
                        <a:pt x="21" y="293"/>
                      </a:lnTo>
                      <a:lnTo>
                        <a:pt x="23" y="301"/>
                      </a:lnTo>
                      <a:lnTo>
                        <a:pt x="27" y="310"/>
                      </a:lnTo>
                      <a:lnTo>
                        <a:pt x="30" y="320"/>
                      </a:lnTo>
                      <a:lnTo>
                        <a:pt x="32" y="328"/>
                      </a:lnTo>
                      <a:lnTo>
                        <a:pt x="33" y="335"/>
                      </a:lnTo>
                      <a:lnTo>
                        <a:pt x="35" y="343"/>
                      </a:lnTo>
                      <a:lnTo>
                        <a:pt x="36" y="350"/>
                      </a:lnTo>
                      <a:lnTo>
                        <a:pt x="36" y="358"/>
                      </a:lnTo>
                      <a:lnTo>
                        <a:pt x="36" y="365"/>
                      </a:lnTo>
                      <a:lnTo>
                        <a:pt x="36" y="371"/>
                      </a:lnTo>
                      <a:lnTo>
                        <a:pt x="36" y="376"/>
                      </a:lnTo>
                      <a:lnTo>
                        <a:pt x="36" y="382"/>
                      </a:lnTo>
                      <a:lnTo>
                        <a:pt x="36" y="388"/>
                      </a:lnTo>
                      <a:lnTo>
                        <a:pt x="15" y="388"/>
                      </a:lnTo>
                      <a:lnTo>
                        <a:pt x="15" y="383"/>
                      </a:lnTo>
                      <a:lnTo>
                        <a:pt x="15" y="379"/>
                      </a:lnTo>
                      <a:lnTo>
                        <a:pt x="15" y="373"/>
                      </a:lnTo>
                      <a:lnTo>
                        <a:pt x="15" y="367"/>
                      </a:lnTo>
                      <a:lnTo>
                        <a:pt x="15" y="361"/>
                      </a:lnTo>
                      <a:lnTo>
                        <a:pt x="15" y="355"/>
                      </a:lnTo>
                      <a:lnTo>
                        <a:pt x="15" y="347"/>
                      </a:lnTo>
                      <a:lnTo>
                        <a:pt x="14" y="341"/>
                      </a:lnTo>
                      <a:lnTo>
                        <a:pt x="12" y="334"/>
                      </a:lnTo>
                      <a:lnTo>
                        <a:pt x="9" y="326"/>
                      </a:lnTo>
                      <a:lnTo>
                        <a:pt x="6" y="316"/>
                      </a:lnTo>
                      <a:lnTo>
                        <a:pt x="3" y="305"/>
                      </a:lnTo>
                      <a:lnTo>
                        <a:pt x="0" y="296"/>
                      </a:lnTo>
                      <a:lnTo>
                        <a:pt x="0" y="287"/>
                      </a:lnTo>
                      <a:lnTo>
                        <a:pt x="0" y="278"/>
                      </a:lnTo>
                      <a:lnTo>
                        <a:pt x="0" y="269"/>
                      </a:lnTo>
                      <a:lnTo>
                        <a:pt x="2" y="259"/>
                      </a:lnTo>
                      <a:lnTo>
                        <a:pt x="5" y="250"/>
                      </a:lnTo>
                      <a:lnTo>
                        <a:pt x="11" y="240"/>
                      </a:lnTo>
                      <a:lnTo>
                        <a:pt x="17" y="228"/>
                      </a:lnTo>
                      <a:lnTo>
                        <a:pt x="23" y="216"/>
                      </a:lnTo>
                      <a:lnTo>
                        <a:pt x="29" y="204"/>
                      </a:lnTo>
                      <a:lnTo>
                        <a:pt x="35" y="192"/>
                      </a:lnTo>
                      <a:lnTo>
                        <a:pt x="38" y="181"/>
                      </a:lnTo>
                      <a:lnTo>
                        <a:pt x="41" y="169"/>
                      </a:lnTo>
                      <a:lnTo>
                        <a:pt x="44" y="159"/>
                      </a:lnTo>
                      <a:lnTo>
                        <a:pt x="45" y="147"/>
                      </a:lnTo>
                      <a:lnTo>
                        <a:pt x="47" y="135"/>
                      </a:lnTo>
                      <a:lnTo>
                        <a:pt x="47" y="123"/>
                      </a:lnTo>
                      <a:lnTo>
                        <a:pt x="48" y="110"/>
                      </a:lnTo>
                      <a:lnTo>
                        <a:pt x="48" y="96"/>
                      </a:lnTo>
                      <a:lnTo>
                        <a:pt x="47" y="86"/>
                      </a:lnTo>
                      <a:lnTo>
                        <a:pt x="47" y="75"/>
                      </a:lnTo>
                      <a:lnTo>
                        <a:pt x="47" y="66"/>
                      </a:lnTo>
                      <a:lnTo>
                        <a:pt x="48" y="57"/>
                      </a:lnTo>
                      <a:lnTo>
                        <a:pt x="50" y="48"/>
                      </a:lnTo>
                      <a:lnTo>
                        <a:pt x="51" y="39"/>
                      </a:lnTo>
                      <a:lnTo>
                        <a:pt x="54" y="30"/>
                      </a:lnTo>
                      <a:lnTo>
                        <a:pt x="57" y="21"/>
                      </a:lnTo>
                      <a:lnTo>
                        <a:pt x="62"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74" name="Freeform 1122"/>
                <p:cNvSpPr>
                  <a:spLocks/>
                </p:cNvSpPr>
                <p:nvPr/>
              </p:nvSpPr>
              <p:spPr bwMode="auto">
                <a:xfrm>
                  <a:off x="1397" y="2086"/>
                  <a:ext cx="55" cy="335"/>
                </a:xfrm>
                <a:custGeom>
                  <a:avLst/>
                  <a:gdLst>
                    <a:gd name="T0" fmla="*/ 25 w 55"/>
                    <a:gd name="T1" fmla="*/ 9 h 335"/>
                    <a:gd name="T2" fmla="*/ 34 w 55"/>
                    <a:gd name="T3" fmla="*/ 28 h 335"/>
                    <a:gd name="T4" fmla="*/ 42 w 55"/>
                    <a:gd name="T5" fmla="*/ 48 h 335"/>
                    <a:gd name="T6" fmla="*/ 48 w 55"/>
                    <a:gd name="T7" fmla="*/ 67 h 335"/>
                    <a:gd name="T8" fmla="*/ 51 w 55"/>
                    <a:gd name="T9" fmla="*/ 88 h 335"/>
                    <a:gd name="T10" fmla="*/ 51 w 55"/>
                    <a:gd name="T11" fmla="*/ 100 h 335"/>
                    <a:gd name="T12" fmla="*/ 52 w 55"/>
                    <a:gd name="T13" fmla="*/ 121 h 335"/>
                    <a:gd name="T14" fmla="*/ 52 w 55"/>
                    <a:gd name="T15" fmla="*/ 137 h 335"/>
                    <a:gd name="T16" fmla="*/ 52 w 55"/>
                    <a:gd name="T17" fmla="*/ 152 h 335"/>
                    <a:gd name="T18" fmla="*/ 52 w 55"/>
                    <a:gd name="T19" fmla="*/ 167 h 335"/>
                    <a:gd name="T20" fmla="*/ 55 w 55"/>
                    <a:gd name="T21" fmla="*/ 185 h 335"/>
                    <a:gd name="T22" fmla="*/ 55 w 55"/>
                    <a:gd name="T23" fmla="*/ 194 h 335"/>
                    <a:gd name="T24" fmla="*/ 54 w 55"/>
                    <a:gd name="T25" fmla="*/ 209 h 335"/>
                    <a:gd name="T26" fmla="*/ 49 w 55"/>
                    <a:gd name="T27" fmla="*/ 222 h 335"/>
                    <a:gd name="T28" fmla="*/ 45 w 55"/>
                    <a:gd name="T29" fmla="*/ 237 h 335"/>
                    <a:gd name="T30" fmla="*/ 39 w 55"/>
                    <a:gd name="T31" fmla="*/ 254 h 335"/>
                    <a:gd name="T32" fmla="*/ 37 w 55"/>
                    <a:gd name="T33" fmla="*/ 264 h 335"/>
                    <a:gd name="T34" fmla="*/ 34 w 55"/>
                    <a:gd name="T35" fmla="*/ 282 h 335"/>
                    <a:gd name="T36" fmla="*/ 33 w 55"/>
                    <a:gd name="T37" fmla="*/ 297 h 335"/>
                    <a:gd name="T38" fmla="*/ 31 w 55"/>
                    <a:gd name="T39" fmla="*/ 311 h 335"/>
                    <a:gd name="T40" fmla="*/ 31 w 55"/>
                    <a:gd name="T41" fmla="*/ 323 h 335"/>
                    <a:gd name="T42" fmla="*/ 33 w 55"/>
                    <a:gd name="T43" fmla="*/ 335 h 335"/>
                    <a:gd name="T44" fmla="*/ 10 w 55"/>
                    <a:gd name="T45" fmla="*/ 335 h 335"/>
                    <a:gd name="T46" fmla="*/ 10 w 55"/>
                    <a:gd name="T47" fmla="*/ 324 h 335"/>
                    <a:gd name="T48" fmla="*/ 10 w 55"/>
                    <a:gd name="T49" fmla="*/ 314 h 335"/>
                    <a:gd name="T50" fmla="*/ 10 w 55"/>
                    <a:gd name="T51" fmla="*/ 303 h 335"/>
                    <a:gd name="T52" fmla="*/ 12 w 55"/>
                    <a:gd name="T53" fmla="*/ 293 h 335"/>
                    <a:gd name="T54" fmla="*/ 15 w 55"/>
                    <a:gd name="T55" fmla="*/ 281 h 335"/>
                    <a:gd name="T56" fmla="*/ 16 w 55"/>
                    <a:gd name="T57" fmla="*/ 261 h 335"/>
                    <a:gd name="T58" fmla="*/ 18 w 55"/>
                    <a:gd name="T59" fmla="*/ 252 h 335"/>
                    <a:gd name="T60" fmla="*/ 21 w 55"/>
                    <a:gd name="T61" fmla="*/ 242 h 335"/>
                    <a:gd name="T62" fmla="*/ 24 w 55"/>
                    <a:gd name="T63" fmla="*/ 234 h 335"/>
                    <a:gd name="T64" fmla="*/ 25 w 55"/>
                    <a:gd name="T65" fmla="*/ 227 h 335"/>
                    <a:gd name="T66" fmla="*/ 28 w 55"/>
                    <a:gd name="T67" fmla="*/ 221 h 335"/>
                    <a:gd name="T68" fmla="*/ 30 w 55"/>
                    <a:gd name="T69" fmla="*/ 218 h 335"/>
                    <a:gd name="T70" fmla="*/ 33 w 55"/>
                    <a:gd name="T71" fmla="*/ 210 h 335"/>
                    <a:gd name="T72" fmla="*/ 34 w 55"/>
                    <a:gd name="T73" fmla="*/ 205 h 335"/>
                    <a:gd name="T74" fmla="*/ 34 w 55"/>
                    <a:gd name="T75" fmla="*/ 199 h 335"/>
                    <a:gd name="T76" fmla="*/ 34 w 55"/>
                    <a:gd name="T77" fmla="*/ 191 h 335"/>
                    <a:gd name="T78" fmla="*/ 34 w 55"/>
                    <a:gd name="T79" fmla="*/ 188 h 335"/>
                    <a:gd name="T80" fmla="*/ 33 w 55"/>
                    <a:gd name="T81" fmla="*/ 182 h 335"/>
                    <a:gd name="T82" fmla="*/ 31 w 55"/>
                    <a:gd name="T83" fmla="*/ 176 h 335"/>
                    <a:gd name="T84" fmla="*/ 30 w 55"/>
                    <a:gd name="T85" fmla="*/ 172 h 335"/>
                    <a:gd name="T86" fmla="*/ 30 w 55"/>
                    <a:gd name="T87" fmla="*/ 166 h 335"/>
                    <a:gd name="T88" fmla="*/ 28 w 55"/>
                    <a:gd name="T89" fmla="*/ 161 h 335"/>
                    <a:gd name="T90" fmla="*/ 27 w 55"/>
                    <a:gd name="T91" fmla="*/ 155 h 335"/>
                    <a:gd name="T92" fmla="*/ 27 w 55"/>
                    <a:gd name="T93" fmla="*/ 146 h 335"/>
                    <a:gd name="T94" fmla="*/ 28 w 55"/>
                    <a:gd name="T95" fmla="*/ 136 h 335"/>
                    <a:gd name="T96" fmla="*/ 30 w 55"/>
                    <a:gd name="T97" fmla="*/ 122 h 335"/>
                    <a:gd name="T98" fmla="*/ 30 w 55"/>
                    <a:gd name="T99" fmla="*/ 109 h 335"/>
                    <a:gd name="T100" fmla="*/ 30 w 55"/>
                    <a:gd name="T101" fmla="*/ 101 h 335"/>
                    <a:gd name="T102" fmla="*/ 28 w 55"/>
                    <a:gd name="T103" fmla="*/ 80 h 335"/>
                    <a:gd name="T104" fmla="*/ 25 w 55"/>
                    <a:gd name="T105" fmla="*/ 61 h 335"/>
                    <a:gd name="T106" fmla="*/ 18 w 55"/>
                    <a:gd name="T107" fmla="*/ 43 h 335"/>
                    <a:gd name="T108" fmla="*/ 10 w 55"/>
                    <a:gd name="T109" fmla="*/ 25 h 335"/>
                    <a:gd name="T110" fmla="*/ 0 w 55"/>
                    <a:gd name="T111" fmla="*/ 9 h 335"/>
                    <a:gd name="T112" fmla="*/ 0 w 55"/>
                    <a:gd name="T113" fmla="*/ 9 h 335"/>
                    <a:gd name="T114" fmla="*/ 0 w 55"/>
                    <a:gd name="T115" fmla="*/ 9 h 335"/>
                    <a:gd name="T116" fmla="*/ 0 w 55"/>
                    <a:gd name="T117" fmla="*/ 9 h 335"/>
                    <a:gd name="T118" fmla="*/ 0 w 55"/>
                    <a:gd name="T119" fmla="*/ 9 h 335"/>
                    <a:gd name="T120" fmla="*/ 0 w 55"/>
                    <a:gd name="T121" fmla="*/ 9 h 3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
                    <a:gd name="T184" fmla="*/ 0 h 335"/>
                    <a:gd name="T185" fmla="*/ 55 w 55"/>
                    <a:gd name="T186" fmla="*/ 335 h 3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 h="335">
                      <a:moveTo>
                        <a:pt x="21" y="0"/>
                      </a:moveTo>
                      <a:lnTo>
                        <a:pt x="25" y="9"/>
                      </a:lnTo>
                      <a:lnTo>
                        <a:pt x="30" y="19"/>
                      </a:lnTo>
                      <a:lnTo>
                        <a:pt x="34" y="28"/>
                      </a:lnTo>
                      <a:lnTo>
                        <a:pt x="39" y="37"/>
                      </a:lnTo>
                      <a:lnTo>
                        <a:pt x="42" y="48"/>
                      </a:lnTo>
                      <a:lnTo>
                        <a:pt x="45" y="57"/>
                      </a:lnTo>
                      <a:lnTo>
                        <a:pt x="48" y="67"/>
                      </a:lnTo>
                      <a:lnTo>
                        <a:pt x="49" y="77"/>
                      </a:lnTo>
                      <a:lnTo>
                        <a:pt x="51" y="88"/>
                      </a:lnTo>
                      <a:lnTo>
                        <a:pt x="51" y="100"/>
                      </a:lnTo>
                      <a:lnTo>
                        <a:pt x="52" y="110"/>
                      </a:lnTo>
                      <a:lnTo>
                        <a:pt x="52" y="121"/>
                      </a:lnTo>
                      <a:lnTo>
                        <a:pt x="52" y="130"/>
                      </a:lnTo>
                      <a:lnTo>
                        <a:pt x="52" y="137"/>
                      </a:lnTo>
                      <a:lnTo>
                        <a:pt x="52" y="145"/>
                      </a:lnTo>
                      <a:lnTo>
                        <a:pt x="52" y="152"/>
                      </a:lnTo>
                      <a:lnTo>
                        <a:pt x="52" y="160"/>
                      </a:lnTo>
                      <a:lnTo>
                        <a:pt x="52" y="167"/>
                      </a:lnTo>
                      <a:lnTo>
                        <a:pt x="54" y="176"/>
                      </a:lnTo>
                      <a:lnTo>
                        <a:pt x="55" y="185"/>
                      </a:lnTo>
                      <a:lnTo>
                        <a:pt x="55" y="194"/>
                      </a:lnTo>
                      <a:lnTo>
                        <a:pt x="55" y="202"/>
                      </a:lnTo>
                      <a:lnTo>
                        <a:pt x="54" y="209"/>
                      </a:lnTo>
                      <a:lnTo>
                        <a:pt x="52" y="216"/>
                      </a:lnTo>
                      <a:lnTo>
                        <a:pt x="49" y="222"/>
                      </a:lnTo>
                      <a:lnTo>
                        <a:pt x="48" y="230"/>
                      </a:lnTo>
                      <a:lnTo>
                        <a:pt x="45" y="237"/>
                      </a:lnTo>
                      <a:lnTo>
                        <a:pt x="42" y="245"/>
                      </a:lnTo>
                      <a:lnTo>
                        <a:pt x="39" y="254"/>
                      </a:lnTo>
                      <a:lnTo>
                        <a:pt x="37" y="264"/>
                      </a:lnTo>
                      <a:lnTo>
                        <a:pt x="36" y="273"/>
                      </a:lnTo>
                      <a:lnTo>
                        <a:pt x="34" y="282"/>
                      </a:lnTo>
                      <a:lnTo>
                        <a:pt x="34" y="290"/>
                      </a:lnTo>
                      <a:lnTo>
                        <a:pt x="33" y="297"/>
                      </a:lnTo>
                      <a:lnTo>
                        <a:pt x="31" y="305"/>
                      </a:lnTo>
                      <a:lnTo>
                        <a:pt x="31" y="311"/>
                      </a:lnTo>
                      <a:lnTo>
                        <a:pt x="30" y="317"/>
                      </a:lnTo>
                      <a:lnTo>
                        <a:pt x="31" y="323"/>
                      </a:lnTo>
                      <a:lnTo>
                        <a:pt x="31" y="329"/>
                      </a:lnTo>
                      <a:lnTo>
                        <a:pt x="33" y="335"/>
                      </a:lnTo>
                      <a:lnTo>
                        <a:pt x="10" y="335"/>
                      </a:lnTo>
                      <a:lnTo>
                        <a:pt x="10" y="329"/>
                      </a:lnTo>
                      <a:lnTo>
                        <a:pt x="10" y="324"/>
                      </a:lnTo>
                      <a:lnTo>
                        <a:pt x="10" y="320"/>
                      </a:lnTo>
                      <a:lnTo>
                        <a:pt x="10" y="314"/>
                      </a:lnTo>
                      <a:lnTo>
                        <a:pt x="10" y="308"/>
                      </a:lnTo>
                      <a:lnTo>
                        <a:pt x="10" y="303"/>
                      </a:lnTo>
                      <a:lnTo>
                        <a:pt x="12" y="297"/>
                      </a:lnTo>
                      <a:lnTo>
                        <a:pt x="12" y="293"/>
                      </a:lnTo>
                      <a:lnTo>
                        <a:pt x="13" y="287"/>
                      </a:lnTo>
                      <a:lnTo>
                        <a:pt x="15" y="281"/>
                      </a:lnTo>
                      <a:lnTo>
                        <a:pt x="16" y="261"/>
                      </a:lnTo>
                      <a:lnTo>
                        <a:pt x="18" y="257"/>
                      </a:lnTo>
                      <a:lnTo>
                        <a:pt x="18" y="252"/>
                      </a:lnTo>
                      <a:lnTo>
                        <a:pt x="19" y="246"/>
                      </a:lnTo>
                      <a:lnTo>
                        <a:pt x="21" y="242"/>
                      </a:lnTo>
                      <a:lnTo>
                        <a:pt x="22" y="239"/>
                      </a:lnTo>
                      <a:lnTo>
                        <a:pt x="24" y="234"/>
                      </a:lnTo>
                      <a:lnTo>
                        <a:pt x="25" y="231"/>
                      </a:lnTo>
                      <a:lnTo>
                        <a:pt x="25" y="227"/>
                      </a:lnTo>
                      <a:lnTo>
                        <a:pt x="27" y="224"/>
                      </a:lnTo>
                      <a:lnTo>
                        <a:pt x="28" y="221"/>
                      </a:lnTo>
                      <a:lnTo>
                        <a:pt x="30" y="218"/>
                      </a:lnTo>
                      <a:lnTo>
                        <a:pt x="31" y="213"/>
                      </a:lnTo>
                      <a:lnTo>
                        <a:pt x="33" y="210"/>
                      </a:lnTo>
                      <a:lnTo>
                        <a:pt x="34" y="208"/>
                      </a:lnTo>
                      <a:lnTo>
                        <a:pt x="34" y="205"/>
                      </a:lnTo>
                      <a:lnTo>
                        <a:pt x="34" y="202"/>
                      </a:lnTo>
                      <a:lnTo>
                        <a:pt x="34" y="199"/>
                      </a:lnTo>
                      <a:lnTo>
                        <a:pt x="34" y="196"/>
                      </a:lnTo>
                      <a:lnTo>
                        <a:pt x="34" y="191"/>
                      </a:lnTo>
                      <a:lnTo>
                        <a:pt x="34" y="188"/>
                      </a:lnTo>
                      <a:lnTo>
                        <a:pt x="34" y="185"/>
                      </a:lnTo>
                      <a:lnTo>
                        <a:pt x="33" y="182"/>
                      </a:lnTo>
                      <a:lnTo>
                        <a:pt x="33" y="179"/>
                      </a:lnTo>
                      <a:lnTo>
                        <a:pt x="31" y="176"/>
                      </a:lnTo>
                      <a:lnTo>
                        <a:pt x="31" y="173"/>
                      </a:lnTo>
                      <a:lnTo>
                        <a:pt x="30" y="172"/>
                      </a:lnTo>
                      <a:lnTo>
                        <a:pt x="30" y="169"/>
                      </a:lnTo>
                      <a:lnTo>
                        <a:pt x="30" y="166"/>
                      </a:lnTo>
                      <a:lnTo>
                        <a:pt x="28" y="164"/>
                      </a:lnTo>
                      <a:lnTo>
                        <a:pt x="28" y="161"/>
                      </a:lnTo>
                      <a:lnTo>
                        <a:pt x="27" y="155"/>
                      </a:lnTo>
                      <a:lnTo>
                        <a:pt x="27" y="152"/>
                      </a:lnTo>
                      <a:lnTo>
                        <a:pt x="27" y="146"/>
                      </a:lnTo>
                      <a:lnTo>
                        <a:pt x="27" y="140"/>
                      </a:lnTo>
                      <a:lnTo>
                        <a:pt x="28" y="136"/>
                      </a:lnTo>
                      <a:lnTo>
                        <a:pt x="30" y="128"/>
                      </a:lnTo>
                      <a:lnTo>
                        <a:pt x="30" y="122"/>
                      </a:lnTo>
                      <a:lnTo>
                        <a:pt x="30" y="116"/>
                      </a:lnTo>
                      <a:lnTo>
                        <a:pt x="30" y="109"/>
                      </a:lnTo>
                      <a:lnTo>
                        <a:pt x="30" y="101"/>
                      </a:lnTo>
                      <a:lnTo>
                        <a:pt x="30" y="89"/>
                      </a:lnTo>
                      <a:lnTo>
                        <a:pt x="28" y="80"/>
                      </a:lnTo>
                      <a:lnTo>
                        <a:pt x="27" y="70"/>
                      </a:lnTo>
                      <a:lnTo>
                        <a:pt x="25" y="61"/>
                      </a:lnTo>
                      <a:lnTo>
                        <a:pt x="22" y="52"/>
                      </a:lnTo>
                      <a:lnTo>
                        <a:pt x="18" y="43"/>
                      </a:lnTo>
                      <a:lnTo>
                        <a:pt x="15" y="34"/>
                      </a:lnTo>
                      <a:lnTo>
                        <a:pt x="10" y="25"/>
                      </a:lnTo>
                      <a:lnTo>
                        <a:pt x="6" y="16"/>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75" name="Freeform 1123"/>
                <p:cNvSpPr>
                  <a:spLocks/>
                </p:cNvSpPr>
                <p:nvPr/>
              </p:nvSpPr>
              <p:spPr bwMode="auto">
                <a:xfrm>
                  <a:off x="1421" y="1603"/>
                  <a:ext cx="403" cy="423"/>
                </a:xfrm>
                <a:custGeom>
                  <a:avLst/>
                  <a:gdLst>
                    <a:gd name="T0" fmla="*/ 12 w 403"/>
                    <a:gd name="T1" fmla="*/ 275 h 423"/>
                    <a:gd name="T2" fmla="*/ 28 w 403"/>
                    <a:gd name="T3" fmla="*/ 260 h 423"/>
                    <a:gd name="T4" fmla="*/ 28 w 403"/>
                    <a:gd name="T5" fmla="*/ 241 h 423"/>
                    <a:gd name="T6" fmla="*/ 18 w 403"/>
                    <a:gd name="T7" fmla="*/ 193 h 423"/>
                    <a:gd name="T8" fmla="*/ 31 w 403"/>
                    <a:gd name="T9" fmla="*/ 163 h 423"/>
                    <a:gd name="T10" fmla="*/ 48 w 403"/>
                    <a:gd name="T11" fmla="*/ 137 h 423"/>
                    <a:gd name="T12" fmla="*/ 64 w 403"/>
                    <a:gd name="T13" fmla="*/ 105 h 423"/>
                    <a:gd name="T14" fmla="*/ 75 w 403"/>
                    <a:gd name="T15" fmla="*/ 70 h 423"/>
                    <a:gd name="T16" fmla="*/ 91 w 403"/>
                    <a:gd name="T17" fmla="*/ 22 h 423"/>
                    <a:gd name="T18" fmla="*/ 116 w 403"/>
                    <a:gd name="T19" fmla="*/ 12 h 423"/>
                    <a:gd name="T20" fmla="*/ 87 w 403"/>
                    <a:gd name="T21" fmla="*/ 102 h 423"/>
                    <a:gd name="T22" fmla="*/ 55 w 403"/>
                    <a:gd name="T23" fmla="*/ 164 h 423"/>
                    <a:gd name="T24" fmla="*/ 37 w 403"/>
                    <a:gd name="T25" fmla="*/ 211 h 423"/>
                    <a:gd name="T26" fmla="*/ 55 w 403"/>
                    <a:gd name="T27" fmla="*/ 245 h 423"/>
                    <a:gd name="T28" fmla="*/ 63 w 403"/>
                    <a:gd name="T29" fmla="*/ 251 h 423"/>
                    <a:gd name="T30" fmla="*/ 87 w 403"/>
                    <a:gd name="T31" fmla="*/ 250 h 423"/>
                    <a:gd name="T32" fmla="*/ 99 w 403"/>
                    <a:gd name="T33" fmla="*/ 248 h 423"/>
                    <a:gd name="T34" fmla="*/ 107 w 403"/>
                    <a:gd name="T35" fmla="*/ 245 h 423"/>
                    <a:gd name="T36" fmla="*/ 122 w 403"/>
                    <a:gd name="T37" fmla="*/ 214 h 423"/>
                    <a:gd name="T38" fmla="*/ 125 w 403"/>
                    <a:gd name="T39" fmla="*/ 133 h 423"/>
                    <a:gd name="T40" fmla="*/ 130 w 403"/>
                    <a:gd name="T41" fmla="*/ 51 h 423"/>
                    <a:gd name="T42" fmla="*/ 136 w 403"/>
                    <a:gd name="T43" fmla="*/ 21 h 423"/>
                    <a:gd name="T44" fmla="*/ 137 w 403"/>
                    <a:gd name="T45" fmla="*/ 12 h 423"/>
                    <a:gd name="T46" fmla="*/ 142 w 403"/>
                    <a:gd name="T47" fmla="*/ 12 h 423"/>
                    <a:gd name="T48" fmla="*/ 157 w 403"/>
                    <a:gd name="T49" fmla="*/ 19 h 423"/>
                    <a:gd name="T50" fmla="*/ 152 w 403"/>
                    <a:gd name="T51" fmla="*/ 51 h 423"/>
                    <a:gd name="T52" fmla="*/ 146 w 403"/>
                    <a:gd name="T53" fmla="*/ 120 h 423"/>
                    <a:gd name="T54" fmla="*/ 145 w 403"/>
                    <a:gd name="T55" fmla="*/ 200 h 423"/>
                    <a:gd name="T56" fmla="*/ 134 w 403"/>
                    <a:gd name="T57" fmla="*/ 245 h 423"/>
                    <a:gd name="T58" fmla="*/ 137 w 403"/>
                    <a:gd name="T59" fmla="*/ 262 h 423"/>
                    <a:gd name="T60" fmla="*/ 160 w 403"/>
                    <a:gd name="T61" fmla="*/ 281 h 423"/>
                    <a:gd name="T62" fmla="*/ 196 w 403"/>
                    <a:gd name="T63" fmla="*/ 291 h 423"/>
                    <a:gd name="T64" fmla="*/ 266 w 403"/>
                    <a:gd name="T65" fmla="*/ 218 h 423"/>
                    <a:gd name="T66" fmla="*/ 314 w 403"/>
                    <a:gd name="T67" fmla="*/ 179 h 423"/>
                    <a:gd name="T68" fmla="*/ 335 w 403"/>
                    <a:gd name="T69" fmla="*/ 176 h 423"/>
                    <a:gd name="T70" fmla="*/ 342 w 403"/>
                    <a:gd name="T71" fmla="*/ 184 h 423"/>
                    <a:gd name="T72" fmla="*/ 335 w 403"/>
                    <a:gd name="T73" fmla="*/ 196 h 423"/>
                    <a:gd name="T74" fmla="*/ 333 w 403"/>
                    <a:gd name="T75" fmla="*/ 197 h 423"/>
                    <a:gd name="T76" fmla="*/ 330 w 403"/>
                    <a:gd name="T77" fmla="*/ 197 h 423"/>
                    <a:gd name="T78" fmla="*/ 296 w 403"/>
                    <a:gd name="T79" fmla="*/ 218 h 423"/>
                    <a:gd name="T80" fmla="*/ 275 w 403"/>
                    <a:gd name="T81" fmla="*/ 239 h 423"/>
                    <a:gd name="T82" fmla="*/ 246 w 403"/>
                    <a:gd name="T83" fmla="*/ 273 h 423"/>
                    <a:gd name="T84" fmla="*/ 211 w 403"/>
                    <a:gd name="T85" fmla="*/ 308 h 423"/>
                    <a:gd name="T86" fmla="*/ 206 w 403"/>
                    <a:gd name="T87" fmla="*/ 327 h 423"/>
                    <a:gd name="T88" fmla="*/ 214 w 403"/>
                    <a:gd name="T89" fmla="*/ 347 h 423"/>
                    <a:gd name="T90" fmla="*/ 227 w 403"/>
                    <a:gd name="T91" fmla="*/ 345 h 423"/>
                    <a:gd name="T92" fmla="*/ 293 w 403"/>
                    <a:gd name="T93" fmla="*/ 317 h 423"/>
                    <a:gd name="T94" fmla="*/ 371 w 403"/>
                    <a:gd name="T95" fmla="*/ 324 h 423"/>
                    <a:gd name="T96" fmla="*/ 396 w 403"/>
                    <a:gd name="T97" fmla="*/ 327 h 423"/>
                    <a:gd name="T98" fmla="*/ 402 w 403"/>
                    <a:gd name="T99" fmla="*/ 341 h 423"/>
                    <a:gd name="T100" fmla="*/ 391 w 403"/>
                    <a:gd name="T101" fmla="*/ 348 h 423"/>
                    <a:gd name="T102" fmla="*/ 376 w 403"/>
                    <a:gd name="T103" fmla="*/ 347 h 423"/>
                    <a:gd name="T104" fmla="*/ 342 w 403"/>
                    <a:gd name="T105" fmla="*/ 342 h 423"/>
                    <a:gd name="T106" fmla="*/ 294 w 403"/>
                    <a:gd name="T107" fmla="*/ 338 h 423"/>
                    <a:gd name="T108" fmla="*/ 254 w 403"/>
                    <a:gd name="T109" fmla="*/ 353 h 423"/>
                    <a:gd name="T110" fmla="*/ 261 w 403"/>
                    <a:gd name="T111" fmla="*/ 372 h 423"/>
                    <a:gd name="T112" fmla="*/ 279 w 403"/>
                    <a:gd name="T113" fmla="*/ 393 h 423"/>
                    <a:gd name="T114" fmla="*/ 300 w 403"/>
                    <a:gd name="T115" fmla="*/ 414 h 423"/>
                    <a:gd name="T116" fmla="*/ 353 w 403"/>
                    <a:gd name="T117" fmla="*/ 423 h 423"/>
                    <a:gd name="T118" fmla="*/ 390 w 403"/>
                    <a:gd name="T119" fmla="*/ 418 h 4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3"/>
                    <a:gd name="T181" fmla="*/ 0 h 423"/>
                    <a:gd name="T182" fmla="*/ 403 w 403"/>
                    <a:gd name="T183" fmla="*/ 423 h 4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3" h="423">
                      <a:moveTo>
                        <a:pt x="0" y="278"/>
                      </a:moveTo>
                      <a:lnTo>
                        <a:pt x="0" y="278"/>
                      </a:lnTo>
                      <a:lnTo>
                        <a:pt x="1" y="278"/>
                      </a:lnTo>
                      <a:lnTo>
                        <a:pt x="3" y="278"/>
                      </a:lnTo>
                      <a:lnTo>
                        <a:pt x="4" y="276"/>
                      </a:lnTo>
                      <a:lnTo>
                        <a:pt x="6" y="276"/>
                      </a:lnTo>
                      <a:lnTo>
                        <a:pt x="10" y="276"/>
                      </a:lnTo>
                      <a:lnTo>
                        <a:pt x="12" y="275"/>
                      </a:lnTo>
                      <a:lnTo>
                        <a:pt x="15" y="273"/>
                      </a:lnTo>
                      <a:lnTo>
                        <a:pt x="18" y="273"/>
                      </a:lnTo>
                      <a:lnTo>
                        <a:pt x="21" y="270"/>
                      </a:lnTo>
                      <a:lnTo>
                        <a:pt x="22" y="269"/>
                      </a:lnTo>
                      <a:lnTo>
                        <a:pt x="25" y="266"/>
                      </a:lnTo>
                      <a:lnTo>
                        <a:pt x="27" y="263"/>
                      </a:lnTo>
                      <a:lnTo>
                        <a:pt x="28" y="260"/>
                      </a:lnTo>
                      <a:lnTo>
                        <a:pt x="30" y="257"/>
                      </a:lnTo>
                      <a:lnTo>
                        <a:pt x="30" y="254"/>
                      </a:lnTo>
                      <a:lnTo>
                        <a:pt x="31" y="251"/>
                      </a:lnTo>
                      <a:lnTo>
                        <a:pt x="31" y="248"/>
                      </a:lnTo>
                      <a:lnTo>
                        <a:pt x="31" y="247"/>
                      </a:lnTo>
                      <a:lnTo>
                        <a:pt x="31" y="245"/>
                      </a:lnTo>
                      <a:lnTo>
                        <a:pt x="28" y="241"/>
                      </a:lnTo>
                      <a:lnTo>
                        <a:pt x="25" y="236"/>
                      </a:lnTo>
                      <a:lnTo>
                        <a:pt x="22" y="232"/>
                      </a:lnTo>
                      <a:lnTo>
                        <a:pt x="21" y="226"/>
                      </a:lnTo>
                      <a:lnTo>
                        <a:pt x="18" y="220"/>
                      </a:lnTo>
                      <a:lnTo>
                        <a:pt x="18" y="214"/>
                      </a:lnTo>
                      <a:lnTo>
                        <a:pt x="16" y="206"/>
                      </a:lnTo>
                      <a:lnTo>
                        <a:pt x="16" y="200"/>
                      </a:lnTo>
                      <a:lnTo>
                        <a:pt x="18" y="193"/>
                      </a:lnTo>
                      <a:lnTo>
                        <a:pt x="21" y="184"/>
                      </a:lnTo>
                      <a:lnTo>
                        <a:pt x="21" y="181"/>
                      </a:lnTo>
                      <a:lnTo>
                        <a:pt x="24" y="178"/>
                      </a:lnTo>
                      <a:lnTo>
                        <a:pt x="25" y="173"/>
                      </a:lnTo>
                      <a:lnTo>
                        <a:pt x="27" y="170"/>
                      </a:lnTo>
                      <a:lnTo>
                        <a:pt x="30" y="167"/>
                      </a:lnTo>
                      <a:lnTo>
                        <a:pt x="31" y="163"/>
                      </a:lnTo>
                      <a:lnTo>
                        <a:pt x="33" y="160"/>
                      </a:lnTo>
                      <a:lnTo>
                        <a:pt x="36" y="157"/>
                      </a:lnTo>
                      <a:lnTo>
                        <a:pt x="37" y="152"/>
                      </a:lnTo>
                      <a:lnTo>
                        <a:pt x="40" y="149"/>
                      </a:lnTo>
                      <a:lnTo>
                        <a:pt x="42" y="145"/>
                      </a:lnTo>
                      <a:lnTo>
                        <a:pt x="45" y="140"/>
                      </a:lnTo>
                      <a:lnTo>
                        <a:pt x="48" y="137"/>
                      </a:lnTo>
                      <a:lnTo>
                        <a:pt x="51" y="133"/>
                      </a:lnTo>
                      <a:lnTo>
                        <a:pt x="52" y="128"/>
                      </a:lnTo>
                      <a:lnTo>
                        <a:pt x="55" y="124"/>
                      </a:lnTo>
                      <a:lnTo>
                        <a:pt x="57" y="120"/>
                      </a:lnTo>
                      <a:lnTo>
                        <a:pt x="60" y="115"/>
                      </a:lnTo>
                      <a:lnTo>
                        <a:pt x="61" y="109"/>
                      </a:lnTo>
                      <a:lnTo>
                        <a:pt x="64" y="105"/>
                      </a:lnTo>
                      <a:lnTo>
                        <a:pt x="64" y="102"/>
                      </a:lnTo>
                      <a:lnTo>
                        <a:pt x="66" y="97"/>
                      </a:lnTo>
                      <a:lnTo>
                        <a:pt x="67" y="94"/>
                      </a:lnTo>
                      <a:lnTo>
                        <a:pt x="69" y="90"/>
                      </a:lnTo>
                      <a:lnTo>
                        <a:pt x="70" y="85"/>
                      </a:lnTo>
                      <a:lnTo>
                        <a:pt x="72" y="81"/>
                      </a:lnTo>
                      <a:lnTo>
                        <a:pt x="73" y="75"/>
                      </a:lnTo>
                      <a:lnTo>
                        <a:pt x="75" y="70"/>
                      </a:lnTo>
                      <a:lnTo>
                        <a:pt x="76" y="66"/>
                      </a:lnTo>
                      <a:lnTo>
                        <a:pt x="78" y="61"/>
                      </a:lnTo>
                      <a:lnTo>
                        <a:pt x="81" y="51"/>
                      </a:lnTo>
                      <a:lnTo>
                        <a:pt x="84" y="43"/>
                      </a:lnTo>
                      <a:lnTo>
                        <a:pt x="87" y="36"/>
                      </a:lnTo>
                      <a:lnTo>
                        <a:pt x="88" y="28"/>
                      </a:lnTo>
                      <a:lnTo>
                        <a:pt x="91" y="22"/>
                      </a:lnTo>
                      <a:lnTo>
                        <a:pt x="93" y="16"/>
                      </a:lnTo>
                      <a:lnTo>
                        <a:pt x="94" y="12"/>
                      </a:lnTo>
                      <a:lnTo>
                        <a:pt x="96" y="7"/>
                      </a:lnTo>
                      <a:lnTo>
                        <a:pt x="97" y="3"/>
                      </a:lnTo>
                      <a:lnTo>
                        <a:pt x="99" y="0"/>
                      </a:lnTo>
                      <a:lnTo>
                        <a:pt x="119" y="4"/>
                      </a:lnTo>
                      <a:lnTo>
                        <a:pt x="116" y="12"/>
                      </a:lnTo>
                      <a:lnTo>
                        <a:pt x="113" y="21"/>
                      </a:lnTo>
                      <a:lnTo>
                        <a:pt x="110" y="31"/>
                      </a:lnTo>
                      <a:lnTo>
                        <a:pt x="106" y="43"/>
                      </a:lnTo>
                      <a:lnTo>
                        <a:pt x="102" y="55"/>
                      </a:lnTo>
                      <a:lnTo>
                        <a:pt x="99" y="67"/>
                      </a:lnTo>
                      <a:lnTo>
                        <a:pt x="94" y="79"/>
                      </a:lnTo>
                      <a:lnTo>
                        <a:pt x="90" y="91"/>
                      </a:lnTo>
                      <a:lnTo>
                        <a:pt x="87" y="102"/>
                      </a:lnTo>
                      <a:lnTo>
                        <a:pt x="84" y="112"/>
                      </a:lnTo>
                      <a:lnTo>
                        <a:pt x="79" y="121"/>
                      </a:lnTo>
                      <a:lnTo>
                        <a:pt x="75" y="131"/>
                      </a:lnTo>
                      <a:lnTo>
                        <a:pt x="70" y="140"/>
                      </a:lnTo>
                      <a:lnTo>
                        <a:pt x="64" y="148"/>
                      </a:lnTo>
                      <a:lnTo>
                        <a:pt x="60" y="157"/>
                      </a:lnTo>
                      <a:lnTo>
                        <a:pt x="55" y="164"/>
                      </a:lnTo>
                      <a:lnTo>
                        <a:pt x="51" y="172"/>
                      </a:lnTo>
                      <a:lnTo>
                        <a:pt x="46" y="178"/>
                      </a:lnTo>
                      <a:lnTo>
                        <a:pt x="43" y="185"/>
                      </a:lnTo>
                      <a:lnTo>
                        <a:pt x="40" y="191"/>
                      </a:lnTo>
                      <a:lnTo>
                        <a:pt x="37" y="199"/>
                      </a:lnTo>
                      <a:lnTo>
                        <a:pt x="37" y="205"/>
                      </a:lnTo>
                      <a:lnTo>
                        <a:pt x="37" y="211"/>
                      </a:lnTo>
                      <a:lnTo>
                        <a:pt x="39" y="215"/>
                      </a:lnTo>
                      <a:lnTo>
                        <a:pt x="40" y="221"/>
                      </a:lnTo>
                      <a:lnTo>
                        <a:pt x="43" y="226"/>
                      </a:lnTo>
                      <a:lnTo>
                        <a:pt x="46" y="230"/>
                      </a:lnTo>
                      <a:lnTo>
                        <a:pt x="49" y="236"/>
                      </a:lnTo>
                      <a:lnTo>
                        <a:pt x="52" y="241"/>
                      </a:lnTo>
                      <a:lnTo>
                        <a:pt x="55" y="245"/>
                      </a:lnTo>
                      <a:lnTo>
                        <a:pt x="55" y="247"/>
                      </a:lnTo>
                      <a:lnTo>
                        <a:pt x="57" y="248"/>
                      </a:lnTo>
                      <a:lnTo>
                        <a:pt x="57" y="250"/>
                      </a:lnTo>
                      <a:lnTo>
                        <a:pt x="58" y="250"/>
                      </a:lnTo>
                      <a:lnTo>
                        <a:pt x="60" y="251"/>
                      </a:lnTo>
                      <a:lnTo>
                        <a:pt x="63" y="251"/>
                      </a:lnTo>
                      <a:lnTo>
                        <a:pt x="67" y="251"/>
                      </a:lnTo>
                      <a:lnTo>
                        <a:pt x="72" y="251"/>
                      </a:lnTo>
                      <a:lnTo>
                        <a:pt x="76" y="251"/>
                      </a:lnTo>
                      <a:lnTo>
                        <a:pt x="79" y="250"/>
                      </a:lnTo>
                      <a:lnTo>
                        <a:pt x="82" y="250"/>
                      </a:lnTo>
                      <a:lnTo>
                        <a:pt x="84" y="250"/>
                      </a:lnTo>
                      <a:lnTo>
                        <a:pt x="87" y="250"/>
                      </a:lnTo>
                      <a:lnTo>
                        <a:pt x="88" y="250"/>
                      </a:lnTo>
                      <a:lnTo>
                        <a:pt x="90" y="250"/>
                      </a:lnTo>
                      <a:lnTo>
                        <a:pt x="91" y="250"/>
                      </a:lnTo>
                      <a:lnTo>
                        <a:pt x="93" y="250"/>
                      </a:lnTo>
                      <a:lnTo>
                        <a:pt x="96" y="248"/>
                      </a:lnTo>
                      <a:lnTo>
                        <a:pt x="97" y="248"/>
                      </a:lnTo>
                      <a:lnTo>
                        <a:pt x="99" y="248"/>
                      </a:lnTo>
                      <a:lnTo>
                        <a:pt x="100" y="247"/>
                      </a:lnTo>
                      <a:lnTo>
                        <a:pt x="103" y="247"/>
                      </a:lnTo>
                      <a:lnTo>
                        <a:pt x="104" y="247"/>
                      </a:lnTo>
                      <a:lnTo>
                        <a:pt x="106" y="245"/>
                      </a:lnTo>
                      <a:lnTo>
                        <a:pt x="107" y="245"/>
                      </a:lnTo>
                      <a:lnTo>
                        <a:pt x="110" y="244"/>
                      </a:lnTo>
                      <a:lnTo>
                        <a:pt x="113" y="241"/>
                      </a:lnTo>
                      <a:lnTo>
                        <a:pt x="115" y="236"/>
                      </a:lnTo>
                      <a:lnTo>
                        <a:pt x="118" y="232"/>
                      </a:lnTo>
                      <a:lnTo>
                        <a:pt x="119" y="226"/>
                      </a:lnTo>
                      <a:lnTo>
                        <a:pt x="122" y="221"/>
                      </a:lnTo>
                      <a:lnTo>
                        <a:pt x="122" y="214"/>
                      </a:lnTo>
                      <a:lnTo>
                        <a:pt x="124" y="205"/>
                      </a:lnTo>
                      <a:lnTo>
                        <a:pt x="124" y="196"/>
                      </a:lnTo>
                      <a:lnTo>
                        <a:pt x="124" y="185"/>
                      </a:lnTo>
                      <a:lnTo>
                        <a:pt x="125" y="173"/>
                      </a:lnTo>
                      <a:lnTo>
                        <a:pt x="125" y="160"/>
                      </a:lnTo>
                      <a:lnTo>
                        <a:pt x="125" y="146"/>
                      </a:lnTo>
                      <a:lnTo>
                        <a:pt x="125" y="133"/>
                      </a:lnTo>
                      <a:lnTo>
                        <a:pt x="125" y="118"/>
                      </a:lnTo>
                      <a:lnTo>
                        <a:pt x="125" y="105"/>
                      </a:lnTo>
                      <a:lnTo>
                        <a:pt x="125" y="90"/>
                      </a:lnTo>
                      <a:lnTo>
                        <a:pt x="127" y="78"/>
                      </a:lnTo>
                      <a:lnTo>
                        <a:pt x="128" y="66"/>
                      </a:lnTo>
                      <a:lnTo>
                        <a:pt x="130" y="55"/>
                      </a:lnTo>
                      <a:lnTo>
                        <a:pt x="130" y="51"/>
                      </a:lnTo>
                      <a:lnTo>
                        <a:pt x="131" y="48"/>
                      </a:lnTo>
                      <a:lnTo>
                        <a:pt x="131" y="43"/>
                      </a:lnTo>
                      <a:lnTo>
                        <a:pt x="133" y="39"/>
                      </a:lnTo>
                      <a:lnTo>
                        <a:pt x="133" y="36"/>
                      </a:lnTo>
                      <a:lnTo>
                        <a:pt x="133" y="33"/>
                      </a:lnTo>
                      <a:lnTo>
                        <a:pt x="134" y="28"/>
                      </a:lnTo>
                      <a:lnTo>
                        <a:pt x="134" y="25"/>
                      </a:lnTo>
                      <a:lnTo>
                        <a:pt x="136" y="21"/>
                      </a:lnTo>
                      <a:lnTo>
                        <a:pt x="136" y="18"/>
                      </a:lnTo>
                      <a:lnTo>
                        <a:pt x="136" y="16"/>
                      </a:lnTo>
                      <a:lnTo>
                        <a:pt x="137" y="15"/>
                      </a:lnTo>
                      <a:lnTo>
                        <a:pt x="137" y="13"/>
                      </a:lnTo>
                      <a:lnTo>
                        <a:pt x="137" y="12"/>
                      </a:lnTo>
                      <a:lnTo>
                        <a:pt x="137" y="10"/>
                      </a:lnTo>
                      <a:lnTo>
                        <a:pt x="139" y="12"/>
                      </a:lnTo>
                      <a:lnTo>
                        <a:pt x="142" y="12"/>
                      </a:lnTo>
                      <a:lnTo>
                        <a:pt x="145" y="13"/>
                      </a:lnTo>
                      <a:lnTo>
                        <a:pt x="146" y="15"/>
                      </a:lnTo>
                      <a:lnTo>
                        <a:pt x="149" y="16"/>
                      </a:lnTo>
                      <a:lnTo>
                        <a:pt x="152" y="16"/>
                      </a:lnTo>
                      <a:lnTo>
                        <a:pt x="154" y="18"/>
                      </a:lnTo>
                      <a:lnTo>
                        <a:pt x="155" y="18"/>
                      </a:lnTo>
                      <a:lnTo>
                        <a:pt x="157" y="19"/>
                      </a:lnTo>
                      <a:lnTo>
                        <a:pt x="155" y="22"/>
                      </a:lnTo>
                      <a:lnTo>
                        <a:pt x="155" y="25"/>
                      </a:lnTo>
                      <a:lnTo>
                        <a:pt x="154" y="30"/>
                      </a:lnTo>
                      <a:lnTo>
                        <a:pt x="154" y="34"/>
                      </a:lnTo>
                      <a:lnTo>
                        <a:pt x="152" y="37"/>
                      </a:lnTo>
                      <a:lnTo>
                        <a:pt x="152" y="42"/>
                      </a:lnTo>
                      <a:lnTo>
                        <a:pt x="152" y="46"/>
                      </a:lnTo>
                      <a:lnTo>
                        <a:pt x="152" y="51"/>
                      </a:lnTo>
                      <a:lnTo>
                        <a:pt x="151" y="54"/>
                      </a:lnTo>
                      <a:lnTo>
                        <a:pt x="151" y="58"/>
                      </a:lnTo>
                      <a:lnTo>
                        <a:pt x="149" y="69"/>
                      </a:lnTo>
                      <a:lnTo>
                        <a:pt x="148" y="79"/>
                      </a:lnTo>
                      <a:lnTo>
                        <a:pt x="146" y="93"/>
                      </a:lnTo>
                      <a:lnTo>
                        <a:pt x="146" y="106"/>
                      </a:lnTo>
                      <a:lnTo>
                        <a:pt x="146" y="120"/>
                      </a:lnTo>
                      <a:lnTo>
                        <a:pt x="145" y="134"/>
                      </a:lnTo>
                      <a:lnTo>
                        <a:pt x="145" y="148"/>
                      </a:lnTo>
                      <a:lnTo>
                        <a:pt x="145" y="161"/>
                      </a:lnTo>
                      <a:lnTo>
                        <a:pt x="145" y="173"/>
                      </a:lnTo>
                      <a:lnTo>
                        <a:pt x="145" y="185"/>
                      </a:lnTo>
                      <a:lnTo>
                        <a:pt x="145" y="193"/>
                      </a:lnTo>
                      <a:lnTo>
                        <a:pt x="145" y="200"/>
                      </a:lnTo>
                      <a:lnTo>
                        <a:pt x="145" y="208"/>
                      </a:lnTo>
                      <a:lnTo>
                        <a:pt x="143" y="215"/>
                      </a:lnTo>
                      <a:lnTo>
                        <a:pt x="142" y="220"/>
                      </a:lnTo>
                      <a:lnTo>
                        <a:pt x="142" y="226"/>
                      </a:lnTo>
                      <a:lnTo>
                        <a:pt x="140" y="232"/>
                      </a:lnTo>
                      <a:lnTo>
                        <a:pt x="137" y="236"/>
                      </a:lnTo>
                      <a:lnTo>
                        <a:pt x="136" y="242"/>
                      </a:lnTo>
                      <a:lnTo>
                        <a:pt x="134" y="245"/>
                      </a:lnTo>
                      <a:lnTo>
                        <a:pt x="133" y="248"/>
                      </a:lnTo>
                      <a:lnTo>
                        <a:pt x="133" y="250"/>
                      </a:lnTo>
                      <a:lnTo>
                        <a:pt x="133" y="251"/>
                      </a:lnTo>
                      <a:lnTo>
                        <a:pt x="133" y="254"/>
                      </a:lnTo>
                      <a:lnTo>
                        <a:pt x="133" y="257"/>
                      </a:lnTo>
                      <a:lnTo>
                        <a:pt x="134" y="259"/>
                      </a:lnTo>
                      <a:lnTo>
                        <a:pt x="137" y="262"/>
                      </a:lnTo>
                      <a:lnTo>
                        <a:pt x="139" y="264"/>
                      </a:lnTo>
                      <a:lnTo>
                        <a:pt x="142" y="267"/>
                      </a:lnTo>
                      <a:lnTo>
                        <a:pt x="146" y="270"/>
                      </a:lnTo>
                      <a:lnTo>
                        <a:pt x="149" y="272"/>
                      </a:lnTo>
                      <a:lnTo>
                        <a:pt x="152" y="275"/>
                      </a:lnTo>
                      <a:lnTo>
                        <a:pt x="155" y="278"/>
                      </a:lnTo>
                      <a:lnTo>
                        <a:pt x="160" y="281"/>
                      </a:lnTo>
                      <a:lnTo>
                        <a:pt x="164" y="284"/>
                      </a:lnTo>
                      <a:lnTo>
                        <a:pt x="169" y="287"/>
                      </a:lnTo>
                      <a:lnTo>
                        <a:pt x="175" y="288"/>
                      </a:lnTo>
                      <a:lnTo>
                        <a:pt x="179" y="291"/>
                      </a:lnTo>
                      <a:lnTo>
                        <a:pt x="185" y="293"/>
                      </a:lnTo>
                      <a:lnTo>
                        <a:pt x="191" y="293"/>
                      </a:lnTo>
                      <a:lnTo>
                        <a:pt x="196" y="291"/>
                      </a:lnTo>
                      <a:lnTo>
                        <a:pt x="203" y="287"/>
                      </a:lnTo>
                      <a:lnTo>
                        <a:pt x="211" y="279"/>
                      </a:lnTo>
                      <a:lnTo>
                        <a:pt x="218" y="270"/>
                      </a:lnTo>
                      <a:lnTo>
                        <a:pt x="229" y="262"/>
                      </a:lnTo>
                      <a:lnTo>
                        <a:pt x="238" y="251"/>
                      </a:lnTo>
                      <a:lnTo>
                        <a:pt x="246" y="239"/>
                      </a:lnTo>
                      <a:lnTo>
                        <a:pt x="257" y="229"/>
                      </a:lnTo>
                      <a:lnTo>
                        <a:pt x="266" y="218"/>
                      </a:lnTo>
                      <a:lnTo>
                        <a:pt x="273" y="209"/>
                      </a:lnTo>
                      <a:lnTo>
                        <a:pt x="281" y="202"/>
                      </a:lnTo>
                      <a:lnTo>
                        <a:pt x="288" y="196"/>
                      </a:lnTo>
                      <a:lnTo>
                        <a:pt x="296" y="190"/>
                      </a:lnTo>
                      <a:lnTo>
                        <a:pt x="302" y="185"/>
                      </a:lnTo>
                      <a:lnTo>
                        <a:pt x="308" y="182"/>
                      </a:lnTo>
                      <a:lnTo>
                        <a:pt x="314" y="179"/>
                      </a:lnTo>
                      <a:lnTo>
                        <a:pt x="318" y="178"/>
                      </a:lnTo>
                      <a:lnTo>
                        <a:pt x="323" y="178"/>
                      </a:lnTo>
                      <a:lnTo>
                        <a:pt x="326" y="176"/>
                      </a:lnTo>
                      <a:lnTo>
                        <a:pt x="329" y="176"/>
                      </a:lnTo>
                      <a:lnTo>
                        <a:pt x="330" y="176"/>
                      </a:lnTo>
                      <a:lnTo>
                        <a:pt x="333" y="176"/>
                      </a:lnTo>
                      <a:lnTo>
                        <a:pt x="335" y="176"/>
                      </a:lnTo>
                      <a:lnTo>
                        <a:pt x="338" y="178"/>
                      </a:lnTo>
                      <a:lnTo>
                        <a:pt x="339" y="178"/>
                      </a:lnTo>
                      <a:lnTo>
                        <a:pt x="341" y="179"/>
                      </a:lnTo>
                      <a:lnTo>
                        <a:pt x="342" y="179"/>
                      </a:lnTo>
                      <a:lnTo>
                        <a:pt x="342" y="181"/>
                      </a:lnTo>
                      <a:lnTo>
                        <a:pt x="342" y="182"/>
                      </a:lnTo>
                      <a:lnTo>
                        <a:pt x="342" y="184"/>
                      </a:lnTo>
                      <a:lnTo>
                        <a:pt x="342" y="187"/>
                      </a:lnTo>
                      <a:lnTo>
                        <a:pt x="342" y="188"/>
                      </a:lnTo>
                      <a:lnTo>
                        <a:pt x="341" y="190"/>
                      </a:lnTo>
                      <a:lnTo>
                        <a:pt x="339" y="191"/>
                      </a:lnTo>
                      <a:lnTo>
                        <a:pt x="338" y="193"/>
                      </a:lnTo>
                      <a:lnTo>
                        <a:pt x="336" y="194"/>
                      </a:lnTo>
                      <a:lnTo>
                        <a:pt x="335" y="196"/>
                      </a:lnTo>
                      <a:lnTo>
                        <a:pt x="333" y="197"/>
                      </a:lnTo>
                      <a:lnTo>
                        <a:pt x="330" y="197"/>
                      </a:lnTo>
                      <a:lnTo>
                        <a:pt x="327" y="199"/>
                      </a:lnTo>
                      <a:lnTo>
                        <a:pt x="323" y="199"/>
                      </a:lnTo>
                      <a:lnTo>
                        <a:pt x="320" y="200"/>
                      </a:lnTo>
                      <a:lnTo>
                        <a:pt x="315" y="203"/>
                      </a:lnTo>
                      <a:lnTo>
                        <a:pt x="311" y="205"/>
                      </a:lnTo>
                      <a:lnTo>
                        <a:pt x="306" y="208"/>
                      </a:lnTo>
                      <a:lnTo>
                        <a:pt x="300" y="212"/>
                      </a:lnTo>
                      <a:lnTo>
                        <a:pt x="296" y="218"/>
                      </a:lnTo>
                      <a:lnTo>
                        <a:pt x="288" y="224"/>
                      </a:lnTo>
                      <a:lnTo>
                        <a:pt x="287" y="226"/>
                      </a:lnTo>
                      <a:lnTo>
                        <a:pt x="284" y="229"/>
                      </a:lnTo>
                      <a:lnTo>
                        <a:pt x="282" y="230"/>
                      </a:lnTo>
                      <a:lnTo>
                        <a:pt x="281" y="235"/>
                      </a:lnTo>
                      <a:lnTo>
                        <a:pt x="278" y="236"/>
                      </a:lnTo>
                      <a:lnTo>
                        <a:pt x="275" y="239"/>
                      </a:lnTo>
                      <a:lnTo>
                        <a:pt x="273" y="242"/>
                      </a:lnTo>
                      <a:lnTo>
                        <a:pt x="270" y="245"/>
                      </a:lnTo>
                      <a:lnTo>
                        <a:pt x="267" y="248"/>
                      </a:lnTo>
                      <a:lnTo>
                        <a:pt x="264" y="251"/>
                      </a:lnTo>
                      <a:lnTo>
                        <a:pt x="258" y="260"/>
                      </a:lnTo>
                      <a:lnTo>
                        <a:pt x="252" y="266"/>
                      </a:lnTo>
                      <a:lnTo>
                        <a:pt x="246" y="273"/>
                      </a:lnTo>
                      <a:lnTo>
                        <a:pt x="240" y="281"/>
                      </a:lnTo>
                      <a:lnTo>
                        <a:pt x="235" y="285"/>
                      </a:lnTo>
                      <a:lnTo>
                        <a:pt x="230" y="291"/>
                      </a:lnTo>
                      <a:lnTo>
                        <a:pt x="224" y="296"/>
                      </a:lnTo>
                      <a:lnTo>
                        <a:pt x="220" y="300"/>
                      </a:lnTo>
                      <a:lnTo>
                        <a:pt x="215" y="305"/>
                      </a:lnTo>
                      <a:lnTo>
                        <a:pt x="211" y="308"/>
                      </a:lnTo>
                      <a:lnTo>
                        <a:pt x="209" y="308"/>
                      </a:lnTo>
                      <a:lnTo>
                        <a:pt x="208" y="311"/>
                      </a:lnTo>
                      <a:lnTo>
                        <a:pt x="206" y="312"/>
                      </a:lnTo>
                      <a:lnTo>
                        <a:pt x="205" y="315"/>
                      </a:lnTo>
                      <a:lnTo>
                        <a:pt x="205" y="318"/>
                      </a:lnTo>
                      <a:lnTo>
                        <a:pt x="205" y="320"/>
                      </a:lnTo>
                      <a:lnTo>
                        <a:pt x="205" y="324"/>
                      </a:lnTo>
                      <a:lnTo>
                        <a:pt x="206" y="327"/>
                      </a:lnTo>
                      <a:lnTo>
                        <a:pt x="208" y="330"/>
                      </a:lnTo>
                      <a:lnTo>
                        <a:pt x="209" y="335"/>
                      </a:lnTo>
                      <a:lnTo>
                        <a:pt x="209" y="336"/>
                      </a:lnTo>
                      <a:lnTo>
                        <a:pt x="211" y="339"/>
                      </a:lnTo>
                      <a:lnTo>
                        <a:pt x="211" y="341"/>
                      </a:lnTo>
                      <a:lnTo>
                        <a:pt x="212" y="344"/>
                      </a:lnTo>
                      <a:lnTo>
                        <a:pt x="214" y="347"/>
                      </a:lnTo>
                      <a:lnTo>
                        <a:pt x="215" y="348"/>
                      </a:lnTo>
                      <a:lnTo>
                        <a:pt x="217" y="350"/>
                      </a:lnTo>
                      <a:lnTo>
                        <a:pt x="218" y="350"/>
                      </a:lnTo>
                      <a:lnTo>
                        <a:pt x="221" y="350"/>
                      </a:lnTo>
                      <a:lnTo>
                        <a:pt x="223" y="348"/>
                      </a:lnTo>
                      <a:lnTo>
                        <a:pt x="224" y="347"/>
                      </a:lnTo>
                      <a:lnTo>
                        <a:pt x="227" y="345"/>
                      </a:lnTo>
                      <a:lnTo>
                        <a:pt x="232" y="342"/>
                      </a:lnTo>
                      <a:lnTo>
                        <a:pt x="238" y="338"/>
                      </a:lnTo>
                      <a:lnTo>
                        <a:pt x="245" y="333"/>
                      </a:lnTo>
                      <a:lnTo>
                        <a:pt x="254" y="329"/>
                      </a:lnTo>
                      <a:lnTo>
                        <a:pt x="263" y="324"/>
                      </a:lnTo>
                      <a:lnTo>
                        <a:pt x="272" y="321"/>
                      </a:lnTo>
                      <a:lnTo>
                        <a:pt x="282" y="318"/>
                      </a:lnTo>
                      <a:lnTo>
                        <a:pt x="293" y="317"/>
                      </a:lnTo>
                      <a:lnTo>
                        <a:pt x="303" y="317"/>
                      </a:lnTo>
                      <a:lnTo>
                        <a:pt x="315" y="317"/>
                      </a:lnTo>
                      <a:lnTo>
                        <a:pt x="327" y="318"/>
                      </a:lnTo>
                      <a:lnTo>
                        <a:pt x="339" y="320"/>
                      </a:lnTo>
                      <a:lnTo>
                        <a:pt x="350" y="321"/>
                      </a:lnTo>
                      <a:lnTo>
                        <a:pt x="362" y="324"/>
                      </a:lnTo>
                      <a:lnTo>
                        <a:pt x="371" y="324"/>
                      </a:lnTo>
                      <a:lnTo>
                        <a:pt x="379" y="326"/>
                      </a:lnTo>
                      <a:lnTo>
                        <a:pt x="387" y="327"/>
                      </a:lnTo>
                      <a:lnTo>
                        <a:pt x="391" y="327"/>
                      </a:lnTo>
                      <a:lnTo>
                        <a:pt x="393" y="327"/>
                      </a:lnTo>
                      <a:lnTo>
                        <a:pt x="394" y="327"/>
                      </a:lnTo>
                      <a:lnTo>
                        <a:pt x="396" y="327"/>
                      </a:lnTo>
                      <a:lnTo>
                        <a:pt x="397" y="329"/>
                      </a:lnTo>
                      <a:lnTo>
                        <a:pt x="399" y="330"/>
                      </a:lnTo>
                      <a:lnTo>
                        <a:pt x="400" y="332"/>
                      </a:lnTo>
                      <a:lnTo>
                        <a:pt x="402" y="333"/>
                      </a:lnTo>
                      <a:lnTo>
                        <a:pt x="402" y="335"/>
                      </a:lnTo>
                      <a:lnTo>
                        <a:pt x="403" y="338"/>
                      </a:lnTo>
                      <a:lnTo>
                        <a:pt x="402" y="341"/>
                      </a:lnTo>
                      <a:lnTo>
                        <a:pt x="402" y="344"/>
                      </a:lnTo>
                      <a:lnTo>
                        <a:pt x="400" y="345"/>
                      </a:lnTo>
                      <a:lnTo>
                        <a:pt x="399" y="347"/>
                      </a:lnTo>
                      <a:lnTo>
                        <a:pt x="397" y="347"/>
                      </a:lnTo>
                      <a:lnTo>
                        <a:pt x="396" y="347"/>
                      </a:lnTo>
                      <a:lnTo>
                        <a:pt x="394" y="348"/>
                      </a:lnTo>
                      <a:lnTo>
                        <a:pt x="393" y="348"/>
                      </a:lnTo>
                      <a:lnTo>
                        <a:pt x="391" y="348"/>
                      </a:lnTo>
                      <a:lnTo>
                        <a:pt x="390" y="348"/>
                      </a:lnTo>
                      <a:lnTo>
                        <a:pt x="387" y="348"/>
                      </a:lnTo>
                      <a:lnTo>
                        <a:pt x="385" y="348"/>
                      </a:lnTo>
                      <a:lnTo>
                        <a:pt x="382" y="347"/>
                      </a:lnTo>
                      <a:lnTo>
                        <a:pt x="379" y="347"/>
                      </a:lnTo>
                      <a:lnTo>
                        <a:pt x="376" y="347"/>
                      </a:lnTo>
                      <a:lnTo>
                        <a:pt x="374" y="347"/>
                      </a:lnTo>
                      <a:lnTo>
                        <a:pt x="369" y="347"/>
                      </a:lnTo>
                      <a:lnTo>
                        <a:pt x="366" y="345"/>
                      </a:lnTo>
                      <a:lnTo>
                        <a:pt x="362" y="345"/>
                      </a:lnTo>
                      <a:lnTo>
                        <a:pt x="356" y="344"/>
                      </a:lnTo>
                      <a:lnTo>
                        <a:pt x="350" y="342"/>
                      </a:lnTo>
                      <a:lnTo>
                        <a:pt x="342" y="342"/>
                      </a:lnTo>
                      <a:lnTo>
                        <a:pt x="335" y="341"/>
                      </a:lnTo>
                      <a:lnTo>
                        <a:pt x="327" y="339"/>
                      </a:lnTo>
                      <a:lnTo>
                        <a:pt x="321" y="339"/>
                      </a:lnTo>
                      <a:lnTo>
                        <a:pt x="314" y="338"/>
                      </a:lnTo>
                      <a:lnTo>
                        <a:pt x="306" y="338"/>
                      </a:lnTo>
                      <a:lnTo>
                        <a:pt x="300" y="338"/>
                      </a:lnTo>
                      <a:lnTo>
                        <a:pt x="294" y="338"/>
                      </a:lnTo>
                      <a:lnTo>
                        <a:pt x="288" y="339"/>
                      </a:lnTo>
                      <a:lnTo>
                        <a:pt x="284" y="339"/>
                      </a:lnTo>
                      <a:lnTo>
                        <a:pt x="278" y="341"/>
                      </a:lnTo>
                      <a:lnTo>
                        <a:pt x="273" y="344"/>
                      </a:lnTo>
                      <a:lnTo>
                        <a:pt x="267" y="345"/>
                      </a:lnTo>
                      <a:lnTo>
                        <a:pt x="263" y="347"/>
                      </a:lnTo>
                      <a:lnTo>
                        <a:pt x="258" y="350"/>
                      </a:lnTo>
                      <a:lnTo>
                        <a:pt x="254" y="353"/>
                      </a:lnTo>
                      <a:lnTo>
                        <a:pt x="249" y="354"/>
                      </a:lnTo>
                      <a:lnTo>
                        <a:pt x="246" y="357"/>
                      </a:lnTo>
                      <a:lnTo>
                        <a:pt x="246" y="360"/>
                      </a:lnTo>
                      <a:lnTo>
                        <a:pt x="249" y="363"/>
                      </a:lnTo>
                      <a:lnTo>
                        <a:pt x="254" y="366"/>
                      </a:lnTo>
                      <a:lnTo>
                        <a:pt x="257" y="369"/>
                      </a:lnTo>
                      <a:lnTo>
                        <a:pt x="261" y="372"/>
                      </a:lnTo>
                      <a:lnTo>
                        <a:pt x="264" y="377"/>
                      </a:lnTo>
                      <a:lnTo>
                        <a:pt x="267" y="380"/>
                      </a:lnTo>
                      <a:lnTo>
                        <a:pt x="270" y="383"/>
                      </a:lnTo>
                      <a:lnTo>
                        <a:pt x="273" y="386"/>
                      </a:lnTo>
                      <a:lnTo>
                        <a:pt x="275" y="389"/>
                      </a:lnTo>
                      <a:lnTo>
                        <a:pt x="276" y="390"/>
                      </a:lnTo>
                      <a:lnTo>
                        <a:pt x="279" y="393"/>
                      </a:lnTo>
                      <a:lnTo>
                        <a:pt x="281" y="396"/>
                      </a:lnTo>
                      <a:lnTo>
                        <a:pt x="284" y="399"/>
                      </a:lnTo>
                      <a:lnTo>
                        <a:pt x="285" y="402"/>
                      </a:lnTo>
                      <a:lnTo>
                        <a:pt x="288" y="405"/>
                      </a:lnTo>
                      <a:lnTo>
                        <a:pt x="290" y="406"/>
                      </a:lnTo>
                      <a:lnTo>
                        <a:pt x="293" y="409"/>
                      </a:lnTo>
                      <a:lnTo>
                        <a:pt x="296" y="412"/>
                      </a:lnTo>
                      <a:lnTo>
                        <a:pt x="300" y="414"/>
                      </a:lnTo>
                      <a:lnTo>
                        <a:pt x="305" y="417"/>
                      </a:lnTo>
                      <a:lnTo>
                        <a:pt x="311" y="417"/>
                      </a:lnTo>
                      <a:lnTo>
                        <a:pt x="317" y="420"/>
                      </a:lnTo>
                      <a:lnTo>
                        <a:pt x="326" y="421"/>
                      </a:lnTo>
                      <a:lnTo>
                        <a:pt x="335" y="421"/>
                      </a:lnTo>
                      <a:lnTo>
                        <a:pt x="344" y="421"/>
                      </a:lnTo>
                      <a:lnTo>
                        <a:pt x="353" y="423"/>
                      </a:lnTo>
                      <a:lnTo>
                        <a:pt x="362" y="423"/>
                      </a:lnTo>
                      <a:lnTo>
                        <a:pt x="372" y="421"/>
                      </a:lnTo>
                      <a:lnTo>
                        <a:pt x="379" y="421"/>
                      </a:lnTo>
                      <a:lnTo>
                        <a:pt x="387" y="418"/>
                      </a:lnTo>
                      <a:lnTo>
                        <a:pt x="388" y="418"/>
                      </a:lnTo>
                      <a:lnTo>
                        <a:pt x="390" y="418"/>
                      </a:lnTo>
                      <a:lnTo>
                        <a:pt x="390" y="417"/>
                      </a:lnTo>
                      <a:lnTo>
                        <a:pt x="391" y="417"/>
                      </a:lnTo>
                      <a:lnTo>
                        <a:pt x="393" y="417"/>
                      </a:lnTo>
                      <a:lnTo>
                        <a:pt x="394" y="417"/>
                      </a:lnTo>
                      <a:lnTo>
                        <a:pt x="396" y="4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76" name="Freeform 1124"/>
                <p:cNvSpPr>
                  <a:spLocks/>
                </p:cNvSpPr>
                <p:nvPr/>
              </p:nvSpPr>
              <p:spPr bwMode="auto">
                <a:xfrm>
                  <a:off x="1687" y="2020"/>
                  <a:ext cx="51" cy="401"/>
                </a:xfrm>
                <a:custGeom>
                  <a:avLst/>
                  <a:gdLst>
                    <a:gd name="T0" fmla="*/ 27 w 51"/>
                    <a:gd name="T1" fmla="*/ 27 h 401"/>
                    <a:gd name="T2" fmla="*/ 30 w 51"/>
                    <a:gd name="T3" fmla="*/ 40 h 401"/>
                    <a:gd name="T4" fmla="*/ 34 w 51"/>
                    <a:gd name="T5" fmla="*/ 54 h 401"/>
                    <a:gd name="T6" fmla="*/ 37 w 51"/>
                    <a:gd name="T7" fmla="*/ 67 h 401"/>
                    <a:gd name="T8" fmla="*/ 42 w 51"/>
                    <a:gd name="T9" fmla="*/ 81 h 401"/>
                    <a:gd name="T10" fmla="*/ 45 w 51"/>
                    <a:gd name="T11" fmla="*/ 87 h 401"/>
                    <a:gd name="T12" fmla="*/ 49 w 51"/>
                    <a:gd name="T13" fmla="*/ 114 h 401"/>
                    <a:gd name="T14" fmla="*/ 51 w 51"/>
                    <a:gd name="T15" fmla="*/ 146 h 401"/>
                    <a:gd name="T16" fmla="*/ 49 w 51"/>
                    <a:gd name="T17" fmla="*/ 182 h 401"/>
                    <a:gd name="T18" fmla="*/ 43 w 51"/>
                    <a:gd name="T19" fmla="*/ 215 h 401"/>
                    <a:gd name="T20" fmla="*/ 37 w 51"/>
                    <a:gd name="T21" fmla="*/ 242 h 401"/>
                    <a:gd name="T22" fmla="*/ 37 w 51"/>
                    <a:gd name="T23" fmla="*/ 248 h 401"/>
                    <a:gd name="T24" fmla="*/ 36 w 51"/>
                    <a:gd name="T25" fmla="*/ 259 h 401"/>
                    <a:gd name="T26" fmla="*/ 36 w 51"/>
                    <a:gd name="T27" fmla="*/ 269 h 401"/>
                    <a:gd name="T28" fmla="*/ 37 w 51"/>
                    <a:gd name="T29" fmla="*/ 279 h 401"/>
                    <a:gd name="T30" fmla="*/ 40 w 51"/>
                    <a:gd name="T31" fmla="*/ 290 h 401"/>
                    <a:gd name="T32" fmla="*/ 42 w 51"/>
                    <a:gd name="T33" fmla="*/ 296 h 401"/>
                    <a:gd name="T34" fmla="*/ 43 w 51"/>
                    <a:gd name="T35" fmla="*/ 303 h 401"/>
                    <a:gd name="T36" fmla="*/ 45 w 51"/>
                    <a:gd name="T37" fmla="*/ 311 h 401"/>
                    <a:gd name="T38" fmla="*/ 46 w 51"/>
                    <a:gd name="T39" fmla="*/ 320 h 401"/>
                    <a:gd name="T40" fmla="*/ 48 w 51"/>
                    <a:gd name="T41" fmla="*/ 329 h 401"/>
                    <a:gd name="T42" fmla="*/ 48 w 51"/>
                    <a:gd name="T43" fmla="*/ 338 h 401"/>
                    <a:gd name="T44" fmla="*/ 48 w 51"/>
                    <a:gd name="T45" fmla="*/ 341 h 401"/>
                    <a:gd name="T46" fmla="*/ 48 w 51"/>
                    <a:gd name="T47" fmla="*/ 345 h 401"/>
                    <a:gd name="T48" fmla="*/ 48 w 51"/>
                    <a:gd name="T49" fmla="*/ 350 h 401"/>
                    <a:gd name="T50" fmla="*/ 48 w 51"/>
                    <a:gd name="T51" fmla="*/ 354 h 401"/>
                    <a:gd name="T52" fmla="*/ 48 w 51"/>
                    <a:gd name="T53" fmla="*/ 359 h 401"/>
                    <a:gd name="T54" fmla="*/ 48 w 51"/>
                    <a:gd name="T55" fmla="*/ 360 h 401"/>
                    <a:gd name="T56" fmla="*/ 49 w 51"/>
                    <a:gd name="T57" fmla="*/ 369 h 401"/>
                    <a:gd name="T58" fmla="*/ 49 w 51"/>
                    <a:gd name="T59" fmla="*/ 377 h 401"/>
                    <a:gd name="T60" fmla="*/ 48 w 51"/>
                    <a:gd name="T61" fmla="*/ 384 h 401"/>
                    <a:gd name="T62" fmla="*/ 48 w 51"/>
                    <a:gd name="T63" fmla="*/ 392 h 401"/>
                    <a:gd name="T64" fmla="*/ 46 w 51"/>
                    <a:gd name="T65" fmla="*/ 401 h 401"/>
                    <a:gd name="T66" fmla="*/ 25 w 51"/>
                    <a:gd name="T67" fmla="*/ 401 h 401"/>
                    <a:gd name="T68" fmla="*/ 27 w 51"/>
                    <a:gd name="T69" fmla="*/ 389 h 401"/>
                    <a:gd name="T70" fmla="*/ 27 w 51"/>
                    <a:gd name="T71" fmla="*/ 378 h 401"/>
                    <a:gd name="T72" fmla="*/ 27 w 51"/>
                    <a:gd name="T73" fmla="*/ 366 h 401"/>
                    <a:gd name="T74" fmla="*/ 27 w 51"/>
                    <a:gd name="T75" fmla="*/ 354 h 401"/>
                    <a:gd name="T76" fmla="*/ 27 w 51"/>
                    <a:gd name="T77" fmla="*/ 338 h 401"/>
                    <a:gd name="T78" fmla="*/ 27 w 51"/>
                    <a:gd name="T79" fmla="*/ 327 h 401"/>
                    <a:gd name="T80" fmla="*/ 22 w 51"/>
                    <a:gd name="T81" fmla="*/ 309 h 401"/>
                    <a:gd name="T82" fmla="*/ 18 w 51"/>
                    <a:gd name="T83" fmla="*/ 290 h 401"/>
                    <a:gd name="T84" fmla="*/ 15 w 51"/>
                    <a:gd name="T85" fmla="*/ 271 h 401"/>
                    <a:gd name="T86" fmla="*/ 16 w 51"/>
                    <a:gd name="T87" fmla="*/ 248 h 401"/>
                    <a:gd name="T88" fmla="*/ 18 w 51"/>
                    <a:gd name="T89" fmla="*/ 238 h 401"/>
                    <a:gd name="T90" fmla="*/ 24 w 51"/>
                    <a:gd name="T91" fmla="*/ 209 h 401"/>
                    <a:gd name="T92" fmla="*/ 28 w 51"/>
                    <a:gd name="T93" fmla="*/ 178 h 401"/>
                    <a:gd name="T94" fmla="*/ 30 w 51"/>
                    <a:gd name="T95" fmla="*/ 145 h 401"/>
                    <a:gd name="T96" fmla="*/ 30 w 51"/>
                    <a:gd name="T97" fmla="*/ 117 h 401"/>
                    <a:gd name="T98" fmla="*/ 25 w 51"/>
                    <a:gd name="T99" fmla="*/ 94 h 401"/>
                    <a:gd name="T100" fmla="*/ 22 w 51"/>
                    <a:gd name="T101" fmla="*/ 85 h 401"/>
                    <a:gd name="T102" fmla="*/ 16 w 51"/>
                    <a:gd name="T103" fmla="*/ 67 h 401"/>
                    <a:gd name="T104" fmla="*/ 10 w 51"/>
                    <a:gd name="T105" fmla="*/ 46 h 401"/>
                    <a:gd name="T106" fmla="*/ 6 w 51"/>
                    <a:gd name="T107" fmla="*/ 27 h 401"/>
                    <a:gd name="T108" fmla="*/ 3 w 51"/>
                    <a:gd name="T109" fmla="*/ 10 h 401"/>
                    <a:gd name="T110" fmla="*/ 3 w 51"/>
                    <a:gd name="T111" fmla="*/ 3 h 401"/>
                    <a:gd name="T112" fmla="*/ 3 w 51"/>
                    <a:gd name="T113" fmla="*/ 3 h 401"/>
                    <a:gd name="T114" fmla="*/ 3 w 51"/>
                    <a:gd name="T115" fmla="*/ 1 h 401"/>
                    <a:gd name="T116" fmla="*/ 1 w 51"/>
                    <a:gd name="T117" fmla="*/ 1 h 401"/>
                    <a:gd name="T118" fmla="*/ 1 w 51"/>
                    <a:gd name="T119" fmla="*/ 0 h 401"/>
                    <a:gd name="T120" fmla="*/ 0 w 51"/>
                    <a:gd name="T121" fmla="*/ 0 h 4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
                    <a:gd name="T184" fmla="*/ 0 h 401"/>
                    <a:gd name="T185" fmla="*/ 51 w 51"/>
                    <a:gd name="T186" fmla="*/ 401 h 4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 h="401">
                      <a:moveTo>
                        <a:pt x="27" y="21"/>
                      </a:moveTo>
                      <a:lnTo>
                        <a:pt x="27" y="27"/>
                      </a:lnTo>
                      <a:lnTo>
                        <a:pt x="28" y="34"/>
                      </a:lnTo>
                      <a:lnTo>
                        <a:pt x="30" y="40"/>
                      </a:lnTo>
                      <a:lnTo>
                        <a:pt x="31" y="46"/>
                      </a:lnTo>
                      <a:lnTo>
                        <a:pt x="34" y="54"/>
                      </a:lnTo>
                      <a:lnTo>
                        <a:pt x="36" y="61"/>
                      </a:lnTo>
                      <a:lnTo>
                        <a:pt x="37" y="67"/>
                      </a:lnTo>
                      <a:lnTo>
                        <a:pt x="40" y="75"/>
                      </a:lnTo>
                      <a:lnTo>
                        <a:pt x="42" y="81"/>
                      </a:lnTo>
                      <a:lnTo>
                        <a:pt x="45" y="87"/>
                      </a:lnTo>
                      <a:lnTo>
                        <a:pt x="48" y="99"/>
                      </a:lnTo>
                      <a:lnTo>
                        <a:pt x="49" y="114"/>
                      </a:lnTo>
                      <a:lnTo>
                        <a:pt x="51" y="130"/>
                      </a:lnTo>
                      <a:lnTo>
                        <a:pt x="51" y="146"/>
                      </a:lnTo>
                      <a:lnTo>
                        <a:pt x="49" y="164"/>
                      </a:lnTo>
                      <a:lnTo>
                        <a:pt x="49" y="182"/>
                      </a:lnTo>
                      <a:lnTo>
                        <a:pt x="46" y="199"/>
                      </a:lnTo>
                      <a:lnTo>
                        <a:pt x="43" y="215"/>
                      </a:lnTo>
                      <a:lnTo>
                        <a:pt x="42" y="230"/>
                      </a:lnTo>
                      <a:lnTo>
                        <a:pt x="37" y="242"/>
                      </a:lnTo>
                      <a:lnTo>
                        <a:pt x="37" y="248"/>
                      </a:lnTo>
                      <a:lnTo>
                        <a:pt x="36" y="253"/>
                      </a:lnTo>
                      <a:lnTo>
                        <a:pt x="36" y="259"/>
                      </a:lnTo>
                      <a:lnTo>
                        <a:pt x="36" y="265"/>
                      </a:lnTo>
                      <a:lnTo>
                        <a:pt x="36" y="269"/>
                      </a:lnTo>
                      <a:lnTo>
                        <a:pt x="37" y="275"/>
                      </a:lnTo>
                      <a:lnTo>
                        <a:pt x="37" y="279"/>
                      </a:lnTo>
                      <a:lnTo>
                        <a:pt x="39" y="285"/>
                      </a:lnTo>
                      <a:lnTo>
                        <a:pt x="40" y="290"/>
                      </a:lnTo>
                      <a:lnTo>
                        <a:pt x="42" y="296"/>
                      </a:lnTo>
                      <a:lnTo>
                        <a:pt x="42" y="300"/>
                      </a:lnTo>
                      <a:lnTo>
                        <a:pt x="43" y="303"/>
                      </a:lnTo>
                      <a:lnTo>
                        <a:pt x="45" y="308"/>
                      </a:lnTo>
                      <a:lnTo>
                        <a:pt x="45" y="311"/>
                      </a:lnTo>
                      <a:lnTo>
                        <a:pt x="46" y="315"/>
                      </a:lnTo>
                      <a:lnTo>
                        <a:pt x="46" y="320"/>
                      </a:lnTo>
                      <a:lnTo>
                        <a:pt x="46" y="324"/>
                      </a:lnTo>
                      <a:lnTo>
                        <a:pt x="48" y="329"/>
                      </a:lnTo>
                      <a:lnTo>
                        <a:pt x="48" y="333"/>
                      </a:lnTo>
                      <a:lnTo>
                        <a:pt x="48" y="338"/>
                      </a:lnTo>
                      <a:lnTo>
                        <a:pt x="48" y="341"/>
                      </a:lnTo>
                      <a:lnTo>
                        <a:pt x="48" y="342"/>
                      </a:lnTo>
                      <a:lnTo>
                        <a:pt x="48" y="345"/>
                      </a:lnTo>
                      <a:lnTo>
                        <a:pt x="48" y="347"/>
                      </a:lnTo>
                      <a:lnTo>
                        <a:pt x="48" y="350"/>
                      </a:lnTo>
                      <a:lnTo>
                        <a:pt x="48" y="353"/>
                      </a:lnTo>
                      <a:lnTo>
                        <a:pt x="48" y="354"/>
                      </a:lnTo>
                      <a:lnTo>
                        <a:pt x="48" y="357"/>
                      </a:lnTo>
                      <a:lnTo>
                        <a:pt x="48" y="359"/>
                      </a:lnTo>
                      <a:lnTo>
                        <a:pt x="48" y="360"/>
                      </a:lnTo>
                      <a:lnTo>
                        <a:pt x="48" y="365"/>
                      </a:lnTo>
                      <a:lnTo>
                        <a:pt x="49" y="369"/>
                      </a:lnTo>
                      <a:lnTo>
                        <a:pt x="49" y="372"/>
                      </a:lnTo>
                      <a:lnTo>
                        <a:pt x="49" y="377"/>
                      </a:lnTo>
                      <a:lnTo>
                        <a:pt x="49" y="381"/>
                      </a:lnTo>
                      <a:lnTo>
                        <a:pt x="48" y="384"/>
                      </a:lnTo>
                      <a:lnTo>
                        <a:pt x="48" y="389"/>
                      </a:lnTo>
                      <a:lnTo>
                        <a:pt x="48" y="392"/>
                      </a:lnTo>
                      <a:lnTo>
                        <a:pt x="48" y="396"/>
                      </a:lnTo>
                      <a:lnTo>
                        <a:pt x="46" y="401"/>
                      </a:lnTo>
                      <a:lnTo>
                        <a:pt x="25" y="401"/>
                      </a:lnTo>
                      <a:lnTo>
                        <a:pt x="27" y="395"/>
                      </a:lnTo>
                      <a:lnTo>
                        <a:pt x="27" y="389"/>
                      </a:lnTo>
                      <a:lnTo>
                        <a:pt x="27" y="384"/>
                      </a:lnTo>
                      <a:lnTo>
                        <a:pt x="27" y="378"/>
                      </a:lnTo>
                      <a:lnTo>
                        <a:pt x="27" y="372"/>
                      </a:lnTo>
                      <a:lnTo>
                        <a:pt x="27" y="366"/>
                      </a:lnTo>
                      <a:lnTo>
                        <a:pt x="27" y="360"/>
                      </a:lnTo>
                      <a:lnTo>
                        <a:pt x="27" y="354"/>
                      </a:lnTo>
                      <a:lnTo>
                        <a:pt x="27" y="347"/>
                      </a:lnTo>
                      <a:lnTo>
                        <a:pt x="27" y="338"/>
                      </a:lnTo>
                      <a:lnTo>
                        <a:pt x="27" y="327"/>
                      </a:lnTo>
                      <a:lnTo>
                        <a:pt x="25" y="318"/>
                      </a:lnTo>
                      <a:lnTo>
                        <a:pt x="22" y="309"/>
                      </a:lnTo>
                      <a:lnTo>
                        <a:pt x="21" y="300"/>
                      </a:lnTo>
                      <a:lnTo>
                        <a:pt x="18" y="290"/>
                      </a:lnTo>
                      <a:lnTo>
                        <a:pt x="16" y="281"/>
                      </a:lnTo>
                      <a:lnTo>
                        <a:pt x="15" y="271"/>
                      </a:lnTo>
                      <a:lnTo>
                        <a:pt x="15" y="260"/>
                      </a:lnTo>
                      <a:lnTo>
                        <a:pt x="16" y="248"/>
                      </a:lnTo>
                      <a:lnTo>
                        <a:pt x="18" y="238"/>
                      </a:lnTo>
                      <a:lnTo>
                        <a:pt x="21" y="224"/>
                      </a:lnTo>
                      <a:lnTo>
                        <a:pt x="24" y="209"/>
                      </a:lnTo>
                      <a:lnTo>
                        <a:pt x="27" y="194"/>
                      </a:lnTo>
                      <a:lnTo>
                        <a:pt x="28" y="178"/>
                      </a:lnTo>
                      <a:lnTo>
                        <a:pt x="30" y="161"/>
                      </a:lnTo>
                      <a:lnTo>
                        <a:pt x="30" y="145"/>
                      </a:lnTo>
                      <a:lnTo>
                        <a:pt x="30" y="130"/>
                      </a:lnTo>
                      <a:lnTo>
                        <a:pt x="30" y="117"/>
                      </a:lnTo>
                      <a:lnTo>
                        <a:pt x="28" y="105"/>
                      </a:lnTo>
                      <a:lnTo>
                        <a:pt x="25" y="94"/>
                      </a:lnTo>
                      <a:lnTo>
                        <a:pt x="22" y="85"/>
                      </a:lnTo>
                      <a:lnTo>
                        <a:pt x="18" y="76"/>
                      </a:lnTo>
                      <a:lnTo>
                        <a:pt x="16" y="67"/>
                      </a:lnTo>
                      <a:lnTo>
                        <a:pt x="13" y="57"/>
                      </a:lnTo>
                      <a:lnTo>
                        <a:pt x="10" y="46"/>
                      </a:lnTo>
                      <a:lnTo>
                        <a:pt x="7" y="37"/>
                      </a:lnTo>
                      <a:lnTo>
                        <a:pt x="6" y="27"/>
                      </a:lnTo>
                      <a:lnTo>
                        <a:pt x="4" y="19"/>
                      </a:lnTo>
                      <a:lnTo>
                        <a:pt x="3" y="10"/>
                      </a:lnTo>
                      <a:lnTo>
                        <a:pt x="3" y="3"/>
                      </a:lnTo>
                      <a:lnTo>
                        <a:pt x="3" y="1"/>
                      </a:lnTo>
                      <a:lnTo>
                        <a:pt x="1" y="1"/>
                      </a:ln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77" name="Freeform 1125"/>
                <p:cNvSpPr>
                  <a:spLocks/>
                </p:cNvSpPr>
                <p:nvPr/>
              </p:nvSpPr>
              <p:spPr bwMode="auto">
                <a:xfrm>
                  <a:off x="1656" y="1993"/>
                  <a:ext cx="31" cy="27"/>
                </a:xfrm>
                <a:custGeom>
                  <a:avLst/>
                  <a:gdLst>
                    <a:gd name="T0" fmla="*/ 0 w 31"/>
                    <a:gd name="T1" fmla="*/ 0 h 27"/>
                    <a:gd name="T2" fmla="*/ 4 w 31"/>
                    <a:gd name="T3" fmla="*/ 3 h 27"/>
                    <a:gd name="T4" fmla="*/ 10 w 31"/>
                    <a:gd name="T5" fmla="*/ 6 h 27"/>
                    <a:gd name="T6" fmla="*/ 13 w 31"/>
                    <a:gd name="T7" fmla="*/ 9 h 27"/>
                    <a:gd name="T8" fmla="*/ 17 w 31"/>
                    <a:gd name="T9" fmla="*/ 12 h 27"/>
                    <a:gd name="T10" fmla="*/ 20 w 31"/>
                    <a:gd name="T11" fmla="*/ 15 h 27"/>
                    <a:gd name="T12" fmla="*/ 23 w 31"/>
                    <a:gd name="T13" fmla="*/ 18 h 27"/>
                    <a:gd name="T14" fmla="*/ 26 w 31"/>
                    <a:gd name="T15" fmla="*/ 21 h 27"/>
                    <a:gd name="T16" fmla="*/ 28 w 31"/>
                    <a:gd name="T17" fmla="*/ 22 h 27"/>
                    <a:gd name="T18" fmla="*/ 29 w 31"/>
                    <a:gd name="T19" fmla="*/ 25 h 27"/>
                    <a:gd name="T20" fmla="*/ 31 w 31"/>
                    <a:gd name="T21" fmla="*/ 27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27"/>
                    <a:gd name="T35" fmla="*/ 31 w 31"/>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27">
                      <a:moveTo>
                        <a:pt x="0" y="0"/>
                      </a:moveTo>
                      <a:lnTo>
                        <a:pt x="4" y="3"/>
                      </a:lnTo>
                      <a:lnTo>
                        <a:pt x="10" y="6"/>
                      </a:lnTo>
                      <a:lnTo>
                        <a:pt x="13" y="9"/>
                      </a:lnTo>
                      <a:lnTo>
                        <a:pt x="17" y="12"/>
                      </a:lnTo>
                      <a:lnTo>
                        <a:pt x="20" y="15"/>
                      </a:lnTo>
                      <a:lnTo>
                        <a:pt x="23" y="18"/>
                      </a:lnTo>
                      <a:lnTo>
                        <a:pt x="26" y="21"/>
                      </a:lnTo>
                      <a:lnTo>
                        <a:pt x="28" y="22"/>
                      </a:lnTo>
                      <a:lnTo>
                        <a:pt x="29" y="25"/>
                      </a:lnTo>
                      <a:lnTo>
                        <a:pt x="31" y="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78" name="Freeform 1126"/>
                <p:cNvSpPr>
                  <a:spLocks/>
                </p:cNvSpPr>
                <p:nvPr/>
              </p:nvSpPr>
              <p:spPr bwMode="auto">
                <a:xfrm>
                  <a:off x="1712" y="2036"/>
                  <a:ext cx="108" cy="11"/>
                </a:xfrm>
                <a:custGeom>
                  <a:avLst/>
                  <a:gdLst>
                    <a:gd name="T0" fmla="*/ 2 w 108"/>
                    <a:gd name="T1" fmla="*/ 5 h 11"/>
                    <a:gd name="T2" fmla="*/ 2 w 108"/>
                    <a:gd name="T3" fmla="*/ 5 h 11"/>
                    <a:gd name="T4" fmla="*/ 2 w 108"/>
                    <a:gd name="T5" fmla="*/ 3 h 11"/>
                    <a:gd name="T6" fmla="*/ 2 w 108"/>
                    <a:gd name="T7" fmla="*/ 3 h 11"/>
                    <a:gd name="T8" fmla="*/ 2 w 108"/>
                    <a:gd name="T9" fmla="*/ 3 h 11"/>
                    <a:gd name="T10" fmla="*/ 0 w 108"/>
                    <a:gd name="T11" fmla="*/ 3 h 11"/>
                    <a:gd name="T12" fmla="*/ 0 w 108"/>
                    <a:gd name="T13" fmla="*/ 3 h 11"/>
                    <a:gd name="T14" fmla="*/ 0 w 108"/>
                    <a:gd name="T15" fmla="*/ 2 h 11"/>
                    <a:gd name="T16" fmla="*/ 0 w 108"/>
                    <a:gd name="T17" fmla="*/ 2 h 11"/>
                    <a:gd name="T18" fmla="*/ 0 w 108"/>
                    <a:gd name="T19" fmla="*/ 2 h 11"/>
                    <a:gd name="T20" fmla="*/ 0 w 108"/>
                    <a:gd name="T21" fmla="*/ 0 h 11"/>
                    <a:gd name="T22" fmla="*/ 0 w 108"/>
                    <a:gd name="T23" fmla="*/ 0 h 11"/>
                    <a:gd name="T24" fmla="*/ 5 w 108"/>
                    <a:gd name="T25" fmla="*/ 2 h 11"/>
                    <a:gd name="T26" fmla="*/ 12 w 108"/>
                    <a:gd name="T27" fmla="*/ 5 h 11"/>
                    <a:gd name="T28" fmla="*/ 21 w 108"/>
                    <a:gd name="T29" fmla="*/ 8 h 11"/>
                    <a:gd name="T30" fmla="*/ 32 w 108"/>
                    <a:gd name="T31" fmla="*/ 9 h 11"/>
                    <a:gd name="T32" fmla="*/ 41 w 108"/>
                    <a:gd name="T33" fmla="*/ 11 h 11"/>
                    <a:gd name="T34" fmla="*/ 51 w 108"/>
                    <a:gd name="T35" fmla="*/ 11 h 11"/>
                    <a:gd name="T36" fmla="*/ 63 w 108"/>
                    <a:gd name="T37" fmla="*/ 11 h 11"/>
                    <a:gd name="T38" fmla="*/ 74 w 108"/>
                    <a:gd name="T39" fmla="*/ 11 h 11"/>
                    <a:gd name="T40" fmla="*/ 84 w 108"/>
                    <a:gd name="T41" fmla="*/ 9 h 11"/>
                    <a:gd name="T42" fmla="*/ 94 w 108"/>
                    <a:gd name="T43" fmla="*/ 8 h 11"/>
                    <a:gd name="T44" fmla="*/ 102 w 108"/>
                    <a:gd name="T45" fmla="*/ 6 h 11"/>
                    <a:gd name="T46" fmla="*/ 102 w 108"/>
                    <a:gd name="T47" fmla="*/ 6 h 11"/>
                    <a:gd name="T48" fmla="*/ 103 w 108"/>
                    <a:gd name="T49" fmla="*/ 5 h 11"/>
                    <a:gd name="T50" fmla="*/ 103 w 108"/>
                    <a:gd name="T51" fmla="*/ 5 h 11"/>
                    <a:gd name="T52" fmla="*/ 105 w 108"/>
                    <a:gd name="T53" fmla="*/ 5 h 11"/>
                    <a:gd name="T54" fmla="*/ 105 w 108"/>
                    <a:gd name="T55" fmla="*/ 5 h 11"/>
                    <a:gd name="T56" fmla="*/ 105 w 108"/>
                    <a:gd name="T57" fmla="*/ 5 h 11"/>
                    <a:gd name="T58" fmla="*/ 105 w 108"/>
                    <a:gd name="T59" fmla="*/ 5 h 11"/>
                    <a:gd name="T60" fmla="*/ 106 w 108"/>
                    <a:gd name="T61" fmla="*/ 5 h 11"/>
                    <a:gd name="T62" fmla="*/ 106 w 108"/>
                    <a:gd name="T63" fmla="*/ 3 h 11"/>
                    <a:gd name="T64" fmla="*/ 108 w 108"/>
                    <a:gd name="T65" fmla="*/ 3 h 11"/>
                    <a:gd name="T66" fmla="*/ 108 w 108"/>
                    <a:gd name="T67" fmla="*/ 3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
                    <a:gd name="T103" fmla="*/ 0 h 11"/>
                    <a:gd name="T104" fmla="*/ 108 w 108"/>
                    <a:gd name="T105" fmla="*/ 11 h 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 h="11">
                      <a:moveTo>
                        <a:pt x="2" y="5"/>
                      </a:moveTo>
                      <a:lnTo>
                        <a:pt x="2" y="5"/>
                      </a:lnTo>
                      <a:lnTo>
                        <a:pt x="2" y="3"/>
                      </a:lnTo>
                      <a:lnTo>
                        <a:pt x="0" y="3"/>
                      </a:lnTo>
                      <a:lnTo>
                        <a:pt x="0" y="2"/>
                      </a:lnTo>
                      <a:lnTo>
                        <a:pt x="0" y="0"/>
                      </a:lnTo>
                      <a:lnTo>
                        <a:pt x="5" y="2"/>
                      </a:lnTo>
                      <a:lnTo>
                        <a:pt x="12" y="5"/>
                      </a:lnTo>
                      <a:lnTo>
                        <a:pt x="21" y="8"/>
                      </a:lnTo>
                      <a:lnTo>
                        <a:pt x="32" y="9"/>
                      </a:lnTo>
                      <a:lnTo>
                        <a:pt x="41" y="11"/>
                      </a:lnTo>
                      <a:lnTo>
                        <a:pt x="51" y="11"/>
                      </a:lnTo>
                      <a:lnTo>
                        <a:pt x="63" y="11"/>
                      </a:lnTo>
                      <a:lnTo>
                        <a:pt x="74" y="11"/>
                      </a:lnTo>
                      <a:lnTo>
                        <a:pt x="84" y="9"/>
                      </a:lnTo>
                      <a:lnTo>
                        <a:pt x="94" y="8"/>
                      </a:lnTo>
                      <a:lnTo>
                        <a:pt x="102" y="6"/>
                      </a:lnTo>
                      <a:lnTo>
                        <a:pt x="103" y="5"/>
                      </a:lnTo>
                      <a:lnTo>
                        <a:pt x="105" y="5"/>
                      </a:lnTo>
                      <a:lnTo>
                        <a:pt x="106" y="5"/>
                      </a:lnTo>
                      <a:lnTo>
                        <a:pt x="106" y="3"/>
                      </a:lnTo>
                      <a:lnTo>
                        <a:pt x="108"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79" name="Freeform 1127"/>
                <p:cNvSpPr>
                  <a:spLocks/>
                </p:cNvSpPr>
                <p:nvPr/>
              </p:nvSpPr>
              <p:spPr bwMode="auto">
                <a:xfrm>
                  <a:off x="1499" y="1887"/>
                  <a:ext cx="100" cy="84"/>
                </a:xfrm>
                <a:custGeom>
                  <a:avLst/>
                  <a:gdLst>
                    <a:gd name="T0" fmla="*/ 1 w 100"/>
                    <a:gd name="T1" fmla="*/ 12 h 84"/>
                    <a:gd name="T2" fmla="*/ 1 w 100"/>
                    <a:gd name="T3" fmla="*/ 12 h 84"/>
                    <a:gd name="T4" fmla="*/ 6 w 100"/>
                    <a:gd name="T5" fmla="*/ 7 h 84"/>
                    <a:gd name="T6" fmla="*/ 9 w 100"/>
                    <a:gd name="T7" fmla="*/ 3 h 84"/>
                    <a:gd name="T8" fmla="*/ 13 w 100"/>
                    <a:gd name="T9" fmla="*/ 1 h 84"/>
                    <a:gd name="T10" fmla="*/ 19 w 100"/>
                    <a:gd name="T11" fmla="*/ 0 h 84"/>
                    <a:gd name="T12" fmla="*/ 25 w 100"/>
                    <a:gd name="T13" fmla="*/ 0 h 84"/>
                    <a:gd name="T14" fmla="*/ 31 w 100"/>
                    <a:gd name="T15" fmla="*/ 3 h 84"/>
                    <a:gd name="T16" fmla="*/ 38 w 100"/>
                    <a:gd name="T17" fmla="*/ 4 h 84"/>
                    <a:gd name="T18" fmla="*/ 46 w 100"/>
                    <a:gd name="T19" fmla="*/ 9 h 84"/>
                    <a:gd name="T20" fmla="*/ 55 w 100"/>
                    <a:gd name="T21" fmla="*/ 12 h 84"/>
                    <a:gd name="T22" fmla="*/ 64 w 100"/>
                    <a:gd name="T23" fmla="*/ 16 h 84"/>
                    <a:gd name="T24" fmla="*/ 64 w 100"/>
                    <a:gd name="T25" fmla="*/ 16 h 84"/>
                    <a:gd name="T26" fmla="*/ 73 w 100"/>
                    <a:gd name="T27" fmla="*/ 21 h 84"/>
                    <a:gd name="T28" fmla="*/ 80 w 100"/>
                    <a:gd name="T29" fmla="*/ 24 h 84"/>
                    <a:gd name="T30" fmla="*/ 86 w 100"/>
                    <a:gd name="T31" fmla="*/ 28 h 84"/>
                    <a:gd name="T32" fmla="*/ 91 w 100"/>
                    <a:gd name="T33" fmla="*/ 33 h 84"/>
                    <a:gd name="T34" fmla="*/ 94 w 100"/>
                    <a:gd name="T35" fmla="*/ 37 h 84"/>
                    <a:gd name="T36" fmla="*/ 97 w 100"/>
                    <a:gd name="T37" fmla="*/ 43 h 84"/>
                    <a:gd name="T38" fmla="*/ 98 w 100"/>
                    <a:gd name="T39" fmla="*/ 48 h 84"/>
                    <a:gd name="T40" fmla="*/ 100 w 100"/>
                    <a:gd name="T41" fmla="*/ 55 h 84"/>
                    <a:gd name="T42" fmla="*/ 100 w 100"/>
                    <a:gd name="T43" fmla="*/ 61 h 84"/>
                    <a:gd name="T44" fmla="*/ 98 w 100"/>
                    <a:gd name="T45" fmla="*/ 67 h 84"/>
                    <a:gd name="T46" fmla="*/ 98 w 100"/>
                    <a:gd name="T47" fmla="*/ 67 h 84"/>
                    <a:gd name="T48" fmla="*/ 97 w 100"/>
                    <a:gd name="T49" fmla="*/ 75 h 84"/>
                    <a:gd name="T50" fmla="*/ 94 w 100"/>
                    <a:gd name="T51" fmla="*/ 79 h 84"/>
                    <a:gd name="T52" fmla="*/ 91 w 100"/>
                    <a:gd name="T53" fmla="*/ 82 h 84"/>
                    <a:gd name="T54" fmla="*/ 86 w 100"/>
                    <a:gd name="T55" fmla="*/ 84 h 84"/>
                    <a:gd name="T56" fmla="*/ 82 w 100"/>
                    <a:gd name="T57" fmla="*/ 84 h 84"/>
                    <a:gd name="T58" fmla="*/ 74 w 100"/>
                    <a:gd name="T59" fmla="*/ 82 h 84"/>
                    <a:gd name="T60" fmla="*/ 68 w 100"/>
                    <a:gd name="T61" fmla="*/ 81 h 84"/>
                    <a:gd name="T62" fmla="*/ 61 w 100"/>
                    <a:gd name="T63" fmla="*/ 76 h 84"/>
                    <a:gd name="T64" fmla="*/ 52 w 100"/>
                    <a:gd name="T65" fmla="*/ 73 h 84"/>
                    <a:gd name="T66" fmla="*/ 43 w 100"/>
                    <a:gd name="T67" fmla="*/ 67 h 84"/>
                    <a:gd name="T68" fmla="*/ 43 w 100"/>
                    <a:gd name="T69" fmla="*/ 67 h 84"/>
                    <a:gd name="T70" fmla="*/ 34 w 100"/>
                    <a:gd name="T71" fmla="*/ 63 h 84"/>
                    <a:gd name="T72" fmla="*/ 26 w 100"/>
                    <a:gd name="T73" fmla="*/ 57 h 84"/>
                    <a:gd name="T74" fmla="*/ 19 w 100"/>
                    <a:gd name="T75" fmla="*/ 51 h 84"/>
                    <a:gd name="T76" fmla="*/ 13 w 100"/>
                    <a:gd name="T77" fmla="*/ 45 h 84"/>
                    <a:gd name="T78" fmla="*/ 9 w 100"/>
                    <a:gd name="T79" fmla="*/ 39 h 84"/>
                    <a:gd name="T80" fmla="*/ 4 w 100"/>
                    <a:gd name="T81" fmla="*/ 33 h 84"/>
                    <a:gd name="T82" fmla="*/ 1 w 100"/>
                    <a:gd name="T83" fmla="*/ 27 h 84"/>
                    <a:gd name="T84" fmla="*/ 0 w 100"/>
                    <a:gd name="T85" fmla="*/ 21 h 84"/>
                    <a:gd name="T86" fmla="*/ 0 w 100"/>
                    <a:gd name="T87" fmla="*/ 16 h 84"/>
                    <a:gd name="T88" fmla="*/ 1 w 100"/>
                    <a:gd name="T89" fmla="*/ 12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
                    <a:gd name="T136" fmla="*/ 0 h 84"/>
                    <a:gd name="T137" fmla="*/ 100 w 100"/>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 h="84">
                      <a:moveTo>
                        <a:pt x="1" y="12"/>
                      </a:moveTo>
                      <a:lnTo>
                        <a:pt x="1" y="12"/>
                      </a:lnTo>
                      <a:lnTo>
                        <a:pt x="6" y="7"/>
                      </a:lnTo>
                      <a:lnTo>
                        <a:pt x="9" y="3"/>
                      </a:lnTo>
                      <a:lnTo>
                        <a:pt x="13" y="1"/>
                      </a:lnTo>
                      <a:lnTo>
                        <a:pt x="19" y="0"/>
                      </a:lnTo>
                      <a:lnTo>
                        <a:pt x="25" y="0"/>
                      </a:lnTo>
                      <a:lnTo>
                        <a:pt x="31" y="3"/>
                      </a:lnTo>
                      <a:lnTo>
                        <a:pt x="38" y="4"/>
                      </a:lnTo>
                      <a:lnTo>
                        <a:pt x="46" y="9"/>
                      </a:lnTo>
                      <a:lnTo>
                        <a:pt x="55" y="12"/>
                      </a:lnTo>
                      <a:lnTo>
                        <a:pt x="64" y="16"/>
                      </a:lnTo>
                      <a:lnTo>
                        <a:pt x="73" y="21"/>
                      </a:lnTo>
                      <a:lnTo>
                        <a:pt x="80" y="24"/>
                      </a:lnTo>
                      <a:lnTo>
                        <a:pt x="86" y="28"/>
                      </a:lnTo>
                      <a:lnTo>
                        <a:pt x="91" y="33"/>
                      </a:lnTo>
                      <a:lnTo>
                        <a:pt x="94" y="37"/>
                      </a:lnTo>
                      <a:lnTo>
                        <a:pt x="97" y="43"/>
                      </a:lnTo>
                      <a:lnTo>
                        <a:pt x="98" y="48"/>
                      </a:lnTo>
                      <a:lnTo>
                        <a:pt x="100" y="55"/>
                      </a:lnTo>
                      <a:lnTo>
                        <a:pt x="100" y="61"/>
                      </a:lnTo>
                      <a:lnTo>
                        <a:pt x="98" y="67"/>
                      </a:lnTo>
                      <a:lnTo>
                        <a:pt x="97" y="75"/>
                      </a:lnTo>
                      <a:lnTo>
                        <a:pt x="94" y="79"/>
                      </a:lnTo>
                      <a:lnTo>
                        <a:pt x="91" y="82"/>
                      </a:lnTo>
                      <a:lnTo>
                        <a:pt x="86" y="84"/>
                      </a:lnTo>
                      <a:lnTo>
                        <a:pt x="82" y="84"/>
                      </a:lnTo>
                      <a:lnTo>
                        <a:pt x="74" y="82"/>
                      </a:lnTo>
                      <a:lnTo>
                        <a:pt x="68" y="81"/>
                      </a:lnTo>
                      <a:lnTo>
                        <a:pt x="61" y="76"/>
                      </a:lnTo>
                      <a:lnTo>
                        <a:pt x="52" y="73"/>
                      </a:lnTo>
                      <a:lnTo>
                        <a:pt x="43" y="67"/>
                      </a:lnTo>
                      <a:lnTo>
                        <a:pt x="34" y="63"/>
                      </a:lnTo>
                      <a:lnTo>
                        <a:pt x="26" y="57"/>
                      </a:lnTo>
                      <a:lnTo>
                        <a:pt x="19" y="51"/>
                      </a:lnTo>
                      <a:lnTo>
                        <a:pt x="13" y="45"/>
                      </a:lnTo>
                      <a:lnTo>
                        <a:pt x="9" y="39"/>
                      </a:lnTo>
                      <a:lnTo>
                        <a:pt x="4" y="33"/>
                      </a:lnTo>
                      <a:lnTo>
                        <a:pt x="1" y="27"/>
                      </a:lnTo>
                      <a:lnTo>
                        <a:pt x="0" y="21"/>
                      </a:lnTo>
                      <a:lnTo>
                        <a:pt x="0" y="16"/>
                      </a:lnTo>
                      <a:lnTo>
                        <a:pt x="1"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80" name="Freeform 1128"/>
                <p:cNvSpPr>
                  <a:spLocks/>
                </p:cNvSpPr>
                <p:nvPr/>
              </p:nvSpPr>
              <p:spPr bwMode="auto">
                <a:xfrm>
                  <a:off x="1551" y="1881"/>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6 w 7"/>
                    <a:gd name="T19" fmla="*/ 4 h 7"/>
                    <a:gd name="T20" fmla="*/ 6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0"/>
                      </a:lnTo>
                      <a:lnTo>
                        <a:pt x="7" y="1"/>
                      </a:lnTo>
                      <a:lnTo>
                        <a:pt x="7" y="3"/>
                      </a:lnTo>
                      <a:lnTo>
                        <a:pt x="6" y="4"/>
                      </a:lnTo>
                      <a:lnTo>
                        <a:pt x="6" y="6"/>
                      </a:lnTo>
                      <a:lnTo>
                        <a:pt x="4" y="6"/>
                      </a:lnTo>
                      <a:lnTo>
                        <a:pt x="3" y="7"/>
                      </a:lnTo>
                      <a:lnTo>
                        <a:pt x="1" y="7"/>
                      </a:lnTo>
                      <a:lnTo>
                        <a:pt x="0" y="7"/>
                      </a:lnTo>
                      <a:lnTo>
                        <a:pt x="0" y="6"/>
                      </a:lnTo>
                      <a:lnTo>
                        <a:pt x="0" y="4"/>
                      </a:lnTo>
                      <a:lnTo>
                        <a:pt x="0" y="3"/>
                      </a:lnTo>
                      <a:lnTo>
                        <a:pt x="0" y="1"/>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81" name="Freeform 1129"/>
                <p:cNvSpPr>
                  <a:spLocks/>
                </p:cNvSpPr>
                <p:nvPr/>
              </p:nvSpPr>
              <p:spPr bwMode="auto">
                <a:xfrm>
                  <a:off x="1551" y="1881"/>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7 w 7"/>
                    <a:gd name="T11" fmla="*/ 0 h 7"/>
                    <a:gd name="T12" fmla="*/ 7 w 7"/>
                    <a:gd name="T13" fmla="*/ 1 h 7"/>
                    <a:gd name="T14" fmla="*/ 7 w 7"/>
                    <a:gd name="T15" fmla="*/ 3 h 7"/>
                    <a:gd name="T16" fmla="*/ 7 w 7"/>
                    <a:gd name="T17" fmla="*/ 3 h 7"/>
                    <a:gd name="T18" fmla="*/ 6 w 7"/>
                    <a:gd name="T19" fmla="*/ 4 h 7"/>
                    <a:gd name="T20" fmla="*/ 6 w 7"/>
                    <a:gd name="T21" fmla="*/ 6 h 7"/>
                    <a:gd name="T22" fmla="*/ 4 w 7"/>
                    <a:gd name="T23" fmla="*/ 6 h 7"/>
                    <a:gd name="T24" fmla="*/ 4 w 7"/>
                    <a:gd name="T25" fmla="*/ 6 h 7"/>
                    <a:gd name="T26" fmla="*/ 3 w 7"/>
                    <a:gd name="T27" fmla="*/ 7 h 7"/>
                    <a:gd name="T28" fmla="*/ 1 w 7"/>
                    <a:gd name="T29" fmla="*/ 7 h 7"/>
                    <a:gd name="T30" fmla="*/ 0 w 7"/>
                    <a:gd name="T31" fmla="*/ 7 h 7"/>
                    <a:gd name="T32" fmla="*/ 0 w 7"/>
                    <a:gd name="T33" fmla="*/ 6 h 7"/>
                    <a:gd name="T34" fmla="*/ 0 w 7"/>
                    <a:gd name="T35" fmla="*/ 6 h 7"/>
                    <a:gd name="T36" fmla="*/ 0 w 7"/>
                    <a:gd name="T37" fmla="*/ 4 h 7"/>
                    <a:gd name="T38" fmla="*/ 0 w 7"/>
                    <a:gd name="T39" fmla="*/ 3 h 7"/>
                    <a:gd name="T40" fmla="*/ 0 w 7"/>
                    <a:gd name="T41" fmla="*/ 3 h 7"/>
                    <a:gd name="T42" fmla="*/ 0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0"/>
                      </a:lnTo>
                      <a:lnTo>
                        <a:pt x="7" y="1"/>
                      </a:lnTo>
                      <a:lnTo>
                        <a:pt x="7" y="3"/>
                      </a:lnTo>
                      <a:lnTo>
                        <a:pt x="6" y="4"/>
                      </a:lnTo>
                      <a:lnTo>
                        <a:pt x="6" y="6"/>
                      </a:lnTo>
                      <a:lnTo>
                        <a:pt x="4" y="6"/>
                      </a:lnTo>
                      <a:lnTo>
                        <a:pt x="3" y="7"/>
                      </a:lnTo>
                      <a:lnTo>
                        <a:pt x="1" y="7"/>
                      </a:lnTo>
                      <a:lnTo>
                        <a:pt x="0" y="7"/>
                      </a:lnTo>
                      <a:lnTo>
                        <a:pt x="0" y="6"/>
                      </a:lnTo>
                      <a:lnTo>
                        <a:pt x="0" y="4"/>
                      </a:lnTo>
                      <a:lnTo>
                        <a:pt x="0" y="3"/>
                      </a:lnTo>
                      <a:lnTo>
                        <a:pt x="0" y="1"/>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82" name="Freeform 1130"/>
                <p:cNvSpPr>
                  <a:spLocks/>
                </p:cNvSpPr>
                <p:nvPr/>
              </p:nvSpPr>
              <p:spPr bwMode="auto">
                <a:xfrm>
                  <a:off x="1599" y="1908"/>
                  <a:ext cx="7" cy="9"/>
                </a:xfrm>
                <a:custGeom>
                  <a:avLst/>
                  <a:gdLst>
                    <a:gd name="T0" fmla="*/ 3 w 7"/>
                    <a:gd name="T1" fmla="*/ 1 h 9"/>
                    <a:gd name="T2" fmla="*/ 3 w 7"/>
                    <a:gd name="T3" fmla="*/ 1 h 9"/>
                    <a:gd name="T4" fmla="*/ 4 w 7"/>
                    <a:gd name="T5" fmla="*/ 1 h 9"/>
                    <a:gd name="T6" fmla="*/ 6 w 7"/>
                    <a:gd name="T7" fmla="*/ 0 h 9"/>
                    <a:gd name="T8" fmla="*/ 6 w 7"/>
                    <a:gd name="T9" fmla="*/ 1 h 9"/>
                    <a:gd name="T10" fmla="*/ 7 w 7"/>
                    <a:gd name="T11" fmla="*/ 1 h 9"/>
                    <a:gd name="T12" fmla="*/ 7 w 7"/>
                    <a:gd name="T13" fmla="*/ 3 h 9"/>
                    <a:gd name="T14" fmla="*/ 7 w 7"/>
                    <a:gd name="T15" fmla="*/ 3 h 9"/>
                    <a:gd name="T16" fmla="*/ 7 w 7"/>
                    <a:gd name="T17" fmla="*/ 4 h 9"/>
                    <a:gd name="T18" fmla="*/ 7 w 7"/>
                    <a:gd name="T19" fmla="*/ 6 h 9"/>
                    <a:gd name="T20" fmla="*/ 6 w 7"/>
                    <a:gd name="T21" fmla="*/ 7 h 9"/>
                    <a:gd name="T22" fmla="*/ 4 w 7"/>
                    <a:gd name="T23" fmla="*/ 7 h 9"/>
                    <a:gd name="T24" fmla="*/ 4 w 7"/>
                    <a:gd name="T25" fmla="*/ 7 h 9"/>
                    <a:gd name="T26" fmla="*/ 3 w 7"/>
                    <a:gd name="T27" fmla="*/ 9 h 9"/>
                    <a:gd name="T28" fmla="*/ 3 w 7"/>
                    <a:gd name="T29" fmla="*/ 9 h 9"/>
                    <a:gd name="T30" fmla="*/ 1 w 7"/>
                    <a:gd name="T31" fmla="*/ 9 h 9"/>
                    <a:gd name="T32" fmla="*/ 1 w 7"/>
                    <a:gd name="T33" fmla="*/ 7 h 9"/>
                    <a:gd name="T34" fmla="*/ 0 w 7"/>
                    <a:gd name="T35" fmla="*/ 7 h 9"/>
                    <a:gd name="T36" fmla="*/ 0 w 7"/>
                    <a:gd name="T37" fmla="*/ 6 h 9"/>
                    <a:gd name="T38" fmla="*/ 0 w 7"/>
                    <a:gd name="T39" fmla="*/ 4 h 9"/>
                    <a:gd name="T40" fmla="*/ 1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1"/>
                      </a:lnTo>
                      <a:lnTo>
                        <a:pt x="6" y="0"/>
                      </a:lnTo>
                      <a:lnTo>
                        <a:pt x="6" y="1"/>
                      </a:lnTo>
                      <a:lnTo>
                        <a:pt x="7" y="1"/>
                      </a:lnTo>
                      <a:lnTo>
                        <a:pt x="7" y="3"/>
                      </a:lnTo>
                      <a:lnTo>
                        <a:pt x="7" y="4"/>
                      </a:lnTo>
                      <a:lnTo>
                        <a:pt x="7" y="6"/>
                      </a:lnTo>
                      <a:lnTo>
                        <a:pt x="6" y="7"/>
                      </a:lnTo>
                      <a:lnTo>
                        <a:pt x="4" y="7"/>
                      </a:lnTo>
                      <a:lnTo>
                        <a:pt x="3" y="9"/>
                      </a:lnTo>
                      <a:lnTo>
                        <a:pt x="1" y="9"/>
                      </a:lnTo>
                      <a:lnTo>
                        <a:pt x="1" y="7"/>
                      </a:lnTo>
                      <a:lnTo>
                        <a:pt x="0" y="7"/>
                      </a:lnTo>
                      <a:lnTo>
                        <a:pt x="0" y="6"/>
                      </a:lnTo>
                      <a:lnTo>
                        <a:pt x="0" y="4"/>
                      </a:lnTo>
                      <a:lnTo>
                        <a:pt x="1" y="3"/>
                      </a:lnTo>
                      <a:lnTo>
                        <a:pt x="3"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83" name="Freeform 1131"/>
                <p:cNvSpPr>
                  <a:spLocks/>
                </p:cNvSpPr>
                <p:nvPr/>
              </p:nvSpPr>
              <p:spPr bwMode="auto">
                <a:xfrm>
                  <a:off x="1599" y="1908"/>
                  <a:ext cx="7" cy="9"/>
                </a:xfrm>
                <a:custGeom>
                  <a:avLst/>
                  <a:gdLst>
                    <a:gd name="T0" fmla="*/ 3 w 7"/>
                    <a:gd name="T1" fmla="*/ 1 h 9"/>
                    <a:gd name="T2" fmla="*/ 3 w 7"/>
                    <a:gd name="T3" fmla="*/ 1 h 9"/>
                    <a:gd name="T4" fmla="*/ 4 w 7"/>
                    <a:gd name="T5" fmla="*/ 1 h 9"/>
                    <a:gd name="T6" fmla="*/ 6 w 7"/>
                    <a:gd name="T7" fmla="*/ 0 h 9"/>
                    <a:gd name="T8" fmla="*/ 6 w 7"/>
                    <a:gd name="T9" fmla="*/ 1 h 9"/>
                    <a:gd name="T10" fmla="*/ 7 w 7"/>
                    <a:gd name="T11" fmla="*/ 1 h 9"/>
                    <a:gd name="T12" fmla="*/ 7 w 7"/>
                    <a:gd name="T13" fmla="*/ 3 h 9"/>
                    <a:gd name="T14" fmla="*/ 7 w 7"/>
                    <a:gd name="T15" fmla="*/ 3 h 9"/>
                    <a:gd name="T16" fmla="*/ 7 w 7"/>
                    <a:gd name="T17" fmla="*/ 4 h 9"/>
                    <a:gd name="T18" fmla="*/ 7 w 7"/>
                    <a:gd name="T19" fmla="*/ 6 h 9"/>
                    <a:gd name="T20" fmla="*/ 6 w 7"/>
                    <a:gd name="T21" fmla="*/ 7 h 9"/>
                    <a:gd name="T22" fmla="*/ 4 w 7"/>
                    <a:gd name="T23" fmla="*/ 7 h 9"/>
                    <a:gd name="T24" fmla="*/ 4 w 7"/>
                    <a:gd name="T25" fmla="*/ 7 h 9"/>
                    <a:gd name="T26" fmla="*/ 3 w 7"/>
                    <a:gd name="T27" fmla="*/ 9 h 9"/>
                    <a:gd name="T28" fmla="*/ 3 w 7"/>
                    <a:gd name="T29" fmla="*/ 9 h 9"/>
                    <a:gd name="T30" fmla="*/ 1 w 7"/>
                    <a:gd name="T31" fmla="*/ 9 h 9"/>
                    <a:gd name="T32" fmla="*/ 1 w 7"/>
                    <a:gd name="T33" fmla="*/ 7 h 9"/>
                    <a:gd name="T34" fmla="*/ 0 w 7"/>
                    <a:gd name="T35" fmla="*/ 7 h 9"/>
                    <a:gd name="T36" fmla="*/ 0 w 7"/>
                    <a:gd name="T37" fmla="*/ 6 h 9"/>
                    <a:gd name="T38" fmla="*/ 0 w 7"/>
                    <a:gd name="T39" fmla="*/ 4 h 9"/>
                    <a:gd name="T40" fmla="*/ 1 w 7"/>
                    <a:gd name="T41" fmla="*/ 3 h 9"/>
                    <a:gd name="T42" fmla="*/ 1 w 7"/>
                    <a:gd name="T43" fmla="*/ 3 h 9"/>
                    <a:gd name="T44" fmla="*/ 3 w 7"/>
                    <a:gd name="T45" fmla="*/ 1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3" y="1"/>
                      </a:moveTo>
                      <a:lnTo>
                        <a:pt x="3" y="1"/>
                      </a:lnTo>
                      <a:lnTo>
                        <a:pt x="4" y="1"/>
                      </a:lnTo>
                      <a:lnTo>
                        <a:pt x="6" y="0"/>
                      </a:lnTo>
                      <a:lnTo>
                        <a:pt x="6" y="1"/>
                      </a:lnTo>
                      <a:lnTo>
                        <a:pt x="7" y="1"/>
                      </a:lnTo>
                      <a:lnTo>
                        <a:pt x="7" y="3"/>
                      </a:lnTo>
                      <a:lnTo>
                        <a:pt x="7" y="4"/>
                      </a:lnTo>
                      <a:lnTo>
                        <a:pt x="7" y="6"/>
                      </a:lnTo>
                      <a:lnTo>
                        <a:pt x="6" y="7"/>
                      </a:lnTo>
                      <a:lnTo>
                        <a:pt x="4" y="7"/>
                      </a:lnTo>
                      <a:lnTo>
                        <a:pt x="3" y="9"/>
                      </a:lnTo>
                      <a:lnTo>
                        <a:pt x="1" y="9"/>
                      </a:lnTo>
                      <a:lnTo>
                        <a:pt x="1" y="7"/>
                      </a:lnTo>
                      <a:lnTo>
                        <a:pt x="0" y="7"/>
                      </a:lnTo>
                      <a:lnTo>
                        <a:pt x="0" y="6"/>
                      </a:lnTo>
                      <a:lnTo>
                        <a:pt x="0" y="4"/>
                      </a:lnTo>
                      <a:lnTo>
                        <a:pt x="1" y="3"/>
                      </a:lnTo>
                      <a:lnTo>
                        <a:pt x="3"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84" name="Freeform 1132"/>
                <p:cNvSpPr>
                  <a:spLocks/>
                </p:cNvSpPr>
                <p:nvPr/>
              </p:nvSpPr>
              <p:spPr bwMode="auto">
                <a:xfrm>
                  <a:off x="1478" y="1902"/>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7 w 7"/>
                    <a:gd name="T11" fmla="*/ 0 h 7"/>
                    <a:gd name="T12" fmla="*/ 7 w 7"/>
                    <a:gd name="T13" fmla="*/ 1 h 7"/>
                    <a:gd name="T14" fmla="*/ 7 w 7"/>
                    <a:gd name="T15" fmla="*/ 1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3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0"/>
                      </a:lnTo>
                      <a:lnTo>
                        <a:pt x="7" y="1"/>
                      </a:lnTo>
                      <a:lnTo>
                        <a:pt x="7" y="3"/>
                      </a:lnTo>
                      <a:lnTo>
                        <a:pt x="7" y="4"/>
                      </a:lnTo>
                      <a:lnTo>
                        <a:pt x="6" y="6"/>
                      </a:lnTo>
                      <a:lnTo>
                        <a:pt x="4" y="7"/>
                      </a:lnTo>
                      <a:lnTo>
                        <a:pt x="3" y="7"/>
                      </a:lnTo>
                      <a:lnTo>
                        <a:pt x="1" y="7"/>
                      </a:lnTo>
                      <a:lnTo>
                        <a:pt x="0"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85" name="Freeform 1133"/>
                <p:cNvSpPr>
                  <a:spLocks/>
                </p:cNvSpPr>
                <p:nvPr/>
              </p:nvSpPr>
              <p:spPr bwMode="auto">
                <a:xfrm>
                  <a:off x="1478" y="1902"/>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7 w 7"/>
                    <a:gd name="T11" fmla="*/ 0 h 7"/>
                    <a:gd name="T12" fmla="*/ 7 w 7"/>
                    <a:gd name="T13" fmla="*/ 1 h 7"/>
                    <a:gd name="T14" fmla="*/ 7 w 7"/>
                    <a:gd name="T15" fmla="*/ 1 h 7"/>
                    <a:gd name="T16" fmla="*/ 7 w 7"/>
                    <a:gd name="T17" fmla="*/ 3 h 7"/>
                    <a:gd name="T18" fmla="*/ 7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7 h 7"/>
                    <a:gd name="T34" fmla="*/ 0 w 7"/>
                    <a:gd name="T35" fmla="*/ 6 h 7"/>
                    <a:gd name="T36" fmla="*/ 0 w 7"/>
                    <a:gd name="T37" fmla="*/ 4 h 7"/>
                    <a:gd name="T38" fmla="*/ 0 w 7"/>
                    <a:gd name="T39" fmla="*/ 3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0"/>
                      </a:lnTo>
                      <a:lnTo>
                        <a:pt x="7" y="1"/>
                      </a:lnTo>
                      <a:lnTo>
                        <a:pt x="7" y="3"/>
                      </a:lnTo>
                      <a:lnTo>
                        <a:pt x="7" y="4"/>
                      </a:lnTo>
                      <a:lnTo>
                        <a:pt x="6" y="6"/>
                      </a:lnTo>
                      <a:lnTo>
                        <a:pt x="4" y="7"/>
                      </a:lnTo>
                      <a:lnTo>
                        <a:pt x="3" y="7"/>
                      </a:lnTo>
                      <a:lnTo>
                        <a:pt x="1" y="7"/>
                      </a:lnTo>
                      <a:lnTo>
                        <a:pt x="0"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86" name="Freeform 1134"/>
                <p:cNvSpPr>
                  <a:spLocks/>
                </p:cNvSpPr>
                <p:nvPr/>
              </p:nvSpPr>
              <p:spPr bwMode="auto">
                <a:xfrm>
                  <a:off x="1614" y="1956"/>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6" y="4"/>
                      </a:lnTo>
                      <a:lnTo>
                        <a:pt x="6" y="6"/>
                      </a:lnTo>
                      <a:lnTo>
                        <a:pt x="4" y="7"/>
                      </a:lnTo>
                      <a:lnTo>
                        <a:pt x="3" y="7"/>
                      </a:lnTo>
                      <a:lnTo>
                        <a:pt x="1" y="7"/>
                      </a:lnTo>
                      <a:lnTo>
                        <a:pt x="0" y="6"/>
                      </a:lnTo>
                      <a:lnTo>
                        <a:pt x="0" y="4"/>
                      </a:lnTo>
                      <a:lnTo>
                        <a:pt x="0" y="3"/>
                      </a:lnTo>
                      <a:lnTo>
                        <a:pt x="1" y="1"/>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87" name="Freeform 1135"/>
                <p:cNvSpPr>
                  <a:spLocks/>
                </p:cNvSpPr>
                <p:nvPr/>
              </p:nvSpPr>
              <p:spPr bwMode="auto">
                <a:xfrm>
                  <a:off x="1614" y="1956"/>
                  <a:ext cx="7" cy="7"/>
                </a:xfrm>
                <a:custGeom>
                  <a:avLst/>
                  <a:gdLst>
                    <a:gd name="T0" fmla="*/ 1 w 7"/>
                    <a:gd name="T1" fmla="*/ 1 h 7"/>
                    <a:gd name="T2" fmla="*/ 1 w 7"/>
                    <a:gd name="T3" fmla="*/ 1 h 7"/>
                    <a:gd name="T4" fmla="*/ 3 w 7"/>
                    <a:gd name="T5" fmla="*/ 0 h 7"/>
                    <a:gd name="T6" fmla="*/ 4 w 7"/>
                    <a:gd name="T7" fmla="*/ 0 h 7"/>
                    <a:gd name="T8" fmla="*/ 6 w 7"/>
                    <a:gd name="T9" fmla="*/ 0 h 7"/>
                    <a:gd name="T10" fmla="*/ 6 w 7"/>
                    <a:gd name="T11" fmla="*/ 0 h 7"/>
                    <a:gd name="T12" fmla="*/ 7 w 7"/>
                    <a:gd name="T13" fmla="*/ 1 h 7"/>
                    <a:gd name="T14" fmla="*/ 7 w 7"/>
                    <a:gd name="T15" fmla="*/ 1 h 7"/>
                    <a:gd name="T16" fmla="*/ 7 w 7"/>
                    <a:gd name="T17" fmla="*/ 3 h 7"/>
                    <a:gd name="T18" fmla="*/ 6 w 7"/>
                    <a:gd name="T19" fmla="*/ 4 h 7"/>
                    <a:gd name="T20" fmla="*/ 6 w 7"/>
                    <a:gd name="T21" fmla="*/ 6 h 7"/>
                    <a:gd name="T22" fmla="*/ 4 w 7"/>
                    <a:gd name="T23" fmla="*/ 7 h 7"/>
                    <a:gd name="T24" fmla="*/ 4 w 7"/>
                    <a:gd name="T25" fmla="*/ 7 h 7"/>
                    <a:gd name="T26" fmla="*/ 3 w 7"/>
                    <a:gd name="T27" fmla="*/ 7 h 7"/>
                    <a:gd name="T28" fmla="*/ 1 w 7"/>
                    <a:gd name="T29" fmla="*/ 7 h 7"/>
                    <a:gd name="T30" fmla="*/ 1 w 7"/>
                    <a:gd name="T31" fmla="*/ 7 h 7"/>
                    <a:gd name="T32" fmla="*/ 0 w 7"/>
                    <a:gd name="T33" fmla="*/ 6 h 7"/>
                    <a:gd name="T34" fmla="*/ 0 w 7"/>
                    <a:gd name="T35" fmla="*/ 6 h 7"/>
                    <a:gd name="T36" fmla="*/ 0 w 7"/>
                    <a:gd name="T37" fmla="*/ 4 h 7"/>
                    <a:gd name="T38" fmla="*/ 0 w 7"/>
                    <a:gd name="T39" fmla="*/ 3 h 7"/>
                    <a:gd name="T40" fmla="*/ 0 w 7"/>
                    <a:gd name="T41" fmla="*/ 3 h 7"/>
                    <a:gd name="T42" fmla="*/ 1 w 7"/>
                    <a:gd name="T43" fmla="*/ 1 h 7"/>
                    <a:gd name="T44" fmla="*/ 1 w 7"/>
                    <a:gd name="T45" fmla="*/ 1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1" y="1"/>
                      </a:moveTo>
                      <a:lnTo>
                        <a:pt x="1" y="1"/>
                      </a:lnTo>
                      <a:lnTo>
                        <a:pt x="3" y="0"/>
                      </a:lnTo>
                      <a:lnTo>
                        <a:pt x="4" y="0"/>
                      </a:lnTo>
                      <a:lnTo>
                        <a:pt x="6" y="0"/>
                      </a:lnTo>
                      <a:lnTo>
                        <a:pt x="7" y="1"/>
                      </a:lnTo>
                      <a:lnTo>
                        <a:pt x="7" y="3"/>
                      </a:lnTo>
                      <a:lnTo>
                        <a:pt x="6" y="4"/>
                      </a:lnTo>
                      <a:lnTo>
                        <a:pt x="6" y="6"/>
                      </a:lnTo>
                      <a:lnTo>
                        <a:pt x="4" y="7"/>
                      </a:lnTo>
                      <a:lnTo>
                        <a:pt x="3" y="7"/>
                      </a:lnTo>
                      <a:lnTo>
                        <a:pt x="1" y="7"/>
                      </a:lnTo>
                      <a:lnTo>
                        <a:pt x="0" y="6"/>
                      </a:lnTo>
                      <a:lnTo>
                        <a:pt x="0" y="4"/>
                      </a:lnTo>
                      <a:lnTo>
                        <a:pt x="0" y="3"/>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88" name="Freeform 1136"/>
                <p:cNvSpPr>
                  <a:spLocks/>
                </p:cNvSpPr>
                <p:nvPr/>
              </p:nvSpPr>
              <p:spPr bwMode="auto">
                <a:xfrm>
                  <a:off x="1503" y="1893"/>
                  <a:ext cx="45" cy="24"/>
                </a:xfrm>
                <a:custGeom>
                  <a:avLst/>
                  <a:gdLst>
                    <a:gd name="T0" fmla="*/ 45 w 45"/>
                    <a:gd name="T1" fmla="*/ 7 h 24"/>
                    <a:gd name="T2" fmla="*/ 43 w 45"/>
                    <a:gd name="T3" fmla="*/ 7 h 24"/>
                    <a:gd name="T4" fmla="*/ 40 w 45"/>
                    <a:gd name="T5" fmla="*/ 6 h 24"/>
                    <a:gd name="T6" fmla="*/ 37 w 45"/>
                    <a:gd name="T7" fmla="*/ 6 h 24"/>
                    <a:gd name="T8" fmla="*/ 34 w 45"/>
                    <a:gd name="T9" fmla="*/ 4 h 24"/>
                    <a:gd name="T10" fmla="*/ 31 w 45"/>
                    <a:gd name="T11" fmla="*/ 4 h 24"/>
                    <a:gd name="T12" fmla="*/ 27 w 45"/>
                    <a:gd name="T13" fmla="*/ 3 h 24"/>
                    <a:gd name="T14" fmla="*/ 22 w 45"/>
                    <a:gd name="T15" fmla="*/ 3 h 24"/>
                    <a:gd name="T16" fmla="*/ 18 w 45"/>
                    <a:gd name="T17" fmla="*/ 3 h 24"/>
                    <a:gd name="T18" fmla="*/ 15 w 45"/>
                    <a:gd name="T19" fmla="*/ 4 h 24"/>
                    <a:gd name="T20" fmla="*/ 11 w 45"/>
                    <a:gd name="T21" fmla="*/ 6 h 24"/>
                    <a:gd name="T22" fmla="*/ 11 w 45"/>
                    <a:gd name="T23" fmla="*/ 6 h 24"/>
                    <a:gd name="T24" fmla="*/ 6 w 45"/>
                    <a:gd name="T25" fmla="*/ 7 h 24"/>
                    <a:gd name="T26" fmla="*/ 5 w 45"/>
                    <a:gd name="T27" fmla="*/ 10 h 24"/>
                    <a:gd name="T28" fmla="*/ 3 w 45"/>
                    <a:gd name="T29" fmla="*/ 13 h 24"/>
                    <a:gd name="T30" fmla="*/ 3 w 45"/>
                    <a:gd name="T31" fmla="*/ 16 h 24"/>
                    <a:gd name="T32" fmla="*/ 3 w 45"/>
                    <a:gd name="T33" fmla="*/ 19 h 24"/>
                    <a:gd name="T34" fmla="*/ 3 w 45"/>
                    <a:gd name="T35" fmla="*/ 22 h 24"/>
                    <a:gd name="T36" fmla="*/ 3 w 45"/>
                    <a:gd name="T37" fmla="*/ 22 h 24"/>
                    <a:gd name="T38" fmla="*/ 3 w 45"/>
                    <a:gd name="T39" fmla="*/ 24 h 24"/>
                    <a:gd name="T40" fmla="*/ 3 w 45"/>
                    <a:gd name="T41" fmla="*/ 22 h 24"/>
                    <a:gd name="T42" fmla="*/ 2 w 45"/>
                    <a:gd name="T43" fmla="*/ 21 h 24"/>
                    <a:gd name="T44" fmla="*/ 2 w 45"/>
                    <a:gd name="T45" fmla="*/ 21 h 24"/>
                    <a:gd name="T46" fmla="*/ 2 w 45"/>
                    <a:gd name="T47" fmla="*/ 16 h 24"/>
                    <a:gd name="T48" fmla="*/ 0 w 45"/>
                    <a:gd name="T49" fmla="*/ 13 h 24"/>
                    <a:gd name="T50" fmla="*/ 2 w 45"/>
                    <a:gd name="T51" fmla="*/ 10 h 24"/>
                    <a:gd name="T52" fmla="*/ 2 w 45"/>
                    <a:gd name="T53" fmla="*/ 9 h 24"/>
                    <a:gd name="T54" fmla="*/ 3 w 45"/>
                    <a:gd name="T55" fmla="*/ 6 h 24"/>
                    <a:gd name="T56" fmla="*/ 5 w 45"/>
                    <a:gd name="T57" fmla="*/ 4 h 24"/>
                    <a:gd name="T58" fmla="*/ 8 w 45"/>
                    <a:gd name="T59" fmla="*/ 3 h 24"/>
                    <a:gd name="T60" fmla="*/ 9 w 45"/>
                    <a:gd name="T61" fmla="*/ 3 h 24"/>
                    <a:gd name="T62" fmla="*/ 12 w 45"/>
                    <a:gd name="T63" fmla="*/ 1 h 24"/>
                    <a:gd name="T64" fmla="*/ 15 w 45"/>
                    <a:gd name="T65" fmla="*/ 0 h 24"/>
                    <a:gd name="T66" fmla="*/ 15 w 45"/>
                    <a:gd name="T67" fmla="*/ 0 h 24"/>
                    <a:gd name="T68" fmla="*/ 18 w 45"/>
                    <a:gd name="T69" fmla="*/ 0 h 24"/>
                    <a:gd name="T70" fmla="*/ 21 w 45"/>
                    <a:gd name="T71" fmla="*/ 0 h 24"/>
                    <a:gd name="T72" fmla="*/ 25 w 45"/>
                    <a:gd name="T73" fmla="*/ 0 h 24"/>
                    <a:gd name="T74" fmla="*/ 28 w 45"/>
                    <a:gd name="T75" fmla="*/ 1 h 24"/>
                    <a:gd name="T76" fmla="*/ 33 w 45"/>
                    <a:gd name="T77" fmla="*/ 3 h 24"/>
                    <a:gd name="T78" fmla="*/ 37 w 45"/>
                    <a:gd name="T79" fmla="*/ 4 h 24"/>
                    <a:gd name="T80" fmla="*/ 40 w 45"/>
                    <a:gd name="T81" fmla="*/ 6 h 24"/>
                    <a:gd name="T82" fmla="*/ 43 w 45"/>
                    <a:gd name="T83" fmla="*/ 6 h 24"/>
                    <a:gd name="T84" fmla="*/ 45 w 45"/>
                    <a:gd name="T85" fmla="*/ 7 h 24"/>
                    <a:gd name="T86" fmla="*/ 45 w 45"/>
                    <a:gd name="T87" fmla="*/ 7 h 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
                    <a:gd name="T133" fmla="*/ 0 h 24"/>
                    <a:gd name="T134" fmla="*/ 45 w 45"/>
                    <a:gd name="T135" fmla="*/ 24 h 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 h="24">
                      <a:moveTo>
                        <a:pt x="45" y="7"/>
                      </a:moveTo>
                      <a:lnTo>
                        <a:pt x="43" y="7"/>
                      </a:lnTo>
                      <a:lnTo>
                        <a:pt x="40" y="6"/>
                      </a:lnTo>
                      <a:lnTo>
                        <a:pt x="37" y="6"/>
                      </a:lnTo>
                      <a:lnTo>
                        <a:pt x="34" y="4"/>
                      </a:lnTo>
                      <a:lnTo>
                        <a:pt x="31" y="4"/>
                      </a:lnTo>
                      <a:lnTo>
                        <a:pt x="27" y="3"/>
                      </a:lnTo>
                      <a:lnTo>
                        <a:pt x="22" y="3"/>
                      </a:lnTo>
                      <a:lnTo>
                        <a:pt x="18" y="3"/>
                      </a:lnTo>
                      <a:lnTo>
                        <a:pt x="15" y="4"/>
                      </a:lnTo>
                      <a:lnTo>
                        <a:pt x="11" y="6"/>
                      </a:lnTo>
                      <a:lnTo>
                        <a:pt x="6" y="7"/>
                      </a:lnTo>
                      <a:lnTo>
                        <a:pt x="5" y="10"/>
                      </a:lnTo>
                      <a:lnTo>
                        <a:pt x="3" y="13"/>
                      </a:lnTo>
                      <a:lnTo>
                        <a:pt x="3" y="16"/>
                      </a:lnTo>
                      <a:lnTo>
                        <a:pt x="3" y="19"/>
                      </a:lnTo>
                      <a:lnTo>
                        <a:pt x="3" y="22"/>
                      </a:lnTo>
                      <a:lnTo>
                        <a:pt x="3" y="24"/>
                      </a:lnTo>
                      <a:lnTo>
                        <a:pt x="3" y="22"/>
                      </a:lnTo>
                      <a:lnTo>
                        <a:pt x="2" y="21"/>
                      </a:lnTo>
                      <a:lnTo>
                        <a:pt x="2" y="16"/>
                      </a:lnTo>
                      <a:lnTo>
                        <a:pt x="0" y="13"/>
                      </a:lnTo>
                      <a:lnTo>
                        <a:pt x="2" y="10"/>
                      </a:lnTo>
                      <a:lnTo>
                        <a:pt x="2" y="9"/>
                      </a:lnTo>
                      <a:lnTo>
                        <a:pt x="3" y="6"/>
                      </a:lnTo>
                      <a:lnTo>
                        <a:pt x="5" y="4"/>
                      </a:lnTo>
                      <a:lnTo>
                        <a:pt x="8" y="3"/>
                      </a:lnTo>
                      <a:lnTo>
                        <a:pt x="9" y="3"/>
                      </a:lnTo>
                      <a:lnTo>
                        <a:pt x="12" y="1"/>
                      </a:lnTo>
                      <a:lnTo>
                        <a:pt x="15" y="0"/>
                      </a:lnTo>
                      <a:lnTo>
                        <a:pt x="18" y="0"/>
                      </a:lnTo>
                      <a:lnTo>
                        <a:pt x="21" y="0"/>
                      </a:lnTo>
                      <a:lnTo>
                        <a:pt x="25" y="0"/>
                      </a:lnTo>
                      <a:lnTo>
                        <a:pt x="28" y="1"/>
                      </a:lnTo>
                      <a:lnTo>
                        <a:pt x="33" y="3"/>
                      </a:lnTo>
                      <a:lnTo>
                        <a:pt x="37" y="4"/>
                      </a:lnTo>
                      <a:lnTo>
                        <a:pt x="40" y="6"/>
                      </a:lnTo>
                      <a:lnTo>
                        <a:pt x="43" y="6"/>
                      </a:lnTo>
                      <a:lnTo>
                        <a:pt x="4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89" name="Freeform 1137"/>
                <p:cNvSpPr>
                  <a:spLocks/>
                </p:cNvSpPr>
                <p:nvPr/>
              </p:nvSpPr>
              <p:spPr bwMode="auto">
                <a:xfrm>
                  <a:off x="1451" y="1865"/>
                  <a:ext cx="54" cy="29"/>
                </a:xfrm>
                <a:custGeom>
                  <a:avLst/>
                  <a:gdLst>
                    <a:gd name="T0" fmla="*/ 15 w 54"/>
                    <a:gd name="T1" fmla="*/ 19 h 29"/>
                    <a:gd name="T2" fmla="*/ 1 w 54"/>
                    <a:gd name="T3" fmla="*/ 29 h 29"/>
                    <a:gd name="T4" fmla="*/ 1 w 54"/>
                    <a:gd name="T5" fmla="*/ 29 h 29"/>
                    <a:gd name="T6" fmla="*/ 1 w 54"/>
                    <a:gd name="T7" fmla="*/ 29 h 29"/>
                    <a:gd name="T8" fmla="*/ 0 w 54"/>
                    <a:gd name="T9" fmla="*/ 29 h 29"/>
                    <a:gd name="T10" fmla="*/ 0 w 54"/>
                    <a:gd name="T11" fmla="*/ 28 h 29"/>
                    <a:gd name="T12" fmla="*/ 0 w 54"/>
                    <a:gd name="T13" fmla="*/ 28 h 29"/>
                    <a:gd name="T14" fmla="*/ 0 w 54"/>
                    <a:gd name="T15" fmla="*/ 28 h 29"/>
                    <a:gd name="T16" fmla="*/ 0 w 54"/>
                    <a:gd name="T17" fmla="*/ 26 h 29"/>
                    <a:gd name="T18" fmla="*/ 0 w 54"/>
                    <a:gd name="T19" fmla="*/ 26 h 29"/>
                    <a:gd name="T20" fmla="*/ 0 w 54"/>
                    <a:gd name="T21" fmla="*/ 26 h 29"/>
                    <a:gd name="T22" fmla="*/ 0 w 54"/>
                    <a:gd name="T23" fmla="*/ 26 h 29"/>
                    <a:gd name="T24" fmla="*/ 4 w 54"/>
                    <a:gd name="T25" fmla="*/ 22 h 29"/>
                    <a:gd name="T26" fmla="*/ 15 w 54"/>
                    <a:gd name="T27" fmla="*/ 14 h 29"/>
                    <a:gd name="T28" fmla="*/ 24 w 54"/>
                    <a:gd name="T29" fmla="*/ 8 h 29"/>
                    <a:gd name="T30" fmla="*/ 34 w 54"/>
                    <a:gd name="T31" fmla="*/ 4 h 29"/>
                    <a:gd name="T32" fmla="*/ 46 w 54"/>
                    <a:gd name="T33" fmla="*/ 0 h 29"/>
                    <a:gd name="T34" fmla="*/ 51 w 54"/>
                    <a:gd name="T35" fmla="*/ 0 h 29"/>
                    <a:gd name="T36" fmla="*/ 52 w 54"/>
                    <a:gd name="T37" fmla="*/ 0 h 29"/>
                    <a:gd name="T38" fmla="*/ 52 w 54"/>
                    <a:gd name="T39" fmla="*/ 0 h 29"/>
                    <a:gd name="T40" fmla="*/ 52 w 54"/>
                    <a:gd name="T41" fmla="*/ 0 h 29"/>
                    <a:gd name="T42" fmla="*/ 54 w 54"/>
                    <a:gd name="T43" fmla="*/ 0 h 29"/>
                    <a:gd name="T44" fmla="*/ 54 w 54"/>
                    <a:gd name="T45" fmla="*/ 0 h 29"/>
                    <a:gd name="T46" fmla="*/ 54 w 54"/>
                    <a:gd name="T47" fmla="*/ 0 h 29"/>
                    <a:gd name="T48" fmla="*/ 54 w 54"/>
                    <a:gd name="T49" fmla="*/ 1 h 29"/>
                    <a:gd name="T50" fmla="*/ 54 w 54"/>
                    <a:gd name="T51" fmla="*/ 1 h 29"/>
                    <a:gd name="T52" fmla="*/ 54 w 54"/>
                    <a:gd name="T53" fmla="*/ 1 h 29"/>
                    <a:gd name="T54" fmla="*/ 52 w 54"/>
                    <a:gd name="T55" fmla="*/ 2 h 29"/>
                    <a:gd name="T56" fmla="*/ 52 w 54"/>
                    <a:gd name="T57" fmla="*/ 2 h 29"/>
                    <a:gd name="T58" fmla="*/ 42 w 54"/>
                    <a:gd name="T59" fmla="*/ 5 h 29"/>
                    <a:gd name="T60" fmla="*/ 36 w 54"/>
                    <a:gd name="T61" fmla="*/ 7 h 29"/>
                    <a:gd name="T62" fmla="*/ 30 w 54"/>
                    <a:gd name="T63" fmla="*/ 11 h 29"/>
                    <a:gd name="T64" fmla="*/ 22 w 54"/>
                    <a:gd name="T65" fmla="*/ 14 h 29"/>
                    <a:gd name="T66" fmla="*/ 15 w 54"/>
                    <a:gd name="T67" fmla="*/ 19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29"/>
                    <a:gd name="T104" fmla="*/ 54 w 54"/>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29">
                      <a:moveTo>
                        <a:pt x="15" y="19"/>
                      </a:moveTo>
                      <a:lnTo>
                        <a:pt x="15" y="19"/>
                      </a:lnTo>
                      <a:lnTo>
                        <a:pt x="1" y="28"/>
                      </a:lnTo>
                      <a:lnTo>
                        <a:pt x="1" y="29"/>
                      </a:lnTo>
                      <a:lnTo>
                        <a:pt x="0" y="29"/>
                      </a:lnTo>
                      <a:lnTo>
                        <a:pt x="0" y="28"/>
                      </a:lnTo>
                      <a:lnTo>
                        <a:pt x="0" y="26"/>
                      </a:lnTo>
                      <a:lnTo>
                        <a:pt x="4" y="22"/>
                      </a:lnTo>
                      <a:lnTo>
                        <a:pt x="9" y="19"/>
                      </a:lnTo>
                      <a:lnTo>
                        <a:pt x="15" y="14"/>
                      </a:lnTo>
                      <a:lnTo>
                        <a:pt x="19" y="11"/>
                      </a:lnTo>
                      <a:lnTo>
                        <a:pt x="24" y="8"/>
                      </a:lnTo>
                      <a:lnTo>
                        <a:pt x="30" y="7"/>
                      </a:lnTo>
                      <a:lnTo>
                        <a:pt x="34" y="4"/>
                      </a:lnTo>
                      <a:lnTo>
                        <a:pt x="40" y="2"/>
                      </a:lnTo>
                      <a:lnTo>
                        <a:pt x="46" y="0"/>
                      </a:lnTo>
                      <a:lnTo>
                        <a:pt x="51" y="0"/>
                      </a:lnTo>
                      <a:lnTo>
                        <a:pt x="52" y="0"/>
                      </a:lnTo>
                      <a:lnTo>
                        <a:pt x="54" y="0"/>
                      </a:lnTo>
                      <a:lnTo>
                        <a:pt x="54" y="1"/>
                      </a:lnTo>
                      <a:lnTo>
                        <a:pt x="52" y="2"/>
                      </a:lnTo>
                      <a:lnTo>
                        <a:pt x="46" y="2"/>
                      </a:lnTo>
                      <a:lnTo>
                        <a:pt x="42" y="5"/>
                      </a:lnTo>
                      <a:lnTo>
                        <a:pt x="39" y="7"/>
                      </a:lnTo>
                      <a:lnTo>
                        <a:pt x="36" y="7"/>
                      </a:lnTo>
                      <a:lnTo>
                        <a:pt x="33" y="8"/>
                      </a:lnTo>
                      <a:lnTo>
                        <a:pt x="30" y="11"/>
                      </a:lnTo>
                      <a:lnTo>
                        <a:pt x="27" y="11"/>
                      </a:lnTo>
                      <a:lnTo>
                        <a:pt x="22" y="14"/>
                      </a:lnTo>
                      <a:lnTo>
                        <a:pt x="19" y="16"/>
                      </a:lnTo>
                      <a:lnTo>
                        <a:pt x="15" y="19"/>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90" name="Freeform 1138"/>
                <p:cNvSpPr>
                  <a:spLocks/>
                </p:cNvSpPr>
                <p:nvPr/>
              </p:nvSpPr>
              <p:spPr bwMode="auto">
                <a:xfrm>
                  <a:off x="1451" y="1865"/>
                  <a:ext cx="54" cy="29"/>
                </a:xfrm>
                <a:custGeom>
                  <a:avLst/>
                  <a:gdLst>
                    <a:gd name="T0" fmla="*/ 15 w 54"/>
                    <a:gd name="T1" fmla="*/ 19 h 29"/>
                    <a:gd name="T2" fmla="*/ 1 w 54"/>
                    <a:gd name="T3" fmla="*/ 29 h 29"/>
                    <a:gd name="T4" fmla="*/ 1 w 54"/>
                    <a:gd name="T5" fmla="*/ 29 h 29"/>
                    <a:gd name="T6" fmla="*/ 1 w 54"/>
                    <a:gd name="T7" fmla="*/ 29 h 29"/>
                    <a:gd name="T8" fmla="*/ 0 w 54"/>
                    <a:gd name="T9" fmla="*/ 29 h 29"/>
                    <a:gd name="T10" fmla="*/ 0 w 54"/>
                    <a:gd name="T11" fmla="*/ 28 h 29"/>
                    <a:gd name="T12" fmla="*/ 0 w 54"/>
                    <a:gd name="T13" fmla="*/ 28 h 29"/>
                    <a:gd name="T14" fmla="*/ 0 w 54"/>
                    <a:gd name="T15" fmla="*/ 28 h 29"/>
                    <a:gd name="T16" fmla="*/ 0 w 54"/>
                    <a:gd name="T17" fmla="*/ 26 h 29"/>
                    <a:gd name="T18" fmla="*/ 0 w 54"/>
                    <a:gd name="T19" fmla="*/ 26 h 29"/>
                    <a:gd name="T20" fmla="*/ 0 w 54"/>
                    <a:gd name="T21" fmla="*/ 26 h 29"/>
                    <a:gd name="T22" fmla="*/ 0 w 54"/>
                    <a:gd name="T23" fmla="*/ 26 h 29"/>
                    <a:gd name="T24" fmla="*/ 4 w 54"/>
                    <a:gd name="T25" fmla="*/ 22 h 29"/>
                    <a:gd name="T26" fmla="*/ 15 w 54"/>
                    <a:gd name="T27" fmla="*/ 14 h 29"/>
                    <a:gd name="T28" fmla="*/ 24 w 54"/>
                    <a:gd name="T29" fmla="*/ 8 h 29"/>
                    <a:gd name="T30" fmla="*/ 34 w 54"/>
                    <a:gd name="T31" fmla="*/ 4 h 29"/>
                    <a:gd name="T32" fmla="*/ 46 w 54"/>
                    <a:gd name="T33" fmla="*/ 0 h 29"/>
                    <a:gd name="T34" fmla="*/ 51 w 54"/>
                    <a:gd name="T35" fmla="*/ 0 h 29"/>
                    <a:gd name="T36" fmla="*/ 52 w 54"/>
                    <a:gd name="T37" fmla="*/ 0 h 29"/>
                    <a:gd name="T38" fmla="*/ 52 w 54"/>
                    <a:gd name="T39" fmla="*/ 0 h 29"/>
                    <a:gd name="T40" fmla="*/ 52 w 54"/>
                    <a:gd name="T41" fmla="*/ 0 h 29"/>
                    <a:gd name="T42" fmla="*/ 54 w 54"/>
                    <a:gd name="T43" fmla="*/ 0 h 29"/>
                    <a:gd name="T44" fmla="*/ 54 w 54"/>
                    <a:gd name="T45" fmla="*/ 0 h 29"/>
                    <a:gd name="T46" fmla="*/ 54 w 54"/>
                    <a:gd name="T47" fmla="*/ 0 h 29"/>
                    <a:gd name="T48" fmla="*/ 54 w 54"/>
                    <a:gd name="T49" fmla="*/ 1 h 29"/>
                    <a:gd name="T50" fmla="*/ 54 w 54"/>
                    <a:gd name="T51" fmla="*/ 1 h 29"/>
                    <a:gd name="T52" fmla="*/ 54 w 54"/>
                    <a:gd name="T53" fmla="*/ 1 h 29"/>
                    <a:gd name="T54" fmla="*/ 52 w 54"/>
                    <a:gd name="T55" fmla="*/ 2 h 29"/>
                    <a:gd name="T56" fmla="*/ 52 w 54"/>
                    <a:gd name="T57" fmla="*/ 2 h 29"/>
                    <a:gd name="T58" fmla="*/ 42 w 54"/>
                    <a:gd name="T59" fmla="*/ 5 h 29"/>
                    <a:gd name="T60" fmla="*/ 36 w 54"/>
                    <a:gd name="T61" fmla="*/ 7 h 29"/>
                    <a:gd name="T62" fmla="*/ 30 w 54"/>
                    <a:gd name="T63" fmla="*/ 11 h 29"/>
                    <a:gd name="T64" fmla="*/ 22 w 54"/>
                    <a:gd name="T65" fmla="*/ 14 h 29"/>
                    <a:gd name="T66" fmla="*/ 15 w 54"/>
                    <a:gd name="T67" fmla="*/ 19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29"/>
                    <a:gd name="T104" fmla="*/ 54 w 54"/>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29">
                      <a:moveTo>
                        <a:pt x="15" y="19"/>
                      </a:moveTo>
                      <a:lnTo>
                        <a:pt x="15" y="19"/>
                      </a:lnTo>
                      <a:lnTo>
                        <a:pt x="1" y="28"/>
                      </a:lnTo>
                      <a:lnTo>
                        <a:pt x="1" y="29"/>
                      </a:lnTo>
                      <a:lnTo>
                        <a:pt x="0" y="29"/>
                      </a:lnTo>
                      <a:lnTo>
                        <a:pt x="0" y="28"/>
                      </a:lnTo>
                      <a:lnTo>
                        <a:pt x="0" y="26"/>
                      </a:lnTo>
                      <a:lnTo>
                        <a:pt x="4" y="22"/>
                      </a:lnTo>
                      <a:lnTo>
                        <a:pt x="9" y="19"/>
                      </a:lnTo>
                      <a:lnTo>
                        <a:pt x="15" y="14"/>
                      </a:lnTo>
                      <a:lnTo>
                        <a:pt x="19" y="11"/>
                      </a:lnTo>
                      <a:lnTo>
                        <a:pt x="24" y="8"/>
                      </a:lnTo>
                      <a:lnTo>
                        <a:pt x="30" y="7"/>
                      </a:lnTo>
                      <a:lnTo>
                        <a:pt x="34" y="4"/>
                      </a:lnTo>
                      <a:lnTo>
                        <a:pt x="40" y="2"/>
                      </a:lnTo>
                      <a:lnTo>
                        <a:pt x="46" y="0"/>
                      </a:lnTo>
                      <a:lnTo>
                        <a:pt x="51" y="0"/>
                      </a:lnTo>
                      <a:lnTo>
                        <a:pt x="52" y="0"/>
                      </a:lnTo>
                      <a:lnTo>
                        <a:pt x="54" y="0"/>
                      </a:lnTo>
                      <a:lnTo>
                        <a:pt x="54" y="1"/>
                      </a:lnTo>
                      <a:lnTo>
                        <a:pt x="52" y="2"/>
                      </a:lnTo>
                      <a:lnTo>
                        <a:pt x="46" y="2"/>
                      </a:lnTo>
                      <a:lnTo>
                        <a:pt x="42" y="5"/>
                      </a:lnTo>
                      <a:lnTo>
                        <a:pt x="39" y="7"/>
                      </a:lnTo>
                      <a:lnTo>
                        <a:pt x="36" y="7"/>
                      </a:lnTo>
                      <a:lnTo>
                        <a:pt x="33" y="8"/>
                      </a:lnTo>
                      <a:lnTo>
                        <a:pt x="30" y="11"/>
                      </a:lnTo>
                      <a:lnTo>
                        <a:pt x="27" y="11"/>
                      </a:lnTo>
                      <a:lnTo>
                        <a:pt x="22" y="14"/>
                      </a:lnTo>
                      <a:lnTo>
                        <a:pt x="19" y="16"/>
                      </a:lnTo>
                      <a:lnTo>
                        <a:pt x="15"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91" name="Freeform 1139"/>
                <p:cNvSpPr>
                  <a:spLocks/>
                </p:cNvSpPr>
                <p:nvPr/>
              </p:nvSpPr>
              <p:spPr bwMode="auto">
                <a:xfrm>
                  <a:off x="1491" y="1869"/>
                  <a:ext cx="37" cy="15"/>
                </a:xfrm>
                <a:custGeom>
                  <a:avLst/>
                  <a:gdLst>
                    <a:gd name="T0" fmla="*/ 6 w 37"/>
                    <a:gd name="T1" fmla="*/ 15 h 15"/>
                    <a:gd name="T2" fmla="*/ 2 w 37"/>
                    <a:gd name="T3" fmla="*/ 15 h 15"/>
                    <a:gd name="T4" fmla="*/ 0 w 37"/>
                    <a:gd name="T5" fmla="*/ 15 h 15"/>
                    <a:gd name="T6" fmla="*/ 0 w 37"/>
                    <a:gd name="T7" fmla="*/ 15 h 15"/>
                    <a:gd name="T8" fmla="*/ 0 w 37"/>
                    <a:gd name="T9" fmla="*/ 15 h 15"/>
                    <a:gd name="T10" fmla="*/ 0 w 37"/>
                    <a:gd name="T11" fmla="*/ 15 h 15"/>
                    <a:gd name="T12" fmla="*/ 0 w 37"/>
                    <a:gd name="T13" fmla="*/ 15 h 15"/>
                    <a:gd name="T14" fmla="*/ 0 w 37"/>
                    <a:gd name="T15" fmla="*/ 13 h 15"/>
                    <a:gd name="T16" fmla="*/ 0 w 37"/>
                    <a:gd name="T17" fmla="*/ 13 h 15"/>
                    <a:gd name="T18" fmla="*/ 0 w 37"/>
                    <a:gd name="T19" fmla="*/ 13 h 15"/>
                    <a:gd name="T20" fmla="*/ 0 w 37"/>
                    <a:gd name="T21" fmla="*/ 12 h 15"/>
                    <a:gd name="T22" fmla="*/ 0 w 37"/>
                    <a:gd name="T23" fmla="*/ 12 h 15"/>
                    <a:gd name="T24" fmla="*/ 5 w 37"/>
                    <a:gd name="T25" fmla="*/ 12 h 15"/>
                    <a:gd name="T26" fmla="*/ 12 w 37"/>
                    <a:gd name="T27" fmla="*/ 9 h 15"/>
                    <a:gd name="T28" fmla="*/ 18 w 37"/>
                    <a:gd name="T29" fmla="*/ 6 h 15"/>
                    <a:gd name="T30" fmla="*/ 26 w 37"/>
                    <a:gd name="T31" fmla="*/ 3 h 15"/>
                    <a:gd name="T32" fmla="*/ 33 w 37"/>
                    <a:gd name="T33" fmla="*/ 0 h 15"/>
                    <a:gd name="T34" fmla="*/ 36 w 37"/>
                    <a:gd name="T35" fmla="*/ 0 h 15"/>
                    <a:gd name="T36" fmla="*/ 36 w 37"/>
                    <a:gd name="T37" fmla="*/ 0 h 15"/>
                    <a:gd name="T38" fmla="*/ 37 w 37"/>
                    <a:gd name="T39" fmla="*/ 0 h 15"/>
                    <a:gd name="T40" fmla="*/ 37 w 37"/>
                    <a:gd name="T41" fmla="*/ 0 h 15"/>
                    <a:gd name="T42" fmla="*/ 37 w 37"/>
                    <a:gd name="T43" fmla="*/ 0 h 15"/>
                    <a:gd name="T44" fmla="*/ 37 w 37"/>
                    <a:gd name="T45" fmla="*/ 0 h 15"/>
                    <a:gd name="T46" fmla="*/ 37 w 37"/>
                    <a:gd name="T47" fmla="*/ 1 h 15"/>
                    <a:gd name="T48" fmla="*/ 37 w 37"/>
                    <a:gd name="T49" fmla="*/ 1 h 15"/>
                    <a:gd name="T50" fmla="*/ 37 w 37"/>
                    <a:gd name="T51" fmla="*/ 1 h 15"/>
                    <a:gd name="T52" fmla="*/ 37 w 37"/>
                    <a:gd name="T53" fmla="*/ 3 h 15"/>
                    <a:gd name="T54" fmla="*/ 37 w 37"/>
                    <a:gd name="T55" fmla="*/ 3 h 15"/>
                    <a:gd name="T56" fmla="*/ 37 w 37"/>
                    <a:gd name="T57" fmla="*/ 3 h 15"/>
                    <a:gd name="T58" fmla="*/ 32 w 37"/>
                    <a:gd name="T59" fmla="*/ 4 h 15"/>
                    <a:gd name="T60" fmla="*/ 26 w 37"/>
                    <a:gd name="T61" fmla="*/ 7 h 15"/>
                    <a:gd name="T62" fmla="*/ 21 w 37"/>
                    <a:gd name="T63" fmla="*/ 9 h 15"/>
                    <a:gd name="T64" fmla="*/ 15 w 37"/>
                    <a:gd name="T65" fmla="*/ 12 h 15"/>
                    <a:gd name="T66" fmla="*/ 6 w 37"/>
                    <a:gd name="T67" fmla="*/ 15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15"/>
                    <a:gd name="T104" fmla="*/ 37 w 37"/>
                    <a:gd name="T105" fmla="*/ 15 h 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15">
                      <a:moveTo>
                        <a:pt x="6" y="15"/>
                      </a:moveTo>
                      <a:lnTo>
                        <a:pt x="6" y="15"/>
                      </a:lnTo>
                      <a:lnTo>
                        <a:pt x="2" y="15"/>
                      </a:lnTo>
                      <a:lnTo>
                        <a:pt x="0" y="15"/>
                      </a:lnTo>
                      <a:lnTo>
                        <a:pt x="0" y="13"/>
                      </a:lnTo>
                      <a:lnTo>
                        <a:pt x="0" y="12"/>
                      </a:lnTo>
                      <a:lnTo>
                        <a:pt x="5" y="12"/>
                      </a:lnTo>
                      <a:lnTo>
                        <a:pt x="8" y="10"/>
                      </a:lnTo>
                      <a:lnTo>
                        <a:pt x="12" y="9"/>
                      </a:lnTo>
                      <a:lnTo>
                        <a:pt x="15" y="7"/>
                      </a:lnTo>
                      <a:lnTo>
                        <a:pt x="18" y="6"/>
                      </a:lnTo>
                      <a:lnTo>
                        <a:pt x="21" y="4"/>
                      </a:lnTo>
                      <a:lnTo>
                        <a:pt x="26" y="3"/>
                      </a:lnTo>
                      <a:lnTo>
                        <a:pt x="29" y="1"/>
                      </a:lnTo>
                      <a:lnTo>
                        <a:pt x="33" y="0"/>
                      </a:lnTo>
                      <a:lnTo>
                        <a:pt x="36" y="0"/>
                      </a:lnTo>
                      <a:lnTo>
                        <a:pt x="37" y="0"/>
                      </a:lnTo>
                      <a:lnTo>
                        <a:pt x="37" y="1"/>
                      </a:lnTo>
                      <a:lnTo>
                        <a:pt x="37" y="3"/>
                      </a:lnTo>
                      <a:lnTo>
                        <a:pt x="34" y="3"/>
                      </a:lnTo>
                      <a:lnTo>
                        <a:pt x="32" y="4"/>
                      </a:lnTo>
                      <a:lnTo>
                        <a:pt x="29" y="6"/>
                      </a:lnTo>
                      <a:lnTo>
                        <a:pt x="26" y="7"/>
                      </a:lnTo>
                      <a:lnTo>
                        <a:pt x="24" y="7"/>
                      </a:lnTo>
                      <a:lnTo>
                        <a:pt x="21" y="9"/>
                      </a:lnTo>
                      <a:lnTo>
                        <a:pt x="18" y="10"/>
                      </a:lnTo>
                      <a:lnTo>
                        <a:pt x="15" y="12"/>
                      </a:lnTo>
                      <a:lnTo>
                        <a:pt x="12" y="13"/>
                      </a:lnTo>
                      <a:lnTo>
                        <a:pt x="6" y="15"/>
                      </a:lnTo>
                      <a:close/>
                    </a:path>
                  </a:pathLst>
                </a:custGeom>
                <a:solidFill>
                  <a:srgbClr val="FF7FCB"/>
                </a:solidFill>
                <a:ln w="0">
                  <a:solidFill>
                    <a:srgbClr val="000000"/>
                  </a:solidFill>
                  <a:prstDash val="solid"/>
                  <a:round/>
                  <a:headEnd/>
                  <a:tailEnd/>
                </a:ln>
              </p:spPr>
              <p:txBody>
                <a:bodyPr lIns="108000" tIns="108000" rIns="108000" bIns="108000"/>
                <a:lstStyle/>
                <a:p>
                  <a:endParaRPr lang="hr-HR"/>
                </a:p>
              </p:txBody>
            </p:sp>
            <p:sp>
              <p:nvSpPr>
                <p:cNvPr id="18592" name="Freeform 1140"/>
                <p:cNvSpPr>
                  <a:spLocks/>
                </p:cNvSpPr>
                <p:nvPr/>
              </p:nvSpPr>
              <p:spPr bwMode="auto">
                <a:xfrm>
                  <a:off x="1491" y="1869"/>
                  <a:ext cx="37" cy="15"/>
                </a:xfrm>
                <a:custGeom>
                  <a:avLst/>
                  <a:gdLst>
                    <a:gd name="T0" fmla="*/ 6 w 37"/>
                    <a:gd name="T1" fmla="*/ 15 h 15"/>
                    <a:gd name="T2" fmla="*/ 2 w 37"/>
                    <a:gd name="T3" fmla="*/ 15 h 15"/>
                    <a:gd name="T4" fmla="*/ 0 w 37"/>
                    <a:gd name="T5" fmla="*/ 15 h 15"/>
                    <a:gd name="T6" fmla="*/ 0 w 37"/>
                    <a:gd name="T7" fmla="*/ 15 h 15"/>
                    <a:gd name="T8" fmla="*/ 0 w 37"/>
                    <a:gd name="T9" fmla="*/ 15 h 15"/>
                    <a:gd name="T10" fmla="*/ 0 w 37"/>
                    <a:gd name="T11" fmla="*/ 15 h 15"/>
                    <a:gd name="T12" fmla="*/ 0 w 37"/>
                    <a:gd name="T13" fmla="*/ 15 h 15"/>
                    <a:gd name="T14" fmla="*/ 0 w 37"/>
                    <a:gd name="T15" fmla="*/ 13 h 15"/>
                    <a:gd name="T16" fmla="*/ 0 w 37"/>
                    <a:gd name="T17" fmla="*/ 13 h 15"/>
                    <a:gd name="T18" fmla="*/ 0 w 37"/>
                    <a:gd name="T19" fmla="*/ 13 h 15"/>
                    <a:gd name="T20" fmla="*/ 0 w 37"/>
                    <a:gd name="T21" fmla="*/ 12 h 15"/>
                    <a:gd name="T22" fmla="*/ 0 w 37"/>
                    <a:gd name="T23" fmla="*/ 12 h 15"/>
                    <a:gd name="T24" fmla="*/ 5 w 37"/>
                    <a:gd name="T25" fmla="*/ 12 h 15"/>
                    <a:gd name="T26" fmla="*/ 12 w 37"/>
                    <a:gd name="T27" fmla="*/ 9 h 15"/>
                    <a:gd name="T28" fmla="*/ 18 w 37"/>
                    <a:gd name="T29" fmla="*/ 6 h 15"/>
                    <a:gd name="T30" fmla="*/ 26 w 37"/>
                    <a:gd name="T31" fmla="*/ 3 h 15"/>
                    <a:gd name="T32" fmla="*/ 33 w 37"/>
                    <a:gd name="T33" fmla="*/ 0 h 15"/>
                    <a:gd name="T34" fmla="*/ 36 w 37"/>
                    <a:gd name="T35" fmla="*/ 0 h 15"/>
                    <a:gd name="T36" fmla="*/ 36 w 37"/>
                    <a:gd name="T37" fmla="*/ 0 h 15"/>
                    <a:gd name="T38" fmla="*/ 37 w 37"/>
                    <a:gd name="T39" fmla="*/ 0 h 15"/>
                    <a:gd name="T40" fmla="*/ 37 w 37"/>
                    <a:gd name="T41" fmla="*/ 0 h 15"/>
                    <a:gd name="T42" fmla="*/ 37 w 37"/>
                    <a:gd name="T43" fmla="*/ 0 h 15"/>
                    <a:gd name="T44" fmla="*/ 37 w 37"/>
                    <a:gd name="T45" fmla="*/ 0 h 15"/>
                    <a:gd name="T46" fmla="*/ 37 w 37"/>
                    <a:gd name="T47" fmla="*/ 1 h 15"/>
                    <a:gd name="T48" fmla="*/ 37 w 37"/>
                    <a:gd name="T49" fmla="*/ 1 h 15"/>
                    <a:gd name="T50" fmla="*/ 37 w 37"/>
                    <a:gd name="T51" fmla="*/ 1 h 15"/>
                    <a:gd name="T52" fmla="*/ 37 w 37"/>
                    <a:gd name="T53" fmla="*/ 3 h 15"/>
                    <a:gd name="T54" fmla="*/ 37 w 37"/>
                    <a:gd name="T55" fmla="*/ 3 h 15"/>
                    <a:gd name="T56" fmla="*/ 37 w 37"/>
                    <a:gd name="T57" fmla="*/ 3 h 15"/>
                    <a:gd name="T58" fmla="*/ 32 w 37"/>
                    <a:gd name="T59" fmla="*/ 4 h 15"/>
                    <a:gd name="T60" fmla="*/ 26 w 37"/>
                    <a:gd name="T61" fmla="*/ 7 h 15"/>
                    <a:gd name="T62" fmla="*/ 21 w 37"/>
                    <a:gd name="T63" fmla="*/ 9 h 15"/>
                    <a:gd name="T64" fmla="*/ 15 w 37"/>
                    <a:gd name="T65" fmla="*/ 12 h 15"/>
                    <a:gd name="T66" fmla="*/ 6 w 37"/>
                    <a:gd name="T67" fmla="*/ 15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15"/>
                    <a:gd name="T104" fmla="*/ 37 w 37"/>
                    <a:gd name="T105" fmla="*/ 15 h 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15">
                      <a:moveTo>
                        <a:pt x="6" y="15"/>
                      </a:moveTo>
                      <a:lnTo>
                        <a:pt x="6" y="15"/>
                      </a:lnTo>
                      <a:lnTo>
                        <a:pt x="2" y="15"/>
                      </a:lnTo>
                      <a:lnTo>
                        <a:pt x="0" y="15"/>
                      </a:lnTo>
                      <a:lnTo>
                        <a:pt x="0" y="13"/>
                      </a:lnTo>
                      <a:lnTo>
                        <a:pt x="0" y="12"/>
                      </a:lnTo>
                      <a:lnTo>
                        <a:pt x="5" y="12"/>
                      </a:lnTo>
                      <a:lnTo>
                        <a:pt x="8" y="10"/>
                      </a:lnTo>
                      <a:lnTo>
                        <a:pt x="12" y="9"/>
                      </a:lnTo>
                      <a:lnTo>
                        <a:pt x="15" y="7"/>
                      </a:lnTo>
                      <a:lnTo>
                        <a:pt x="18" y="6"/>
                      </a:lnTo>
                      <a:lnTo>
                        <a:pt x="21" y="4"/>
                      </a:lnTo>
                      <a:lnTo>
                        <a:pt x="26" y="3"/>
                      </a:lnTo>
                      <a:lnTo>
                        <a:pt x="29" y="1"/>
                      </a:lnTo>
                      <a:lnTo>
                        <a:pt x="33" y="0"/>
                      </a:lnTo>
                      <a:lnTo>
                        <a:pt x="36" y="0"/>
                      </a:lnTo>
                      <a:lnTo>
                        <a:pt x="37" y="0"/>
                      </a:lnTo>
                      <a:lnTo>
                        <a:pt x="37" y="1"/>
                      </a:lnTo>
                      <a:lnTo>
                        <a:pt x="37" y="3"/>
                      </a:lnTo>
                      <a:lnTo>
                        <a:pt x="34" y="3"/>
                      </a:lnTo>
                      <a:lnTo>
                        <a:pt x="32" y="4"/>
                      </a:lnTo>
                      <a:lnTo>
                        <a:pt x="29" y="6"/>
                      </a:lnTo>
                      <a:lnTo>
                        <a:pt x="26" y="7"/>
                      </a:lnTo>
                      <a:lnTo>
                        <a:pt x="24" y="7"/>
                      </a:lnTo>
                      <a:lnTo>
                        <a:pt x="21" y="9"/>
                      </a:lnTo>
                      <a:lnTo>
                        <a:pt x="18" y="10"/>
                      </a:lnTo>
                      <a:lnTo>
                        <a:pt x="15" y="12"/>
                      </a:lnTo>
                      <a:lnTo>
                        <a:pt x="12" y="13"/>
                      </a:lnTo>
                      <a:lnTo>
                        <a:pt x="6"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p>
                  <a:endParaRPr lang="hr-HR"/>
                </a:p>
              </p:txBody>
            </p:sp>
            <p:sp>
              <p:nvSpPr>
                <p:cNvPr id="18593" name="Freeform 1141"/>
                <p:cNvSpPr>
                  <a:spLocks/>
                </p:cNvSpPr>
                <p:nvPr/>
              </p:nvSpPr>
              <p:spPr bwMode="auto">
                <a:xfrm>
                  <a:off x="1219" y="1960"/>
                  <a:ext cx="39" cy="38"/>
                </a:xfrm>
                <a:custGeom>
                  <a:avLst/>
                  <a:gdLst>
                    <a:gd name="T0" fmla="*/ 0 w 39"/>
                    <a:gd name="T1" fmla="*/ 38 h 38"/>
                    <a:gd name="T2" fmla="*/ 0 w 39"/>
                    <a:gd name="T3" fmla="*/ 38 h 38"/>
                    <a:gd name="T4" fmla="*/ 0 w 39"/>
                    <a:gd name="T5" fmla="*/ 38 h 38"/>
                    <a:gd name="T6" fmla="*/ 0 w 39"/>
                    <a:gd name="T7" fmla="*/ 38 h 38"/>
                    <a:gd name="T8" fmla="*/ 0 w 39"/>
                    <a:gd name="T9" fmla="*/ 38 h 38"/>
                    <a:gd name="T10" fmla="*/ 0 w 39"/>
                    <a:gd name="T11" fmla="*/ 38 h 38"/>
                    <a:gd name="T12" fmla="*/ 0 w 39"/>
                    <a:gd name="T13" fmla="*/ 38 h 38"/>
                    <a:gd name="T14" fmla="*/ 0 w 39"/>
                    <a:gd name="T15" fmla="*/ 38 h 38"/>
                    <a:gd name="T16" fmla="*/ 0 w 39"/>
                    <a:gd name="T17" fmla="*/ 38 h 38"/>
                    <a:gd name="T18" fmla="*/ 0 w 39"/>
                    <a:gd name="T19" fmla="*/ 38 h 38"/>
                    <a:gd name="T20" fmla="*/ 0 w 39"/>
                    <a:gd name="T21" fmla="*/ 38 h 38"/>
                    <a:gd name="T22" fmla="*/ 0 w 39"/>
                    <a:gd name="T23" fmla="*/ 38 h 38"/>
                    <a:gd name="T24" fmla="*/ 3 w 39"/>
                    <a:gd name="T25" fmla="*/ 30 h 38"/>
                    <a:gd name="T26" fmla="*/ 9 w 39"/>
                    <a:gd name="T27" fmla="*/ 23 h 38"/>
                    <a:gd name="T28" fmla="*/ 15 w 39"/>
                    <a:gd name="T29" fmla="*/ 17 h 38"/>
                    <a:gd name="T30" fmla="*/ 21 w 39"/>
                    <a:gd name="T31" fmla="*/ 9 h 38"/>
                    <a:gd name="T32" fmla="*/ 27 w 39"/>
                    <a:gd name="T33" fmla="*/ 5 h 38"/>
                    <a:gd name="T34" fmla="*/ 30 w 39"/>
                    <a:gd name="T35" fmla="*/ 3 h 38"/>
                    <a:gd name="T36" fmla="*/ 30 w 39"/>
                    <a:gd name="T37" fmla="*/ 3 h 38"/>
                    <a:gd name="T38" fmla="*/ 30 w 39"/>
                    <a:gd name="T39" fmla="*/ 3 h 38"/>
                    <a:gd name="T40" fmla="*/ 30 w 39"/>
                    <a:gd name="T41" fmla="*/ 3 h 38"/>
                    <a:gd name="T42" fmla="*/ 30 w 39"/>
                    <a:gd name="T43" fmla="*/ 2 h 38"/>
                    <a:gd name="T44" fmla="*/ 30 w 39"/>
                    <a:gd name="T45" fmla="*/ 2 h 38"/>
                    <a:gd name="T46" fmla="*/ 30 w 39"/>
                    <a:gd name="T47" fmla="*/ 2 h 38"/>
                    <a:gd name="T48" fmla="*/ 31 w 39"/>
                    <a:gd name="T49" fmla="*/ 2 h 38"/>
                    <a:gd name="T50" fmla="*/ 34 w 39"/>
                    <a:gd name="T51" fmla="*/ 2 h 38"/>
                    <a:gd name="T52" fmla="*/ 34 w 39"/>
                    <a:gd name="T53" fmla="*/ 2 h 38"/>
                    <a:gd name="T54" fmla="*/ 36 w 39"/>
                    <a:gd name="T55" fmla="*/ 2 h 38"/>
                    <a:gd name="T56" fmla="*/ 37 w 39"/>
                    <a:gd name="T57" fmla="*/ 0 h 38"/>
                    <a:gd name="T58" fmla="*/ 37 w 39"/>
                    <a:gd name="T59" fmla="*/ 0 h 38"/>
                    <a:gd name="T60" fmla="*/ 37 w 39"/>
                    <a:gd name="T61" fmla="*/ 0 h 38"/>
                    <a:gd name="T62" fmla="*/ 37 w 39"/>
                    <a:gd name="T63" fmla="*/ 0 h 38"/>
                    <a:gd name="T64" fmla="*/ 39 w 39"/>
                    <a:gd name="T65" fmla="*/ 2 h 38"/>
                    <a:gd name="T66" fmla="*/ 39 w 39"/>
                    <a:gd name="T67" fmla="*/ 2 h 38"/>
                    <a:gd name="T68" fmla="*/ 39 w 39"/>
                    <a:gd name="T69" fmla="*/ 2 h 38"/>
                    <a:gd name="T70" fmla="*/ 39 w 39"/>
                    <a:gd name="T71" fmla="*/ 2 h 38"/>
                    <a:gd name="T72" fmla="*/ 39 w 39"/>
                    <a:gd name="T73" fmla="*/ 2 h 38"/>
                    <a:gd name="T74" fmla="*/ 39 w 39"/>
                    <a:gd name="T75" fmla="*/ 2 h 38"/>
                    <a:gd name="T76" fmla="*/ 39 w 39"/>
                    <a:gd name="T77" fmla="*/ 2 h 38"/>
                    <a:gd name="T78" fmla="*/ 37 w 39"/>
                    <a:gd name="T79" fmla="*/ 2 h 38"/>
                    <a:gd name="T80" fmla="*/ 37 w 39"/>
                    <a:gd name="T81" fmla="*/ 2 h 38"/>
                    <a:gd name="T82" fmla="*/ 36 w 39"/>
                    <a:gd name="T83" fmla="*/ 2 h 38"/>
                    <a:gd name="T84" fmla="*/ 34 w 39"/>
                    <a:gd name="T85" fmla="*/ 3 h 38"/>
                    <a:gd name="T86" fmla="*/ 34 w 39"/>
                    <a:gd name="T87" fmla="*/ 5 h 38"/>
                    <a:gd name="T88" fmla="*/ 31 w 39"/>
                    <a:gd name="T89" fmla="*/ 5 h 38"/>
                    <a:gd name="T90" fmla="*/ 31 w 39"/>
                    <a:gd name="T91" fmla="*/ 5 h 38"/>
                    <a:gd name="T92" fmla="*/ 31 w 39"/>
                    <a:gd name="T93" fmla="*/ 5 h 38"/>
                    <a:gd name="T94" fmla="*/ 27 w 39"/>
                    <a:gd name="T95" fmla="*/ 8 h 38"/>
                    <a:gd name="T96" fmla="*/ 23 w 39"/>
                    <a:gd name="T97" fmla="*/ 12 h 38"/>
                    <a:gd name="T98" fmla="*/ 17 w 39"/>
                    <a:gd name="T99" fmla="*/ 17 h 38"/>
                    <a:gd name="T100" fmla="*/ 12 w 39"/>
                    <a:gd name="T101" fmla="*/ 23 h 38"/>
                    <a:gd name="T102" fmla="*/ 8 w 39"/>
                    <a:gd name="T103" fmla="*/ 29 h 38"/>
                    <a:gd name="T104" fmla="*/ 5 w 39"/>
                    <a:gd name="T105" fmla="*/ 30 h 38"/>
                    <a:gd name="T106" fmla="*/ 3 w 39"/>
                    <a:gd name="T107" fmla="*/ 32 h 38"/>
                    <a:gd name="T108" fmla="*/ 3 w 39"/>
                    <a:gd name="T109" fmla="*/ 33 h 38"/>
                    <a:gd name="T110" fmla="*/ 2 w 39"/>
                    <a:gd name="T111" fmla="*/ 35 h 38"/>
                    <a:gd name="T112" fmla="*/ 2 w 39"/>
                    <a:gd name="T113" fmla="*/ 36 h 38"/>
                    <a:gd name="T114" fmla="*/ 0 w 39"/>
                    <a:gd name="T115" fmla="*/ 3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
                    <a:gd name="T175" fmla="*/ 0 h 38"/>
                    <a:gd name="T176" fmla="*/ 39 w 39"/>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 h="38">
                      <a:moveTo>
                        <a:pt x="0" y="38"/>
                      </a:moveTo>
                      <a:lnTo>
                        <a:pt x="0" y="38"/>
                      </a:lnTo>
                      <a:lnTo>
                        <a:pt x="2" y="33"/>
                      </a:lnTo>
                      <a:lnTo>
                        <a:pt x="3" y="30"/>
                      </a:lnTo>
                      <a:lnTo>
                        <a:pt x="6" y="26"/>
                      </a:lnTo>
                      <a:lnTo>
                        <a:pt x="9" y="23"/>
                      </a:lnTo>
                      <a:lnTo>
                        <a:pt x="11" y="20"/>
                      </a:lnTo>
                      <a:lnTo>
                        <a:pt x="15" y="17"/>
                      </a:lnTo>
                      <a:lnTo>
                        <a:pt x="18" y="14"/>
                      </a:lnTo>
                      <a:lnTo>
                        <a:pt x="21" y="9"/>
                      </a:lnTo>
                      <a:lnTo>
                        <a:pt x="24" y="8"/>
                      </a:lnTo>
                      <a:lnTo>
                        <a:pt x="27" y="5"/>
                      </a:lnTo>
                      <a:lnTo>
                        <a:pt x="30" y="3"/>
                      </a:lnTo>
                      <a:lnTo>
                        <a:pt x="30" y="2"/>
                      </a:lnTo>
                      <a:lnTo>
                        <a:pt x="31" y="2"/>
                      </a:lnTo>
                      <a:lnTo>
                        <a:pt x="33" y="2"/>
                      </a:lnTo>
                      <a:lnTo>
                        <a:pt x="34" y="2"/>
                      </a:lnTo>
                      <a:lnTo>
                        <a:pt x="36" y="2"/>
                      </a:lnTo>
                      <a:lnTo>
                        <a:pt x="37" y="2"/>
                      </a:lnTo>
                      <a:lnTo>
                        <a:pt x="37" y="0"/>
                      </a:lnTo>
                      <a:lnTo>
                        <a:pt x="39" y="2"/>
                      </a:lnTo>
                      <a:lnTo>
                        <a:pt x="37" y="2"/>
                      </a:lnTo>
                      <a:lnTo>
                        <a:pt x="36" y="2"/>
                      </a:lnTo>
                      <a:lnTo>
                        <a:pt x="36" y="3"/>
                      </a:lnTo>
                      <a:lnTo>
                        <a:pt x="34" y="3"/>
                      </a:lnTo>
                      <a:lnTo>
                        <a:pt x="34" y="5"/>
                      </a:lnTo>
                      <a:lnTo>
                        <a:pt x="33" y="5"/>
                      </a:lnTo>
                      <a:lnTo>
                        <a:pt x="31" y="5"/>
                      </a:lnTo>
                      <a:lnTo>
                        <a:pt x="30" y="5"/>
                      </a:lnTo>
                      <a:lnTo>
                        <a:pt x="31" y="5"/>
                      </a:lnTo>
                      <a:lnTo>
                        <a:pt x="30" y="6"/>
                      </a:lnTo>
                      <a:lnTo>
                        <a:pt x="27" y="8"/>
                      </a:lnTo>
                      <a:lnTo>
                        <a:pt x="26" y="11"/>
                      </a:lnTo>
                      <a:lnTo>
                        <a:pt x="23" y="12"/>
                      </a:lnTo>
                      <a:lnTo>
                        <a:pt x="20" y="15"/>
                      </a:lnTo>
                      <a:lnTo>
                        <a:pt x="17" y="17"/>
                      </a:lnTo>
                      <a:lnTo>
                        <a:pt x="15" y="20"/>
                      </a:lnTo>
                      <a:lnTo>
                        <a:pt x="12" y="23"/>
                      </a:lnTo>
                      <a:lnTo>
                        <a:pt x="11" y="26"/>
                      </a:lnTo>
                      <a:lnTo>
                        <a:pt x="8" y="29"/>
                      </a:lnTo>
                      <a:lnTo>
                        <a:pt x="5" y="30"/>
                      </a:lnTo>
                      <a:lnTo>
                        <a:pt x="5" y="32"/>
                      </a:lnTo>
                      <a:lnTo>
                        <a:pt x="3" y="32"/>
                      </a:lnTo>
                      <a:lnTo>
                        <a:pt x="3" y="33"/>
                      </a:lnTo>
                      <a:lnTo>
                        <a:pt x="3" y="35"/>
                      </a:lnTo>
                      <a:lnTo>
                        <a:pt x="2" y="35"/>
                      </a:lnTo>
                      <a:lnTo>
                        <a:pt x="2" y="36"/>
                      </a:lnTo>
                      <a:lnTo>
                        <a:pt x="0" y="36"/>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94" name="Freeform 1142"/>
                <p:cNvSpPr>
                  <a:spLocks/>
                </p:cNvSpPr>
                <p:nvPr/>
              </p:nvSpPr>
              <p:spPr bwMode="auto">
                <a:xfrm>
                  <a:off x="1346" y="1866"/>
                  <a:ext cx="14" cy="33"/>
                </a:xfrm>
                <a:custGeom>
                  <a:avLst/>
                  <a:gdLst>
                    <a:gd name="T0" fmla="*/ 14 w 14"/>
                    <a:gd name="T1" fmla="*/ 0 h 33"/>
                    <a:gd name="T2" fmla="*/ 14 w 14"/>
                    <a:gd name="T3" fmla="*/ 0 h 33"/>
                    <a:gd name="T4" fmla="*/ 11 w 14"/>
                    <a:gd name="T5" fmla="*/ 1 h 33"/>
                    <a:gd name="T6" fmla="*/ 9 w 14"/>
                    <a:gd name="T7" fmla="*/ 1 h 33"/>
                    <a:gd name="T8" fmla="*/ 8 w 14"/>
                    <a:gd name="T9" fmla="*/ 3 h 33"/>
                    <a:gd name="T10" fmla="*/ 5 w 14"/>
                    <a:gd name="T11" fmla="*/ 4 h 33"/>
                    <a:gd name="T12" fmla="*/ 3 w 14"/>
                    <a:gd name="T13" fmla="*/ 6 h 33"/>
                    <a:gd name="T14" fmla="*/ 2 w 14"/>
                    <a:gd name="T15" fmla="*/ 9 h 33"/>
                    <a:gd name="T16" fmla="*/ 2 w 14"/>
                    <a:gd name="T17" fmla="*/ 10 h 33"/>
                    <a:gd name="T18" fmla="*/ 2 w 14"/>
                    <a:gd name="T19" fmla="*/ 15 h 33"/>
                    <a:gd name="T20" fmla="*/ 2 w 14"/>
                    <a:gd name="T21" fmla="*/ 19 h 33"/>
                    <a:gd name="T22" fmla="*/ 2 w 14"/>
                    <a:gd name="T23" fmla="*/ 24 h 33"/>
                    <a:gd name="T24" fmla="*/ 2 w 14"/>
                    <a:gd name="T25" fmla="*/ 27 h 33"/>
                    <a:gd name="T26" fmla="*/ 3 w 14"/>
                    <a:gd name="T27" fmla="*/ 31 h 33"/>
                    <a:gd name="T28" fmla="*/ 3 w 14"/>
                    <a:gd name="T29" fmla="*/ 33 h 33"/>
                    <a:gd name="T30" fmla="*/ 3 w 14"/>
                    <a:gd name="T31" fmla="*/ 33 h 33"/>
                    <a:gd name="T32" fmla="*/ 3 w 14"/>
                    <a:gd name="T33" fmla="*/ 33 h 33"/>
                    <a:gd name="T34" fmla="*/ 2 w 14"/>
                    <a:gd name="T35" fmla="*/ 33 h 33"/>
                    <a:gd name="T36" fmla="*/ 2 w 14"/>
                    <a:gd name="T37" fmla="*/ 33 h 33"/>
                    <a:gd name="T38" fmla="*/ 2 w 14"/>
                    <a:gd name="T39" fmla="*/ 33 h 33"/>
                    <a:gd name="T40" fmla="*/ 2 w 14"/>
                    <a:gd name="T41" fmla="*/ 33 h 33"/>
                    <a:gd name="T42" fmla="*/ 2 w 14"/>
                    <a:gd name="T43" fmla="*/ 33 h 33"/>
                    <a:gd name="T44" fmla="*/ 2 w 14"/>
                    <a:gd name="T45" fmla="*/ 33 h 33"/>
                    <a:gd name="T46" fmla="*/ 2 w 14"/>
                    <a:gd name="T47" fmla="*/ 33 h 33"/>
                    <a:gd name="T48" fmla="*/ 0 w 14"/>
                    <a:gd name="T49" fmla="*/ 33 h 33"/>
                    <a:gd name="T50" fmla="*/ 0 w 14"/>
                    <a:gd name="T51" fmla="*/ 30 h 33"/>
                    <a:gd name="T52" fmla="*/ 0 w 14"/>
                    <a:gd name="T53" fmla="*/ 25 h 33"/>
                    <a:gd name="T54" fmla="*/ 0 w 14"/>
                    <a:gd name="T55" fmla="*/ 21 h 33"/>
                    <a:gd name="T56" fmla="*/ 0 w 14"/>
                    <a:gd name="T57" fmla="*/ 16 h 33"/>
                    <a:gd name="T58" fmla="*/ 0 w 14"/>
                    <a:gd name="T59" fmla="*/ 12 h 33"/>
                    <a:gd name="T60" fmla="*/ 0 w 14"/>
                    <a:gd name="T61" fmla="*/ 9 h 33"/>
                    <a:gd name="T62" fmla="*/ 0 w 14"/>
                    <a:gd name="T63" fmla="*/ 7 h 33"/>
                    <a:gd name="T64" fmla="*/ 0 w 14"/>
                    <a:gd name="T65" fmla="*/ 7 h 33"/>
                    <a:gd name="T66" fmla="*/ 0 w 14"/>
                    <a:gd name="T67" fmla="*/ 6 h 33"/>
                    <a:gd name="T68" fmla="*/ 0 w 14"/>
                    <a:gd name="T69" fmla="*/ 6 h 33"/>
                    <a:gd name="T70" fmla="*/ 0 w 14"/>
                    <a:gd name="T71" fmla="*/ 6 h 33"/>
                    <a:gd name="T72" fmla="*/ 0 w 14"/>
                    <a:gd name="T73" fmla="*/ 6 h 33"/>
                    <a:gd name="T74" fmla="*/ 3 w 14"/>
                    <a:gd name="T75" fmla="*/ 3 h 33"/>
                    <a:gd name="T76" fmla="*/ 6 w 14"/>
                    <a:gd name="T77" fmla="*/ 1 h 33"/>
                    <a:gd name="T78" fmla="*/ 8 w 14"/>
                    <a:gd name="T79" fmla="*/ 1 h 33"/>
                    <a:gd name="T80" fmla="*/ 9 w 14"/>
                    <a:gd name="T81" fmla="*/ 0 h 33"/>
                    <a:gd name="T82" fmla="*/ 12 w 14"/>
                    <a:gd name="T83" fmla="*/ 0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
                    <a:gd name="T127" fmla="*/ 0 h 33"/>
                    <a:gd name="T128" fmla="*/ 14 w 14"/>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 h="33">
                      <a:moveTo>
                        <a:pt x="14" y="0"/>
                      </a:moveTo>
                      <a:lnTo>
                        <a:pt x="14" y="0"/>
                      </a:lnTo>
                      <a:lnTo>
                        <a:pt x="12" y="0"/>
                      </a:lnTo>
                      <a:lnTo>
                        <a:pt x="11" y="1"/>
                      </a:lnTo>
                      <a:lnTo>
                        <a:pt x="9" y="1"/>
                      </a:lnTo>
                      <a:lnTo>
                        <a:pt x="8" y="3"/>
                      </a:lnTo>
                      <a:lnTo>
                        <a:pt x="6" y="4"/>
                      </a:lnTo>
                      <a:lnTo>
                        <a:pt x="5" y="4"/>
                      </a:lnTo>
                      <a:lnTo>
                        <a:pt x="3" y="6"/>
                      </a:lnTo>
                      <a:lnTo>
                        <a:pt x="2" y="9"/>
                      </a:lnTo>
                      <a:lnTo>
                        <a:pt x="2" y="7"/>
                      </a:lnTo>
                      <a:lnTo>
                        <a:pt x="2" y="10"/>
                      </a:lnTo>
                      <a:lnTo>
                        <a:pt x="2" y="12"/>
                      </a:lnTo>
                      <a:lnTo>
                        <a:pt x="2" y="15"/>
                      </a:lnTo>
                      <a:lnTo>
                        <a:pt x="2" y="16"/>
                      </a:lnTo>
                      <a:lnTo>
                        <a:pt x="2" y="19"/>
                      </a:lnTo>
                      <a:lnTo>
                        <a:pt x="2" y="21"/>
                      </a:lnTo>
                      <a:lnTo>
                        <a:pt x="2" y="24"/>
                      </a:lnTo>
                      <a:lnTo>
                        <a:pt x="2" y="25"/>
                      </a:lnTo>
                      <a:lnTo>
                        <a:pt x="2" y="27"/>
                      </a:lnTo>
                      <a:lnTo>
                        <a:pt x="3" y="30"/>
                      </a:lnTo>
                      <a:lnTo>
                        <a:pt x="3" y="31"/>
                      </a:lnTo>
                      <a:lnTo>
                        <a:pt x="3" y="33"/>
                      </a:lnTo>
                      <a:lnTo>
                        <a:pt x="2" y="33"/>
                      </a:lnTo>
                      <a:lnTo>
                        <a:pt x="0" y="33"/>
                      </a:lnTo>
                      <a:lnTo>
                        <a:pt x="0" y="30"/>
                      </a:lnTo>
                      <a:lnTo>
                        <a:pt x="0" y="27"/>
                      </a:lnTo>
                      <a:lnTo>
                        <a:pt x="0" y="25"/>
                      </a:lnTo>
                      <a:lnTo>
                        <a:pt x="0" y="22"/>
                      </a:lnTo>
                      <a:lnTo>
                        <a:pt x="0" y="21"/>
                      </a:lnTo>
                      <a:lnTo>
                        <a:pt x="0" y="18"/>
                      </a:lnTo>
                      <a:lnTo>
                        <a:pt x="0" y="16"/>
                      </a:lnTo>
                      <a:lnTo>
                        <a:pt x="0" y="13"/>
                      </a:lnTo>
                      <a:lnTo>
                        <a:pt x="0" y="12"/>
                      </a:lnTo>
                      <a:lnTo>
                        <a:pt x="0" y="9"/>
                      </a:lnTo>
                      <a:lnTo>
                        <a:pt x="0" y="7"/>
                      </a:lnTo>
                      <a:lnTo>
                        <a:pt x="0" y="6"/>
                      </a:lnTo>
                      <a:lnTo>
                        <a:pt x="3" y="4"/>
                      </a:lnTo>
                      <a:lnTo>
                        <a:pt x="3" y="3"/>
                      </a:lnTo>
                      <a:lnTo>
                        <a:pt x="5" y="3"/>
                      </a:lnTo>
                      <a:lnTo>
                        <a:pt x="6" y="1"/>
                      </a:lnTo>
                      <a:lnTo>
                        <a:pt x="8" y="1"/>
                      </a:lnTo>
                      <a:lnTo>
                        <a:pt x="9" y="0"/>
                      </a:lnTo>
                      <a:lnTo>
                        <a:pt x="11" y="0"/>
                      </a:lnTo>
                      <a:lnTo>
                        <a:pt x="12"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95" name="Freeform 1143"/>
                <p:cNvSpPr>
                  <a:spLocks/>
                </p:cNvSpPr>
                <p:nvPr/>
              </p:nvSpPr>
              <p:spPr bwMode="auto">
                <a:xfrm>
                  <a:off x="1443" y="1699"/>
                  <a:ext cx="51" cy="122"/>
                </a:xfrm>
                <a:custGeom>
                  <a:avLst/>
                  <a:gdLst>
                    <a:gd name="T0" fmla="*/ 3 w 51"/>
                    <a:gd name="T1" fmla="*/ 122 h 122"/>
                    <a:gd name="T2" fmla="*/ 3 w 51"/>
                    <a:gd name="T3" fmla="*/ 122 h 122"/>
                    <a:gd name="T4" fmla="*/ 0 w 51"/>
                    <a:gd name="T5" fmla="*/ 113 h 122"/>
                    <a:gd name="T6" fmla="*/ 0 w 51"/>
                    <a:gd name="T7" fmla="*/ 104 h 122"/>
                    <a:gd name="T8" fmla="*/ 3 w 51"/>
                    <a:gd name="T9" fmla="*/ 95 h 122"/>
                    <a:gd name="T10" fmla="*/ 5 w 51"/>
                    <a:gd name="T11" fmla="*/ 86 h 122"/>
                    <a:gd name="T12" fmla="*/ 8 w 51"/>
                    <a:gd name="T13" fmla="*/ 76 h 122"/>
                    <a:gd name="T14" fmla="*/ 12 w 51"/>
                    <a:gd name="T15" fmla="*/ 68 h 122"/>
                    <a:gd name="T16" fmla="*/ 23 w 51"/>
                    <a:gd name="T17" fmla="*/ 55 h 122"/>
                    <a:gd name="T18" fmla="*/ 33 w 51"/>
                    <a:gd name="T19" fmla="*/ 40 h 122"/>
                    <a:gd name="T20" fmla="*/ 42 w 51"/>
                    <a:gd name="T21" fmla="*/ 25 h 122"/>
                    <a:gd name="T22" fmla="*/ 48 w 51"/>
                    <a:gd name="T23" fmla="*/ 9 h 122"/>
                    <a:gd name="T24" fmla="*/ 50 w 51"/>
                    <a:gd name="T25" fmla="*/ 0 h 122"/>
                    <a:gd name="T26" fmla="*/ 50 w 51"/>
                    <a:gd name="T27" fmla="*/ 0 h 122"/>
                    <a:gd name="T28" fmla="*/ 50 w 51"/>
                    <a:gd name="T29" fmla="*/ 0 h 122"/>
                    <a:gd name="T30" fmla="*/ 50 w 51"/>
                    <a:gd name="T31" fmla="*/ 0 h 122"/>
                    <a:gd name="T32" fmla="*/ 50 w 51"/>
                    <a:gd name="T33" fmla="*/ 0 h 122"/>
                    <a:gd name="T34" fmla="*/ 50 w 51"/>
                    <a:gd name="T35" fmla="*/ 0 h 122"/>
                    <a:gd name="T36" fmla="*/ 51 w 51"/>
                    <a:gd name="T37" fmla="*/ 0 h 122"/>
                    <a:gd name="T38" fmla="*/ 51 w 51"/>
                    <a:gd name="T39" fmla="*/ 0 h 122"/>
                    <a:gd name="T40" fmla="*/ 51 w 51"/>
                    <a:gd name="T41" fmla="*/ 0 h 122"/>
                    <a:gd name="T42" fmla="*/ 51 w 51"/>
                    <a:gd name="T43" fmla="*/ 0 h 122"/>
                    <a:gd name="T44" fmla="*/ 51 w 51"/>
                    <a:gd name="T45" fmla="*/ 0 h 122"/>
                    <a:gd name="T46" fmla="*/ 51 w 51"/>
                    <a:gd name="T47" fmla="*/ 0 h 122"/>
                    <a:gd name="T48" fmla="*/ 48 w 51"/>
                    <a:gd name="T49" fmla="*/ 18 h 122"/>
                    <a:gd name="T50" fmla="*/ 41 w 51"/>
                    <a:gd name="T51" fmla="*/ 32 h 122"/>
                    <a:gd name="T52" fmla="*/ 30 w 51"/>
                    <a:gd name="T53" fmla="*/ 49 h 122"/>
                    <a:gd name="T54" fmla="*/ 21 w 51"/>
                    <a:gd name="T55" fmla="*/ 62 h 122"/>
                    <a:gd name="T56" fmla="*/ 11 w 51"/>
                    <a:gd name="T57" fmla="*/ 77 h 122"/>
                    <a:gd name="T58" fmla="*/ 9 w 51"/>
                    <a:gd name="T59" fmla="*/ 82 h 122"/>
                    <a:gd name="T60" fmla="*/ 6 w 51"/>
                    <a:gd name="T61" fmla="*/ 91 h 122"/>
                    <a:gd name="T62" fmla="*/ 5 w 51"/>
                    <a:gd name="T63" fmla="*/ 100 h 122"/>
                    <a:gd name="T64" fmla="*/ 3 w 51"/>
                    <a:gd name="T65" fmla="*/ 109 h 122"/>
                    <a:gd name="T66" fmla="*/ 3 w 51"/>
                    <a:gd name="T67" fmla="*/ 118 h 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
                    <a:gd name="T103" fmla="*/ 0 h 122"/>
                    <a:gd name="T104" fmla="*/ 51 w 51"/>
                    <a:gd name="T105" fmla="*/ 122 h 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 h="122">
                      <a:moveTo>
                        <a:pt x="3" y="122"/>
                      </a:moveTo>
                      <a:lnTo>
                        <a:pt x="3" y="122"/>
                      </a:lnTo>
                      <a:lnTo>
                        <a:pt x="2" y="119"/>
                      </a:lnTo>
                      <a:lnTo>
                        <a:pt x="0" y="113"/>
                      </a:lnTo>
                      <a:lnTo>
                        <a:pt x="0" y="109"/>
                      </a:lnTo>
                      <a:lnTo>
                        <a:pt x="0" y="104"/>
                      </a:lnTo>
                      <a:lnTo>
                        <a:pt x="2" y="100"/>
                      </a:lnTo>
                      <a:lnTo>
                        <a:pt x="3" y="95"/>
                      </a:lnTo>
                      <a:lnTo>
                        <a:pt x="3" y="91"/>
                      </a:lnTo>
                      <a:lnTo>
                        <a:pt x="5" y="86"/>
                      </a:lnTo>
                      <a:lnTo>
                        <a:pt x="6" y="82"/>
                      </a:lnTo>
                      <a:lnTo>
                        <a:pt x="8" y="76"/>
                      </a:lnTo>
                      <a:lnTo>
                        <a:pt x="12" y="68"/>
                      </a:lnTo>
                      <a:lnTo>
                        <a:pt x="17" y="61"/>
                      </a:lnTo>
                      <a:lnTo>
                        <a:pt x="23" y="55"/>
                      </a:lnTo>
                      <a:lnTo>
                        <a:pt x="27" y="47"/>
                      </a:lnTo>
                      <a:lnTo>
                        <a:pt x="33" y="40"/>
                      </a:lnTo>
                      <a:lnTo>
                        <a:pt x="38" y="32"/>
                      </a:lnTo>
                      <a:lnTo>
                        <a:pt x="42" y="25"/>
                      </a:lnTo>
                      <a:lnTo>
                        <a:pt x="45" y="18"/>
                      </a:lnTo>
                      <a:lnTo>
                        <a:pt x="48" y="9"/>
                      </a:lnTo>
                      <a:lnTo>
                        <a:pt x="50" y="0"/>
                      </a:lnTo>
                      <a:lnTo>
                        <a:pt x="51" y="0"/>
                      </a:lnTo>
                      <a:lnTo>
                        <a:pt x="50" y="10"/>
                      </a:lnTo>
                      <a:lnTo>
                        <a:pt x="48" y="18"/>
                      </a:lnTo>
                      <a:lnTo>
                        <a:pt x="45" y="25"/>
                      </a:lnTo>
                      <a:lnTo>
                        <a:pt x="41" y="32"/>
                      </a:lnTo>
                      <a:lnTo>
                        <a:pt x="36" y="41"/>
                      </a:lnTo>
                      <a:lnTo>
                        <a:pt x="30" y="49"/>
                      </a:lnTo>
                      <a:lnTo>
                        <a:pt x="26" y="55"/>
                      </a:lnTo>
                      <a:lnTo>
                        <a:pt x="21" y="62"/>
                      </a:lnTo>
                      <a:lnTo>
                        <a:pt x="15" y="70"/>
                      </a:lnTo>
                      <a:lnTo>
                        <a:pt x="11" y="77"/>
                      </a:lnTo>
                      <a:lnTo>
                        <a:pt x="9" y="82"/>
                      </a:lnTo>
                      <a:lnTo>
                        <a:pt x="8" y="86"/>
                      </a:lnTo>
                      <a:lnTo>
                        <a:pt x="6" y="91"/>
                      </a:lnTo>
                      <a:lnTo>
                        <a:pt x="5" y="95"/>
                      </a:lnTo>
                      <a:lnTo>
                        <a:pt x="5" y="100"/>
                      </a:lnTo>
                      <a:lnTo>
                        <a:pt x="3" y="104"/>
                      </a:lnTo>
                      <a:lnTo>
                        <a:pt x="3" y="109"/>
                      </a:lnTo>
                      <a:lnTo>
                        <a:pt x="3" y="113"/>
                      </a:lnTo>
                      <a:lnTo>
                        <a:pt x="3" y="118"/>
                      </a:lnTo>
                      <a:lnTo>
                        <a:pt x="3"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96" name="Freeform 1144"/>
                <p:cNvSpPr>
                  <a:spLocks/>
                </p:cNvSpPr>
                <p:nvPr/>
              </p:nvSpPr>
              <p:spPr bwMode="auto">
                <a:xfrm>
                  <a:off x="1557" y="1624"/>
                  <a:ext cx="6" cy="42"/>
                </a:xfrm>
                <a:custGeom>
                  <a:avLst/>
                  <a:gdLst>
                    <a:gd name="T0" fmla="*/ 4 w 6"/>
                    <a:gd name="T1" fmla="*/ 1 h 42"/>
                    <a:gd name="T2" fmla="*/ 4 w 6"/>
                    <a:gd name="T3" fmla="*/ 1 h 42"/>
                    <a:gd name="T4" fmla="*/ 4 w 6"/>
                    <a:gd name="T5" fmla="*/ 1 h 42"/>
                    <a:gd name="T6" fmla="*/ 4 w 6"/>
                    <a:gd name="T7" fmla="*/ 0 h 42"/>
                    <a:gd name="T8" fmla="*/ 4 w 6"/>
                    <a:gd name="T9" fmla="*/ 0 h 42"/>
                    <a:gd name="T10" fmla="*/ 4 w 6"/>
                    <a:gd name="T11" fmla="*/ 0 h 42"/>
                    <a:gd name="T12" fmla="*/ 6 w 6"/>
                    <a:gd name="T13" fmla="*/ 0 h 42"/>
                    <a:gd name="T14" fmla="*/ 6 w 6"/>
                    <a:gd name="T15" fmla="*/ 1 h 42"/>
                    <a:gd name="T16" fmla="*/ 6 w 6"/>
                    <a:gd name="T17" fmla="*/ 1 h 42"/>
                    <a:gd name="T18" fmla="*/ 6 w 6"/>
                    <a:gd name="T19" fmla="*/ 1 h 42"/>
                    <a:gd name="T20" fmla="*/ 6 w 6"/>
                    <a:gd name="T21" fmla="*/ 1 h 42"/>
                    <a:gd name="T22" fmla="*/ 6 w 6"/>
                    <a:gd name="T23" fmla="*/ 1 h 42"/>
                    <a:gd name="T24" fmla="*/ 4 w 6"/>
                    <a:gd name="T25" fmla="*/ 9 h 42"/>
                    <a:gd name="T26" fmla="*/ 3 w 6"/>
                    <a:gd name="T27" fmla="*/ 18 h 42"/>
                    <a:gd name="T28" fmla="*/ 1 w 6"/>
                    <a:gd name="T29" fmla="*/ 25 h 42"/>
                    <a:gd name="T30" fmla="*/ 1 w 6"/>
                    <a:gd name="T31" fmla="*/ 34 h 42"/>
                    <a:gd name="T32" fmla="*/ 1 w 6"/>
                    <a:gd name="T33" fmla="*/ 42 h 42"/>
                    <a:gd name="T34" fmla="*/ 1 w 6"/>
                    <a:gd name="T35" fmla="*/ 42 h 42"/>
                    <a:gd name="T36" fmla="*/ 1 w 6"/>
                    <a:gd name="T37" fmla="*/ 42 h 42"/>
                    <a:gd name="T38" fmla="*/ 1 w 6"/>
                    <a:gd name="T39" fmla="*/ 42 h 42"/>
                    <a:gd name="T40" fmla="*/ 0 w 6"/>
                    <a:gd name="T41" fmla="*/ 42 h 42"/>
                    <a:gd name="T42" fmla="*/ 0 w 6"/>
                    <a:gd name="T43" fmla="*/ 42 h 42"/>
                    <a:gd name="T44" fmla="*/ 0 w 6"/>
                    <a:gd name="T45" fmla="*/ 42 h 42"/>
                    <a:gd name="T46" fmla="*/ 0 w 6"/>
                    <a:gd name="T47" fmla="*/ 42 h 42"/>
                    <a:gd name="T48" fmla="*/ 0 w 6"/>
                    <a:gd name="T49" fmla="*/ 42 h 42"/>
                    <a:gd name="T50" fmla="*/ 0 w 6"/>
                    <a:gd name="T51" fmla="*/ 42 h 42"/>
                    <a:gd name="T52" fmla="*/ 0 w 6"/>
                    <a:gd name="T53" fmla="*/ 42 h 42"/>
                    <a:gd name="T54" fmla="*/ 0 w 6"/>
                    <a:gd name="T55" fmla="*/ 42 h 42"/>
                    <a:gd name="T56" fmla="*/ 0 w 6"/>
                    <a:gd name="T57" fmla="*/ 42 h 42"/>
                    <a:gd name="T58" fmla="*/ 0 w 6"/>
                    <a:gd name="T59" fmla="*/ 39 h 42"/>
                    <a:gd name="T60" fmla="*/ 0 w 6"/>
                    <a:gd name="T61" fmla="*/ 37 h 42"/>
                    <a:gd name="T62" fmla="*/ 0 w 6"/>
                    <a:gd name="T63" fmla="*/ 36 h 42"/>
                    <a:gd name="T64" fmla="*/ 0 w 6"/>
                    <a:gd name="T65" fmla="*/ 34 h 42"/>
                    <a:gd name="T66" fmla="*/ 0 w 6"/>
                    <a:gd name="T67" fmla="*/ 34 h 42"/>
                    <a:gd name="T68" fmla="*/ 0 w 6"/>
                    <a:gd name="T69" fmla="*/ 30 h 42"/>
                    <a:gd name="T70" fmla="*/ 1 w 6"/>
                    <a:gd name="T71" fmla="*/ 25 h 42"/>
                    <a:gd name="T72" fmla="*/ 1 w 6"/>
                    <a:gd name="T73" fmla="*/ 21 h 42"/>
                    <a:gd name="T74" fmla="*/ 1 w 6"/>
                    <a:gd name="T75" fmla="*/ 16 h 42"/>
                    <a:gd name="T76" fmla="*/ 1 w 6"/>
                    <a:gd name="T77" fmla="*/ 12 h 42"/>
                    <a:gd name="T78" fmla="*/ 1 w 6"/>
                    <a:gd name="T79" fmla="*/ 10 h 42"/>
                    <a:gd name="T80" fmla="*/ 3 w 6"/>
                    <a:gd name="T81" fmla="*/ 9 h 42"/>
                    <a:gd name="T82" fmla="*/ 3 w 6"/>
                    <a:gd name="T83" fmla="*/ 7 h 42"/>
                    <a:gd name="T84" fmla="*/ 4 w 6"/>
                    <a:gd name="T85" fmla="*/ 4 h 42"/>
                    <a:gd name="T86" fmla="*/ 4 w 6"/>
                    <a:gd name="T87" fmla="*/ 3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
                    <a:gd name="T133" fmla="*/ 0 h 42"/>
                    <a:gd name="T134" fmla="*/ 6 w 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 h="42">
                      <a:moveTo>
                        <a:pt x="4" y="1"/>
                      </a:moveTo>
                      <a:lnTo>
                        <a:pt x="4" y="1"/>
                      </a:lnTo>
                      <a:lnTo>
                        <a:pt x="4" y="0"/>
                      </a:lnTo>
                      <a:lnTo>
                        <a:pt x="6" y="0"/>
                      </a:lnTo>
                      <a:lnTo>
                        <a:pt x="6" y="1"/>
                      </a:lnTo>
                      <a:lnTo>
                        <a:pt x="4" y="4"/>
                      </a:lnTo>
                      <a:lnTo>
                        <a:pt x="4" y="9"/>
                      </a:lnTo>
                      <a:lnTo>
                        <a:pt x="4" y="13"/>
                      </a:lnTo>
                      <a:lnTo>
                        <a:pt x="3" y="18"/>
                      </a:lnTo>
                      <a:lnTo>
                        <a:pt x="3" y="21"/>
                      </a:lnTo>
                      <a:lnTo>
                        <a:pt x="1" y="25"/>
                      </a:lnTo>
                      <a:lnTo>
                        <a:pt x="1" y="30"/>
                      </a:lnTo>
                      <a:lnTo>
                        <a:pt x="1" y="34"/>
                      </a:lnTo>
                      <a:lnTo>
                        <a:pt x="1" y="37"/>
                      </a:lnTo>
                      <a:lnTo>
                        <a:pt x="1" y="42"/>
                      </a:lnTo>
                      <a:lnTo>
                        <a:pt x="0" y="42"/>
                      </a:lnTo>
                      <a:lnTo>
                        <a:pt x="0" y="40"/>
                      </a:lnTo>
                      <a:lnTo>
                        <a:pt x="0" y="39"/>
                      </a:lnTo>
                      <a:lnTo>
                        <a:pt x="0" y="37"/>
                      </a:lnTo>
                      <a:lnTo>
                        <a:pt x="0" y="36"/>
                      </a:lnTo>
                      <a:lnTo>
                        <a:pt x="0" y="34"/>
                      </a:lnTo>
                      <a:lnTo>
                        <a:pt x="0" y="31"/>
                      </a:lnTo>
                      <a:lnTo>
                        <a:pt x="0" y="30"/>
                      </a:lnTo>
                      <a:lnTo>
                        <a:pt x="1" y="27"/>
                      </a:lnTo>
                      <a:lnTo>
                        <a:pt x="1" y="25"/>
                      </a:lnTo>
                      <a:lnTo>
                        <a:pt x="1" y="22"/>
                      </a:lnTo>
                      <a:lnTo>
                        <a:pt x="1" y="21"/>
                      </a:lnTo>
                      <a:lnTo>
                        <a:pt x="1" y="18"/>
                      </a:lnTo>
                      <a:lnTo>
                        <a:pt x="1" y="16"/>
                      </a:lnTo>
                      <a:lnTo>
                        <a:pt x="1" y="15"/>
                      </a:lnTo>
                      <a:lnTo>
                        <a:pt x="1" y="12"/>
                      </a:lnTo>
                      <a:lnTo>
                        <a:pt x="1" y="10"/>
                      </a:lnTo>
                      <a:lnTo>
                        <a:pt x="3" y="10"/>
                      </a:lnTo>
                      <a:lnTo>
                        <a:pt x="3" y="9"/>
                      </a:lnTo>
                      <a:lnTo>
                        <a:pt x="3" y="7"/>
                      </a:lnTo>
                      <a:lnTo>
                        <a:pt x="3" y="6"/>
                      </a:lnTo>
                      <a:lnTo>
                        <a:pt x="4" y="4"/>
                      </a:lnTo>
                      <a:lnTo>
                        <a:pt x="4" y="3"/>
                      </a:ln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97" name="Freeform 1145"/>
                <p:cNvSpPr>
                  <a:spLocks/>
                </p:cNvSpPr>
                <p:nvPr/>
              </p:nvSpPr>
              <p:spPr bwMode="auto">
                <a:xfrm>
                  <a:off x="1688" y="1784"/>
                  <a:ext cx="60" cy="46"/>
                </a:xfrm>
                <a:custGeom>
                  <a:avLst/>
                  <a:gdLst>
                    <a:gd name="T0" fmla="*/ 0 w 60"/>
                    <a:gd name="T1" fmla="*/ 46 h 46"/>
                    <a:gd name="T2" fmla="*/ 0 w 60"/>
                    <a:gd name="T3" fmla="*/ 46 h 46"/>
                    <a:gd name="T4" fmla="*/ 0 w 60"/>
                    <a:gd name="T5" fmla="*/ 46 h 46"/>
                    <a:gd name="T6" fmla="*/ 0 w 60"/>
                    <a:gd name="T7" fmla="*/ 46 h 46"/>
                    <a:gd name="T8" fmla="*/ 0 w 60"/>
                    <a:gd name="T9" fmla="*/ 46 h 46"/>
                    <a:gd name="T10" fmla="*/ 0 w 60"/>
                    <a:gd name="T11" fmla="*/ 46 h 46"/>
                    <a:gd name="T12" fmla="*/ 0 w 60"/>
                    <a:gd name="T13" fmla="*/ 46 h 46"/>
                    <a:gd name="T14" fmla="*/ 0 w 60"/>
                    <a:gd name="T15" fmla="*/ 46 h 46"/>
                    <a:gd name="T16" fmla="*/ 0 w 60"/>
                    <a:gd name="T17" fmla="*/ 46 h 46"/>
                    <a:gd name="T18" fmla="*/ 0 w 60"/>
                    <a:gd name="T19" fmla="*/ 46 h 46"/>
                    <a:gd name="T20" fmla="*/ 0 w 60"/>
                    <a:gd name="T21" fmla="*/ 46 h 46"/>
                    <a:gd name="T22" fmla="*/ 0 w 60"/>
                    <a:gd name="T23" fmla="*/ 46 h 46"/>
                    <a:gd name="T24" fmla="*/ 0 w 60"/>
                    <a:gd name="T25" fmla="*/ 46 h 46"/>
                    <a:gd name="T26" fmla="*/ 0 w 60"/>
                    <a:gd name="T27" fmla="*/ 46 h 46"/>
                    <a:gd name="T28" fmla="*/ 3 w 60"/>
                    <a:gd name="T29" fmla="*/ 40 h 46"/>
                    <a:gd name="T30" fmla="*/ 8 w 60"/>
                    <a:gd name="T31" fmla="*/ 34 h 46"/>
                    <a:gd name="T32" fmla="*/ 14 w 60"/>
                    <a:gd name="T33" fmla="*/ 28 h 46"/>
                    <a:gd name="T34" fmla="*/ 18 w 60"/>
                    <a:gd name="T35" fmla="*/ 22 h 46"/>
                    <a:gd name="T36" fmla="*/ 24 w 60"/>
                    <a:gd name="T37" fmla="*/ 18 h 46"/>
                    <a:gd name="T38" fmla="*/ 30 w 60"/>
                    <a:gd name="T39" fmla="*/ 13 h 46"/>
                    <a:gd name="T40" fmla="*/ 36 w 60"/>
                    <a:gd name="T41" fmla="*/ 9 h 46"/>
                    <a:gd name="T42" fmla="*/ 44 w 60"/>
                    <a:gd name="T43" fmla="*/ 6 h 46"/>
                    <a:gd name="T44" fmla="*/ 51 w 60"/>
                    <a:gd name="T45" fmla="*/ 3 h 46"/>
                    <a:gd name="T46" fmla="*/ 59 w 60"/>
                    <a:gd name="T47" fmla="*/ 0 h 46"/>
                    <a:gd name="T48" fmla="*/ 59 w 60"/>
                    <a:gd name="T49" fmla="*/ 0 h 46"/>
                    <a:gd name="T50" fmla="*/ 59 w 60"/>
                    <a:gd name="T51" fmla="*/ 0 h 46"/>
                    <a:gd name="T52" fmla="*/ 59 w 60"/>
                    <a:gd name="T53" fmla="*/ 0 h 46"/>
                    <a:gd name="T54" fmla="*/ 59 w 60"/>
                    <a:gd name="T55" fmla="*/ 0 h 46"/>
                    <a:gd name="T56" fmla="*/ 59 w 60"/>
                    <a:gd name="T57" fmla="*/ 0 h 46"/>
                    <a:gd name="T58" fmla="*/ 59 w 60"/>
                    <a:gd name="T59" fmla="*/ 0 h 46"/>
                    <a:gd name="T60" fmla="*/ 59 w 60"/>
                    <a:gd name="T61" fmla="*/ 0 h 46"/>
                    <a:gd name="T62" fmla="*/ 60 w 60"/>
                    <a:gd name="T63" fmla="*/ 0 h 46"/>
                    <a:gd name="T64" fmla="*/ 60 w 60"/>
                    <a:gd name="T65" fmla="*/ 0 h 46"/>
                    <a:gd name="T66" fmla="*/ 60 w 60"/>
                    <a:gd name="T67" fmla="*/ 1 h 46"/>
                    <a:gd name="T68" fmla="*/ 60 w 60"/>
                    <a:gd name="T69" fmla="*/ 1 h 46"/>
                    <a:gd name="T70" fmla="*/ 60 w 60"/>
                    <a:gd name="T71" fmla="*/ 1 h 46"/>
                    <a:gd name="T72" fmla="*/ 60 w 60"/>
                    <a:gd name="T73" fmla="*/ 1 h 46"/>
                    <a:gd name="T74" fmla="*/ 60 w 60"/>
                    <a:gd name="T75" fmla="*/ 1 h 46"/>
                    <a:gd name="T76" fmla="*/ 60 w 60"/>
                    <a:gd name="T77" fmla="*/ 1 h 46"/>
                    <a:gd name="T78" fmla="*/ 60 w 60"/>
                    <a:gd name="T79" fmla="*/ 1 h 46"/>
                    <a:gd name="T80" fmla="*/ 60 w 60"/>
                    <a:gd name="T81" fmla="*/ 1 h 46"/>
                    <a:gd name="T82" fmla="*/ 60 w 60"/>
                    <a:gd name="T83" fmla="*/ 1 h 46"/>
                    <a:gd name="T84" fmla="*/ 60 w 60"/>
                    <a:gd name="T85" fmla="*/ 1 h 46"/>
                    <a:gd name="T86" fmla="*/ 60 w 60"/>
                    <a:gd name="T87" fmla="*/ 1 h 46"/>
                    <a:gd name="T88" fmla="*/ 59 w 60"/>
                    <a:gd name="T89" fmla="*/ 1 h 46"/>
                    <a:gd name="T90" fmla="*/ 59 w 60"/>
                    <a:gd name="T91" fmla="*/ 1 h 46"/>
                    <a:gd name="T92" fmla="*/ 59 w 60"/>
                    <a:gd name="T93" fmla="*/ 1 h 46"/>
                    <a:gd name="T94" fmla="*/ 53 w 60"/>
                    <a:gd name="T95" fmla="*/ 4 h 46"/>
                    <a:gd name="T96" fmla="*/ 45 w 60"/>
                    <a:gd name="T97" fmla="*/ 7 h 46"/>
                    <a:gd name="T98" fmla="*/ 38 w 60"/>
                    <a:gd name="T99" fmla="*/ 10 h 46"/>
                    <a:gd name="T100" fmla="*/ 32 w 60"/>
                    <a:gd name="T101" fmla="*/ 15 h 46"/>
                    <a:gd name="T102" fmla="*/ 26 w 60"/>
                    <a:gd name="T103" fmla="*/ 19 h 46"/>
                    <a:gd name="T104" fmla="*/ 20 w 60"/>
                    <a:gd name="T105" fmla="*/ 25 h 46"/>
                    <a:gd name="T106" fmla="*/ 15 w 60"/>
                    <a:gd name="T107" fmla="*/ 30 h 46"/>
                    <a:gd name="T108" fmla="*/ 9 w 60"/>
                    <a:gd name="T109" fmla="*/ 36 h 46"/>
                    <a:gd name="T110" fmla="*/ 5 w 60"/>
                    <a:gd name="T111" fmla="*/ 42 h 46"/>
                    <a:gd name="T112" fmla="*/ 0 w 60"/>
                    <a:gd name="T113" fmla="*/ 46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
                    <a:gd name="T172" fmla="*/ 0 h 46"/>
                    <a:gd name="T173" fmla="*/ 60 w 60"/>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 h="46">
                      <a:moveTo>
                        <a:pt x="0" y="46"/>
                      </a:moveTo>
                      <a:lnTo>
                        <a:pt x="0" y="46"/>
                      </a:lnTo>
                      <a:lnTo>
                        <a:pt x="3" y="40"/>
                      </a:lnTo>
                      <a:lnTo>
                        <a:pt x="8" y="34"/>
                      </a:lnTo>
                      <a:lnTo>
                        <a:pt x="14" y="28"/>
                      </a:lnTo>
                      <a:lnTo>
                        <a:pt x="18" y="22"/>
                      </a:lnTo>
                      <a:lnTo>
                        <a:pt x="24" y="18"/>
                      </a:lnTo>
                      <a:lnTo>
                        <a:pt x="30" y="13"/>
                      </a:lnTo>
                      <a:lnTo>
                        <a:pt x="36" y="9"/>
                      </a:lnTo>
                      <a:lnTo>
                        <a:pt x="44" y="6"/>
                      </a:lnTo>
                      <a:lnTo>
                        <a:pt x="51" y="3"/>
                      </a:lnTo>
                      <a:lnTo>
                        <a:pt x="59" y="0"/>
                      </a:lnTo>
                      <a:lnTo>
                        <a:pt x="60" y="0"/>
                      </a:lnTo>
                      <a:lnTo>
                        <a:pt x="60" y="1"/>
                      </a:lnTo>
                      <a:lnTo>
                        <a:pt x="59" y="1"/>
                      </a:lnTo>
                      <a:lnTo>
                        <a:pt x="53" y="4"/>
                      </a:lnTo>
                      <a:lnTo>
                        <a:pt x="45" y="7"/>
                      </a:lnTo>
                      <a:lnTo>
                        <a:pt x="38" y="10"/>
                      </a:lnTo>
                      <a:lnTo>
                        <a:pt x="32" y="15"/>
                      </a:lnTo>
                      <a:lnTo>
                        <a:pt x="26" y="19"/>
                      </a:lnTo>
                      <a:lnTo>
                        <a:pt x="20" y="25"/>
                      </a:lnTo>
                      <a:lnTo>
                        <a:pt x="15" y="30"/>
                      </a:lnTo>
                      <a:lnTo>
                        <a:pt x="9" y="36"/>
                      </a:lnTo>
                      <a:lnTo>
                        <a:pt x="5" y="42"/>
                      </a:ln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98" name="Freeform 1146"/>
                <p:cNvSpPr>
                  <a:spLocks/>
                </p:cNvSpPr>
                <p:nvPr/>
              </p:nvSpPr>
              <p:spPr bwMode="auto">
                <a:xfrm>
                  <a:off x="1482" y="1856"/>
                  <a:ext cx="42" cy="6"/>
                </a:xfrm>
                <a:custGeom>
                  <a:avLst/>
                  <a:gdLst>
                    <a:gd name="T0" fmla="*/ 0 w 42"/>
                    <a:gd name="T1" fmla="*/ 6 h 6"/>
                    <a:gd name="T2" fmla="*/ 0 w 42"/>
                    <a:gd name="T3" fmla="*/ 6 h 6"/>
                    <a:gd name="T4" fmla="*/ 0 w 42"/>
                    <a:gd name="T5" fmla="*/ 6 h 6"/>
                    <a:gd name="T6" fmla="*/ 0 w 42"/>
                    <a:gd name="T7" fmla="*/ 6 h 6"/>
                    <a:gd name="T8" fmla="*/ 0 w 42"/>
                    <a:gd name="T9" fmla="*/ 6 h 6"/>
                    <a:gd name="T10" fmla="*/ 0 w 42"/>
                    <a:gd name="T11" fmla="*/ 6 h 6"/>
                    <a:gd name="T12" fmla="*/ 0 w 42"/>
                    <a:gd name="T13" fmla="*/ 6 h 6"/>
                    <a:gd name="T14" fmla="*/ 0 w 42"/>
                    <a:gd name="T15" fmla="*/ 4 h 6"/>
                    <a:gd name="T16" fmla="*/ 0 w 42"/>
                    <a:gd name="T17" fmla="*/ 4 h 6"/>
                    <a:gd name="T18" fmla="*/ 0 w 42"/>
                    <a:gd name="T19" fmla="*/ 4 h 6"/>
                    <a:gd name="T20" fmla="*/ 0 w 42"/>
                    <a:gd name="T21" fmla="*/ 4 h 6"/>
                    <a:gd name="T22" fmla="*/ 0 w 42"/>
                    <a:gd name="T23" fmla="*/ 4 h 6"/>
                    <a:gd name="T24" fmla="*/ 5 w 42"/>
                    <a:gd name="T25" fmla="*/ 4 h 6"/>
                    <a:gd name="T26" fmla="*/ 11 w 42"/>
                    <a:gd name="T27" fmla="*/ 3 h 6"/>
                    <a:gd name="T28" fmla="*/ 15 w 42"/>
                    <a:gd name="T29" fmla="*/ 3 h 6"/>
                    <a:gd name="T30" fmla="*/ 20 w 42"/>
                    <a:gd name="T31" fmla="*/ 3 h 6"/>
                    <a:gd name="T32" fmla="*/ 26 w 42"/>
                    <a:gd name="T33" fmla="*/ 1 h 6"/>
                    <a:gd name="T34" fmla="*/ 27 w 42"/>
                    <a:gd name="T35" fmla="*/ 1 h 6"/>
                    <a:gd name="T36" fmla="*/ 30 w 42"/>
                    <a:gd name="T37" fmla="*/ 1 h 6"/>
                    <a:gd name="T38" fmla="*/ 35 w 42"/>
                    <a:gd name="T39" fmla="*/ 1 h 6"/>
                    <a:gd name="T40" fmla="*/ 38 w 42"/>
                    <a:gd name="T41" fmla="*/ 0 h 6"/>
                    <a:gd name="T42" fmla="*/ 41 w 42"/>
                    <a:gd name="T43" fmla="*/ 0 h 6"/>
                    <a:gd name="T44" fmla="*/ 42 w 42"/>
                    <a:gd name="T45" fmla="*/ 0 h 6"/>
                    <a:gd name="T46" fmla="*/ 42 w 42"/>
                    <a:gd name="T47" fmla="*/ 0 h 6"/>
                    <a:gd name="T48" fmla="*/ 42 w 42"/>
                    <a:gd name="T49" fmla="*/ 0 h 6"/>
                    <a:gd name="T50" fmla="*/ 42 w 42"/>
                    <a:gd name="T51" fmla="*/ 0 h 6"/>
                    <a:gd name="T52" fmla="*/ 42 w 42"/>
                    <a:gd name="T53" fmla="*/ 0 h 6"/>
                    <a:gd name="T54" fmla="*/ 42 w 42"/>
                    <a:gd name="T55" fmla="*/ 0 h 6"/>
                    <a:gd name="T56" fmla="*/ 42 w 42"/>
                    <a:gd name="T57" fmla="*/ 0 h 6"/>
                    <a:gd name="T58" fmla="*/ 42 w 42"/>
                    <a:gd name="T59" fmla="*/ 0 h 6"/>
                    <a:gd name="T60" fmla="*/ 42 w 42"/>
                    <a:gd name="T61" fmla="*/ 0 h 6"/>
                    <a:gd name="T62" fmla="*/ 42 w 42"/>
                    <a:gd name="T63" fmla="*/ 0 h 6"/>
                    <a:gd name="T64" fmla="*/ 42 w 42"/>
                    <a:gd name="T65" fmla="*/ 0 h 6"/>
                    <a:gd name="T66" fmla="*/ 42 w 42"/>
                    <a:gd name="T67" fmla="*/ 0 h 6"/>
                    <a:gd name="T68" fmla="*/ 39 w 42"/>
                    <a:gd name="T69" fmla="*/ 1 h 6"/>
                    <a:gd name="T70" fmla="*/ 36 w 42"/>
                    <a:gd name="T71" fmla="*/ 1 h 6"/>
                    <a:gd name="T72" fmla="*/ 32 w 42"/>
                    <a:gd name="T73" fmla="*/ 1 h 6"/>
                    <a:gd name="T74" fmla="*/ 29 w 42"/>
                    <a:gd name="T75" fmla="*/ 3 h 6"/>
                    <a:gd name="T76" fmla="*/ 26 w 42"/>
                    <a:gd name="T77" fmla="*/ 4 h 6"/>
                    <a:gd name="T78" fmla="*/ 24 w 42"/>
                    <a:gd name="T79" fmla="*/ 4 h 6"/>
                    <a:gd name="T80" fmla="*/ 24 w 42"/>
                    <a:gd name="T81" fmla="*/ 4 h 6"/>
                    <a:gd name="T82" fmla="*/ 23 w 42"/>
                    <a:gd name="T83" fmla="*/ 3 h 6"/>
                    <a:gd name="T84" fmla="*/ 21 w 42"/>
                    <a:gd name="T85" fmla="*/ 3 h 6"/>
                    <a:gd name="T86" fmla="*/ 21 w 42"/>
                    <a:gd name="T87" fmla="*/ 3 h 6"/>
                    <a:gd name="T88" fmla="*/ 20 w 42"/>
                    <a:gd name="T89" fmla="*/ 3 h 6"/>
                    <a:gd name="T90" fmla="*/ 15 w 42"/>
                    <a:gd name="T91" fmla="*/ 4 h 6"/>
                    <a:gd name="T92" fmla="*/ 12 w 42"/>
                    <a:gd name="T93" fmla="*/ 4 h 6"/>
                    <a:gd name="T94" fmla="*/ 8 w 42"/>
                    <a:gd name="T95" fmla="*/ 4 h 6"/>
                    <a:gd name="T96" fmla="*/ 3 w 42"/>
                    <a:gd name="T97" fmla="*/ 4 h 6"/>
                    <a:gd name="T98" fmla="*/ 0 w 42"/>
                    <a:gd name="T99" fmla="*/ 6 h 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
                    <a:gd name="T151" fmla="*/ 0 h 6"/>
                    <a:gd name="T152" fmla="*/ 42 w 42"/>
                    <a:gd name="T153" fmla="*/ 6 h 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 h="6">
                      <a:moveTo>
                        <a:pt x="0" y="6"/>
                      </a:moveTo>
                      <a:lnTo>
                        <a:pt x="0" y="6"/>
                      </a:lnTo>
                      <a:lnTo>
                        <a:pt x="0" y="4"/>
                      </a:lnTo>
                      <a:lnTo>
                        <a:pt x="3" y="4"/>
                      </a:lnTo>
                      <a:lnTo>
                        <a:pt x="5" y="4"/>
                      </a:lnTo>
                      <a:lnTo>
                        <a:pt x="8" y="4"/>
                      </a:lnTo>
                      <a:lnTo>
                        <a:pt x="11" y="3"/>
                      </a:lnTo>
                      <a:lnTo>
                        <a:pt x="12" y="3"/>
                      </a:lnTo>
                      <a:lnTo>
                        <a:pt x="15" y="3"/>
                      </a:lnTo>
                      <a:lnTo>
                        <a:pt x="18" y="3"/>
                      </a:lnTo>
                      <a:lnTo>
                        <a:pt x="20" y="3"/>
                      </a:lnTo>
                      <a:lnTo>
                        <a:pt x="23" y="1"/>
                      </a:lnTo>
                      <a:lnTo>
                        <a:pt x="26" y="1"/>
                      </a:lnTo>
                      <a:lnTo>
                        <a:pt x="27" y="1"/>
                      </a:lnTo>
                      <a:lnTo>
                        <a:pt x="29" y="1"/>
                      </a:lnTo>
                      <a:lnTo>
                        <a:pt x="30" y="1"/>
                      </a:lnTo>
                      <a:lnTo>
                        <a:pt x="32" y="1"/>
                      </a:lnTo>
                      <a:lnTo>
                        <a:pt x="35" y="1"/>
                      </a:lnTo>
                      <a:lnTo>
                        <a:pt x="36" y="1"/>
                      </a:lnTo>
                      <a:lnTo>
                        <a:pt x="38" y="0"/>
                      </a:lnTo>
                      <a:lnTo>
                        <a:pt x="39" y="0"/>
                      </a:lnTo>
                      <a:lnTo>
                        <a:pt x="41" y="0"/>
                      </a:lnTo>
                      <a:lnTo>
                        <a:pt x="42" y="0"/>
                      </a:lnTo>
                      <a:lnTo>
                        <a:pt x="41" y="0"/>
                      </a:lnTo>
                      <a:lnTo>
                        <a:pt x="39" y="1"/>
                      </a:lnTo>
                      <a:lnTo>
                        <a:pt x="38" y="1"/>
                      </a:lnTo>
                      <a:lnTo>
                        <a:pt x="36" y="1"/>
                      </a:lnTo>
                      <a:lnTo>
                        <a:pt x="35" y="1"/>
                      </a:lnTo>
                      <a:lnTo>
                        <a:pt x="32" y="1"/>
                      </a:lnTo>
                      <a:lnTo>
                        <a:pt x="30" y="3"/>
                      </a:lnTo>
                      <a:lnTo>
                        <a:pt x="29" y="3"/>
                      </a:lnTo>
                      <a:lnTo>
                        <a:pt x="27" y="3"/>
                      </a:lnTo>
                      <a:lnTo>
                        <a:pt x="26" y="4"/>
                      </a:lnTo>
                      <a:lnTo>
                        <a:pt x="24" y="4"/>
                      </a:lnTo>
                      <a:lnTo>
                        <a:pt x="23" y="4"/>
                      </a:lnTo>
                      <a:lnTo>
                        <a:pt x="23" y="3"/>
                      </a:lnTo>
                      <a:lnTo>
                        <a:pt x="21" y="3"/>
                      </a:lnTo>
                      <a:lnTo>
                        <a:pt x="20" y="3"/>
                      </a:lnTo>
                      <a:lnTo>
                        <a:pt x="18" y="4"/>
                      </a:lnTo>
                      <a:lnTo>
                        <a:pt x="15" y="4"/>
                      </a:lnTo>
                      <a:lnTo>
                        <a:pt x="14" y="4"/>
                      </a:lnTo>
                      <a:lnTo>
                        <a:pt x="12" y="4"/>
                      </a:lnTo>
                      <a:lnTo>
                        <a:pt x="11" y="4"/>
                      </a:lnTo>
                      <a:lnTo>
                        <a:pt x="8" y="4"/>
                      </a:lnTo>
                      <a:lnTo>
                        <a:pt x="6" y="4"/>
                      </a:lnTo>
                      <a:lnTo>
                        <a:pt x="3" y="4"/>
                      </a:lnTo>
                      <a:lnTo>
                        <a:pt x="2" y="4"/>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599" name="Freeform 1147"/>
                <p:cNvSpPr>
                  <a:spLocks/>
                </p:cNvSpPr>
                <p:nvPr/>
              </p:nvSpPr>
              <p:spPr bwMode="auto">
                <a:xfrm>
                  <a:off x="1445" y="1865"/>
                  <a:ext cx="10" cy="16"/>
                </a:xfrm>
                <a:custGeom>
                  <a:avLst/>
                  <a:gdLst>
                    <a:gd name="T0" fmla="*/ 9 w 10"/>
                    <a:gd name="T1" fmla="*/ 0 h 16"/>
                    <a:gd name="T2" fmla="*/ 9 w 10"/>
                    <a:gd name="T3" fmla="*/ 0 h 16"/>
                    <a:gd name="T4" fmla="*/ 9 w 10"/>
                    <a:gd name="T5" fmla="*/ 0 h 16"/>
                    <a:gd name="T6" fmla="*/ 9 w 10"/>
                    <a:gd name="T7" fmla="*/ 0 h 16"/>
                    <a:gd name="T8" fmla="*/ 9 w 10"/>
                    <a:gd name="T9" fmla="*/ 0 h 16"/>
                    <a:gd name="T10" fmla="*/ 10 w 10"/>
                    <a:gd name="T11" fmla="*/ 0 h 16"/>
                    <a:gd name="T12" fmla="*/ 10 w 10"/>
                    <a:gd name="T13" fmla="*/ 0 h 16"/>
                    <a:gd name="T14" fmla="*/ 10 w 10"/>
                    <a:gd name="T15" fmla="*/ 0 h 16"/>
                    <a:gd name="T16" fmla="*/ 10 w 10"/>
                    <a:gd name="T17" fmla="*/ 0 h 16"/>
                    <a:gd name="T18" fmla="*/ 10 w 10"/>
                    <a:gd name="T19" fmla="*/ 0 h 16"/>
                    <a:gd name="T20" fmla="*/ 10 w 10"/>
                    <a:gd name="T21" fmla="*/ 0 h 16"/>
                    <a:gd name="T22" fmla="*/ 10 w 10"/>
                    <a:gd name="T23" fmla="*/ 0 h 16"/>
                    <a:gd name="T24" fmla="*/ 9 w 10"/>
                    <a:gd name="T25" fmla="*/ 2 h 16"/>
                    <a:gd name="T26" fmla="*/ 6 w 10"/>
                    <a:gd name="T27" fmla="*/ 7 h 16"/>
                    <a:gd name="T28" fmla="*/ 4 w 10"/>
                    <a:gd name="T29" fmla="*/ 10 h 16"/>
                    <a:gd name="T30" fmla="*/ 3 w 10"/>
                    <a:gd name="T31" fmla="*/ 13 h 16"/>
                    <a:gd name="T32" fmla="*/ 0 w 10"/>
                    <a:gd name="T33" fmla="*/ 16 h 16"/>
                    <a:gd name="T34" fmla="*/ 0 w 10"/>
                    <a:gd name="T35" fmla="*/ 16 h 16"/>
                    <a:gd name="T36" fmla="*/ 0 w 10"/>
                    <a:gd name="T37" fmla="*/ 16 h 16"/>
                    <a:gd name="T38" fmla="*/ 0 w 10"/>
                    <a:gd name="T39" fmla="*/ 16 h 16"/>
                    <a:gd name="T40" fmla="*/ 0 w 10"/>
                    <a:gd name="T41" fmla="*/ 16 h 16"/>
                    <a:gd name="T42" fmla="*/ 0 w 10"/>
                    <a:gd name="T43" fmla="*/ 16 h 16"/>
                    <a:gd name="T44" fmla="*/ 0 w 10"/>
                    <a:gd name="T45" fmla="*/ 16 h 16"/>
                    <a:gd name="T46" fmla="*/ 0 w 10"/>
                    <a:gd name="T47" fmla="*/ 16 h 16"/>
                    <a:gd name="T48" fmla="*/ 0 w 10"/>
                    <a:gd name="T49" fmla="*/ 14 h 16"/>
                    <a:gd name="T50" fmla="*/ 0 w 10"/>
                    <a:gd name="T51" fmla="*/ 14 h 16"/>
                    <a:gd name="T52" fmla="*/ 0 w 10"/>
                    <a:gd name="T53" fmla="*/ 14 h 16"/>
                    <a:gd name="T54" fmla="*/ 0 w 10"/>
                    <a:gd name="T55" fmla="*/ 14 h 16"/>
                    <a:gd name="T56" fmla="*/ 1 w 10"/>
                    <a:gd name="T57" fmla="*/ 14 h 16"/>
                    <a:gd name="T58" fmla="*/ 3 w 10"/>
                    <a:gd name="T59" fmla="*/ 11 h 16"/>
                    <a:gd name="T60" fmla="*/ 4 w 10"/>
                    <a:gd name="T61" fmla="*/ 7 h 16"/>
                    <a:gd name="T62" fmla="*/ 6 w 10"/>
                    <a:gd name="T63" fmla="*/ 4 h 16"/>
                    <a:gd name="T64" fmla="*/ 9 w 10"/>
                    <a:gd name="T65" fmla="*/ 1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
                    <a:gd name="T100" fmla="*/ 0 h 16"/>
                    <a:gd name="T101" fmla="*/ 10 w 10"/>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 h="16">
                      <a:moveTo>
                        <a:pt x="9" y="0"/>
                      </a:moveTo>
                      <a:lnTo>
                        <a:pt x="9" y="0"/>
                      </a:lnTo>
                      <a:lnTo>
                        <a:pt x="10" y="0"/>
                      </a:lnTo>
                      <a:lnTo>
                        <a:pt x="9" y="1"/>
                      </a:lnTo>
                      <a:lnTo>
                        <a:pt x="9" y="2"/>
                      </a:lnTo>
                      <a:lnTo>
                        <a:pt x="7" y="4"/>
                      </a:lnTo>
                      <a:lnTo>
                        <a:pt x="6" y="7"/>
                      </a:lnTo>
                      <a:lnTo>
                        <a:pt x="4" y="10"/>
                      </a:lnTo>
                      <a:lnTo>
                        <a:pt x="3" y="11"/>
                      </a:lnTo>
                      <a:lnTo>
                        <a:pt x="3" y="13"/>
                      </a:lnTo>
                      <a:lnTo>
                        <a:pt x="1" y="14"/>
                      </a:lnTo>
                      <a:lnTo>
                        <a:pt x="0" y="16"/>
                      </a:lnTo>
                      <a:lnTo>
                        <a:pt x="0" y="14"/>
                      </a:lnTo>
                      <a:lnTo>
                        <a:pt x="1" y="14"/>
                      </a:lnTo>
                      <a:lnTo>
                        <a:pt x="1" y="11"/>
                      </a:lnTo>
                      <a:lnTo>
                        <a:pt x="3" y="11"/>
                      </a:lnTo>
                      <a:lnTo>
                        <a:pt x="4" y="8"/>
                      </a:lnTo>
                      <a:lnTo>
                        <a:pt x="4" y="7"/>
                      </a:lnTo>
                      <a:lnTo>
                        <a:pt x="6" y="5"/>
                      </a:lnTo>
                      <a:lnTo>
                        <a:pt x="6" y="4"/>
                      </a:lnTo>
                      <a:lnTo>
                        <a:pt x="7" y="2"/>
                      </a:lnTo>
                      <a:lnTo>
                        <a:pt x="9" y="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600" name="Freeform 1148"/>
                <p:cNvSpPr>
                  <a:spLocks/>
                </p:cNvSpPr>
                <p:nvPr/>
              </p:nvSpPr>
              <p:spPr bwMode="auto">
                <a:xfrm>
                  <a:off x="1400" y="1896"/>
                  <a:ext cx="19" cy="46"/>
                </a:xfrm>
                <a:custGeom>
                  <a:avLst/>
                  <a:gdLst>
                    <a:gd name="T0" fmla="*/ 1 w 19"/>
                    <a:gd name="T1" fmla="*/ 45 h 46"/>
                    <a:gd name="T2" fmla="*/ 1 w 19"/>
                    <a:gd name="T3" fmla="*/ 45 h 46"/>
                    <a:gd name="T4" fmla="*/ 1 w 19"/>
                    <a:gd name="T5" fmla="*/ 46 h 46"/>
                    <a:gd name="T6" fmla="*/ 1 w 19"/>
                    <a:gd name="T7" fmla="*/ 46 h 46"/>
                    <a:gd name="T8" fmla="*/ 1 w 19"/>
                    <a:gd name="T9" fmla="*/ 46 h 46"/>
                    <a:gd name="T10" fmla="*/ 1 w 19"/>
                    <a:gd name="T11" fmla="*/ 46 h 46"/>
                    <a:gd name="T12" fmla="*/ 1 w 19"/>
                    <a:gd name="T13" fmla="*/ 46 h 46"/>
                    <a:gd name="T14" fmla="*/ 0 w 19"/>
                    <a:gd name="T15" fmla="*/ 46 h 46"/>
                    <a:gd name="T16" fmla="*/ 0 w 19"/>
                    <a:gd name="T17" fmla="*/ 46 h 46"/>
                    <a:gd name="T18" fmla="*/ 0 w 19"/>
                    <a:gd name="T19" fmla="*/ 45 h 46"/>
                    <a:gd name="T20" fmla="*/ 0 w 19"/>
                    <a:gd name="T21" fmla="*/ 45 h 46"/>
                    <a:gd name="T22" fmla="*/ 0 w 19"/>
                    <a:gd name="T23" fmla="*/ 45 h 46"/>
                    <a:gd name="T24" fmla="*/ 0 w 19"/>
                    <a:gd name="T25" fmla="*/ 34 h 46"/>
                    <a:gd name="T26" fmla="*/ 0 w 19"/>
                    <a:gd name="T27" fmla="*/ 25 h 46"/>
                    <a:gd name="T28" fmla="*/ 4 w 19"/>
                    <a:gd name="T29" fmla="*/ 15 h 46"/>
                    <a:gd name="T30" fmla="*/ 9 w 19"/>
                    <a:gd name="T31" fmla="*/ 7 h 46"/>
                    <a:gd name="T32" fmla="*/ 16 w 19"/>
                    <a:gd name="T33" fmla="*/ 0 h 46"/>
                    <a:gd name="T34" fmla="*/ 18 w 19"/>
                    <a:gd name="T35" fmla="*/ 0 h 46"/>
                    <a:gd name="T36" fmla="*/ 18 w 19"/>
                    <a:gd name="T37" fmla="*/ 0 h 46"/>
                    <a:gd name="T38" fmla="*/ 18 w 19"/>
                    <a:gd name="T39" fmla="*/ 0 h 46"/>
                    <a:gd name="T40" fmla="*/ 18 w 19"/>
                    <a:gd name="T41" fmla="*/ 0 h 46"/>
                    <a:gd name="T42" fmla="*/ 18 w 19"/>
                    <a:gd name="T43" fmla="*/ 0 h 46"/>
                    <a:gd name="T44" fmla="*/ 19 w 19"/>
                    <a:gd name="T45" fmla="*/ 0 h 46"/>
                    <a:gd name="T46" fmla="*/ 19 w 19"/>
                    <a:gd name="T47" fmla="*/ 0 h 46"/>
                    <a:gd name="T48" fmla="*/ 19 w 19"/>
                    <a:gd name="T49" fmla="*/ 1 h 46"/>
                    <a:gd name="T50" fmla="*/ 19 w 19"/>
                    <a:gd name="T51" fmla="*/ 1 h 46"/>
                    <a:gd name="T52" fmla="*/ 18 w 19"/>
                    <a:gd name="T53" fmla="*/ 1 h 46"/>
                    <a:gd name="T54" fmla="*/ 18 w 19"/>
                    <a:gd name="T55" fmla="*/ 1 h 46"/>
                    <a:gd name="T56" fmla="*/ 16 w 19"/>
                    <a:gd name="T57" fmla="*/ 3 h 46"/>
                    <a:gd name="T58" fmla="*/ 13 w 19"/>
                    <a:gd name="T59" fmla="*/ 7 h 46"/>
                    <a:gd name="T60" fmla="*/ 10 w 19"/>
                    <a:gd name="T61" fmla="*/ 10 h 46"/>
                    <a:gd name="T62" fmla="*/ 7 w 19"/>
                    <a:gd name="T63" fmla="*/ 13 h 46"/>
                    <a:gd name="T64" fmla="*/ 6 w 19"/>
                    <a:gd name="T65" fmla="*/ 18 h 46"/>
                    <a:gd name="T66" fmla="*/ 6 w 19"/>
                    <a:gd name="T67" fmla="*/ 19 h 46"/>
                    <a:gd name="T68" fmla="*/ 4 w 19"/>
                    <a:gd name="T69" fmla="*/ 24 h 46"/>
                    <a:gd name="T70" fmla="*/ 3 w 19"/>
                    <a:gd name="T71" fmla="*/ 30 h 46"/>
                    <a:gd name="T72" fmla="*/ 3 w 19"/>
                    <a:gd name="T73" fmla="*/ 34 h 46"/>
                    <a:gd name="T74" fmla="*/ 1 w 19"/>
                    <a:gd name="T75" fmla="*/ 40 h 46"/>
                    <a:gd name="T76" fmla="*/ 1 w 19"/>
                    <a:gd name="T77" fmla="*/ 46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46"/>
                    <a:gd name="T119" fmla="*/ 19 w 19"/>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46">
                      <a:moveTo>
                        <a:pt x="1" y="46"/>
                      </a:moveTo>
                      <a:lnTo>
                        <a:pt x="1" y="45"/>
                      </a:lnTo>
                      <a:lnTo>
                        <a:pt x="1" y="46"/>
                      </a:lnTo>
                      <a:lnTo>
                        <a:pt x="0" y="46"/>
                      </a:lnTo>
                      <a:lnTo>
                        <a:pt x="0" y="45"/>
                      </a:lnTo>
                      <a:lnTo>
                        <a:pt x="0" y="40"/>
                      </a:lnTo>
                      <a:lnTo>
                        <a:pt x="0" y="34"/>
                      </a:lnTo>
                      <a:lnTo>
                        <a:pt x="0" y="30"/>
                      </a:lnTo>
                      <a:lnTo>
                        <a:pt x="0" y="25"/>
                      </a:lnTo>
                      <a:lnTo>
                        <a:pt x="1" y="19"/>
                      </a:lnTo>
                      <a:lnTo>
                        <a:pt x="4" y="15"/>
                      </a:lnTo>
                      <a:lnTo>
                        <a:pt x="6" y="10"/>
                      </a:lnTo>
                      <a:lnTo>
                        <a:pt x="9" y="7"/>
                      </a:lnTo>
                      <a:lnTo>
                        <a:pt x="13" y="3"/>
                      </a:lnTo>
                      <a:lnTo>
                        <a:pt x="16" y="0"/>
                      </a:lnTo>
                      <a:lnTo>
                        <a:pt x="18" y="0"/>
                      </a:lnTo>
                      <a:lnTo>
                        <a:pt x="19" y="0"/>
                      </a:lnTo>
                      <a:lnTo>
                        <a:pt x="19" y="1"/>
                      </a:lnTo>
                      <a:lnTo>
                        <a:pt x="18" y="1"/>
                      </a:lnTo>
                      <a:lnTo>
                        <a:pt x="16" y="3"/>
                      </a:lnTo>
                      <a:lnTo>
                        <a:pt x="15" y="4"/>
                      </a:lnTo>
                      <a:lnTo>
                        <a:pt x="13" y="7"/>
                      </a:lnTo>
                      <a:lnTo>
                        <a:pt x="12" y="7"/>
                      </a:lnTo>
                      <a:lnTo>
                        <a:pt x="10" y="10"/>
                      </a:lnTo>
                      <a:lnTo>
                        <a:pt x="9" y="12"/>
                      </a:lnTo>
                      <a:lnTo>
                        <a:pt x="7" y="13"/>
                      </a:lnTo>
                      <a:lnTo>
                        <a:pt x="7" y="15"/>
                      </a:lnTo>
                      <a:lnTo>
                        <a:pt x="6" y="18"/>
                      </a:lnTo>
                      <a:lnTo>
                        <a:pt x="6" y="19"/>
                      </a:lnTo>
                      <a:lnTo>
                        <a:pt x="4" y="22"/>
                      </a:lnTo>
                      <a:lnTo>
                        <a:pt x="4" y="24"/>
                      </a:lnTo>
                      <a:lnTo>
                        <a:pt x="3" y="27"/>
                      </a:lnTo>
                      <a:lnTo>
                        <a:pt x="3" y="30"/>
                      </a:lnTo>
                      <a:lnTo>
                        <a:pt x="3" y="33"/>
                      </a:lnTo>
                      <a:lnTo>
                        <a:pt x="3" y="34"/>
                      </a:lnTo>
                      <a:lnTo>
                        <a:pt x="1" y="37"/>
                      </a:lnTo>
                      <a:lnTo>
                        <a:pt x="1" y="40"/>
                      </a:lnTo>
                      <a:lnTo>
                        <a:pt x="1" y="43"/>
                      </a:lnTo>
                      <a:lnTo>
                        <a:pt x="1"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601" name="Freeform 1149"/>
                <p:cNvSpPr>
                  <a:spLocks/>
                </p:cNvSpPr>
                <p:nvPr/>
              </p:nvSpPr>
              <p:spPr bwMode="auto">
                <a:xfrm>
                  <a:off x="1512" y="2054"/>
                  <a:ext cx="12" cy="39"/>
                </a:xfrm>
                <a:custGeom>
                  <a:avLst/>
                  <a:gdLst>
                    <a:gd name="T0" fmla="*/ 0 w 12"/>
                    <a:gd name="T1" fmla="*/ 39 h 39"/>
                    <a:gd name="T2" fmla="*/ 0 w 12"/>
                    <a:gd name="T3" fmla="*/ 39 h 39"/>
                    <a:gd name="T4" fmla="*/ 0 w 12"/>
                    <a:gd name="T5" fmla="*/ 39 h 39"/>
                    <a:gd name="T6" fmla="*/ 0 w 12"/>
                    <a:gd name="T7" fmla="*/ 39 h 39"/>
                    <a:gd name="T8" fmla="*/ 0 w 12"/>
                    <a:gd name="T9" fmla="*/ 35 h 39"/>
                    <a:gd name="T10" fmla="*/ 0 w 12"/>
                    <a:gd name="T11" fmla="*/ 30 h 39"/>
                    <a:gd name="T12" fmla="*/ 0 w 12"/>
                    <a:gd name="T13" fmla="*/ 27 h 39"/>
                    <a:gd name="T14" fmla="*/ 2 w 12"/>
                    <a:gd name="T15" fmla="*/ 23 h 39"/>
                    <a:gd name="T16" fmla="*/ 3 w 12"/>
                    <a:gd name="T17" fmla="*/ 18 h 39"/>
                    <a:gd name="T18" fmla="*/ 5 w 12"/>
                    <a:gd name="T19" fmla="*/ 15 h 39"/>
                    <a:gd name="T20" fmla="*/ 6 w 12"/>
                    <a:gd name="T21" fmla="*/ 11 h 39"/>
                    <a:gd name="T22" fmla="*/ 8 w 12"/>
                    <a:gd name="T23" fmla="*/ 8 h 39"/>
                    <a:gd name="T24" fmla="*/ 9 w 12"/>
                    <a:gd name="T25" fmla="*/ 5 h 39"/>
                    <a:gd name="T26" fmla="*/ 12 w 12"/>
                    <a:gd name="T27" fmla="*/ 0 h 39"/>
                    <a:gd name="T28" fmla="*/ 12 w 12"/>
                    <a:gd name="T29" fmla="*/ 0 h 39"/>
                    <a:gd name="T30" fmla="*/ 12 w 12"/>
                    <a:gd name="T31" fmla="*/ 0 h 39"/>
                    <a:gd name="T32" fmla="*/ 12 w 12"/>
                    <a:gd name="T33" fmla="*/ 0 h 39"/>
                    <a:gd name="T34" fmla="*/ 12 w 12"/>
                    <a:gd name="T35" fmla="*/ 0 h 39"/>
                    <a:gd name="T36" fmla="*/ 12 w 12"/>
                    <a:gd name="T37" fmla="*/ 0 h 39"/>
                    <a:gd name="T38" fmla="*/ 12 w 12"/>
                    <a:gd name="T39" fmla="*/ 0 h 39"/>
                    <a:gd name="T40" fmla="*/ 12 w 12"/>
                    <a:gd name="T41" fmla="*/ 0 h 39"/>
                    <a:gd name="T42" fmla="*/ 12 w 12"/>
                    <a:gd name="T43" fmla="*/ 0 h 39"/>
                    <a:gd name="T44" fmla="*/ 12 w 12"/>
                    <a:gd name="T45" fmla="*/ 0 h 39"/>
                    <a:gd name="T46" fmla="*/ 12 w 12"/>
                    <a:gd name="T47" fmla="*/ 0 h 39"/>
                    <a:gd name="T48" fmla="*/ 12 w 12"/>
                    <a:gd name="T49" fmla="*/ 0 h 39"/>
                    <a:gd name="T50" fmla="*/ 12 w 12"/>
                    <a:gd name="T51" fmla="*/ 0 h 39"/>
                    <a:gd name="T52" fmla="*/ 12 w 12"/>
                    <a:gd name="T53" fmla="*/ 0 h 39"/>
                    <a:gd name="T54" fmla="*/ 12 w 12"/>
                    <a:gd name="T55" fmla="*/ 0 h 39"/>
                    <a:gd name="T56" fmla="*/ 12 w 12"/>
                    <a:gd name="T57" fmla="*/ 0 h 39"/>
                    <a:gd name="T58" fmla="*/ 12 w 12"/>
                    <a:gd name="T59" fmla="*/ 0 h 39"/>
                    <a:gd name="T60" fmla="*/ 12 w 12"/>
                    <a:gd name="T61" fmla="*/ 0 h 39"/>
                    <a:gd name="T62" fmla="*/ 12 w 12"/>
                    <a:gd name="T63" fmla="*/ 2 h 39"/>
                    <a:gd name="T64" fmla="*/ 12 w 12"/>
                    <a:gd name="T65" fmla="*/ 2 h 39"/>
                    <a:gd name="T66" fmla="*/ 12 w 12"/>
                    <a:gd name="T67" fmla="*/ 2 h 39"/>
                    <a:gd name="T68" fmla="*/ 12 w 12"/>
                    <a:gd name="T69" fmla="*/ 2 h 39"/>
                    <a:gd name="T70" fmla="*/ 12 w 12"/>
                    <a:gd name="T71" fmla="*/ 2 h 39"/>
                    <a:gd name="T72" fmla="*/ 12 w 12"/>
                    <a:gd name="T73" fmla="*/ 2 h 39"/>
                    <a:gd name="T74" fmla="*/ 11 w 12"/>
                    <a:gd name="T75" fmla="*/ 5 h 39"/>
                    <a:gd name="T76" fmla="*/ 9 w 12"/>
                    <a:gd name="T77" fmla="*/ 9 h 39"/>
                    <a:gd name="T78" fmla="*/ 8 w 12"/>
                    <a:gd name="T79" fmla="*/ 12 h 39"/>
                    <a:gd name="T80" fmla="*/ 6 w 12"/>
                    <a:gd name="T81" fmla="*/ 17 h 39"/>
                    <a:gd name="T82" fmla="*/ 5 w 12"/>
                    <a:gd name="T83" fmla="*/ 20 h 39"/>
                    <a:gd name="T84" fmla="*/ 5 w 12"/>
                    <a:gd name="T85" fmla="*/ 24 h 39"/>
                    <a:gd name="T86" fmla="*/ 3 w 12"/>
                    <a:gd name="T87" fmla="*/ 27 h 39"/>
                    <a:gd name="T88" fmla="*/ 2 w 12"/>
                    <a:gd name="T89" fmla="*/ 32 h 39"/>
                    <a:gd name="T90" fmla="*/ 0 w 12"/>
                    <a:gd name="T91" fmla="*/ 35 h 39"/>
                    <a:gd name="T92" fmla="*/ 0 w 12"/>
                    <a:gd name="T93" fmla="*/ 39 h 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39"/>
                    <a:gd name="T143" fmla="*/ 12 w 12"/>
                    <a:gd name="T144" fmla="*/ 39 h 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39">
                      <a:moveTo>
                        <a:pt x="0" y="39"/>
                      </a:moveTo>
                      <a:lnTo>
                        <a:pt x="0" y="39"/>
                      </a:lnTo>
                      <a:lnTo>
                        <a:pt x="0" y="35"/>
                      </a:lnTo>
                      <a:lnTo>
                        <a:pt x="0" y="30"/>
                      </a:lnTo>
                      <a:lnTo>
                        <a:pt x="0" y="27"/>
                      </a:lnTo>
                      <a:lnTo>
                        <a:pt x="2" y="23"/>
                      </a:lnTo>
                      <a:lnTo>
                        <a:pt x="3" y="18"/>
                      </a:lnTo>
                      <a:lnTo>
                        <a:pt x="5" y="15"/>
                      </a:lnTo>
                      <a:lnTo>
                        <a:pt x="6" y="11"/>
                      </a:lnTo>
                      <a:lnTo>
                        <a:pt x="8" y="8"/>
                      </a:lnTo>
                      <a:lnTo>
                        <a:pt x="9" y="5"/>
                      </a:lnTo>
                      <a:lnTo>
                        <a:pt x="12" y="0"/>
                      </a:lnTo>
                      <a:lnTo>
                        <a:pt x="12" y="2"/>
                      </a:lnTo>
                      <a:lnTo>
                        <a:pt x="11" y="5"/>
                      </a:lnTo>
                      <a:lnTo>
                        <a:pt x="9" y="9"/>
                      </a:lnTo>
                      <a:lnTo>
                        <a:pt x="8" y="12"/>
                      </a:lnTo>
                      <a:lnTo>
                        <a:pt x="6" y="17"/>
                      </a:lnTo>
                      <a:lnTo>
                        <a:pt x="5" y="20"/>
                      </a:lnTo>
                      <a:lnTo>
                        <a:pt x="5" y="24"/>
                      </a:lnTo>
                      <a:lnTo>
                        <a:pt x="3" y="27"/>
                      </a:lnTo>
                      <a:lnTo>
                        <a:pt x="2" y="32"/>
                      </a:lnTo>
                      <a:lnTo>
                        <a:pt x="0" y="35"/>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602" name="Freeform 1150"/>
                <p:cNvSpPr>
                  <a:spLocks/>
                </p:cNvSpPr>
                <p:nvPr/>
              </p:nvSpPr>
              <p:spPr bwMode="auto">
                <a:xfrm>
                  <a:off x="1267" y="2282"/>
                  <a:ext cx="52" cy="64"/>
                </a:xfrm>
                <a:custGeom>
                  <a:avLst/>
                  <a:gdLst>
                    <a:gd name="T0" fmla="*/ 0 w 52"/>
                    <a:gd name="T1" fmla="*/ 64 h 64"/>
                    <a:gd name="T2" fmla="*/ 0 w 52"/>
                    <a:gd name="T3" fmla="*/ 64 h 64"/>
                    <a:gd name="T4" fmla="*/ 1 w 52"/>
                    <a:gd name="T5" fmla="*/ 58 h 64"/>
                    <a:gd name="T6" fmla="*/ 1 w 52"/>
                    <a:gd name="T7" fmla="*/ 53 h 64"/>
                    <a:gd name="T8" fmla="*/ 3 w 52"/>
                    <a:gd name="T9" fmla="*/ 47 h 64"/>
                    <a:gd name="T10" fmla="*/ 4 w 52"/>
                    <a:gd name="T11" fmla="*/ 43 h 64"/>
                    <a:gd name="T12" fmla="*/ 7 w 52"/>
                    <a:gd name="T13" fmla="*/ 38 h 64"/>
                    <a:gd name="T14" fmla="*/ 10 w 52"/>
                    <a:gd name="T15" fmla="*/ 34 h 64"/>
                    <a:gd name="T16" fmla="*/ 19 w 52"/>
                    <a:gd name="T17" fmla="*/ 25 h 64"/>
                    <a:gd name="T18" fmla="*/ 28 w 52"/>
                    <a:gd name="T19" fmla="*/ 17 h 64"/>
                    <a:gd name="T20" fmla="*/ 37 w 52"/>
                    <a:gd name="T21" fmla="*/ 10 h 64"/>
                    <a:gd name="T22" fmla="*/ 46 w 52"/>
                    <a:gd name="T23" fmla="*/ 3 h 64"/>
                    <a:gd name="T24" fmla="*/ 51 w 52"/>
                    <a:gd name="T25" fmla="*/ 0 h 64"/>
                    <a:gd name="T26" fmla="*/ 51 w 52"/>
                    <a:gd name="T27" fmla="*/ 0 h 64"/>
                    <a:gd name="T28" fmla="*/ 51 w 52"/>
                    <a:gd name="T29" fmla="*/ 0 h 64"/>
                    <a:gd name="T30" fmla="*/ 51 w 52"/>
                    <a:gd name="T31" fmla="*/ 0 h 64"/>
                    <a:gd name="T32" fmla="*/ 51 w 52"/>
                    <a:gd name="T33" fmla="*/ 0 h 64"/>
                    <a:gd name="T34" fmla="*/ 52 w 52"/>
                    <a:gd name="T35" fmla="*/ 0 h 64"/>
                    <a:gd name="T36" fmla="*/ 52 w 52"/>
                    <a:gd name="T37" fmla="*/ 0 h 64"/>
                    <a:gd name="T38" fmla="*/ 52 w 52"/>
                    <a:gd name="T39" fmla="*/ 0 h 64"/>
                    <a:gd name="T40" fmla="*/ 52 w 52"/>
                    <a:gd name="T41" fmla="*/ 0 h 64"/>
                    <a:gd name="T42" fmla="*/ 52 w 52"/>
                    <a:gd name="T43" fmla="*/ 0 h 64"/>
                    <a:gd name="T44" fmla="*/ 52 w 52"/>
                    <a:gd name="T45" fmla="*/ 0 h 64"/>
                    <a:gd name="T46" fmla="*/ 51 w 52"/>
                    <a:gd name="T47" fmla="*/ 0 h 64"/>
                    <a:gd name="T48" fmla="*/ 42 w 52"/>
                    <a:gd name="T49" fmla="*/ 9 h 64"/>
                    <a:gd name="T50" fmla="*/ 33 w 52"/>
                    <a:gd name="T51" fmla="*/ 16 h 64"/>
                    <a:gd name="T52" fmla="*/ 24 w 52"/>
                    <a:gd name="T53" fmla="*/ 25 h 64"/>
                    <a:gd name="T54" fmla="*/ 15 w 52"/>
                    <a:gd name="T55" fmla="*/ 34 h 64"/>
                    <a:gd name="T56" fmla="*/ 7 w 52"/>
                    <a:gd name="T57" fmla="*/ 44 h 64"/>
                    <a:gd name="T58" fmla="*/ 6 w 52"/>
                    <a:gd name="T59" fmla="*/ 46 h 64"/>
                    <a:gd name="T60" fmla="*/ 4 w 52"/>
                    <a:gd name="T61" fmla="*/ 50 h 64"/>
                    <a:gd name="T62" fmla="*/ 3 w 52"/>
                    <a:gd name="T63" fmla="*/ 53 h 64"/>
                    <a:gd name="T64" fmla="*/ 1 w 52"/>
                    <a:gd name="T65" fmla="*/ 58 h 64"/>
                    <a:gd name="T66" fmla="*/ 1 w 52"/>
                    <a:gd name="T67" fmla="*/ 62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64"/>
                    <a:gd name="T104" fmla="*/ 52 w 52"/>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64">
                      <a:moveTo>
                        <a:pt x="0" y="64"/>
                      </a:moveTo>
                      <a:lnTo>
                        <a:pt x="0" y="64"/>
                      </a:lnTo>
                      <a:lnTo>
                        <a:pt x="0" y="61"/>
                      </a:lnTo>
                      <a:lnTo>
                        <a:pt x="1" y="58"/>
                      </a:lnTo>
                      <a:lnTo>
                        <a:pt x="1" y="56"/>
                      </a:lnTo>
                      <a:lnTo>
                        <a:pt x="1" y="53"/>
                      </a:lnTo>
                      <a:lnTo>
                        <a:pt x="1" y="50"/>
                      </a:lnTo>
                      <a:lnTo>
                        <a:pt x="3" y="47"/>
                      </a:lnTo>
                      <a:lnTo>
                        <a:pt x="3" y="46"/>
                      </a:lnTo>
                      <a:lnTo>
                        <a:pt x="4" y="43"/>
                      </a:lnTo>
                      <a:lnTo>
                        <a:pt x="6" y="40"/>
                      </a:lnTo>
                      <a:lnTo>
                        <a:pt x="7" y="38"/>
                      </a:lnTo>
                      <a:lnTo>
                        <a:pt x="10" y="34"/>
                      </a:lnTo>
                      <a:lnTo>
                        <a:pt x="15" y="29"/>
                      </a:lnTo>
                      <a:lnTo>
                        <a:pt x="19" y="25"/>
                      </a:lnTo>
                      <a:lnTo>
                        <a:pt x="24" y="22"/>
                      </a:lnTo>
                      <a:lnTo>
                        <a:pt x="28" y="17"/>
                      </a:lnTo>
                      <a:lnTo>
                        <a:pt x="33" y="14"/>
                      </a:lnTo>
                      <a:lnTo>
                        <a:pt x="37" y="10"/>
                      </a:lnTo>
                      <a:lnTo>
                        <a:pt x="42" y="7"/>
                      </a:lnTo>
                      <a:lnTo>
                        <a:pt x="46" y="3"/>
                      </a:lnTo>
                      <a:lnTo>
                        <a:pt x="51" y="0"/>
                      </a:lnTo>
                      <a:lnTo>
                        <a:pt x="52" y="0"/>
                      </a:lnTo>
                      <a:lnTo>
                        <a:pt x="51" y="0"/>
                      </a:lnTo>
                      <a:lnTo>
                        <a:pt x="46" y="4"/>
                      </a:lnTo>
                      <a:lnTo>
                        <a:pt x="42" y="9"/>
                      </a:lnTo>
                      <a:lnTo>
                        <a:pt x="37" y="13"/>
                      </a:lnTo>
                      <a:lnTo>
                        <a:pt x="33" y="16"/>
                      </a:lnTo>
                      <a:lnTo>
                        <a:pt x="28" y="20"/>
                      </a:lnTo>
                      <a:lnTo>
                        <a:pt x="24" y="25"/>
                      </a:lnTo>
                      <a:lnTo>
                        <a:pt x="19" y="29"/>
                      </a:lnTo>
                      <a:lnTo>
                        <a:pt x="15" y="34"/>
                      </a:lnTo>
                      <a:lnTo>
                        <a:pt x="10" y="38"/>
                      </a:lnTo>
                      <a:lnTo>
                        <a:pt x="7" y="44"/>
                      </a:lnTo>
                      <a:lnTo>
                        <a:pt x="6" y="46"/>
                      </a:lnTo>
                      <a:lnTo>
                        <a:pt x="6" y="49"/>
                      </a:lnTo>
                      <a:lnTo>
                        <a:pt x="4" y="50"/>
                      </a:lnTo>
                      <a:lnTo>
                        <a:pt x="4" y="52"/>
                      </a:lnTo>
                      <a:lnTo>
                        <a:pt x="3" y="53"/>
                      </a:lnTo>
                      <a:lnTo>
                        <a:pt x="3" y="56"/>
                      </a:lnTo>
                      <a:lnTo>
                        <a:pt x="1" y="58"/>
                      </a:lnTo>
                      <a:lnTo>
                        <a:pt x="1" y="61"/>
                      </a:lnTo>
                      <a:lnTo>
                        <a:pt x="1" y="62"/>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603" name="Freeform 1151"/>
                <p:cNvSpPr>
                  <a:spLocks/>
                </p:cNvSpPr>
                <p:nvPr/>
              </p:nvSpPr>
              <p:spPr bwMode="auto">
                <a:xfrm>
                  <a:off x="1463" y="2247"/>
                  <a:ext cx="25" cy="64"/>
                </a:xfrm>
                <a:custGeom>
                  <a:avLst/>
                  <a:gdLst>
                    <a:gd name="T0" fmla="*/ 1 w 25"/>
                    <a:gd name="T1" fmla="*/ 63 h 64"/>
                    <a:gd name="T2" fmla="*/ 1 w 25"/>
                    <a:gd name="T3" fmla="*/ 63 h 64"/>
                    <a:gd name="T4" fmla="*/ 1 w 25"/>
                    <a:gd name="T5" fmla="*/ 63 h 64"/>
                    <a:gd name="T6" fmla="*/ 1 w 25"/>
                    <a:gd name="T7" fmla="*/ 64 h 64"/>
                    <a:gd name="T8" fmla="*/ 1 w 25"/>
                    <a:gd name="T9" fmla="*/ 64 h 64"/>
                    <a:gd name="T10" fmla="*/ 0 w 25"/>
                    <a:gd name="T11" fmla="*/ 64 h 64"/>
                    <a:gd name="T12" fmla="*/ 0 w 25"/>
                    <a:gd name="T13" fmla="*/ 64 h 64"/>
                    <a:gd name="T14" fmla="*/ 0 w 25"/>
                    <a:gd name="T15" fmla="*/ 64 h 64"/>
                    <a:gd name="T16" fmla="*/ 0 w 25"/>
                    <a:gd name="T17" fmla="*/ 63 h 64"/>
                    <a:gd name="T18" fmla="*/ 0 w 25"/>
                    <a:gd name="T19" fmla="*/ 63 h 64"/>
                    <a:gd name="T20" fmla="*/ 0 w 25"/>
                    <a:gd name="T21" fmla="*/ 63 h 64"/>
                    <a:gd name="T22" fmla="*/ 0 w 25"/>
                    <a:gd name="T23" fmla="*/ 63 h 64"/>
                    <a:gd name="T24" fmla="*/ 3 w 25"/>
                    <a:gd name="T25" fmla="*/ 49 h 64"/>
                    <a:gd name="T26" fmla="*/ 7 w 25"/>
                    <a:gd name="T27" fmla="*/ 38 h 64"/>
                    <a:gd name="T28" fmla="*/ 12 w 25"/>
                    <a:gd name="T29" fmla="*/ 26 h 64"/>
                    <a:gd name="T30" fmla="*/ 18 w 25"/>
                    <a:gd name="T31" fmla="*/ 12 h 64"/>
                    <a:gd name="T32" fmla="*/ 24 w 25"/>
                    <a:gd name="T33" fmla="*/ 0 h 64"/>
                    <a:gd name="T34" fmla="*/ 24 w 25"/>
                    <a:gd name="T35" fmla="*/ 0 h 64"/>
                    <a:gd name="T36" fmla="*/ 24 w 25"/>
                    <a:gd name="T37" fmla="*/ 0 h 64"/>
                    <a:gd name="T38" fmla="*/ 24 w 25"/>
                    <a:gd name="T39" fmla="*/ 0 h 64"/>
                    <a:gd name="T40" fmla="*/ 24 w 25"/>
                    <a:gd name="T41" fmla="*/ 0 h 64"/>
                    <a:gd name="T42" fmla="*/ 24 w 25"/>
                    <a:gd name="T43" fmla="*/ 0 h 64"/>
                    <a:gd name="T44" fmla="*/ 24 w 25"/>
                    <a:gd name="T45" fmla="*/ 0 h 64"/>
                    <a:gd name="T46" fmla="*/ 25 w 25"/>
                    <a:gd name="T47" fmla="*/ 0 h 64"/>
                    <a:gd name="T48" fmla="*/ 25 w 25"/>
                    <a:gd name="T49" fmla="*/ 0 h 64"/>
                    <a:gd name="T50" fmla="*/ 25 w 25"/>
                    <a:gd name="T51" fmla="*/ 0 h 64"/>
                    <a:gd name="T52" fmla="*/ 25 w 25"/>
                    <a:gd name="T53" fmla="*/ 0 h 64"/>
                    <a:gd name="T54" fmla="*/ 25 w 25"/>
                    <a:gd name="T55" fmla="*/ 2 h 64"/>
                    <a:gd name="T56" fmla="*/ 22 w 25"/>
                    <a:gd name="T57" fmla="*/ 8 h 64"/>
                    <a:gd name="T58" fmla="*/ 18 w 25"/>
                    <a:gd name="T59" fmla="*/ 20 h 64"/>
                    <a:gd name="T60" fmla="*/ 12 w 25"/>
                    <a:gd name="T61" fmla="*/ 32 h 64"/>
                    <a:gd name="T62" fmla="*/ 7 w 25"/>
                    <a:gd name="T63" fmla="*/ 45 h 64"/>
                    <a:gd name="T64" fmla="*/ 3 w 25"/>
                    <a:gd name="T65" fmla="*/ 57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4"/>
                    <a:gd name="T101" fmla="*/ 25 w 25"/>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4">
                      <a:moveTo>
                        <a:pt x="0" y="63"/>
                      </a:moveTo>
                      <a:lnTo>
                        <a:pt x="1" y="63"/>
                      </a:lnTo>
                      <a:lnTo>
                        <a:pt x="1" y="64"/>
                      </a:lnTo>
                      <a:lnTo>
                        <a:pt x="0" y="64"/>
                      </a:lnTo>
                      <a:lnTo>
                        <a:pt x="0" y="63"/>
                      </a:lnTo>
                      <a:lnTo>
                        <a:pt x="1" y="57"/>
                      </a:lnTo>
                      <a:lnTo>
                        <a:pt x="3" y="49"/>
                      </a:lnTo>
                      <a:lnTo>
                        <a:pt x="4" y="44"/>
                      </a:lnTo>
                      <a:lnTo>
                        <a:pt x="7" y="38"/>
                      </a:lnTo>
                      <a:lnTo>
                        <a:pt x="9" y="30"/>
                      </a:lnTo>
                      <a:lnTo>
                        <a:pt x="12" y="26"/>
                      </a:lnTo>
                      <a:lnTo>
                        <a:pt x="15" y="18"/>
                      </a:lnTo>
                      <a:lnTo>
                        <a:pt x="18" y="12"/>
                      </a:lnTo>
                      <a:lnTo>
                        <a:pt x="21" y="6"/>
                      </a:lnTo>
                      <a:lnTo>
                        <a:pt x="24" y="0"/>
                      </a:lnTo>
                      <a:lnTo>
                        <a:pt x="25" y="0"/>
                      </a:lnTo>
                      <a:lnTo>
                        <a:pt x="25" y="2"/>
                      </a:lnTo>
                      <a:lnTo>
                        <a:pt x="22" y="8"/>
                      </a:lnTo>
                      <a:lnTo>
                        <a:pt x="21" y="14"/>
                      </a:lnTo>
                      <a:lnTo>
                        <a:pt x="18" y="20"/>
                      </a:lnTo>
                      <a:lnTo>
                        <a:pt x="15" y="26"/>
                      </a:lnTo>
                      <a:lnTo>
                        <a:pt x="12" y="32"/>
                      </a:lnTo>
                      <a:lnTo>
                        <a:pt x="10" y="38"/>
                      </a:lnTo>
                      <a:lnTo>
                        <a:pt x="7" y="45"/>
                      </a:lnTo>
                      <a:lnTo>
                        <a:pt x="4" y="51"/>
                      </a:lnTo>
                      <a:lnTo>
                        <a:pt x="3" y="57"/>
                      </a:lnTo>
                      <a:lnTo>
                        <a:pt x="0"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604" name="Freeform 1152"/>
                <p:cNvSpPr>
                  <a:spLocks/>
                </p:cNvSpPr>
                <p:nvPr/>
              </p:nvSpPr>
              <p:spPr bwMode="auto">
                <a:xfrm>
                  <a:off x="1573" y="2159"/>
                  <a:ext cx="36" cy="69"/>
                </a:xfrm>
                <a:custGeom>
                  <a:avLst/>
                  <a:gdLst>
                    <a:gd name="T0" fmla="*/ 0 w 36"/>
                    <a:gd name="T1" fmla="*/ 69 h 69"/>
                    <a:gd name="T2" fmla="*/ 0 w 36"/>
                    <a:gd name="T3" fmla="*/ 69 h 69"/>
                    <a:gd name="T4" fmla="*/ 0 w 36"/>
                    <a:gd name="T5" fmla="*/ 69 h 69"/>
                    <a:gd name="T6" fmla="*/ 0 w 36"/>
                    <a:gd name="T7" fmla="*/ 69 h 69"/>
                    <a:gd name="T8" fmla="*/ 0 w 36"/>
                    <a:gd name="T9" fmla="*/ 69 h 69"/>
                    <a:gd name="T10" fmla="*/ 0 w 36"/>
                    <a:gd name="T11" fmla="*/ 69 h 69"/>
                    <a:gd name="T12" fmla="*/ 0 w 36"/>
                    <a:gd name="T13" fmla="*/ 69 h 69"/>
                    <a:gd name="T14" fmla="*/ 0 w 36"/>
                    <a:gd name="T15" fmla="*/ 69 h 69"/>
                    <a:gd name="T16" fmla="*/ 0 w 36"/>
                    <a:gd name="T17" fmla="*/ 69 h 69"/>
                    <a:gd name="T18" fmla="*/ 0 w 36"/>
                    <a:gd name="T19" fmla="*/ 69 h 69"/>
                    <a:gd name="T20" fmla="*/ 0 w 36"/>
                    <a:gd name="T21" fmla="*/ 69 h 69"/>
                    <a:gd name="T22" fmla="*/ 0 w 36"/>
                    <a:gd name="T23" fmla="*/ 69 h 69"/>
                    <a:gd name="T24" fmla="*/ 5 w 36"/>
                    <a:gd name="T25" fmla="*/ 55 h 69"/>
                    <a:gd name="T26" fmla="*/ 12 w 36"/>
                    <a:gd name="T27" fmla="*/ 40 h 69"/>
                    <a:gd name="T28" fmla="*/ 20 w 36"/>
                    <a:gd name="T29" fmla="*/ 27 h 69"/>
                    <a:gd name="T30" fmla="*/ 27 w 36"/>
                    <a:gd name="T31" fmla="*/ 13 h 69"/>
                    <a:gd name="T32" fmla="*/ 36 w 36"/>
                    <a:gd name="T33" fmla="*/ 1 h 69"/>
                    <a:gd name="T34" fmla="*/ 36 w 36"/>
                    <a:gd name="T35" fmla="*/ 1 h 69"/>
                    <a:gd name="T36" fmla="*/ 36 w 36"/>
                    <a:gd name="T37" fmla="*/ 1 h 69"/>
                    <a:gd name="T38" fmla="*/ 36 w 36"/>
                    <a:gd name="T39" fmla="*/ 0 h 69"/>
                    <a:gd name="T40" fmla="*/ 36 w 36"/>
                    <a:gd name="T41" fmla="*/ 0 h 69"/>
                    <a:gd name="T42" fmla="*/ 36 w 36"/>
                    <a:gd name="T43" fmla="*/ 0 h 69"/>
                    <a:gd name="T44" fmla="*/ 36 w 36"/>
                    <a:gd name="T45" fmla="*/ 0 h 69"/>
                    <a:gd name="T46" fmla="*/ 36 w 36"/>
                    <a:gd name="T47" fmla="*/ 1 h 69"/>
                    <a:gd name="T48" fmla="*/ 36 w 36"/>
                    <a:gd name="T49" fmla="*/ 1 h 69"/>
                    <a:gd name="T50" fmla="*/ 36 w 36"/>
                    <a:gd name="T51" fmla="*/ 1 h 69"/>
                    <a:gd name="T52" fmla="*/ 36 w 36"/>
                    <a:gd name="T53" fmla="*/ 1 h 69"/>
                    <a:gd name="T54" fmla="*/ 36 w 36"/>
                    <a:gd name="T55" fmla="*/ 1 h 69"/>
                    <a:gd name="T56" fmla="*/ 33 w 36"/>
                    <a:gd name="T57" fmla="*/ 9 h 69"/>
                    <a:gd name="T58" fmla="*/ 24 w 36"/>
                    <a:gd name="T59" fmla="*/ 21 h 69"/>
                    <a:gd name="T60" fmla="*/ 17 w 36"/>
                    <a:gd name="T61" fmla="*/ 34 h 69"/>
                    <a:gd name="T62" fmla="*/ 9 w 36"/>
                    <a:gd name="T63" fmla="*/ 48 h 69"/>
                    <a:gd name="T64" fmla="*/ 3 w 36"/>
                    <a:gd name="T65" fmla="*/ 63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69"/>
                    <a:gd name="T101" fmla="*/ 36 w 36"/>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69">
                      <a:moveTo>
                        <a:pt x="0" y="69"/>
                      </a:moveTo>
                      <a:lnTo>
                        <a:pt x="0" y="69"/>
                      </a:lnTo>
                      <a:lnTo>
                        <a:pt x="2" y="61"/>
                      </a:lnTo>
                      <a:lnTo>
                        <a:pt x="5" y="55"/>
                      </a:lnTo>
                      <a:lnTo>
                        <a:pt x="9" y="48"/>
                      </a:lnTo>
                      <a:lnTo>
                        <a:pt x="12" y="40"/>
                      </a:lnTo>
                      <a:lnTo>
                        <a:pt x="15" y="34"/>
                      </a:lnTo>
                      <a:lnTo>
                        <a:pt x="20" y="27"/>
                      </a:lnTo>
                      <a:lnTo>
                        <a:pt x="23" y="21"/>
                      </a:lnTo>
                      <a:lnTo>
                        <a:pt x="27" y="13"/>
                      </a:lnTo>
                      <a:lnTo>
                        <a:pt x="32" y="7"/>
                      </a:lnTo>
                      <a:lnTo>
                        <a:pt x="36" y="1"/>
                      </a:lnTo>
                      <a:lnTo>
                        <a:pt x="36" y="0"/>
                      </a:lnTo>
                      <a:lnTo>
                        <a:pt x="36" y="1"/>
                      </a:lnTo>
                      <a:lnTo>
                        <a:pt x="33" y="9"/>
                      </a:lnTo>
                      <a:lnTo>
                        <a:pt x="29" y="15"/>
                      </a:lnTo>
                      <a:lnTo>
                        <a:pt x="24" y="21"/>
                      </a:lnTo>
                      <a:lnTo>
                        <a:pt x="21" y="28"/>
                      </a:lnTo>
                      <a:lnTo>
                        <a:pt x="17" y="34"/>
                      </a:lnTo>
                      <a:lnTo>
                        <a:pt x="14" y="42"/>
                      </a:lnTo>
                      <a:lnTo>
                        <a:pt x="9" y="48"/>
                      </a:lnTo>
                      <a:lnTo>
                        <a:pt x="6" y="55"/>
                      </a:lnTo>
                      <a:lnTo>
                        <a:pt x="3" y="63"/>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605" name="Freeform 1153"/>
                <p:cNvSpPr>
                  <a:spLocks/>
                </p:cNvSpPr>
                <p:nvPr/>
              </p:nvSpPr>
              <p:spPr bwMode="auto">
                <a:xfrm>
                  <a:off x="1709" y="2210"/>
                  <a:ext cx="12" cy="72"/>
                </a:xfrm>
                <a:custGeom>
                  <a:avLst/>
                  <a:gdLst>
                    <a:gd name="T0" fmla="*/ 0 w 12"/>
                    <a:gd name="T1" fmla="*/ 72 h 72"/>
                    <a:gd name="T2" fmla="*/ 0 w 12"/>
                    <a:gd name="T3" fmla="*/ 72 h 72"/>
                    <a:gd name="T4" fmla="*/ 0 w 12"/>
                    <a:gd name="T5" fmla="*/ 72 h 72"/>
                    <a:gd name="T6" fmla="*/ 0 w 12"/>
                    <a:gd name="T7" fmla="*/ 72 h 72"/>
                    <a:gd name="T8" fmla="*/ 0 w 12"/>
                    <a:gd name="T9" fmla="*/ 72 h 72"/>
                    <a:gd name="T10" fmla="*/ 0 w 12"/>
                    <a:gd name="T11" fmla="*/ 72 h 72"/>
                    <a:gd name="T12" fmla="*/ 0 w 12"/>
                    <a:gd name="T13" fmla="*/ 72 h 72"/>
                    <a:gd name="T14" fmla="*/ 0 w 12"/>
                    <a:gd name="T15" fmla="*/ 72 h 72"/>
                    <a:gd name="T16" fmla="*/ 0 w 12"/>
                    <a:gd name="T17" fmla="*/ 72 h 72"/>
                    <a:gd name="T18" fmla="*/ 0 w 12"/>
                    <a:gd name="T19" fmla="*/ 72 h 72"/>
                    <a:gd name="T20" fmla="*/ 0 w 12"/>
                    <a:gd name="T21" fmla="*/ 72 h 72"/>
                    <a:gd name="T22" fmla="*/ 0 w 12"/>
                    <a:gd name="T23" fmla="*/ 72 h 72"/>
                    <a:gd name="T24" fmla="*/ 0 w 12"/>
                    <a:gd name="T25" fmla="*/ 57 h 72"/>
                    <a:gd name="T26" fmla="*/ 3 w 12"/>
                    <a:gd name="T27" fmla="*/ 43 h 72"/>
                    <a:gd name="T28" fmla="*/ 5 w 12"/>
                    <a:gd name="T29" fmla="*/ 28 h 72"/>
                    <a:gd name="T30" fmla="*/ 8 w 12"/>
                    <a:gd name="T31" fmla="*/ 15 h 72"/>
                    <a:gd name="T32" fmla="*/ 12 w 12"/>
                    <a:gd name="T33" fmla="*/ 1 h 72"/>
                    <a:gd name="T34" fmla="*/ 12 w 12"/>
                    <a:gd name="T35" fmla="*/ 1 h 72"/>
                    <a:gd name="T36" fmla="*/ 12 w 12"/>
                    <a:gd name="T37" fmla="*/ 1 h 72"/>
                    <a:gd name="T38" fmla="*/ 12 w 12"/>
                    <a:gd name="T39" fmla="*/ 1 h 72"/>
                    <a:gd name="T40" fmla="*/ 12 w 12"/>
                    <a:gd name="T41" fmla="*/ 0 h 72"/>
                    <a:gd name="T42" fmla="*/ 12 w 12"/>
                    <a:gd name="T43" fmla="*/ 0 h 72"/>
                    <a:gd name="T44" fmla="*/ 12 w 12"/>
                    <a:gd name="T45" fmla="*/ 0 h 72"/>
                    <a:gd name="T46" fmla="*/ 12 w 12"/>
                    <a:gd name="T47" fmla="*/ 1 h 72"/>
                    <a:gd name="T48" fmla="*/ 12 w 12"/>
                    <a:gd name="T49" fmla="*/ 1 h 72"/>
                    <a:gd name="T50" fmla="*/ 12 w 12"/>
                    <a:gd name="T51" fmla="*/ 1 h 72"/>
                    <a:gd name="T52" fmla="*/ 12 w 12"/>
                    <a:gd name="T53" fmla="*/ 1 h 72"/>
                    <a:gd name="T54" fmla="*/ 12 w 12"/>
                    <a:gd name="T55" fmla="*/ 1 h 72"/>
                    <a:gd name="T56" fmla="*/ 12 w 12"/>
                    <a:gd name="T57" fmla="*/ 3 h 72"/>
                    <a:gd name="T58" fmla="*/ 12 w 12"/>
                    <a:gd name="T59" fmla="*/ 9 h 72"/>
                    <a:gd name="T60" fmla="*/ 11 w 12"/>
                    <a:gd name="T61" fmla="*/ 13 h 72"/>
                    <a:gd name="T62" fmla="*/ 9 w 12"/>
                    <a:gd name="T63" fmla="*/ 18 h 72"/>
                    <a:gd name="T64" fmla="*/ 9 w 12"/>
                    <a:gd name="T65" fmla="*/ 22 h 72"/>
                    <a:gd name="T66" fmla="*/ 8 w 12"/>
                    <a:gd name="T67" fmla="*/ 24 h 72"/>
                    <a:gd name="T68" fmla="*/ 6 w 12"/>
                    <a:gd name="T69" fmla="*/ 34 h 72"/>
                    <a:gd name="T70" fmla="*/ 5 w 12"/>
                    <a:gd name="T71" fmla="*/ 43 h 72"/>
                    <a:gd name="T72" fmla="*/ 3 w 12"/>
                    <a:gd name="T73" fmla="*/ 52 h 72"/>
                    <a:gd name="T74" fmla="*/ 2 w 12"/>
                    <a:gd name="T75" fmla="*/ 63 h 72"/>
                    <a:gd name="T76" fmla="*/ 0 w 12"/>
                    <a:gd name="T77" fmla="*/ 72 h 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72"/>
                    <a:gd name="T119" fmla="*/ 12 w 12"/>
                    <a:gd name="T120" fmla="*/ 72 h 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72">
                      <a:moveTo>
                        <a:pt x="0" y="72"/>
                      </a:moveTo>
                      <a:lnTo>
                        <a:pt x="0" y="72"/>
                      </a:lnTo>
                      <a:lnTo>
                        <a:pt x="0" y="64"/>
                      </a:lnTo>
                      <a:lnTo>
                        <a:pt x="0" y="57"/>
                      </a:lnTo>
                      <a:lnTo>
                        <a:pt x="2" y="49"/>
                      </a:lnTo>
                      <a:lnTo>
                        <a:pt x="3" y="43"/>
                      </a:lnTo>
                      <a:lnTo>
                        <a:pt x="3" y="36"/>
                      </a:lnTo>
                      <a:lnTo>
                        <a:pt x="5" y="28"/>
                      </a:lnTo>
                      <a:lnTo>
                        <a:pt x="6" y="22"/>
                      </a:lnTo>
                      <a:lnTo>
                        <a:pt x="8" y="15"/>
                      </a:lnTo>
                      <a:lnTo>
                        <a:pt x="9" y="7"/>
                      </a:lnTo>
                      <a:lnTo>
                        <a:pt x="12" y="1"/>
                      </a:lnTo>
                      <a:lnTo>
                        <a:pt x="12" y="0"/>
                      </a:lnTo>
                      <a:lnTo>
                        <a:pt x="12" y="1"/>
                      </a:lnTo>
                      <a:lnTo>
                        <a:pt x="12" y="3"/>
                      </a:lnTo>
                      <a:lnTo>
                        <a:pt x="12" y="6"/>
                      </a:lnTo>
                      <a:lnTo>
                        <a:pt x="12" y="9"/>
                      </a:lnTo>
                      <a:lnTo>
                        <a:pt x="11" y="10"/>
                      </a:lnTo>
                      <a:lnTo>
                        <a:pt x="11" y="13"/>
                      </a:lnTo>
                      <a:lnTo>
                        <a:pt x="11" y="15"/>
                      </a:lnTo>
                      <a:lnTo>
                        <a:pt x="9" y="18"/>
                      </a:lnTo>
                      <a:lnTo>
                        <a:pt x="9" y="21"/>
                      </a:lnTo>
                      <a:lnTo>
                        <a:pt x="9" y="22"/>
                      </a:lnTo>
                      <a:lnTo>
                        <a:pt x="8" y="24"/>
                      </a:lnTo>
                      <a:lnTo>
                        <a:pt x="8" y="30"/>
                      </a:lnTo>
                      <a:lnTo>
                        <a:pt x="6" y="34"/>
                      </a:lnTo>
                      <a:lnTo>
                        <a:pt x="5" y="39"/>
                      </a:lnTo>
                      <a:lnTo>
                        <a:pt x="5" y="43"/>
                      </a:lnTo>
                      <a:lnTo>
                        <a:pt x="5" y="48"/>
                      </a:lnTo>
                      <a:lnTo>
                        <a:pt x="3" y="52"/>
                      </a:lnTo>
                      <a:lnTo>
                        <a:pt x="3" y="57"/>
                      </a:lnTo>
                      <a:lnTo>
                        <a:pt x="2" y="63"/>
                      </a:lnTo>
                      <a:lnTo>
                        <a:pt x="2" y="67"/>
                      </a:lnTo>
                      <a:lnTo>
                        <a:pt x="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606" name="Freeform 1154"/>
                <p:cNvSpPr>
                  <a:spLocks/>
                </p:cNvSpPr>
                <p:nvPr/>
              </p:nvSpPr>
              <p:spPr bwMode="auto">
                <a:xfrm>
                  <a:off x="1648" y="1926"/>
                  <a:ext cx="72" cy="31"/>
                </a:xfrm>
                <a:custGeom>
                  <a:avLst/>
                  <a:gdLst>
                    <a:gd name="T0" fmla="*/ 0 w 72"/>
                    <a:gd name="T1" fmla="*/ 31 h 31"/>
                    <a:gd name="T2" fmla="*/ 0 w 72"/>
                    <a:gd name="T3" fmla="*/ 31 h 31"/>
                    <a:gd name="T4" fmla="*/ 0 w 72"/>
                    <a:gd name="T5" fmla="*/ 31 h 31"/>
                    <a:gd name="T6" fmla="*/ 0 w 72"/>
                    <a:gd name="T7" fmla="*/ 31 h 31"/>
                    <a:gd name="T8" fmla="*/ 0 w 72"/>
                    <a:gd name="T9" fmla="*/ 31 h 31"/>
                    <a:gd name="T10" fmla="*/ 0 w 72"/>
                    <a:gd name="T11" fmla="*/ 31 h 31"/>
                    <a:gd name="T12" fmla="*/ 0 w 72"/>
                    <a:gd name="T13" fmla="*/ 31 h 31"/>
                    <a:gd name="T14" fmla="*/ 0 w 72"/>
                    <a:gd name="T15" fmla="*/ 31 h 31"/>
                    <a:gd name="T16" fmla="*/ 0 w 72"/>
                    <a:gd name="T17" fmla="*/ 31 h 31"/>
                    <a:gd name="T18" fmla="*/ 0 w 72"/>
                    <a:gd name="T19" fmla="*/ 31 h 31"/>
                    <a:gd name="T20" fmla="*/ 0 w 72"/>
                    <a:gd name="T21" fmla="*/ 31 h 31"/>
                    <a:gd name="T22" fmla="*/ 0 w 72"/>
                    <a:gd name="T23" fmla="*/ 31 h 31"/>
                    <a:gd name="T24" fmla="*/ 13 w 72"/>
                    <a:gd name="T25" fmla="*/ 22 h 31"/>
                    <a:gd name="T26" fmla="*/ 27 w 72"/>
                    <a:gd name="T27" fmla="*/ 13 h 31"/>
                    <a:gd name="T28" fmla="*/ 40 w 72"/>
                    <a:gd name="T29" fmla="*/ 7 h 31"/>
                    <a:gd name="T30" fmla="*/ 55 w 72"/>
                    <a:gd name="T31" fmla="*/ 1 h 31"/>
                    <a:gd name="T32" fmla="*/ 72 w 72"/>
                    <a:gd name="T33" fmla="*/ 0 h 31"/>
                    <a:gd name="T34" fmla="*/ 72 w 72"/>
                    <a:gd name="T35" fmla="*/ 0 h 31"/>
                    <a:gd name="T36" fmla="*/ 72 w 72"/>
                    <a:gd name="T37" fmla="*/ 0 h 31"/>
                    <a:gd name="T38" fmla="*/ 72 w 72"/>
                    <a:gd name="T39" fmla="*/ 0 h 31"/>
                    <a:gd name="T40" fmla="*/ 72 w 72"/>
                    <a:gd name="T41" fmla="*/ 0 h 31"/>
                    <a:gd name="T42" fmla="*/ 72 w 72"/>
                    <a:gd name="T43" fmla="*/ 0 h 31"/>
                    <a:gd name="T44" fmla="*/ 72 w 72"/>
                    <a:gd name="T45" fmla="*/ 0 h 31"/>
                    <a:gd name="T46" fmla="*/ 72 w 72"/>
                    <a:gd name="T47" fmla="*/ 0 h 31"/>
                    <a:gd name="T48" fmla="*/ 72 w 72"/>
                    <a:gd name="T49" fmla="*/ 0 h 31"/>
                    <a:gd name="T50" fmla="*/ 72 w 72"/>
                    <a:gd name="T51" fmla="*/ 1 h 31"/>
                    <a:gd name="T52" fmla="*/ 72 w 72"/>
                    <a:gd name="T53" fmla="*/ 1 h 31"/>
                    <a:gd name="T54" fmla="*/ 72 w 72"/>
                    <a:gd name="T55" fmla="*/ 1 h 31"/>
                    <a:gd name="T56" fmla="*/ 64 w 72"/>
                    <a:gd name="T57" fmla="*/ 1 h 31"/>
                    <a:gd name="T58" fmla="*/ 49 w 72"/>
                    <a:gd name="T59" fmla="*/ 6 h 31"/>
                    <a:gd name="T60" fmla="*/ 34 w 72"/>
                    <a:gd name="T61" fmla="*/ 12 h 31"/>
                    <a:gd name="T62" fmla="*/ 21 w 72"/>
                    <a:gd name="T63" fmla="*/ 19 h 31"/>
                    <a:gd name="T64" fmla="*/ 8 w 72"/>
                    <a:gd name="T65" fmla="*/ 27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31"/>
                    <a:gd name="T101" fmla="*/ 72 w 72"/>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31">
                      <a:moveTo>
                        <a:pt x="0" y="31"/>
                      </a:moveTo>
                      <a:lnTo>
                        <a:pt x="0" y="31"/>
                      </a:lnTo>
                      <a:lnTo>
                        <a:pt x="8" y="27"/>
                      </a:lnTo>
                      <a:lnTo>
                        <a:pt x="13" y="22"/>
                      </a:lnTo>
                      <a:lnTo>
                        <a:pt x="19" y="18"/>
                      </a:lnTo>
                      <a:lnTo>
                        <a:pt x="27" y="13"/>
                      </a:lnTo>
                      <a:lnTo>
                        <a:pt x="34" y="10"/>
                      </a:lnTo>
                      <a:lnTo>
                        <a:pt x="40" y="7"/>
                      </a:lnTo>
                      <a:lnTo>
                        <a:pt x="48" y="4"/>
                      </a:lnTo>
                      <a:lnTo>
                        <a:pt x="55" y="1"/>
                      </a:lnTo>
                      <a:lnTo>
                        <a:pt x="64" y="1"/>
                      </a:lnTo>
                      <a:lnTo>
                        <a:pt x="72" y="0"/>
                      </a:lnTo>
                      <a:lnTo>
                        <a:pt x="72" y="1"/>
                      </a:lnTo>
                      <a:lnTo>
                        <a:pt x="64" y="1"/>
                      </a:lnTo>
                      <a:lnTo>
                        <a:pt x="57" y="3"/>
                      </a:lnTo>
                      <a:lnTo>
                        <a:pt x="49" y="6"/>
                      </a:lnTo>
                      <a:lnTo>
                        <a:pt x="42" y="9"/>
                      </a:lnTo>
                      <a:lnTo>
                        <a:pt x="34" y="12"/>
                      </a:lnTo>
                      <a:lnTo>
                        <a:pt x="27" y="15"/>
                      </a:lnTo>
                      <a:lnTo>
                        <a:pt x="21" y="19"/>
                      </a:lnTo>
                      <a:lnTo>
                        <a:pt x="13" y="22"/>
                      </a:lnTo>
                      <a:lnTo>
                        <a:pt x="8" y="27"/>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sp>
              <p:nvSpPr>
                <p:cNvPr id="18607" name="Freeform 1155"/>
                <p:cNvSpPr>
                  <a:spLocks/>
                </p:cNvSpPr>
                <p:nvPr/>
              </p:nvSpPr>
              <p:spPr bwMode="auto">
                <a:xfrm>
                  <a:off x="1349" y="2051"/>
                  <a:ext cx="9" cy="32"/>
                </a:xfrm>
                <a:custGeom>
                  <a:avLst/>
                  <a:gdLst>
                    <a:gd name="T0" fmla="*/ 2 w 9"/>
                    <a:gd name="T1" fmla="*/ 30 h 32"/>
                    <a:gd name="T2" fmla="*/ 2 w 9"/>
                    <a:gd name="T3" fmla="*/ 32 h 32"/>
                    <a:gd name="T4" fmla="*/ 2 w 9"/>
                    <a:gd name="T5" fmla="*/ 32 h 32"/>
                    <a:gd name="T6" fmla="*/ 2 w 9"/>
                    <a:gd name="T7" fmla="*/ 32 h 32"/>
                    <a:gd name="T8" fmla="*/ 2 w 9"/>
                    <a:gd name="T9" fmla="*/ 32 h 32"/>
                    <a:gd name="T10" fmla="*/ 2 w 9"/>
                    <a:gd name="T11" fmla="*/ 32 h 32"/>
                    <a:gd name="T12" fmla="*/ 2 w 9"/>
                    <a:gd name="T13" fmla="*/ 32 h 32"/>
                    <a:gd name="T14" fmla="*/ 2 w 9"/>
                    <a:gd name="T15" fmla="*/ 32 h 32"/>
                    <a:gd name="T16" fmla="*/ 2 w 9"/>
                    <a:gd name="T17" fmla="*/ 32 h 32"/>
                    <a:gd name="T18" fmla="*/ 2 w 9"/>
                    <a:gd name="T19" fmla="*/ 30 h 32"/>
                    <a:gd name="T20" fmla="*/ 0 w 9"/>
                    <a:gd name="T21" fmla="*/ 30 h 32"/>
                    <a:gd name="T22" fmla="*/ 2 w 9"/>
                    <a:gd name="T23" fmla="*/ 30 h 32"/>
                    <a:gd name="T24" fmla="*/ 3 w 9"/>
                    <a:gd name="T25" fmla="*/ 24 h 32"/>
                    <a:gd name="T26" fmla="*/ 5 w 9"/>
                    <a:gd name="T27" fmla="*/ 18 h 32"/>
                    <a:gd name="T28" fmla="*/ 5 w 9"/>
                    <a:gd name="T29" fmla="*/ 12 h 32"/>
                    <a:gd name="T30" fmla="*/ 6 w 9"/>
                    <a:gd name="T31" fmla="*/ 6 h 32"/>
                    <a:gd name="T32" fmla="*/ 8 w 9"/>
                    <a:gd name="T33" fmla="*/ 0 h 32"/>
                    <a:gd name="T34" fmla="*/ 8 w 9"/>
                    <a:gd name="T35" fmla="*/ 0 h 32"/>
                    <a:gd name="T36" fmla="*/ 8 w 9"/>
                    <a:gd name="T37" fmla="*/ 0 h 32"/>
                    <a:gd name="T38" fmla="*/ 8 w 9"/>
                    <a:gd name="T39" fmla="*/ 0 h 32"/>
                    <a:gd name="T40" fmla="*/ 9 w 9"/>
                    <a:gd name="T41" fmla="*/ 0 h 32"/>
                    <a:gd name="T42" fmla="*/ 9 w 9"/>
                    <a:gd name="T43" fmla="*/ 0 h 32"/>
                    <a:gd name="T44" fmla="*/ 9 w 9"/>
                    <a:gd name="T45" fmla="*/ 0 h 32"/>
                    <a:gd name="T46" fmla="*/ 9 w 9"/>
                    <a:gd name="T47" fmla="*/ 0 h 32"/>
                    <a:gd name="T48" fmla="*/ 9 w 9"/>
                    <a:gd name="T49" fmla="*/ 0 h 32"/>
                    <a:gd name="T50" fmla="*/ 9 w 9"/>
                    <a:gd name="T51" fmla="*/ 0 h 32"/>
                    <a:gd name="T52" fmla="*/ 9 w 9"/>
                    <a:gd name="T53" fmla="*/ 0 h 32"/>
                    <a:gd name="T54" fmla="*/ 9 w 9"/>
                    <a:gd name="T55" fmla="*/ 0 h 32"/>
                    <a:gd name="T56" fmla="*/ 8 w 9"/>
                    <a:gd name="T57" fmla="*/ 3 h 32"/>
                    <a:gd name="T58" fmla="*/ 8 w 9"/>
                    <a:gd name="T59" fmla="*/ 9 h 32"/>
                    <a:gd name="T60" fmla="*/ 6 w 9"/>
                    <a:gd name="T61" fmla="*/ 15 h 32"/>
                    <a:gd name="T62" fmla="*/ 5 w 9"/>
                    <a:gd name="T63" fmla="*/ 21 h 32"/>
                    <a:gd name="T64" fmla="*/ 3 w 9"/>
                    <a:gd name="T65" fmla="*/ 27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32"/>
                    <a:gd name="T101" fmla="*/ 9 w 9"/>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32">
                      <a:moveTo>
                        <a:pt x="2" y="30"/>
                      </a:moveTo>
                      <a:lnTo>
                        <a:pt x="2" y="30"/>
                      </a:lnTo>
                      <a:lnTo>
                        <a:pt x="2" y="32"/>
                      </a:lnTo>
                      <a:lnTo>
                        <a:pt x="2" y="30"/>
                      </a:lnTo>
                      <a:lnTo>
                        <a:pt x="0" y="30"/>
                      </a:lnTo>
                      <a:lnTo>
                        <a:pt x="2" y="30"/>
                      </a:lnTo>
                      <a:lnTo>
                        <a:pt x="2" y="27"/>
                      </a:lnTo>
                      <a:lnTo>
                        <a:pt x="3" y="24"/>
                      </a:lnTo>
                      <a:lnTo>
                        <a:pt x="3" y="21"/>
                      </a:lnTo>
                      <a:lnTo>
                        <a:pt x="5" y="18"/>
                      </a:lnTo>
                      <a:lnTo>
                        <a:pt x="5" y="15"/>
                      </a:lnTo>
                      <a:lnTo>
                        <a:pt x="5" y="12"/>
                      </a:lnTo>
                      <a:lnTo>
                        <a:pt x="6" y="9"/>
                      </a:lnTo>
                      <a:lnTo>
                        <a:pt x="6" y="6"/>
                      </a:lnTo>
                      <a:lnTo>
                        <a:pt x="8" y="3"/>
                      </a:lnTo>
                      <a:lnTo>
                        <a:pt x="8" y="0"/>
                      </a:lnTo>
                      <a:lnTo>
                        <a:pt x="9" y="0"/>
                      </a:lnTo>
                      <a:lnTo>
                        <a:pt x="8" y="3"/>
                      </a:lnTo>
                      <a:lnTo>
                        <a:pt x="8" y="6"/>
                      </a:lnTo>
                      <a:lnTo>
                        <a:pt x="8" y="9"/>
                      </a:lnTo>
                      <a:lnTo>
                        <a:pt x="6" y="12"/>
                      </a:lnTo>
                      <a:lnTo>
                        <a:pt x="6" y="15"/>
                      </a:lnTo>
                      <a:lnTo>
                        <a:pt x="5" y="18"/>
                      </a:lnTo>
                      <a:lnTo>
                        <a:pt x="5" y="21"/>
                      </a:lnTo>
                      <a:lnTo>
                        <a:pt x="5" y="24"/>
                      </a:lnTo>
                      <a:lnTo>
                        <a:pt x="3" y="27"/>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lstStyle/>
                <a:p>
                  <a:endParaRPr lang="hr-HR"/>
                </a:p>
              </p:txBody>
            </p:sp>
          </p:grpSp>
          <p:sp>
            <p:nvSpPr>
              <p:cNvPr id="17455" name="Line 1156"/>
              <p:cNvSpPr>
                <a:spLocks noChangeShapeType="1"/>
              </p:cNvSpPr>
              <p:nvPr/>
            </p:nvSpPr>
            <p:spPr bwMode="auto">
              <a:xfrm>
                <a:off x="1202" y="1210"/>
                <a:ext cx="0" cy="14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456" name="Line 1157"/>
              <p:cNvSpPr>
                <a:spLocks noChangeShapeType="1"/>
              </p:cNvSpPr>
              <p:nvPr/>
            </p:nvSpPr>
            <p:spPr bwMode="auto">
              <a:xfrm>
                <a:off x="3679" y="1210"/>
                <a:ext cx="0" cy="14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457" name="Line 1158"/>
              <p:cNvSpPr>
                <a:spLocks noChangeShapeType="1"/>
              </p:cNvSpPr>
              <p:nvPr/>
            </p:nvSpPr>
            <p:spPr bwMode="auto">
              <a:xfrm>
                <a:off x="1202" y="2614"/>
                <a:ext cx="24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458" name="Line 1159"/>
              <p:cNvSpPr>
                <a:spLocks noChangeShapeType="1"/>
              </p:cNvSpPr>
              <p:nvPr/>
            </p:nvSpPr>
            <p:spPr bwMode="auto">
              <a:xfrm>
                <a:off x="1202" y="1207"/>
                <a:ext cx="10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sp>
            <p:nvSpPr>
              <p:cNvPr id="17459" name="Line 1160"/>
              <p:cNvSpPr>
                <a:spLocks noChangeShapeType="1"/>
              </p:cNvSpPr>
              <p:nvPr/>
            </p:nvSpPr>
            <p:spPr bwMode="auto">
              <a:xfrm>
                <a:off x="3125" y="1207"/>
                <a:ext cx="5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8000" tIns="108000" rIns="108000" bIns="108000"/>
              <a:lstStyle/>
              <a:p>
                <a:endParaRPr lang="hr-HR"/>
              </a:p>
            </p:txBody>
          </p:sp>
        </p:grpSp>
        <p:sp>
          <p:nvSpPr>
            <p:cNvPr id="17452" name="Text Box 1161"/>
            <p:cNvSpPr txBox="1">
              <a:spLocks noChangeArrowheads="1"/>
            </p:cNvSpPr>
            <p:nvPr/>
          </p:nvSpPr>
          <p:spPr bwMode="auto">
            <a:xfrm>
              <a:off x="1020" y="3373"/>
              <a:ext cx="2116" cy="2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8000" tIns="108000" rIns="108000" bIns="10800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200" b="1" dirty="0" err="1" smtClean="0">
                  <a:solidFill>
                    <a:srgbClr val="FFFF00"/>
                  </a:solidFill>
                  <a:latin typeface="Arial" pitchFamily="34" charset="0"/>
                </a:rPr>
                <a:t>Inhibi</a:t>
              </a:r>
              <a:r>
                <a:rPr lang="hr-HR" altLang="en-US" sz="2200" b="1" dirty="0" err="1" smtClean="0">
                  <a:solidFill>
                    <a:srgbClr val="FFFF00"/>
                  </a:solidFill>
                  <a:latin typeface="Arial" pitchFamily="34" charset="0"/>
                </a:rPr>
                <a:t>cija</a:t>
              </a:r>
              <a:r>
                <a:rPr lang="en-US" altLang="en-US" sz="2200" b="1" dirty="0" smtClean="0">
                  <a:solidFill>
                    <a:srgbClr val="FFFF00"/>
                  </a:solidFill>
                  <a:latin typeface="Arial" pitchFamily="34" charset="0"/>
                </a:rPr>
                <a:t> </a:t>
              </a:r>
              <a:r>
                <a:rPr lang="en-US" altLang="en-US" sz="2200" b="1" dirty="0" err="1" smtClean="0">
                  <a:solidFill>
                    <a:srgbClr val="FFFF00"/>
                  </a:solidFill>
                  <a:latin typeface="Arial" pitchFamily="34" charset="0"/>
                </a:rPr>
                <a:t>resorp</a:t>
              </a:r>
              <a:r>
                <a:rPr lang="hr-HR" altLang="en-US" sz="2200" b="1" dirty="0" err="1" smtClean="0">
                  <a:solidFill>
                    <a:srgbClr val="FFFF00"/>
                  </a:solidFill>
                  <a:latin typeface="Arial" pitchFamily="34" charset="0"/>
                </a:rPr>
                <a:t>cije</a:t>
              </a:r>
              <a:endParaRPr lang="en-US" altLang="en-US" sz="2200" b="1" dirty="0">
                <a:solidFill>
                  <a:srgbClr val="FFFF00"/>
                </a:solidFill>
                <a:latin typeface="Arial" pitchFamily="34" charset="0"/>
              </a:endParaRPr>
            </a:p>
          </p:txBody>
        </p:sp>
        <p:sp>
          <p:nvSpPr>
            <p:cNvPr id="17453" name="AutoShape 1162"/>
            <p:cNvSpPr>
              <a:spLocks noChangeArrowheads="1"/>
            </p:cNvSpPr>
            <p:nvPr/>
          </p:nvSpPr>
          <p:spPr bwMode="auto">
            <a:xfrm>
              <a:off x="1976" y="2931"/>
              <a:ext cx="202" cy="362"/>
            </a:xfrm>
            <a:prstGeom prst="upArrow">
              <a:avLst>
                <a:gd name="adj1" fmla="val 45907"/>
                <a:gd name="adj2" fmla="val 75151"/>
              </a:avLst>
            </a:prstGeom>
            <a:solidFill>
              <a:srgbClr val="FFFF00"/>
            </a:solidFill>
            <a:ln w="3175">
              <a:solidFill>
                <a:srgbClr val="FFFF00"/>
              </a:solidFill>
              <a:miter lim="800000"/>
              <a:headEnd/>
              <a:tailEnd/>
            </a:ln>
          </p:spPr>
          <p:txBody>
            <a:bodyPr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grpSp>
      <p:grpSp>
        <p:nvGrpSpPr>
          <p:cNvPr id="17413" name="Group 1163"/>
          <p:cNvGrpSpPr>
            <a:grpSpLocks/>
          </p:cNvGrpSpPr>
          <p:nvPr/>
        </p:nvGrpSpPr>
        <p:grpSpPr bwMode="auto">
          <a:xfrm>
            <a:off x="5148263" y="1627188"/>
            <a:ext cx="3563937" cy="4187826"/>
            <a:chOff x="3424" y="1025"/>
            <a:chExt cx="2245" cy="2638"/>
          </a:xfrm>
        </p:grpSpPr>
        <p:grpSp>
          <p:nvGrpSpPr>
            <p:cNvPr id="17415" name="Group 1164"/>
            <p:cNvGrpSpPr>
              <a:grpSpLocks/>
            </p:cNvGrpSpPr>
            <p:nvPr/>
          </p:nvGrpSpPr>
          <p:grpSpPr bwMode="auto">
            <a:xfrm>
              <a:off x="3932" y="1713"/>
              <a:ext cx="1228" cy="901"/>
              <a:chOff x="3613" y="1534"/>
              <a:chExt cx="1381" cy="901"/>
            </a:xfrm>
          </p:grpSpPr>
          <p:sp>
            <p:nvSpPr>
              <p:cNvPr id="17419" name="Freeform 1165"/>
              <p:cNvSpPr>
                <a:spLocks/>
              </p:cNvSpPr>
              <p:nvPr/>
            </p:nvSpPr>
            <p:spPr bwMode="auto">
              <a:xfrm>
                <a:off x="3695" y="1588"/>
                <a:ext cx="1211" cy="822"/>
              </a:xfrm>
              <a:custGeom>
                <a:avLst/>
                <a:gdLst>
                  <a:gd name="T0" fmla="*/ 848 w 1211"/>
                  <a:gd name="T1" fmla="*/ 819 h 822"/>
                  <a:gd name="T2" fmla="*/ 803 w 1211"/>
                  <a:gd name="T3" fmla="*/ 816 h 822"/>
                  <a:gd name="T4" fmla="*/ 742 w 1211"/>
                  <a:gd name="T5" fmla="*/ 813 h 822"/>
                  <a:gd name="T6" fmla="*/ 674 w 1211"/>
                  <a:gd name="T7" fmla="*/ 816 h 822"/>
                  <a:gd name="T8" fmla="*/ 610 w 1211"/>
                  <a:gd name="T9" fmla="*/ 816 h 822"/>
                  <a:gd name="T10" fmla="*/ 553 w 1211"/>
                  <a:gd name="T11" fmla="*/ 810 h 822"/>
                  <a:gd name="T12" fmla="*/ 526 w 1211"/>
                  <a:gd name="T13" fmla="*/ 804 h 822"/>
                  <a:gd name="T14" fmla="*/ 473 w 1211"/>
                  <a:gd name="T15" fmla="*/ 788 h 822"/>
                  <a:gd name="T16" fmla="*/ 402 w 1211"/>
                  <a:gd name="T17" fmla="*/ 777 h 822"/>
                  <a:gd name="T18" fmla="*/ 319 w 1211"/>
                  <a:gd name="T19" fmla="*/ 771 h 822"/>
                  <a:gd name="T20" fmla="*/ 226 w 1211"/>
                  <a:gd name="T21" fmla="*/ 762 h 822"/>
                  <a:gd name="T22" fmla="*/ 123 w 1211"/>
                  <a:gd name="T23" fmla="*/ 743 h 822"/>
                  <a:gd name="T24" fmla="*/ 94 w 1211"/>
                  <a:gd name="T25" fmla="*/ 735 h 822"/>
                  <a:gd name="T26" fmla="*/ 45 w 1211"/>
                  <a:gd name="T27" fmla="*/ 713 h 822"/>
                  <a:gd name="T28" fmla="*/ 17 w 1211"/>
                  <a:gd name="T29" fmla="*/ 684 h 822"/>
                  <a:gd name="T30" fmla="*/ 0 w 1211"/>
                  <a:gd name="T31" fmla="*/ 656 h 822"/>
                  <a:gd name="T32" fmla="*/ 8 w 1211"/>
                  <a:gd name="T33" fmla="*/ 629 h 822"/>
                  <a:gd name="T34" fmla="*/ 17 w 1211"/>
                  <a:gd name="T35" fmla="*/ 617 h 822"/>
                  <a:gd name="T36" fmla="*/ 36 w 1211"/>
                  <a:gd name="T37" fmla="*/ 595 h 822"/>
                  <a:gd name="T38" fmla="*/ 45 w 1211"/>
                  <a:gd name="T39" fmla="*/ 562 h 822"/>
                  <a:gd name="T40" fmla="*/ 50 w 1211"/>
                  <a:gd name="T41" fmla="*/ 531 h 822"/>
                  <a:gd name="T42" fmla="*/ 50 w 1211"/>
                  <a:gd name="T43" fmla="*/ 501 h 822"/>
                  <a:gd name="T44" fmla="*/ 45 w 1211"/>
                  <a:gd name="T45" fmla="*/ 475 h 822"/>
                  <a:gd name="T46" fmla="*/ 50 w 1211"/>
                  <a:gd name="T47" fmla="*/ 460 h 822"/>
                  <a:gd name="T48" fmla="*/ 53 w 1211"/>
                  <a:gd name="T49" fmla="*/ 411 h 822"/>
                  <a:gd name="T50" fmla="*/ 62 w 1211"/>
                  <a:gd name="T51" fmla="*/ 341 h 822"/>
                  <a:gd name="T52" fmla="*/ 81 w 1211"/>
                  <a:gd name="T53" fmla="*/ 263 h 822"/>
                  <a:gd name="T54" fmla="*/ 109 w 1211"/>
                  <a:gd name="T55" fmla="*/ 190 h 822"/>
                  <a:gd name="T56" fmla="*/ 129 w 1211"/>
                  <a:gd name="T57" fmla="*/ 154 h 822"/>
                  <a:gd name="T58" fmla="*/ 174 w 1211"/>
                  <a:gd name="T59" fmla="*/ 100 h 822"/>
                  <a:gd name="T60" fmla="*/ 218 w 1211"/>
                  <a:gd name="T61" fmla="*/ 61 h 822"/>
                  <a:gd name="T62" fmla="*/ 280 w 1211"/>
                  <a:gd name="T63" fmla="*/ 36 h 822"/>
                  <a:gd name="T64" fmla="*/ 363 w 1211"/>
                  <a:gd name="T65" fmla="*/ 16 h 822"/>
                  <a:gd name="T66" fmla="*/ 473 w 1211"/>
                  <a:gd name="T67" fmla="*/ 0 h 822"/>
                  <a:gd name="T68" fmla="*/ 543 w 1211"/>
                  <a:gd name="T69" fmla="*/ 0 h 822"/>
                  <a:gd name="T70" fmla="*/ 710 w 1211"/>
                  <a:gd name="T71" fmla="*/ 25 h 822"/>
                  <a:gd name="T72" fmla="*/ 889 w 1211"/>
                  <a:gd name="T73" fmla="*/ 78 h 822"/>
                  <a:gd name="T74" fmla="*/ 1046 w 1211"/>
                  <a:gd name="T75" fmla="*/ 145 h 822"/>
                  <a:gd name="T76" fmla="*/ 1153 w 1211"/>
                  <a:gd name="T77" fmla="*/ 209 h 822"/>
                  <a:gd name="T78" fmla="*/ 1178 w 1211"/>
                  <a:gd name="T79" fmla="*/ 238 h 822"/>
                  <a:gd name="T80" fmla="*/ 1200 w 1211"/>
                  <a:gd name="T81" fmla="*/ 299 h 822"/>
                  <a:gd name="T82" fmla="*/ 1211 w 1211"/>
                  <a:gd name="T83" fmla="*/ 369 h 822"/>
                  <a:gd name="T84" fmla="*/ 1211 w 1211"/>
                  <a:gd name="T85" fmla="*/ 436 h 822"/>
                  <a:gd name="T86" fmla="*/ 1197 w 1211"/>
                  <a:gd name="T87" fmla="*/ 501 h 822"/>
                  <a:gd name="T88" fmla="*/ 1172 w 1211"/>
                  <a:gd name="T89" fmla="*/ 547 h 822"/>
                  <a:gd name="T90" fmla="*/ 1159 w 1211"/>
                  <a:gd name="T91" fmla="*/ 565 h 822"/>
                  <a:gd name="T92" fmla="*/ 1147 w 1211"/>
                  <a:gd name="T93" fmla="*/ 601 h 822"/>
                  <a:gd name="T94" fmla="*/ 1142 w 1211"/>
                  <a:gd name="T95" fmla="*/ 640 h 822"/>
                  <a:gd name="T96" fmla="*/ 1147 w 1211"/>
                  <a:gd name="T97" fmla="*/ 679 h 822"/>
                  <a:gd name="T98" fmla="*/ 1150 w 1211"/>
                  <a:gd name="T99" fmla="*/ 710 h 822"/>
                  <a:gd name="T100" fmla="*/ 1150 w 1211"/>
                  <a:gd name="T101" fmla="*/ 726 h 822"/>
                  <a:gd name="T102" fmla="*/ 1150 w 1211"/>
                  <a:gd name="T103" fmla="*/ 752 h 822"/>
                  <a:gd name="T104" fmla="*/ 1142 w 1211"/>
                  <a:gd name="T105" fmla="*/ 774 h 822"/>
                  <a:gd name="T106" fmla="*/ 1130 w 1211"/>
                  <a:gd name="T107" fmla="*/ 791 h 822"/>
                  <a:gd name="T108" fmla="*/ 1108 w 1211"/>
                  <a:gd name="T109" fmla="*/ 804 h 822"/>
                  <a:gd name="T110" fmla="*/ 1072 w 1211"/>
                  <a:gd name="T111" fmla="*/ 813 h 822"/>
                  <a:gd name="T112" fmla="*/ 1049 w 1211"/>
                  <a:gd name="T113" fmla="*/ 816 h 822"/>
                  <a:gd name="T114" fmla="*/ 1008 w 1211"/>
                  <a:gd name="T115" fmla="*/ 822 h 822"/>
                  <a:gd name="T116" fmla="*/ 963 w 1211"/>
                  <a:gd name="T117" fmla="*/ 822 h 822"/>
                  <a:gd name="T118" fmla="*/ 918 w 1211"/>
                  <a:gd name="T119" fmla="*/ 822 h 822"/>
                  <a:gd name="T120" fmla="*/ 870 w 1211"/>
                  <a:gd name="T121" fmla="*/ 822 h 8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1"/>
                  <a:gd name="T184" fmla="*/ 0 h 822"/>
                  <a:gd name="T185" fmla="*/ 1211 w 1211"/>
                  <a:gd name="T186" fmla="*/ 822 h 8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1" h="822">
                    <a:moveTo>
                      <a:pt x="848" y="819"/>
                    </a:moveTo>
                    <a:lnTo>
                      <a:pt x="848" y="819"/>
                    </a:lnTo>
                    <a:lnTo>
                      <a:pt x="828" y="819"/>
                    </a:lnTo>
                    <a:lnTo>
                      <a:pt x="803" y="816"/>
                    </a:lnTo>
                    <a:lnTo>
                      <a:pt x="774" y="813"/>
                    </a:lnTo>
                    <a:lnTo>
                      <a:pt x="742" y="813"/>
                    </a:lnTo>
                    <a:lnTo>
                      <a:pt x="710" y="813"/>
                    </a:lnTo>
                    <a:lnTo>
                      <a:pt x="674" y="816"/>
                    </a:lnTo>
                    <a:lnTo>
                      <a:pt x="643" y="816"/>
                    </a:lnTo>
                    <a:lnTo>
                      <a:pt x="610" y="816"/>
                    </a:lnTo>
                    <a:lnTo>
                      <a:pt x="582" y="813"/>
                    </a:lnTo>
                    <a:lnTo>
                      <a:pt x="553" y="810"/>
                    </a:lnTo>
                    <a:lnTo>
                      <a:pt x="526" y="804"/>
                    </a:lnTo>
                    <a:lnTo>
                      <a:pt x="501" y="794"/>
                    </a:lnTo>
                    <a:lnTo>
                      <a:pt x="473" y="788"/>
                    </a:lnTo>
                    <a:lnTo>
                      <a:pt x="437" y="785"/>
                    </a:lnTo>
                    <a:lnTo>
                      <a:pt x="402" y="777"/>
                    </a:lnTo>
                    <a:lnTo>
                      <a:pt x="360" y="774"/>
                    </a:lnTo>
                    <a:lnTo>
                      <a:pt x="319" y="771"/>
                    </a:lnTo>
                    <a:lnTo>
                      <a:pt x="271" y="768"/>
                    </a:lnTo>
                    <a:lnTo>
                      <a:pt x="226" y="762"/>
                    </a:lnTo>
                    <a:lnTo>
                      <a:pt x="174" y="752"/>
                    </a:lnTo>
                    <a:lnTo>
                      <a:pt x="123" y="743"/>
                    </a:lnTo>
                    <a:lnTo>
                      <a:pt x="94" y="735"/>
                    </a:lnTo>
                    <a:lnTo>
                      <a:pt x="67" y="723"/>
                    </a:lnTo>
                    <a:lnTo>
                      <a:pt x="45" y="713"/>
                    </a:lnTo>
                    <a:lnTo>
                      <a:pt x="30" y="698"/>
                    </a:lnTo>
                    <a:lnTo>
                      <a:pt x="17" y="684"/>
                    </a:lnTo>
                    <a:lnTo>
                      <a:pt x="8" y="671"/>
                    </a:lnTo>
                    <a:lnTo>
                      <a:pt x="0" y="656"/>
                    </a:lnTo>
                    <a:lnTo>
                      <a:pt x="3" y="643"/>
                    </a:lnTo>
                    <a:lnTo>
                      <a:pt x="8" y="629"/>
                    </a:lnTo>
                    <a:lnTo>
                      <a:pt x="17" y="617"/>
                    </a:lnTo>
                    <a:lnTo>
                      <a:pt x="30" y="607"/>
                    </a:lnTo>
                    <a:lnTo>
                      <a:pt x="36" y="595"/>
                    </a:lnTo>
                    <a:lnTo>
                      <a:pt x="42" y="578"/>
                    </a:lnTo>
                    <a:lnTo>
                      <a:pt x="45" y="562"/>
                    </a:lnTo>
                    <a:lnTo>
                      <a:pt x="50" y="547"/>
                    </a:lnTo>
                    <a:lnTo>
                      <a:pt x="50" y="531"/>
                    </a:lnTo>
                    <a:lnTo>
                      <a:pt x="50" y="514"/>
                    </a:lnTo>
                    <a:lnTo>
                      <a:pt x="50" y="501"/>
                    </a:lnTo>
                    <a:lnTo>
                      <a:pt x="50" y="489"/>
                    </a:lnTo>
                    <a:lnTo>
                      <a:pt x="45" y="475"/>
                    </a:lnTo>
                    <a:lnTo>
                      <a:pt x="50" y="460"/>
                    </a:lnTo>
                    <a:lnTo>
                      <a:pt x="50" y="441"/>
                    </a:lnTo>
                    <a:lnTo>
                      <a:pt x="53" y="411"/>
                    </a:lnTo>
                    <a:lnTo>
                      <a:pt x="56" y="380"/>
                    </a:lnTo>
                    <a:lnTo>
                      <a:pt x="62" y="341"/>
                    </a:lnTo>
                    <a:lnTo>
                      <a:pt x="72" y="305"/>
                    </a:lnTo>
                    <a:lnTo>
                      <a:pt x="81" y="263"/>
                    </a:lnTo>
                    <a:lnTo>
                      <a:pt x="94" y="226"/>
                    </a:lnTo>
                    <a:lnTo>
                      <a:pt x="109" y="190"/>
                    </a:lnTo>
                    <a:lnTo>
                      <a:pt x="129" y="154"/>
                    </a:lnTo>
                    <a:lnTo>
                      <a:pt x="151" y="125"/>
                    </a:lnTo>
                    <a:lnTo>
                      <a:pt x="174" y="100"/>
                    </a:lnTo>
                    <a:lnTo>
                      <a:pt x="196" y="81"/>
                    </a:lnTo>
                    <a:lnTo>
                      <a:pt x="218" y="61"/>
                    </a:lnTo>
                    <a:lnTo>
                      <a:pt x="248" y="48"/>
                    </a:lnTo>
                    <a:lnTo>
                      <a:pt x="280" y="36"/>
                    </a:lnTo>
                    <a:lnTo>
                      <a:pt x="319" y="25"/>
                    </a:lnTo>
                    <a:lnTo>
                      <a:pt x="363" y="16"/>
                    </a:lnTo>
                    <a:lnTo>
                      <a:pt x="414" y="10"/>
                    </a:lnTo>
                    <a:lnTo>
                      <a:pt x="473" y="0"/>
                    </a:lnTo>
                    <a:lnTo>
                      <a:pt x="543" y="0"/>
                    </a:lnTo>
                    <a:lnTo>
                      <a:pt x="623" y="10"/>
                    </a:lnTo>
                    <a:lnTo>
                      <a:pt x="710" y="25"/>
                    </a:lnTo>
                    <a:lnTo>
                      <a:pt x="800" y="48"/>
                    </a:lnTo>
                    <a:lnTo>
                      <a:pt x="889" y="78"/>
                    </a:lnTo>
                    <a:lnTo>
                      <a:pt x="973" y="109"/>
                    </a:lnTo>
                    <a:lnTo>
                      <a:pt x="1046" y="145"/>
                    </a:lnTo>
                    <a:lnTo>
                      <a:pt x="1108" y="176"/>
                    </a:lnTo>
                    <a:lnTo>
                      <a:pt x="1153" y="209"/>
                    </a:lnTo>
                    <a:lnTo>
                      <a:pt x="1178" y="238"/>
                    </a:lnTo>
                    <a:lnTo>
                      <a:pt x="1191" y="267"/>
                    </a:lnTo>
                    <a:lnTo>
                      <a:pt x="1200" y="299"/>
                    </a:lnTo>
                    <a:lnTo>
                      <a:pt x="1206" y="335"/>
                    </a:lnTo>
                    <a:lnTo>
                      <a:pt x="1211" y="369"/>
                    </a:lnTo>
                    <a:lnTo>
                      <a:pt x="1211" y="405"/>
                    </a:lnTo>
                    <a:lnTo>
                      <a:pt x="1211" y="436"/>
                    </a:lnTo>
                    <a:lnTo>
                      <a:pt x="1203" y="472"/>
                    </a:lnTo>
                    <a:lnTo>
                      <a:pt x="1197" y="501"/>
                    </a:lnTo>
                    <a:lnTo>
                      <a:pt x="1184" y="528"/>
                    </a:lnTo>
                    <a:lnTo>
                      <a:pt x="1172" y="547"/>
                    </a:lnTo>
                    <a:lnTo>
                      <a:pt x="1159" y="565"/>
                    </a:lnTo>
                    <a:lnTo>
                      <a:pt x="1153" y="584"/>
                    </a:lnTo>
                    <a:lnTo>
                      <a:pt x="1147" y="601"/>
                    </a:lnTo>
                    <a:lnTo>
                      <a:pt x="1142" y="620"/>
                    </a:lnTo>
                    <a:lnTo>
                      <a:pt x="1142" y="640"/>
                    </a:lnTo>
                    <a:lnTo>
                      <a:pt x="1142" y="659"/>
                    </a:lnTo>
                    <a:lnTo>
                      <a:pt x="1147" y="679"/>
                    </a:lnTo>
                    <a:lnTo>
                      <a:pt x="1147" y="693"/>
                    </a:lnTo>
                    <a:lnTo>
                      <a:pt x="1150" y="710"/>
                    </a:lnTo>
                    <a:lnTo>
                      <a:pt x="1150" y="726"/>
                    </a:lnTo>
                    <a:lnTo>
                      <a:pt x="1150" y="740"/>
                    </a:lnTo>
                    <a:lnTo>
                      <a:pt x="1150" y="752"/>
                    </a:lnTo>
                    <a:lnTo>
                      <a:pt x="1147" y="762"/>
                    </a:lnTo>
                    <a:lnTo>
                      <a:pt x="1142" y="774"/>
                    </a:lnTo>
                    <a:lnTo>
                      <a:pt x="1136" y="785"/>
                    </a:lnTo>
                    <a:lnTo>
                      <a:pt x="1130" y="791"/>
                    </a:lnTo>
                    <a:lnTo>
                      <a:pt x="1120" y="797"/>
                    </a:lnTo>
                    <a:lnTo>
                      <a:pt x="1108" y="804"/>
                    </a:lnTo>
                    <a:lnTo>
                      <a:pt x="1091" y="810"/>
                    </a:lnTo>
                    <a:lnTo>
                      <a:pt x="1072" y="813"/>
                    </a:lnTo>
                    <a:lnTo>
                      <a:pt x="1049" y="816"/>
                    </a:lnTo>
                    <a:lnTo>
                      <a:pt x="1030" y="819"/>
                    </a:lnTo>
                    <a:lnTo>
                      <a:pt x="1008" y="822"/>
                    </a:lnTo>
                    <a:lnTo>
                      <a:pt x="985" y="822"/>
                    </a:lnTo>
                    <a:lnTo>
                      <a:pt x="963" y="822"/>
                    </a:lnTo>
                    <a:lnTo>
                      <a:pt x="940" y="822"/>
                    </a:lnTo>
                    <a:lnTo>
                      <a:pt x="918" y="822"/>
                    </a:lnTo>
                    <a:lnTo>
                      <a:pt x="895" y="822"/>
                    </a:lnTo>
                    <a:lnTo>
                      <a:pt x="870" y="822"/>
                    </a:lnTo>
                    <a:lnTo>
                      <a:pt x="848" y="819"/>
                    </a:lnTo>
                    <a:close/>
                  </a:path>
                </a:pathLst>
              </a:custGeom>
              <a:solidFill>
                <a:srgbClr val="FF65FF"/>
              </a:solidFill>
              <a:ln w="4763">
                <a:solidFill>
                  <a:srgbClr val="000000"/>
                </a:solidFill>
                <a:prstDash val="solid"/>
                <a:round/>
                <a:headEnd/>
                <a:tailEnd/>
              </a:ln>
            </p:spPr>
            <p:txBody>
              <a:bodyPr/>
              <a:lstStyle/>
              <a:p>
                <a:endParaRPr lang="hr-HR"/>
              </a:p>
            </p:txBody>
          </p:sp>
          <p:sp>
            <p:nvSpPr>
              <p:cNvPr id="17420" name="Freeform 1166"/>
              <p:cNvSpPr>
                <a:spLocks/>
              </p:cNvSpPr>
              <p:nvPr/>
            </p:nvSpPr>
            <p:spPr bwMode="auto">
              <a:xfrm>
                <a:off x="3695" y="1588"/>
                <a:ext cx="1211" cy="822"/>
              </a:xfrm>
              <a:custGeom>
                <a:avLst/>
                <a:gdLst>
                  <a:gd name="T0" fmla="*/ 848 w 1211"/>
                  <a:gd name="T1" fmla="*/ 819 h 822"/>
                  <a:gd name="T2" fmla="*/ 803 w 1211"/>
                  <a:gd name="T3" fmla="*/ 816 h 822"/>
                  <a:gd name="T4" fmla="*/ 742 w 1211"/>
                  <a:gd name="T5" fmla="*/ 813 h 822"/>
                  <a:gd name="T6" fmla="*/ 674 w 1211"/>
                  <a:gd name="T7" fmla="*/ 816 h 822"/>
                  <a:gd name="T8" fmla="*/ 610 w 1211"/>
                  <a:gd name="T9" fmla="*/ 816 h 822"/>
                  <a:gd name="T10" fmla="*/ 553 w 1211"/>
                  <a:gd name="T11" fmla="*/ 810 h 822"/>
                  <a:gd name="T12" fmla="*/ 526 w 1211"/>
                  <a:gd name="T13" fmla="*/ 804 h 822"/>
                  <a:gd name="T14" fmla="*/ 473 w 1211"/>
                  <a:gd name="T15" fmla="*/ 788 h 822"/>
                  <a:gd name="T16" fmla="*/ 402 w 1211"/>
                  <a:gd name="T17" fmla="*/ 777 h 822"/>
                  <a:gd name="T18" fmla="*/ 319 w 1211"/>
                  <a:gd name="T19" fmla="*/ 771 h 822"/>
                  <a:gd name="T20" fmla="*/ 226 w 1211"/>
                  <a:gd name="T21" fmla="*/ 762 h 822"/>
                  <a:gd name="T22" fmla="*/ 123 w 1211"/>
                  <a:gd name="T23" fmla="*/ 743 h 822"/>
                  <a:gd name="T24" fmla="*/ 94 w 1211"/>
                  <a:gd name="T25" fmla="*/ 735 h 822"/>
                  <a:gd name="T26" fmla="*/ 45 w 1211"/>
                  <a:gd name="T27" fmla="*/ 713 h 822"/>
                  <a:gd name="T28" fmla="*/ 17 w 1211"/>
                  <a:gd name="T29" fmla="*/ 684 h 822"/>
                  <a:gd name="T30" fmla="*/ 0 w 1211"/>
                  <a:gd name="T31" fmla="*/ 656 h 822"/>
                  <a:gd name="T32" fmla="*/ 8 w 1211"/>
                  <a:gd name="T33" fmla="*/ 629 h 822"/>
                  <a:gd name="T34" fmla="*/ 17 w 1211"/>
                  <a:gd name="T35" fmla="*/ 617 h 822"/>
                  <a:gd name="T36" fmla="*/ 36 w 1211"/>
                  <a:gd name="T37" fmla="*/ 595 h 822"/>
                  <a:gd name="T38" fmla="*/ 45 w 1211"/>
                  <a:gd name="T39" fmla="*/ 562 h 822"/>
                  <a:gd name="T40" fmla="*/ 50 w 1211"/>
                  <a:gd name="T41" fmla="*/ 531 h 822"/>
                  <a:gd name="T42" fmla="*/ 50 w 1211"/>
                  <a:gd name="T43" fmla="*/ 501 h 822"/>
                  <a:gd name="T44" fmla="*/ 45 w 1211"/>
                  <a:gd name="T45" fmla="*/ 475 h 822"/>
                  <a:gd name="T46" fmla="*/ 50 w 1211"/>
                  <a:gd name="T47" fmla="*/ 460 h 822"/>
                  <a:gd name="T48" fmla="*/ 53 w 1211"/>
                  <a:gd name="T49" fmla="*/ 411 h 822"/>
                  <a:gd name="T50" fmla="*/ 62 w 1211"/>
                  <a:gd name="T51" fmla="*/ 341 h 822"/>
                  <a:gd name="T52" fmla="*/ 81 w 1211"/>
                  <a:gd name="T53" fmla="*/ 263 h 822"/>
                  <a:gd name="T54" fmla="*/ 109 w 1211"/>
                  <a:gd name="T55" fmla="*/ 190 h 822"/>
                  <a:gd name="T56" fmla="*/ 129 w 1211"/>
                  <a:gd name="T57" fmla="*/ 154 h 822"/>
                  <a:gd name="T58" fmla="*/ 174 w 1211"/>
                  <a:gd name="T59" fmla="*/ 100 h 822"/>
                  <a:gd name="T60" fmla="*/ 218 w 1211"/>
                  <a:gd name="T61" fmla="*/ 61 h 822"/>
                  <a:gd name="T62" fmla="*/ 280 w 1211"/>
                  <a:gd name="T63" fmla="*/ 36 h 822"/>
                  <a:gd name="T64" fmla="*/ 363 w 1211"/>
                  <a:gd name="T65" fmla="*/ 16 h 822"/>
                  <a:gd name="T66" fmla="*/ 473 w 1211"/>
                  <a:gd name="T67" fmla="*/ 0 h 822"/>
                  <a:gd name="T68" fmla="*/ 543 w 1211"/>
                  <a:gd name="T69" fmla="*/ 0 h 822"/>
                  <a:gd name="T70" fmla="*/ 710 w 1211"/>
                  <a:gd name="T71" fmla="*/ 25 h 822"/>
                  <a:gd name="T72" fmla="*/ 889 w 1211"/>
                  <a:gd name="T73" fmla="*/ 78 h 822"/>
                  <a:gd name="T74" fmla="*/ 1046 w 1211"/>
                  <a:gd name="T75" fmla="*/ 145 h 822"/>
                  <a:gd name="T76" fmla="*/ 1153 w 1211"/>
                  <a:gd name="T77" fmla="*/ 209 h 822"/>
                  <a:gd name="T78" fmla="*/ 1178 w 1211"/>
                  <a:gd name="T79" fmla="*/ 238 h 822"/>
                  <a:gd name="T80" fmla="*/ 1200 w 1211"/>
                  <a:gd name="T81" fmla="*/ 299 h 822"/>
                  <a:gd name="T82" fmla="*/ 1211 w 1211"/>
                  <a:gd name="T83" fmla="*/ 369 h 822"/>
                  <a:gd name="T84" fmla="*/ 1211 w 1211"/>
                  <a:gd name="T85" fmla="*/ 436 h 822"/>
                  <a:gd name="T86" fmla="*/ 1197 w 1211"/>
                  <a:gd name="T87" fmla="*/ 501 h 822"/>
                  <a:gd name="T88" fmla="*/ 1172 w 1211"/>
                  <a:gd name="T89" fmla="*/ 547 h 822"/>
                  <a:gd name="T90" fmla="*/ 1159 w 1211"/>
                  <a:gd name="T91" fmla="*/ 565 h 822"/>
                  <a:gd name="T92" fmla="*/ 1147 w 1211"/>
                  <a:gd name="T93" fmla="*/ 601 h 822"/>
                  <a:gd name="T94" fmla="*/ 1142 w 1211"/>
                  <a:gd name="T95" fmla="*/ 640 h 822"/>
                  <a:gd name="T96" fmla="*/ 1147 w 1211"/>
                  <a:gd name="T97" fmla="*/ 679 h 822"/>
                  <a:gd name="T98" fmla="*/ 1150 w 1211"/>
                  <a:gd name="T99" fmla="*/ 710 h 822"/>
                  <a:gd name="T100" fmla="*/ 1150 w 1211"/>
                  <a:gd name="T101" fmla="*/ 726 h 822"/>
                  <a:gd name="T102" fmla="*/ 1150 w 1211"/>
                  <a:gd name="T103" fmla="*/ 752 h 822"/>
                  <a:gd name="T104" fmla="*/ 1142 w 1211"/>
                  <a:gd name="T105" fmla="*/ 774 h 822"/>
                  <a:gd name="T106" fmla="*/ 1130 w 1211"/>
                  <a:gd name="T107" fmla="*/ 791 h 822"/>
                  <a:gd name="T108" fmla="*/ 1108 w 1211"/>
                  <a:gd name="T109" fmla="*/ 804 h 822"/>
                  <a:gd name="T110" fmla="*/ 1072 w 1211"/>
                  <a:gd name="T111" fmla="*/ 813 h 822"/>
                  <a:gd name="T112" fmla="*/ 1049 w 1211"/>
                  <a:gd name="T113" fmla="*/ 816 h 822"/>
                  <a:gd name="T114" fmla="*/ 1008 w 1211"/>
                  <a:gd name="T115" fmla="*/ 822 h 822"/>
                  <a:gd name="T116" fmla="*/ 963 w 1211"/>
                  <a:gd name="T117" fmla="*/ 822 h 822"/>
                  <a:gd name="T118" fmla="*/ 918 w 1211"/>
                  <a:gd name="T119" fmla="*/ 822 h 822"/>
                  <a:gd name="T120" fmla="*/ 870 w 1211"/>
                  <a:gd name="T121" fmla="*/ 822 h 8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1"/>
                  <a:gd name="T184" fmla="*/ 0 h 822"/>
                  <a:gd name="T185" fmla="*/ 1211 w 1211"/>
                  <a:gd name="T186" fmla="*/ 822 h 8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1" h="822">
                    <a:moveTo>
                      <a:pt x="848" y="819"/>
                    </a:moveTo>
                    <a:lnTo>
                      <a:pt x="848" y="819"/>
                    </a:lnTo>
                    <a:lnTo>
                      <a:pt x="828" y="819"/>
                    </a:lnTo>
                    <a:lnTo>
                      <a:pt x="803" y="816"/>
                    </a:lnTo>
                    <a:lnTo>
                      <a:pt x="774" y="813"/>
                    </a:lnTo>
                    <a:lnTo>
                      <a:pt x="742" y="813"/>
                    </a:lnTo>
                    <a:lnTo>
                      <a:pt x="710" y="813"/>
                    </a:lnTo>
                    <a:lnTo>
                      <a:pt x="674" y="816"/>
                    </a:lnTo>
                    <a:lnTo>
                      <a:pt x="643" y="816"/>
                    </a:lnTo>
                    <a:lnTo>
                      <a:pt x="610" y="816"/>
                    </a:lnTo>
                    <a:lnTo>
                      <a:pt x="582" y="813"/>
                    </a:lnTo>
                    <a:lnTo>
                      <a:pt x="553" y="810"/>
                    </a:lnTo>
                    <a:lnTo>
                      <a:pt x="526" y="804"/>
                    </a:lnTo>
                    <a:lnTo>
                      <a:pt x="501" y="794"/>
                    </a:lnTo>
                    <a:lnTo>
                      <a:pt x="473" y="788"/>
                    </a:lnTo>
                    <a:lnTo>
                      <a:pt x="437" y="785"/>
                    </a:lnTo>
                    <a:lnTo>
                      <a:pt x="402" y="777"/>
                    </a:lnTo>
                    <a:lnTo>
                      <a:pt x="360" y="774"/>
                    </a:lnTo>
                    <a:lnTo>
                      <a:pt x="319" y="771"/>
                    </a:lnTo>
                    <a:lnTo>
                      <a:pt x="271" y="768"/>
                    </a:lnTo>
                    <a:lnTo>
                      <a:pt x="226" y="762"/>
                    </a:lnTo>
                    <a:lnTo>
                      <a:pt x="174" y="752"/>
                    </a:lnTo>
                    <a:lnTo>
                      <a:pt x="123" y="743"/>
                    </a:lnTo>
                    <a:lnTo>
                      <a:pt x="94" y="735"/>
                    </a:lnTo>
                    <a:lnTo>
                      <a:pt x="67" y="723"/>
                    </a:lnTo>
                    <a:lnTo>
                      <a:pt x="45" y="713"/>
                    </a:lnTo>
                    <a:lnTo>
                      <a:pt x="30" y="698"/>
                    </a:lnTo>
                    <a:lnTo>
                      <a:pt x="17" y="684"/>
                    </a:lnTo>
                    <a:lnTo>
                      <a:pt x="8" y="671"/>
                    </a:lnTo>
                    <a:lnTo>
                      <a:pt x="0" y="656"/>
                    </a:lnTo>
                    <a:lnTo>
                      <a:pt x="3" y="643"/>
                    </a:lnTo>
                    <a:lnTo>
                      <a:pt x="8" y="629"/>
                    </a:lnTo>
                    <a:lnTo>
                      <a:pt x="17" y="617"/>
                    </a:lnTo>
                    <a:lnTo>
                      <a:pt x="30" y="607"/>
                    </a:lnTo>
                    <a:lnTo>
                      <a:pt x="36" y="595"/>
                    </a:lnTo>
                    <a:lnTo>
                      <a:pt x="42" y="578"/>
                    </a:lnTo>
                    <a:lnTo>
                      <a:pt x="45" y="562"/>
                    </a:lnTo>
                    <a:lnTo>
                      <a:pt x="50" y="547"/>
                    </a:lnTo>
                    <a:lnTo>
                      <a:pt x="50" y="531"/>
                    </a:lnTo>
                    <a:lnTo>
                      <a:pt x="50" y="514"/>
                    </a:lnTo>
                    <a:lnTo>
                      <a:pt x="50" y="501"/>
                    </a:lnTo>
                    <a:lnTo>
                      <a:pt x="50" y="489"/>
                    </a:lnTo>
                    <a:lnTo>
                      <a:pt x="45" y="475"/>
                    </a:lnTo>
                    <a:lnTo>
                      <a:pt x="50" y="460"/>
                    </a:lnTo>
                    <a:lnTo>
                      <a:pt x="50" y="441"/>
                    </a:lnTo>
                    <a:lnTo>
                      <a:pt x="53" y="411"/>
                    </a:lnTo>
                    <a:lnTo>
                      <a:pt x="56" y="380"/>
                    </a:lnTo>
                    <a:lnTo>
                      <a:pt x="62" y="341"/>
                    </a:lnTo>
                    <a:lnTo>
                      <a:pt x="72" y="305"/>
                    </a:lnTo>
                    <a:lnTo>
                      <a:pt x="81" y="263"/>
                    </a:lnTo>
                    <a:lnTo>
                      <a:pt x="94" y="226"/>
                    </a:lnTo>
                    <a:lnTo>
                      <a:pt x="109" y="190"/>
                    </a:lnTo>
                    <a:lnTo>
                      <a:pt x="129" y="154"/>
                    </a:lnTo>
                    <a:lnTo>
                      <a:pt x="151" y="125"/>
                    </a:lnTo>
                    <a:lnTo>
                      <a:pt x="174" y="100"/>
                    </a:lnTo>
                    <a:lnTo>
                      <a:pt x="196" y="81"/>
                    </a:lnTo>
                    <a:lnTo>
                      <a:pt x="218" y="61"/>
                    </a:lnTo>
                    <a:lnTo>
                      <a:pt x="248" y="48"/>
                    </a:lnTo>
                    <a:lnTo>
                      <a:pt x="280" y="36"/>
                    </a:lnTo>
                    <a:lnTo>
                      <a:pt x="319" y="25"/>
                    </a:lnTo>
                    <a:lnTo>
                      <a:pt x="363" y="16"/>
                    </a:lnTo>
                    <a:lnTo>
                      <a:pt x="414" y="10"/>
                    </a:lnTo>
                    <a:lnTo>
                      <a:pt x="473" y="0"/>
                    </a:lnTo>
                    <a:lnTo>
                      <a:pt x="543" y="0"/>
                    </a:lnTo>
                    <a:lnTo>
                      <a:pt x="623" y="10"/>
                    </a:lnTo>
                    <a:lnTo>
                      <a:pt x="710" y="25"/>
                    </a:lnTo>
                    <a:lnTo>
                      <a:pt x="800" y="48"/>
                    </a:lnTo>
                    <a:lnTo>
                      <a:pt x="889" y="78"/>
                    </a:lnTo>
                    <a:lnTo>
                      <a:pt x="973" y="109"/>
                    </a:lnTo>
                    <a:lnTo>
                      <a:pt x="1046" y="145"/>
                    </a:lnTo>
                    <a:lnTo>
                      <a:pt x="1108" y="176"/>
                    </a:lnTo>
                    <a:lnTo>
                      <a:pt x="1153" y="209"/>
                    </a:lnTo>
                    <a:lnTo>
                      <a:pt x="1178" y="238"/>
                    </a:lnTo>
                    <a:lnTo>
                      <a:pt x="1191" y="267"/>
                    </a:lnTo>
                    <a:lnTo>
                      <a:pt x="1200" y="299"/>
                    </a:lnTo>
                    <a:lnTo>
                      <a:pt x="1206" y="335"/>
                    </a:lnTo>
                    <a:lnTo>
                      <a:pt x="1211" y="369"/>
                    </a:lnTo>
                    <a:lnTo>
                      <a:pt x="1211" y="405"/>
                    </a:lnTo>
                    <a:lnTo>
                      <a:pt x="1211" y="436"/>
                    </a:lnTo>
                    <a:lnTo>
                      <a:pt x="1203" y="472"/>
                    </a:lnTo>
                    <a:lnTo>
                      <a:pt x="1197" y="501"/>
                    </a:lnTo>
                    <a:lnTo>
                      <a:pt x="1184" y="528"/>
                    </a:lnTo>
                    <a:lnTo>
                      <a:pt x="1172" y="547"/>
                    </a:lnTo>
                    <a:lnTo>
                      <a:pt x="1159" y="565"/>
                    </a:lnTo>
                    <a:lnTo>
                      <a:pt x="1153" y="584"/>
                    </a:lnTo>
                    <a:lnTo>
                      <a:pt x="1147" y="601"/>
                    </a:lnTo>
                    <a:lnTo>
                      <a:pt x="1142" y="620"/>
                    </a:lnTo>
                    <a:lnTo>
                      <a:pt x="1142" y="640"/>
                    </a:lnTo>
                    <a:lnTo>
                      <a:pt x="1142" y="659"/>
                    </a:lnTo>
                    <a:lnTo>
                      <a:pt x="1147" y="679"/>
                    </a:lnTo>
                    <a:lnTo>
                      <a:pt x="1147" y="693"/>
                    </a:lnTo>
                    <a:lnTo>
                      <a:pt x="1150" y="710"/>
                    </a:lnTo>
                    <a:lnTo>
                      <a:pt x="1150" y="726"/>
                    </a:lnTo>
                    <a:lnTo>
                      <a:pt x="1150" y="740"/>
                    </a:lnTo>
                    <a:lnTo>
                      <a:pt x="1150" y="752"/>
                    </a:lnTo>
                    <a:lnTo>
                      <a:pt x="1147" y="762"/>
                    </a:lnTo>
                    <a:lnTo>
                      <a:pt x="1142" y="774"/>
                    </a:lnTo>
                    <a:lnTo>
                      <a:pt x="1136" y="785"/>
                    </a:lnTo>
                    <a:lnTo>
                      <a:pt x="1130" y="791"/>
                    </a:lnTo>
                    <a:lnTo>
                      <a:pt x="1120" y="797"/>
                    </a:lnTo>
                    <a:lnTo>
                      <a:pt x="1108" y="804"/>
                    </a:lnTo>
                    <a:lnTo>
                      <a:pt x="1091" y="810"/>
                    </a:lnTo>
                    <a:lnTo>
                      <a:pt x="1072" y="813"/>
                    </a:lnTo>
                    <a:lnTo>
                      <a:pt x="1049" y="816"/>
                    </a:lnTo>
                    <a:lnTo>
                      <a:pt x="1030" y="819"/>
                    </a:lnTo>
                    <a:lnTo>
                      <a:pt x="1008" y="822"/>
                    </a:lnTo>
                    <a:lnTo>
                      <a:pt x="985" y="822"/>
                    </a:lnTo>
                    <a:lnTo>
                      <a:pt x="963" y="822"/>
                    </a:lnTo>
                    <a:lnTo>
                      <a:pt x="940" y="822"/>
                    </a:lnTo>
                    <a:lnTo>
                      <a:pt x="918" y="822"/>
                    </a:lnTo>
                    <a:lnTo>
                      <a:pt x="895" y="822"/>
                    </a:lnTo>
                    <a:lnTo>
                      <a:pt x="870" y="822"/>
                    </a:lnTo>
                    <a:lnTo>
                      <a:pt x="848" y="8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21" name="Freeform 1167"/>
              <p:cNvSpPr>
                <a:spLocks/>
              </p:cNvSpPr>
              <p:nvPr/>
            </p:nvSpPr>
            <p:spPr bwMode="auto">
              <a:xfrm>
                <a:off x="4070" y="1736"/>
                <a:ext cx="568" cy="324"/>
              </a:xfrm>
              <a:custGeom>
                <a:avLst/>
                <a:gdLst>
                  <a:gd name="T0" fmla="*/ 81 w 568"/>
                  <a:gd name="T1" fmla="*/ 31 h 324"/>
                  <a:gd name="T2" fmla="*/ 81 w 568"/>
                  <a:gd name="T3" fmla="*/ 31 h 324"/>
                  <a:gd name="T4" fmla="*/ 106 w 568"/>
                  <a:gd name="T5" fmla="*/ 19 h 324"/>
                  <a:gd name="T6" fmla="*/ 136 w 568"/>
                  <a:gd name="T7" fmla="*/ 9 h 324"/>
                  <a:gd name="T8" fmla="*/ 165 w 568"/>
                  <a:gd name="T9" fmla="*/ 3 h 324"/>
                  <a:gd name="T10" fmla="*/ 196 w 568"/>
                  <a:gd name="T11" fmla="*/ 0 h 324"/>
                  <a:gd name="T12" fmla="*/ 229 w 568"/>
                  <a:gd name="T13" fmla="*/ 0 h 324"/>
                  <a:gd name="T14" fmla="*/ 260 w 568"/>
                  <a:gd name="T15" fmla="*/ 3 h 324"/>
                  <a:gd name="T16" fmla="*/ 296 w 568"/>
                  <a:gd name="T17" fmla="*/ 6 h 324"/>
                  <a:gd name="T18" fmla="*/ 328 w 568"/>
                  <a:gd name="T19" fmla="*/ 16 h 324"/>
                  <a:gd name="T20" fmla="*/ 364 w 568"/>
                  <a:gd name="T21" fmla="*/ 25 h 324"/>
                  <a:gd name="T22" fmla="*/ 395 w 568"/>
                  <a:gd name="T23" fmla="*/ 39 h 324"/>
                  <a:gd name="T24" fmla="*/ 395 w 568"/>
                  <a:gd name="T25" fmla="*/ 39 h 324"/>
                  <a:gd name="T26" fmla="*/ 428 w 568"/>
                  <a:gd name="T27" fmla="*/ 51 h 324"/>
                  <a:gd name="T28" fmla="*/ 459 w 568"/>
                  <a:gd name="T29" fmla="*/ 64 h 324"/>
                  <a:gd name="T30" fmla="*/ 486 w 568"/>
                  <a:gd name="T31" fmla="*/ 73 h 324"/>
                  <a:gd name="T32" fmla="*/ 512 w 568"/>
                  <a:gd name="T33" fmla="*/ 90 h 324"/>
                  <a:gd name="T34" fmla="*/ 531 w 568"/>
                  <a:gd name="T35" fmla="*/ 103 h 324"/>
                  <a:gd name="T36" fmla="*/ 546 w 568"/>
                  <a:gd name="T37" fmla="*/ 122 h 324"/>
                  <a:gd name="T38" fmla="*/ 559 w 568"/>
                  <a:gd name="T39" fmla="*/ 142 h 324"/>
                  <a:gd name="T40" fmla="*/ 565 w 568"/>
                  <a:gd name="T41" fmla="*/ 167 h 324"/>
                  <a:gd name="T42" fmla="*/ 568 w 568"/>
                  <a:gd name="T43" fmla="*/ 199 h 324"/>
                  <a:gd name="T44" fmla="*/ 565 w 568"/>
                  <a:gd name="T45" fmla="*/ 235 h 324"/>
                  <a:gd name="T46" fmla="*/ 565 w 568"/>
                  <a:gd name="T47" fmla="*/ 235 h 324"/>
                  <a:gd name="T48" fmla="*/ 550 w 568"/>
                  <a:gd name="T49" fmla="*/ 270 h 324"/>
                  <a:gd name="T50" fmla="*/ 517 w 568"/>
                  <a:gd name="T51" fmla="*/ 296 h 324"/>
                  <a:gd name="T52" fmla="*/ 476 w 568"/>
                  <a:gd name="T53" fmla="*/ 315 h 324"/>
                  <a:gd name="T54" fmla="*/ 425 w 568"/>
                  <a:gd name="T55" fmla="*/ 321 h 324"/>
                  <a:gd name="T56" fmla="*/ 367 w 568"/>
                  <a:gd name="T57" fmla="*/ 324 h 324"/>
                  <a:gd name="T58" fmla="*/ 305 w 568"/>
                  <a:gd name="T59" fmla="*/ 321 h 324"/>
                  <a:gd name="T60" fmla="*/ 241 w 568"/>
                  <a:gd name="T61" fmla="*/ 312 h 324"/>
                  <a:gd name="T62" fmla="*/ 181 w 568"/>
                  <a:gd name="T63" fmla="*/ 299 h 324"/>
                  <a:gd name="T64" fmla="*/ 126 w 568"/>
                  <a:gd name="T65" fmla="*/ 279 h 324"/>
                  <a:gd name="T66" fmla="*/ 78 w 568"/>
                  <a:gd name="T67" fmla="*/ 257 h 324"/>
                  <a:gd name="T68" fmla="*/ 78 w 568"/>
                  <a:gd name="T69" fmla="*/ 257 h 324"/>
                  <a:gd name="T70" fmla="*/ 39 w 568"/>
                  <a:gd name="T71" fmla="*/ 235 h 324"/>
                  <a:gd name="T72" fmla="*/ 17 w 568"/>
                  <a:gd name="T73" fmla="*/ 209 h 324"/>
                  <a:gd name="T74" fmla="*/ 5 w 568"/>
                  <a:gd name="T75" fmla="*/ 179 h 324"/>
                  <a:gd name="T76" fmla="*/ 0 w 568"/>
                  <a:gd name="T77" fmla="*/ 154 h 324"/>
                  <a:gd name="T78" fmla="*/ 8 w 568"/>
                  <a:gd name="T79" fmla="*/ 125 h 324"/>
                  <a:gd name="T80" fmla="*/ 17 w 568"/>
                  <a:gd name="T81" fmla="*/ 103 h 324"/>
                  <a:gd name="T82" fmla="*/ 33 w 568"/>
                  <a:gd name="T83" fmla="*/ 78 h 324"/>
                  <a:gd name="T84" fmla="*/ 50 w 568"/>
                  <a:gd name="T85" fmla="*/ 58 h 324"/>
                  <a:gd name="T86" fmla="*/ 69 w 568"/>
                  <a:gd name="T87" fmla="*/ 42 h 324"/>
                  <a:gd name="T88" fmla="*/ 81 w 568"/>
                  <a:gd name="T89" fmla="*/ 31 h 3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8"/>
                  <a:gd name="T136" fmla="*/ 0 h 324"/>
                  <a:gd name="T137" fmla="*/ 568 w 568"/>
                  <a:gd name="T138" fmla="*/ 324 h 3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8" h="324">
                    <a:moveTo>
                      <a:pt x="81" y="31"/>
                    </a:moveTo>
                    <a:lnTo>
                      <a:pt x="81" y="31"/>
                    </a:lnTo>
                    <a:lnTo>
                      <a:pt x="106" y="19"/>
                    </a:lnTo>
                    <a:lnTo>
                      <a:pt x="136" y="9"/>
                    </a:lnTo>
                    <a:lnTo>
                      <a:pt x="165" y="3"/>
                    </a:lnTo>
                    <a:lnTo>
                      <a:pt x="196" y="0"/>
                    </a:lnTo>
                    <a:lnTo>
                      <a:pt x="229" y="0"/>
                    </a:lnTo>
                    <a:lnTo>
                      <a:pt x="260" y="3"/>
                    </a:lnTo>
                    <a:lnTo>
                      <a:pt x="296" y="6"/>
                    </a:lnTo>
                    <a:lnTo>
                      <a:pt x="328" y="16"/>
                    </a:lnTo>
                    <a:lnTo>
                      <a:pt x="364" y="25"/>
                    </a:lnTo>
                    <a:lnTo>
                      <a:pt x="395" y="39"/>
                    </a:lnTo>
                    <a:lnTo>
                      <a:pt x="428" y="51"/>
                    </a:lnTo>
                    <a:lnTo>
                      <a:pt x="459" y="64"/>
                    </a:lnTo>
                    <a:lnTo>
                      <a:pt x="486" y="73"/>
                    </a:lnTo>
                    <a:lnTo>
                      <a:pt x="512" y="90"/>
                    </a:lnTo>
                    <a:lnTo>
                      <a:pt x="531" y="103"/>
                    </a:lnTo>
                    <a:lnTo>
                      <a:pt x="546" y="122"/>
                    </a:lnTo>
                    <a:lnTo>
                      <a:pt x="559" y="142"/>
                    </a:lnTo>
                    <a:lnTo>
                      <a:pt x="565" y="167"/>
                    </a:lnTo>
                    <a:lnTo>
                      <a:pt x="568" y="199"/>
                    </a:lnTo>
                    <a:lnTo>
                      <a:pt x="565" y="235"/>
                    </a:lnTo>
                    <a:lnTo>
                      <a:pt x="550" y="270"/>
                    </a:lnTo>
                    <a:lnTo>
                      <a:pt x="517" y="296"/>
                    </a:lnTo>
                    <a:lnTo>
                      <a:pt x="476" y="315"/>
                    </a:lnTo>
                    <a:lnTo>
                      <a:pt x="425" y="321"/>
                    </a:lnTo>
                    <a:lnTo>
                      <a:pt x="367" y="324"/>
                    </a:lnTo>
                    <a:lnTo>
                      <a:pt x="305" y="321"/>
                    </a:lnTo>
                    <a:lnTo>
                      <a:pt x="241" y="312"/>
                    </a:lnTo>
                    <a:lnTo>
                      <a:pt x="181" y="299"/>
                    </a:lnTo>
                    <a:lnTo>
                      <a:pt x="126" y="279"/>
                    </a:lnTo>
                    <a:lnTo>
                      <a:pt x="78" y="257"/>
                    </a:lnTo>
                    <a:lnTo>
                      <a:pt x="39" y="235"/>
                    </a:lnTo>
                    <a:lnTo>
                      <a:pt x="17" y="209"/>
                    </a:lnTo>
                    <a:lnTo>
                      <a:pt x="5" y="179"/>
                    </a:lnTo>
                    <a:lnTo>
                      <a:pt x="0" y="154"/>
                    </a:lnTo>
                    <a:lnTo>
                      <a:pt x="8" y="125"/>
                    </a:lnTo>
                    <a:lnTo>
                      <a:pt x="17" y="103"/>
                    </a:lnTo>
                    <a:lnTo>
                      <a:pt x="33" y="78"/>
                    </a:lnTo>
                    <a:lnTo>
                      <a:pt x="50" y="58"/>
                    </a:lnTo>
                    <a:lnTo>
                      <a:pt x="69" y="42"/>
                    </a:lnTo>
                    <a:lnTo>
                      <a:pt x="81" y="31"/>
                    </a:lnTo>
                    <a:close/>
                  </a:path>
                </a:pathLst>
              </a:custGeom>
              <a:solidFill>
                <a:srgbClr val="A019FF"/>
              </a:solidFill>
              <a:ln w="4763">
                <a:solidFill>
                  <a:srgbClr val="000000"/>
                </a:solidFill>
                <a:prstDash val="solid"/>
                <a:round/>
                <a:headEnd/>
                <a:tailEnd/>
              </a:ln>
            </p:spPr>
            <p:txBody>
              <a:bodyPr/>
              <a:lstStyle/>
              <a:p>
                <a:endParaRPr lang="hr-HR"/>
              </a:p>
            </p:txBody>
          </p:sp>
          <p:sp>
            <p:nvSpPr>
              <p:cNvPr id="17422" name="Freeform 1168"/>
              <p:cNvSpPr>
                <a:spLocks/>
              </p:cNvSpPr>
              <p:nvPr/>
            </p:nvSpPr>
            <p:spPr bwMode="auto">
              <a:xfrm>
                <a:off x="4070" y="1736"/>
                <a:ext cx="568" cy="324"/>
              </a:xfrm>
              <a:custGeom>
                <a:avLst/>
                <a:gdLst>
                  <a:gd name="T0" fmla="*/ 81 w 568"/>
                  <a:gd name="T1" fmla="*/ 31 h 324"/>
                  <a:gd name="T2" fmla="*/ 81 w 568"/>
                  <a:gd name="T3" fmla="*/ 31 h 324"/>
                  <a:gd name="T4" fmla="*/ 106 w 568"/>
                  <a:gd name="T5" fmla="*/ 19 h 324"/>
                  <a:gd name="T6" fmla="*/ 136 w 568"/>
                  <a:gd name="T7" fmla="*/ 9 h 324"/>
                  <a:gd name="T8" fmla="*/ 165 w 568"/>
                  <a:gd name="T9" fmla="*/ 3 h 324"/>
                  <a:gd name="T10" fmla="*/ 196 w 568"/>
                  <a:gd name="T11" fmla="*/ 0 h 324"/>
                  <a:gd name="T12" fmla="*/ 229 w 568"/>
                  <a:gd name="T13" fmla="*/ 0 h 324"/>
                  <a:gd name="T14" fmla="*/ 260 w 568"/>
                  <a:gd name="T15" fmla="*/ 3 h 324"/>
                  <a:gd name="T16" fmla="*/ 296 w 568"/>
                  <a:gd name="T17" fmla="*/ 6 h 324"/>
                  <a:gd name="T18" fmla="*/ 328 w 568"/>
                  <a:gd name="T19" fmla="*/ 16 h 324"/>
                  <a:gd name="T20" fmla="*/ 364 w 568"/>
                  <a:gd name="T21" fmla="*/ 25 h 324"/>
                  <a:gd name="T22" fmla="*/ 395 w 568"/>
                  <a:gd name="T23" fmla="*/ 39 h 324"/>
                  <a:gd name="T24" fmla="*/ 395 w 568"/>
                  <a:gd name="T25" fmla="*/ 39 h 324"/>
                  <a:gd name="T26" fmla="*/ 428 w 568"/>
                  <a:gd name="T27" fmla="*/ 51 h 324"/>
                  <a:gd name="T28" fmla="*/ 459 w 568"/>
                  <a:gd name="T29" fmla="*/ 64 h 324"/>
                  <a:gd name="T30" fmla="*/ 486 w 568"/>
                  <a:gd name="T31" fmla="*/ 73 h 324"/>
                  <a:gd name="T32" fmla="*/ 512 w 568"/>
                  <a:gd name="T33" fmla="*/ 90 h 324"/>
                  <a:gd name="T34" fmla="*/ 531 w 568"/>
                  <a:gd name="T35" fmla="*/ 103 h 324"/>
                  <a:gd name="T36" fmla="*/ 546 w 568"/>
                  <a:gd name="T37" fmla="*/ 122 h 324"/>
                  <a:gd name="T38" fmla="*/ 559 w 568"/>
                  <a:gd name="T39" fmla="*/ 142 h 324"/>
                  <a:gd name="T40" fmla="*/ 565 w 568"/>
                  <a:gd name="T41" fmla="*/ 167 h 324"/>
                  <a:gd name="T42" fmla="*/ 568 w 568"/>
                  <a:gd name="T43" fmla="*/ 199 h 324"/>
                  <a:gd name="T44" fmla="*/ 565 w 568"/>
                  <a:gd name="T45" fmla="*/ 235 h 324"/>
                  <a:gd name="T46" fmla="*/ 565 w 568"/>
                  <a:gd name="T47" fmla="*/ 235 h 324"/>
                  <a:gd name="T48" fmla="*/ 550 w 568"/>
                  <a:gd name="T49" fmla="*/ 270 h 324"/>
                  <a:gd name="T50" fmla="*/ 517 w 568"/>
                  <a:gd name="T51" fmla="*/ 296 h 324"/>
                  <a:gd name="T52" fmla="*/ 476 w 568"/>
                  <a:gd name="T53" fmla="*/ 315 h 324"/>
                  <a:gd name="T54" fmla="*/ 425 w 568"/>
                  <a:gd name="T55" fmla="*/ 321 h 324"/>
                  <a:gd name="T56" fmla="*/ 367 w 568"/>
                  <a:gd name="T57" fmla="*/ 324 h 324"/>
                  <a:gd name="T58" fmla="*/ 305 w 568"/>
                  <a:gd name="T59" fmla="*/ 321 h 324"/>
                  <a:gd name="T60" fmla="*/ 241 w 568"/>
                  <a:gd name="T61" fmla="*/ 312 h 324"/>
                  <a:gd name="T62" fmla="*/ 181 w 568"/>
                  <a:gd name="T63" fmla="*/ 299 h 324"/>
                  <a:gd name="T64" fmla="*/ 126 w 568"/>
                  <a:gd name="T65" fmla="*/ 279 h 324"/>
                  <a:gd name="T66" fmla="*/ 78 w 568"/>
                  <a:gd name="T67" fmla="*/ 257 h 324"/>
                  <a:gd name="T68" fmla="*/ 78 w 568"/>
                  <a:gd name="T69" fmla="*/ 257 h 324"/>
                  <a:gd name="T70" fmla="*/ 39 w 568"/>
                  <a:gd name="T71" fmla="*/ 235 h 324"/>
                  <a:gd name="T72" fmla="*/ 17 w 568"/>
                  <a:gd name="T73" fmla="*/ 209 h 324"/>
                  <a:gd name="T74" fmla="*/ 5 w 568"/>
                  <a:gd name="T75" fmla="*/ 179 h 324"/>
                  <a:gd name="T76" fmla="*/ 0 w 568"/>
                  <a:gd name="T77" fmla="*/ 154 h 324"/>
                  <a:gd name="T78" fmla="*/ 8 w 568"/>
                  <a:gd name="T79" fmla="*/ 125 h 324"/>
                  <a:gd name="T80" fmla="*/ 17 w 568"/>
                  <a:gd name="T81" fmla="*/ 103 h 324"/>
                  <a:gd name="T82" fmla="*/ 33 w 568"/>
                  <a:gd name="T83" fmla="*/ 78 h 324"/>
                  <a:gd name="T84" fmla="*/ 50 w 568"/>
                  <a:gd name="T85" fmla="*/ 58 h 324"/>
                  <a:gd name="T86" fmla="*/ 69 w 568"/>
                  <a:gd name="T87" fmla="*/ 42 h 324"/>
                  <a:gd name="T88" fmla="*/ 81 w 568"/>
                  <a:gd name="T89" fmla="*/ 31 h 3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8"/>
                  <a:gd name="T136" fmla="*/ 0 h 324"/>
                  <a:gd name="T137" fmla="*/ 568 w 568"/>
                  <a:gd name="T138" fmla="*/ 324 h 3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8" h="324">
                    <a:moveTo>
                      <a:pt x="81" y="31"/>
                    </a:moveTo>
                    <a:lnTo>
                      <a:pt x="81" y="31"/>
                    </a:lnTo>
                    <a:lnTo>
                      <a:pt x="106" y="19"/>
                    </a:lnTo>
                    <a:lnTo>
                      <a:pt x="136" y="9"/>
                    </a:lnTo>
                    <a:lnTo>
                      <a:pt x="165" y="3"/>
                    </a:lnTo>
                    <a:lnTo>
                      <a:pt x="196" y="0"/>
                    </a:lnTo>
                    <a:lnTo>
                      <a:pt x="229" y="0"/>
                    </a:lnTo>
                    <a:lnTo>
                      <a:pt x="260" y="3"/>
                    </a:lnTo>
                    <a:lnTo>
                      <a:pt x="296" y="6"/>
                    </a:lnTo>
                    <a:lnTo>
                      <a:pt x="328" y="16"/>
                    </a:lnTo>
                    <a:lnTo>
                      <a:pt x="364" y="25"/>
                    </a:lnTo>
                    <a:lnTo>
                      <a:pt x="395" y="39"/>
                    </a:lnTo>
                    <a:lnTo>
                      <a:pt x="428" y="51"/>
                    </a:lnTo>
                    <a:lnTo>
                      <a:pt x="459" y="64"/>
                    </a:lnTo>
                    <a:lnTo>
                      <a:pt x="486" y="73"/>
                    </a:lnTo>
                    <a:lnTo>
                      <a:pt x="512" y="90"/>
                    </a:lnTo>
                    <a:lnTo>
                      <a:pt x="531" y="103"/>
                    </a:lnTo>
                    <a:lnTo>
                      <a:pt x="546" y="122"/>
                    </a:lnTo>
                    <a:lnTo>
                      <a:pt x="559" y="142"/>
                    </a:lnTo>
                    <a:lnTo>
                      <a:pt x="565" y="167"/>
                    </a:lnTo>
                    <a:lnTo>
                      <a:pt x="568" y="199"/>
                    </a:lnTo>
                    <a:lnTo>
                      <a:pt x="565" y="235"/>
                    </a:lnTo>
                    <a:lnTo>
                      <a:pt x="550" y="270"/>
                    </a:lnTo>
                    <a:lnTo>
                      <a:pt x="517" y="296"/>
                    </a:lnTo>
                    <a:lnTo>
                      <a:pt x="476" y="315"/>
                    </a:lnTo>
                    <a:lnTo>
                      <a:pt x="425" y="321"/>
                    </a:lnTo>
                    <a:lnTo>
                      <a:pt x="367" y="324"/>
                    </a:lnTo>
                    <a:lnTo>
                      <a:pt x="305" y="321"/>
                    </a:lnTo>
                    <a:lnTo>
                      <a:pt x="241" y="312"/>
                    </a:lnTo>
                    <a:lnTo>
                      <a:pt x="181" y="299"/>
                    </a:lnTo>
                    <a:lnTo>
                      <a:pt x="126" y="279"/>
                    </a:lnTo>
                    <a:lnTo>
                      <a:pt x="78" y="257"/>
                    </a:lnTo>
                    <a:lnTo>
                      <a:pt x="39" y="235"/>
                    </a:lnTo>
                    <a:lnTo>
                      <a:pt x="17" y="209"/>
                    </a:lnTo>
                    <a:lnTo>
                      <a:pt x="5" y="179"/>
                    </a:lnTo>
                    <a:lnTo>
                      <a:pt x="0" y="154"/>
                    </a:lnTo>
                    <a:lnTo>
                      <a:pt x="8" y="125"/>
                    </a:lnTo>
                    <a:lnTo>
                      <a:pt x="17" y="103"/>
                    </a:lnTo>
                    <a:lnTo>
                      <a:pt x="33" y="78"/>
                    </a:lnTo>
                    <a:lnTo>
                      <a:pt x="50" y="58"/>
                    </a:lnTo>
                    <a:lnTo>
                      <a:pt x="69" y="42"/>
                    </a:lnTo>
                    <a:lnTo>
                      <a:pt x="81" y="3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23" name="Freeform 1169"/>
              <p:cNvSpPr>
                <a:spLocks/>
              </p:cNvSpPr>
              <p:nvPr/>
            </p:nvSpPr>
            <p:spPr bwMode="auto">
              <a:xfrm>
                <a:off x="3978" y="1722"/>
                <a:ext cx="39" cy="39"/>
              </a:xfrm>
              <a:custGeom>
                <a:avLst/>
                <a:gdLst>
                  <a:gd name="T0" fmla="*/ 10 w 39"/>
                  <a:gd name="T1" fmla="*/ 5 h 39"/>
                  <a:gd name="T2" fmla="*/ 10 w 39"/>
                  <a:gd name="T3" fmla="*/ 5 h 39"/>
                  <a:gd name="T4" fmla="*/ 19 w 39"/>
                  <a:gd name="T5" fmla="*/ 0 h 39"/>
                  <a:gd name="T6" fmla="*/ 25 w 39"/>
                  <a:gd name="T7" fmla="*/ 0 h 39"/>
                  <a:gd name="T8" fmla="*/ 33 w 39"/>
                  <a:gd name="T9" fmla="*/ 0 h 39"/>
                  <a:gd name="T10" fmla="*/ 36 w 39"/>
                  <a:gd name="T11" fmla="*/ 5 h 39"/>
                  <a:gd name="T12" fmla="*/ 39 w 39"/>
                  <a:gd name="T13" fmla="*/ 8 h 39"/>
                  <a:gd name="T14" fmla="*/ 39 w 39"/>
                  <a:gd name="T15" fmla="*/ 14 h 39"/>
                  <a:gd name="T16" fmla="*/ 39 w 39"/>
                  <a:gd name="T17" fmla="*/ 17 h 39"/>
                  <a:gd name="T18" fmla="*/ 36 w 39"/>
                  <a:gd name="T19" fmla="*/ 23 h 39"/>
                  <a:gd name="T20" fmla="*/ 30 w 39"/>
                  <a:gd name="T21" fmla="*/ 30 h 39"/>
                  <a:gd name="T22" fmla="*/ 22 w 39"/>
                  <a:gd name="T23" fmla="*/ 36 h 39"/>
                  <a:gd name="T24" fmla="*/ 22 w 39"/>
                  <a:gd name="T25" fmla="*/ 36 h 39"/>
                  <a:gd name="T26" fmla="*/ 16 w 39"/>
                  <a:gd name="T27" fmla="*/ 39 h 39"/>
                  <a:gd name="T28" fmla="*/ 10 w 39"/>
                  <a:gd name="T29" fmla="*/ 39 h 39"/>
                  <a:gd name="T30" fmla="*/ 6 w 39"/>
                  <a:gd name="T31" fmla="*/ 39 h 39"/>
                  <a:gd name="T32" fmla="*/ 3 w 39"/>
                  <a:gd name="T33" fmla="*/ 36 h 39"/>
                  <a:gd name="T34" fmla="*/ 0 w 39"/>
                  <a:gd name="T35" fmla="*/ 30 h 39"/>
                  <a:gd name="T36" fmla="*/ 0 w 39"/>
                  <a:gd name="T37" fmla="*/ 27 h 39"/>
                  <a:gd name="T38" fmla="*/ 0 w 39"/>
                  <a:gd name="T39" fmla="*/ 20 h 39"/>
                  <a:gd name="T40" fmla="*/ 3 w 39"/>
                  <a:gd name="T41" fmla="*/ 14 h 39"/>
                  <a:gd name="T42" fmla="*/ 6 w 39"/>
                  <a:gd name="T43" fmla="*/ 8 h 39"/>
                  <a:gd name="T44" fmla="*/ 10 w 39"/>
                  <a:gd name="T45" fmla="*/ 5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39"/>
                  <a:gd name="T71" fmla="*/ 39 w 39"/>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39">
                    <a:moveTo>
                      <a:pt x="10" y="5"/>
                    </a:moveTo>
                    <a:lnTo>
                      <a:pt x="10" y="5"/>
                    </a:lnTo>
                    <a:lnTo>
                      <a:pt x="19" y="0"/>
                    </a:lnTo>
                    <a:lnTo>
                      <a:pt x="25" y="0"/>
                    </a:lnTo>
                    <a:lnTo>
                      <a:pt x="33" y="0"/>
                    </a:lnTo>
                    <a:lnTo>
                      <a:pt x="36" y="5"/>
                    </a:lnTo>
                    <a:lnTo>
                      <a:pt x="39" y="8"/>
                    </a:lnTo>
                    <a:lnTo>
                      <a:pt x="39" y="14"/>
                    </a:lnTo>
                    <a:lnTo>
                      <a:pt x="39" y="17"/>
                    </a:lnTo>
                    <a:lnTo>
                      <a:pt x="36" y="23"/>
                    </a:lnTo>
                    <a:lnTo>
                      <a:pt x="30" y="30"/>
                    </a:lnTo>
                    <a:lnTo>
                      <a:pt x="22" y="36"/>
                    </a:lnTo>
                    <a:lnTo>
                      <a:pt x="16" y="39"/>
                    </a:lnTo>
                    <a:lnTo>
                      <a:pt x="10" y="39"/>
                    </a:lnTo>
                    <a:lnTo>
                      <a:pt x="6" y="39"/>
                    </a:lnTo>
                    <a:lnTo>
                      <a:pt x="3" y="36"/>
                    </a:lnTo>
                    <a:lnTo>
                      <a:pt x="0" y="30"/>
                    </a:lnTo>
                    <a:lnTo>
                      <a:pt x="0" y="27"/>
                    </a:lnTo>
                    <a:lnTo>
                      <a:pt x="0" y="20"/>
                    </a:lnTo>
                    <a:lnTo>
                      <a:pt x="3" y="14"/>
                    </a:lnTo>
                    <a:lnTo>
                      <a:pt x="6" y="8"/>
                    </a:lnTo>
                    <a:lnTo>
                      <a:pt x="10" y="5"/>
                    </a:lnTo>
                    <a:close/>
                  </a:path>
                </a:pathLst>
              </a:custGeom>
              <a:solidFill>
                <a:srgbClr val="FF7FCB"/>
              </a:solidFill>
              <a:ln w="4763">
                <a:solidFill>
                  <a:srgbClr val="000000"/>
                </a:solidFill>
                <a:prstDash val="solid"/>
                <a:round/>
                <a:headEnd/>
                <a:tailEnd/>
              </a:ln>
            </p:spPr>
            <p:txBody>
              <a:bodyPr/>
              <a:lstStyle/>
              <a:p>
                <a:endParaRPr lang="hr-HR"/>
              </a:p>
            </p:txBody>
          </p:sp>
          <p:sp>
            <p:nvSpPr>
              <p:cNvPr id="17424" name="Freeform 1170"/>
              <p:cNvSpPr>
                <a:spLocks/>
              </p:cNvSpPr>
              <p:nvPr/>
            </p:nvSpPr>
            <p:spPr bwMode="auto">
              <a:xfrm>
                <a:off x="3978" y="1722"/>
                <a:ext cx="39" cy="39"/>
              </a:xfrm>
              <a:custGeom>
                <a:avLst/>
                <a:gdLst>
                  <a:gd name="T0" fmla="*/ 10 w 39"/>
                  <a:gd name="T1" fmla="*/ 5 h 39"/>
                  <a:gd name="T2" fmla="*/ 10 w 39"/>
                  <a:gd name="T3" fmla="*/ 5 h 39"/>
                  <a:gd name="T4" fmla="*/ 19 w 39"/>
                  <a:gd name="T5" fmla="*/ 0 h 39"/>
                  <a:gd name="T6" fmla="*/ 25 w 39"/>
                  <a:gd name="T7" fmla="*/ 0 h 39"/>
                  <a:gd name="T8" fmla="*/ 33 w 39"/>
                  <a:gd name="T9" fmla="*/ 0 h 39"/>
                  <a:gd name="T10" fmla="*/ 36 w 39"/>
                  <a:gd name="T11" fmla="*/ 5 h 39"/>
                  <a:gd name="T12" fmla="*/ 39 w 39"/>
                  <a:gd name="T13" fmla="*/ 8 h 39"/>
                  <a:gd name="T14" fmla="*/ 39 w 39"/>
                  <a:gd name="T15" fmla="*/ 14 h 39"/>
                  <a:gd name="T16" fmla="*/ 39 w 39"/>
                  <a:gd name="T17" fmla="*/ 17 h 39"/>
                  <a:gd name="T18" fmla="*/ 36 w 39"/>
                  <a:gd name="T19" fmla="*/ 23 h 39"/>
                  <a:gd name="T20" fmla="*/ 30 w 39"/>
                  <a:gd name="T21" fmla="*/ 30 h 39"/>
                  <a:gd name="T22" fmla="*/ 22 w 39"/>
                  <a:gd name="T23" fmla="*/ 36 h 39"/>
                  <a:gd name="T24" fmla="*/ 22 w 39"/>
                  <a:gd name="T25" fmla="*/ 36 h 39"/>
                  <a:gd name="T26" fmla="*/ 16 w 39"/>
                  <a:gd name="T27" fmla="*/ 39 h 39"/>
                  <a:gd name="T28" fmla="*/ 10 w 39"/>
                  <a:gd name="T29" fmla="*/ 39 h 39"/>
                  <a:gd name="T30" fmla="*/ 6 w 39"/>
                  <a:gd name="T31" fmla="*/ 39 h 39"/>
                  <a:gd name="T32" fmla="*/ 3 w 39"/>
                  <a:gd name="T33" fmla="*/ 36 h 39"/>
                  <a:gd name="T34" fmla="*/ 0 w 39"/>
                  <a:gd name="T35" fmla="*/ 30 h 39"/>
                  <a:gd name="T36" fmla="*/ 0 w 39"/>
                  <a:gd name="T37" fmla="*/ 27 h 39"/>
                  <a:gd name="T38" fmla="*/ 0 w 39"/>
                  <a:gd name="T39" fmla="*/ 20 h 39"/>
                  <a:gd name="T40" fmla="*/ 3 w 39"/>
                  <a:gd name="T41" fmla="*/ 14 h 39"/>
                  <a:gd name="T42" fmla="*/ 6 w 39"/>
                  <a:gd name="T43" fmla="*/ 8 h 39"/>
                  <a:gd name="T44" fmla="*/ 10 w 39"/>
                  <a:gd name="T45" fmla="*/ 5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39"/>
                  <a:gd name="T71" fmla="*/ 39 w 39"/>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39">
                    <a:moveTo>
                      <a:pt x="10" y="5"/>
                    </a:moveTo>
                    <a:lnTo>
                      <a:pt x="10" y="5"/>
                    </a:lnTo>
                    <a:lnTo>
                      <a:pt x="19" y="0"/>
                    </a:lnTo>
                    <a:lnTo>
                      <a:pt x="25" y="0"/>
                    </a:lnTo>
                    <a:lnTo>
                      <a:pt x="33" y="0"/>
                    </a:lnTo>
                    <a:lnTo>
                      <a:pt x="36" y="5"/>
                    </a:lnTo>
                    <a:lnTo>
                      <a:pt x="39" y="8"/>
                    </a:lnTo>
                    <a:lnTo>
                      <a:pt x="39" y="14"/>
                    </a:lnTo>
                    <a:lnTo>
                      <a:pt x="39" y="17"/>
                    </a:lnTo>
                    <a:lnTo>
                      <a:pt x="36" y="23"/>
                    </a:lnTo>
                    <a:lnTo>
                      <a:pt x="30" y="30"/>
                    </a:lnTo>
                    <a:lnTo>
                      <a:pt x="22" y="36"/>
                    </a:lnTo>
                    <a:lnTo>
                      <a:pt x="16" y="39"/>
                    </a:lnTo>
                    <a:lnTo>
                      <a:pt x="10" y="39"/>
                    </a:lnTo>
                    <a:lnTo>
                      <a:pt x="6" y="39"/>
                    </a:lnTo>
                    <a:lnTo>
                      <a:pt x="3" y="36"/>
                    </a:lnTo>
                    <a:lnTo>
                      <a:pt x="0" y="30"/>
                    </a:lnTo>
                    <a:lnTo>
                      <a:pt x="0" y="27"/>
                    </a:lnTo>
                    <a:lnTo>
                      <a:pt x="0" y="20"/>
                    </a:lnTo>
                    <a:lnTo>
                      <a:pt x="3" y="14"/>
                    </a:lnTo>
                    <a:lnTo>
                      <a:pt x="6" y="8"/>
                    </a:lnTo>
                    <a:lnTo>
                      <a:pt x="10"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25" name="Freeform 1171"/>
              <p:cNvSpPr>
                <a:spLocks/>
              </p:cNvSpPr>
              <p:nvPr/>
            </p:nvSpPr>
            <p:spPr bwMode="auto">
              <a:xfrm>
                <a:off x="3946" y="1948"/>
                <a:ext cx="38" cy="42"/>
              </a:xfrm>
              <a:custGeom>
                <a:avLst/>
                <a:gdLst>
                  <a:gd name="T0" fmla="*/ 9 w 38"/>
                  <a:gd name="T1" fmla="*/ 6 h 42"/>
                  <a:gd name="T2" fmla="*/ 9 w 38"/>
                  <a:gd name="T3" fmla="*/ 6 h 42"/>
                  <a:gd name="T4" fmla="*/ 20 w 38"/>
                  <a:gd name="T5" fmla="*/ 3 h 42"/>
                  <a:gd name="T6" fmla="*/ 26 w 38"/>
                  <a:gd name="T7" fmla="*/ 0 h 42"/>
                  <a:gd name="T8" fmla="*/ 32 w 38"/>
                  <a:gd name="T9" fmla="*/ 0 h 42"/>
                  <a:gd name="T10" fmla="*/ 35 w 38"/>
                  <a:gd name="T11" fmla="*/ 3 h 42"/>
                  <a:gd name="T12" fmla="*/ 38 w 38"/>
                  <a:gd name="T13" fmla="*/ 9 h 42"/>
                  <a:gd name="T14" fmla="*/ 38 w 38"/>
                  <a:gd name="T15" fmla="*/ 12 h 42"/>
                  <a:gd name="T16" fmla="*/ 38 w 38"/>
                  <a:gd name="T17" fmla="*/ 20 h 42"/>
                  <a:gd name="T18" fmla="*/ 35 w 38"/>
                  <a:gd name="T19" fmla="*/ 26 h 42"/>
                  <a:gd name="T20" fmla="*/ 32 w 38"/>
                  <a:gd name="T21" fmla="*/ 32 h 42"/>
                  <a:gd name="T22" fmla="*/ 26 w 38"/>
                  <a:gd name="T23" fmla="*/ 39 h 42"/>
                  <a:gd name="T24" fmla="*/ 26 w 38"/>
                  <a:gd name="T25" fmla="*/ 39 h 42"/>
                  <a:gd name="T26" fmla="*/ 15 w 38"/>
                  <a:gd name="T27" fmla="*/ 42 h 42"/>
                  <a:gd name="T28" fmla="*/ 9 w 38"/>
                  <a:gd name="T29" fmla="*/ 42 h 42"/>
                  <a:gd name="T30" fmla="*/ 6 w 38"/>
                  <a:gd name="T31" fmla="*/ 39 h 42"/>
                  <a:gd name="T32" fmla="*/ 3 w 38"/>
                  <a:gd name="T33" fmla="*/ 36 h 42"/>
                  <a:gd name="T34" fmla="*/ 0 w 38"/>
                  <a:gd name="T35" fmla="*/ 32 h 42"/>
                  <a:gd name="T36" fmla="*/ 0 w 38"/>
                  <a:gd name="T37" fmla="*/ 26 h 42"/>
                  <a:gd name="T38" fmla="*/ 0 w 38"/>
                  <a:gd name="T39" fmla="*/ 20 h 42"/>
                  <a:gd name="T40" fmla="*/ 3 w 38"/>
                  <a:gd name="T41" fmla="*/ 17 h 42"/>
                  <a:gd name="T42" fmla="*/ 6 w 38"/>
                  <a:gd name="T43" fmla="*/ 9 h 42"/>
                  <a:gd name="T44" fmla="*/ 9 w 38"/>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42"/>
                  <a:gd name="T71" fmla="*/ 38 w 38"/>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42">
                    <a:moveTo>
                      <a:pt x="9" y="6"/>
                    </a:moveTo>
                    <a:lnTo>
                      <a:pt x="9" y="6"/>
                    </a:lnTo>
                    <a:lnTo>
                      <a:pt x="20" y="3"/>
                    </a:lnTo>
                    <a:lnTo>
                      <a:pt x="26" y="0"/>
                    </a:lnTo>
                    <a:lnTo>
                      <a:pt x="32" y="0"/>
                    </a:lnTo>
                    <a:lnTo>
                      <a:pt x="35" y="3"/>
                    </a:lnTo>
                    <a:lnTo>
                      <a:pt x="38" y="9"/>
                    </a:lnTo>
                    <a:lnTo>
                      <a:pt x="38" y="12"/>
                    </a:lnTo>
                    <a:lnTo>
                      <a:pt x="38" y="20"/>
                    </a:lnTo>
                    <a:lnTo>
                      <a:pt x="35" y="26"/>
                    </a:lnTo>
                    <a:lnTo>
                      <a:pt x="32" y="32"/>
                    </a:lnTo>
                    <a:lnTo>
                      <a:pt x="26" y="39"/>
                    </a:lnTo>
                    <a:lnTo>
                      <a:pt x="15" y="42"/>
                    </a:lnTo>
                    <a:lnTo>
                      <a:pt x="9" y="42"/>
                    </a:lnTo>
                    <a:lnTo>
                      <a:pt x="6" y="39"/>
                    </a:lnTo>
                    <a:lnTo>
                      <a:pt x="3" y="36"/>
                    </a:lnTo>
                    <a:lnTo>
                      <a:pt x="0" y="32"/>
                    </a:lnTo>
                    <a:lnTo>
                      <a:pt x="0" y="26"/>
                    </a:lnTo>
                    <a:lnTo>
                      <a:pt x="0" y="20"/>
                    </a:lnTo>
                    <a:lnTo>
                      <a:pt x="3" y="17"/>
                    </a:lnTo>
                    <a:lnTo>
                      <a:pt x="6" y="9"/>
                    </a:lnTo>
                    <a:lnTo>
                      <a:pt x="9" y="6"/>
                    </a:lnTo>
                    <a:close/>
                  </a:path>
                </a:pathLst>
              </a:custGeom>
              <a:solidFill>
                <a:srgbClr val="FF7FCB"/>
              </a:solidFill>
              <a:ln w="4763">
                <a:solidFill>
                  <a:srgbClr val="000000"/>
                </a:solidFill>
                <a:prstDash val="solid"/>
                <a:round/>
                <a:headEnd/>
                <a:tailEnd/>
              </a:ln>
            </p:spPr>
            <p:txBody>
              <a:bodyPr/>
              <a:lstStyle/>
              <a:p>
                <a:endParaRPr lang="hr-HR"/>
              </a:p>
            </p:txBody>
          </p:sp>
          <p:sp>
            <p:nvSpPr>
              <p:cNvPr id="17426" name="Freeform 1172"/>
              <p:cNvSpPr>
                <a:spLocks/>
              </p:cNvSpPr>
              <p:nvPr/>
            </p:nvSpPr>
            <p:spPr bwMode="auto">
              <a:xfrm>
                <a:off x="3946" y="1948"/>
                <a:ext cx="38" cy="42"/>
              </a:xfrm>
              <a:custGeom>
                <a:avLst/>
                <a:gdLst>
                  <a:gd name="T0" fmla="*/ 9 w 38"/>
                  <a:gd name="T1" fmla="*/ 6 h 42"/>
                  <a:gd name="T2" fmla="*/ 9 w 38"/>
                  <a:gd name="T3" fmla="*/ 6 h 42"/>
                  <a:gd name="T4" fmla="*/ 20 w 38"/>
                  <a:gd name="T5" fmla="*/ 3 h 42"/>
                  <a:gd name="T6" fmla="*/ 26 w 38"/>
                  <a:gd name="T7" fmla="*/ 0 h 42"/>
                  <a:gd name="T8" fmla="*/ 32 w 38"/>
                  <a:gd name="T9" fmla="*/ 0 h 42"/>
                  <a:gd name="T10" fmla="*/ 35 w 38"/>
                  <a:gd name="T11" fmla="*/ 3 h 42"/>
                  <a:gd name="T12" fmla="*/ 38 w 38"/>
                  <a:gd name="T13" fmla="*/ 9 h 42"/>
                  <a:gd name="T14" fmla="*/ 38 w 38"/>
                  <a:gd name="T15" fmla="*/ 12 h 42"/>
                  <a:gd name="T16" fmla="*/ 38 w 38"/>
                  <a:gd name="T17" fmla="*/ 20 h 42"/>
                  <a:gd name="T18" fmla="*/ 35 w 38"/>
                  <a:gd name="T19" fmla="*/ 26 h 42"/>
                  <a:gd name="T20" fmla="*/ 32 w 38"/>
                  <a:gd name="T21" fmla="*/ 32 h 42"/>
                  <a:gd name="T22" fmla="*/ 26 w 38"/>
                  <a:gd name="T23" fmla="*/ 39 h 42"/>
                  <a:gd name="T24" fmla="*/ 26 w 38"/>
                  <a:gd name="T25" fmla="*/ 39 h 42"/>
                  <a:gd name="T26" fmla="*/ 15 w 38"/>
                  <a:gd name="T27" fmla="*/ 42 h 42"/>
                  <a:gd name="T28" fmla="*/ 9 w 38"/>
                  <a:gd name="T29" fmla="*/ 42 h 42"/>
                  <a:gd name="T30" fmla="*/ 6 w 38"/>
                  <a:gd name="T31" fmla="*/ 39 h 42"/>
                  <a:gd name="T32" fmla="*/ 3 w 38"/>
                  <a:gd name="T33" fmla="*/ 36 h 42"/>
                  <a:gd name="T34" fmla="*/ 0 w 38"/>
                  <a:gd name="T35" fmla="*/ 32 h 42"/>
                  <a:gd name="T36" fmla="*/ 0 w 38"/>
                  <a:gd name="T37" fmla="*/ 26 h 42"/>
                  <a:gd name="T38" fmla="*/ 0 w 38"/>
                  <a:gd name="T39" fmla="*/ 20 h 42"/>
                  <a:gd name="T40" fmla="*/ 3 w 38"/>
                  <a:gd name="T41" fmla="*/ 17 h 42"/>
                  <a:gd name="T42" fmla="*/ 6 w 38"/>
                  <a:gd name="T43" fmla="*/ 9 h 42"/>
                  <a:gd name="T44" fmla="*/ 9 w 38"/>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42"/>
                  <a:gd name="T71" fmla="*/ 38 w 38"/>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42">
                    <a:moveTo>
                      <a:pt x="9" y="6"/>
                    </a:moveTo>
                    <a:lnTo>
                      <a:pt x="9" y="6"/>
                    </a:lnTo>
                    <a:lnTo>
                      <a:pt x="20" y="3"/>
                    </a:lnTo>
                    <a:lnTo>
                      <a:pt x="26" y="0"/>
                    </a:lnTo>
                    <a:lnTo>
                      <a:pt x="32" y="0"/>
                    </a:lnTo>
                    <a:lnTo>
                      <a:pt x="35" y="3"/>
                    </a:lnTo>
                    <a:lnTo>
                      <a:pt x="38" y="9"/>
                    </a:lnTo>
                    <a:lnTo>
                      <a:pt x="38" y="12"/>
                    </a:lnTo>
                    <a:lnTo>
                      <a:pt x="38" y="20"/>
                    </a:lnTo>
                    <a:lnTo>
                      <a:pt x="35" y="26"/>
                    </a:lnTo>
                    <a:lnTo>
                      <a:pt x="32" y="32"/>
                    </a:lnTo>
                    <a:lnTo>
                      <a:pt x="26" y="39"/>
                    </a:lnTo>
                    <a:lnTo>
                      <a:pt x="15" y="42"/>
                    </a:lnTo>
                    <a:lnTo>
                      <a:pt x="9" y="42"/>
                    </a:lnTo>
                    <a:lnTo>
                      <a:pt x="6" y="39"/>
                    </a:lnTo>
                    <a:lnTo>
                      <a:pt x="3" y="36"/>
                    </a:lnTo>
                    <a:lnTo>
                      <a:pt x="0" y="32"/>
                    </a:lnTo>
                    <a:lnTo>
                      <a:pt x="0" y="26"/>
                    </a:lnTo>
                    <a:lnTo>
                      <a:pt x="0" y="20"/>
                    </a:lnTo>
                    <a:lnTo>
                      <a:pt x="3" y="17"/>
                    </a:lnTo>
                    <a:lnTo>
                      <a:pt x="6" y="9"/>
                    </a:lnTo>
                    <a:lnTo>
                      <a:pt x="9"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27" name="Freeform 1173"/>
              <p:cNvSpPr>
                <a:spLocks/>
              </p:cNvSpPr>
              <p:nvPr/>
            </p:nvSpPr>
            <p:spPr bwMode="auto">
              <a:xfrm>
                <a:off x="4283" y="2150"/>
                <a:ext cx="41" cy="39"/>
              </a:xfrm>
              <a:custGeom>
                <a:avLst/>
                <a:gdLst>
                  <a:gd name="T0" fmla="*/ 13 w 41"/>
                  <a:gd name="T1" fmla="*/ 3 h 39"/>
                  <a:gd name="T2" fmla="*/ 13 w 41"/>
                  <a:gd name="T3" fmla="*/ 3 h 39"/>
                  <a:gd name="T4" fmla="*/ 19 w 41"/>
                  <a:gd name="T5" fmla="*/ 0 h 39"/>
                  <a:gd name="T6" fmla="*/ 28 w 41"/>
                  <a:gd name="T7" fmla="*/ 0 h 39"/>
                  <a:gd name="T8" fmla="*/ 32 w 41"/>
                  <a:gd name="T9" fmla="*/ 0 h 39"/>
                  <a:gd name="T10" fmla="*/ 38 w 41"/>
                  <a:gd name="T11" fmla="*/ 3 h 39"/>
                  <a:gd name="T12" fmla="*/ 38 w 41"/>
                  <a:gd name="T13" fmla="*/ 7 h 39"/>
                  <a:gd name="T14" fmla="*/ 41 w 41"/>
                  <a:gd name="T15" fmla="*/ 10 h 39"/>
                  <a:gd name="T16" fmla="*/ 38 w 41"/>
                  <a:gd name="T17" fmla="*/ 16 h 39"/>
                  <a:gd name="T18" fmla="*/ 35 w 41"/>
                  <a:gd name="T19" fmla="*/ 22 h 39"/>
                  <a:gd name="T20" fmla="*/ 32 w 41"/>
                  <a:gd name="T21" fmla="*/ 30 h 39"/>
                  <a:gd name="T22" fmla="*/ 25 w 41"/>
                  <a:gd name="T23" fmla="*/ 36 h 39"/>
                  <a:gd name="T24" fmla="*/ 25 w 41"/>
                  <a:gd name="T25" fmla="*/ 36 h 39"/>
                  <a:gd name="T26" fmla="*/ 19 w 41"/>
                  <a:gd name="T27" fmla="*/ 39 h 39"/>
                  <a:gd name="T28" fmla="*/ 13 w 41"/>
                  <a:gd name="T29" fmla="*/ 39 h 39"/>
                  <a:gd name="T30" fmla="*/ 6 w 41"/>
                  <a:gd name="T31" fmla="*/ 39 h 39"/>
                  <a:gd name="T32" fmla="*/ 3 w 41"/>
                  <a:gd name="T33" fmla="*/ 36 h 39"/>
                  <a:gd name="T34" fmla="*/ 3 w 41"/>
                  <a:gd name="T35" fmla="*/ 30 h 39"/>
                  <a:gd name="T36" fmla="*/ 0 w 41"/>
                  <a:gd name="T37" fmla="*/ 27 h 39"/>
                  <a:gd name="T38" fmla="*/ 3 w 41"/>
                  <a:gd name="T39" fmla="*/ 19 h 39"/>
                  <a:gd name="T40" fmla="*/ 3 w 41"/>
                  <a:gd name="T41" fmla="*/ 13 h 39"/>
                  <a:gd name="T42" fmla="*/ 6 w 41"/>
                  <a:gd name="T43" fmla="*/ 7 h 39"/>
                  <a:gd name="T44" fmla="*/ 13 w 41"/>
                  <a:gd name="T45" fmla="*/ 3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39"/>
                  <a:gd name="T71" fmla="*/ 41 w 41"/>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39">
                    <a:moveTo>
                      <a:pt x="13" y="3"/>
                    </a:moveTo>
                    <a:lnTo>
                      <a:pt x="13" y="3"/>
                    </a:lnTo>
                    <a:lnTo>
                      <a:pt x="19" y="0"/>
                    </a:lnTo>
                    <a:lnTo>
                      <a:pt x="28" y="0"/>
                    </a:lnTo>
                    <a:lnTo>
                      <a:pt x="32" y="0"/>
                    </a:lnTo>
                    <a:lnTo>
                      <a:pt x="38" y="3"/>
                    </a:lnTo>
                    <a:lnTo>
                      <a:pt x="38" y="7"/>
                    </a:lnTo>
                    <a:lnTo>
                      <a:pt x="41" y="10"/>
                    </a:lnTo>
                    <a:lnTo>
                      <a:pt x="38" y="16"/>
                    </a:lnTo>
                    <a:lnTo>
                      <a:pt x="35" y="22"/>
                    </a:lnTo>
                    <a:lnTo>
                      <a:pt x="32" y="30"/>
                    </a:lnTo>
                    <a:lnTo>
                      <a:pt x="25" y="36"/>
                    </a:lnTo>
                    <a:lnTo>
                      <a:pt x="19" y="39"/>
                    </a:lnTo>
                    <a:lnTo>
                      <a:pt x="13" y="39"/>
                    </a:lnTo>
                    <a:lnTo>
                      <a:pt x="6" y="39"/>
                    </a:lnTo>
                    <a:lnTo>
                      <a:pt x="3" y="36"/>
                    </a:lnTo>
                    <a:lnTo>
                      <a:pt x="3" y="30"/>
                    </a:lnTo>
                    <a:lnTo>
                      <a:pt x="0" y="27"/>
                    </a:lnTo>
                    <a:lnTo>
                      <a:pt x="3" y="19"/>
                    </a:lnTo>
                    <a:lnTo>
                      <a:pt x="3" y="13"/>
                    </a:lnTo>
                    <a:lnTo>
                      <a:pt x="6" y="7"/>
                    </a:lnTo>
                    <a:lnTo>
                      <a:pt x="13" y="3"/>
                    </a:lnTo>
                    <a:close/>
                  </a:path>
                </a:pathLst>
              </a:custGeom>
              <a:solidFill>
                <a:srgbClr val="FF7FCB"/>
              </a:solidFill>
              <a:ln w="4763">
                <a:solidFill>
                  <a:srgbClr val="000000"/>
                </a:solidFill>
                <a:prstDash val="solid"/>
                <a:round/>
                <a:headEnd/>
                <a:tailEnd/>
              </a:ln>
            </p:spPr>
            <p:txBody>
              <a:bodyPr/>
              <a:lstStyle/>
              <a:p>
                <a:endParaRPr lang="hr-HR"/>
              </a:p>
            </p:txBody>
          </p:sp>
          <p:sp>
            <p:nvSpPr>
              <p:cNvPr id="17428" name="Freeform 1174"/>
              <p:cNvSpPr>
                <a:spLocks/>
              </p:cNvSpPr>
              <p:nvPr/>
            </p:nvSpPr>
            <p:spPr bwMode="auto">
              <a:xfrm>
                <a:off x="4283" y="2150"/>
                <a:ext cx="41" cy="39"/>
              </a:xfrm>
              <a:custGeom>
                <a:avLst/>
                <a:gdLst>
                  <a:gd name="T0" fmla="*/ 13 w 41"/>
                  <a:gd name="T1" fmla="*/ 3 h 39"/>
                  <a:gd name="T2" fmla="*/ 13 w 41"/>
                  <a:gd name="T3" fmla="*/ 3 h 39"/>
                  <a:gd name="T4" fmla="*/ 19 w 41"/>
                  <a:gd name="T5" fmla="*/ 0 h 39"/>
                  <a:gd name="T6" fmla="*/ 28 w 41"/>
                  <a:gd name="T7" fmla="*/ 0 h 39"/>
                  <a:gd name="T8" fmla="*/ 32 w 41"/>
                  <a:gd name="T9" fmla="*/ 0 h 39"/>
                  <a:gd name="T10" fmla="*/ 38 w 41"/>
                  <a:gd name="T11" fmla="*/ 3 h 39"/>
                  <a:gd name="T12" fmla="*/ 38 w 41"/>
                  <a:gd name="T13" fmla="*/ 7 h 39"/>
                  <a:gd name="T14" fmla="*/ 41 w 41"/>
                  <a:gd name="T15" fmla="*/ 10 h 39"/>
                  <a:gd name="T16" fmla="*/ 38 w 41"/>
                  <a:gd name="T17" fmla="*/ 16 h 39"/>
                  <a:gd name="T18" fmla="*/ 35 w 41"/>
                  <a:gd name="T19" fmla="*/ 22 h 39"/>
                  <a:gd name="T20" fmla="*/ 32 w 41"/>
                  <a:gd name="T21" fmla="*/ 30 h 39"/>
                  <a:gd name="T22" fmla="*/ 25 w 41"/>
                  <a:gd name="T23" fmla="*/ 36 h 39"/>
                  <a:gd name="T24" fmla="*/ 25 w 41"/>
                  <a:gd name="T25" fmla="*/ 36 h 39"/>
                  <a:gd name="T26" fmla="*/ 19 w 41"/>
                  <a:gd name="T27" fmla="*/ 39 h 39"/>
                  <a:gd name="T28" fmla="*/ 13 w 41"/>
                  <a:gd name="T29" fmla="*/ 39 h 39"/>
                  <a:gd name="T30" fmla="*/ 6 w 41"/>
                  <a:gd name="T31" fmla="*/ 39 h 39"/>
                  <a:gd name="T32" fmla="*/ 3 w 41"/>
                  <a:gd name="T33" fmla="*/ 36 h 39"/>
                  <a:gd name="T34" fmla="*/ 3 w 41"/>
                  <a:gd name="T35" fmla="*/ 30 h 39"/>
                  <a:gd name="T36" fmla="*/ 0 w 41"/>
                  <a:gd name="T37" fmla="*/ 27 h 39"/>
                  <a:gd name="T38" fmla="*/ 3 w 41"/>
                  <a:gd name="T39" fmla="*/ 19 h 39"/>
                  <a:gd name="T40" fmla="*/ 3 w 41"/>
                  <a:gd name="T41" fmla="*/ 13 h 39"/>
                  <a:gd name="T42" fmla="*/ 6 w 41"/>
                  <a:gd name="T43" fmla="*/ 7 h 39"/>
                  <a:gd name="T44" fmla="*/ 13 w 41"/>
                  <a:gd name="T45" fmla="*/ 3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39"/>
                  <a:gd name="T71" fmla="*/ 41 w 41"/>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39">
                    <a:moveTo>
                      <a:pt x="13" y="3"/>
                    </a:moveTo>
                    <a:lnTo>
                      <a:pt x="13" y="3"/>
                    </a:lnTo>
                    <a:lnTo>
                      <a:pt x="19" y="0"/>
                    </a:lnTo>
                    <a:lnTo>
                      <a:pt x="28" y="0"/>
                    </a:lnTo>
                    <a:lnTo>
                      <a:pt x="32" y="0"/>
                    </a:lnTo>
                    <a:lnTo>
                      <a:pt x="38" y="3"/>
                    </a:lnTo>
                    <a:lnTo>
                      <a:pt x="38" y="7"/>
                    </a:lnTo>
                    <a:lnTo>
                      <a:pt x="41" y="10"/>
                    </a:lnTo>
                    <a:lnTo>
                      <a:pt x="38" y="16"/>
                    </a:lnTo>
                    <a:lnTo>
                      <a:pt x="35" y="22"/>
                    </a:lnTo>
                    <a:lnTo>
                      <a:pt x="32" y="30"/>
                    </a:lnTo>
                    <a:lnTo>
                      <a:pt x="25" y="36"/>
                    </a:lnTo>
                    <a:lnTo>
                      <a:pt x="19" y="39"/>
                    </a:lnTo>
                    <a:lnTo>
                      <a:pt x="13" y="39"/>
                    </a:lnTo>
                    <a:lnTo>
                      <a:pt x="6" y="39"/>
                    </a:lnTo>
                    <a:lnTo>
                      <a:pt x="3" y="36"/>
                    </a:lnTo>
                    <a:lnTo>
                      <a:pt x="3" y="30"/>
                    </a:lnTo>
                    <a:lnTo>
                      <a:pt x="0" y="27"/>
                    </a:lnTo>
                    <a:lnTo>
                      <a:pt x="3" y="19"/>
                    </a:lnTo>
                    <a:lnTo>
                      <a:pt x="3" y="13"/>
                    </a:lnTo>
                    <a:lnTo>
                      <a:pt x="6" y="7"/>
                    </a:lnTo>
                    <a:lnTo>
                      <a:pt x="13"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29" name="Freeform 1175"/>
              <p:cNvSpPr>
                <a:spLocks/>
              </p:cNvSpPr>
              <p:nvPr/>
            </p:nvSpPr>
            <p:spPr bwMode="auto">
              <a:xfrm>
                <a:off x="4154" y="2074"/>
                <a:ext cx="42" cy="42"/>
              </a:xfrm>
              <a:custGeom>
                <a:avLst/>
                <a:gdLst>
                  <a:gd name="T0" fmla="*/ 11 w 42"/>
                  <a:gd name="T1" fmla="*/ 6 h 42"/>
                  <a:gd name="T2" fmla="*/ 11 w 42"/>
                  <a:gd name="T3" fmla="*/ 6 h 42"/>
                  <a:gd name="T4" fmla="*/ 19 w 42"/>
                  <a:gd name="T5" fmla="*/ 0 h 42"/>
                  <a:gd name="T6" fmla="*/ 25 w 42"/>
                  <a:gd name="T7" fmla="*/ 0 h 42"/>
                  <a:gd name="T8" fmla="*/ 33 w 42"/>
                  <a:gd name="T9" fmla="*/ 0 h 42"/>
                  <a:gd name="T10" fmla="*/ 39 w 42"/>
                  <a:gd name="T11" fmla="*/ 3 h 42"/>
                  <a:gd name="T12" fmla="*/ 39 w 42"/>
                  <a:gd name="T13" fmla="*/ 6 h 42"/>
                  <a:gd name="T14" fmla="*/ 42 w 42"/>
                  <a:gd name="T15" fmla="*/ 12 h 42"/>
                  <a:gd name="T16" fmla="*/ 39 w 42"/>
                  <a:gd name="T17" fmla="*/ 19 h 42"/>
                  <a:gd name="T18" fmla="*/ 36 w 42"/>
                  <a:gd name="T19" fmla="*/ 25 h 42"/>
                  <a:gd name="T20" fmla="*/ 33 w 42"/>
                  <a:gd name="T21" fmla="*/ 31 h 42"/>
                  <a:gd name="T22" fmla="*/ 25 w 42"/>
                  <a:gd name="T23" fmla="*/ 34 h 42"/>
                  <a:gd name="T24" fmla="*/ 25 w 42"/>
                  <a:gd name="T25" fmla="*/ 34 h 42"/>
                  <a:gd name="T26" fmla="*/ 17 w 42"/>
                  <a:gd name="T27" fmla="*/ 39 h 42"/>
                  <a:gd name="T28" fmla="*/ 14 w 42"/>
                  <a:gd name="T29" fmla="*/ 42 h 42"/>
                  <a:gd name="T30" fmla="*/ 8 w 42"/>
                  <a:gd name="T31" fmla="*/ 39 h 42"/>
                  <a:gd name="T32" fmla="*/ 3 w 42"/>
                  <a:gd name="T33" fmla="*/ 34 h 42"/>
                  <a:gd name="T34" fmla="*/ 0 w 42"/>
                  <a:gd name="T35" fmla="*/ 31 h 42"/>
                  <a:gd name="T36" fmla="*/ 0 w 42"/>
                  <a:gd name="T37" fmla="*/ 25 h 42"/>
                  <a:gd name="T38" fmla="*/ 0 w 42"/>
                  <a:gd name="T39" fmla="*/ 19 h 42"/>
                  <a:gd name="T40" fmla="*/ 3 w 42"/>
                  <a:gd name="T41" fmla="*/ 12 h 42"/>
                  <a:gd name="T42" fmla="*/ 8 w 42"/>
                  <a:gd name="T43" fmla="*/ 9 h 42"/>
                  <a:gd name="T44" fmla="*/ 11 w 42"/>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42"/>
                  <a:gd name="T71" fmla="*/ 42 w 42"/>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42">
                    <a:moveTo>
                      <a:pt x="11" y="6"/>
                    </a:moveTo>
                    <a:lnTo>
                      <a:pt x="11" y="6"/>
                    </a:lnTo>
                    <a:lnTo>
                      <a:pt x="19" y="0"/>
                    </a:lnTo>
                    <a:lnTo>
                      <a:pt x="25" y="0"/>
                    </a:lnTo>
                    <a:lnTo>
                      <a:pt x="33" y="0"/>
                    </a:lnTo>
                    <a:lnTo>
                      <a:pt x="39" y="3"/>
                    </a:lnTo>
                    <a:lnTo>
                      <a:pt x="39" y="6"/>
                    </a:lnTo>
                    <a:lnTo>
                      <a:pt x="42" y="12"/>
                    </a:lnTo>
                    <a:lnTo>
                      <a:pt x="39" y="19"/>
                    </a:lnTo>
                    <a:lnTo>
                      <a:pt x="36" y="25"/>
                    </a:lnTo>
                    <a:lnTo>
                      <a:pt x="33" y="31"/>
                    </a:lnTo>
                    <a:lnTo>
                      <a:pt x="25" y="34"/>
                    </a:lnTo>
                    <a:lnTo>
                      <a:pt x="17" y="39"/>
                    </a:lnTo>
                    <a:lnTo>
                      <a:pt x="14" y="42"/>
                    </a:lnTo>
                    <a:lnTo>
                      <a:pt x="8" y="39"/>
                    </a:lnTo>
                    <a:lnTo>
                      <a:pt x="3" y="34"/>
                    </a:lnTo>
                    <a:lnTo>
                      <a:pt x="0" y="31"/>
                    </a:lnTo>
                    <a:lnTo>
                      <a:pt x="0" y="25"/>
                    </a:lnTo>
                    <a:lnTo>
                      <a:pt x="0" y="19"/>
                    </a:lnTo>
                    <a:lnTo>
                      <a:pt x="3" y="12"/>
                    </a:lnTo>
                    <a:lnTo>
                      <a:pt x="8" y="9"/>
                    </a:lnTo>
                    <a:lnTo>
                      <a:pt x="11" y="6"/>
                    </a:lnTo>
                    <a:close/>
                  </a:path>
                </a:pathLst>
              </a:custGeom>
              <a:solidFill>
                <a:srgbClr val="FF7FCB"/>
              </a:solidFill>
              <a:ln w="4763">
                <a:solidFill>
                  <a:srgbClr val="000000"/>
                </a:solidFill>
                <a:prstDash val="solid"/>
                <a:round/>
                <a:headEnd/>
                <a:tailEnd/>
              </a:ln>
            </p:spPr>
            <p:txBody>
              <a:bodyPr/>
              <a:lstStyle/>
              <a:p>
                <a:endParaRPr lang="hr-HR"/>
              </a:p>
            </p:txBody>
          </p:sp>
          <p:sp>
            <p:nvSpPr>
              <p:cNvPr id="17430" name="Freeform 1176"/>
              <p:cNvSpPr>
                <a:spLocks/>
              </p:cNvSpPr>
              <p:nvPr/>
            </p:nvSpPr>
            <p:spPr bwMode="auto">
              <a:xfrm>
                <a:off x="4154" y="2074"/>
                <a:ext cx="42" cy="42"/>
              </a:xfrm>
              <a:custGeom>
                <a:avLst/>
                <a:gdLst>
                  <a:gd name="T0" fmla="*/ 11 w 42"/>
                  <a:gd name="T1" fmla="*/ 6 h 42"/>
                  <a:gd name="T2" fmla="*/ 11 w 42"/>
                  <a:gd name="T3" fmla="*/ 6 h 42"/>
                  <a:gd name="T4" fmla="*/ 19 w 42"/>
                  <a:gd name="T5" fmla="*/ 0 h 42"/>
                  <a:gd name="T6" fmla="*/ 25 w 42"/>
                  <a:gd name="T7" fmla="*/ 0 h 42"/>
                  <a:gd name="T8" fmla="*/ 33 w 42"/>
                  <a:gd name="T9" fmla="*/ 0 h 42"/>
                  <a:gd name="T10" fmla="*/ 39 w 42"/>
                  <a:gd name="T11" fmla="*/ 3 h 42"/>
                  <a:gd name="T12" fmla="*/ 39 w 42"/>
                  <a:gd name="T13" fmla="*/ 6 h 42"/>
                  <a:gd name="T14" fmla="*/ 42 w 42"/>
                  <a:gd name="T15" fmla="*/ 12 h 42"/>
                  <a:gd name="T16" fmla="*/ 39 w 42"/>
                  <a:gd name="T17" fmla="*/ 19 h 42"/>
                  <a:gd name="T18" fmla="*/ 36 w 42"/>
                  <a:gd name="T19" fmla="*/ 25 h 42"/>
                  <a:gd name="T20" fmla="*/ 33 w 42"/>
                  <a:gd name="T21" fmla="*/ 31 h 42"/>
                  <a:gd name="T22" fmla="*/ 25 w 42"/>
                  <a:gd name="T23" fmla="*/ 34 h 42"/>
                  <a:gd name="T24" fmla="*/ 25 w 42"/>
                  <a:gd name="T25" fmla="*/ 34 h 42"/>
                  <a:gd name="T26" fmla="*/ 17 w 42"/>
                  <a:gd name="T27" fmla="*/ 39 h 42"/>
                  <a:gd name="T28" fmla="*/ 14 w 42"/>
                  <a:gd name="T29" fmla="*/ 42 h 42"/>
                  <a:gd name="T30" fmla="*/ 8 w 42"/>
                  <a:gd name="T31" fmla="*/ 39 h 42"/>
                  <a:gd name="T32" fmla="*/ 3 w 42"/>
                  <a:gd name="T33" fmla="*/ 34 h 42"/>
                  <a:gd name="T34" fmla="*/ 0 w 42"/>
                  <a:gd name="T35" fmla="*/ 31 h 42"/>
                  <a:gd name="T36" fmla="*/ 0 w 42"/>
                  <a:gd name="T37" fmla="*/ 25 h 42"/>
                  <a:gd name="T38" fmla="*/ 0 w 42"/>
                  <a:gd name="T39" fmla="*/ 19 h 42"/>
                  <a:gd name="T40" fmla="*/ 3 w 42"/>
                  <a:gd name="T41" fmla="*/ 12 h 42"/>
                  <a:gd name="T42" fmla="*/ 8 w 42"/>
                  <a:gd name="T43" fmla="*/ 9 h 42"/>
                  <a:gd name="T44" fmla="*/ 11 w 42"/>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42"/>
                  <a:gd name="T71" fmla="*/ 42 w 42"/>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42">
                    <a:moveTo>
                      <a:pt x="11" y="6"/>
                    </a:moveTo>
                    <a:lnTo>
                      <a:pt x="11" y="6"/>
                    </a:lnTo>
                    <a:lnTo>
                      <a:pt x="19" y="0"/>
                    </a:lnTo>
                    <a:lnTo>
                      <a:pt x="25" y="0"/>
                    </a:lnTo>
                    <a:lnTo>
                      <a:pt x="33" y="0"/>
                    </a:lnTo>
                    <a:lnTo>
                      <a:pt x="39" y="3"/>
                    </a:lnTo>
                    <a:lnTo>
                      <a:pt x="39" y="6"/>
                    </a:lnTo>
                    <a:lnTo>
                      <a:pt x="42" y="12"/>
                    </a:lnTo>
                    <a:lnTo>
                      <a:pt x="39" y="19"/>
                    </a:lnTo>
                    <a:lnTo>
                      <a:pt x="36" y="25"/>
                    </a:lnTo>
                    <a:lnTo>
                      <a:pt x="33" y="31"/>
                    </a:lnTo>
                    <a:lnTo>
                      <a:pt x="25" y="34"/>
                    </a:lnTo>
                    <a:lnTo>
                      <a:pt x="17" y="39"/>
                    </a:lnTo>
                    <a:lnTo>
                      <a:pt x="14" y="42"/>
                    </a:lnTo>
                    <a:lnTo>
                      <a:pt x="8" y="39"/>
                    </a:lnTo>
                    <a:lnTo>
                      <a:pt x="3" y="34"/>
                    </a:lnTo>
                    <a:lnTo>
                      <a:pt x="0" y="31"/>
                    </a:lnTo>
                    <a:lnTo>
                      <a:pt x="0" y="25"/>
                    </a:lnTo>
                    <a:lnTo>
                      <a:pt x="0" y="19"/>
                    </a:lnTo>
                    <a:lnTo>
                      <a:pt x="3" y="12"/>
                    </a:lnTo>
                    <a:lnTo>
                      <a:pt x="8" y="9"/>
                    </a:lnTo>
                    <a:lnTo>
                      <a:pt x="11"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31" name="Freeform 1177"/>
              <p:cNvSpPr>
                <a:spLocks/>
              </p:cNvSpPr>
              <p:nvPr/>
            </p:nvSpPr>
            <p:spPr bwMode="auto">
              <a:xfrm>
                <a:off x="4626" y="1749"/>
                <a:ext cx="39" cy="42"/>
              </a:xfrm>
              <a:custGeom>
                <a:avLst/>
                <a:gdLst>
                  <a:gd name="T0" fmla="*/ 9 w 39"/>
                  <a:gd name="T1" fmla="*/ 6 h 42"/>
                  <a:gd name="T2" fmla="*/ 9 w 39"/>
                  <a:gd name="T3" fmla="*/ 6 h 42"/>
                  <a:gd name="T4" fmla="*/ 20 w 39"/>
                  <a:gd name="T5" fmla="*/ 0 h 42"/>
                  <a:gd name="T6" fmla="*/ 26 w 39"/>
                  <a:gd name="T7" fmla="*/ 0 h 42"/>
                  <a:gd name="T8" fmla="*/ 32 w 39"/>
                  <a:gd name="T9" fmla="*/ 0 h 42"/>
                  <a:gd name="T10" fmla="*/ 35 w 39"/>
                  <a:gd name="T11" fmla="*/ 3 h 42"/>
                  <a:gd name="T12" fmla="*/ 39 w 39"/>
                  <a:gd name="T13" fmla="*/ 6 h 42"/>
                  <a:gd name="T14" fmla="*/ 39 w 39"/>
                  <a:gd name="T15" fmla="*/ 12 h 42"/>
                  <a:gd name="T16" fmla="*/ 39 w 39"/>
                  <a:gd name="T17" fmla="*/ 18 h 42"/>
                  <a:gd name="T18" fmla="*/ 35 w 39"/>
                  <a:gd name="T19" fmla="*/ 26 h 42"/>
                  <a:gd name="T20" fmla="*/ 32 w 39"/>
                  <a:gd name="T21" fmla="*/ 29 h 42"/>
                  <a:gd name="T22" fmla="*/ 23 w 39"/>
                  <a:gd name="T23" fmla="*/ 35 h 42"/>
                  <a:gd name="T24" fmla="*/ 23 w 39"/>
                  <a:gd name="T25" fmla="*/ 35 h 42"/>
                  <a:gd name="T26" fmla="*/ 17 w 39"/>
                  <a:gd name="T27" fmla="*/ 38 h 42"/>
                  <a:gd name="T28" fmla="*/ 9 w 39"/>
                  <a:gd name="T29" fmla="*/ 42 h 42"/>
                  <a:gd name="T30" fmla="*/ 6 w 39"/>
                  <a:gd name="T31" fmla="*/ 38 h 42"/>
                  <a:gd name="T32" fmla="*/ 3 w 39"/>
                  <a:gd name="T33" fmla="*/ 35 h 42"/>
                  <a:gd name="T34" fmla="*/ 0 w 39"/>
                  <a:gd name="T35" fmla="*/ 32 h 42"/>
                  <a:gd name="T36" fmla="*/ 0 w 39"/>
                  <a:gd name="T37" fmla="*/ 26 h 42"/>
                  <a:gd name="T38" fmla="*/ 0 w 39"/>
                  <a:gd name="T39" fmla="*/ 18 h 42"/>
                  <a:gd name="T40" fmla="*/ 3 w 39"/>
                  <a:gd name="T41" fmla="*/ 12 h 42"/>
                  <a:gd name="T42" fmla="*/ 6 w 39"/>
                  <a:gd name="T43" fmla="*/ 9 h 42"/>
                  <a:gd name="T44" fmla="*/ 9 w 39"/>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42"/>
                  <a:gd name="T71" fmla="*/ 39 w 39"/>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42">
                    <a:moveTo>
                      <a:pt x="9" y="6"/>
                    </a:moveTo>
                    <a:lnTo>
                      <a:pt x="9" y="6"/>
                    </a:lnTo>
                    <a:lnTo>
                      <a:pt x="20" y="0"/>
                    </a:lnTo>
                    <a:lnTo>
                      <a:pt x="26" y="0"/>
                    </a:lnTo>
                    <a:lnTo>
                      <a:pt x="32" y="0"/>
                    </a:lnTo>
                    <a:lnTo>
                      <a:pt x="35" y="3"/>
                    </a:lnTo>
                    <a:lnTo>
                      <a:pt x="39" y="6"/>
                    </a:lnTo>
                    <a:lnTo>
                      <a:pt x="39" y="12"/>
                    </a:lnTo>
                    <a:lnTo>
                      <a:pt x="39" y="18"/>
                    </a:lnTo>
                    <a:lnTo>
                      <a:pt x="35" y="26"/>
                    </a:lnTo>
                    <a:lnTo>
                      <a:pt x="32" y="29"/>
                    </a:lnTo>
                    <a:lnTo>
                      <a:pt x="23" y="35"/>
                    </a:lnTo>
                    <a:lnTo>
                      <a:pt x="17" y="38"/>
                    </a:lnTo>
                    <a:lnTo>
                      <a:pt x="9" y="42"/>
                    </a:lnTo>
                    <a:lnTo>
                      <a:pt x="6" y="38"/>
                    </a:lnTo>
                    <a:lnTo>
                      <a:pt x="3" y="35"/>
                    </a:lnTo>
                    <a:lnTo>
                      <a:pt x="0" y="32"/>
                    </a:lnTo>
                    <a:lnTo>
                      <a:pt x="0" y="26"/>
                    </a:lnTo>
                    <a:lnTo>
                      <a:pt x="0" y="18"/>
                    </a:lnTo>
                    <a:lnTo>
                      <a:pt x="3" y="12"/>
                    </a:lnTo>
                    <a:lnTo>
                      <a:pt x="6" y="9"/>
                    </a:lnTo>
                    <a:lnTo>
                      <a:pt x="9" y="6"/>
                    </a:lnTo>
                    <a:close/>
                  </a:path>
                </a:pathLst>
              </a:custGeom>
              <a:solidFill>
                <a:srgbClr val="FF7FCB"/>
              </a:solidFill>
              <a:ln w="4763">
                <a:solidFill>
                  <a:srgbClr val="000000"/>
                </a:solidFill>
                <a:prstDash val="solid"/>
                <a:round/>
                <a:headEnd/>
                <a:tailEnd/>
              </a:ln>
            </p:spPr>
            <p:txBody>
              <a:bodyPr/>
              <a:lstStyle/>
              <a:p>
                <a:endParaRPr lang="hr-HR"/>
              </a:p>
            </p:txBody>
          </p:sp>
          <p:sp>
            <p:nvSpPr>
              <p:cNvPr id="17432" name="Freeform 1178"/>
              <p:cNvSpPr>
                <a:spLocks/>
              </p:cNvSpPr>
              <p:nvPr/>
            </p:nvSpPr>
            <p:spPr bwMode="auto">
              <a:xfrm>
                <a:off x="4626" y="1749"/>
                <a:ext cx="39" cy="42"/>
              </a:xfrm>
              <a:custGeom>
                <a:avLst/>
                <a:gdLst>
                  <a:gd name="T0" fmla="*/ 9 w 39"/>
                  <a:gd name="T1" fmla="*/ 6 h 42"/>
                  <a:gd name="T2" fmla="*/ 9 w 39"/>
                  <a:gd name="T3" fmla="*/ 6 h 42"/>
                  <a:gd name="T4" fmla="*/ 20 w 39"/>
                  <a:gd name="T5" fmla="*/ 0 h 42"/>
                  <a:gd name="T6" fmla="*/ 26 w 39"/>
                  <a:gd name="T7" fmla="*/ 0 h 42"/>
                  <a:gd name="T8" fmla="*/ 32 w 39"/>
                  <a:gd name="T9" fmla="*/ 0 h 42"/>
                  <a:gd name="T10" fmla="*/ 35 w 39"/>
                  <a:gd name="T11" fmla="*/ 3 h 42"/>
                  <a:gd name="T12" fmla="*/ 39 w 39"/>
                  <a:gd name="T13" fmla="*/ 6 h 42"/>
                  <a:gd name="T14" fmla="*/ 39 w 39"/>
                  <a:gd name="T15" fmla="*/ 12 h 42"/>
                  <a:gd name="T16" fmla="*/ 39 w 39"/>
                  <a:gd name="T17" fmla="*/ 18 h 42"/>
                  <a:gd name="T18" fmla="*/ 35 w 39"/>
                  <a:gd name="T19" fmla="*/ 26 h 42"/>
                  <a:gd name="T20" fmla="*/ 32 w 39"/>
                  <a:gd name="T21" fmla="*/ 29 h 42"/>
                  <a:gd name="T22" fmla="*/ 23 w 39"/>
                  <a:gd name="T23" fmla="*/ 35 h 42"/>
                  <a:gd name="T24" fmla="*/ 23 w 39"/>
                  <a:gd name="T25" fmla="*/ 35 h 42"/>
                  <a:gd name="T26" fmla="*/ 17 w 39"/>
                  <a:gd name="T27" fmla="*/ 38 h 42"/>
                  <a:gd name="T28" fmla="*/ 9 w 39"/>
                  <a:gd name="T29" fmla="*/ 42 h 42"/>
                  <a:gd name="T30" fmla="*/ 6 w 39"/>
                  <a:gd name="T31" fmla="*/ 38 h 42"/>
                  <a:gd name="T32" fmla="*/ 3 w 39"/>
                  <a:gd name="T33" fmla="*/ 35 h 42"/>
                  <a:gd name="T34" fmla="*/ 0 w 39"/>
                  <a:gd name="T35" fmla="*/ 32 h 42"/>
                  <a:gd name="T36" fmla="*/ 0 w 39"/>
                  <a:gd name="T37" fmla="*/ 26 h 42"/>
                  <a:gd name="T38" fmla="*/ 0 w 39"/>
                  <a:gd name="T39" fmla="*/ 18 h 42"/>
                  <a:gd name="T40" fmla="*/ 3 w 39"/>
                  <a:gd name="T41" fmla="*/ 12 h 42"/>
                  <a:gd name="T42" fmla="*/ 6 w 39"/>
                  <a:gd name="T43" fmla="*/ 9 h 42"/>
                  <a:gd name="T44" fmla="*/ 9 w 39"/>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42"/>
                  <a:gd name="T71" fmla="*/ 39 w 39"/>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42">
                    <a:moveTo>
                      <a:pt x="9" y="6"/>
                    </a:moveTo>
                    <a:lnTo>
                      <a:pt x="9" y="6"/>
                    </a:lnTo>
                    <a:lnTo>
                      <a:pt x="20" y="0"/>
                    </a:lnTo>
                    <a:lnTo>
                      <a:pt x="26" y="0"/>
                    </a:lnTo>
                    <a:lnTo>
                      <a:pt x="32" y="0"/>
                    </a:lnTo>
                    <a:lnTo>
                      <a:pt x="35" y="3"/>
                    </a:lnTo>
                    <a:lnTo>
                      <a:pt x="39" y="6"/>
                    </a:lnTo>
                    <a:lnTo>
                      <a:pt x="39" y="12"/>
                    </a:lnTo>
                    <a:lnTo>
                      <a:pt x="39" y="18"/>
                    </a:lnTo>
                    <a:lnTo>
                      <a:pt x="35" y="26"/>
                    </a:lnTo>
                    <a:lnTo>
                      <a:pt x="32" y="29"/>
                    </a:lnTo>
                    <a:lnTo>
                      <a:pt x="23" y="35"/>
                    </a:lnTo>
                    <a:lnTo>
                      <a:pt x="17" y="38"/>
                    </a:lnTo>
                    <a:lnTo>
                      <a:pt x="9" y="42"/>
                    </a:lnTo>
                    <a:lnTo>
                      <a:pt x="6" y="38"/>
                    </a:lnTo>
                    <a:lnTo>
                      <a:pt x="3" y="35"/>
                    </a:lnTo>
                    <a:lnTo>
                      <a:pt x="0" y="32"/>
                    </a:lnTo>
                    <a:lnTo>
                      <a:pt x="0" y="26"/>
                    </a:lnTo>
                    <a:lnTo>
                      <a:pt x="0" y="18"/>
                    </a:lnTo>
                    <a:lnTo>
                      <a:pt x="3" y="12"/>
                    </a:lnTo>
                    <a:lnTo>
                      <a:pt x="6" y="9"/>
                    </a:lnTo>
                    <a:lnTo>
                      <a:pt x="9"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33" name="Freeform 1179"/>
              <p:cNvSpPr>
                <a:spLocks/>
              </p:cNvSpPr>
              <p:nvPr/>
            </p:nvSpPr>
            <p:spPr bwMode="auto">
              <a:xfrm>
                <a:off x="4774" y="1867"/>
                <a:ext cx="38" cy="42"/>
              </a:xfrm>
              <a:custGeom>
                <a:avLst/>
                <a:gdLst>
                  <a:gd name="T0" fmla="*/ 9 w 38"/>
                  <a:gd name="T1" fmla="*/ 6 h 42"/>
                  <a:gd name="T2" fmla="*/ 9 w 38"/>
                  <a:gd name="T3" fmla="*/ 6 h 42"/>
                  <a:gd name="T4" fmla="*/ 18 w 38"/>
                  <a:gd name="T5" fmla="*/ 3 h 42"/>
                  <a:gd name="T6" fmla="*/ 26 w 38"/>
                  <a:gd name="T7" fmla="*/ 0 h 42"/>
                  <a:gd name="T8" fmla="*/ 32 w 38"/>
                  <a:gd name="T9" fmla="*/ 3 h 42"/>
                  <a:gd name="T10" fmla="*/ 35 w 38"/>
                  <a:gd name="T11" fmla="*/ 3 h 42"/>
                  <a:gd name="T12" fmla="*/ 38 w 38"/>
                  <a:gd name="T13" fmla="*/ 11 h 42"/>
                  <a:gd name="T14" fmla="*/ 38 w 38"/>
                  <a:gd name="T15" fmla="*/ 14 h 42"/>
                  <a:gd name="T16" fmla="*/ 38 w 38"/>
                  <a:gd name="T17" fmla="*/ 20 h 42"/>
                  <a:gd name="T18" fmla="*/ 35 w 38"/>
                  <a:gd name="T19" fmla="*/ 26 h 42"/>
                  <a:gd name="T20" fmla="*/ 29 w 38"/>
                  <a:gd name="T21" fmla="*/ 33 h 42"/>
                  <a:gd name="T22" fmla="*/ 23 w 38"/>
                  <a:gd name="T23" fmla="*/ 39 h 42"/>
                  <a:gd name="T24" fmla="*/ 23 w 38"/>
                  <a:gd name="T25" fmla="*/ 39 h 42"/>
                  <a:gd name="T26" fmla="*/ 15 w 38"/>
                  <a:gd name="T27" fmla="*/ 42 h 42"/>
                  <a:gd name="T28" fmla="*/ 9 w 38"/>
                  <a:gd name="T29" fmla="*/ 42 h 42"/>
                  <a:gd name="T30" fmla="*/ 6 w 38"/>
                  <a:gd name="T31" fmla="*/ 42 h 42"/>
                  <a:gd name="T32" fmla="*/ 3 w 38"/>
                  <a:gd name="T33" fmla="*/ 39 h 42"/>
                  <a:gd name="T34" fmla="*/ 0 w 38"/>
                  <a:gd name="T35" fmla="*/ 33 h 42"/>
                  <a:gd name="T36" fmla="*/ 0 w 38"/>
                  <a:gd name="T37" fmla="*/ 26 h 42"/>
                  <a:gd name="T38" fmla="*/ 0 w 38"/>
                  <a:gd name="T39" fmla="*/ 20 h 42"/>
                  <a:gd name="T40" fmla="*/ 3 w 38"/>
                  <a:gd name="T41" fmla="*/ 17 h 42"/>
                  <a:gd name="T42" fmla="*/ 6 w 38"/>
                  <a:gd name="T43" fmla="*/ 11 h 42"/>
                  <a:gd name="T44" fmla="*/ 9 w 38"/>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42"/>
                  <a:gd name="T71" fmla="*/ 38 w 38"/>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42">
                    <a:moveTo>
                      <a:pt x="9" y="6"/>
                    </a:moveTo>
                    <a:lnTo>
                      <a:pt x="9" y="6"/>
                    </a:lnTo>
                    <a:lnTo>
                      <a:pt x="18" y="3"/>
                    </a:lnTo>
                    <a:lnTo>
                      <a:pt x="26" y="0"/>
                    </a:lnTo>
                    <a:lnTo>
                      <a:pt x="32" y="3"/>
                    </a:lnTo>
                    <a:lnTo>
                      <a:pt x="35" y="3"/>
                    </a:lnTo>
                    <a:lnTo>
                      <a:pt x="38" y="11"/>
                    </a:lnTo>
                    <a:lnTo>
                      <a:pt x="38" y="14"/>
                    </a:lnTo>
                    <a:lnTo>
                      <a:pt x="38" y="20"/>
                    </a:lnTo>
                    <a:lnTo>
                      <a:pt x="35" y="26"/>
                    </a:lnTo>
                    <a:lnTo>
                      <a:pt x="29" y="33"/>
                    </a:lnTo>
                    <a:lnTo>
                      <a:pt x="23" y="39"/>
                    </a:lnTo>
                    <a:lnTo>
                      <a:pt x="15" y="42"/>
                    </a:lnTo>
                    <a:lnTo>
                      <a:pt x="9" y="42"/>
                    </a:lnTo>
                    <a:lnTo>
                      <a:pt x="6" y="42"/>
                    </a:lnTo>
                    <a:lnTo>
                      <a:pt x="3" y="39"/>
                    </a:lnTo>
                    <a:lnTo>
                      <a:pt x="0" y="33"/>
                    </a:lnTo>
                    <a:lnTo>
                      <a:pt x="0" y="26"/>
                    </a:lnTo>
                    <a:lnTo>
                      <a:pt x="0" y="20"/>
                    </a:lnTo>
                    <a:lnTo>
                      <a:pt x="3" y="17"/>
                    </a:lnTo>
                    <a:lnTo>
                      <a:pt x="6" y="11"/>
                    </a:lnTo>
                    <a:lnTo>
                      <a:pt x="9" y="6"/>
                    </a:lnTo>
                    <a:close/>
                  </a:path>
                </a:pathLst>
              </a:custGeom>
              <a:solidFill>
                <a:srgbClr val="FF7FCB"/>
              </a:solidFill>
              <a:ln w="4763">
                <a:solidFill>
                  <a:srgbClr val="000000"/>
                </a:solidFill>
                <a:prstDash val="solid"/>
                <a:round/>
                <a:headEnd/>
                <a:tailEnd/>
              </a:ln>
            </p:spPr>
            <p:txBody>
              <a:bodyPr/>
              <a:lstStyle/>
              <a:p>
                <a:endParaRPr lang="hr-HR"/>
              </a:p>
            </p:txBody>
          </p:sp>
          <p:sp>
            <p:nvSpPr>
              <p:cNvPr id="17434" name="Freeform 1180"/>
              <p:cNvSpPr>
                <a:spLocks/>
              </p:cNvSpPr>
              <p:nvPr/>
            </p:nvSpPr>
            <p:spPr bwMode="auto">
              <a:xfrm>
                <a:off x="4774" y="1867"/>
                <a:ext cx="38" cy="42"/>
              </a:xfrm>
              <a:custGeom>
                <a:avLst/>
                <a:gdLst>
                  <a:gd name="T0" fmla="*/ 9 w 38"/>
                  <a:gd name="T1" fmla="*/ 6 h 42"/>
                  <a:gd name="T2" fmla="*/ 9 w 38"/>
                  <a:gd name="T3" fmla="*/ 6 h 42"/>
                  <a:gd name="T4" fmla="*/ 18 w 38"/>
                  <a:gd name="T5" fmla="*/ 3 h 42"/>
                  <a:gd name="T6" fmla="*/ 26 w 38"/>
                  <a:gd name="T7" fmla="*/ 0 h 42"/>
                  <a:gd name="T8" fmla="*/ 32 w 38"/>
                  <a:gd name="T9" fmla="*/ 3 h 42"/>
                  <a:gd name="T10" fmla="*/ 35 w 38"/>
                  <a:gd name="T11" fmla="*/ 3 h 42"/>
                  <a:gd name="T12" fmla="*/ 38 w 38"/>
                  <a:gd name="T13" fmla="*/ 11 h 42"/>
                  <a:gd name="T14" fmla="*/ 38 w 38"/>
                  <a:gd name="T15" fmla="*/ 14 h 42"/>
                  <a:gd name="T16" fmla="*/ 38 w 38"/>
                  <a:gd name="T17" fmla="*/ 20 h 42"/>
                  <a:gd name="T18" fmla="*/ 35 w 38"/>
                  <a:gd name="T19" fmla="*/ 26 h 42"/>
                  <a:gd name="T20" fmla="*/ 29 w 38"/>
                  <a:gd name="T21" fmla="*/ 33 h 42"/>
                  <a:gd name="T22" fmla="*/ 23 w 38"/>
                  <a:gd name="T23" fmla="*/ 39 h 42"/>
                  <a:gd name="T24" fmla="*/ 23 w 38"/>
                  <a:gd name="T25" fmla="*/ 39 h 42"/>
                  <a:gd name="T26" fmla="*/ 15 w 38"/>
                  <a:gd name="T27" fmla="*/ 42 h 42"/>
                  <a:gd name="T28" fmla="*/ 9 w 38"/>
                  <a:gd name="T29" fmla="*/ 42 h 42"/>
                  <a:gd name="T30" fmla="*/ 6 w 38"/>
                  <a:gd name="T31" fmla="*/ 42 h 42"/>
                  <a:gd name="T32" fmla="*/ 3 w 38"/>
                  <a:gd name="T33" fmla="*/ 39 h 42"/>
                  <a:gd name="T34" fmla="*/ 0 w 38"/>
                  <a:gd name="T35" fmla="*/ 33 h 42"/>
                  <a:gd name="T36" fmla="*/ 0 w 38"/>
                  <a:gd name="T37" fmla="*/ 26 h 42"/>
                  <a:gd name="T38" fmla="*/ 0 w 38"/>
                  <a:gd name="T39" fmla="*/ 20 h 42"/>
                  <a:gd name="T40" fmla="*/ 3 w 38"/>
                  <a:gd name="T41" fmla="*/ 17 h 42"/>
                  <a:gd name="T42" fmla="*/ 6 w 38"/>
                  <a:gd name="T43" fmla="*/ 11 h 42"/>
                  <a:gd name="T44" fmla="*/ 9 w 38"/>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42"/>
                  <a:gd name="T71" fmla="*/ 38 w 38"/>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42">
                    <a:moveTo>
                      <a:pt x="9" y="6"/>
                    </a:moveTo>
                    <a:lnTo>
                      <a:pt x="9" y="6"/>
                    </a:lnTo>
                    <a:lnTo>
                      <a:pt x="18" y="3"/>
                    </a:lnTo>
                    <a:lnTo>
                      <a:pt x="26" y="0"/>
                    </a:lnTo>
                    <a:lnTo>
                      <a:pt x="32" y="3"/>
                    </a:lnTo>
                    <a:lnTo>
                      <a:pt x="35" y="3"/>
                    </a:lnTo>
                    <a:lnTo>
                      <a:pt x="38" y="11"/>
                    </a:lnTo>
                    <a:lnTo>
                      <a:pt x="38" y="14"/>
                    </a:lnTo>
                    <a:lnTo>
                      <a:pt x="38" y="20"/>
                    </a:lnTo>
                    <a:lnTo>
                      <a:pt x="35" y="26"/>
                    </a:lnTo>
                    <a:lnTo>
                      <a:pt x="29" y="33"/>
                    </a:lnTo>
                    <a:lnTo>
                      <a:pt x="23" y="39"/>
                    </a:lnTo>
                    <a:lnTo>
                      <a:pt x="15" y="42"/>
                    </a:lnTo>
                    <a:lnTo>
                      <a:pt x="9" y="42"/>
                    </a:lnTo>
                    <a:lnTo>
                      <a:pt x="6" y="42"/>
                    </a:lnTo>
                    <a:lnTo>
                      <a:pt x="3" y="39"/>
                    </a:lnTo>
                    <a:lnTo>
                      <a:pt x="0" y="33"/>
                    </a:lnTo>
                    <a:lnTo>
                      <a:pt x="0" y="26"/>
                    </a:lnTo>
                    <a:lnTo>
                      <a:pt x="0" y="20"/>
                    </a:lnTo>
                    <a:lnTo>
                      <a:pt x="3" y="17"/>
                    </a:lnTo>
                    <a:lnTo>
                      <a:pt x="6" y="11"/>
                    </a:lnTo>
                    <a:lnTo>
                      <a:pt x="9"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35" name="Freeform 1181"/>
              <p:cNvSpPr>
                <a:spLocks/>
              </p:cNvSpPr>
              <p:nvPr/>
            </p:nvSpPr>
            <p:spPr bwMode="auto">
              <a:xfrm>
                <a:off x="4318" y="2286"/>
                <a:ext cx="42" cy="42"/>
              </a:xfrm>
              <a:custGeom>
                <a:avLst/>
                <a:gdLst>
                  <a:gd name="T0" fmla="*/ 12 w 42"/>
                  <a:gd name="T1" fmla="*/ 6 h 42"/>
                  <a:gd name="T2" fmla="*/ 12 w 42"/>
                  <a:gd name="T3" fmla="*/ 6 h 42"/>
                  <a:gd name="T4" fmla="*/ 20 w 42"/>
                  <a:gd name="T5" fmla="*/ 3 h 42"/>
                  <a:gd name="T6" fmla="*/ 29 w 42"/>
                  <a:gd name="T7" fmla="*/ 0 h 42"/>
                  <a:gd name="T8" fmla="*/ 32 w 42"/>
                  <a:gd name="T9" fmla="*/ 3 h 42"/>
                  <a:gd name="T10" fmla="*/ 38 w 42"/>
                  <a:gd name="T11" fmla="*/ 6 h 42"/>
                  <a:gd name="T12" fmla="*/ 42 w 42"/>
                  <a:gd name="T13" fmla="*/ 9 h 42"/>
                  <a:gd name="T14" fmla="*/ 42 w 42"/>
                  <a:gd name="T15" fmla="*/ 12 h 42"/>
                  <a:gd name="T16" fmla="*/ 38 w 42"/>
                  <a:gd name="T17" fmla="*/ 19 h 42"/>
                  <a:gd name="T18" fmla="*/ 38 w 42"/>
                  <a:gd name="T19" fmla="*/ 25 h 42"/>
                  <a:gd name="T20" fmla="*/ 32 w 42"/>
                  <a:gd name="T21" fmla="*/ 31 h 42"/>
                  <a:gd name="T22" fmla="*/ 26 w 42"/>
                  <a:gd name="T23" fmla="*/ 37 h 42"/>
                  <a:gd name="T24" fmla="*/ 26 w 42"/>
                  <a:gd name="T25" fmla="*/ 37 h 42"/>
                  <a:gd name="T26" fmla="*/ 20 w 42"/>
                  <a:gd name="T27" fmla="*/ 42 h 42"/>
                  <a:gd name="T28" fmla="*/ 12 w 42"/>
                  <a:gd name="T29" fmla="*/ 42 h 42"/>
                  <a:gd name="T30" fmla="*/ 6 w 42"/>
                  <a:gd name="T31" fmla="*/ 42 h 42"/>
                  <a:gd name="T32" fmla="*/ 3 w 42"/>
                  <a:gd name="T33" fmla="*/ 37 h 42"/>
                  <a:gd name="T34" fmla="*/ 3 w 42"/>
                  <a:gd name="T35" fmla="*/ 31 h 42"/>
                  <a:gd name="T36" fmla="*/ 0 w 42"/>
                  <a:gd name="T37" fmla="*/ 25 h 42"/>
                  <a:gd name="T38" fmla="*/ 3 w 42"/>
                  <a:gd name="T39" fmla="*/ 22 h 42"/>
                  <a:gd name="T40" fmla="*/ 3 w 42"/>
                  <a:gd name="T41" fmla="*/ 15 h 42"/>
                  <a:gd name="T42" fmla="*/ 6 w 42"/>
                  <a:gd name="T43" fmla="*/ 9 h 42"/>
                  <a:gd name="T44" fmla="*/ 12 w 42"/>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42"/>
                  <a:gd name="T71" fmla="*/ 42 w 42"/>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42">
                    <a:moveTo>
                      <a:pt x="12" y="6"/>
                    </a:moveTo>
                    <a:lnTo>
                      <a:pt x="12" y="6"/>
                    </a:lnTo>
                    <a:lnTo>
                      <a:pt x="20" y="3"/>
                    </a:lnTo>
                    <a:lnTo>
                      <a:pt x="29" y="0"/>
                    </a:lnTo>
                    <a:lnTo>
                      <a:pt x="32" y="3"/>
                    </a:lnTo>
                    <a:lnTo>
                      <a:pt x="38" y="6"/>
                    </a:lnTo>
                    <a:lnTo>
                      <a:pt x="42" y="9"/>
                    </a:lnTo>
                    <a:lnTo>
                      <a:pt x="42" y="12"/>
                    </a:lnTo>
                    <a:lnTo>
                      <a:pt x="38" y="19"/>
                    </a:lnTo>
                    <a:lnTo>
                      <a:pt x="38" y="25"/>
                    </a:lnTo>
                    <a:lnTo>
                      <a:pt x="32" y="31"/>
                    </a:lnTo>
                    <a:lnTo>
                      <a:pt x="26" y="37"/>
                    </a:lnTo>
                    <a:lnTo>
                      <a:pt x="20" y="42"/>
                    </a:lnTo>
                    <a:lnTo>
                      <a:pt x="12" y="42"/>
                    </a:lnTo>
                    <a:lnTo>
                      <a:pt x="6" y="42"/>
                    </a:lnTo>
                    <a:lnTo>
                      <a:pt x="3" y="37"/>
                    </a:lnTo>
                    <a:lnTo>
                      <a:pt x="3" y="31"/>
                    </a:lnTo>
                    <a:lnTo>
                      <a:pt x="0" y="25"/>
                    </a:lnTo>
                    <a:lnTo>
                      <a:pt x="3" y="22"/>
                    </a:lnTo>
                    <a:lnTo>
                      <a:pt x="3" y="15"/>
                    </a:lnTo>
                    <a:lnTo>
                      <a:pt x="6" y="9"/>
                    </a:lnTo>
                    <a:lnTo>
                      <a:pt x="12" y="6"/>
                    </a:lnTo>
                    <a:close/>
                  </a:path>
                </a:pathLst>
              </a:custGeom>
              <a:solidFill>
                <a:srgbClr val="FF7FCB"/>
              </a:solidFill>
              <a:ln w="4763">
                <a:solidFill>
                  <a:srgbClr val="000000"/>
                </a:solidFill>
                <a:prstDash val="solid"/>
                <a:round/>
                <a:headEnd/>
                <a:tailEnd/>
              </a:ln>
            </p:spPr>
            <p:txBody>
              <a:bodyPr/>
              <a:lstStyle/>
              <a:p>
                <a:endParaRPr lang="hr-HR"/>
              </a:p>
            </p:txBody>
          </p:sp>
          <p:sp>
            <p:nvSpPr>
              <p:cNvPr id="17436" name="Freeform 1182"/>
              <p:cNvSpPr>
                <a:spLocks/>
              </p:cNvSpPr>
              <p:nvPr/>
            </p:nvSpPr>
            <p:spPr bwMode="auto">
              <a:xfrm>
                <a:off x="4318" y="2286"/>
                <a:ext cx="42" cy="42"/>
              </a:xfrm>
              <a:custGeom>
                <a:avLst/>
                <a:gdLst>
                  <a:gd name="T0" fmla="*/ 12 w 42"/>
                  <a:gd name="T1" fmla="*/ 6 h 42"/>
                  <a:gd name="T2" fmla="*/ 12 w 42"/>
                  <a:gd name="T3" fmla="*/ 6 h 42"/>
                  <a:gd name="T4" fmla="*/ 20 w 42"/>
                  <a:gd name="T5" fmla="*/ 3 h 42"/>
                  <a:gd name="T6" fmla="*/ 29 w 42"/>
                  <a:gd name="T7" fmla="*/ 0 h 42"/>
                  <a:gd name="T8" fmla="*/ 32 w 42"/>
                  <a:gd name="T9" fmla="*/ 3 h 42"/>
                  <a:gd name="T10" fmla="*/ 38 w 42"/>
                  <a:gd name="T11" fmla="*/ 6 h 42"/>
                  <a:gd name="T12" fmla="*/ 42 w 42"/>
                  <a:gd name="T13" fmla="*/ 9 h 42"/>
                  <a:gd name="T14" fmla="*/ 42 w 42"/>
                  <a:gd name="T15" fmla="*/ 12 h 42"/>
                  <a:gd name="T16" fmla="*/ 38 w 42"/>
                  <a:gd name="T17" fmla="*/ 19 h 42"/>
                  <a:gd name="T18" fmla="*/ 38 w 42"/>
                  <a:gd name="T19" fmla="*/ 25 h 42"/>
                  <a:gd name="T20" fmla="*/ 32 w 42"/>
                  <a:gd name="T21" fmla="*/ 31 h 42"/>
                  <a:gd name="T22" fmla="*/ 26 w 42"/>
                  <a:gd name="T23" fmla="*/ 37 h 42"/>
                  <a:gd name="T24" fmla="*/ 26 w 42"/>
                  <a:gd name="T25" fmla="*/ 37 h 42"/>
                  <a:gd name="T26" fmla="*/ 20 w 42"/>
                  <a:gd name="T27" fmla="*/ 42 h 42"/>
                  <a:gd name="T28" fmla="*/ 12 w 42"/>
                  <a:gd name="T29" fmla="*/ 42 h 42"/>
                  <a:gd name="T30" fmla="*/ 6 w 42"/>
                  <a:gd name="T31" fmla="*/ 42 h 42"/>
                  <a:gd name="T32" fmla="*/ 3 w 42"/>
                  <a:gd name="T33" fmla="*/ 37 h 42"/>
                  <a:gd name="T34" fmla="*/ 3 w 42"/>
                  <a:gd name="T35" fmla="*/ 31 h 42"/>
                  <a:gd name="T36" fmla="*/ 0 w 42"/>
                  <a:gd name="T37" fmla="*/ 25 h 42"/>
                  <a:gd name="T38" fmla="*/ 3 w 42"/>
                  <a:gd name="T39" fmla="*/ 22 h 42"/>
                  <a:gd name="T40" fmla="*/ 3 w 42"/>
                  <a:gd name="T41" fmla="*/ 15 h 42"/>
                  <a:gd name="T42" fmla="*/ 6 w 42"/>
                  <a:gd name="T43" fmla="*/ 9 h 42"/>
                  <a:gd name="T44" fmla="*/ 12 w 42"/>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42"/>
                  <a:gd name="T71" fmla="*/ 42 w 42"/>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42">
                    <a:moveTo>
                      <a:pt x="12" y="6"/>
                    </a:moveTo>
                    <a:lnTo>
                      <a:pt x="12" y="6"/>
                    </a:lnTo>
                    <a:lnTo>
                      <a:pt x="20" y="3"/>
                    </a:lnTo>
                    <a:lnTo>
                      <a:pt x="29" y="0"/>
                    </a:lnTo>
                    <a:lnTo>
                      <a:pt x="32" y="3"/>
                    </a:lnTo>
                    <a:lnTo>
                      <a:pt x="38" y="6"/>
                    </a:lnTo>
                    <a:lnTo>
                      <a:pt x="42" y="9"/>
                    </a:lnTo>
                    <a:lnTo>
                      <a:pt x="42" y="12"/>
                    </a:lnTo>
                    <a:lnTo>
                      <a:pt x="38" y="19"/>
                    </a:lnTo>
                    <a:lnTo>
                      <a:pt x="38" y="25"/>
                    </a:lnTo>
                    <a:lnTo>
                      <a:pt x="32" y="31"/>
                    </a:lnTo>
                    <a:lnTo>
                      <a:pt x="26" y="37"/>
                    </a:lnTo>
                    <a:lnTo>
                      <a:pt x="20" y="42"/>
                    </a:lnTo>
                    <a:lnTo>
                      <a:pt x="12" y="42"/>
                    </a:lnTo>
                    <a:lnTo>
                      <a:pt x="6" y="42"/>
                    </a:lnTo>
                    <a:lnTo>
                      <a:pt x="3" y="37"/>
                    </a:lnTo>
                    <a:lnTo>
                      <a:pt x="3" y="31"/>
                    </a:lnTo>
                    <a:lnTo>
                      <a:pt x="0" y="25"/>
                    </a:lnTo>
                    <a:lnTo>
                      <a:pt x="3" y="22"/>
                    </a:lnTo>
                    <a:lnTo>
                      <a:pt x="3" y="15"/>
                    </a:lnTo>
                    <a:lnTo>
                      <a:pt x="6" y="9"/>
                    </a:lnTo>
                    <a:lnTo>
                      <a:pt x="12"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37" name="Freeform 1183"/>
              <p:cNvSpPr>
                <a:spLocks/>
              </p:cNvSpPr>
              <p:nvPr/>
            </p:nvSpPr>
            <p:spPr bwMode="auto">
              <a:xfrm>
                <a:off x="4199" y="1636"/>
                <a:ext cx="39" cy="42"/>
              </a:xfrm>
              <a:custGeom>
                <a:avLst/>
                <a:gdLst>
                  <a:gd name="T0" fmla="*/ 10 w 39"/>
                  <a:gd name="T1" fmla="*/ 7 h 42"/>
                  <a:gd name="T2" fmla="*/ 10 w 39"/>
                  <a:gd name="T3" fmla="*/ 7 h 42"/>
                  <a:gd name="T4" fmla="*/ 19 w 39"/>
                  <a:gd name="T5" fmla="*/ 3 h 42"/>
                  <a:gd name="T6" fmla="*/ 25 w 39"/>
                  <a:gd name="T7" fmla="*/ 0 h 42"/>
                  <a:gd name="T8" fmla="*/ 33 w 39"/>
                  <a:gd name="T9" fmla="*/ 3 h 42"/>
                  <a:gd name="T10" fmla="*/ 36 w 39"/>
                  <a:gd name="T11" fmla="*/ 3 h 42"/>
                  <a:gd name="T12" fmla="*/ 39 w 39"/>
                  <a:gd name="T13" fmla="*/ 10 h 42"/>
                  <a:gd name="T14" fmla="*/ 39 w 39"/>
                  <a:gd name="T15" fmla="*/ 13 h 42"/>
                  <a:gd name="T16" fmla="*/ 39 w 39"/>
                  <a:gd name="T17" fmla="*/ 19 h 42"/>
                  <a:gd name="T18" fmla="*/ 36 w 39"/>
                  <a:gd name="T19" fmla="*/ 27 h 42"/>
                  <a:gd name="T20" fmla="*/ 33 w 39"/>
                  <a:gd name="T21" fmla="*/ 33 h 42"/>
                  <a:gd name="T22" fmla="*/ 22 w 39"/>
                  <a:gd name="T23" fmla="*/ 39 h 42"/>
                  <a:gd name="T24" fmla="*/ 22 w 39"/>
                  <a:gd name="T25" fmla="*/ 39 h 42"/>
                  <a:gd name="T26" fmla="*/ 16 w 39"/>
                  <a:gd name="T27" fmla="*/ 42 h 42"/>
                  <a:gd name="T28" fmla="*/ 10 w 39"/>
                  <a:gd name="T29" fmla="*/ 42 h 42"/>
                  <a:gd name="T30" fmla="*/ 7 w 39"/>
                  <a:gd name="T31" fmla="*/ 42 h 42"/>
                  <a:gd name="T32" fmla="*/ 3 w 39"/>
                  <a:gd name="T33" fmla="*/ 39 h 42"/>
                  <a:gd name="T34" fmla="*/ 0 w 39"/>
                  <a:gd name="T35" fmla="*/ 33 h 42"/>
                  <a:gd name="T36" fmla="*/ 0 w 39"/>
                  <a:gd name="T37" fmla="*/ 27 h 42"/>
                  <a:gd name="T38" fmla="*/ 0 w 39"/>
                  <a:gd name="T39" fmla="*/ 19 h 42"/>
                  <a:gd name="T40" fmla="*/ 3 w 39"/>
                  <a:gd name="T41" fmla="*/ 16 h 42"/>
                  <a:gd name="T42" fmla="*/ 7 w 39"/>
                  <a:gd name="T43" fmla="*/ 10 h 42"/>
                  <a:gd name="T44" fmla="*/ 10 w 39"/>
                  <a:gd name="T45" fmla="*/ 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42"/>
                  <a:gd name="T71" fmla="*/ 39 w 39"/>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42">
                    <a:moveTo>
                      <a:pt x="10" y="7"/>
                    </a:moveTo>
                    <a:lnTo>
                      <a:pt x="10" y="7"/>
                    </a:lnTo>
                    <a:lnTo>
                      <a:pt x="19" y="3"/>
                    </a:lnTo>
                    <a:lnTo>
                      <a:pt x="25" y="0"/>
                    </a:lnTo>
                    <a:lnTo>
                      <a:pt x="33" y="3"/>
                    </a:lnTo>
                    <a:lnTo>
                      <a:pt x="36" y="3"/>
                    </a:lnTo>
                    <a:lnTo>
                      <a:pt x="39" y="10"/>
                    </a:lnTo>
                    <a:lnTo>
                      <a:pt x="39" y="13"/>
                    </a:lnTo>
                    <a:lnTo>
                      <a:pt x="39" y="19"/>
                    </a:lnTo>
                    <a:lnTo>
                      <a:pt x="36" y="27"/>
                    </a:lnTo>
                    <a:lnTo>
                      <a:pt x="33" y="33"/>
                    </a:lnTo>
                    <a:lnTo>
                      <a:pt x="22" y="39"/>
                    </a:lnTo>
                    <a:lnTo>
                      <a:pt x="16" y="42"/>
                    </a:lnTo>
                    <a:lnTo>
                      <a:pt x="10" y="42"/>
                    </a:lnTo>
                    <a:lnTo>
                      <a:pt x="7" y="42"/>
                    </a:lnTo>
                    <a:lnTo>
                      <a:pt x="3" y="39"/>
                    </a:lnTo>
                    <a:lnTo>
                      <a:pt x="0" y="33"/>
                    </a:lnTo>
                    <a:lnTo>
                      <a:pt x="0" y="27"/>
                    </a:lnTo>
                    <a:lnTo>
                      <a:pt x="0" y="19"/>
                    </a:lnTo>
                    <a:lnTo>
                      <a:pt x="3" y="16"/>
                    </a:lnTo>
                    <a:lnTo>
                      <a:pt x="7" y="10"/>
                    </a:lnTo>
                    <a:lnTo>
                      <a:pt x="10" y="7"/>
                    </a:lnTo>
                    <a:close/>
                  </a:path>
                </a:pathLst>
              </a:custGeom>
              <a:solidFill>
                <a:srgbClr val="FF7FCB"/>
              </a:solidFill>
              <a:ln w="4763">
                <a:solidFill>
                  <a:srgbClr val="000000"/>
                </a:solidFill>
                <a:prstDash val="solid"/>
                <a:round/>
                <a:headEnd/>
                <a:tailEnd/>
              </a:ln>
            </p:spPr>
            <p:txBody>
              <a:bodyPr/>
              <a:lstStyle/>
              <a:p>
                <a:endParaRPr lang="hr-HR"/>
              </a:p>
            </p:txBody>
          </p:sp>
          <p:sp>
            <p:nvSpPr>
              <p:cNvPr id="17438" name="Freeform 1184"/>
              <p:cNvSpPr>
                <a:spLocks/>
              </p:cNvSpPr>
              <p:nvPr/>
            </p:nvSpPr>
            <p:spPr bwMode="auto">
              <a:xfrm>
                <a:off x="4199" y="1636"/>
                <a:ext cx="39" cy="42"/>
              </a:xfrm>
              <a:custGeom>
                <a:avLst/>
                <a:gdLst>
                  <a:gd name="T0" fmla="*/ 10 w 39"/>
                  <a:gd name="T1" fmla="*/ 7 h 42"/>
                  <a:gd name="T2" fmla="*/ 10 w 39"/>
                  <a:gd name="T3" fmla="*/ 7 h 42"/>
                  <a:gd name="T4" fmla="*/ 19 w 39"/>
                  <a:gd name="T5" fmla="*/ 3 h 42"/>
                  <a:gd name="T6" fmla="*/ 25 w 39"/>
                  <a:gd name="T7" fmla="*/ 0 h 42"/>
                  <a:gd name="T8" fmla="*/ 33 w 39"/>
                  <a:gd name="T9" fmla="*/ 3 h 42"/>
                  <a:gd name="T10" fmla="*/ 36 w 39"/>
                  <a:gd name="T11" fmla="*/ 3 h 42"/>
                  <a:gd name="T12" fmla="*/ 39 w 39"/>
                  <a:gd name="T13" fmla="*/ 10 h 42"/>
                  <a:gd name="T14" fmla="*/ 39 w 39"/>
                  <a:gd name="T15" fmla="*/ 13 h 42"/>
                  <a:gd name="T16" fmla="*/ 39 w 39"/>
                  <a:gd name="T17" fmla="*/ 19 h 42"/>
                  <a:gd name="T18" fmla="*/ 36 w 39"/>
                  <a:gd name="T19" fmla="*/ 27 h 42"/>
                  <a:gd name="T20" fmla="*/ 33 w 39"/>
                  <a:gd name="T21" fmla="*/ 33 h 42"/>
                  <a:gd name="T22" fmla="*/ 22 w 39"/>
                  <a:gd name="T23" fmla="*/ 39 h 42"/>
                  <a:gd name="T24" fmla="*/ 22 w 39"/>
                  <a:gd name="T25" fmla="*/ 39 h 42"/>
                  <a:gd name="T26" fmla="*/ 16 w 39"/>
                  <a:gd name="T27" fmla="*/ 42 h 42"/>
                  <a:gd name="T28" fmla="*/ 10 w 39"/>
                  <a:gd name="T29" fmla="*/ 42 h 42"/>
                  <a:gd name="T30" fmla="*/ 7 w 39"/>
                  <a:gd name="T31" fmla="*/ 42 h 42"/>
                  <a:gd name="T32" fmla="*/ 3 w 39"/>
                  <a:gd name="T33" fmla="*/ 39 h 42"/>
                  <a:gd name="T34" fmla="*/ 0 w 39"/>
                  <a:gd name="T35" fmla="*/ 33 h 42"/>
                  <a:gd name="T36" fmla="*/ 0 w 39"/>
                  <a:gd name="T37" fmla="*/ 27 h 42"/>
                  <a:gd name="T38" fmla="*/ 0 w 39"/>
                  <a:gd name="T39" fmla="*/ 19 h 42"/>
                  <a:gd name="T40" fmla="*/ 3 w 39"/>
                  <a:gd name="T41" fmla="*/ 16 h 42"/>
                  <a:gd name="T42" fmla="*/ 7 w 39"/>
                  <a:gd name="T43" fmla="*/ 10 h 42"/>
                  <a:gd name="T44" fmla="*/ 10 w 39"/>
                  <a:gd name="T45" fmla="*/ 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42"/>
                  <a:gd name="T71" fmla="*/ 39 w 39"/>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42">
                    <a:moveTo>
                      <a:pt x="10" y="7"/>
                    </a:moveTo>
                    <a:lnTo>
                      <a:pt x="10" y="7"/>
                    </a:lnTo>
                    <a:lnTo>
                      <a:pt x="19" y="3"/>
                    </a:lnTo>
                    <a:lnTo>
                      <a:pt x="25" y="0"/>
                    </a:lnTo>
                    <a:lnTo>
                      <a:pt x="33" y="3"/>
                    </a:lnTo>
                    <a:lnTo>
                      <a:pt x="36" y="3"/>
                    </a:lnTo>
                    <a:lnTo>
                      <a:pt x="39" y="10"/>
                    </a:lnTo>
                    <a:lnTo>
                      <a:pt x="39" y="13"/>
                    </a:lnTo>
                    <a:lnTo>
                      <a:pt x="39" y="19"/>
                    </a:lnTo>
                    <a:lnTo>
                      <a:pt x="36" y="27"/>
                    </a:lnTo>
                    <a:lnTo>
                      <a:pt x="33" y="33"/>
                    </a:lnTo>
                    <a:lnTo>
                      <a:pt x="22" y="39"/>
                    </a:lnTo>
                    <a:lnTo>
                      <a:pt x="16" y="42"/>
                    </a:lnTo>
                    <a:lnTo>
                      <a:pt x="10" y="42"/>
                    </a:lnTo>
                    <a:lnTo>
                      <a:pt x="7" y="42"/>
                    </a:lnTo>
                    <a:lnTo>
                      <a:pt x="3" y="39"/>
                    </a:lnTo>
                    <a:lnTo>
                      <a:pt x="0" y="33"/>
                    </a:lnTo>
                    <a:lnTo>
                      <a:pt x="0" y="27"/>
                    </a:lnTo>
                    <a:lnTo>
                      <a:pt x="0" y="19"/>
                    </a:lnTo>
                    <a:lnTo>
                      <a:pt x="3" y="16"/>
                    </a:lnTo>
                    <a:lnTo>
                      <a:pt x="7" y="10"/>
                    </a:lnTo>
                    <a:lnTo>
                      <a:pt x="1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39" name="Freeform 1185"/>
              <p:cNvSpPr>
                <a:spLocks/>
              </p:cNvSpPr>
              <p:nvPr/>
            </p:nvSpPr>
            <p:spPr bwMode="auto">
              <a:xfrm>
                <a:off x="4386" y="2018"/>
                <a:ext cx="369" cy="204"/>
              </a:xfrm>
              <a:custGeom>
                <a:avLst/>
                <a:gdLst>
                  <a:gd name="T0" fmla="*/ 3 w 369"/>
                  <a:gd name="T1" fmla="*/ 199 h 204"/>
                  <a:gd name="T2" fmla="*/ 3 w 369"/>
                  <a:gd name="T3" fmla="*/ 199 h 204"/>
                  <a:gd name="T4" fmla="*/ 3 w 369"/>
                  <a:gd name="T5" fmla="*/ 199 h 204"/>
                  <a:gd name="T6" fmla="*/ 0 w 369"/>
                  <a:gd name="T7" fmla="*/ 199 h 204"/>
                  <a:gd name="T8" fmla="*/ 0 w 369"/>
                  <a:gd name="T9" fmla="*/ 199 h 204"/>
                  <a:gd name="T10" fmla="*/ 0 w 369"/>
                  <a:gd name="T11" fmla="*/ 199 h 204"/>
                  <a:gd name="T12" fmla="*/ 0 w 369"/>
                  <a:gd name="T13" fmla="*/ 199 h 204"/>
                  <a:gd name="T14" fmla="*/ 0 w 369"/>
                  <a:gd name="T15" fmla="*/ 196 h 204"/>
                  <a:gd name="T16" fmla="*/ 0 w 369"/>
                  <a:gd name="T17" fmla="*/ 196 h 204"/>
                  <a:gd name="T18" fmla="*/ 3 w 369"/>
                  <a:gd name="T19" fmla="*/ 196 h 204"/>
                  <a:gd name="T20" fmla="*/ 3 w 369"/>
                  <a:gd name="T21" fmla="*/ 196 h 204"/>
                  <a:gd name="T22" fmla="*/ 3 w 369"/>
                  <a:gd name="T23" fmla="*/ 196 h 204"/>
                  <a:gd name="T24" fmla="*/ 25 w 369"/>
                  <a:gd name="T25" fmla="*/ 193 h 204"/>
                  <a:gd name="T26" fmla="*/ 73 w 369"/>
                  <a:gd name="T27" fmla="*/ 184 h 204"/>
                  <a:gd name="T28" fmla="*/ 118 w 369"/>
                  <a:gd name="T29" fmla="*/ 168 h 204"/>
                  <a:gd name="T30" fmla="*/ 163 w 369"/>
                  <a:gd name="T31" fmla="*/ 151 h 204"/>
                  <a:gd name="T32" fmla="*/ 207 w 369"/>
                  <a:gd name="T33" fmla="*/ 135 h 204"/>
                  <a:gd name="T34" fmla="*/ 230 w 369"/>
                  <a:gd name="T35" fmla="*/ 126 h 204"/>
                  <a:gd name="T36" fmla="*/ 240 w 369"/>
                  <a:gd name="T37" fmla="*/ 123 h 204"/>
                  <a:gd name="T38" fmla="*/ 249 w 369"/>
                  <a:gd name="T39" fmla="*/ 117 h 204"/>
                  <a:gd name="T40" fmla="*/ 260 w 369"/>
                  <a:gd name="T41" fmla="*/ 112 h 204"/>
                  <a:gd name="T42" fmla="*/ 269 w 369"/>
                  <a:gd name="T43" fmla="*/ 107 h 204"/>
                  <a:gd name="T44" fmla="*/ 279 w 369"/>
                  <a:gd name="T45" fmla="*/ 101 h 204"/>
                  <a:gd name="T46" fmla="*/ 288 w 369"/>
                  <a:gd name="T47" fmla="*/ 95 h 204"/>
                  <a:gd name="T48" fmla="*/ 308 w 369"/>
                  <a:gd name="T49" fmla="*/ 75 h 204"/>
                  <a:gd name="T50" fmla="*/ 324 w 369"/>
                  <a:gd name="T51" fmla="*/ 59 h 204"/>
                  <a:gd name="T52" fmla="*/ 336 w 369"/>
                  <a:gd name="T53" fmla="*/ 36 h 204"/>
                  <a:gd name="T54" fmla="*/ 349 w 369"/>
                  <a:gd name="T55" fmla="*/ 17 h 204"/>
                  <a:gd name="T56" fmla="*/ 355 w 369"/>
                  <a:gd name="T57" fmla="*/ 6 h 204"/>
                  <a:gd name="T58" fmla="*/ 355 w 369"/>
                  <a:gd name="T59" fmla="*/ 3 h 204"/>
                  <a:gd name="T60" fmla="*/ 358 w 369"/>
                  <a:gd name="T61" fmla="*/ 0 h 204"/>
                  <a:gd name="T62" fmla="*/ 358 w 369"/>
                  <a:gd name="T63" fmla="*/ 0 h 204"/>
                  <a:gd name="T64" fmla="*/ 361 w 369"/>
                  <a:gd name="T65" fmla="*/ 0 h 204"/>
                  <a:gd name="T66" fmla="*/ 366 w 369"/>
                  <a:gd name="T67" fmla="*/ 0 h 204"/>
                  <a:gd name="T68" fmla="*/ 366 w 369"/>
                  <a:gd name="T69" fmla="*/ 0 h 204"/>
                  <a:gd name="T70" fmla="*/ 369 w 369"/>
                  <a:gd name="T71" fmla="*/ 3 h 204"/>
                  <a:gd name="T72" fmla="*/ 369 w 369"/>
                  <a:gd name="T73" fmla="*/ 6 h 204"/>
                  <a:gd name="T74" fmla="*/ 369 w 369"/>
                  <a:gd name="T75" fmla="*/ 6 h 204"/>
                  <a:gd name="T76" fmla="*/ 369 w 369"/>
                  <a:gd name="T77" fmla="*/ 11 h 204"/>
                  <a:gd name="T78" fmla="*/ 369 w 369"/>
                  <a:gd name="T79" fmla="*/ 11 h 204"/>
                  <a:gd name="T80" fmla="*/ 361 w 369"/>
                  <a:gd name="T81" fmla="*/ 33 h 204"/>
                  <a:gd name="T82" fmla="*/ 355 w 369"/>
                  <a:gd name="T83" fmla="*/ 59 h 204"/>
                  <a:gd name="T84" fmla="*/ 349 w 369"/>
                  <a:gd name="T85" fmla="*/ 81 h 204"/>
                  <a:gd name="T86" fmla="*/ 336 w 369"/>
                  <a:gd name="T87" fmla="*/ 101 h 204"/>
                  <a:gd name="T88" fmla="*/ 320 w 369"/>
                  <a:gd name="T89" fmla="*/ 117 h 204"/>
                  <a:gd name="T90" fmla="*/ 294 w 369"/>
                  <a:gd name="T91" fmla="*/ 139 h 204"/>
                  <a:gd name="T92" fmla="*/ 234 w 369"/>
                  <a:gd name="T93" fmla="*/ 171 h 204"/>
                  <a:gd name="T94" fmla="*/ 170 w 369"/>
                  <a:gd name="T95" fmla="*/ 190 h 204"/>
                  <a:gd name="T96" fmla="*/ 101 w 369"/>
                  <a:gd name="T97" fmla="*/ 204 h 204"/>
                  <a:gd name="T98" fmla="*/ 34 w 369"/>
                  <a:gd name="T99" fmla="*/ 204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204"/>
                  <a:gd name="T152" fmla="*/ 369 w 369"/>
                  <a:gd name="T153" fmla="*/ 204 h 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204">
                    <a:moveTo>
                      <a:pt x="3" y="199"/>
                    </a:moveTo>
                    <a:lnTo>
                      <a:pt x="3" y="199"/>
                    </a:lnTo>
                    <a:lnTo>
                      <a:pt x="0" y="199"/>
                    </a:lnTo>
                    <a:lnTo>
                      <a:pt x="0" y="196"/>
                    </a:lnTo>
                    <a:lnTo>
                      <a:pt x="3" y="196"/>
                    </a:lnTo>
                    <a:lnTo>
                      <a:pt x="25" y="193"/>
                    </a:lnTo>
                    <a:lnTo>
                      <a:pt x="48" y="187"/>
                    </a:lnTo>
                    <a:lnTo>
                      <a:pt x="73" y="184"/>
                    </a:lnTo>
                    <a:lnTo>
                      <a:pt x="95" y="177"/>
                    </a:lnTo>
                    <a:lnTo>
                      <a:pt x="118" y="168"/>
                    </a:lnTo>
                    <a:lnTo>
                      <a:pt x="140" y="162"/>
                    </a:lnTo>
                    <a:lnTo>
                      <a:pt x="163" y="151"/>
                    </a:lnTo>
                    <a:lnTo>
                      <a:pt x="185" y="145"/>
                    </a:lnTo>
                    <a:lnTo>
                      <a:pt x="207" y="135"/>
                    </a:lnTo>
                    <a:lnTo>
                      <a:pt x="230" y="126"/>
                    </a:lnTo>
                    <a:lnTo>
                      <a:pt x="237" y="126"/>
                    </a:lnTo>
                    <a:lnTo>
                      <a:pt x="240" y="123"/>
                    </a:lnTo>
                    <a:lnTo>
                      <a:pt x="246" y="120"/>
                    </a:lnTo>
                    <a:lnTo>
                      <a:pt x="249" y="117"/>
                    </a:lnTo>
                    <a:lnTo>
                      <a:pt x="257" y="117"/>
                    </a:lnTo>
                    <a:lnTo>
                      <a:pt x="260" y="112"/>
                    </a:lnTo>
                    <a:lnTo>
                      <a:pt x="266" y="110"/>
                    </a:lnTo>
                    <a:lnTo>
                      <a:pt x="269" y="107"/>
                    </a:lnTo>
                    <a:lnTo>
                      <a:pt x="275" y="104"/>
                    </a:lnTo>
                    <a:lnTo>
                      <a:pt x="279" y="101"/>
                    </a:lnTo>
                    <a:lnTo>
                      <a:pt x="288" y="95"/>
                    </a:lnTo>
                    <a:lnTo>
                      <a:pt x="297" y="84"/>
                    </a:lnTo>
                    <a:lnTo>
                      <a:pt x="308" y="75"/>
                    </a:lnTo>
                    <a:lnTo>
                      <a:pt x="314" y="68"/>
                    </a:lnTo>
                    <a:lnTo>
                      <a:pt x="324" y="59"/>
                    </a:lnTo>
                    <a:lnTo>
                      <a:pt x="330" y="45"/>
                    </a:lnTo>
                    <a:lnTo>
                      <a:pt x="336" y="36"/>
                    </a:lnTo>
                    <a:lnTo>
                      <a:pt x="342" y="26"/>
                    </a:lnTo>
                    <a:lnTo>
                      <a:pt x="349" y="17"/>
                    </a:lnTo>
                    <a:lnTo>
                      <a:pt x="355" y="6"/>
                    </a:lnTo>
                    <a:lnTo>
                      <a:pt x="355" y="3"/>
                    </a:lnTo>
                    <a:lnTo>
                      <a:pt x="358" y="3"/>
                    </a:lnTo>
                    <a:lnTo>
                      <a:pt x="358" y="0"/>
                    </a:lnTo>
                    <a:lnTo>
                      <a:pt x="361" y="0"/>
                    </a:lnTo>
                    <a:lnTo>
                      <a:pt x="366" y="0"/>
                    </a:lnTo>
                    <a:lnTo>
                      <a:pt x="366" y="3"/>
                    </a:lnTo>
                    <a:lnTo>
                      <a:pt x="369" y="3"/>
                    </a:lnTo>
                    <a:lnTo>
                      <a:pt x="369" y="6"/>
                    </a:lnTo>
                    <a:lnTo>
                      <a:pt x="369" y="11"/>
                    </a:lnTo>
                    <a:lnTo>
                      <a:pt x="366" y="23"/>
                    </a:lnTo>
                    <a:lnTo>
                      <a:pt x="361" y="33"/>
                    </a:lnTo>
                    <a:lnTo>
                      <a:pt x="358" y="45"/>
                    </a:lnTo>
                    <a:lnTo>
                      <a:pt x="355" y="59"/>
                    </a:lnTo>
                    <a:lnTo>
                      <a:pt x="352" y="68"/>
                    </a:lnTo>
                    <a:lnTo>
                      <a:pt x="349" y="81"/>
                    </a:lnTo>
                    <a:lnTo>
                      <a:pt x="342" y="90"/>
                    </a:lnTo>
                    <a:lnTo>
                      <a:pt x="336" y="101"/>
                    </a:lnTo>
                    <a:lnTo>
                      <a:pt x="330" y="110"/>
                    </a:lnTo>
                    <a:lnTo>
                      <a:pt x="320" y="117"/>
                    </a:lnTo>
                    <a:lnTo>
                      <a:pt x="294" y="139"/>
                    </a:lnTo>
                    <a:lnTo>
                      <a:pt x="266" y="154"/>
                    </a:lnTo>
                    <a:lnTo>
                      <a:pt x="234" y="171"/>
                    </a:lnTo>
                    <a:lnTo>
                      <a:pt x="201" y="181"/>
                    </a:lnTo>
                    <a:lnTo>
                      <a:pt x="170" y="190"/>
                    </a:lnTo>
                    <a:lnTo>
                      <a:pt x="137" y="196"/>
                    </a:lnTo>
                    <a:lnTo>
                      <a:pt x="101" y="204"/>
                    </a:lnTo>
                    <a:lnTo>
                      <a:pt x="70" y="204"/>
                    </a:lnTo>
                    <a:lnTo>
                      <a:pt x="34" y="204"/>
                    </a:lnTo>
                    <a:lnTo>
                      <a:pt x="3" y="199"/>
                    </a:lnTo>
                    <a:close/>
                  </a:path>
                </a:pathLst>
              </a:custGeom>
              <a:solidFill>
                <a:srgbClr val="FF7FCB"/>
              </a:solidFill>
              <a:ln w="4763">
                <a:solidFill>
                  <a:srgbClr val="000000"/>
                </a:solidFill>
                <a:prstDash val="solid"/>
                <a:round/>
                <a:headEnd/>
                <a:tailEnd/>
              </a:ln>
            </p:spPr>
            <p:txBody>
              <a:bodyPr/>
              <a:lstStyle/>
              <a:p>
                <a:endParaRPr lang="hr-HR"/>
              </a:p>
            </p:txBody>
          </p:sp>
          <p:sp>
            <p:nvSpPr>
              <p:cNvPr id="17440" name="Freeform 1186"/>
              <p:cNvSpPr>
                <a:spLocks/>
              </p:cNvSpPr>
              <p:nvPr/>
            </p:nvSpPr>
            <p:spPr bwMode="auto">
              <a:xfrm>
                <a:off x="4386" y="2018"/>
                <a:ext cx="369" cy="204"/>
              </a:xfrm>
              <a:custGeom>
                <a:avLst/>
                <a:gdLst>
                  <a:gd name="T0" fmla="*/ 3 w 369"/>
                  <a:gd name="T1" fmla="*/ 199 h 204"/>
                  <a:gd name="T2" fmla="*/ 3 w 369"/>
                  <a:gd name="T3" fmla="*/ 199 h 204"/>
                  <a:gd name="T4" fmla="*/ 3 w 369"/>
                  <a:gd name="T5" fmla="*/ 199 h 204"/>
                  <a:gd name="T6" fmla="*/ 0 w 369"/>
                  <a:gd name="T7" fmla="*/ 199 h 204"/>
                  <a:gd name="T8" fmla="*/ 0 w 369"/>
                  <a:gd name="T9" fmla="*/ 199 h 204"/>
                  <a:gd name="T10" fmla="*/ 0 w 369"/>
                  <a:gd name="T11" fmla="*/ 199 h 204"/>
                  <a:gd name="T12" fmla="*/ 0 w 369"/>
                  <a:gd name="T13" fmla="*/ 199 h 204"/>
                  <a:gd name="T14" fmla="*/ 0 w 369"/>
                  <a:gd name="T15" fmla="*/ 196 h 204"/>
                  <a:gd name="T16" fmla="*/ 0 w 369"/>
                  <a:gd name="T17" fmla="*/ 196 h 204"/>
                  <a:gd name="T18" fmla="*/ 3 w 369"/>
                  <a:gd name="T19" fmla="*/ 196 h 204"/>
                  <a:gd name="T20" fmla="*/ 3 w 369"/>
                  <a:gd name="T21" fmla="*/ 196 h 204"/>
                  <a:gd name="T22" fmla="*/ 3 w 369"/>
                  <a:gd name="T23" fmla="*/ 196 h 204"/>
                  <a:gd name="T24" fmla="*/ 25 w 369"/>
                  <a:gd name="T25" fmla="*/ 193 h 204"/>
                  <a:gd name="T26" fmla="*/ 73 w 369"/>
                  <a:gd name="T27" fmla="*/ 184 h 204"/>
                  <a:gd name="T28" fmla="*/ 118 w 369"/>
                  <a:gd name="T29" fmla="*/ 168 h 204"/>
                  <a:gd name="T30" fmla="*/ 163 w 369"/>
                  <a:gd name="T31" fmla="*/ 151 h 204"/>
                  <a:gd name="T32" fmla="*/ 207 w 369"/>
                  <a:gd name="T33" fmla="*/ 135 h 204"/>
                  <a:gd name="T34" fmla="*/ 230 w 369"/>
                  <a:gd name="T35" fmla="*/ 126 h 204"/>
                  <a:gd name="T36" fmla="*/ 240 w 369"/>
                  <a:gd name="T37" fmla="*/ 123 h 204"/>
                  <a:gd name="T38" fmla="*/ 249 w 369"/>
                  <a:gd name="T39" fmla="*/ 117 h 204"/>
                  <a:gd name="T40" fmla="*/ 260 w 369"/>
                  <a:gd name="T41" fmla="*/ 112 h 204"/>
                  <a:gd name="T42" fmla="*/ 269 w 369"/>
                  <a:gd name="T43" fmla="*/ 107 h 204"/>
                  <a:gd name="T44" fmla="*/ 279 w 369"/>
                  <a:gd name="T45" fmla="*/ 101 h 204"/>
                  <a:gd name="T46" fmla="*/ 288 w 369"/>
                  <a:gd name="T47" fmla="*/ 95 h 204"/>
                  <a:gd name="T48" fmla="*/ 308 w 369"/>
                  <a:gd name="T49" fmla="*/ 75 h 204"/>
                  <a:gd name="T50" fmla="*/ 324 w 369"/>
                  <a:gd name="T51" fmla="*/ 59 h 204"/>
                  <a:gd name="T52" fmla="*/ 336 w 369"/>
                  <a:gd name="T53" fmla="*/ 36 h 204"/>
                  <a:gd name="T54" fmla="*/ 349 w 369"/>
                  <a:gd name="T55" fmla="*/ 17 h 204"/>
                  <a:gd name="T56" fmla="*/ 355 w 369"/>
                  <a:gd name="T57" fmla="*/ 6 h 204"/>
                  <a:gd name="T58" fmla="*/ 355 w 369"/>
                  <a:gd name="T59" fmla="*/ 3 h 204"/>
                  <a:gd name="T60" fmla="*/ 358 w 369"/>
                  <a:gd name="T61" fmla="*/ 0 h 204"/>
                  <a:gd name="T62" fmla="*/ 358 w 369"/>
                  <a:gd name="T63" fmla="*/ 0 h 204"/>
                  <a:gd name="T64" fmla="*/ 361 w 369"/>
                  <a:gd name="T65" fmla="*/ 0 h 204"/>
                  <a:gd name="T66" fmla="*/ 366 w 369"/>
                  <a:gd name="T67" fmla="*/ 0 h 204"/>
                  <a:gd name="T68" fmla="*/ 366 w 369"/>
                  <a:gd name="T69" fmla="*/ 0 h 204"/>
                  <a:gd name="T70" fmla="*/ 369 w 369"/>
                  <a:gd name="T71" fmla="*/ 3 h 204"/>
                  <a:gd name="T72" fmla="*/ 369 w 369"/>
                  <a:gd name="T73" fmla="*/ 6 h 204"/>
                  <a:gd name="T74" fmla="*/ 369 w 369"/>
                  <a:gd name="T75" fmla="*/ 6 h 204"/>
                  <a:gd name="T76" fmla="*/ 369 w 369"/>
                  <a:gd name="T77" fmla="*/ 11 h 204"/>
                  <a:gd name="T78" fmla="*/ 369 w 369"/>
                  <a:gd name="T79" fmla="*/ 11 h 204"/>
                  <a:gd name="T80" fmla="*/ 361 w 369"/>
                  <a:gd name="T81" fmla="*/ 33 h 204"/>
                  <a:gd name="T82" fmla="*/ 355 w 369"/>
                  <a:gd name="T83" fmla="*/ 59 h 204"/>
                  <a:gd name="T84" fmla="*/ 349 w 369"/>
                  <a:gd name="T85" fmla="*/ 81 h 204"/>
                  <a:gd name="T86" fmla="*/ 336 w 369"/>
                  <a:gd name="T87" fmla="*/ 101 h 204"/>
                  <a:gd name="T88" fmla="*/ 320 w 369"/>
                  <a:gd name="T89" fmla="*/ 117 h 204"/>
                  <a:gd name="T90" fmla="*/ 294 w 369"/>
                  <a:gd name="T91" fmla="*/ 139 h 204"/>
                  <a:gd name="T92" fmla="*/ 234 w 369"/>
                  <a:gd name="T93" fmla="*/ 171 h 204"/>
                  <a:gd name="T94" fmla="*/ 170 w 369"/>
                  <a:gd name="T95" fmla="*/ 190 h 204"/>
                  <a:gd name="T96" fmla="*/ 101 w 369"/>
                  <a:gd name="T97" fmla="*/ 204 h 204"/>
                  <a:gd name="T98" fmla="*/ 34 w 369"/>
                  <a:gd name="T99" fmla="*/ 204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204"/>
                  <a:gd name="T152" fmla="*/ 369 w 369"/>
                  <a:gd name="T153" fmla="*/ 204 h 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204">
                    <a:moveTo>
                      <a:pt x="3" y="199"/>
                    </a:moveTo>
                    <a:lnTo>
                      <a:pt x="3" y="199"/>
                    </a:lnTo>
                    <a:lnTo>
                      <a:pt x="0" y="199"/>
                    </a:lnTo>
                    <a:lnTo>
                      <a:pt x="0" y="196"/>
                    </a:lnTo>
                    <a:lnTo>
                      <a:pt x="3" y="196"/>
                    </a:lnTo>
                    <a:lnTo>
                      <a:pt x="25" y="193"/>
                    </a:lnTo>
                    <a:lnTo>
                      <a:pt x="48" y="187"/>
                    </a:lnTo>
                    <a:lnTo>
                      <a:pt x="73" y="184"/>
                    </a:lnTo>
                    <a:lnTo>
                      <a:pt x="95" y="177"/>
                    </a:lnTo>
                    <a:lnTo>
                      <a:pt x="118" y="168"/>
                    </a:lnTo>
                    <a:lnTo>
                      <a:pt x="140" y="162"/>
                    </a:lnTo>
                    <a:lnTo>
                      <a:pt x="163" y="151"/>
                    </a:lnTo>
                    <a:lnTo>
                      <a:pt x="185" y="145"/>
                    </a:lnTo>
                    <a:lnTo>
                      <a:pt x="207" y="135"/>
                    </a:lnTo>
                    <a:lnTo>
                      <a:pt x="230" y="126"/>
                    </a:lnTo>
                    <a:lnTo>
                      <a:pt x="237" y="126"/>
                    </a:lnTo>
                    <a:lnTo>
                      <a:pt x="240" y="123"/>
                    </a:lnTo>
                    <a:lnTo>
                      <a:pt x="246" y="120"/>
                    </a:lnTo>
                    <a:lnTo>
                      <a:pt x="249" y="117"/>
                    </a:lnTo>
                    <a:lnTo>
                      <a:pt x="257" y="117"/>
                    </a:lnTo>
                    <a:lnTo>
                      <a:pt x="260" y="112"/>
                    </a:lnTo>
                    <a:lnTo>
                      <a:pt x="266" y="110"/>
                    </a:lnTo>
                    <a:lnTo>
                      <a:pt x="269" y="107"/>
                    </a:lnTo>
                    <a:lnTo>
                      <a:pt x="275" y="104"/>
                    </a:lnTo>
                    <a:lnTo>
                      <a:pt x="279" y="101"/>
                    </a:lnTo>
                    <a:lnTo>
                      <a:pt x="288" y="95"/>
                    </a:lnTo>
                    <a:lnTo>
                      <a:pt x="297" y="84"/>
                    </a:lnTo>
                    <a:lnTo>
                      <a:pt x="308" y="75"/>
                    </a:lnTo>
                    <a:lnTo>
                      <a:pt x="314" y="68"/>
                    </a:lnTo>
                    <a:lnTo>
                      <a:pt x="324" y="59"/>
                    </a:lnTo>
                    <a:lnTo>
                      <a:pt x="330" y="45"/>
                    </a:lnTo>
                    <a:lnTo>
                      <a:pt x="336" y="36"/>
                    </a:lnTo>
                    <a:lnTo>
                      <a:pt x="342" y="26"/>
                    </a:lnTo>
                    <a:lnTo>
                      <a:pt x="349" y="17"/>
                    </a:lnTo>
                    <a:lnTo>
                      <a:pt x="355" y="6"/>
                    </a:lnTo>
                    <a:lnTo>
                      <a:pt x="355" y="3"/>
                    </a:lnTo>
                    <a:lnTo>
                      <a:pt x="358" y="3"/>
                    </a:lnTo>
                    <a:lnTo>
                      <a:pt x="358" y="0"/>
                    </a:lnTo>
                    <a:lnTo>
                      <a:pt x="361" y="0"/>
                    </a:lnTo>
                    <a:lnTo>
                      <a:pt x="366" y="0"/>
                    </a:lnTo>
                    <a:lnTo>
                      <a:pt x="366" y="3"/>
                    </a:lnTo>
                    <a:lnTo>
                      <a:pt x="369" y="3"/>
                    </a:lnTo>
                    <a:lnTo>
                      <a:pt x="369" y="6"/>
                    </a:lnTo>
                    <a:lnTo>
                      <a:pt x="369" y="11"/>
                    </a:lnTo>
                    <a:lnTo>
                      <a:pt x="366" y="23"/>
                    </a:lnTo>
                    <a:lnTo>
                      <a:pt x="361" y="33"/>
                    </a:lnTo>
                    <a:lnTo>
                      <a:pt x="358" y="45"/>
                    </a:lnTo>
                    <a:lnTo>
                      <a:pt x="355" y="59"/>
                    </a:lnTo>
                    <a:lnTo>
                      <a:pt x="352" y="68"/>
                    </a:lnTo>
                    <a:lnTo>
                      <a:pt x="349" y="81"/>
                    </a:lnTo>
                    <a:lnTo>
                      <a:pt x="342" y="90"/>
                    </a:lnTo>
                    <a:lnTo>
                      <a:pt x="336" y="101"/>
                    </a:lnTo>
                    <a:lnTo>
                      <a:pt x="330" y="110"/>
                    </a:lnTo>
                    <a:lnTo>
                      <a:pt x="320" y="117"/>
                    </a:lnTo>
                    <a:lnTo>
                      <a:pt x="294" y="139"/>
                    </a:lnTo>
                    <a:lnTo>
                      <a:pt x="266" y="154"/>
                    </a:lnTo>
                    <a:lnTo>
                      <a:pt x="234" y="171"/>
                    </a:lnTo>
                    <a:lnTo>
                      <a:pt x="201" y="181"/>
                    </a:lnTo>
                    <a:lnTo>
                      <a:pt x="170" y="190"/>
                    </a:lnTo>
                    <a:lnTo>
                      <a:pt x="137" y="196"/>
                    </a:lnTo>
                    <a:lnTo>
                      <a:pt x="101" y="204"/>
                    </a:lnTo>
                    <a:lnTo>
                      <a:pt x="70" y="204"/>
                    </a:lnTo>
                    <a:lnTo>
                      <a:pt x="34" y="204"/>
                    </a:lnTo>
                    <a:lnTo>
                      <a:pt x="3" y="19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41" name="Freeform 1187"/>
              <p:cNvSpPr>
                <a:spLocks/>
              </p:cNvSpPr>
              <p:nvPr/>
            </p:nvSpPr>
            <p:spPr bwMode="auto">
              <a:xfrm>
                <a:off x="4469" y="2147"/>
                <a:ext cx="298" cy="158"/>
              </a:xfrm>
              <a:custGeom>
                <a:avLst/>
                <a:gdLst>
                  <a:gd name="T0" fmla="*/ 3 w 298"/>
                  <a:gd name="T1" fmla="*/ 139 h 158"/>
                  <a:gd name="T2" fmla="*/ 3 w 298"/>
                  <a:gd name="T3" fmla="*/ 131 h 158"/>
                  <a:gd name="T4" fmla="*/ 0 w 298"/>
                  <a:gd name="T5" fmla="*/ 131 h 158"/>
                  <a:gd name="T6" fmla="*/ 0 w 298"/>
                  <a:gd name="T7" fmla="*/ 128 h 158"/>
                  <a:gd name="T8" fmla="*/ 0 w 298"/>
                  <a:gd name="T9" fmla="*/ 128 h 158"/>
                  <a:gd name="T10" fmla="*/ 0 w 298"/>
                  <a:gd name="T11" fmla="*/ 125 h 158"/>
                  <a:gd name="T12" fmla="*/ 0 w 298"/>
                  <a:gd name="T13" fmla="*/ 125 h 158"/>
                  <a:gd name="T14" fmla="*/ 0 w 298"/>
                  <a:gd name="T15" fmla="*/ 123 h 158"/>
                  <a:gd name="T16" fmla="*/ 3 w 298"/>
                  <a:gd name="T17" fmla="*/ 123 h 158"/>
                  <a:gd name="T18" fmla="*/ 6 w 298"/>
                  <a:gd name="T19" fmla="*/ 120 h 158"/>
                  <a:gd name="T20" fmla="*/ 6 w 298"/>
                  <a:gd name="T21" fmla="*/ 120 h 158"/>
                  <a:gd name="T22" fmla="*/ 9 w 298"/>
                  <a:gd name="T23" fmla="*/ 120 h 158"/>
                  <a:gd name="T24" fmla="*/ 26 w 298"/>
                  <a:gd name="T25" fmla="*/ 120 h 158"/>
                  <a:gd name="T26" fmla="*/ 54 w 298"/>
                  <a:gd name="T27" fmla="*/ 112 h 158"/>
                  <a:gd name="T28" fmla="*/ 83 w 298"/>
                  <a:gd name="T29" fmla="*/ 106 h 158"/>
                  <a:gd name="T30" fmla="*/ 113 w 298"/>
                  <a:gd name="T31" fmla="*/ 100 h 158"/>
                  <a:gd name="T32" fmla="*/ 141 w 298"/>
                  <a:gd name="T33" fmla="*/ 94 h 158"/>
                  <a:gd name="T34" fmla="*/ 157 w 298"/>
                  <a:gd name="T35" fmla="*/ 87 h 158"/>
                  <a:gd name="T36" fmla="*/ 160 w 298"/>
                  <a:gd name="T37" fmla="*/ 84 h 158"/>
                  <a:gd name="T38" fmla="*/ 166 w 298"/>
                  <a:gd name="T39" fmla="*/ 81 h 158"/>
                  <a:gd name="T40" fmla="*/ 169 w 298"/>
                  <a:gd name="T41" fmla="*/ 81 h 158"/>
                  <a:gd name="T42" fmla="*/ 177 w 298"/>
                  <a:gd name="T43" fmla="*/ 78 h 158"/>
                  <a:gd name="T44" fmla="*/ 183 w 298"/>
                  <a:gd name="T45" fmla="*/ 75 h 158"/>
                  <a:gd name="T46" fmla="*/ 196 w 298"/>
                  <a:gd name="T47" fmla="*/ 70 h 158"/>
                  <a:gd name="T48" fmla="*/ 222 w 298"/>
                  <a:gd name="T49" fmla="*/ 61 h 158"/>
                  <a:gd name="T50" fmla="*/ 244 w 298"/>
                  <a:gd name="T51" fmla="*/ 48 h 158"/>
                  <a:gd name="T52" fmla="*/ 263 w 298"/>
                  <a:gd name="T53" fmla="*/ 30 h 158"/>
                  <a:gd name="T54" fmla="*/ 283 w 298"/>
                  <a:gd name="T55" fmla="*/ 10 h 158"/>
                  <a:gd name="T56" fmla="*/ 292 w 298"/>
                  <a:gd name="T57" fmla="*/ 0 h 158"/>
                  <a:gd name="T58" fmla="*/ 292 w 298"/>
                  <a:gd name="T59" fmla="*/ 0 h 158"/>
                  <a:gd name="T60" fmla="*/ 295 w 298"/>
                  <a:gd name="T61" fmla="*/ 0 h 158"/>
                  <a:gd name="T62" fmla="*/ 295 w 298"/>
                  <a:gd name="T63" fmla="*/ 0 h 158"/>
                  <a:gd name="T64" fmla="*/ 295 w 298"/>
                  <a:gd name="T65" fmla="*/ 0 h 158"/>
                  <a:gd name="T66" fmla="*/ 298 w 298"/>
                  <a:gd name="T67" fmla="*/ 0 h 158"/>
                  <a:gd name="T68" fmla="*/ 298 w 298"/>
                  <a:gd name="T69" fmla="*/ 0 h 158"/>
                  <a:gd name="T70" fmla="*/ 298 w 298"/>
                  <a:gd name="T71" fmla="*/ 0 h 158"/>
                  <a:gd name="T72" fmla="*/ 298 w 298"/>
                  <a:gd name="T73" fmla="*/ 3 h 158"/>
                  <a:gd name="T74" fmla="*/ 298 w 298"/>
                  <a:gd name="T75" fmla="*/ 3 h 158"/>
                  <a:gd name="T76" fmla="*/ 298 w 298"/>
                  <a:gd name="T77" fmla="*/ 3 h 158"/>
                  <a:gd name="T78" fmla="*/ 298 w 298"/>
                  <a:gd name="T79" fmla="*/ 3 h 158"/>
                  <a:gd name="T80" fmla="*/ 275 w 298"/>
                  <a:gd name="T81" fmla="*/ 42 h 158"/>
                  <a:gd name="T82" fmla="*/ 253 w 298"/>
                  <a:gd name="T83" fmla="*/ 75 h 158"/>
                  <a:gd name="T84" fmla="*/ 225 w 298"/>
                  <a:gd name="T85" fmla="*/ 106 h 158"/>
                  <a:gd name="T86" fmla="*/ 189 w 298"/>
                  <a:gd name="T87" fmla="*/ 128 h 158"/>
                  <a:gd name="T88" fmla="*/ 147 w 298"/>
                  <a:gd name="T89" fmla="*/ 145 h 158"/>
                  <a:gd name="T90" fmla="*/ 135 w 298"/>
                  <a:gd name="T91" fmla="*/ 148 h 158"/>
                  <a:gd name="T92" fmla="*/ 102 w 298"/>
                  <a:gd name="T93" fmla="*/ 154 h 158"/>
                  <a:gd name="T94" fmla="*/ 74 w 298"/>
                  <a:gd name="T95" fmla="*/ 158 h 158"/>
                  <a:gd name="T96" fmla="*/ 45 w 298"/>
                  <a:gd name="T97" fmla="*/ 158 h 158"/>
                  <a:gd name="T98" fmla="*/ 15 w 298"/>
                  <a:gd name="T99" fmla="*/ 148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8"/>
                  <a:gd name="T151" fmla="*/ 0 h 158"/>
                  <a:gd name="T152" fmla="*/ 298 w 298"/>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8" h="158">
                    <a:moveTo>
                      <a:pt x="3" y="139"/>
                    </a:moveTo>
                    <a:lnTo>
                      <a:pt x="3" y="139"/>
                    </a:lnTo>
                    <a:lnTo>
                      <a:pt x="3" y="134"/>
                    </a:lnTo>
                    <a:lnTo>
                      <a:pt x="3" y="131"/>
                    </a:lnTo>
                    <a:lnTo>
                      <a:pt x="0" y="131"/>
                    </a:lnTo>
                    <a:lnTo>
                      <a:pt x="0" y="128"/>
                    </a:lnTo>
                    <a:lnTo>
                      <a:pt x="0" y="125"/>
                    </a:lnTo>
                    <a:lnTo>
                      <a:pt x="0" y="123"/>
                    </a:lnTo>
                    <a:lnTo>
                      <a:pt x="3" y="123"/>
                    </a:lnTo>
                    <a:lnTo>
                      <a:pt x="6" y="120"/>
                    </a:lnTo>
                    <a:lnTo>
                      <a:pt x="9" y="120"/>
                    </a:lnTo>
                    <a:lnTo>
                      <a:pt x="26" y="120"/>
                    </a:lnTo>
                    <a:lnTo>
                      <a:pt x="38" y="117"/>
                    </a:lnTo>
                    <a:lnTo>
                      <a:pt x="54" y="112"/>
                    </a:lnTo>
                    <a:lnTo>
                      <a:pt x="68" y="109"/>
                    </a:lnTo>
                    <a:lnTo>
                      <a:pt x="83" y="106"/>
                    </a:lnTo>
                    <a:lnTo>
                      <a:pt x="99" y="103"/>
                    </a:lnTo>
                    <a:lnTo>
                      <a:pt x="113" y="100"/>
                    </a:lnTo>
                    <a:lnTo>
                      <a:pt x="127" y="97"/>
                    </a:lnTo>
                    <a:lnTo>
                      <a:pt x="141" y="94"/>
                    </a:lnTo>
                    <a:lnTo>
                      <a:pt x="157" y="87"/>
                    </a:lnTo>
                    <a:lnTo>
                      <a:pt x="160" y="84"/>
                    </a:lnTo>
                    <a:lnTo>
                      <a:pt x="163" y="84"/>
                    </a:lnTo>
                    <a:lnTo>
                      <a:pt x="166" y="81"/>
                    </a:lnTo>
                    <a:lnTo>
                      <a:pt x="169" y="81"/>
                    </a:lnTo>
                    <a:lnTo>
                      <a:pt x="174" y="78"/>
                    </a:lnTo>
                    <a:lnTo>
                      <a:pt x="177" y="78"/>
                    </a:lnTo>
                    <a:lnTo>
                      <a:pt x="180" y="75"/>
                    </a:lnTo>
                    <a:lnTo>
                      <a:pt x="183" y="75"/>
                    </a:lnTo>
                    <a:lnTo>
                      <a:pt x="196" y="70"/>
                    </a:lnTo>
                    <a:lnTo>
                      <a:pt x="208" y="67"/>
                    </a:lnTo>
                    <a:lnTo>
                      <a:pt x="222" y="61"/>
                    </a:lnTo>
                    <a:lnTo>
                      <a:pt x="234" y="55"/>
                    </a:lnTo>
                    <a:lnTo>
                      <a:pt x="244" y="48"/>
                    </a:lnTo>
                    <a:lnTo>
                      <a:pt x="253" y="39"/>
                    </a:lnTo>
                    <a:lnTo>
                      <a:pt x="263" y="30"/>
                    </a:lnTo>
                    <a:lnTo>
                      <a:pt x="272" y="19"/>
                    </a:lnTo>
                    <a:lnTo>
                      <a:pt x="283" y="10"/>
                    </a:lnTo>
                    <a:lnTo>
                      <a:pt x="292" y="0"/>
                    </a:lnTo>
                    <a:lnTo>
                      <a:pt x="295" y="0"/>
                    </a:lnTo>
                    <a:lnTo>
                      <a:pt x="298" y="0"/>
                    </a:lnTo>
                    <a:lnTo>
                      <a:pt x="298" y="3"/>
                    </a:lnTo>
                    <a:lnTo>
                      <a:pt x="289" y="22"/>
                    </a:lnTo>
                    <a:lnTo>
                      <a:pt x="275" y="42"/>
                    </a:lnTo>
                    <a:lnTo>
                      <a:pt x="266" y="58"/>
                    </a:lnTo>
                    <a:lnTo>
                      <a:pt x="253" y="75"/>
                    </a:lnTo>
                    <a:lnTo>
                      <a:pt x="237" y="90"/>
                    </a:lnTo>
                    <a:lnTo>
                      <a:pt x="225" y="106"/>
                    </a:lnTo>
                    <a:lnTo>
                      <a:pt x="205" y="117"/>
                    </a:lnTo>
                    <a:lnTo>
                      <a:pt x="189" y="128"/>
                    </a:lnTo>
                    <a:lnTo>
                      <a:pt x="169" y="134"/>
                    </a:lnTo>
                    <a:lnTo>
                      <a:pt x="147" y="145"/>
                    </a:lnTo>
                    <a:lnTo>
                      <a:pt x="135" y="148"/>
                    </a:lnTo>
                    <a:lnTo>
                      <a:pt x="118" y="151"/>
                    </a:lnTo>
                    <a:lnTo>
                      <a:pt x="102" y="154"/>
                    </a:lnTo>
                    <a:lnTo>
                      <a:pt x="90" y="158"/>
                    </a:lnTo>
                    <a:lnTo>
                      <a:pt x="74" y="158"/>
                    </a:lnTo>
                    <a:lnTo>
                      <a:pt x="57" y="158"/>
                    </a:lnTo>
                    <a:lnTo>
                      <a:pt x="45" y="158"/>
                    </a:lnTo>
                    <a:lnTo>
                      <a:pt x="29" y="151"/>
                    </a:lnTo>
                    <a:lnTo>
                      <a:pt x="15" y="148"/>
                    </a:lnTo>
                    <a:lnTo>
                      <a:pt x="3" y="139"/>
                    </a:lnTo>
                    <a:close/>
                  </a:path>
                </a:pathLst>
              </a:custGeom>
              <a:solidFill>
                <a:srgbClr val="FF7FCB"/>
              </a:solidFill>
              <a:ln w="4763">
                <a:solidFill>
                  <a:srgbClr val="000000"/>
                </a:solidFill>
                <a:prstDash val="solid"/>
                <a:round/>
                <a:headEnd/>
                <a:tailEnd/>
              </a:ln>
            </p:spPr>
            <p:txBody>
              <a:bodyPr/>
              <a:lstStyle/>
              <a:p>
                <a:endParaRPr lang="hr-HR"/>
              </a:p>
            </p:txBody>
          </p:sp>
          <p:sp>
            <p:nvSpPr>
              <p:cNvPr id="17442" name="Freeform 1188"/>
              <p:cNvSpPr>
                <a:spLocks/>
              </p:cNvSpPr>
              <p:nvPr/>
            </p:nvSpPr>
            <p:spPr bwMode="auto">
              <a:xfrm>
                <a:off x="4469" y="2147"/>
                <a:ext cx="298" cy="158"/>
              </a:xfrm>
              <a:custGeom>
                <a:avLst/>
                <a:gdLst>
                  <a:gd name="T0" fmla="*/ 3 w 298"/>
                  <a:gd name="T1" fmla="*/ 139 h 158"/>
                  <a:gd name="T2" fmla="*/ 3 w 298"/>
                  <a:gd name="T3" fmla="*/ 131 h 158"/>
                  <a:gd name="T4" fmla="*/ 0 w 298"/>
                  <a:gd name="T5" fmla="*/ 131 h 158"/>
                  <a:gd name="T6" fmla="*/ 0 w 298"/>
                  <a:gd name="T7" fmla="*/ 128 h 158"/>
                  <a:gd name="T8" fmla="*/ 0 w 298"/>
                  <a:gd name="T9" fmla="*/ 128 h 158"/>
                  <a:gd name="T10" fmla="*/ 0 w 298"/>
                  <a:gd name="T11" fmla="*/ 125 h 158"/>
                  <a:gd name="T12" fmla="*/ 0 w 298"/>
                  <a:gd name="T13" fmla="*/ 125 h 158"/>
                  <a:gd name="T14" fmla="*/ 0 w 298"/>
                  <a:gd name="T15" fmla="*/ 123 h 158"/>
                  <a:gd name="T16" fmla="*/ 3 w 298"/>
                  <a:gd name="T17" fmla="*/ 123 h 158"/>
                  <a:gd name="T18" fmla="*/ 6 w 298"/>
                  <a:gd name="T19" fmla="*/ 120 h 158"/>
                  <a:gd name="T20" fmla="*/ 6 w 298"/>
                  <a:gd name="T21" fmla="*/ 120 h 158"/>
                  <a:gd name="T22" fmla="*/ 9 w 298"/>
                  <a:gd name="T23" fmla="*/ 120 h 158"/>
                  <a:gd name="T24" fmla="*/ 26 w 298"/>
                  <a:gd name="T25" fmla="*/ 120 h 158"/>
                  <a:gd name="T26" fmla="*/ 54 w 298"/>
                  <a:gd name="T27" fmla="*/ 112 h 158"/>
                  <a:gd name="T28" fmla="*/ 83 w 298"/>
                  <a:gd name="T29" fmla="*/ 106 h 158"/>
                  <a:gd name="T30" fmla="*/ 113 w 298"/>
                  <a:gd name="T31" fmla="*/ 100 h 158"/>
                  <a:gd name="T32" fmla="*/ 141 w 298"/>
                  <a:gd name="T33" fmla="*/ 94 h 158"/>
                  <a:gd name="T34" fmla="*/ 157 w 298"/>
                  <a:gd name="T35" fmla="*/ 87 h 158"/>
                  <a:gd name="T36" fmla="*/ 160 w 298"/>
                  <a:gd name="T37" fmla="*/ 84 h 158"/>
                  <a:gd name="T38" fmla="*/ 166 w 298"/>
                  <a:gd name="T39" fmla="*/ 81 h 158"/>
                  <a:gd name="T40" fmla="*/ 169 w 298"/>
                  <a:gd name="T41" fmla="*/ 81 h 158"/>
                  <a:gd name="T42" fmla="*/ 177 w 298"/>
                  <a:gd name="T43" fmla="*/ 78 h 158"/>
                  <a:gd name="T44" fmla="*/ 183 w 298"/>
                  <a:gd name="T45" fmla="*/ 75 h 158"/>
                  <a:gd name="T46" fmla="*/ 196 w 298"/>
                  <a:gd name="T47" fmla="*/ 70 h 158"/>
                  <a:gd name="T48" fmla="*/ 222 w 298"/>
                  <a:gd name="T49" fmla="*/ 61 h 158"/>
                  <a:gd name="T50" fmla="*/ 244 w 298"/>
                  <a:gd name="T51" fmla="*/ 48 h 158"/>
                  <a:gd name="T52" fmla="*/ 263 w 298"/>
                  <a:gd name="T53" fmla="*/ 30 h 158"/>
                  <a:gd name="T54" fmla="*/ 283 w 298"/>
                  <a:gd name="T55" fmla="*/ 10 h 158"/>
                  <a:gd name="T56" fmla="*/ 292 w 298"/>
                  <a:gd name="T57" fmla="*/ 0 h 158"/>
                  <a:gd name="T58" fmla="*/ 292 w 298"/>
                  <a:gd name="T59" fmla="*/ 0 h 158"/>
                  <a:gd name="T60" fmla="*/ 295 w 298"/>
                  <a:gd name="T61" fmla="*/ 0 h 158"/>
                  <a:gd name="T62" fmla="*/ 295 w 298"/>
                  <a:gd name="T63" fmla="*/ 0 h 158"/>
                  <a:gd name="T64" fmla="*/ 295 w 298"/>
                  <a:gd name="T65" fmla="*/ 0 h 158"/>
                  <a:gd name="T66" fmla="*/ 298 w 298"/>
                  <a:gd name="T67" fmla="*/ 0 h 158"/>
                  <a:gd name="T68" fmla="*/ 298 w 298"/>
                  <a:gd name="T69" fmla="*/ 0 h 158"/>
                  <a:gd name="T70" fmla="*/ 298 w 298"/>
                  <a:gd name="T71" fmla="*/ 0 h 158"/>
                  <a:gd name="T72" fmla="*/ 298 w 298"/>
                  <a:gd name="T73" fmla="*/ 3 h 158"/>
                  <a:gd name="T74" fmla="*/ 298 w 298"/>
                  <a:gd name="T75" fmla="*/ 3 h 158"/>
                  <a:gd name="T76" fmla="*/ 298 w 298"/>
                  <a:gd name="T77" fmla="*/ 3 h 158"/>
                  <a:gd name="T78" fmla="*/ 298 w 298"/>
                  <a:gd name="T79" fmla="*/ 3 h 158"/>
                  <a:gd name="T80" fmla="*/ 275 w 298"/>
                  <a:gd name="T81" fmla="*/ 42 h 158"/>
                  <a:gd name="T82" fmla="*/ 253 w 298"/>
                  <a:gd name="T83" fmla="*/ 75 h 158"/>
                  <a:gd name="T84" fmla="*/ 225 w 298"/>
                  <a:gd name="T85" fmla="*/ 106 h 158"/>
                  <a:gd name="T86" fmla="*/ 189 w 298"/>
                  <a:gd name="T87" fmla="*/ 128 h 158"/>
                  <a:gd name="T88" fmla="*/ 147 w 298"/>
                  <a:gd name="T89" fmla="*/ 145 h 158"/>
                  <a:gd name="T90" fmla="*/ 135 w 298"/>
                  <a:gd name="T91" fmla="*/ 148 h 158"/>
                  <a:gd name="T92" fmla="*/ 102 w 298"/>
                  <a:gd name="T93" fmla="*/ 154 h 158"/>
                  <a:gd name="T94" fmla="*/ 74 w 298"/>
                  <a:gd name="T95" fmla="*/ 158 h 158"/>
                  <a:gd name="T96" fmla="*/ 45 w 298"/>
                  <a:gd name="T97" fmla="*/ 158 h 158"/>
                  <a:gd name="T98" fmla="*/ 15 w 298"/>
                  <a:gd name="T99" fmla="*/ 148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8"/>
                  <a:gd name="T151" fmla="*/ 0 h 158"/>
                  <a:gd name="T152" fmla="*/ 298 w 298"/>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8" h="158">
                    <a:moveTo>
                      <a:pt x="3" y="139"/>
                    </a:moveTo>
                    <a:lnTo>
                      <a:pt x="3" y="139"/>
                    </a:lnTo>
                    <a:lnTo>
                      <a:pt x="3" y="134"/>
                    </a:lnTo>
                    <a:lnTo>
                      <a:pt x="3" y="131"/>
                    </a:lnTo>
                    <a:lnTo>
                      <a:pt x="0" y="131"/>
                    </a:lnTo>
                    <a:lnTo>
                      <a:pt x="0" y="128"/>
                    </a:lnTo>
                    <a:lnTo>
                      <a:pt x="0" y="125"/>
                    </a:lnTo>
                    <a:lnTo>
                      <a:pt x="0" y="123"/>
                    </a:lnTo>
                    <a:lnTo>
                      <a:pt x="3" y="123"/>
                    </a:lnTo>
                    <a:lnTo>
                      <a:pt x="6" y="120"/>
                    </a:lnTo>
                    <a:lnTo>
                      <a:pt x="9" y="120"/>
                    </a:lnTo>
                    <a:lnTo>
                      <a:pt x="26" y="120"/>
                    </a:lnTo>
                    <a:lnTo>
                      <a:pt x="38" y="117"/>
                    </a:lnTo>
                    <a:lnTo>
                      <a:pt x="54" y="112"/>
                    </a:lnTo>
                    <a:lnTo>
                      <a:pt x="68" y="109"/>
                    </a:lnTo>
                    <a:lnTo>
                      <a:pt x="83" y="106"/>
                    </a:lnTo>
                    <a:lnTo>
                      <a:pt x="99" y="103"/>
                    </a:lnTo>
                    <a:lnTo>
                      <a:pt x="113" y="100"/>
                    </a:lnTo>
                    <a:lnTo>
                      <a:pt x="127" y="97"/>
                    </a:lnTo>
                    <a:lnTo>
                      <a:pt x="141" y="94"/>
                    </a:lnTo>
                    <a:lnTo>
                      <a:pt x="157" y="87"/>
                    </a:lnTo>
                    <a:lnTo>
                      <a:pt x="160" y="84"/>
                    </a:lnTo>
                    <a:lnTo>
                      <a:pt x="163" y="84"/>
                    </a:lnTo>
                    <a:lnTo>
                      <a:pt x="166" y="81"/>
                    </a:lnTo>
                    <a:lnTo>
                      <a:pt x="169" y="81"/>
                    </a:lnTo>
                    <a:lnTo>
                      <a:pt x="174" y="78"/>
                    </a:lnTo>
                    <a:lnTo>
                      <a:pt x="177" y="78"/>
                    </a:lnTo>
                    <a:lnTo>
                      <a:pt x="180" y="75"/>
                    </a:lnTo>
                    <a:lnTo>
                      <a:pt x="183" y="75"/>
                    </a:lnTo>
                    <a:lnTo>
                      <a:pt x="196" y="70"/>
                    </a:lnTo>
                    <a:lnTo>
                      <a:pt x="208" y="67"/>
                    </a:lnTo>
                    <a:lnTo>
                      <a:pt x="222" y="61"/>
                    </a:lnTo>
                    <a:lnTo>
                      <a:pt x="234" y="55"/>
                    </a:lnTo>
                    <a:lnTo>
                      <a:pt x="244" y="48"/>
                    </a:lnTo>
                    <a:lnTo>
                      <a:pt x="253" y="39"/>
                    </a:lnTo>
                    <a:lnTo>
                      <a:pt x="263" y="30"/>
                    </a:lnTo>
                    <a:lnTo>
                      <a:pt x="272" y="19"/>
                    </a:lnTo>
                    <a:lnTo>
                      <a:pt x="283" y="10"/>
                    </a:lnTo>
                    <a:lnTo>
                      <a:pt x="292" y="0"/>
                    </a:lnTo>
                    <a:lnTo>
                      <a:pt x="295" y="0"/>
                    </a:lnTo>
                    <a:lnTo>
                      <a:pt x="298" y="0"/>
                    </a:lnTo>
                    <a:lnTo>
                      <a:pt x="298" y="3"/>
                    </a:lnTo>
                    <a:lnTo>
                      <a:pt x="289" y="22"/>
                    </a:lnTo>
                    <a:lnTo>
                      <a:pt x="275" y="42"/>
                    </a:lnTo>
                    <a:lnTo>
                      <a:pt x="266" y="58"/>
                    </a:lnTo>
                    <a:lnTo>
                      <a:pt x="253" y="75"/>
                    </a:lnTo>
                    <a:lnTo>
                      <a:pt x="237" y="90"/>
                    </a:lnTo>
                    <a:lnTo>
                      <a:pt x="225" y="106"/>
                    </a:lnTo>
                    <a:lnTo>
                      <a:pt x="205" y="117"/>
                    </a:lnTo>
                    <a:lnTo>
                      <a:pt x="189" y="128"/>
                    </a:lnTo>
                    <a:lnTo>
                      <a:pt x="169" y="134"/>
                    </a:lnTo>
                    <a:lnTo>
                      <a:pt x="147" y="145"/>
                    </a:lnTo>
                    <a:lnTo>
                      <a:pt x="135" y="148"/>
                    </a:lnTo>
                    <a:lnTo>
                      <a:pt x="118" y="151"/>
                    </a:lnTo>
                    <a:lnTo>
                      <a:pt x="102" y="154"/>
                    </a:lnTo>
                    <a:lnTo>
                      <a:pt x="90" y="158"/>
                    </a:lnTo>
                    <a:lnTo>
                      <a:pt x="74" y="158"/>
                    </a:lnTo>
                    <a:lnTo>
                      <a:pt x="57" y="158"/>
                    </a:lnTo>
                    <a:lnTo>
                      <a:pt x="45" y="158"/>
                    </a:lnTo>
                    <a:lnTo>
                      <a:pt x="29" y="151"/>
                    </a:lnTo>
                    <a:lnTo>
                      <a:pt x="15" y="148"/>
                    </a:lnTo>
                    <a:lnTo>
                      <a:pt x="3" y="1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43" name="Freeform 1189"/>
              <p:cNvSpPr>
                <a:spLocks/>
              </p:cNvSpPr>
              <p:nvPr/>
            </p:nvSpPr>
            <p:spPr bwMode="auto">
              <a:xfrm>
                <a:off x="3857" y="2138"/>
                <a:ext cx="278" cy="140"/>
              </a:xfrm>
              <a:custGeom>
                <a:avLst/>
                <a:gdLst>
                  <a:gd name="T0" fmla="*/ 3 w 278"/>
                  <a:gd name="T1" fmla="*/ 0 h 140"/>
                  <a:gd name="T2" fmla="*/ 0 w 278"/>
                  <a:gd name="T3" fmla="*/ 3 h 140"/>
                  <a:gd name="T4" fmla="*/ 0 w 278"/>
                  <a:gd name="T5" fmla="*/ 3 h 140"/>
                  <a:gd name="T6" fmla="*/ 0 w 278"/>
                  <a:gd name="T7" fmla="*/ 3 h 140"/>
                  <a:gd name="T8" fmla="*/ 0 w 278"/>
                  <a:gd name="T9" fmla="*/ 0 h 140"/>
                  <a:gd name="T10" fmla="*/ 0 w 278"/>
                  <a:gd name="T11" fmla="*/ 0 h 140"/>
                  <a:gd name="T12" fmla="*/ 0 w 278"/>
                  <a:gd name="T13" fmla="*/ 0 h 140"/>
                  <a:gd name="T14" fmla="*/ 3 w 278"/>
                  <a:gd name="T15" fmla="*/ 0 h 140"/>
                  <a:gd name="T16" fmla="*/ 3 w 278"/>
                  <a:gd name="T17" fmla="*/ 0 h 140"/>
                  <a:gd name="T18" fmla="*/ 3 w 278"/>
                  <a:gd name="T19" fmla="*/ 0 h 140"/>
                  <a:gd name="T20" fmla="*/ 6 w 278"/>
                  <a:gd name="T21" fmla="*/ 0 h 140"/>
                  <a:gd name="T22" fmla="*/ 6 w 278"/>
                  <a:gd name="T23" fmla="*/ 0 h 140"/>
                  <a:gd name="T24" fmla="*/ 6 w 278"/>
                  <a:gd name="T25" fmla="*/ 3 h 140"/>
                  <a:gd name="T26" fmla="*/ 9 w 278"/>
                  <a:gd name="T27" fmla="*/ 9 h 140"/>
                  <a:gd name="T28" fmla="*/ 12 w 278"/>
                  <a:gd name="T29" fmla="*/ 12 h 140"/>
                  <a:gd name="T30" fmla="*/ 15 w 278"/>
                  <a:gd name="T31" fmla="*/ 19 h 140"/>
                  <a:gd name="T32" fmla="*/ 22 w 278"/>
                  <a:gd name="T33" fmla="*/ 22 h 140"/>
                  <a:gd name="T34" fmla="*/ 22 w 278"/>
                  <a:gd name="T35" fmla="*/ 25 h 140"/>
                  <a:gd name="T36" fmla="*/ 64 w 278"/>
                  <a:gd name="T37" fmla="*/ 54 h 140"/>
                  <a:gd name="T38" fmla="*/ 104 w 278"/>
                  <a:gd name="T39" fmla="*/ 76 h 140"/>
                  <a:gd name="T40" fmla="*/ 154 w 278"/>
                  <a:gd name="T41" fmla="*/ 93 h 140"/>
                  <a:gd name="T42" fmla="*/ 201 w 278"/>
                  <a:gd name="T43" fmla="*/ 103 h 140"/>
                  <a:gd name="T44" fmla="*/ 249 w 278"/>
                  <a:gd name="T45" fmla="*/ 112 h 140"/>
                  <a:gd name="T46" fmla="*/ 252 w 278"/>
                  <a:gd name="T47" fmla="*/ 112 h 140"/>
                  <a:gd name="T48" fmla="*/ 260 w 278"/>
                  <a:gd name="T49" fmla="*/ 112 h 140"/>
                  <a:gd name="T50" fmla="*/ 263 w 278"/>
                  <a:gd name="T51" fmla="*/ 115 h 140"/>
                  <a:gd name="T52" fmla="*/ 266 w 278"/>
                  <a:gd name="T53" fmla="*/ 115 h 140"/>
                  <a:gd name="T54" fmla="*/ 269 w 278"/>
                  <a:gd name="T55" fmla="*/ 118 h 140"/>
                  <a:gd name="T56" fmla="*/ 272 w 278"/>
                  <a:gd name="T57" fmla="*/ 118 h 140"/>
                  <a:gd name="T58" fmla="*/ 275 w 278"/>
                  <a:gd name="T59" fmla="*/ 118 h 140"/>
                  <a:gd name="T60" fmla="*/ 275 w 278"/>
                  <a:gd name="T61" fmla="*/ 121 h 140"/>
                  <a:gd name="T62" fmla="*/ 278 w 278"/>
                  <a:gd name="T63" fmla="*/ 121 h 140"/>
                  <a:gd name="T64" fmla="*/ 278 w 278"/>
                  <a:gd name="T65" fmla="*/ 126 h 140"/>
                  <a:gd name="T66" fmla="*/ 278 w 278"/>
                  <a:gd name="T67" fmla="*/ 129 h 140"/>
                  <a:gd name="T68" fmla="*/ 278 w 278"/>
                  <a:gd name="T69" fmla="*/ 129 h 140"/>
                  <a:gd name="T70" fmla="*/ 278 w 278"/>
                  <a:gd name="T71" fmla="*/ 132 h 140"/>
                  <a:gd name="T72" fmla="*/ 275 w 278"/>
                  <a:gd name="T73" fmla="*/ 132 h 140"/>
                  <a:gd name="T74" fmla="*/ 275 w 278"/>
                  <a:gd name="T75" fmla="*/ 134 h 140"/>
                  <a:gd name="T76" fmla="*/ 272 w 278"/>
                  <a:gd name="T77" fmla="*/ 134 h 140"/>
                  <a:gd name="T78" fmla="*/ 269 w 278"/>
                  <a:gd name="T79" fmla="*/ 134 h 140"/>
                  <a:gd name="T80" fmla="*/ 249 w 278"/>
                  <a:gd name="T81" fmla="*/ 134 h 140"/>
                  <a:gd name="T82" fmla="*/ 233 w 278"/>
                  <a:gd name="T83" fmla="*/ 137 h 140"/>
                  <a:gd name="T84" fmla="*/ 213 w 278"/>
                  <a:gd name="T85" fmla="*/ 140 h 140"/>
                  <a:gd name="T86" fmla="*/ 195 w 278"/>
                  <a:gd name="T87" fmla="*/ 140 h 140"/>
                  <a:gd name="T88" fmla="*/ 176 w 278"/>
                  <a:gd name="T89" fmla="*/ 137 h 140"/>
                  <a:gd name="T90" fmla="*/ 154 w 278"/>
                  <a:gd name="T91" fmla="*/ 132 h 140"/>
                  <a:gd name="T92" fmla="*/ 109 w 278"/>
                  <a:gd name="T93" fmla="*/ 115 h 140"/>
                  <a:gd name="T94" fmla="*/ 70 w 278"/>
                  <a:gd name="T95" fmla="*/ 93 h 140"/>
                  <a:gd name="T96" fmla="*/ 34 w 278"/>
                  <a:gd name="T97" fmla="*/ 61 h 140"/>
                  <a:gd name="T98" fmla="*/ 9 w 278"/>
                  <a:gd name="T99" fmla="*/ 22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140"/>
                  <a:gd name="T152" fmla="*/ 278 w 278"/>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140">
                    <a:moveTo>
                      <a:pt x="3" y="0"/>
                    </a:moveTo>
                    <a:lnTo>
                      <a:pt x="3" y="0"/>
                    </a:lnTo>
                    <a:lnTo>
                      <a:pt x="0" y="3"/>
                    </a:lnTo>
                    <a:lnTo>
                      <a:pt x="0" y="0"/>
                    </a:lnTo>
                    <a:lnTo>
                      <a:pt x="3" y="0"/>
                    </a:lnTo>
                    <a:lnTo>
                      <a:pt x="6" y="0"/>
                    </a:lnTo>
                    <a:lnTo>
                      <a:pt x="6" y="3"/>
                    </a:lnTo>
                    <a:lnTo>
                      <a:pt x="9" y="6"/>
                    </a:lnTo>
                    <a:lnTo>
                      <a:pt x="9" y="9"/>
                    </a:lnTo>
                    <a:lnTo>
                      <a:pt x="12" y="9"/>
                    </a:lnTo>
                    <a:lnTo>
                      <a:pt x="12" y="12"/>
                    </a:lnTo>
                    <a:lnTo>
                      <a:pt x="15" y="15"/>
                    </a:lnTo>
                    <a:lnTo>
                      <a:pt x="15" y="19"/>
                    </a:lnTo>
                    <a:lnTo>
                      <a:pt x="19" y="19"/>
                    </a:lnTo>
                    <a:lnTo>
                      <a:pt x="22" y="22"/>
                    </a:lnTo>
                    <a:lnTo>
                      <a:pt x="22" y="25"/>
                    </a:lnTo>
                    <a:lnTo>
                      <a:pt x="42" y="42"/>
                    </a:lnTo>
                    <a:lnTo>
                      <a:pt x="64" y="54"/>
                    </a:lnTo>
                    <a:lnTo>
                      <a:pt x="82" y="67"/>
                    </a:lnTo>
                    <a:lnTo>
                      <a:pt x="104" y="76"/>
                    </a:lnTo>
                    <a:lnTo>
                      <a:pt x="131" y="84"/>
                    </a:lnTo>
                    <a:lnTo>
                      <a:pt x="154" y="93"/>
                    </a:lnTo>
                    <a:lnTo>
                      <a:pt x="176" y="96"/>
                    </a:lnTo>
                    <a:lnTo>
                      <a:pt x="201" y="103"/>
                    </a:lnTo>
                    <a:lnTo>
                      <a:pt x="227" y="106"/>
                    </a:lnTo>
                    <a:lnTo>
                      <a:pt x="249" y="112"/>
                    </a:lnTo>
                    <a:lnTo>
                      <a:pt x="252" y="112"/>
                    </a:lnTo>
                    <a:lnTo>
                      <a:pt x="255" y="112"/>
                    </a:lnTo>
                    <a:lnTo>
                      <a:pt x="260" y="112"/>
                    </a:lnTo>
                    <a:lnTo>
                      <a:pt x="260" y="115"/>
                    </a:lnTo>
                    <a:lnTo>
                      <a:pt x="263" y="115"/>
                    </a:lnTo>
                    <a:lnTo>
                      <a:pt x="266" y="115"/>
                    </a:lnTo>
                    <a:lnTo>
                      <a:pt x="269" y="118"/>
                    </a:lnTo>
                    <a:lnTo>
                      <a:pt x="272" y="118"/>
                    </a:lnTo>
                    <a:lnTo>
                      <a:pt x="275" y="118"/>
                    </a:lnTo>
                    <a:lnTo>
                      <a:pt x="275" y="121"/>
                    </a:lnTo>
                    <a:lnTo>
                      <a:pt x="278" y="121"/>
                    </a:lnTo>
                    <a:lnTo>
                      <a:pt x="278" y="126"/>
                    </a:lnTo>
                    <a:lnTo>
                      <a:pt x="278" y="129"/>
                    </a:lnTo>
                    <a:lnTo>
                      <a:pt x="278" y="132"/>
                    </a:lnTo>
                    <a:lnTo>
                      <a:pt x="275" y="132"/>
                    </a:lnTo>
                    <a:lnTo>
                      <a:pt x="275" y="134"/>
                    </a:lnTo>
                    <a:lnTo>
                      <a:pt x="272" y="134"/>
                    </a:lnTo>
                    <a:lnTo>
                      <a:pt x="269" y="134"/>
                    </a:lnTo>
                    <a:lnTo>
                      <a:pt x="260" y="134"/>
                    </a:lnTo>
                    <a:lnTo>
                      <a:pt x="249" y="134"/>
                    </a:lnTo>
                    <a:lnTo>
                      <a:pt x="240" y="137"/>
                    </a:lnTo>
                    <a:lnTo>
                      <a:pt x="233" y="137"/>
                    </a:lnTo>
                    <a:lnTo>
                      <a:pt x="224" y="140"/>
                    </a:lnTo>
                    <a:lnTo>
                      <a:pt x="213" y="140"/>
                    </a:lnTo>
                    <a:lnTo>
                      <a:pt x="204" y="140"/>
                    </a:lnTo>
                    <a:lnTo>
                      <a:pt x="195" y="140"/>
                    </a:lnTo>
                    <a:lnTo>
                      <a:pt x="185" y="140"/>
                    </a:lnTo>
                    <a:lnTo>
                      <a:pt x="176" y="137"/>
                    </a:lnTo>
                    <a:lnTo>
                      <a:pt x="154" y="132"/>
                    </a:lnTo>
                    <a:lnTo>
                      <a:pt x="131" y="126"/>
                    </a:lnTo>
                    <a:lnTo>
                      <a:pt x="109" y="115"/>
                    </a:lnTo>
                    <a:lnTo>
                      <a:pt x="89" y="103"/>
                    </a:lnTo>
                    <a:lnTo>
                      <a:pt x="70" y="93"/>
                    </a:lnTo>
                    <a:lnTo>
                      <a:pt x="50" y="76"/>
                    </a:lnTo>
                    <a:lnTo>
                      <a:pt x="34" y="61"/>
                    </a:lnTo>
                    <a:lnTo>
                      <a:pt x="22" y="42"/>
                    </a:lnTo>
                    <a:lnTo>
                      <a:pt x="9" y="22"/>
                    </a:lnTo>
                    <a:lnTo>
                      <a:pt x="3" y="0"/>
                    </a:lnTo>
                    <a:close/>
                  </a:path>
                </a:pathLst>
              </a:custGeom>
              <a:solidFill>
                <a:srgbClr val="FF7FCB"/>
              </a:solidFill>
              <a:ln w="4763">
                <a:solidFill>
                  <a:srgbClr val="000000"/>
                </a:solidFill>
                <a:prstDash val="solid"/>
                <a:round/>
                <a:headEnd/>
                <a:tailEnd/>
              </a:ln>
            </p:spPr>
            <p:txBody>
              <a:bodyPr/>
              <a:lstStyle/>
              <a:p>
                <a:endParaRPr lang="hr-HR"/>
              </a:p>
            </p:txBody>
          </p:sp>
          <p:sp>
            <p:nvSpPr>
              <p:cNvPr id="17444" name="Freeform 1190"/>
              <p:cNvSpPr>
                <a:spLocks/>
              </p:cNvSpPr>
              <p:nvPr/>
            </p:nvSpPr>
            <p:spPr bwMode="auto">
              <a:xfrm>
                <a:off x="3857" y="2138"/>
                <a:ext cx="278" cy="140"/>
              </a:xfrm>
              <a:custGeom>
                <a:avLst/>
                <a:gdLst>
                  <a:gd name="T0" fmla="*/ 3 w 278"/>
                  <a:gd name="T1" fmla="*/ 0 h 140"/>
                  <a:gd name="T2" fmla="*/ 0 w 278"/>
                  <a:gd name="T3" fmla="*/ 3 h 140"/>
                  <a:gd name="T4" fmla="*/ 0 w 278"/>
                  <a:gd name="T5" fmla="*/ 3 h 140"/>
                  <a:gd name="T6" fmla="*/ 0 w 278"/>
                  <a:gd name="T7" fmla="*/ 3 h 140"/>
                  <a:gd name="T8" fmla="*/ 0 w 278"/>
                  <a:gd name="T9" fmla="*/ 0 h 140"/>
                  <a:gd name="T10" fmla="*/ 0 w 278"/>
                  <a:gd name="T11" fmla="*/ 0 h 140"/>
                  <a:gd name="T12" fmla="*/ 0 w 278"/>
                  <a:gd name="T13" fmla="*/ 0 h 140"/>
                  <a:gd name="T14" fmla="*/ 3 w 278"/>
                  <a:gd name="T15" fmla="*/ 0 h 140"/>
                  <a:gd name="T16" fmla="*/ 3 w 278"/>
                  <a:gd name="T17" fmla="*/ 0 h 140"/>
                  <a:gd name="T18" fmla="*/ 3 w 278"/>
                  <a:gd name="T19" fmla="*/ 0 h 140"/>
                  <a:gd name="T20" fmla="*/ 6 w 278"/>
                  <a:gd name="T21" fmla="*/ 0 h 140"/>
                  <a:gd name="T22" fmla="*/ 6 w 278"/>
                  <a:gd name="T23" fmla="*/ 0 h 140"/>
                  <a:gd name="T24" fmla="*/ 6 w 278"/>
                  <a:gd name="T25" fmla="*/ 3 h 140"/>
                  <a:gd name="T26" fmla="*/ 9 w 278"/>
                  <a:gd name="T27" fmla="*/ 9 h 140"/>
                  <a:gd name="T28" fmla="*/ 12 w 278"/>
                  <a:gd name="T29" fmla="*/ 12 h 140"/>
                  <a:gd name="T30" fmla="*/ 15 w 278"/>
                  <a:gd name="T31" fmla="*/ 19 h 140"/>
                  <a:gd name="T32" fmla="*/ 22 w 278"/>
                  <a:gd name="T33" fmla="*/ 22 h 140"/>
                  <a:gd name="T34" fmla="*/ 22 w 278"/>
                  <a:gd name="T35" fmla="*/ 25 h 140"/>
                  <a:gd name="T36" fmla="*/ 64 w 278"/>
                  <a:gd name="T37" fmla="*/ 54 h 140"/>
                  <a:gd name="T38" fmla="*/ 104 w 278"/>
                  <a:gd name="T39" fmla="*/ 76 h 140"/>
                  <a:gd name="T40" fmla="*/ 154 w 278"/>
                  <a:gd name="T41" fmla="*/ 93 h 140"/>
                  <a:gd name="T42" fmla="*/ 201 w 278"/>
                  <a:gd name="T43" fmla="*/ 103 h 140"/>
                  <a:gd name="T44" fmla="*/ 249 w 278"/>
                  <a:gd name="T45" fmla="*/ 112 h 140"/>
                  <a:gd name="T46" fmla="*/ 252 w 278"/>
                  <a:gd name="T47" fmla="*/ 112 h 140"/>
                  <a:gd name="T48" fmla="*/ 260 w 278"/>
                  <a:gd name="T49" fmla="*/ 112 h 140"/>
                  <a:gd name="T50" fmla="*/ 263 w 278"/>
                  <a:gd name="T51" fmla="*/ 115 h 140"/>
                  <a:gd name="T52" fmla="*/ 266 w 278"/>
                  <a:gd name="T53" fmla="*/ 115 h 140"/>
                  <a:gd name="T54" fmla="*/ 269 w 278"/>
                  <a:gd name="T55" fmla="*/ 118 h 140"/>
                  <a:gd name="T56" fmla="*/ 272 w 278"/>
                  <a:gd name="T57" fmla="*/ 118 h 140"/>
                  <a:gd name="T58" fmla="*/ 275 w 278"/>
                  <a:gd name="T59" fmla="*/ 118 h 140"/>
                  <a:gd name="T60" fmla="*/ 275 w 278"/>
                  <a:gd name="T61" fmla="*/ 121 h 140"/>
                  <a:gd name="T62" fmla="*/ 278 w 278"/>
                  <a:gd name="T63" fmla="*/ 121 h 140"/>
                  <a:gd name="T64" fmla="*/ 278 w 278"/>
                  <a:gd name="T65" fmla="*/ 126 h 140"/>
                  <a:gd name="T66" fmla="*/ 278 w 278"/>
                  <a:gd name="T67" fmla="*/ 129 h 140"/>
                  <a:gd name="T68" fmla="*/ 278 w 278"/>
                  <a:gd name="T69" fmla="*/ 129 h 140"/>
                  <a:gd name="T70" fmla="*/ 278 w 278"/>
                  <a:gd name="T71" fmla="*/ 132 h 140"/>
                  <a:gd name="T72" fmla="*/ 275 w 278"/>
                  <a:gd name="T73" fmla="*/ 132 h 140"/>
                  <a:gd name="T74" fmla="*/ 275 w 278"/>
                  <a:gd name="T75" fmla="*/ 134 h 140"/>
                  <a:gd name="T76" fmla="*/ 272 w 278"/>
                  <a:gd name="T77" fmla="*/ 134 h 140"/>
                  <a:gd name="T78" fmla="*/ 269 w 278"/>
                  <a:gd name="T79" fmla="*/ 134 h 140"/>
                  <a:gd name="T80" fmla="*/ 249 w 278"/>
                  <a:gd name="T81" fmla="*/ 134 h 140"/>
                  <a:gd name="T82" fmla="*/ 233 w 278"/>
                  <a:gd name="T83" fmla="*/ 137 h 140"/>
                  <a:gd name="T84" fmla="*/ 213 w 278"/>
                  <a:gd name="T85" fmla="*/ 140 h 140"/>
                  <a:gd name="T86" fmla="*/ 195 w 278"/>
                  <a:gd name="T87" fmla="*/ 140 h 140"/>
                  <a:gd name="T88" fmla="*/ 176 w 278"/>
                  <a:gd name="T89" fmla="*/ 137 h 140"/>
                  <a:gd name="T90" fmla="*/ 154 w 278"/>
                  <a:gd name="T91" fmla="*/ 132 h 140"/>
                  <a:gd name="T92" fmla="*/ 109 w 278"/>
                  <a:gd name="T93" fmla="*/ 115 h 140"/>
                  <a:gd name="T94" fmla="*/ 70 w 278"/>
                  <a:gd name="T95" fmla="*/ 93 h 140"/>
                  <a:gd name="T96" fmla="*/ 34 w 278"/>
                  <a:gd name="T97" fmla="*/ 61 h 140"/>
                  <a:gd name="T98" fmla="*/ 9 w 278"/>
                  <a:gd name="T99" fmla="*/ 22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140"/>
                  <a:gd name="T152" fmla="*/ 278 w 278"/>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140">
                    <a:moveTo>
                      <a:pt x="3" y="0"/>
                    </a:moveTo>
                    <a:lnTo>
                      <a:pt x="3" y="0"/>
                    </a:lnTo>
                    <a:lnTo>
                      <a:pt x="0" y="3"/>
                    </a:lnTo>
                    <a:lnTo>
                      <a:pt x="0" y="0"/>
                    </a:lnTo>
                    <a:lnTo>
                      <a:pt x="3" y="0"/>
                    </a:lnTo>
                    <a:lnTo>
                      <a:pt x="6" y="0"/>
                    </a:lnTo>
                    <a:lnTo>
                      <a:pt x="6" y="3"/>
                    </a:lnTo>
                    <a:lnTo>
                      <a:pt x="9" y="6"/>
                    </a:lnTo>
                    <a:lnTo>
                      <a:pt x="9" y="9"/>
                    </a:lnTo>
                    <a:lnTo>
                      <a:pt x="12" y="9"/>
                    </a:lnTo>
                    <a:lnTo>
                      <a:pt x="12" y="12"/>
                    </a:lnTo>
                    <a:lnTo>
                      <a:pt x="15" y="15"/>
                    </a:lnTo>
                    <a:lnTo>
                      <a:pt x="15" y="19"/>
                    </a:lnTo>
                    <a:lnTo>
                      <a:pt x="19" y="19"/>
                    </a:lnTo>
                    <a:lnTo>
                      <a:pt x="22" y="22"/>
                    </a:lnTo>
                    <a:lnTo>
                      <a:pt x="22" y="25"/>
                    </a:lnTo>
                    <a:lnTo>
                      <a:pt x="42" y="42"/>
                    </a:lnTo>
                    <a:lnTo>
                      <a:pt x="64" y="54"/>
                    </a:lnTo>
                    <a:lnTo>
                      <a:pt x="82" y="67"/>
                    </a:lnTo>
                    <a:lnTo>
                      <a:pt x="104" y="76"/>
                    </a:lnTo>
                    <a:lnTo>
                      <a:pt x="131" y="84"/>
                    </a:lnTo>
                    <a:lnTo>
                      <a:pt x="154" y="93"/>
                    </a:lnTo>
                    <a:lnTo>
                      <a:pt x="176" y="96"/>
                    </a:lnTo>
                    <a:lnTo>
                      <a:pt x="201" y="103"/>
                    </a:lnTo>
                    <a:lnTo>
                      <a:pt x="227" y="106"/>
                    </a:lnTo>
                    <a:lnTo>
                      <a:pt x="249" y="112"/>
                    </a:lnTo>
                    <a:lnTo>
                      <a:pt x="252" y="112"/>
                    </a:lnTo>
                    <a:lnTo>
                      <a:pt x="255" y="112"/>
                    </a:lnTo>
                    <a:lnTo>
                      <a:pt x="260" y="112"/>
                    </a:lnTo>
                    <a:lnTo>
                      <a:pt x="260" y="115"/>
                    </a:lnTo>
                    <a:lnTo>
                      <a:pt x="263" y="115"/>
                    </a:lnTo>
                    <a:lnTo>
                      <a:pt x="266" y="115"/>
                    </a:lnTo>
                    <a:lnTo>
                      <a:pt x="269" y="118"/>
                    </a:lnTo>
                    <a:lnTo>
                      <a:pt x="272" y="118"/>
                    </a:lnTo>
                    <a:lnTo>
                      <a:pt x="275" y="118"/>
                    </a:lnTo>
                    <a:lnTo>
                      <a:pt x="275" y="121"/>
                    </a:lnTo>
                    <a:lnTo>
                      <a:pt x="278" y="121"/>
                    </a:lnTo>
                    <a:lnTo>
                      <a:pt x="278" y="126"/>
                    </a:lnTo>
                    <a:lnTo>
                      <a:pt x="278" y="129"/>
                    </a:lnTo>
                    <a:lnTo>
                      <a:pt x="278" y="132"/>
                    </a:lnTo>
                    <a:lnTo>
                      <a:pt x="275" y="132"/>
                    </a:lnTo>
                    <a:lnTo>
                      <a:pt x="275" y="134"/>
                    </a:lnTo>
                    <a:lnTo>
                      <a:pt x="272" y="134"/>
                    </a:lnTo>
                    <a:lnTo>
                      <a:pt x="269" y="134"/>
                    </a:lnTo>
                    <a:lnTo>
                      <a:pt x="260" y="134"/>
                    </a:lnTo>
                    <a:lnTo>
                      <a:pt x="249" y="134"/>
                    </a:lnTo>
                    <a:lnTo>
                      <a:pt x="240" y="137"/>
                    </a:lnTo>
                    <a:lnTo>
                      <a:pt x="233" y="137"/>
                    </a:lnTo>
                    <a:lnTo>
                      <a:pt x="224" y="140"/>
                    </a:lnTo>
                    <a:lnTo>
                      <a:pt x="213" y="140"/>
                    </a:lnTo>
                    <a:lnTo>
                      <a:pt x="204" y="140"/>
                    </a:lnTo>
                    <a:lnTo>
                      <a:pt x="195" y="140"/>
                    </a:lnTo>
                    <a:lnTo>
                      <a:pt x="185" y="140"/>
                    </a:lnTo>
                    <a:lnTo>
                      <a:pt x="176" y="137"/>
                    </a:lnTo>
                    <a:lnTo>
                      <a:pt x="154" y="132"/>
                    </a:lnTo>
                    <a:lnTo>
                      <a:pt x="131" y="126"/>
                    </a:lnTo>
                    <a:lnTo>
                      <a:pt x="109" y="115"/>
                    </a:lnTo>
                    <a:lnTo>
                      <a:pt x="89" y="103"/>
                    </a:lnTo>
                    <a:lnTo>
                      <a:pt x="70" y="93"/>
                    </a:lnTo>
                    <a:lnTo>
                      <a:pt x="50" y="76"/>
                    </a:lnTo>
                    <a:lnTo>
                      <a:pt x="34" y="61"/>
                    </a:lnTo>
                    <a:lnTo>
                      <a:pt x="22" y="42"/>
                    </a:lnTo>
                    <a:lnTo>
                      <a:pt x="9" y="22"/>
                    </a:lnTo>
                    <a:lnTo>
                      <a:pt x="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45" name="Freeform 1191"/>
              <p:cNvSpPr>
                <a:spLocks/>
              </p:cNvSpPr>
              <p:nvPr/>
            </p:nvSpPr>
            <p:spPr bwMode="auto">
              <a:xfrm>
                <a:off x="3975" y="2144"/>
                <a:ext cx="246" cy="70"/>
              </a:xfrm>
              <a:custGeom>
                <a:avLst/>
                <a:gdLst>
                  <a:gd name="T0" fmla="*/ 3 w 246"/>
                  <a:gd name="T1" fmla="*/ 6 h 70"/>
                  <a:gd name="T2" fmla="*/ 3 w 246"/>
                  <a:gd name="T3" fmla="*/ 9 h 70"/>
                  <a:gd name="T4" fmla="*/ 0 w 246"/>
                  <a:gd name="T5" fmla="*/ 9 h 70"/>
                  <a:gd name="T6" fmla="*/ 0 w 246"/>
                  <a:gd name="T7" fmla="*/ 9 h 70"/>
                  <a:gd name="T8" fmla="*/ 0 w 246"/>
                  <a:gd name="T9" fmla="*/ 6 h 70"/>
                  <a:gd name="T10" fmla="*/ 0 w 246"/>
                  <a:gd name="T11" fmla="*/ 6 h 70"/>
                  <a:gd name="T12" fmla="*/ 0 w 246"/>
                  <a:gd name="T13" fmla="*/ 3 h 70"/>
                  <a:gd name="T14" fmla="*/ 0 w 246"/>
                  <a:gd name="T15" fmla="*/ 3 h 70"/>
                  <a:gd name="T16" fmla="*/ 0 w 246"/>
                  <a:gd name="T17" fmla="*/ 0 h 70"/>
                  <a:gd name="T18" fmla="*/ 3 w 246"/>
                  <a:gd name="T19" fmla="*/ 0 h 70"/>
                  <a:gd name="T20" fmla="*/ 3 w 246"/>
                  <a:gd name="T21" fmla="*/ 0 h 70"/>
                  <a:gd name="T22" fmla="*/ 6 w 246"/>
                  <a:gd name="T23" fmla="*/ 0 h 70"/>
                  <a:gd name="T24" fmla="*/ 28 w 246"/>
                  <a:gd name="T25" fmla="*/ 3 h 70"/>
                  <a:gd name="T26" fmla="*/ 77 w 246"/>
                  <a:gd name="T27" fmla="*/ 13 h 70"/>
                  <a:gd name="T28" fmla="*/ 125 w 246"/>
                  <a:gd name="T29" fmla="*/ 19 h 70"/>
                  <a:gd name="T30" fmla="*/ 170 w 246"/>
                  <a:gd name="T31" fmla="*/ 33 h 70"/>
                  <a:gd name="T32" fmla="*/ 218 w 246"/>
                  <a:gd name="T33" fmla="*/ 45 h 70"/>
                  <a:gd name="T34" fmla="*/ 240 w 246"/>
                  <a:gd name="T35" fmla="*/ 55 h 70"/>
                  <a:gd name="T36" fmla="*/ 240 w 246"/>
                  <a:gd name="T37" fmla="*/ 55 h 70"/>
                  <a:gd name="T38" fmla="*/ 243 w 246"/>
                  <a:gd name="T39" fmla="*/ 58 h 70"/>
                  <a:gd name="T40" fmla="*/ 243 w 246"/>
                  <a:gd name="T41" fmla="*/ 58 h 70"/>
                  <a:gd name="T42" fmla="*/ 243 w 246"/>
                  <a:gd name="T43" fmla="*/ 61 h 70"/>
                  <a:gd name="T44" fmla="*/ 243 w 246"/>
                  <a:gd name="T45" fmla="*/ 64 h 70"/>
                  <a:gd name="T46" fmla="*/ 243 w 246"/>
                  <a:gd name="T47" fmla="*/ 64 h 70"/>
                  <a:gd name="T48" fmla="*/ 243 w 246"/>
                  <a:gd name="T49" fmla="*/ 67 h 70"/>
                  <a:gd name="T50" fmla="*/ 240 w 246"/>
                  <a:gd name="T51" fmla="*/ 67 h 70"/>
                  <a:gd name="T52" fmla="*/ 240 w 246"/>
                  <a:gd name="T53" fmla="*/ 67 h 70"/>
                  <a:gd name="T54" fmla="*/ 237 w 246"/>
                  <a:gd name="T55" fmla="*/ 70 h 70"/>
                  <a:gd name="T56" fmla="*/ 237 w 246"/>
                  <a:gd name="T57" fmla="*/ 70 h 70"/>
                  <a:gd name="T58" fmla="*/ 218 w 246"/>
                  <a:gd name="T59" fmla="*/ 67 h 70"/>
                  <a:gd name="T60" fmla="*/ 198 w 246"/>
                  <a:gd name="T61" fmla="*/ 64 h 70"/>
                  <a:gd name="T62" fmla="*/ 179 w 246"/>
                  <a:gd name="T63" fmla="*/ 58 h 70"/>
                  <a:gd name="T64" fmla="*/ 160 w 246"/>
                  <a:gd name="T65" fmla="*/ 51 h 70"/>
                  <a:gd name="T66" fmla="*/ 142 w 246"/>
                  <a:gd name="T67" fmla="*/ 45 h 70"/>
                  <a:gd name="T68" fmla="*/ 125 w 246"/>
                  <a:gd name="T69" fmla="*/ 42 h 70"/>
                  <a:gd name="T70" fmla="*/ 95 w 246"/>
                  <a:gd name="T71" fmla="*/ 39 h 70"/>
                  <a:gd name="T72" fmla="*/ 67 w 246"/>
                  <a:gd name="T73" fmla="*/ 36 h 70"/>
                  <a:gd name="T74" fmla="*/ 42 w 246"/>
                  <a:gd name="T75" fmla="*/ 28 h 70"/>
                  <a:gd name="T76" fmla="*/ 16 w 246"/>
                  <a:gd name="T77" fmla="*/ 1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6"/>
                  <a:gd name="T118" fmla="*/ 0 h 70"/>
                  <a:gd name="T119" fmla="*/ 246 w 246"/>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6" h="70">
                    <a:moveTo>
                      <a:pt x="3" y="6"/>
                    </a:moveTo>
                    <a:lnTo>
                      <a:pt x="3" y="6"/>
                    </a:lnTo>
                    <a:lnTo>
                      <a:pt x="3" y="9"/>
                    </a:lnTo>
                    <a:lnTo>
                      <a:pt x="0" y="9"/>
                    </a:lnTo>
                    <a:lnTo>
                      <a:pt x="0" y="6"/>
                    </a:lnTo>
                    <a:lnTo>
                      <a:pt x="0" y="3"/>
                    </a:lnTo>
                    <a:lnTo>
                      <a:pt x="0" y="0"/>
                    </a:lnTo>
                    <a:lnTo>
                      <a:pt x="3" y="0"/>
                    </a:lnTo>
                    <a:lnTo>
                      <a:pt x="6" y="0"/>
                    </a:lnTo>
                    <a:lnTo>
                      <a:pt x="28" y="3"/>
                    </a:lnTo>
                    <a:lnTo>
                      <a:pt x="55" y="6"/>
                    </a:lnTo>
                    <a:lnTo>
                      <a:pt x="77" y="13"/>
                    </a:lnTo>
                    <a:lnTo>
                      <a:pt x="100" y="16"/>
                    </a:lnTo>
                    <a:lnTo>
                      <a:pt x="125" y="19"/>
                    </a:lnTo>
                    <a:lnTo>
                      <a:pt x="148" y="25"/>
                    </a:lnTo>
                    <a:lnTo>
                      <a:pt x="170" y="33"/>
                    </a:lnTo>
                    <a:lnTo>
                      <a:pt x="196" y="39"/>
                    </a:lnTo>
                    <a:lnTo>
                      <a:pt x="218" y="45"/>
                    </a:lnTo>
                    <a:lnTo>
                      <a:pt x="240" y="55"/>
                    </a:lnTo>
                    <a:lnTo>
                      <a:pt x="243" y="55"/>
                    </a:lnTo>
                    <a:lnTo>
                      <a:pt x="243" y="58"/>
                    </a:lnTo>
                    <a:lnTo>
                      <a:pt x="243" y="61"/>
                    </a:lnTo>
                    <a:lnTo>
                      <a:pt x="246" y="61"/>
                    </a:lnTo>
                    <a:lnTo>
                      <a:pt x="243" y="64"/>
                    </a:lnTo>
                    <a:lnTo>
                      <a:pt x="243" y="67"/>
                    </a:lnTo>
                    <a:lnTo>
                      <a:pt x="240" y="67"/>
                    </a:lnTo>
                    <a:lnTo>
                      <a:pt x="237" y="70"/>
                    </a:lnTo>
                    <a:lnTo>
                      <a:pt x="227" y="67"/>
                    </a:lnTo>
                    <a:lnTo>
                      <a:pt x="218" y="67"/>
                    </a:lnTo>
                    <a:lnTo>
                      <a:pt x="209" y="64"/>
                    </a:lnTo>
                    <a:lnTo>
                      <a:pt x="198" y="64"/>
                    </a:lnTo>
                    <a:lnTo>
                      <a:pt x="190" y="61"/>
                    </a:lnTo>
                    <a:lnTo>
                      <a:pt x="179" y="58"/>
                    </a:lnTo>
                    <a:lnTo>
                      <a:pt x="170" y="55"/>
                    </a:lnTo>
                    <a:lnTo>
                      <a:pt x="160" y="51"/>
                    </a:lnTo>
                    <a:lnTo>
                      <a:pt x="151" y="48"/>
                    </a:lnTo>
                    <a:lnTo>
                      <a:pt x="142" y="45"/>
                    </a:lnTo>
                    <a:lnTo>
                      <a:pt x="125" y="42"/>
                    </a:lnTo>
                    <a:lnTo>
                      <a:pt x="112" y="39"/>
                    </a:lnTo>
                    <a:lnTo>
                      <a:pt x="95" y="39"/>
                    </a:lnTo>
                    <a:lnTo>
                      <a:pt x="83" y="36"/>
                    </a:lnTo>
                    <a:lnTo>
                      <a:pt x="67" y="36"/>
                    </a:lnTo>
                    <a:lnTo>
                      <a:pt x="55" y="33"/>
                    </a:lnTo>
                    <a:lnTo>
                      <a:pt x="42" y="28"/>
                    </a:lnTo>
                    <a:lnTo>
                      <a:pt x="28" y="22"/>
                    </a:lnTo>
                    <a:lnTo>
                      <a:pt x="16" y="16"/>
                    </a:lnTo>
                    <a:lnTo>
                      <a:pt x="3" y="6"/>
                    </a:lnTo>
                    <a:close/>
                  </a:path>
                </a:pathLst>
              </a:custGeom>
              <a:solidFill>
                <a:srgbClr val="FF7FCB"/>
              </a:solidFill>
              <a:ln w="4763">
                <a:solidFill>
                  <a:srgbClr val="000000"/>
                </a:solidFill>
                <a:prstDash val="solid"/>
                <a:round/>
                <a:headEnd/>
                <a:tailEnd/>
              </a:ln>
            </p:spPr>
            <p:txBody>
              <a:bodyPr/>
              <a:lstStyle/>
              <a:p>
                <a:endParaRPr lang="hr-HR"/>
              </a:p>
            </p:txBody>
          </p:sp>
          <p:sp>
            <p:nvSpPr>
              <p:cNvPr id="17446" name="Freeform 1192"/>
              <p:cNvSpPr>
                <a:spLocks/>
              </p:cNvSpPr>
              <p:nvPr/>
            </p:nvSpPr>
            <p:spPr bwMode="auto">
              <a:xfrm>
                <a:off x="3975" y="2144"/>
                <a:ext cx="246" cy="70"/>
              </a:xfrm>
              <a:custGeom>
                <a:avLst/>
                <a:gdLst>
                  <a:gd name="T0" fmla="*/ 3 w 246"/>
                  <a:gd name="T1" fmla="*/ 6 h 70"/>
                  <a:gd name="T2" fmla="*/ 3 w 246"/>
                  <a:gd name="T3" fmla="*/ 9 h 70"/>
                  <a:gd name="T4" fmla="*/ 0 w 246"/>
                  <a:gd name="T5" fmla="*/ 9 h 70"/>
                  <a:gd name="T6" fmla="*/ 0 w 246"/>
                  <a:gd name="T7" fmla="*/ 9 h 70"/>
                  <a:gd name="T8" fmla="*/ 0 w 246"/>
                  <a:gd name="T9" fmla="*/ 6 h 70"/>
                  <a:gd name="T10" fmla="*/ 0 w 246"/>
                  <a:gd name="T11" fmla="*/ 6 h 70"/>
                  <a:gd name="T12" fmla="*/ 0 w 246"/>
                  <a:gd name="T13" fmla="*/ 3 h 70"/>
                  <a:gd name="T14" fmla="*/ 0 w 246"/>
                  <a:gd name="T15" fmla="*/ 3 h 70"/>
                  <a:gd name="T16" fmla="*/ 0 w 246"/>
                  <a:gd name="T17" fmla="*/ 0 h 70"/>
                  <a:gd name="T18" fmla="*/ 3 w 246"/>
                  <a:gd name="T19" fmla="*/ 0 h 70"/>
                  <a:gd name="T20" fmla="*/ 3 w 246"/>
                  <a:gd name="T21" fmla="*/ 0 h 70"/>
                  <a:gd name="T22" fmla="*/ 6 w 246"/>
                  <a:gd name="T23" fmla="*/ 0 h 70"/>
                  <a:gd name="T24" fmla="*/ 28 w 246"/>
                  <a:gd name="T25" fmla="*/ 3 h 70"/>
                  <a:gd name="T26" fmla="*/ 77 w 246"/>
                  <a:gd name="T27" fmla="*/ 13 h 70"/>
                  <a:gd name="T28" fmla="*/ 125 w 246"/>
                  <a:gd name="T29" fmla="*/ 19 h 70"/>
                  <a:gd name="T30" fmla="*/ 170 w 246"/>
                  <a:gd name="T31" fmla="*/ 33 h 70"/>
                  <a:gd name="T32" fmla="*/ 218 w 246"/>
                  <a:gd name="T33" fmla="*/ 45 h 70"/>
                  <a:gd name="T34" fmla="*/ 240 w 246"/>
                  <a:gd name="T35" fmla="*/ 55 h 70"/>
                  <a:gd name="T36" fmla="*/ 240 w 246"/>
                  <a:gd name="T37" fmla="*/ 55 h 70"/>
                  <a:gd name="T38" fmla="*/ 243 w 246"/>
                  <a:gd name="T39" fmla="*/ 58 h 70"/>
                  <a:gd name="T40" fmla="*/ 243 w 246"/>
                  <a:gd name="T41" fmla="*/ 58 h 70"/>
                  <a:gd name="T42" fmla="*/ 243 w 246"/>
                  <a:gd name="T43" fmla="*/ 61 h 70"/>
                  <a:gd name="T44" fmla="*/ 243 w 246"/>
                  <a:gd name="T45" fmla="*/ 64 h 70"/>
                  <a:gd name="T46" fmla="*/ 243 w 246"/>
                  <a:gd name="T47" fmla="*/ 64 h 70"/>
                  <a:gd name="T48" fmla="*/ 243 w 246"/>
                  <a:gd name="T49" fmla="*/ 67 h 70"/>
                  <a:gd name="T50" fmla="*/ 240 w 246"/>
                  <a:gd name="T51" fmla="*/ 67 h 70"/>
                  <a:gd name="T52" fmla="*/ 240 w 246"/>
                  <a:gd name="T53" fmla="*/ 67 h 70"/>
                  <a:gd name="T54" fmla="*/ 237 w 246"/>
                  <a:gd name="T55" fmla="*/ 70 h 70"/>
                  <a:gd name="T56" fmla="*/ 237 w 246"/>
                  <a:gd name="T57" fmla="*/ 70 h 70"/>
                  <a:gd name="T58" fmla="*/ 218 w 246"/>
                  <a:gd name="T59" fmla="*/ 67 h 70"/>
                  <a:gd name="T60" fmla="*/ 198 w 246"/>
                  <a:gd name="T61" fmla="*/ 64 h 70"/>
                  <a:gd name="T62" fmla="*/ 179 w 246"/>
                  <a:gd name="T63" fmla="*/ 58 h 70"/>
                  <a:gd name="T64" fmla="*/ 160 w 246"/>
                  <a:gd name="T65" fmla="*/ 51 h 70"/>
                  <a:gd name="T66" fmla="*/ 142 w 246"/>
                  <a:gd name="T67" fmla="*/ 45 h 70"/>
                  <a:gd name="T68" fmla="*/ 125 w 246"/>
                  <a:gd name="T69" fmla="*/ 42 h 70"/>
                  <a:gd name="T70" fmla="*/ 95 w 246"/>
                  <a:gd name="T71" fmla="*/ 39 h 70"/>
                  <a:gd name="T72" fmla="*/ 67 w 246"/>
                  <a:gd name="T73" fmla="*/ 36 h 70"/>
                  <a:gd name="T74" fmla="*/ 42 w 246"/>
                  <a:gd name="T75" fmla="*/ 28 h 70"/>
                  <a:gd name="T76" fmla="*/ 16 w 246"/>
                  <a:gd name="T77" fmla="*/ 1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6"/>
                  <a:gd name="T118" fmla="*/ 0 h 70"/>
                  <a:gd name="T119" fmla="*/ 246 w 246"/>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6" h="70">
                    <a:moveTo>
                      <a:pt x="3" y="6"/>
                    </a:moveTo>
                    <a:lnTo>
                      <a:pt x="3" y="6"/>
                    </a:lnTo>
                    <a:lnTo>
                      <a:pt x="3" y="9"/>
                    </a:lnTo>
                    <a:lnTo>
                      <a:pt x="0" y="9"/>
                    </a:lnTo>
                    <a:lnTo>
                      <a:pt x="0" y="6"/>
                    </a:lnTo>
                    <a:lnTo>
                      <a:pt x="0" y="3"/>
                    </a:lnTo>
                    <a:lnTo>
                      <a:pt x="0" y="0"/>
                    </a:lnTo>
                    <a:lnTo>
                      <a:pt x="3" y="0"/>
                    </a:lnTo>
                    <a:lnTo>
                      <a:pt x="6" y="0"/>
                    </a:lnTo>
                    <a:lnTo>
                      <a:pt x="28" y="3"/>
                    </a:lnTo>
                    <a:lnTo>
                      <a:pt x="55" y="6"/>
                    </a:lnTo>
                    <a:lnTo>
                      <a:pt x="77" y="13"/>
                    </a:lnTo>
                    <a:lnTo>
                      <a:pt x="100" y="16"/>
                    </a:lnTo>
                    <a:lnTo>
                      <a:pt x="125" y="19"/>
                    </a:lnTo>
                    <a:lnTo>
                      <a:pt x="148" y="25"/>
                    </a:lnTo>
                    <a:lnTo>
                      <a:pt x="170" y="33"/>
                    </a:lnTo>
                    <a:lnTo>
                      <a:pt x="196" y="39"/>
                    </a:lnTo>
                    <a:lnTo>
                      <a:pt x="218" y="45"/>
                    </a:lnTo>
                    <a:lnTo>
                      <a:pt x="240" y="55"/>
                    </a:lnTo>
                    <a:lnTo>
                      <a:pt x="243" y="55"/>
                    </a:lnTo>
                    <a:lnTo>
                      <a:pt x="243" y="58"/>
                    </a:lnTo>
                    <a:lnTo>
                      <a:pt x="243" y="61"/>
                    </a:lnTo>
                    <a:lnTo>
                      <a:pt x="246" y="61"/>
                    </a:lnTo>
                    <a:lnTo>
                      <a:pt x="243" y="64"/>
                    </a:lnTo>
                    <a:lnTo>
                      <a:pt x="243" y="67"/>
                    </a:lnTo>
                    <a:lnTo>
                      <a:pt x="240" y="67"/>
                    </a:lnTo>
                    <a:lnTo>
                      <a:pt x="237" y="70"/>
                    </a:lnTo>
                    <a:lnTo>
                      <a:pt x="227" y="67"/>
                    </a:lnTo>
                    <a:lnTo>
                      <a:pt x="218" y="67"/>
                    </a:lnTo>
                    <a:lnTo>
                      <a:pt x="209" y="64"/>
                    </a:lnTo>
                    <a:lnTo>
                      <a:pt x="198" y="64"/>
                    </a:lnTo>
                    <a:lnTo>
                      <a:pt x="190" y="61"/>
                    </a:lnTo>
                    <a:lnTo>
                      <a:pt x="179" y="58"/>
                    </a:lnTo>
                    <a:lnTo>
                      <a:pt x="170" y="55"/>
                    </a:lnTo>
                    <a:lnTo>
                      <a:pt x="160" y="51"/>
                    </a:lnTo>
                    <a:lnTo>
                      <a:pt x="151" y="48"/>
                    </a:lnTo>
                    <a:lnTo>
                      <a:pt x="142" y="45"/>
                    </a:lnTo>
                    <a:lnTo>
                      <a:pt x="125" y="42"/>
                    </a:lnTo>
                    <a:lnTo>
                      <a:pt x="112" y="39"/>
                    </a:lnTo>
                    <a:lnTo>
                      <a:pt x="95" y="39"/>
                    </a:lnTo>
                    <a:lnTo>
                      <a:pt x="83" y="36"/>
                    </a:lnTo>
                    <a:lnTo>
                      <a:pt x="67" y="36"/>
                    </a:lnTo>
                    <a:lnTo>
                      <a:pt x="55" y="33"/>
                    </a:lnTo>
                    <a:lnTo>
                      <a:pt x="42" y="28"/>
                    </a:lnTo>
                    <a:lnTo>
                      <a:pt x="28" y="22"/>
                    </a:lnTo>
                    <a:lnTo>
                      <a:pt x="16" y="16"/>
                    </a:lnTo>
                    <a:lnTo>
                      <a:pt x="3"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447" name="Freeform 1193"/>
              <p:cNvSpPr>
                <a:spLocks/>
              </p:cNvSpPr>
              <p:nvPr/>
            </p:nvSpPr>
            <p:spPr bwMode="auto">
              <a:xfrm>
                <a:off x="4106" y="1761"/>
                <a:ext cx="266" cy="139"/>
              </a:xfrm>
              <a:custGeom>
                <a:avLst/>
                <a:gdLst>
                  <a:gd name="T0" fmla="*/ 0 w 266"/>
                  <a:gd name="T1" fmla="*/ 139 h 139"/>
                  <a:gd name="T2" fmla="*/ 0 w 266"/>
                  <a:gd name="T3" fmla="*/ 139 h 139"/>
                  <a:gd name="T4" fmla="*/ 0 w 266"/>
                  <a:gd name="T5" fmla="*/ 132 h 139"/>
                  <a:gd name="T6" fmla="*/ 3 w 266"/>
                  <a:gd name="T7" fmla="*/ 126 h 139"/>
                  <a:gd name="T8" fmla="*/ 6 w 266"/>
                  <a:gd name="T9" fmla="*/ 117 h 139"/>
                  <a:gd name="T10" fmla="*/ 14 w 266"/>
                  <a:gd name="T11" fmla="*/ 106 h 139"/>
                  <a:gd name="T12" fmla="*/ 20 w 266"/>
                  <a:gd name="T13" fmla="*/ 94 h 139"/>
                  <a:gd name="T14" fmla="*/ 33 w 266"/>
                  <a:gd name="T15" fmla="*/ 78 h 139"/>
                  <a:gd name="T16" fmla="*/ 45 w 266"/>
                  <a:gd name="T17" fmla="*/ 65 h 139"/>
                  <a:gd name="T18" fmla="*/ 62 w 266"/>
                  <a:gd name="T19" fmla="*/ 48 h 139"/>
                  <a:gd name="T20" fmla="*/ 81 w 266"/>
                  <a:gd name="T21" fmla="*/ 36 h 139"/>
                  <a:gd name="T22" fmla="*/ 81 w 266"/>
                  <a:gd name="T23" fmla="*/ 36 h 139"/>
                  <a:gd name="T24" fmla="*/ 100 w 266"/>
                  <a:gd name="T25" fmla="*/ 26 h 139"/>
                  <a:gd name="T26" fmla="*/ 118 w 266"/>
                  <a:gd name="T27" fmla="*/ 20 h 139"/>
                  <a:gd name="T28" fmla="*/ 145 w 266"/>
                  <a:gd name="T29" fmla="*/ 17 h 139"/>
                  <a:gd name="T30" fmla="*/ 168 w 266"/>
                  <a:gd name="T31" fmla="*/ 14 h 139"/>
                  <a:gd name="T32" fmla="*/ 193 w 266"/>
                  <a:gd name="T33" fmla="*/ 11 h 139"/>
                  <a:gd name="T34" fmla="*/ 215 w 266"/>
                  <a:gd name="T35" fmla="*/ 11 h 139"/>
                  <a:gd name="T36" fmla="*/ 235 w 266"/>
                  <a:gd name="T37" fmla="*/ 11 h 139"/>
                  <a:gd name="T38" fmla="*/ 250 w 266"/>
                  <a:gd name="T39" fmla="*/ 11 h 139"/>
                  <a:gd name="T40" fmla="*/ 263 w 266"/>
                  <a:gd name="T41" fmla="*/ 11 h 139"/>
                  <a:gd name="T42" fmla="*/ 266 w 266"/>
                  <a:gd name="T43" fmla="*/ 11 h 139"/>
                  <a:gd name="T44" fmla="*/ 266 w 266"/>
                  <a:gd name="T45" fmla="*/ 11 h 139"/>
                  <a:gd name="T46" fmla="*/ 263 w 266"/>
                  <a:gd name="T47" fmla="*/ 11 h 139"/>
                  <a:gd name="T48" fmla="*/ 257 w 266"/>
                  <a:gd name="T49" fmla="*/ 6 h 139"/>
                  <a:gd name="T50" fmla="*/ 244 w 266"/>
                  <a:gd name="T51" fmla="*/ 6 h 139"/>
                  <a:gd name="T52" fmla="*/ 227 w 266"/>
                  <a:gd name="T53" fmla="*/ 3 h 139"/>
                  <a:gd name="T54" fmla="*/ 209 w 266"/>
                  <a:gd name="T55" fmla="*/ 0 h 139"/>
                  <a:gd name="T56" fmla="*/ 190 w 266"/>
                  <a:gd name="T57" fmla="*/ 0 h 139"/>
                  <a:gd name="T58" fmla="*/ 171 w 266"/>
                  <a:gd name="T59" fmla="*/ 0 h 139"/>
                  <a:gd name="T60" fmla="*/ 148 w 266"/>
                  <a:gd name="T61" fmla="*/ 0 h 139"/>
                  <a:gd name="T62" fmla="*/ 126 w 266"/>
                  <a:gd name="T63" fmla="*/ 3 h 139"/>
                  <a:gd name="T64" fmla="*/ 103 w 266"/>
                  <a:gd name="T65" fmla="*/ 11 h 139"/>
                  <a:gd name="T66" fmla="*/ 103 w 266"/>
                  <a:gd name="T67" fmla="*/ 11 h 139"/>
                  <a:gd name="T68" fmla="*/ 70 w 266"/>
                  <a:gd name="T69" fmla="*/ 23 h 139"/>
                  <a:gd name="T70" fmla="*/ 48 w 266"/>
                  <a:gd name="T71" fmla="*/ 39 h 139"/>
                  <a:gd name="T72" fmla="*/ 29 w 266"/>
                  <a:gd name="T73" fmla="*/ 56 h 139"/>
                  <a:gd name="T74" fmla="*/ 17 w 266"/>
                  <a:gd name="T75" fmla="*/ 75 h 139"/>
                  <a:gd name="T76" fmla="*/ 6 w 266"/>
                  <a:gd name="T77" fmla="*/ 90 h 139"/>
                  <a:gd name="T78" fmla="*/ 0 w 266"/>
                  <a:gd name="T79" fmla="*/ 106 h 139"/>
                  <a:gd name="T80" fmla="*/ 0 w 266"/>
                  <a:gd name="T81" fmla="*/ 120 h 139"/>
                  <a:gd name="T82" fmla="*/ 0 w 266"/>
                  <a:gd name="T83" fmla="*/ 129 h 139"/>
                  <a:gd name="T84" fmla="*/ 0 w 266"/>
                  <a:gd name="T85" fmla="*/ 135 h 139"/>
                  <a:gd name="T86" fmla="*/ 0 w 266"/>
                  <a:gd name="T87" fmla="*/ 139 h 1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6"/>
                  <a:gd name="T133" fmla="*/ 0 h 139"/>
                  <a:gd name="T134" fmla="*/ 266 w 266"/>
                  <a:gd name="T135" fmla="*/ 139 h 1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6" h="139">
                    <a:moveTo>
                      <a:pt x="0" y="139"/>
                    </a:moveTo>
                    <a:lnTo>
                      <a:pt x="0" y="139"/>
                    </a:lnTo>
                    <a:lnTo>
                      <a:pt x="0" y="132"/>
                    </a:lnTo>
                    <a:lnTo>
                      <a:pt x="3" y="126"/>
                    </a:lnTo>
                    <a:lnTo>
                      <a:pt x="6" y="117"/>
                    </a:lnTo>
                    <a:lnTo>
                      <a:pt x="14" y="106"/>
                    </a:lnTo>
                    <a:lnTo>
                      <a:pt x="20" y="94"/>
                    </a:lnTo>
                    <a:lnTo>
                      <a:pt x="33" y="78"/>
                    </a:lnTo>
                    <a:lnTo>
                      <a:pt x="45" y="65"/>
                    </a:lnTo>
                    <a:lnTo>
                      <a:pt x="62" y="48"/>
                    </a:lnTo>
                    <a:lnTo>
                      <a:pt x="81" y="36"/>
                    </a:lnTo>
                    <a:lnTo>
                      <a:pt x="100" y="26"/>
                    </a:lnTo>
                    <a:lnTo>
                      <a:pt x="118" y="20"/>
                    </a:lnTo>
                    <a:lnTo>
                      <a:pt x="145" y="17"/>
                    </a:lnTo>
                    <a:lnTo>
                      <a:pt x="168" y="14"/>
                    </a:lnTo>
                    <a:lnTo>
                      <a:pt x="193" y="11"/>
                    </a:lnTo>
                    <a:lnTo>
                      <a:pt x="215" y="11"/>
                    </a:lnTo>
                    <a:lnTo>
                      <a:pt x="235" y="11"/>
                    </a:lnTo>
                    <a:lnTo>
                      <a:pt x="250" y="11"/>
                    </a:lnTo>
                    <a:lnTo>
                      <a:pt x="263" y="11"/>
                    </a:lnTo>
                    <a:lnTo>
                      <a:pt x="266" y="11"/>
                    </a:lnTo>
                    <a:lnTo>
                      <a:pt x="263" y="11"/>
                    </a:lnTo>
                    <a:lnTo>
                      <a:pt x="257" y="6"/>
                    </a:lnTo>
                    <a:lnTo>
                      <a:pt x="244" y="6"/>
                    </a:lnTo>
                    <a:lnTo>
                      <a:pt x="227" y="3"/>
                    </a:lnTo>
                    <a:lnTo>
                      <a:pt x="209" y="0"/>
                    </a:lnTo>
                    <a:lnTo>
                      <a:pt x="190" y="0"/>
                    </a:lnTo>
                    <a:lnTo>
                      <a:pt x="171" y="0"/>
                    </a:lnTo>
                    <a:lnTo>
                      <a:pt x="148" y="0"/>
                    </a:lnTo>
                    <a:lnTo>
                      <a:pt x="126" y="3"/>
                    </a:lnTo>
                    <a:lnTo>
                      <a:pt x="103" y="11"/>
                    </a:lnTo>
                    <a:lnTo>
                      <a:pt x="70" y="23"/>
                    </a:lnTo>
                    <a:lnTo>
                      <a:pt x="48" y="39"/>
                    </a:lnTo>
                    <a:lnTo>
                      <a:pt x="29" y="56"/>
                    </a:lnTo>
                    <a:lnTo>
                      <a:pt x="17" y="75"/>
                    </a:lnTo>
                    <a:lnTo>
                      <a:pt x="6" y="90"/>
                    </a:lnTo>
                    <a:lnTo>
                      <a:pt x="0" y="106"/>
                    </a:lnTo>
                    <a:lnTo>
                      <a:pt x="0" y="120"/>
                    </a:lnTo>
                    <a:lnTo>
                      <a:pt x="0" y="129"/>
                    </a:lnTo>
                    <a:lnTo>
                      <a:pt x="0" y="135"/>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7448" name="Freeform 1194"/>
              <p:cNvSpPr>
                <a:spLocks/>
              </p:cNvSpPr>
              <p:nvPr/>
            </p:nvSpPr>
            <p:spPr bwMode="auto">
              <a:xfrm>
                <a:off x="3863" y="1610"/>
                <a:ext cx="391" cy="245"/>
              </a:xfrm>
              <a:custGeom>
                <a:avLst/>
                <a:gdLst>
                  <a:gd name="T0" fmla="*/ 0 w 391"/>
                  <a:gd name="T1" fmla="*/ 245 h 245"/>
                  <a:gd name="T2" fmla="*/ 3 w 391"/>
                  <a:gd name="T3" fmla="*/ 226 h 245"/>
                  <a:gd name="T4" fmla="*/ 3 w 391"/>
                  <a:gd name="T5" fmla="*/ 210 h 245"/>
                  <a:gd name="T6" fmla="*/ 6 w 391"/>
                  <a:gd name="T7" fmla="*/ 193 h 245"/>
                  <a:gd name="T8" fmla="*/ 13 w 391"/>
                  <a:gd name="T9" fmla="*/ 181 h 245"/>
                  <a:gd name="T10" fmla="*/ 19 w 391"/>
                  <a:gd name="T11" fmla="*/ 168 h 245"/>
                  <a:gd name="T12" fmla="*/ 25 w 391"/>
                  <a:gd name="T13" fmla="*/ 154 h 245"/>
                  <a:gd name="T14" fmla="*/ 36 w 391"/>
                  <a:gd name="T15" fmla="*/ 142 h 245"/>
                  <a:gd name="T16" fmla="*/ 47 w 391"/>
                  <a:gd name="T17" fmla="*/ 126 h 245"/>
                  <a:gd name="T18" fmla="*/ 64 w 391"/>
                  <a:gd name="T19" fmla="*/ 109 h 245"/>
                  <a:gd name="T20" fmla="*/ 80 w 391"/>
                  <a:gd name="T21" fmla="*/ 90 h 245"/>
                  <a:gd name="T22" fmla="*/ 80 w 391"/>
                  <a:gd name="T23" fmla="*/ 90 h 245"/>
                  <a:gd name="T24" fmla="*/ 106 w 391"/>
                  <a:gd name="T25" fmla="*/ 71 h 245"/>
                  <a:gd name="T26" fmla="*/ 137 w 391"/>
                  <a:gd name="T27" fmla="*/ 56 h 245"/>
                  <a:gd name="T28" fmla="*/ 176 w 391"/>
                  <a:gd name="T29" fmla="*/ 39 h 245"/>
                  <a:gd name="T30" fmla="*/ 218 w 391"/>
                  <a:gd name="T31" fmla="*/ 29 h 245"/>
                  <a:gd name="T32" fmla="*/ 263 w 391"/>
                  <a:gd name="T33" fmla="*/ 20 h 245"/>
                  <a:gd name="T34" fmla="*/ 302 w 391"/>
                  <a:gd name="T35" fmla="*/ 14 h 245"/>
                  <a:gd name="T36" fmla="*/ 336 w 391"/>
                  <a:gd name="T37" fmla="*/ 6 h 245"/>
                  <a:gd name="T38" fmla="*/ 366 w 391"/>
                  <a:gd name="T39" fmla="*/ 3 h 245"/>
                  <a:gd name="T40" fmla="*/ 385 w 391"/>
                  <a:gd name="T41" fmla="*/ 0 h 245"/>
                  <a:gd name="T42" fmla="*/ 391 w 391"/>
                  <a:gd name="T43" fmla="*/ 0 h 245"/>
                  <a:gd name="T44" fmla="*/ 391 w 391"/>
                  <a:gd name="T45" fmla="*/ 0 h 245"/>
                  <a:gd name="T46" fmla="*/ 388 w 391"/>
                  <a:gd name="T47" fmla="*/ 0 h 245"/>
                  <a:gd name="T48" fmla="*/ 378 w 391"/>
                  <a:gd name="T49" fmla="*/ 0 h 245"/>
                  <a:gd name="T50" fmla="*/ 366 w 391"/>
                  <a:gd name="T51" fmla="*/ 0 h 245"/>
                  <a:gd name="T52" fmla="*/ 349 w 391"/>
                  <a:gd name="T53" fmla="*/ 3 h 245"/>
                  <a:gd name="T54" fmla="*/ 330 w 391"/>
                  <a:gd name="T55" fmla="*/ 3 h 245"/>
                  <a:gd name="T56" fmla="*/ 308 w 391"/>
                  <a:gd name="T57" fmla="*/ 3 h 245"/>
                  <a:gd name="T58" fmla="*/ 285 w 391"/>
                  <a:gd name="T59" fmla="*/ 6 h 245"/>
                  <a:gd name="T60" fmla="*/ 260 w 391"/>
                  <a:gd name="T61" fmla="*/ 11 h 245"/>
                  <a:gd name="T62" fmla="*/ 240 w 391"/>
                  <a:gd name="T63" fmla="*/ 11 h 245"/>
                  <a:gd name="T64" fmla="*/ 218 w 391"/>
                  <a:gd name="T65" fmla="*/ 14 h 245"/>
                  <a:gd name="T66" fmla="*/ 218 w 391"/>
                  <a:gd name="T67" fmla="*/ 14 h 245"/>
                  <a:gd name="T68" fmla="*/ 182 w 391"/>
                  <a:gd name="T69" fmla="*/ 23 h 245"/>
                  <a:gd name="T70" fmla="*/ 151 w 391"/>
                  <a:gd name="T71" fmla="*/ 29 h 245"/>
                  <a:gd name="T72" fmla="*/ 121 w 391"/>
                  <a:gd name="T73" fmla="*/ 42 h 245"/>
                  <a:gd name="T74" fmla="*/ 95 w 391"/>
                  <a:gd name="T75" fmla="*/ 53 h 245"/>
                  <a:gd name="T76" fmla="*/ 73 w 391"/>
                  <a:gd name="T77" fmla="*/ 65 h 245"/>
                  <a:gd name="T78" fmla="*/ 58 w 391"/>
                  <a:gd name="T79" fmla="*/ 78 h 245"/>
                  <a:gd name="T80" fmla="*/ 41 w 391"/>
                  <a:gd name="T81" fmla="*/ 90 h 245"/>
                  <a:gd name="T82" fmla="*/ 28 w 391"/>
                  <a:gd name="T83" fmla="*/ 103 h 245"/>
                  <a:gd name="T84" fmla="*/ 19 w 391"/>
                  <a:gd name="T85" fmla="*/ 117 h 245"/>
                  <a:gd name="T86" fmla="*/ 13 w 391"/>
                  <a:gd name="T87" fmla="*/ 129 h 245"/>
                  <a:gd name="T88" fmla="*/ 13 w 391"/>
                  <a:gd name="T89" fmla="*/ 129 h 245"/>
                  <a:gd name="T90" fmla="*/ 9 w 391"/>
                  <a:gd name="T91" fmla="*/ 145 h 245"/>
                  <a:gd name="T92" fmla="*/ 6 w 391"/>
                  <a:gd name="T93" fmla="*/ 157 h 245"/>
                  <a:gd name="T94" fmla="*/ 6 w 391"/>
                  <a:gd name="T95" fmla="*/ 174 h 245"/>
                  <a:gd name="T96" fmla="*/ 3 w 391"/>
                  <a:gd name="T97" fmla="*/ 190 h 245"/>
                  <a:gd name="T98" fmla="*/ 3 w 391"/>
                  <a:gd name="T99" fmla="*/ 207 h 245"/>
                  <a:gd name="T100" fmla="*/ 3 w 391"/>
                  <a:gd name="T101" fmla="*/ 219 h 245"/>
                  <a:gd name="T102" fmla="*/ 0 w 391"/>
                  <a:gd name="T103" fmla="*/ 229 h 245"/>
                  <a:gd name="T104" fmla="*/ 0 w 391"/>
                  <a:gd name="T105" fmla="*/ 238 h 245"/>
                  <a:gd name="T106" fmla="*/ 0 w 391"/>
                  <a:gd name="T107" fmla="*/ 245 h 245"/>
                  <a:gd name="T108" fmla="*/ 0 w 391"/>
                  <a:gd name="T109" fmla="*/ 245 h 2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1"/>
                  <a:gd name="T166" fmla="*/ 0 h 245"/>
                  <a:gd name="T167" fmla="*/ 391 w 391"/>
                  <a:gd name="T168" fmla="*/ 245 h 2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1" h="245">
                    <a:moveTo>
                      <a:pt x="0" y="245"/>
                    </a:moveTo>
                    <a:lnTo>
                      <a:pt x="3" y="226"/>
                    </a:lnTo>
                    <a:lnTo>
                      <a:pt x="3" y="210"/>
                    </a:lnTo>
                    <a:lnTo>
                      <a:pt x="6" y="193"/>
                    </a:lnTo>
                    <a:lnTo>
                      <a:pt x="13" y="181"/>
                    </a:lnTo>
                    <a:lnTo>
                      <a:pt x="19" y="168"/>
                    </a:lnTo>
                    <a:lnTo>
                      <a:pt x="25" y="154"/>
                    </a:lnTo>
                    <a:lnTo>
                      <a:pt x="36" y="142"/>
                    </a:lnTo>
                    <a:lnTo>
                      <a:pt x="47" y="126"/>
                    </a:lnTo>
                    <a:lnTo>
                      <a:pt x="64" y="109"/>
                    </a:lnTo>
                    <a:lnTo>
                      <a:pt x="80" y="90"/>
                    </a:lnTo>
                    <a:lnTo>
                      <a:pt x="106" y="71"/>
                    </a:lnTo>
                    <a:lnTo>
                      <a:pt x="137" y="56"/>
                    </a:lnTo>
                    <a:lnTo>
                      <a:pt x="176" y="39"/>
                    </a:lnTo>
                    <a:lnTo>
                      <a:pt x="218" y="29"/>
                    </a:lnTo>
                    <a:lnTo>
                      <a:pt x="263" y="20"/>
                    </a:lnTo>
                    <a:lnTo>
                      <a:pt x="302" y="14"/>
                    </a:lnTo>
                    <a:lnTo>
                      <a:pt x="336" y="6"/>
                    </a:lnTo>
                    <a:lnTo>
                      <a:pt x="366" y="3"/>
                    </a:lnTo>
                    <a:lnTo>
                      <a:pt x="385" y="0"/>
                    </a:lnTo>
                    <a:lnTo>
                      <a:pt x="391" y="0"/>
                    </a:lnTo>
                    <a:lnTo>
                      <a:pt x="388" y="0"/>
                    </a:lnTo>
                    <a:lnTo>
                      <a:pt x="378" y="0"/>
                    </a:lnTo>
                    <a:lnTo>
                      <a:pt x="366" y="0"/>
                    </a:lnTo>
                    <a:lnTo>
                      <a:pt x="349" y="3"/>
                    </a:lnTo>
                    <a:lnTo>
                      <a:pt x="330" y="3"/>
                    </a:lnTo>
                    <a:lnTo>
                      <a:pt x="308" y="3"/>
                    </a:lnTo>
                    <a:lnTo>
                      <a:pt x="285" y="6"/>
                    </a:lnTo>
                    <a:lnTo>
                      <a:pt x="260" y="11"/>
                    </a:lnTo>
                    <a:lnTo>
                      <a:pt x="240" y="11"/>
                    </a:lnTo>
                    <a:lnTo>
                      <a:pt x="218" y="14"/>
                    </a:lnTo>
                    <a:lnTo>
                      <a:pt x="182" y="23"/>
                    </a:lnTo>
                    <a:lnTo>
                      <a:pt x="151" y="29"/>
                    </a:lnTo>
                    <a:lnTo>
                      <a:pt x="121" y="42"/>
                    </a:lnTo>
                    <a:lnTo>
                      <a:pt x="95" y="53"/>
                    </a:lnTo>
                    <a:lnTo>
                      <a:pt x="73" y="65"/>
                    </a:lnTo>
                    <a:lnTo>
                      <a:pt x="58" y="78"/>
                    </a:lnTo>
                    <a:lnTo>
                      <a:pt x="41" y="90"/>
                    </a:lnTo>
                    <a:lnTo>
                      <a:pt x="28" y="103"/>
                    </a:lnTo>
                    <a:lnTo>
                      <a:pt x="19" y="117"/>
                    </a:lnTo>
                    <a:lnTo>
                      <a:pt x="13" y="129"/>
                    </a:lnTo>
                    <a:lnTo>
                      <a:pt x="9" y="145"/>
                    </a:lnTo>
                    <a:lnTo>
                      <a:pt x="6" y="157"/>
                    </a:lnTo>
                    <a:lnTo>
                      <a:pt x="6" y="174"/>
                    </a:lnTo>
                    <a:lnTo>
                      <a:pt x="3" y="190"/>
                    </a:lnTo>
                    <a:lnTo>
                      <a:pt x="3" y="207"/>
                    </a:lnTo>
                    <a:lnTo>
                      <a:pt x="3" y="219"/>
                    </a:lnTo>
                    <a:lnTo>
                      <a:pt x="0" y="229"/>
                    </a:lnTo>
                    <a:lnTo>
                      <a:pt x="0" y="238"/>
                    </a:lnTo>
                    <a:lnTo>
                      <a:pt x="0" y="2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7449" name="Rectangle 1195"/>
              <p:cNvSpPr>
                <a:spLocks noChangeArrowheads="1"/>
              </p:cNvSpPr>
              <p:nvPr/>
            </p:nvSpPr>
            <p:spPr bwMode="auto">
              <a:xfrm>
                <a:off x="3613" y="1534"/>
                <a:ext cx="1381" cy="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grpSp>
        <p:sp>
          <p:nvSpPr>
            <p:cNvPr id="17416" name="Text Box 1196"/>
            <p:cNvSpPr txBox="1">
              <a:spLocks noChangeArrowheads="1"/>
            </p:cNvSpPr>
            <p:nvPr/>
          </p:nvSpPr>
          <p:spPr bwMode="auto">
            <a:xfrm>
              <a:off x="3904" y="1025"/>
              <a:ext cx="12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fr-CH" altLang="en-US" sz="2400" b="1" dirty="0">
                  <a:solidFill>
                    <a:srgbClr val="FFFF00"/>
                  </a:solidFill>
                  <a:latin typeface="Arial" pitchFamily="34" charset="0"/>
                </a:rPr>
                <a:t>   </a:t>
              </a:r>
              <a:r>
                <a:rPr lang="fr-CH" altLang="en-US" sz="2400" b="1" dirty="0">
                  <a:latin typeface="Arial" pitchFamily="34" charset="0"/>
                </a:rPr>
                <a:t>Osteoblast</a:t>
              </a:r>
              <a:endParaRPr lang="fr-FR" altLang="en-US" sz="2400" b="1" dirty="0">
                <a:latin typeface="Arial" pitchFamily="34" charset="0"/>
              </a:endParaRPr>
            </a:p>
          </p:txBody>
        </p:sp>
        <p:sp>
          <p:nvSpPr>
            <p:cNvPr id="17417" name="Text Box 1197"/>
            <p:cNvSpPr txBox="1">
              <a:spLocks noChangeArrowheads="1"/>
            </p:cNvSpPr>
            <p:nvPr/>
          </p:nvSpPr>
          <p:spPr bwMode="auto">
            <a:xfrm>
              <a:off x="3424" y="3372"/>
              <a:ext cx="2245" cy="29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solidFill>
                    <a:schemeClr val="bg1"/>
                  </a:solidFill>
                  <a:latin typeface="Arial" pitchFamily="34" charset="0"/>
                </a:rPr>
                <a:t> </a:t>
              </a:r>
              <a:r>
                <a:rPr lang="en-US" altLang="en-US" sz="2200" b="1" dirty="0" err="1" smtClean="0">
                  <a:solidFill>
                    <a:srgbClr val="FFFF00"/>
                  </a:solidFill>
                  <a:latin typeface="Arial" pitchFamily="34" charset="0"/>
                </a:rPr>
                <a:t>Stimula</a:t>
              </a:r>
              <a:r>
                <a:rPr lang="hr-HR" altLang="en-US" sz="2200" b="1" dirty="0" err="1" smtClean="0">
                  <a:solidFill>
                    <a:srgbClr val="FFFF00"/>
                  </a:solidFill>
                  <a:latin typeface="Arial" pitchFamily="34" charset="0"/>
                </a:rPr>
                <a:t>cija</a:t>
              </a:r>
              <a:r>
                <a:rPr lang="hr-HR" altLang="en-US" sz="2200" b="1" dirty="0" smtClean="0">
                  <a:solidFill>
                    <a:srgbClr val="FFFF00"/>
                  </a:solidFill>
                  <a:latin typeface="Arial" pitchFamily="34" charset="0"/>
                </a:rPr>
                <a:t> </a:t>
              </a:r>
              <a:r>
                <a:rPr lang="en-US" altLang="en-US" sz="2200" b="1" dirty="0" smtClean="0">
                  <a:solidFill>
                    <a:srgbClr val="FFFF00"/>
                  </a:solidFill>
                  <a:latin typeface="Arial" pitchFamily="34" charset="0"/>
                </a:rPr>
                <a:t>forma</a:t>
              </a:r>
              <a:r>
                <a:rPr lang="hr-HR" altLang="en-US" sz="2200" b="1" dirty="0" err="1" smtClean="0">
                  <a:solidFill>
                    <a:srgbClr val="FFFF00"/>
                  </a:solidFill>
                  <a:latin typeface="Arial" pitchFamily="34" charset="0"/>
                </a:rPr>
                <a:t>cije</a:t>
              </a:r>
              <a:endParaRPr lang="en-US" altLang="en-US" sz="2200" b="1" dirty="0">
                <a:solidFill>
                  <a:srgbClr val="FFFF00"/>
                </a:solidFill>
                <a:latin typeface="Arial" pitchFamily="34" charset="0"/>
              </a:endParaRPr>
            </a:p>
          </p:txBody>
        </p:sp>
        <p:sp>
          <p:nvSpPr>
            <p:cNvPr id="17418" name="AutoShape 1198"/>
            <p:cNvSpPr>
              <a:spLocks noChangeArrowheads="1"/>
            </p:cNvSpPr>
            <p:nvPr/>
          </p:nvSpPr>
          <p:spPr bwMode="auto">
            <a:xfrm>
              <a:off x="4445" y="2931"/>
              <a:ext cx="202" cy="362"/>
            </a:xfrm>
            <a:prstGeom prst="upArrow">
              <a:avLst>
                <a:gd name="adj1" fmla="val 45907"/>
                <a:gd name="adj2" fmla="val 75151"/>
              </a:avLst>
            </a:prstGeom>
            <a:solidFill>
              <a:srgbClr val="FFFF00"/>
            </a:solidFill>
            <a:ln w="3175">
              <a:solidFill>
                <a:srgbClr val="FFFF00"/>
              </a:solidFill>
              <a:miter lim="800000"/>
              <a:headEnd/>
              <a:tailEnd/>
            </a:ln>
          </p:spPr>
          <p:txBody>
            <a:bodyPr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grpSp>
      <p:sp>
        <p:nvSpPr>
          <p:cNvPr id="17414" name="Rectangle 1199"/>
          <p:cNvSpPr>
            <a:spLocks noGrp="1" noChangeArrowheads="1"/>
          </p:cNvSpPr>
          <p:nvPr>
            <p:ph type="title"/>
          </p:nvPr>
        </p:nvSpPr>
        <p:spPr>
          <a:xfrm>
            <a:off x="683568" y="655063"/>
            <a:ext cx="7772400" cy="1143000"/>
          </a:xfrm>
          <a:noFill/>
        </p:spPr>
        <p:txBody>
          <a:bodyPr/>
          <a:lstStyle/>
          <a:p>
            <a:pPr marL="0" indent="0" algn="ctr" eaLnBrk="1" hangingPunct="1">
              <a:lnSpc>
                <a:spcPct val="90000"/>
              </a:lnSpc>
              <a:spcBef>
                <a:spcPct val="75000"/>
              </a:spcBef>
              <a:buNone/>
            </a:pPr>
            <a:r>
              <a:rPr lang="hr-HR" altLang="en-US" sz="2800" b="0" dirty="0" smtClean="0">
                <a:solidFill>
                  <a:schemeClr val="tx1"/>
                </a:solidFill>
                <a:latin typeface="Verdana" pitchFamily="34" charset="0"/>
              </a:rPr>
              <a:t>Ciljevi farmakološkog liječenja</a:t>
            </a:r>
            <a:r>
              <a:rPr lang="it-IT" altLang="en-US" sz="2800" b="0" dirty="0" smtClean="0">
                <a:solidFill>
                  <a:schemeClr val="tx1"/>
                </a:solidFill>
                <a:latin typeface="Verdana" pitchFamily="34" charset="0"/>
              </a:rPr>
              <a:t> </a:t>
            </a:r>
            <a:endParaRPr lang="en-US" altLang="en-US" sz="2800" b="0" dirty="0" smtClean="0">
              <a:solidFill>
                <a:schemeClr val="tx1"/>
              </a:solidFill>
              <a:latin typeface="Verdana" pitchFamily="34" charset="0"/>
            </a:endParaRPr>
          </a:p>
        </p:txBody>
      </p:sp>
    </p:spTree>
    <p:extLst>
      <p:ext uri="{BB962C8B-B14F-4D97-AF65-F5344CB8AC3E}">
        <p14:creationId xmlns:p14="http://schemas.microsoft.com/office/powerpoint/2010/main" val="3800536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04800"/>
            <a:ext cx="8686800" cy="1143000"/>
          </a:xfrm>
        </p:spPr>
        <p:txBody>
          <a:bodyPr/>
          <a:lstStyle/>
          <a:p>
            <a:pPr algn="ctr" eaLnBrk="1" hangingPunct="1"/>
            <a:r>
              <a:rPr lang="hr-HR" altLang="en-US" sz="2800" b="0" dirty="0" smtClean="0">
                <a:solidFill>
                  <a:schemeClr val="tx1"/>
                </a:solidFill>
                <a:latin typeface="Verdana" pitchFamily="34" charset="0"/>
              </a:rPr>
              <a:t>Farmakoterapija - pregled</a:t>
            </a:r>
            <a:endParaRPr lang="en-US" altLang="en-US" sz="2800" b="0" dirty="0" smtClean="0">
              <a:solidFill>
                <a:schemeClr val="tx1"/>
              </a:solidFill>
              <a:latin typeface="Verdana" pitchFamily="34" charset="0"/>
            </a:endParaRPr>
          </a:p>
        </p:txBody>
      </p:sp>
      <p:sp>
        <p:nvSpPr>
          <p:cNvPr id="19459" name="Text Box 3"/>
          <p:cNvSpPr txBox="1">
            <a:spLocks noChangeArrowheads="1"/>
          </p:cNvSpPr>
          <p:nvPr/>
        </p:nvSpPr>
        <p:spPr bwMode="auto">
          <a:xfrm>
            <a:off x="1567656" y="1196752"/>
            <a:ext cx="17491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hr-HR" altLang="en-US" sz="2400" b="1" dirty="0" smtClean="0">
                <a:latin typeface="Verdana" pitchFamily="34" charset="0"/>
              </a:rPr>
              <a:t>Liječenje</a:t>
            </a:r>
            <a:endParaRPr lang="en-US" altLang="en-US" sz="2400" dirty="0">
              <a:latin typeface="Verdana" pitchFamily="34" charset="0"/>
            </a:endParaRPr>
          </a:p>
        </p:txBody>
      </p:sp>
      <p:sp>
        <p:nvSpPr>
          <p:cNvPr id="19460" name="Text Box 4"/>
          <p:cNvSpPr txBox="1">
            <a:spLocks noChangeArrowheads="1"/>
          </p:cNvSpPr>
          <p:nvPr/>
        </p:nvSpPr>
        <p:spPr bwMode="auto">
          <a:xfrm>
            <a:off x="6297612" y="1196752"/>
            <a:ext cx="2039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hr-HR" altLang="en-US" sz="2400" b="1" dirty="0" smtClean="0">
                <a:latin typeface="Verdana" pitchFamily="34" charset="0"/>
              </a:rPr>
              <a:t>Djelovanje</a:t>
            </a:r>
            <a:endParaRPr lang="en-US" altLang="en-US" sz="2400" b="1" dirty="0">
              <a:latin typeface="Verdana" pitchFamily="34" charset="0"/>
            </a:endParaRPr>
          </a:p>
        </p:txBody>
      </p:sp>
      <p:sp>
        <p:nvSpPr>
          <p:cNvPr id="19461" name="Text Box 5"/>
          <p:cNvSpPr txBox="1">
            <a:spLocks noChangeArrowheads="1"/>
          </p:cNvSpPr>
          <p:nvPr/>
        </p:nvSpPr>
        <p:spPr bwMode="auto">
          <a:xfrm>
            <a:off x="685800" y="1951149"/>
            <a:ext cx="431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buFont typeface="Wingdings" panose="05000000000000000000" pitchFamily="2" charset="2"/>
              <a:buChar char="Ø"/>
            </a:pPr>
            <a:r>
              <a:rPr lang="hr-HR" altLang="en-US" sz="2000" dirty="0" smtClean="0">
                <a:latin typeface="Verdana" pitchFamily="34" charset="0"/>
              </a:rPr>
              <a:t>Hormonsko nadomjesno liječenje</a:t>
            </a:r>
            <a:r>
              <a:rPr lang="en-US" altLang="en-US" sz="2000" b="1" dirty="0">
                <a:solidFill>
                  <a:srgbClr val="FFFF66"/>
                </a:solidFill>
                <a:latin typeface="Verdana" pitchFamily="34" charset="0"/>
              </a:rPr>
              <a:t>	</a:t>
            </a:r>
            <a:r>
              <a:rPr lang="en-US" altLang="en-US" sz="2000" b="1" dirty="0">
                <a:solidFill>
                  <a:srgbClr val="FFFF66"/>
                </a:solidFill>
                <a:latin typeface="CG Omega" pitchFamily="34" charset="0"/>
              </a:rPr>
              <a:t>     </a:t>
            </a:r>
            <a:endParaRPr lang="en-US" altLang="en-US" sz="2000" dirty="0">
              <a:solidFill>
                <a:srgbClr val="FFFF66"/>
              </a:solidFill>
              <a:latin typeface="CG Omega" pitchFamily="34" charset="0"/>
            </a:endParaRPr>
          </a:p>
        </p:txBody>
      </p:sp>
      <p:sp>
        <p:nvSpPr>
          <p:cNvPr id="19462" name="Text Box 6"/>
          <p:cNvSpPr txBox="1">
            <a:spLocks noChangeArrowheads="1"/>
          </p:cNvSpPr>
          <p:nvPr/>
        </p:nvSpPr>
        <p:spPr bwMode="auto">
          <a:xfrm>
            <a:off x="763587" y="2487613"/>
            <a:ext cx="3732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hr-HR" altLang="en-US" sz="2000" dirty="0" smtClean="0">
              <a:solidFill>
                <a:srgbClr val="FFFF66"/>
              </a:solidFill>
              <a:latin typeface="Verdana" pitchFamily="34" charset="0"/>
            </a:endParaRPr>
          </a:p>
          <a:p>
            <a:pPr marL="342900" indent="-342900">
              <a:spcBef>
                <a:spcPct val="0"/>
              </a:spcBef>
              <a:buFont typeface="Wingdings" panose="05000000000000000000" pitchFamily="2" charset="2"/>
              <a:buChar char="Ø"/>
            </a:pPr>
            <a:r>
              <a:rPr lang="en-US" altLang="en-US" sz="2000" dirty="0" smtClean="0">
                <a:latin typeface="Verdana" pitchFamily="34" charset="0"/>
              </a:rPr>
              <a:t>SERMs</a:t>
            </a:r>
            <a:endParaRPr lang="en-US" altLang="en-US" sz="2000" dirty="0">
              <a:latin typeface="Verdana" pitchFamily="34" charset="0"/>
            </a:endParaRPr>
          </a:p>
        </p:txBody>
      </p:sp>
      <p:sp>
        <p:nvSpPr>
          <p:cNvPr id="19463" name="Text Box 7"/>
          <p:cNvSpPr txBox="1">
            <a:spLocks noChangeArrowheads="1"/>
          </p:cNvSpPr>
          <p:nvPr/>
        </p:nvSpPr>
        <p:spPr bwMode="auto">
          <a:xfrm>
            <a:off x="763587" y="3468688"/>
            <a:ext cx="26336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buFont typeface="Wingdings" panose="05000000000000000000" pitchFamily="2" charset="2"/>
              <a:buChar char="Ø"/>
            </a:pPr>
            <a:r>
              <a:rPr lang="hr-HR" altLang="en-US" sz="2000" dirty="0" err="1" smtClean="0">
                <a:latin typeface="Verdana" pitchFamily="34" charset="0"/>
              </a:rPr>
              <a:t>Kalcitonin</a:t>
            </a:r>
            <a:endParaRPr lang="en-US" altLang="en-US" sz="2000" dirty="0">
              <a:latin typeface="Verdana" pitchFamily="34" charset="0"/>
            </a:endParaRPr>
          </a:p>
        </p:txBody>
      </p:sp>
      <p:sp>
        <p:nvSpPr>
          <p:cNvPr id="19464" name="Text Box 8"/>
          <p:cNvSpPr txBox="1">
            <a:spLocks noChangeArrowheads="1"/>
          </p:cNvSpPr>
          <p:nvPr/>
        </p:nvSpPr>
        <p:spPr bwMode="auto">
          <a:xfrm>
            <a:off x="823118" y="4038600"/>
            <a:ext cx="2514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buFont typeface="Wingdings" panose="05000000000000000000" pitchFamily="2" charset="2"/>
              <a:buChar char="Ø"/>
            </a:pPr>
            <a:r>
              <a:rPr lang="en-US" altLang="en-US" sz="2000" dirty="0" err="1" smtClean="0">
                <a:latin typeface="Verdana" pitchFamily="34" charset="0"/>
              </a:rPr>
              <a:t>Bis</a:t>
            </a:r>
            <a:r>
              <a:rPr lang="hr-HR" altLang="en-US" sz="2000" dirty="0" err="1" smtClean="0">
                <a:latin typeface="Verdana" pitchFamily="34" charset="0"/>
              </a:rPr>
              <a:t>fosfonati</a:t>
            </a:r>
            <a:endParaRPr lang="hr-HR" altLang="en-US" sz="2000" dirty="0" smtClean="0">
              <a:latin typeface="Verdana" pitchFamily="34" charset="0"/>
            </a:endParaRPr>
          </a:p>
          <a:p>
            <a:pPr marL="342900" indent="-342900">
              <a:spcBef>
                <a:spcPct val="0"/>
              </a:spcBef>
              <a:buFont typeface="Wingdings" panose="05000000000000000000" pitchFamily="2" charset="2"/>
              <a:buChar char="Ø"/>
            </a:pPr>
            <a:r>
              <a:rPr lang="en-US" altLang="en-US" sz="2000" dirty="0" err="1" smtClean="0">
                <a:latin typeface="Verdana" pitchFamily="34" charset="0"/>
              </a:rPr>
              <a:t>Denosumab</a:t>
            </a:r>
            <a:endParaRPr lang="hr-HR" altLang="en-US" sz="2000" dirty="0" smtClean="0">
              <a:latin typeface="Verdana" pitchFamily="34" charset="0"/>
            </a:endParaRPr>
          </a:p>
          <a:p>
            <a:pPr marL="342900" indent="-342900">
              <a:spcBef>
                <a:spcPct val="0"/>
              </a:spcBef>
              <a:buFont typeface="Wingdings" panose="05000000000000000000" pitchFamily="2" charset="2"/>
              <a:buChar char="Ø"/>
            </a:pPr>
            <a:r>
              <a:rPr lang="hr-HR" altLang="en-US" sz="2000" dirty="0" smtClean="0">
                <a:latin typeface="Verdana" pitchFamily="34" charset="0"/>
              </a:rPr>
              <a:t>Vitamin D, kalcij</a:t>
            </a:r>
            <a:endParaRPr lang="en-US" altLang="en-US" sz="2000" dirty="0">
              <a:latin typeface="Verdana" pitchFamily="34" charset="0"/>
            </a:endParaRPr>
          </a:p>
        </p:txBody>
      </p:sp>
      <p:grpSp>
        <p:nvGrpSpPr>
          <p:cNvPr id="19465" name="Group 9"/>
          <p:cNvGrpSpPr>
            <a:grpSpLocks/>
          </p:cNvGrpSpPr>
          <p:nvPr/>
        </p:nvGrpSpPr>
        <p:grpSpPr bwMode="auto">
          <a:xfrm>
            <a:off x="5105403" y="2487474"/>
            <a:ext cx="3816992" cy="1822589"/>
            <a:chOff x="3677" y="2189"/>
            <a:chExt cx="2253" cy="841"/>
          </a:xfrm>
        </p:grpSpPr>
        <p:sp>
          <p:nvSpPr>
            <p:cNvPr id="19473" name="Text Box 10"/>
            <p:cNvSpPr txBox="1">
              <a:spLocks noChangeArrowheads="1"/>
            </p:cNvSpPr>
            <p:nvPr/>
          </p:nvSpPr>
          <p:spPr bwMode="auto">
            <a:xfrm>
              <a:off x="3726" y="2189"/>
              <a:ext cx="2204"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dirty="0" err="1" smtClean="0">
                  <a:latin typeface="Verdana" pitchFamily="34" charset="0"/>
                </a:rPr>
                <a:t>Inhibi</a:t>
              </a:r>
              <a:r>
                <a:rPr lang="hr-HR" altLang="en-US" sz="2000" dirty="0" err="1" smtClean="0">
                  <a:latin typeface="Verdana" pitchFamily="34" charset="0"/>
                </a:rPr>
                <a:t>cija</a:t>
              </a:r>
              <a:r>
                <a:rPr lang="hr-HR" altLang="en-US" sz="2000" dirty="0" smtClean="0">
                  <a:latin typeface="Verdana" pitchFamily="34" charset="0"/>
                </a:rPr>
                <a:t> resorpcije kosti</a:t>
              </a:r>
              <a:r>
                <a:rPr lang="en-US" altLang="en-US" sz="2000" dirty="0" smtClean="0">
                  <a:latin typeface="Verdana" pitchFamily="34" charset="0"/>
                </a:rPr>
                <a:t> </a:t>
              </a:r>
              <a:endParaRPr lang="en-US" altLang="en-US" sz="2000" dirty="0">
                <a:latin typeface="Verdana" pitchFamily="34" charset="0"/>
              </a:endParaRPr>
            </a:p>
            <a:p>
              <a:pPr>
                <a:spcBef>
                  <a:spcPct val="0"/>
                </a:spcBef>
                <a:buFontTx/>
                <a:buNone/>
              </a:pPr>
              <a:r>
                <a:rPr lang="hr-HR" altLang="en-US" sz="2000" dirty="0" smtClean="0">
                  <a:latin typeface="Verdana" pitchFamily="34" charset="0"/>
                </a:rPr>
                <a:t>Održanje ili porast koštane </a:t>
              </a:r>
            </a:p>
            <a:p>
              <a:pPr>
                <a:spcBef>
                  <a:spcPct val="0"/>
                </a:spcBef>
                <a:buFontTx/>
                <a:buNone/>
              </a:pPr>
              <a:r>
                <a:rPr lang="hr-HR" altLang="en-US" sz="2000" dirty="0" smtClean="0">
                  <a:latin typeface="Verdana" pitchFamily="34" charset="0"/>
                </a:rPr>
                <a:t>mase</a:t>
              </a:r>
              <a:endParaRPr lang="en-US" altLang="en-US" sz="2000" dirty="0">
                <a:latin typeface="Verdana" pitchFamily="34" charset="0"/>
              </a:endParaRPr>
            </a:p>
            <a:p>
              <a:pPr>
                <a:spcBef>
                  <a:spcPct val="0"/>
                </a:spcBef>
                <a:buFontTx/>
                <a:buNone/>
              </a:pPr>
              <a:r>
                <a:rPr lang="en-US" altLang="en-US" sz="2000" dirty="0" err="1" smtClean="0">
                  <a:latin typeface="Verdana" pitchFamily="34" charset="0"/>
                </a:rPr>
                <a:t>Redu</a:t>
              </a:r>
              <a:r>
                <a:rPr lang="hr-HR" altLang="en-US" sz="2000" dirty="0" err="1" smtClean="0">
                  <a:latin typeface="Verdana" pitchFamily="34" charset="0"/>
                </a:rPr>
                <a:t>kcija</a:t>
              </a:r>
              <a:r>
                <a:rPr lang="hr-HR" altLang="en-US" sz="2000" dirty="0" smtClean="0">
                  <a:latin typeface="Verdana" pitchFamily="34" charset="0"/>
                </a:rPr>
                <a:t> rizika frakture</a:t>
              </a:r>
              <a:endParaRPr lang="en-US" altLang="en-US" sz="2000" dirty="0">
                <a:latin typeface="Verdana" pitchFamily="34" charset="0"/>
              </a:endParaRPr>
            </a:p>
          </p:txBody>
        </p:sp>
        <p:sp>
          <p:nvSpPr>
            <p:cNvPr id="19474" name="Rectangle 11"/>
            <p:cNvSpPr>
              <a:spLocks noChangeArrowheads="1"/>
            </p:cNvSpPr>
            <p:nvPr/>
          </p:nvSpPr>
          <p:spPr bwMode="auto">
            <a:xfrm>
              <a:off x="3677" y="2307"/>
              <a:ext cx="2247"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grpSp>
      <p:sp>
        <p:nvSpPr>
          <p:cNvPr id="19466" name="Rectangle 12"/>
          <p:cNvSpPr>
            <a:spLocks noChangeArrowheads="1"/>
          </p:cNvSpPr>
          <p:nvPr/>
        </p:nvSpPr>
        <p:spPr bwMode="auto">
          <a:xfrm>
            <a:off x="576263" y="2487613"/>
            <a:ext cx="3910012"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sp>
        <p:nvSpPr>
          <p:cNvPr id="19467" name="AutoShape 13"/>
          <p:cNvSpPr>
            <a:spLocks noChangeArrowheads="1"/>
          </p:cNvSpPr>
          <p:nvPr/>
        </p:nvSpPr>
        <p:spPr bwMode="auto">
          <a:xfrm>
            <a:off x="4541648" y="2932906"/>
            <a:ext cx="520700" cy="512763"/>
          </a:xfrm>
          <a:prstGeom prst="rightArrow">
            <a:avLst>
              <a:gd name="adj1" fmla="val 50000"/>
              <a:gd name="adj2" fmla="val 25387"/>
            </a:avLst>
          </a:prstGeom>
          <a:solidFill>
            <a:schemeClr val="tx1"/>
          </a:solidFill>
          <a:ln>
            <a:noFill/>
          </a:ln>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1800" b="1">
              <a:latin typeface="CG Omega" pitchFamily="34" charset="0"/>
            </a:endParaRPr>
          </a:p>
        </p:txBody>
      </p:sp>
      <p:sp>
        <p:nvSpPr>
          <p:cNvPr id="19468" name="Text Box 14"/>
          <p:cNvSpPr txBox="1">
            <a:spLocks noChangeArrowheads="1"/>
          </p:cNvSpPr>
          <p:nvPr/>
        </p:nvSpPr>
        <p:spPr bwMode="auto">
          <a:xfrm>
            <a:off x="763587" y="5500017"/>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50000"/>
              </a:spcBef>
              <a:buFont typeface="Wingdings" panose="05000000000000000000" pitchFamily="2" charset="2"/>
              <a:buChar char="Ø"/>
            </a:pPr>
            <a:r>
              <a:rPr lang="en-US" altLang="en-US" sz="2000" dirty="0">
                <a:latin typeface="Verdana" pitchFamily="34" charset="0"/>
              </a:rPr>
              <a:t>Parathyroid </a:t>
            </a:r>
            <a:r>
              <a:rPr lang="en-US" altLang="en-US" sz="2000" dirty="0" err="1" smtClean="0">
                <a:latin typeface="Verdana" pitchFamily="34" charset="0"/>
              </a:rPr>
              <a:t>hormon</a:t>
            </a:r>
            <a:endParaRPr lang="en-US" altLang="en-US" sz="2000" dirty="0">
              <a:latin typeface="Verdana" pitchFamily="34" charset="0"/>
            </a:endParaRPr>
          </a:p>
        </p:txBody>
      </p:sp>
      <p:grpSp>
        <p:nvGrpSpPr>
          <p:cNvPr id="19469" name="Group 15"/>
          <p:cNvGrpSpPr>
            <a:grpSpLocks/>
          </p:cNvGrpSpPr>
          <p:nvPr/>
        </p:nvGrpSpPr>
        <p:grpSpPr bwMode="auto">
          <a:xfrm>
            <a:off x="5029205" y="5029200"/>
            <a:ext cx="3815297" cy="1566863"/>
            <a:chOff x="3677" y="2307"/>
            <a:chExt cx="2252" cy="723"/>
          </a:xfrm>
        </p:grpSpPr>
        <p:sp>
          <p:nvSpPr>
            <p:cNvPr id="19471" name="Text Box 16"/>
            <p:cNvSpPr txBox="1">
              <a:spLocks noChangeArrowheads="1"/>
            </p:cNvSpPr>
            <p:nvPr/>
          </p:nvSpPr>
          <p:spPr bwMode="auto">
            <a:xfrm>
              <a:off x="3725" y="2349"/>
              <a:ext cx="2204"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hr-HR" altLang="en-US" sz="2000" dirty="0" smtClean="0">
                  <a:latin typeface="Verdana" pitchFamily="34" charset="0"/>
                </a:rPr>
                <a:t>Porast stvaranja kosti</a:t>
              </a:r>
              <a:endParaRPr lang="en-US" altLang="en-US" sz="2000" dirty="0">
                <a:latin typeface="Verdana" pitchFamily="34" charset="0"/>
              </a:endParaRPr>
            </a:p>
            <a:p>
              <a:pPr>
                <a:spcBef>
                  <a:spcPct val="0"/>
                </a:spcBef>
                <a:buFontTx/>
                <a:buNone/>
              </a:pPr>
              <a:r>
                <a:rPr lang="hr-HR" altLang="en-US" sz="2000" dirty="0" smtClean="0">
                  <a:latin typeface="Verdana" pitchFamily="34" charset="0"/>
                </a:rPr>
                <a:t>Održanje ili porast koštane </a:t>
              </a:r>
            </a:p>
            <a:p>
              <a:pPr>
                <a:spcBef>
                  <a:spcPct val="0"/>
                </a:spcBef>
                <a:buFontTx/>
                <a:buNone/>
              </a:pPr>
              <a:r>
                <a:rPr lang="hr-HR" altLang="en-US" sz="2000" dirty="0" smtClean="0">
                  <a:latin typeface="Verdana" pitchFamily="34" charset="0"/>
                </a:rPr>
                <a:t>mase</a:t>
              </a:r>
              <a:endParaRPr lang="en-US" altLang="en-US" sz="2000" dirty="0">
                <a:latin typeface="Verdana" pitchFamily="34" charset="0"/>
              </a:endParaRPr>
            </a:p>
            <a:p>
              <a:pPr>
                <a:spcBef>
                  <a:spcPct val="0"/>
                </a:spcBef>
                <a:buFontTx/>
                <a:buNone/>
              </a:pPr>
              <a:r>
                <a:rPr lang="en-US" altLang="en-US" sz="2000" dirty="0" err="1" smtClean="0">
                  <a:latin typeface="Verdana" pitchFamily="34" charset="0"/>
                </a:rPr>
                <a:t>Redu</a:t>
              </a:r>
              <a:r>
                <a:rPr lang="hr-HR" altLang="en-US" sz="2000" dirty="0" err="1" smtClean="0">
                  <a:latin typeface="Verdana" pitchFamily="34" charset="0"/>
                </a:rPr>
                <a:t>kcija</a:t>
              </a:r>
              <a:r>
                <a:rPr lang="hr-HR" altLang="en-US" sz="2000" dirty="0" smtClean="0">
                  <a:latin typeface="Verdana" pitchFamily="34" charset="0"/>
                </a:rPr>
                <a:t> rizika frakture</a:t>
              </a:r>
              <a:endParaRPr lang="en-US" altLang="en-US" sz="2000" dirty="0">
                <a:latin typeface="Verdana" pitchFamily="34" charset="0"/>
              </a:endParaRPr>
            </a:p>
          </p:txBody>
        </p:sp>
        <p:sp>
          <p:nvSpPr>
            <p:cNvPr id="19472" name="Rectangle 17"/>
            <p:cNvSpPr>
              <a:spLocks noChangeArrowheads="1"/>
            </p:cNvSpPr>
            <p:nvPr/>
          </p:nvSpPr>
          <p:spPr bwMode="auto">
            <a:xfrm>
              <a:off x="3677" y="2307"/>
              <a:ext cx="2247"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Verdana" pitchFamily="34" charset="0"/>
              </a:endParaRPr>
            </a:p>
          </p:txBody>
        </p:sp>
      </p:grpSp>
      <p:sp>
        <p:nvSpPr>
          <p:cNvPr id="19470" name="AutoShape 18"/>
          <p:cNvSpPr>
            <a:spLocks noChangeArrowheads="1"/>
          </p:cNvSpPr>
          <p:nvPr/>
        </p:nvSpPr>
        <p:spPr bwMode="auto">
          <a:xfrm>
            <a:off x="4495800" y="5257800"/>
            <a:ext cx="520700" cy="512763"/>
          </a:xfrm>
          <a:prstGeom prst="rightArrow">
            <a:avLst>
              <a:gd name="adj1" fmla="val 50000"/>
              <a:gd name="adj2" fmla="val 25387"/>
            </a:avLst>
          </a:prstGeom>
          <a:solidFill>
            <a:schemeClr val="accent2"/>
          </a:solidFill>
          <a:ln>
            <a:noFill/>
          </a:ln>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1800" b="1">
              <a:latin typeface="CG Omega" pitchFamily="34" charset="0"/>
            </a:endParaRPr>
          </a:p>
        </p:txBody>
      </p:sp>
    </p:spTree>
    <p:extLst>
      <p:ext uri="{BB962C8B-B14F-4D97-AF65-F5344CB8AC3E}">
        <p14:creationId xmlns:p14="http://schemas.microsoft.com/office/powerpoint/2010/main" val="3769074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ChangeArrowheads="1"/>
          </p:cNvSpPr>
          <p:nvPr>
            <p:ph type="title"/>
          </p:nvPr>
        </p:nvSpPr>
        <p:spPr>
          <a:xfrm>
            <a:off x="468313" y="0"/>
            <a:ext cx="8229600" cy="1143000"/>
          </a:xfrm>
        </p:spPr>
        <p:txBody>
          <a:bodyPr/>
          <a:lstStyle/>
          <a:p>
            <a:pPr marL="320040" indent="-320040" algn="ctr" fontAlgn="auto">
              <a:spcAft>
                <a:spcPts val="0"/>
              </a:spcAft>
              <a:buClr>
                <a:schemeClr val="accent6">
                  <a:lumMod val="75000"/>
                </a:schemeClr>
              </a:buClr>
              <a:defRPr/>
            </a:pPr>
            <a:r>
              <a:rPr lang="hr-HR" sz="2400" b="0" dirty="0" smtClean="0">
                <a:solidFill>
                  <a:schemeClr val="tx1"/>
                </a:solidFill>
              </a:rPr>
              <a:t>Kome </a:t>
            </a:r>
            <a:r>
              <a:rPr lang="hr-HR" sz="2400" b="0" dirty="0" err="1" smtClean="0">
                <a:solidFill>
                  <a:schemeClr val="tx1"/>
                </a:solidFill>
              </a:rPr>
              <a:t>primjeniti</a:t>
            </a:r>
            <a:r>
              <a:rPr lang="hr-HR" sz="2400" b="0" dirty="0" smtClean="0">
                <a:solidFill>
                  <a:schemeClr val="tx1"/>
                </a:solidFill>
              </a:rPr>
              <a:t> HNL?</a:t>
            </a:r>
            <a:br>
              <a:rPr lang="hr-HR" sz="2400" b="0" dirty="0" smtClean="0">
                <a:solidFill>
                  <a:schemeClr val="tx1"/>
                </a:solidFill>
              </a:rPr>
            </a:br>
            <a:r>
              <a:rPr lang="hr-HR" sz="2400" b="0" dirty="0" smtClean="0">
                <a:solidFill>
                  <a:schemeClr val="tx1"/>
                </a:solidFill>
              </a:rPr>
              <a:t>Indikacije za korištenje HNL</a:t>
            </a:r>
          </a:p>
        </p:txBody>
      </p:sp>
      <p:sp>
        <p:nvSpPr>
          <p:cNvPr id="1324035" name="Text Box 3"/>
          <p:cNvSpPr txBox="1">
            <a:spLocks noChangeArrowheads="1"/>
          </p:cNvSpPr>
          <p:nvPr/>
        </p:nvSpPr>
        <p:spPr bwMode="auto">
          <a:xfrm>
            <a:off x="250825" y="1341438"/>
            <a:ext cx="8621713" cy="1565275"/>
          </a:xfrm>
          <a:prstGeom prst="rect">
            <a:avLst/>
          </a:prstGeom>
          <a:noFill/>
          <a:ln w="50800">
            <a:solidFill>
              <a:schemeClr val="accent1"/>
            </a:solidFill>
            <a:miter lim="800000"/>
            <a:headEnd/>
            <a:tailEnd/>
          </a:ln>
          <a:effectLst/>
        </p:spPr>
        <p:txBody>
          <a:bodyPr wrap="none">
            <a:spAutoFit/>
          </a:bodyPr>
          <a:lstStyle/>
          <a:p>
            <a:pPr fontAlgn="auto">
              <a:spcAft>
                <a:spcPts val="0"/>
              </a:spcAft>
              <a:defRPr/>
            </a:pPr>
            <a:r>
              <a:rPr lang="hr-HR" sz="2400" b="1" dirty="0" smtClean="0"/>
              <a:t>Prevencija </a:t>
            </a:r>
            <a:r>
              <a:rPr lang="hr-HR" sz="2400" b="1" dirty="0"/>
              <a:t>i liječenje </a:t>
            </a:r>
            <a:r>
              <a:rPr lang="hr-HR" sz="2400" b="1" dirty="0" err="1"/>
              <a:t>postmenopauzalne</a:t>
            </a:r>
            <a:r>
              <a:rPr lang="hr-HR" sz="2400" b="1" dirty="0"/>
              <a:t> osteoporoze u:</a:t>
            </a:r>
          </a:p>
          <a:p>
            <a:pPr fontAlgn="auto">
              <a:spcAft>
                <a:spcPts val="0"/>
              </a:spcAft>
              <a:defRPr/>
            </a:pPr>
            <a:endParaRPr lang="hr-HR" b="1" dirty="0"/>
          </a:p>
          <a:p>
            <a:pPr algn="ctr" fontAlgn="auto">
              <a:spcAft>
                <a:spcPts val="0"/>
              </a:spcAft>
              <a:buFontTx/>
              <a:buChar char="•"/>
              <a:defRPr/>
            </a:pPr>
            <a:r>
              <a:rPr lang="hr-HR" b="1" dirty="0"/>
              <a:t>Simptomatskih žena</a:t>
            </a:r>
          </a:p>
          <a:p>
            <a:pPr algn="ctr" fontAlgn="auto">
              <a:spcAft>
                <a:spcPts val="0"/>
              </a:spcAft>
              <a:buFontTx/>
              <a:buChar char="•"/>
              <a:defRPr/>
            </a:pPr>
            <a:r>
              <a:rPr lang="hr-HR" b="1" dirty="0" err="1"/>
              <a:t>Asimptomatskih</a:t>
            </a:r>
            <a:r>
              <a:rPr lang="hr-HR" b="1" dirty="0"/>
              <a:t> žena sa čimbenicima rizika</a:t>
            </a:r>
          </a:p>
          <a:p>
            <a:pPr algn="ctr" fontAlgn="auto">
              <a:spcAft>
                <a:spcPts val="0"/>
              </a:spcAft>
              <a:defRPr/>
            </a:pPr>
            <a:r>
              <a:rPr lang="hr-HR" b="1" dirty="0"/>
              <a:t>mlađih od 60 godina</a:t>
            </a:r>
          </a:p>
        </p:txBody>
      </p:sp>
      <p:sp>
        <p:nvSpPr>
          <p:cNvPr id="1324036" name="Rectangle 4"/>
          <p:cNvSpPr>
            <a:spLocks noChangeArrowheads="1"/>
          </p:cNvSpPr>
          <p:nvPr/>
        </p:nvSpPr>
        <p:spPr bwMode="auto">
          <a:xfrm>
            <a:off x="323850" y="3141663"/>
            <a:ext cx="3960813" cy="3384550"/>
          </a:xfrm>
          <a:prstGeom prst="rect">
            <a:avLst/>
          </a:prstGeom>
          <a:noFill/>
          <a:ln w="50800">
            <a:solidFill>
              <a:schemeClr val="accent1"/>
            </a:solidFill>
            <a:miter lim="800000"/>
            <a:headEnd/>
            <a:tailEnd/>
          </a:ln>
          <a:effectLst/>
        </p:spPr>
        <p:txBody>
          <a:bodyPr/>
          <a:lstStyle/>
          <a:p>
            <a:pPr marL="342900" indent="-342900" fontAlgn="auto">
              <a:lnSpc>
                <a:spcPct val="80000"/>
              </a:lnSpc>
              <a:spcBef>
                <a:spcPts val="0"/>
              </a:spcBef>
              <a:spcAft>
                <a:spcPts val="0"/>
              </a:spcAft>
              <a:buClr>
                <a:srgbClr val="EFA62F"/>
              </a:buClr>
              <a:buFont typeface="Webdings" pitchFamily="18" charset="2"/>
              <a:buChar char="4"/>
              <a:defRPr/>
            </a:pPr>
            <a:r>
              <a:rPr lang="hr-HR" sz="1600" b="1" dirty="0"/>
              <a:t>Čimbenici rizika za osteoporozu</a:t>
            </a:r>
          </a:p>
          <a:p>
            <a:pPr marL="342900" indent="-342900" fontAlgn="auto">
              <a:lnSpc>
                <a:spcPct val="80000"/>
              </a:lnSpc>
              <a:spcBef>
                <a:spcPts val="0"/>
              </a:spcBef>
              <a:spcAft>
                <a:spcPts val="0"/>
              </a:spcAft>
              <a:buClr>
                <a:srgbClr val="EFA62F"/>
              </a:buClr>
              <a:buFont typeface="Webdings" pitchFamily="18" charset="2"/>
              <a:buNone/>
              <a:defRPr/>
            </a:pPr>
            <a:endParaRPr lang="hr-HR" sz="1600" b="1" dirty="0"/>
          </a:p>
          <a:p>
            <a:pPr marL="742950" lvl="1" indent="-285750" fontAlgn="auto">
              <a:lnSpc>
                <a:spcPct val="80000"/>
              </a:lnSpc>
              <a:spcBef>
                <a:spcPts val="0"/>
              </a:spcBef>
              <a:spcAft>
                <a:spcPts val="0"/>
              </a:spcAft>
              <a:buClr>
                <a:srgbClr val="99CC00"/>
              </a:buClr>
              <a:buFontTx/>
              <a:buChar char="•"/>
              <a:defRPr/>
            </a:pPr>
            <a:r>
              <a:rPr lang="hr-HR" sz="1600" b="1" dirty="0"/>
              <a:t>Genetski: Osteoporoza u obitelji</a:t>
            </a:r>
          </a:p>
          <a:p>
            <a:pPr marL="742950" lvl="1" indent="-285750" fontAlgn="auto">
              <a:lnSpc>
                <a:spcPct val="80000"/>
              </a:lnSpc>
              <a:spcBef>
                <a:spcPts val="0"/>
              </a:spcBef>
              <a:spcAft>
                <a:spcPts val="0"/>
              </a:spcAft>
              <a:buClr>
                <a:srgbClr val="99CC00"/>
              </a:buClr>
              <a:buFontTx/>
              <a:buChar char="•"/>
              <a:defRPr/>
            </a:pPr>
            <a:r>
              <a:rPr lang="hr-HR" sz="1600" b="1" dirty="0"/>
              <a:t>Fraktura u odrasloj dobi</a:t>
            </a:r>
          </a:p>
          <a:p>
            <a:pPr marL="742950" lvl="1" indent="-285750" fontAlgn="auto">
              <a:lnSpc>
                <a:spcPct val="80000"/>
              </a:lnSpc>
              <a:spcBef>
                <a:spcPts val="0"/>
              </a:spcBef>
              <a:spcAft>
                <a:spcPts val="0"/>
              </a:spcAft>
              <a:buClr>
                <a:srgbClr val="99CC00"/>
              </a:buClr>
              <a:buFontTx/>
              <a:buChar char="•"/>
              <a:defRPr/>
            </a:pPr>
            <a:r>
              <a:rPr lang="hr-HR" sz="1600" b="1" dirty="0"/>
              <a:t>BMI &lt; 20</a:t>
            </a:r>
          </a:p>
          <a:p>
            <a:pPr marL="742950" lvl="1" indent="-285750" fontAlgn="auto">
              <a:lnSpc>
                <a:spcPct val="80000"/>
              </a:lnSpc>
              <a:spcBef>
                <a:spcPts val="0"/>
              </a:spcBef>
              <a:spcAft>
                <a:spcPts val="0"/>
              </a:spcAft>
              <a:buClr>
                <a:srgbClr val="99CC00"/>
              </a:buClr>
              <a:buFontTx/>
              <a:buChar char="•"/>
              <a:defRPr/>
            </a:pPr>
            <a:r>
              <a:rPr lang="hr-HR" sz="1600" b="1" dirty="0"/>
              <a:t>Pušenje &lt; 20 cigareta/d</a:t>
            </a:r>
          </a:p>
          <a:p>
            <a:pPr marL="742950" lvl="1" indent="-285750" fontAlgn="auto">
              <a:lnSpc>
                <a:spcPct val="80000"/>
              </a:lnSpc>
              <a:spcBef>
                <a:spcPts val="0"/>
              </a:spcBef>
              <a:spcAft>
                <a:spcPts val="0"/>
              </a:spcAft>
              <a:buClr>
                <a:srgbClr val="99CC00"/>
              </a:buClr>
              <a:buFontTx/>
              <a:buChar char="•"/>
              <a:defRPr/>
            </a:pPr>
            <a:r>
              <a:rPr lang="hr-HR" sz="1600" b="1" dirty="0"/>
              <a:t>Izražena konzumacija alkohola</a:t>
            </a:r>
          </a:p>
          <a:p>
            <a:pPr marL="742950" lvl="1" indent="-285750" fontAlgn="auto">
              <a:lnSpc>
                <a:spcPct val="80000"/>
              </a:lnSpc>
              <a:spcBef>
                <a:spcPts val="0"/>
              </a:spcBef>
              <a:spcAft>
                <a:spcPts val="0"/>
              </a:spcAft>
              <a:buClr>
                <a:srgbClr val="99CC00"/>
              </a:buClr>
              <a:buFontTx/>
              <a:buChar char="•"/>
              <a:defRPr/>
            </a:pPr>
            <a:r>
              <a:rPr lang="hr-HR" sz="1600" b="1" dirty="0" smtClean="0">
                <a:solidFill>
                  <a:schemeClr val="accent5"/>
                </a:solidFill>
              </a:rPr>
              <a:t>Prijevremena menopauza</a:t>
            </a:r>
            <a:endParaRPr lang="hr-HR" sz="1600" b="1" dirty="0">
              <a:solidFill>
                <a:schemeClr val="accent5"/>
              </a:solidFill>
            </a:endParaRPr>
          </a:p>
          <a:p>
            <a:pPr marL="742950" lvl="1" indent="-285750" fontAlgn="auto">
              <a:lnSpc>
                <a:spcPct val="80000"/>
              </a:lnSpc>
              <a:spcBef>
                <a:spcPts val="0"/>
              </a:spcBef>
              <a:spcAft>
                <a:spcPts val="0"/>
              </a:spcAft>
              <a:buClr>
                <a:srgbClr val="99CC00"/>
              </a:buClr>
              <a:buFontTx/>
              <a:buChar char="•"/>
              <a:defRPr/>
            </a:pPr>
            <a:r>
              <a:rPr lang="hr-HR" sz="1600" b="1" dirty="0"/>
              <a:t>Anoreksija</a:t>
            </a:r>
          </a:p>
          <a:p>
            <a:pPr marL="742950" lvl="1" indent="-285750" fontAlgn="auto">
              <a:lnSpc>
                <a:spcPct val="80000"/>
              </a:lnSpc>
              <a:spcBef>
                <a:spcPts val="0"/>
              </a:spcBef>
              <a:spcAft>
                <a:spcPts val="0"/>
              </a:spcAft>
              <a:buClr>
                <a:srgbClr val="99CC00"/>
              </a:buClr>
              <a:buFontTx/>
              <a:buChar char="•"/>
              <a:defRPr/>
            </a:pPr>
            <a:r>
              <a:rPr lang="hr-HR" sz="1600" b="1" dirty="0"/>
              <a:t>Smanjen unos </a:t>
            </a:r>
            <a:r>
              <a:rPr lang="hr-HR" sz="1600" b="1" dirty="0" err="1"/>
              <a:t>kacija</a:t>
            </a:r>
            <a:endParaRPr lang="hr-HR" sz="1600" b="1" dirty="0"/>
          </a:p>
          <a:p>
            <a:pPr marL="742950" lvl="1" indent="-285750" fontAlgn="auto">
              <a:lnSpc>
                <a:spcPct val="80000"/>
              </a:lnSpc>
              <a:spcBef>
                <a:spcPts val="0"/>
              </a:spcBef>
              <a:spcAft>
                <a:spcPts val="0"/>
              </a:spcAft>
              <a:buClr>
                <a:srgbClr val="99CC00"/>
              </a:buClr>
              <a:buFontTx/>
              <a:buChar char="•"/>
              <a:defRPr/>
            </a:pPr>
            <a:r>
              <a:rPr lang="hr-HR" sz="1600" b="1" dirty="0"/>
              <a:t>Sedentarni način života</a:t>
            </a:r>
          </a:p>
          <a:p>
            <a:pPr marL="742950" lvl="1" indent="-285750" fontAlgn="auto">
              <a:lnSpc>
                <a:spcPct val="80000"/>
              </a:lnSpc>
              <a:spcBef>
                <a:spcPts val="0"/>
              </a:spcBef>
              <a:spcAft>
                <a:spcPts val="0"/>
              </a:spcAft>
              <a:buClr>
                <a:srgbClr val="99CC00"/>
              </a:buClr>
              <a:buFontTx/>
              <a:buChar char="•"/>
              <a:defRPr/>
            </a:pPr>
            <a:r>
              <a:rPr lang="hr-HR" sz="1600" b="1" dirty="0" err="1"/>
              <a:t>Kortikosteroidi</a:t>
            </a:r>
            <a:r>
              <a:rPr lang="hr-HR" sz="1600" b="1" dirty="0"/>
              <a:t>, </a:t>
            </a:r>
            <a:r>
              <a:rPr lang="hr-HR" sz="1600" b="1" dirty="0" err="1"/>
              <a:t>tireostatici</a:t>
            </a:r>
            <a:r>
              <a:rPr lang="hr-HR" sz="1600" b="1" dirty="0"/>
              <a:t>, </a:t>
            </a:r>
            <a:r>
              <a:rPr lang="hr-HR" sz="1600" b="1" dirty="0" err="1"/>
              <a:t>SSRI.</a:t>
            </a:r>
            <a:r>
              <a:rPr lang="hr-HR" sz="1600" b="1" dirty="0"/>
              <a:t>.</a:t>
            </a:r>
          </a:p>
          <a:p>
            <a:pPr marL="742950" lvl="1" indent="-285750" fontAlgn="auto">
              <a:lnSpc>
                <a:spcPct val="80000"/>
              </a:lnSpc>
              <a:spcBef>
                <a:spcPts val="0"/>
              </a:spcBef>
              <a:spcAft>
                <a:spcPts val="0"/>
              </a:spcAft>
              <a:buClr>
                <a:srgbClr val="99CC00"/>
              </a:buClr>
              <a:buFontTx/>
              <a:buChar char="•"/>
              <a:defRPr/>
            </a:pPr>
            <a:r>
              <a:rPr lang="hr-HR" sz="1600" b="1" dirty="0"/>
              <a:t>Depresija</a:t>
            </a:r>
          </a:p>
          <a:p>
            <a:pPr marL="742950" lvl="1" indent="-285750" fontAlgn="auto">
              <a:lnSpc>
                <a:spcPct val="80000"/>
              </a:lnSpc>
              <a:spcBef>
                <a:spcPts val="0"/>
              </a:spcBef>
              <a:spcAft>
                <a:spcPts val="0"/>
              </a:spcAft>
              <a:buClr>
                <a:srgbClr val="99CC00"/>
              </a:buClr>
              <a:buFontTx/>
              <a:buChar char="•"/>
              <a:defRPr/>
            </a:pPr>
            <a:r>
              <a:rPr lang="hr-HR" sz="1600" b="1" dirty="0" err="1"/>
              <a:t>Osteopenia</a:t>
            </a:r>
            <a:r>
              <a:rPr lang="hr-HR" sz="1600" b="1" dirty="0"/>
              <a:t> T-</a:t>
            </a:r>
            <a:r>
              <a:rPr lang="hr-HR" sz="1600" b="1" dirty="0" err="1"/>
              <a:t>score</a:t>
            </a:r>
            <a:r>
              <a:rPr lang="hr-HR" sz="1600" b="1" dirty="0"/>
              <a:t> -1 do -2.5 </a:t>
            </a:r>
          </a:p>
        </p:txBody>
      </p:sp>
      <p:pic>
        <p:nvPicPr>
          <p:cNvPr id="111620" name="Picture 5" descr="TMP5"/>
          <p:cNvPicPr>
            <a:picLocks noChangeAspect="1" noChangeArrowheads="1"/>
          </p:cNvPicPr>
          <p:nvPr/>
        </p:nvPicPr>
        <p:blipFill>
          <a:blip r:embed="rId3">
            <a:clrChange>
              <a:clrFrom>
                <a:srgbClr val="EAE1D8"/>
              </a:clrFrom>
              <a:clrTo>
                <a:srgbClr val="EAE1D8">
                  <a:alpha val="0"/>
                </a:srgbClr>
              </a:clrTo>
            </a:clrChange>
          </a:blip>
          <a:srcRect/>
          <a:stretch>
            <a:fillRect/>
          </a:stretch>
        </p:blipFill>
        <p:spPr bwMode="auto">
          <a:xfrm>
            <a:off x="5364163" y="3789363"/>
            <a:ext cx="2946400" cy="2211387"/>
          </a:xfrm>
          <a:prstGeom prst="rect">
            <a:avLst/>
          </a:prstGeom>
          <a:noFill/>
          <a:ln w="762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ChangeArrowheads="1"/>
          </p:cNvSpPr>
          <p:nvPr>
            <p:ph type="title"/>
          </p:nvPr>
        </p:nvSpPr>
        <p:spPr>
          <a:xfrm>
            <a:off x="611188" y="260350"/>
            <a:ext cx="7772400" cy="1143000"/>
          </a:xfrm>
        </p:spPr>
        <p:txBody>
          <a:bodyPr/>
          <a:lstStyle/>
          <a:p>
            <a:pPr marL="320040" indent="-320040" algn="ctr" fontAlgn="auto">
              <a:spcAft>
                <a:spcPts val="0"/>
              </a:spcAft>
              <a:buClr>
                <a:schemeClr val="accent6">
                  <a:lumMod val="75000"/>
                </a:schemeClr>
              </a:buClr>
              <a:defRPr/>
            </a:pPr>
            <a:r>
              <a:rPr lang="hr-HR" sz="3600" b="0" dirty="0" smtClean="0">
                <a:solidFill>
                  <a:schemeClr val="tx1"/>
                </a:solidFill>
                <a:cs typeface="Arial" charset="0"/>
              </a:rPr>
              <a:t>HNL i rizik za frakture</a:t>
            </a:r>
            <a:endParaRPr lang="en-GB" sz="3600" b="0" dirty="0" smtClean="0">
              <a:solidFill>
                <a:schemeClr val="tx1"/>
              </a:solidFill>
              <a:cs typeface="Arial" charset="0"/>
            </a:endParaRPr>
          </a:p>
        </p:txBody>
      </p:sp>
      <p:sp>
        <p:nvSpPr>
          <p:cNvPr id="116738" name="Rectangle 3"/>
          <p:cNvSpPr>
            <a:spLocks noChangeArrowheads="1"/>
          </p:cNvSpPr>
          <p:nvPr/>
        </p:nvSpPr>
        <p:spPr bwMode="auto">
          <a:xfrm>
            <a:off x="5486400" y="2209800"/>
            <a:ext cx="3657600" cy="990600"/>
          </a:xfrm>
          <a:prstGeom prst="rect">
            <a:avLst/>
          </a:prstGeom>
          <a:solidFill>
            <a:schemeClr val="accent1"/>
          </a:solidFill>
          <a:ln w="9525">
            <a:solidFill>
              <a:schemeClr val="tx1"/>
            </a:solidFill>
            <a:miter lim="800000"/>
            <a:headEnd/>
            <a:tailEnd/>
          </a:ln>
        </p:spPr>
        <p:txBody>
          <a:bodyPr wrap="none" anchor="ctr"/>
          <a:lstStyle/>
          <a:p>
            <a:r>
              <a:rPr lang="hr-HR" sz="2400" b="1" dirty="0">
                <a:solidFill>
                  <a:schemeClr val="bg1"/>
                </a:solidFill>
                <a:latin typeface="Trebuchet MS" pitchFamily="34" charset="0"/>
                <a:cs typeface="Arial" charset="0"/>
              </a:rPr>
              <a:t>RR=0,67 –sve frakture</a:t>
            </a:r>
          </a:p>
          <a:p>
            <a:r>
              <a:rPr lang="hr-HR" sz="2400" b="1" dirty="0">
                <a:solidFill>
                  <a:schemeClr val="bg1"/>
                </a:solidFill>
                <a:latin typeface="Trebuchet MS" pitchFamily="34" charset="0"/>
                <a:cs typeface="Arial" charset="0"/>
              </a:rPr>
              <a:t>RR=0,45 –kuk i šake</a:t>
            </a:r>
            <a:endParaRPr lang="en-GB" sz="2400" b="1" dirty="0">
              <a:solidFill>
                <a:schemeClr val="bg1"/>
              </a:solidFill>
              <a:latin typeface="Trebuchet MS" pitchFamily="34" charset="0"/>
              <a:cs typeface="Arial" charset="0"/>
            </a:endParaRPr>
          </a:p>
        </p:txBody>
      </p:sp>
      <p:sp>
        <p:nvSpPr>
          <p:cNvPr id="116739" name="Rectangle 4"/>
          <p:cNvSpPr>
            <a:spLocks noChangeArrowheads="1"/>
          </p:cNvSpPr>
          <p:nvPr/>
        </p:nvSpPr>
        <p:spPr bwMode="auto">
          <a:xfrm>
            <a:off x="5486400" y="3352800"/>
            <a:ext cx="3657600" cy="990600"/>
          </a:xfrm>
          <a:prstGeom prst="rect">
            <a:avLst/>
          </a:prstGeom>
          <a:solidFill>
            <a:schemeClr val="accent1"/>
          </a:solidFill>
          <a:ln w="9525">
            <a:solidFill>
              <a:schemeClr val="tx1"/>
            </a:solidFill>
            <a:miter lim="800000"/>
            <a:headEnd/>
            <a:tailEnd/>
          </a:ln>
        </p:spPr>
        <p:txBody>
          <a:bodyPr wrap="none" anchor="ctr"/>
          <a:lstStyle/>
          <a:p>
            <a:r>
              <a:rPr lang="hr-HR" sz="2400" b="1" dirty="0">
                <a:solidFill>
                  <a:schemeClr val="bg1"/>
                </a:solidFill>
                <a:latin typeface="Trebuchet MS" pitchFamily="34" charset="0"/>
                <a:cs typeface="Arial" charset="0"/>
              </a:rPr>
              <a:t>RR=0,88 –za sve</a:t>
            </a:r>
          </a:p>
          <a:p>
            <a:r>
              <a:rPr lang="hr-HR" sz="2400" b="1" dirty="0">
                <a:solidFill>
                  <a:schemeClr val="bg1"/>
                </a:solidFill>
                <a:latin typeface="Trebuchet MS" pitchFamily="34" charset="0"/>
                <a:cs typeface="Arial" charset="0"/>
              </a:rPr>
              <a:t>RR=0,60 –kuk i šake</a:t>
            </a:r>
            <a:endParaRPr lang="en-GB" sz="2400" b="1" dirty="0">
              <a:solidFill>
                <a:schemeClr val="bg1"/>
              </a:solidFill>
              <a:latin typeface="Trebuchet MS" pitchFamily="34" charset="0"/>
              <a:cs typeface="Arial" charset="0"/>
            </a:endParaRPr>
          </a:p>
        </p:txBody>
      </p:sp>
      <p:sp>
        <p:nvSpPr>
          <p:cNvPr id="116740" name="Rectangle 5"/>
          <p:cNvSpPr>
            <a:spLocks noChangeArrowheads="1"/>
          </p:cNvSpPr>
          <p:nvPr/>
        </p:nvSpPr>
        <p:spPr bwMode="auto">
          <a:xfrm>
            <a:off x="3048000" y="4495800"/>
            <a:ext cx="3581400" cy="685800"/>
          </a:xfrm>
          <a:prstGeom prst="rect">
            <a:avLst/>
          </a:prstGeom>
          <a:noFill/>
          <a:ln w="9525">
            <a:solidFill>
              <a:schemeClr val="tx1"/>
            </a:solidFill>
            <a:miter lim="800000"/>
            <a:headEnd/>
            <a:tailEnd/>
          </a:ln>
        </p:spPr>
        <p:txBody>
          <a:bodyPr wrap="none" anchor="ctr"/>
          <a:lstStyle/>
          <a:p>
            <a:r>
              <a:rPr lang="hr-HR" sz="2800" b="1" dirty="0">
                <a:solidFill>
                  <a:schemeClr val="tx2"/>
                </a:solidFill>
                <a:latin typeface="Trebuchet MS" pitchFamily="34" charset="0"/>
                <a:cs typeface="Arial" charset="0"/>
              </a:rPr>
              <a:t>Ukupno RR=0,73</a:t>
            </a:r>
            <a:endParaRPr lang="en-GB" sz="2800" b="1" dirty="0">
              <a:solidFill>
                <a:schemeClr val="tx2"/>
              </a:solidFill>
              <a:latin typeface="Trebuchet MS" pitchFamily="34" charset="0"/>
              <a:cs typeface="Arial" charset="0"/>
            </a:endParaRPr>
          </a:p>
        </p:txBody>
      </p:sp>
      <p:sp>
        <p:nvSpPr>
          <p:cNvPr id="116741" name="AutoShape 6"/>
          <p:cNvSpPr>
            <a:spLocks noChangeArrowheads="1"/>
          </p:cNvSpPr>
          <p:nvPr/>
        </p:nvSpPr>
        <p:spPr bwMode="auto">
          <a:xfrm>
            <a:off x="990600" y="2133600"/>
            <a:ext cx="4114800" cy="1066800"/>
          </a:xfrm>
          <a:prstGeom prst="rightArrowCallout">
            <a:avLst>
              <a:gd name="adj1" fmla="val 25000"/>
              <a:gd name="adj2" fmla="val 25000"/>
              <a:gd name="adj3" fmla="val 64286"/>
              <a:gd name="adj4" fmla="val 66667"/>
            </a:avLst>
          </a:prstGeom>
          <a:solidFill>
            <a:srgbClr val="000099"/>
          </a:solidFill>
          <a:ln w="9525">
            <a:solidFill>
              <a:srgbClr val="FFFF00"/>
            </a:solidFill>
            <a:miter lim="800000"/>
            <a:headEnd/>
            <a:tailEnd/>
          </a:ln>
        </p:spPr>
        <p:txBody>
          <a:bodyPr wrap="none" anchor="ctr"/>
          <a:lstStyle/>
          <a:p>
            <a:r>
              <a:rPr lang="hr-HR" sz="2400" b="1" dirty="0">
                <a:solidFill>
                  <a:schemeClr val="bg1"/>
                </a:solidFill>
                <a:latin typeface="Trebuchet MS" pitchFamily="34" charset="0"/>
                <a:cs typeface="Arial" charset="0"/>
              </a:rPr>
              <a:t>Mlađe od 60 god</a:t>
            </a:r>
            <a:r>
              <a:rPr lang="hr-HR" sz="2400" b="1" dirty="0">
                <a:solidFill>
                  <a:srgbClr val="FFFF00"/>
                </a:solidFill>
                <a:latin typeface="Trebuchet MS" pitchFamily="34" charset="0"/>
                <a:cs typeface="Arial" charset="0"/>
              </a:rPr>
              <a:t>.</a:t>
            </a:r>
            <a:endParaRPr lang="en-GB" sz="2400" b="1" dirty="0">
              <a:solidFill>
                <a:srgbClr val="FFFF00"/>
              </a:solidFill>
              <a:latin typeface="Trebuchet MS" pitchFamily="34" charset="0"/>
              <a:cs typeface="Arial" charset="0"/>
            </a:endParaRPr>
          </a:p>
        </p:txBody>
      </p:sp>
      <p:sp>
        <p:nvSpPr>
          <p:cNvPr id="116742" name="AutoShape 7"/>
          <p:cNvSpPr>
            <a:spLocks noChangeArrowheads="1"/>
          </p:cNvSpPr>
          <p:nvPr/>
        </p:nvSpPr>
        <p:spPr bwMode="auto">
          <a:xfrm>
            <a:off x="990600" y="3276600"/>
            <a:ext cx="4114800" cy="1066800"/>
          </a:xfrm>
          <a:prstGeom prst="rightArrowCallout">
            <a:avLst>
              <a:gd name="adj1" fmla="val 25000"/>
              <a:gd name="adj2" fmla="val 25000"/>
              <a:gd name="adj3" fmla="val 64286"/>
              <a:gd name="adj4" fmla="val 66667"/>
            </a:avLst>
          </a:prstGeom>
          <a:solidFill>
            <a:srgbClr val="000099"/>
          </a:solidFill>
          <a:ln w="9525">
            <a:solidFill>
              <a:srgbClr val="FFFF00"/>
            </a:solidFill>
            <a:miter lim="800000"/>
            <a:headEnd/>
            <a:tailEnd/>
          </a:ln>
        </p:spPr>
        <p:txBody>
          <a:bodyPr wrap="none" anchor="ctr"/>
          <a:lstStyle/>
          <a:p>
            <a:r>
              <a:rPr lang="hr-HR" sz="2400" b="1" dirty="0">
                <a:solidFill>
                  <a:schemeClr val="bg1"/>
                </a:solidFill>
                <a:latin typeface="Trebuchet MS" pitchFamily="34" charset="0"/>
                <a:cs typeface="Arial" charset="0"/>
              </a:rPr>
              <a:t>Starije od 60 god</a:t>
            </a:r>
            <a:r>
              <a:rPr lang="hr-HR" sz="2400" b="1" dirty="0">
                <a:solidFill>
                  <a:srgbClr val="FFFF00"/>
                </a:solidFill>
                <a:latin typeface="Trebuchet MS" pitchFamily="34" charset="0"/>
                <a:cs typeface="Arial" charset="0"/>
              </a:rPr>
              <a:t>.</a:t>
            </a:r>
            <a:endParaRPr lang="en-GB" sz="2400" b="1" dirty="0">
              <a:solidFill>
                <a:srgbClr val="FFFF00"/>
              </a:solidFill>
              <a:latin typeface="Trebuchet MS" pitchFamily="34" charset="0"/>
              <a:cs typeface="Arial" charset="0"/>
            </a:endParaRPr>
          </a:p>
        </p:txBody>
      </p:sp>
      <p:sp>
        <p:nvSpPr>
          <p:cNvPr id="116743" name="Text Box 8"/>
          <p:cNvSpPr txBox="1">
            <a:spLocks noChangeArrowheads="1"/>
          </p:cNvSpPr>
          <p:nvPr/>
        </p:nvSpPr>
        <p:spPr bwMode="auto">
          <a:xfrm>
            <a:off x="6516688" y="4652963"/>
            <a:ext cx="2597150" cy="366712"/>
          </a:xfrm>
          <a:prstGeom prst="rect">
            <a:avLst/>
          </a:prstGeom>
          <a:noFill/>
          <a:ln w="9525">
            <a:noFill/>
            <a:miter lim="800000"/>
            <a:headEnd/>
            <a:tailEnd/>
          </a:ln>
        </p:spPr>
        <p:txBody>
          <a:bodyPr wrap="none">
            <a:spAutoFit/>
          </a:bodyPr>
          <a:lstStyle/>
          <a:p>
            <a:r>
              <a:rPr lang="hr-HR" b="1" dirty="0" smtClean="0">
                <a:solidFill>
                  <a:srgbClr val="FFFF00"/>
                </a:solidFill>
                <a:latin typeface="Trebuchet MS" pitchFamily="34" charset="0"/>
                <a:cs typeface="Arial" charset="0"/>
              </a:rPr>
              <a:t> </a:t>
            </a:r>
            <a:r>
              <a:rPr lang="hr-HR" b="1" dirty="0" err="1" smtClean="0">
                <a:solidFill>
                  <a:schemeClr val="tx2"/>
                </a:solidFill>
                <a:latin typeface="Trebuchet MS" pitchFamily="34" charset="0"/>
                <a:cs typeface="Arial" charset="0"/>
              </a:rPr>
              <a:t>Torgerson</a:t>
            </a:r>
            <a:r>
              <a:rPr lang="hr-HR" b="1" dirty="0" smtClean="0">
                <a:solidFill>
                  <a:schemeClr val="tx2"/>
                </a:solidFill>
                <a:latin typeface="Trebuchet MS" pitchFamily="34" charset="0"/>
                <a:cs typeface="Arial" charset="0"/>
              </a:rPr>
              <a:t>,JAMA </a:t>
            </a:r>
            <a:r>
              <a:rPr lang="hr-HR" b="1" dirty="0">
                <a:solidFill>
                  <a:schemeClr val="tx2"/>
                </a:solidFill>
                <a:latin typeface="Trebuchet MS" pitchFamily="34" charset="0"/>
                <a:cs typeface="Arial" charset="0"/>
              </a:rPr>
              <a:t>2001</a:t>
            </a:r>
            <a:endParaRPr lang="en-GB" b="1" dirty="0">
              <a:solidFill>
                <a:schemeClr val="tx2"/>
              </a:solidFill>
              <a:latin typeface="Trebuchet MS" pitchFamily="34" charset="0"/>
              <a:cs typeface="Arial" charset="0"/>
            </a:endParaRPr>
          </a:p>
        </p:txBody>
      </p:sp>
      <p:sp>
        <p:nvSpPr>
          <p:cNvPr id="116744" name="Rectangle 9"/>
          <p:cNvSpPr>
            <a:spLocks noChangeArrowheads="1"/>
          </p:cNvSpPr>
          <p:nvPr/>
        </p:nvSpPr>
        <p:spPr bwMode="auto">
          <a:xfrm>
            <a:off x="0" y="5410200"/>
            <a:ext cx="6477000" cy="1447800"/>
          </a:xfrm>
          <a:prstGeom prst="rect">
            <a:avLst/>
          </a:prstGeom>
          <a:noFill/>
          <a:ln w="9525">
            <a:noFill/>
            <a:miter lim="800000"/>
            <a:headEnd/>
            <a:tailEnd/>
          </a:ln>
        </p:spPr>
        <p:txBody>
          <a:bodyPr wrap="none" anchor="ctr"/>
          <a:lstStyle/>
          <a:p>
            <a:r>
              <a:rPr lang="hr-HR" sz="2400" b="1" dirty="0">
                <a:solidFill>
                  <a:srgbClr val="FF0000"/>
                </a:solidFill>
                <a:latin typeface="Trebuchet MS" pitchFamily="34" charset="0"/>
                <a:cs typeface="Arial" charset="0"/>
              </a:rPr>
              <a:t>Estrogeni </a:t>
            </a:r>
            <a:r>
              <a:rPr lang="hr-HR" sz="2400" b="1" dirty="0" err="1">
                <a:solidFill>
                  <a:srgbClr val="FF0000"/>
                </a:solidFill>
                <a:latin typeface="Trebuchet MS" pitchFamily="34" charset="0"/>
                <a:cs typeface="Arial" charset="0"/>
              </a:rPr>
              <a:t>snizuju</a:t>
            </a:r>
            <a:r>
              <a:rPr lang="hr-HR" sz="2400" b="1" dirty="0">
                <a:solidFill>
                  <a:srgbClr val="FF0000"/>
                </a:solidFill>
                <a:latin typeface="Trebuchet MS" pitchFamily="34" charset="0"/>
                <a:cs typeface="Arial" charset="0"/>
              </a:rPr>
              <a:t> rizik za frakture</a:t>
            </a:r>
          </a:p>
          <a:p>
            <a:r>
              <a:rPr lang="hr-HR" sz="2400" b="1" dirty="0">
                <a:solidFill>
                  <a:srgbClr val="FF0000"/>
                </a:solidFill>
                <a:latin typeface="Trebuchet MS" pitchFamily="34" charset="0"/>
                <a:cs typeface="Arial" charset="0"/>
              </a:rPr>
              <a:t>za 30-50% ako se koriste dugotrajno</a:t>
            </a:r>
          </a:p>
          <a:p>
            <a:r>
              <a:rPr lang="hr-HR" sz="2400" b="1" dirty="0">
                <a:solidFill>
                  <a:srgbClr val="FF0000"/>
                </a:solidFill>
                <a:latin typeface="Trebuchet MS" pitchFamily="34" charset="0"/>
                <a:cs typeface="Arial" charset="0"/>
              </a:rPr>
              <a:t>i ako su započeti u prve 3 godine menopauze.</a:t>
            </a:r>
            <a:r>
              <a:rPr lang="hr-HR" sz="2400" b="1" dirty="0">
                <a:solidFill>
                  <a:srgbClr val="FFFF00"/>
                </a:solidFill>
                <a:latin typeface="Trebuchet MS" pitchFamily="34" charset="0"/>
                <a:cs typeface="Arial" charset="0"/>
              </a:rPr>
              <a:t> </a:t>
            </a:r>
            <a:r>
              <a:rPr lang="hr-HR" b="1" dirty="0">
                <a:solidFill>
                  <a:srgbClr val="FFFF00"/>
                </a:solidFill>
                <a:latin typeface="Trebuchet MS" pitchFamily="34" charset="0"/>
                <a:cs typeface="Arial" charset="0"/>
              </a:rPr>
              <a:t>10 autora-1985-1995.</a:t>
            </a:r>
            <a:endParaRPr lang="en-GB" b="1" dirty="0">
              <a:solidFill>
                <a:srgbClr val="FFFF00"/>
              </a:solidFill>
              <a:latin typeface="Trebuchet MS" pitchFamily="34" charset="0"/>
              <a:cs typeface="Arial" charset="0"/>
            </a:endParaRPr>
          </a:p>
        </p:txBody>
      </p:sp>
      <p:sp>
        <p:nvSpPr>
          <p:cNvPr id="116745" name="Text Box 10"/>
          <p:cNvSpPr txBox="1">
            <a:spLocks noChangeArrowheads="1"/>
          </p:cNvSpPr>
          <p:nvPr/>
        </p:nvSpPr>
        <p:spPr bwMode="auto">
          <a:xfrm>
            <a:off x="1330325" y="1268413"/>
            <a:ext cx="7058025" cy="519112"/>
          </a:xfrm>
          <a:prstGeom prst="rect">
            <a:avLst/>
          </a:prstGeom>
          <a:noFill/>
          <a:ln w="9525">
            <a:noFill/>
            <a:miter lim="800000"/>
            <a:headEnd/>
            <a:tailEnd/>
          </a:ln>
        </p:spPr>
        <p:txBody>
          <a:bodyPr>
            <a:spAutoFit/>
          </a:bodyPr>
          <a:lstStyle/>
          <a:p>
            <a:r>
              <a:rPr lang="hr-HR" sz="2800" b="1" dirty="0" err="1">
                <a:latin typeface="Trebuchet MS" pitchFamily="34" charset="0"/>
                <a:cs typeface="Arial" charset="0"/>
              </a:rPr>
              <a:t>Metaanaliza</a:t>
            </a:r>
            <a:r>
              <a:rPr lang="hr-HR" sz="2800" b="1" dirty="0">
                <a:latin typeface="Trebuchet MS" pitchFamily="34" charset="0"/>
                <a:cs typeface="Arial" charset="0"/>
              </a:rPr>
              <a:t> 22 klinička pokusa</a:t>
            </a:r>
            <a:endParaRPr lang="en-GB" sz="2800" b="1" dirty="0">
              <a:latin typeface="Trebuchet MS" pitchFamily="34" charset="0"/>
              <a:cs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Line 2"/>
          <p:cNvSpPr>
            <a:spLocks noChangeShapeType="1"/>
          </p:cNvSpPr>
          <p:nvPr/>
        </p:nvSpPr>
        <p:spPr bwMode="auto">
          <a:xfrm>
            <a:off x="2709863" y="762000"/>
            <a:ext cx="0" cy="685800"/>
          </a:xfrm>
          <a:prstGeom prst="line">
            <a:avLst/>
          </a:prstGeom>
          <a:noFill/>
          <a:ln w="57150">
            <a:solidFill>
              <a:srgbClr val="FF0000"/>
            </a:solidFill>
            <a:round/>
            <a:headEnd/>
            <a:tailEnd/>
          </a:ln>
        </p:spPr>
        <p:txBody>
          <a:bodyPr wrap="none" anchor="ctr"/>
          <a:lstStyle/>
          <a:p>
            <a:endParaRPr lang="sr-Latn-CS"/>
          </a:p>
        </p:txBody>
      </p:sp>
      <p:sp>
        <p:nvSpPr>
          <p:cNvPr id="119810" name="Line 3"/>
          <p:cNvSpPr>
            <a:spLocks noChangeShapeType="1"/>
          </p:cNvSpPr>
          <p:nvPr/>
        </p:nvSpPr>
        <p:spPr bwMode="auto">
          <a:xfrm>
            <a:off x="2100263" y="762000"/>
            <a:ext cx="609600" cy="0"/>
          </a:xfrm>
          <a:prstGeom prst="line">
            <a:avLst/>
          </a:prstGeom>
          <a:noFill/>
          <a:ln w="57150">
            <a:solidFill>
              <a:srgbClr val="FF0000"/>
            </a:solidFill>
            <a:round/>
            <a:headEnd/>
            <a:tailEnd/>
          </a:ln>
        </p:spPr>
        <p:txBody>
          <a:bodyPr wrap="none" anchor="ctr"/>
          <a:lstStyle/>
          <a:p>
            <a:endParaRPr lang="sr-Latn-CS"/>
          </a:p>
        </p:txBody>
      </p:sp>
      <p:sp>
        <p:nvSpPr>
          <p:cNvPr id="119811" name="Line 4"/>
          <p:cNvSpPr>
            <a:spLocks noChangeShapeType="1"/>
          </p:cNvSpPr>
          <p:nvPr/>
        </p:nvSpPr>
        <p:spPr bwMode="auto">
          <a:xfrm>
            <a:off x="2100263" y="762000"/>
            <a:ext cx="1150937" cy="0"/>
          </a:xfrm>
          <a:prstGeom prst="line">
            <a:avLst/>
          </a:prstGeom>
          <a:noFill/>
          <a:ln w="57150">
            <a:solidFill>
              <a:srgbClr val="FFFF00"/>
            </a:solidFill>
            <a:round/>
            <a:headEnd/>
            <a:tailEnd/>
          </a:ln>
        </p:spPr>
        <p:txBody>
          <a:bodyPr wrap="none" anchor="ctr"/>
          <a:lstStyle/>
          <a:p>
            <a:endParaRPr lang="sr-Latn-CS"/>
          </a:p>
        </p:txBody>
      </p:sp>
      <p:sp>
        <p:nvSpPr>
          <p:cNvPr id="119812" name="Line 5"/>
          <p:cNvSpPr>
            <a:spLocks noChangeShapeType="1"/>
          </p:cNvSpPr>
          <p:nvPr/>
        </p:nvSpPr>
        <p:spPr bwMode="auto">
          <a:xfrm>
            <a:off x="2100263" y="457200"/>
            <a:ext cx="0" cy="304800"/>
          </a:xfrm>
          <a:prstGeom prst="line">
            <a:avLst/>
          </a:prstGeom>
          <a:noFill/>
          <a:ln w="57150">
            <a:solidFill>
              <a:srgbClr val="FFFF00"/>
            </a:solidFill>
            <a:round/>
            <a:headEnd/>
            <a:tailEnd/>
          </a:ln>
        </p:spPr>
        <p:txBody>
          <a:bodyPr wrap="none" anchor="ctr"/>
          <a:lstStyle/>
          <a:p>
            <a:endParaRPr lang="sr-Latn-CS"/>
          </a:p>
        </p:txBody>
      </p:sp>
      <p:sp>
        <p:nvSpPr>
          <p:cNvPr id="119813" name="Line 6"/>
          <p:cNvSpPr>
            <a:spLocks noChangeShapeType="1"/>
          </p:cNvSpPr>
          <p:nvPr/>
        </p:nvSpPr>
        <p:spPr bwMode="auto">
          <a:xfrm>
            <a:off x="2100263" y="457200"/>
            <a:ext cx="0" cy="304800"/>
          </a:xfrm>
          <a:prstGeom prst="line">
            <a:avLst/>
          </a:prstGeom>
          <a:noFill/>
          <a:ln w="57150">
            <a:solidFill>
              <a:srgbClr val="FF0000"/>
            </a:solidFill>
            <a:round/>
            <a:headEnd/>
            <a:tailEnd/>
          </a:ln>
        </p:spPr>
        <p:txBody>
          <a:bodyPr wrap="none" anchor="ctr"/>
          <a:lstStyle/>
          <a:p>
            <a:endParaRPr lang="sr-Latn-CS"/>
          </a:p>
        </p:txBody>
      </p:sp>
      <p:sp>
        <p:nvSpPr>
          <p:cNvPr id="119814" name="Text Box 7"/>
          <p:cNvSpPr txBox="1">
            <a:spLocks noChangeArrowheads="1"/>
          </p:cNvSpPr>
          <p:nvPr/>
        </p:nvSpPr>
        <p:spPr bwMode="auto">
          <a:xfrm rot="-5400000">
            <a:off x="-484187" y="3359150"/>
            <a:ext cx="2863850" cy="406400"/>
          </a:xfrm>
          <a:prstGeom prst="rect">
            <a:avLst/>
          </a:prstGeom>
          <a:noFill/>
          <a:ln w="9525">
            <a:noFill/>
            <a:miter lim="800000"/>
            <a:headEnd/>
            <a:tailEnd/>
          </a:ln>
        </p:spPr>
        <p:txBody>
          <a:bodyPr wrap="none">
            <a:spAutoFit/>
          </a:bodyPr>
          <a:lstStyle/>
          <a:p>
            <a:r>
              <a:rPr lang="en-US" sz="2400">
                <a:latin typeface="Tahoma" pitchFamily="34" charset="0"/>
              </a:rPr>
              <a:t>% without fractures</a:t>
            </a:r>
          </a:p>
        </p:txBody>
      </p:sp>
      <p:sp>
        <p:nvSpPr>
          <p:cNvPr id="119815" name="Line 8"/>
          <p:cNvSpPr>
            <a:spLocks noChangeShapeType="1"/>
          </p:cNvSpPr>
          <p:nvPr/>
        </p:nvSpPr>
        <p:spPr bwMode="auto">
          <a:xfrm>
            <a:off x="1828800" y="457200"/>
            <a:ext cx="0" cy="5486400"/>
          </a:xfrm>
          <a:prstGeom prst="line">
            <a:avLst/>
          </a:prstGeom>
          <a:noFill/>
          <a:ln w="9525">
            <a:solidFill>
              <a:schemeClr val="tx1"/>
            </a:solidFill>
            <a:round/>
            <a:headEnd/>
            <a:tailEnd/>
          </a:ln>
        </p:spPr>
        <p:txBody>
          <a:bodyPr wrap="none" anchor="ctr"/>
          <a:lstStyle/>
          <a:p>
            <a:endParaRPr lang="sr-Latn-CS"/>
          </a:p>
        </p:txBody>
      </p:sp>
      <p:sp>
        <p:nvSpPr>
          <p:cNvPr id="119816" name="Line 9"/>
          <p:cNvSpPr>
            <a:spLocks noChangeShapeType="1"/>
          </p:cNvSpPr>
          <p:nvPr/>
        </p:nvSpPr>
        <p:spPr bwMode="auto">
          <a:xfrm flipV="1">
            <a:off x="1828800" y="5943600"/>
            <a:ext cx="6230938" cy="0"/>
          </a:xfrm>
          <a:prstGeom prst="line">
            <a:avLst/>
          </a:prstGeom>
          <a:noFill/>
          <a:ln w="9525">
            <a:solidFill>
              <a:schemeClr val="tx1"/>
            </a:solidFill>
            <a:round/>
            <a:headEnd/>
            <a:tailEnd/>
          </a:ln>
        </p:spPr>
        <p:txBody>
          <a:bodyPr wrap="none" anchor="ctr"/>
          <a:lstStyle/>
          <a:p>
            <a:endParaRPr lang="sr-Latn-CS"/>
          </a:p>
        </p:txBody>
      </p:sp>
      <p:sp>
        <p:nvSpPr>
          <p:cNvPr id="119817" name="Text Box 10"/>
          <p:cNvSpPr txBox="1">
            <a:spLocks noChangeArrowheads="1"/>
          </p:cNvSpPr>
          <p:nvPr/>
        </p:nvSpPr>
        <p:spPr bwMode="auto">
          <a:xfrm>
            <a:off x="1422400" y="5715000"/>
            <a:ext cx="388938" cy="396875"/>
          </a:xfrm>
          <a:prstGeom prst="rect">
            <a:avLst/>
          </a:prstGeom>
          <a:noFill/>
          <a:ln w="9525">
            <a:noFill/>
            <a:miter lim="800000"/>
            <a:headEnd/>
            <a:tailEnd/>
          </a:ln>
        </p:spPr>
        <p:txBody>
          <a:bodyPr wrap="none">
            <a:spAutoFit/>
          </a:bodyPr>
          <a:lstStyle/>
          <a:p>
            <a:r>
              <a:rPr lang="en-US" sz="2000">
                <a:latin typeface="Times New Roman" pitchFamily="18" charset="0"/>
              </a:rPr>
              <a:t>84</a:t>
            </a:r>
          </a:p>
        </p:txBody>
      </p:sp>
      <p:sp>
        <p:nvSpPr>
          <p:cNvPr id="119818" name="Text Box 11"/>
          <p:cNvSpPr txBox="1">
            <a:spLocks noChangeArrowheads="1"/>
          </p:cNvSpPr>
          <p:nvPr/>
        </p:nvSpPr>
        <p:spPr bwMode="auto">
          <a:xfrm>
            <a:off x="1422400" y="5029200"/>
            <a:ext cx="388938" cy="762000"/>
          </a:xfrm>
          <a:prstGeom prst="rect">
            <a:avLst/>
          </a:prstGeom>
          <a:noFill/>
          <a:ln w="9525">
            <a:noFill/>
            <a:miter lim="800000"/>
            <a:headEnd/>
            <a:tailEnd/>
          </a:ln>
        </p:spPr>
        <p:txBody>
          <a:bodyPr>
            <a:spAutoFit/>
          </a:bodyPr>
          <a:lstStyle/>
          <a:p>
            <a:r>
              <a:rPr lang="en-US" sz="2000">
                <a:latin typeface="Times New Roman" pitchFamily="18" charset="0"/>
              </a:rPr>
              <a:t>86</a:t>
            </a:r>
          </a:p>
          <a:p>
            <a:endParaRPr lang="en-US" sz="2400">
              <a:solidFill>
                <a:schemeClr val="bg1"/>
              </a:solidFill>
              <a:latin typeface="Times New Roman" pitchFamily="18" charset="0"/>
            </a:endParaRPr>
          </a:p>
        </p:txBody>
      </p:sp>
      <p:sp>
        <p:nvSpPr>
          <p:cNvPr id="119819" name="Text Box 12"/>
          <p:cNvSpPr txBox="1">
            <a:spLocks noChangeArrowheads="1"/>
          </p:cNvSpPr>
          <p:nvPr/>
        </p:nvSpPr>
        <p:spPr bwMode="auto">
          <a:xfrm>
            <a:off x="1422400" y="4343400"/>
            <a:ext cx="388938" cy="396875"/>
          </a:xfrm>
          <a:prstGeom prst="rect">
            <a:avLst/>
          </a:prstGeom>
          <a:noFill/>
          <a:ln w="9525">
            <a:noFill/>
            <a:miter lim="800000"/>
            <a:headEnd/>
            <a:tailEnd/>
          </a:ln>
        </p:spPr>
        <p:txBody>
          <a:bodyPr wrap="none">
            <a:spAutoFit/>
          </a:bodyPr>
          <a:lstStyle/>
          <a:p>
            <a:r>
              <a:rPr lang="en-US" sz="2000">
                <a:latin typeface="Times New Roman" pitchFamily="18" charset="0"/>
              </a:rPr>
              <a:t>88</a:t>
            </a:r>
            <a:endParaRPr lang="en-US" sz="2400">
              <a:latin typeface="Times New Roman" pitchFamily="18" charset="0"/>
            </a:endParaRPr>
          </a:p>
        </p:txBody>
      </p:sp>
      <p:sp>
        <p:nvSpPr>
          <p:cNvPr id="119820" name="Text Box 13"/>
          <p:cNvSpPr txBox="1">
            <a:spLocks noChangeArrowheads="1"/>
          </p:cNvSpPr>
          <p:nvPr/>
        </p:nvSpPr>
        <p:spPr bwMode="auto">
          <a:xfrm>
            <a:off x="1422400" y="3657600"/>
            <a:ext cx="388938" cy="396875"/>
          </a:xfrm>
          <a:prstGeom prst="rect">
            <a:avLst/>
          </a:prstGeom>
          <a:noFill/>
          <a:ln w="9525">
            <a:noFill/>
            <a:miter lim="800000"/>
            <a:headEnd/>
            <a:tailEnd/>
          </a:ln>
        </p:spPr>
        <p:txBody>
          <a:bodyPr wrap="none">
            <a:spAutoFit/>
          </a:bodyPr>
          <a:lstStyle/>
          <a:p>
            <a:r>
              <a:rPr lang="en-US" sz="2000">
                <a:latin typeface="Times New Roman" pitchFamily="18" charset="0"/>
              </a:rPr>
              <a:t>90</a:t>
            </a:r>
            <a:endParaRPr lang="en-US" sz="2400">
              <a:solidFill>
                <a:schemeClr val="bg1"/>
              </a:solidFill>
              <a:latin typeface="Times New Roman" pitchFamily="18" charset="0"/>
            </a:endParaRPr>
          </a:p>
        </p:txBody>
      </p:sp>
      <p:sp>
        <p:nvSpPr>
          <p:cNvPr id="119821" name="Line 14"/>
          <p:cNvSpPr>
            <a:spLocks noChangeShapeType="1"/>
          </p:cNvSpPr>
          <p:nvPr/>
        </p:nvSpPr>
        <p:spPr bwMode="auto">
          <a:xfrm>
            <a:off x="1760538" y="5257800"/>
            <a:ext cx="203200" cy="0"/>
          </a:xfrm>
          <a:prstGeom prst="line">
            <a:avLst/>
          </a:prstGeom>
          <a:noFill/>
          <a:ln w="9525">
            <a:solidFill>
              <a:schemeClr val="tx1"/>
            </a:solidFill>
            <a:round/>
            <a:headEnd/>
            <a:tailEnd/>
          </a:ln>
        </p:spPr>
        <p:txBody>
          <a:bodyPr wrap="none" anchor="ctr"/>
          <a:lstStyle/>
          <a:p>
            <a:endParaRPr lang="sr-Latn-CS"/>
          </a:p>
        </p:txBody>
      </p:sp>
      <p:sp>
        <p:nvSpPr>
          <p:cNvPr id="119822" name="Line 15"/>
          <p:cNvSpPr>
            <a:spLocks noChangeShapeType="1"/>
          </p:cNvSpPr>
          <p:nvPr/>
        </p:nvSpPr>
        <p:spPr bwMode="auto">
          <a:xfrm>
            <a:off x="1760538" y="4572000"/>
            <a:ext cx="203200" cy="0"/>
          </a:xfrm>
          <a:prstGeom prst="line">
            <a:avLst/>
          </a:prstGeom>
          <a:noFill/>
          <a:ln w="9525">
            <a:solidFill>
              <a:schemeClr val="tx1"/>
            </a:solidFill>
            <a:round/>
            <a:headEnd/>
            <a:tailEnd/>
          </a:ln>
        </p:spPr>
        <p:txBody>
          <a:bodyPr wrap="none" anchor="ctr"/>
          <a:lstStyle/>
          <a:p>
            <a:endParaRPr lang="sr-Latn-CS"/>
          </a:p>
        </p:txBody>
      </p:sp>
      <p:sp>
        <p:nvSpPr>
          <p:cNvPr id="119823" name="Line 16"/>
          <p:cNvSpPr>
            <a:spLocks noChangeShapeType="1"/>
          </p:cNvSpPr>
          <p:nvPr/>
        </p:nvSpPr>
        <p:spPr bwMode="auto">
          <a:xfrm>
            <a:off x="1760538" y="3886200"/>
            <a:ext cx="203200" cy="0"/>
          </a:xfrm>
          <a:prstGeom prst="line">
            <a:avLst/>
          </a:prstGeom>
          <a:noFill/>
          <a:ln w="9525">
            <a:solidFill>
              <a:schemeClr val="tx1"/>
            </a:solidFill>
            <a:round/>
            <a:headEnd/>
            <a:tailEnd/>
          </a:ln>
        </p:spPr>
        <p:txBody>
          <a:bodyPr wrap="none" anchor="ctr"/>
          <a:lstStyle/>
          <a:p>
            <a:endParaRPr lang="sr-Latn-CS"/>
          </a:p>
        </p:txBody>
      </p:sp>
      <p:sp>
        <p:nvSpPr>
          <p:cNvPr id="119824" name="Line 17"/>
          <p:cNvSpPr>
            <a:spLocks noChangeShapeType="1"/>
          </p:cNvSpPr>
          <p:nvPr/>
        </p:nvSpPr>
        <p:spPr bwMode="auto">
          <a:xfrm>
            <a:off x="1760538" y="3200400"/>
            <a:ext cx="203200" cy="0"/>
          </a:xfrm>
          <a:prstGeom prst="line">
            <a:avLst/>
          </a:prstGeom>
          <a:noFill/>
          <a:ln w="9525">
            <a:solidFill>
              <a:schemeClr val="tx1"/>
            </a:solidFill>
            <a:round/>
            <a:headEnd/>
            <a:tailEnd/>
          </a:ln>
        </p:spPr>
        <p:txBody>
          <a:bodyPr wrap="none" anchor="ctr"/>
          <a:lstStyle/>
          <a:p>
            <a:endParaRPr lang="sr-Latn-CS"/>
          </a:p>
        </p:txBody>
      </p:sp>
      <p:sp>
        <p:nvSpPr>
          <p:cNvPr id="119825" name="Line 18"/>
          <p:cNvSpPr>
            <a:spLocks noChangeShapeType="1"/>
          </p:cNvSpPr>
          <p:nvPr/>
        </p:nvSpPr>
        <p:spPr bwMode="auto">
          <a:xfrm>
            <a:off x="1760538" y="2514600"/>
            <a:ext cx="203200" cy="0"/>
          </a:xfrm>
          <a:prstGeom prst="line">
            <a:avLst/>
          </a:prstGeom>
          <a:noFill/>
          <a:ln w="9525">
            <a:solidFill>
              <a:schemeClr val="tx1"/>
            </a:solidFill>
            <a:round/>
            <a:headEnd/>
            <a:tailEnd/>
          </a:ln>
        </p:spPr>
        <p:txBody>
          <a:bodyPr wrap="none" anchor="ctr"/>
          <a:lstStyle/>
          <a:p>
            <a:endParaRPr lang="sr-Latn-CS"/>
          </a:p>
        </p:txBody>
      </p:sp>
      <p:sp>
        <p:nvSpPr>
          <p:cNvPr id="119826" name="Line 19"/>
          <p:cNvSpPr>
            <a:spLocks noChangeShapeType="1"/>
          </p:cNvSpPr>
          <p:nvPr/>
        </p:nvSpPr>
        <p:spPr bwMode="auto">
          <a:xfrm>
            <a:off x="1760538" y="1828800"/>
            <a:ext cx="203200" cy="0"/>
          </a:xfrm>
          <a:prstGeom prst="line">
            <a:avLst/>
          </a:prstGeom>
          <a:noFill/>
          <a:ln w="9525">
            <a:solidFill>
              <a:schemeClr val="tx1"/>
            </a:solidFill>
            <a:round/>
            <a:headEnd/>
            <a:tailEnd/>
          </a:ln>
        </p:spPr>
        <p:txBody>
          <a:bodyPr wrap="none" anchor="ctr"/>
          <a:lstStyle/>
          <a:p>
            <a:endParaRPr lang="sr-Latn-CS"/>
          </a:p>
        </p:txBody>
      </p:sp>
      <p:sp>
        <p:nvSpPr>
          <p:cNvPr id="119827" name="Line 20"/>
          <p:cNvSpPr>
            <a:spLocks noChangeShapeType="1"/>
          </p:cNvSpPr>
          <p:nvPr/>
        </p:nvSpPr>
        <p:spPr bwMode="auto">
          <a:xfrm>
            <a:off x="1760538" y="1143000"/>
            <a:ext cx="203200" cy="0"/>
          </a:xfrm>
          <a:prstGeom prst="line">
            <a:avLst/>
          </a:prstGeom>
          <a:noFill/>
          <a:ln w="9525">
            <a:solidFill>
              <a:schemeClr val="tx1"/>
            </a:solidFill>
            <a:round/>
            <a:headEnd/>
            <a:tailEnd/>
          </a:ln>
        </p:spPr>
        <p:txBody>
          <a:bodyPr wrap="none" anchor="ctr"/>
          <a:lstStyle/>
          <a:p>
            <a:endParaRPr lang="sr-Latn-CS"/>
          </a:p>
        </p:txBody>
      </p:sp>
      <p:sp>
        <p:nvSpPr>
          <p:cNvPr id="119828" name="Line 21"/>
          <p:cNvSpPr>
            <a:spLocks noChangeShapeType="1"/>
          </p:cNvSpPr>
          <p:nvPr/>
        </p:nvSpPr>
        <p:spPr bwMode="auto">
          <a:xfrm>
            <a:off x="1760538" y="457200"/>
            <a:ext cx="203200" cy="0"/>
          </a:xfrm>
          <a:prstGeom prst="line">
            <a:avLst/>
          </a:prstGeom>
          <a:noFill/>
          <a:ln w="9525">
            <a:solidFill>
              <a:schemeClr val="tx1"/>
            </a:solidFill>
            <a:round/>
            <a:headEnd/>
            <a:tailEnd/>
          </a:ln>
        </p:spPr>
        <p:txBody>
          <a:bodyPr wrap="none" anchor="ctr"/>
          <a:lstStyle/>
          <a:p>
            <a:endParaRPr lang="sr-Latn-CS"/>
          </a:p>
        </p:txBody>
      </p:sp>
      <p:sp>
        <p:nvSpPr>
          <p:cNvPr id="119829" name="Text Box 22"/>
          <p:cNvSpPr txBox="1">
            <a:spLocks noChangeArrowheads="1"/>
          </p:cNvSpPr>
          <p:nvPr/>
        </p:nvSpPr>
        <p:spPr bwMode="auto">
          <a:xfrm>
            <a:off x="1422400" y="2971800"/>
            <a:ext cx="388938" cy="396875"/>
          </a:xfrm>
          <a:prstGeom prst="rect">
            <a:avLst/>
          </a:prstGeom>
          <a:noFill/>
          <a:ln w="9525">
            <a:noFill/>
            <a:miter lim="800000"/>
            <a:headEnd/>
            <a:tailEnd/>
          </a:ln>
        </p:spPr>
        <p:txBody>
          <a:bodyPr wrap="none">
            <a:spAutoFit/>
          </a:bodyPr>
          <a:lstStyle/>
          <a:p>
            <a:r>
              <a:rPr lang="en-US" sz="2000">
                <a:latin typeface="Times New Roman" pitchFamily="18" charset="0"/>
              </a:rPr>
              <a:t>92</a:t>
            </a:r>
            <a:endParaRPr lang="en-US" sz="2400">
              <a:latin typeface="Times New Roman" pitchFamily="18" charset="0"/>
            </a:endParaRPr>
          </a:p>
        </p:txBody>
      </p:sp>
      <p:sp>
        <p:nvSpPr>
          <p:cNvPr id="119830" name="Text Box 23"/>
          <p:cNvSpPr txBox="1">
            <a:spLocks noChangeArrowheads="1"/>
          </p:cNvSpPr>
          <p:nvPr/>
        </p:nvSpPr>
        <p:spPr bwMode="auto">
          <a:xfrm>
            <a:off x="1422400" y="2286000"/>
            <a:ext cx="388938" cy="396875"/>
          </a:xfrm>
          <a:prstGeom prst="rect">
            <a:avLst/>
          </a:prstGeom>
          <a:noFill/>
          <a:ln w="9525">
            <a:noFill/>
            <a:miter lim="800000"/>
            <a:headEnd/>
            <a:tailEnd/>
          </a:ln>
        </p:spPr>
        <p:txBody>
          <a:bodyPr wrap="none">
            <a:spAutoFit/>
          </a:bodyPr>
          <a:lstStyle/>
          <a:p>
            <a:r>
              <a:rPr lang="en-US" sz="2000">
                <a:latin typeface="Times New Roman" pitchFamily="18" charset="0"/>
              </a:rPr>
              <a:t>94</a:t>
            </a:r>
          </a:p>
        </p:txBody>
      </p:sp>
      <p:sp>
        <p:nvSpPr>
          <p:cNvPr id="119831" name="Text Box 24"/>
          <p:cNvSpPr txBox="1">
            <a:spLocks noChangeArrowheads="1"/>
          </p:cNvSpPr>
          <p:nvPr/>
        </p:nvSpPr>
        <p:spPr bwMode="auto">
          <a:xfrm>
            <a:off x="1422400" y="1600200"/>
            <a:ext cx="388938" cy="396875"/>
          </a:xfrm>
          <a:prstGeom prst="rect">
            <a:avLst/>
          </a:prstGeom>
          <a:noFill/>
          <a:ln w="9525">
            <a:noFill/>
            <a:miter lim="800000"/>
            <a:headEnd/>
            <a:tailEnd/>
          </a:ln>
        </p:spPr>
        <p:txBody>
          <a:bodyPr wrap="none">
            <a:spAutoFit/>
          </a:bodyPr>
          <a:lstStyle/>
          <a:p>
            <a:r>
              <a:rPr lang="en-US" sz="2000">
                <a:latin typeface="Times New Roman" pitchFamily="18" charset="0"/>
              </a:rPr>
              <a:t>96</a:t>
            </a:r>
          </a:p>
        </p:txBody>
      </p:sp>
      <p:sp>
        <p:nvSpPr>
          <p:cNvPr id="119832" name="Text Box 25"/>
          <p:cNvSpPr txBox="1">
            <a:spLocks noChangeArrowheads="1"/>
          </p:cNvSpPr>
          <p:nvPr/>
        </p:nvSpPr>
        <p:spPr bwMode="auto">
          <a:xfrm>
            <a:off x="1422400" y="914400"/>
            <a:ext cx="388938" cy="396875"/>
          </a:xfrm>
          <a:prstGeom prst="rect">
            <a:avLst/>
          </a:prstGeom>
          <a:noFill/>
          <a:ln w="9525">
            <a:noFill/>
            <a:miter lim="800000"/>
            <a:headEnd/>
            <a:tailEnd/>
          </a:ln>
        </p:spPr>
        <p:txBody>
          <a:bodyPr wrap="none">
            <a:spAutoFit/>
          </a:bodyPr>
          <a:lstStyle/>
          <a:p>
            <a:r>
              <a:rPr lang="en-US" sz="2000">
                <a:latin typeface="Times New Roman" pitchFamily="18" charset="0"/>
              </a:rPr>
              <a:t>98</a:t>
            </a:r>
            <a:endParaRPr lang="en-US" sz="2400">
              <a:latin typeface="Times New Roman" pitchFamily="18" charset="0"/>
            </a:endParaRPr>
          </a:p>
        </p:txBody>
      </p:sp>
      <p:sp>
        <p:nvSpPr>
          <p:cNvPr id="119833" name="Text Box 26"/>
          <p:cNvSpPr txBox="1">
            <a:spLocks noChangeArrowheads="1"/>
          </p:cNvSpPr>
          <p:nvPr/>
        </p:nvSpPr>
        <p:spPr bwMode="auto">
          <a:xfrm>
            <a:off x="1339850" y="242888"/>
            <a:ext cx="503238" cy="396875"/>
          </a:xfrm>
          <a:prstGeom prst="rect">
            <a:avLst/>
          </a:prstGeom>
          <a:noFill/>
          <a:ln w="9525">
            <a:noFill/>
            <a:miter lim="800000"/>
            <a:headEnd/>
            <a:tailEnd/>
          </a:ln>
        </p:spPr>
        <p:txBody>
          <a:bodyPr wrap="none">
            <a:spAutoFit/>
          </a:bodyPr>
          <a:lstStyle/>
          <a:p>
            <a:r>
              <a:rPr lang="en-US" sz="2000">
                <a:latin typeface="Times New Roman" pitchFamily="18" charset="0"/>
              </a:rPr>
              <a:t>100</a:t>
            </a:r>
            <a:endParaRPr lang="en-US" sz="2400">
              <a:latin typeface="Times New Roman" pitchFamily="18" charset="0"/>
            </a:endParaRPr>
          </a:p>
        </p:txBody>
      </p:sp>
      <p:sp>
        <p:nvSpPr>
          <p:cNvPr id="119834" name="Text Box 27"/>
          <p:cNvSpPr txBox="1">
            <a:spLocks noChangeArrowheads="1"/>
          </p:cNvSpPr>
          <p:nvPr/>
        </p:nvSpPr>
        <p:spPr bwMode="auto">
          <a:xfrm>
            <a:off x="1746250" y="5957888"/>
            <a:ext cx="277813" cy="396875"/>
          </a:xfrm>
          <a:prstGeom prst="rect">
            <a:avLst/>
          </a:prstGeom>
          <a:noFill/>
          <a:ln w="9525">
            <a:noFill/>
            <a:miter lim="800000"/>
            <a:headEnd/>
            <a:tailEnd/>
          </a:ln>
        </p:spPr>
        <p:txBody>
          <a:bodyPr wrap="none">
            <a:spAutoFit/>
          </a:bodyPr>
          <a:lstStyle/>
          <a:p>
            <a:r>
              <a:rPr lang="en-US" sz="2000">
                <a:latin typeface="Times New Roman" pitchFamily="18" charset="0"/>
              </a:rPr>
              <a:t>0</a:t>
            </a:r>
            <a:endParaRPr lang="en-US" sz="2400">
              <a:latin typeface="Times New Roman" pitchFamily="18" charset="0"/>
            </a:endParaRPr>
          </a:p>
        </p:txBody>
      </p:sp>
      <p:sp>
        <p:nvSpPr>
          <p:cNvPr id="119835" name="Text Box 28"/>
          <p:cNvSpPr txBox="1">
            <a:spLocks noChangeArrowheads="1"/>
          </p:cNvSpPr>
          <p:nvPr/>
        </p:nvSpPr>
        <p:spPr bwMode="auto">
          <a:xfrm>
            <a:off x="2776538" y="5943600"/>
            <a:ext cx="277812" cy="396875"/>
          </a:xfrm>
          <a:prstGeom prst="rect">
            <a:avLst/>
          </a:prstGeom>
          <a:noFill/>
          <a:ln w="9525">
            <a:noFill/>
            <a:miter lim="800000"/>
            <a:headEnd/>
            <a:tailEnd/>
          </a:ln>
        </p:spPr>
        <p:txBody>
          <a:bodyPr wrap="none">
            <a:spAutoFit/>
          </a:bodyPr>
          <a:lstStyle/>
          <a:p>
            <a:r>
              <a:rPr lang="en-US" sz="2000">
                <a:latin typeface="Times New Roman" pitchFamily="18" charset="0"/>
              </a:rPr>
              <a:t>1</a:t>
            </a:r>
          </a:p>
        </p:txBody>
      </p:sp>
      <p:sp>
        <p:nvSpPr>
          <p:cNvPr id="119836" name="Text Box 29"/>
          <p:cNvSpPr txBox="1">
            <a:spLocks noChangeArrowheads="1"/>
          </p:cNvSpPr>
          <p:nvPr/>
        </p:nvSpPr>
        <p:spPr bwMode="auto">
          <a:xfrm>
            <a:off x="3846513" y="5957888"/>
            <a:ext cx="276225" cy="396875"/>
          </a:xfrm>
          <a:prstGeom prst="rect">
            <a:avLst/>
          </a:prstGeom>
          <a:noFill/>
          <a:ln w="9525">
            <a:noFill/>
            <a:miter lim="800000"/>
            <a:headEnd/>
            <a:tailEnd/>
          </a:ln>
        </p:spPr>
        <p:txBody>
          <a:bodyPr wrap="none">
            <a:spAutoFit/>
          </a:bodyPr>
          <a:lstStyle/>
          <a:p>
            <a:r>
              <a:rPr lang="en-US" sz="2000">
                <a:latin typeface="Times New Roman" pitchFamily="18" charset="0"/>
              </a:rPr>
              <a:t>2</a:t>
            </a:r>
            <a:endParaRPr lang="en-US" sz="2400">
              <a:latin typeface="Times New Roman" pitchFamily="18" charset="0"/>
            </a:endParaRPr>
          </a:p>
        </p:txBody>
      </p:sp>
      <p:sp>
        <p:nvSpPr>
          <p:cNvPr id="119837" name="Text Box 30"/>
          <p:cNvSpPr txBox="1">
            <a:spLocks noChangeArrowheads="1"/>
          </p:cNvSpPr>
          <p:nvPr/>
        </p:nvSpPr>
        <p:spPr bwMode="auto">
          <a:xfrm>
            <a:off x="4945063" y="5943600"/>
            <a:ext cx="276225" cy="396875"/>
          </a:xfrm>
          <a:prstGeom prst="rect">
            <a:avLst/>
          </a:prstGeom>
          <a:noFill/>
          <a:ln w="9525">
            <a:noFill/>
            <a:miter lim="800000"/>
            <a:headEnd/>
            <a:tailEnd/>
          </a:ln>
        </p:spPr>
        <p:txBody>
          <a:bodyPr wrap="none">
            <a:spAutoFit/>
          </a:bodyPr>
          <a:lstStyle/>
          <a:p>
            <a:r>
              <a:rPr lang="en-US" sz="2000">
                <a:latin typeface="Times New Roman" pitchFamily="18" charset="0"/>
              </a:rPr>
              <a:t>3</a:t>
            </a:r>
          </a:p>
        </p:txBody>
      </p:sp>
      <p:sp>
        <p:nvSpPr>
          <p:cNvPr id="119838" name="Text Box 31"/>
          <p:cNvSpPr txBox="1">
            <a:spLocks noChangeArrowheads="1"/>
          </p:cNvSpPr>
          <p:nvPr/>
        </p:nvSpPr>
        <p:spPr bwMode="auto">
          <a:xfrm>
            <a:off x="6027738" y="5943600"/>
            <a:ext cx="339725" cy="396875"/>
          </a:xfrm>
          <a:prstGeom prst="rect">
            <a:avLst/>
          </a:prstGeom>
          <a:noFill/>
          <a:ln w="9525">
            <a:noFill/>
            <a:miter lim="800000"/>
            <a:headEnd/>
            <a:tailEnd/>
          </a:ln>
        </p:spPr>
        <p:txBody>
          <a:bodyPr>
            <a:spAutoFit/>
          </a:bodyPr>
          <a:lstStyle/>
          <a:p>
            <a:r>
              <a:rPr lang="en-US" sz="2000">
                <a:latin typeface="Times New Roman" pitchFamily="18" charset="0"/>
              </a:rPr>
              <a:t>4</a:t>
            </a:r>
            <a:endParaRPr lang="en-US" sz="2000">
              <a:solidFill>
                <a:schemeClr val="bg1"/>
              </a:solidFill>
              <a:latin typeface="Times New Roman" pitchFamily="18" charset="0"/>
            </a:endParaRPr>
          </a:p>
        </p:txBody>
      </p:sp>
      <p:sp>
        <p:nvSpPr>
          <p:cNvPr id="119839" name="Text Box 32"/>
          <p:cNvSpPr txBox="1">
            <a:spLocks noChangeArrowheads="1"/>
          </p:cNvSpPr>
          <p:nvPr/>
        </p:nvSpPr>
        <p:spPr bwMode="auto">
          <a:xfrm>
            <a:off x="7112000" y="5943600"/>
            <a:ext cx="276225" cy="396875"/>
          </a:xfrm>
          <a:prstGeom prst="rect">
            <a:avLst/>
          </a:prstGeom>
          <a:noFill/>
          <a:ln w="9525">
            <a:noFill/>
            <a:miter lim="800000"/>
            <a:headEnd/>
            <a:tailEnd/>
          </a:ln>
        </p:spPr>
        <p:txBody>
          <a:bodyPr wrap="none">
            <a:spAutoFit/>
          </a:bodyPr>
          <a:lstStyle/>
          <a:p>
            <a:r>
              <a:rPr lang="en-US" sz="2000">
                <a:latin typeface="Times New Roman" pitchFamily="18" charset="0"/>
              </a:rPr>
              <a:t>5</a:t>
            </a:r>
            <a:endParaRPr lang="en-US" sz="2400">
              <a:latin typeface="Times New Roman" pitchFamily="18" charset="0"/>
            </a:endParaRPr>
          </a:p>
        </p:txBody>
      </p:sp>
      <p:sp>
        <p:nvSpPr>
          <p:cNvPr id="119840" name="Text Box 33"/>
          <p:cNvSpPr txBox="1">
            <a:spLocks noChangeArrowheads="1"/>
          </p:cNvSpPr>
          <p:nvPr/>
        </p:nvSpPr>
        <p:spPr bwMode="auto">
          <a:xfrm>
            <a:off x="7586663" y="5943600"/>
            <a:ext cx="884237" cy="396875"/>
          </a:xfrm>
          <a:prstGeom prst="rect">
            <a:avLst/>
          </a:prstGeom>
          <a:noFill/>
          <a:ln w="9525">
            <a:noFill/>
            <a:miter lim="800000"/>
            <a:headEnd/>
            <a:tailEnd/>
          </a:ln>
        </p:spPr>
        <p:txBody>
          <a:bodyPr wrap="none">
            <a:spAutoFit/>
          </a:bodyPr>
          <a:lstStyle/>
          <a:p>
            <a:r>
              <a:rPr lang="en-US" sz="2000">
                <a:latin typeface="Tahoma" pitchFamily="34" charset="0"/>
              </a:rPr>
              <a:t>(Years)</a:t>
            </a:r>
            <a:endParaRPr lang="en-US" sz="2400">
              <a:latin typeface="Tahoma" pitchFamily="34" charset="0"/>
            </a:endParaRPr>
          </a:p>
        </p:txBody>
      </p:sp>
      <p:sp>
        <p:nvSpPr>
          <p:cNvPr id="119841" name="Line 34"/>
          <p:cNvSpPr>
            <a:spLocks noChangeShapeType="1"/>
          </p:cNvSpPr>
          <p:nvPr/>
        </p:nvSpPr>
        <p:spPr bwMode="auto">
          <a:xfrm>
            <a:off x="2100263" y="457200"/>
            <a:ext cx="0" cy="457200"/>
          </a:xfrm>
          <a:prstGeom prst="line">
            <a:avLst/>
          </a:prstGeom>
          <a:noFill/>
          <a:ln w="38100">
            <a:solidFill>
              <a:srgbClr val="66FFFF"/>
            </a:solidFill>
            <a:round/>
            <a:headEnd/>
            <a:tailEnd/>
          </a:ln>
        </p:spPr>
        <p:txBody>
          <a:bodyPr wrap="none" anchor="ctr"/>
          <a:lstStyle/>
          <a:p>
            <a:endParaRPr lang="sr-Latn-CS"/>
          </a:p>
        </p:txBody>
      </p:sp>
      <p:sp>
        <p:nvSpPr>
          <p:cNvPr id="119842" name="Line 35"/>
          <p:cNvSpPr>
            <a:spLocks noChangeShapeType="1"/>
          </p:cNvSpPr>
          <p:nvPr/>
        </p:nvSpPr>
        <p:spPr bwMode="auto">
          <a:xfrm>
            <a:off x="2100263" y="914400"/>
            <a:ext cx="1150937" cy="0"/>
          </a:xfrm>
          <a:prstGeom prst="line">
            <a:avLst/>
          </a:prstGeom>
          <a:noFill/>
          <a:ln w="57150">
            <a:solidFill>
              <a:srgbClr val="66FFFF"/>
            </a:solidFill>
            <a:round/>
            <a:headEnd/>
            <a:tailEnd/>
          </a:ln>
        </p:spPr>
        <p:txBody>
          <a:bodyPr wrap="none" anchor="ctr"/>
          <a:lstStyle/>
          <a:p>
            <a:endParaRPr lang="sr-Latn-CS"/>
          </a:p>
        </p:txBody>
      </p:sp>
      <p:sp>
        <p:nvSpPr>
          <p:cNvPr id="119843" name="Line 36"/>
          <p:cNvSpPr>
            <a:spLocks noChangeShapeType="1"/>
          </p:cNvSpPr>
          <p:nvPr/>
        </p:nvSpPr>
        <p:spPr bwMode="auto">
          <a:xfrm>
            <a:off x="3251200" y="914400"/>
            <a:ext cx="0" cy="457200"/>
          </a:xfrm>
          <a:prstGeom prst="line">
            <a:avLst/>
          </a:prstGeom>
          <a:noFill/>
          <a:ln w="57150">
            <a:solidFill>
              <a:srgbClr val="66FFFF"/>
            </a:solidFill>
            <a:round/>
            <a:headEnd/>
            <a:tailEnd/>
          </a:ln>
        </p:spPr>
        <p:txBody>
          <a:bodyPr wrap="none" anchor="ctr"/>
          <a:lstStyle/>
          <a:p>
            <a:endParaRPr lang="sr-Latn-CS"/>
          </a:p>
        </p:txBody>
      </p:sp>
      <p:sp>
        <p:nvSpPr>
          <p:cNvPr id="119844" name="Line 37"/>
          <p:cNvSpPr>
            <a:spLocks noChangeShapeType="1"/>
          </p:cNvSpPr>
          <p:nvPr/>
        </p:nvSpPr>
        <p:spPr bwMode="auto">
          <a:xfrm>
            <a:off x="3251200" y="1371600"/>
            <a:ext cx="1016000" cy="0"/>
          </a:xfrm>
          <a:prstGeom prst="line">
            <a:avLst/>
          </a:prstGeom>
          <a:noFill/>
          <a:ln w="57150">
            <a:solidFill>
              <a:srgbClr val="66FFFF"/>
            </a:solidFill>
            <a:round/>
            <a:headEnd/>
            <a:tailEnd/>
          </a:ln>
        </p:spPr>
        <p:txBody>
          <a:bodyPr wrap="none" anchor="ctr"/>
          <a:lstStyle/>
          <a:p>
            <a:endParaRPr lang="sr-Latn-CS"/>
          </a:p>
        </p:txBody>
      </p:sp>
      <p:sp>
        <p:nvSpPr>
          <p:cNvPr id="119845" name="Line 38"/>
          <p:cNvSpPr>
            <a:spLocks noChangeShapeType="1"/>
          </p:cNvSpPr>
          <p:nvPr/>
        </p:nvSpPr>
        <p:spPr bwMode="auto">
          <a:xfrm>
            <a:off x="4267200" y="1371600"/>
            <a:ext cx="0" cy="381000"/>
          </a:xfrm>
          <a:prstGeom prst="line">
            <a:avLst/>
          </a:prstGeom>
          <a:noFill/>
          <a:ln w="57150">
            <a:solidFill>
              <a:srgbClr val="66FFFF"/>
            </a:solidFill>
            <a:round/>
            <a:headEnd/>
            <a:tailEnd/>
          </a:ln>
        </p:spPr>
        <p:txBody>
          <a:bodyPr wrap="none" anchor="ctr"/>
          <a:lstStyle/>
          <a:p>
            <a:endParaRPr lang="sr-Latn-CS"/>
          </a:p>
        </p:txBody>
      </p:sp>
      <p:sp>
        <p:nvSpPr>
          <p:cNvPr id="119846" name="Line 39"/>
          <p:cNvSpPr>
            <a:spLocks noChangeShapeType="1"/>
          </p:cNvSpPr>
          <p:nvPr/>
        </p:nvSpPr>
        <p:spPr bwMode="auto">
          <a:xfrm>
            <a:off x="4267200" y="1752600"/>
            <a:ext cx="1084263" cy="0"/>
          </a:xfrm>
          <a:prstGeom prst="line">
            <a:avLst/>
          </a:prstGeom>
          <a:noFill/>
          <a:ln w="57150">
            <a:solidFill>
              <a:srgbClr val="66FFFF"/>
            </a:solidFill>
            <a:round/>
            <a:headEnd/>
            <a:tailEnd/>
          </a:ln>
        </p:spPr>
        <p:txBody>
          <a:bodyPr wrap="none" anchor="ctr"/>
          <a:lstStyle/>
          <a:p>
            <a:endParaRPr lang="sr-Latn-CS"/>
          </a:p>
        </p:txBody>
      </p:sp>
      <p:sp>
        <p:nvSpPr>
          <p:cNvPr id="119847" name="Line 40"/>
          <p:cNvSpPr>
            <a:spLocks noChangeShapeType="1"/>
          </p:cNvSpPr>
          <p:nvPr/>
        </p:nvSpPr>
        <p:spPr bwMode="auto">
          <a:xfrm>
            <a:off x="5351463" y="1752600"/>
            <a:ext cx="0" cy="304800"/>
          </a:xfrm>
          <a:prstGeom prst="line">
            <a:avLst/>
          </a:prstGeom>
          <a:noFill/>
          <a:ln w="57150">
            <a:solidFill>
              <a:srgbClr val="66FFFF"/>
            </a:solidFill>
            <a:round/>
            <a:headEnd/>
            <a:tailEnd/>
          </a:ln>
        </p:spPr>
        <p:txBody>
          <a:bodyPr wrap="none" anchor="ctr"/>
          <a:lstStyle/>
          <a:p>
            <a:endParaRPr lang="sr-Latn-CS"/>
          </a:p>
        </p:txBody>
      </p:sp>
      <p:sp>
        <p:nvSpPr>
          <p:cNvPr id="119848" name="Line 41"/>
          <p:cNvSpPr>
            <a:spLocks noChangeShapeType="1"/>
          </p:cNvSpPr>
          <p:nvPr/>
        </p:nvSpPr>
        <p:spPr bwMode="auto">
          <a:xfrm>
            <a:off x="5351463" y="2057400"/>
            <a:ext cx="609600" cy="0"/>
          </a:xfrm>
          <a:prstGeom prst="line">
            <a:avLst/>
          </a:prstGeom>
          <a:noFill/>
          <a:ln w="57150">
            <a:solidFill>
              <a:srgbClr val="66FFFF"/>
            </a:solidFill>
            <a:round/>
            <a:headEnd/>
            <a:tailEnd/>
          </a:ln>
        </p:spPr>
        <p:txBody>
          <a:bodyPr wrap="none" anchor="ctr"/>
          <a:lstStyle/>
          <a:p>
            <a:endParaRPr lang="sr-Latn-CS"/>
          </a:p>
        </p:txBody>
      </p:sp>
      <p:sp>
        <p:nvSpPr>
          <p:cNvPr id="119849" name="Line 42"/>
          <p:cNvSpPr>
            <a:spLocks noChangeShapeType="1"/>
          </p:cNvSpPr>
          <p:nvPr/>
        </p:nvSpPr>
        <p:spPr bwMode="auto">
          <a:xfrm>
            <a:off x="5961063" y="2057400"/>
            <a:ext cx="0" cy="228600"/>
          </a:xfrm>
          <a:prstGeom prst="line">
            <a:avLst/>
          </a:prstGeom>
          <a:noFill/>
          <a:ln w="57150">
            <a:solidFill>
              <a:srgbClr val="66FFFF"/>
            </a:solidFill>
            <a:round/>
            <a:headEnd/>
            <a:tailEnd/>
          </a:ln>
        </p:spPr>
        <p:txBody>
          <a:bodyPr wrap="none" anchor="ctr"/>
          <a:lstStyle/>
          <a:p>
            <a:endParaRPr lang="sr-Latn-CS"/>
          </a:p>
        </p:txBody>
      </p:sp>
      <p:sp>
        <p:nvSpPr>
          <p:cNvPr id="119850" name="Line 43"/>
          <p:cNvSpPr>
            <a:spLocks noChangeShapeType="1"/>
          </p:cNvSpPr>
          <p:nvPr/>
        </p:nvSpPr>
        <p:spPr bwMode="auto">
          <a:xfrm>
            <a:off x="5961063" y="2286000"/>
            <a:ext cx="2098675" cy="0"/>
          </a:xfrm>
          <a:prstGeom prst="line">
            <a:avLst/>
          </a:prstGeom>
          <a:noFill/>
          <a:ln w="57150">
            <a:solidFill>
              <a:srgbClr val="66FFFF"/>
            </a:solidFill>
            <a:round/>
            <a:headEnd/>
            <a:tailEnd/>
          </a:ln>
        </p:spPr>
        <p:txBody>
          <a:bodyPr wrap="none" anchor="ctr"/>
          <a:lstStyle/>
          <a:p>
            <a:endParaRPr lang="sr-Latn-CS"/>
          </a:p>
        </p:txBody>
      </p:sp>
      <p:sp>
        <p:nvSpPr>
          <p:cNvPr id="119851" name="Line 44"/>
          <p:cNvSpPr>
            <a:spLocks noChangeShapeType="1"/>
          </p:cNvSpPr>
          <p:nvPr/>
        </p:nvSpPr>
        <p:spPr bwMode="auto">
          <a:xfrm>
            <a:off x="3251200" y="762000"/>
            <a:ext cx="0" cy="762000"/>
          </a:xfrm>
          <a:prstGeom prst="line">
            <a:avLst/>
          </a:prstGeom>
          <a:noFill/>
          <a:ln w="57150">
            <a:solidFill>
              <a:srgbClr val="FFFF00"/>
            </a:solidFill>
            <a:round/>
            <a:headEnd/>
            <a:tailEnd/>
          </a:ln>
        </p:spPr>
        <p:txBody>
          <a:bodyPr wrap="none" anchor="ctr"/>
          <a:lstStyle/>
          <a:p>
            <a:endParaRPr lang="sr-Latn-CS"/>
          </a:p>
        </p:txBody>
      </p:sp>
      <p:sp>
        <p:nvSpPr>
          <p:cNvPr id="119852" name="Line 45"/>
          <p:cNvSpPr>
            <a:spLocks noChangeShapeType="1"/>
          </p:cNvSpPr>
          <p:nvPr/>
        </p:nvSpPr>
        <p:spPr bwMode="auto">
          <a:xfrm>
            <a:off x="3251200" y="1524000"/>
            <a:ext cx="1016000" cy="0"/>
          </a:xfrm>
          <a:prstGeom prst="line">
            <a:avLst/>
          </a:prstGeom>
          <a:noFill/>
          <a:ln w="57150">
            <a:solidFill>
              <a:srgbClr val="FFFF00"/>
            </a:solidFill>
            <a:round/>
            <a:headEnd/>
            <a:tailEnd/>
          </a:ln>
        </p:spPr>
        <p:txBody>
          <a:bodyPr wrap="none" anchor="ctr"/>
          <a:lstStyle/>
          <a:p>
            <a:endParaRPr lang="sr-Latn-CS"/>
          </a:p>
        </p:txBody>
      </p:sp>
      <p:sp>
        <p:nvSpPr>
          <p:cNvPr id="119853" name="Line 46"/>
          <p:cNvSpPr>
            <a:spLocks noChangeShapeType="1"/>
          </p:cNvSpPr>
          <p:nvPr/>
        </p:nvSpPr>
        <p:spPr bwMode="auto">
          <a:xfrm>
            <a:off x="4267200" y="1524000"/>
            <a:ext cx="0" cy="381000"/>
          </a:xfrm>
          <a:prstGeom prst="line">
            <a:avLst/>
          </a:prstGeom>
          <a:noFill/>
          <a:ln w="57150">
            <a:solidFill>
              <a:srgbClr val="FFFF00"/>
            </a:solidFill>
            <a:round/>
            <a:headEnd/>
            <a:tailEnd/>
          </a:ln>
        </p:spPr>
        <p:txBody>
          <a:bodyPr wrap="none" anchor="ctr"/>
          <a:lstStyle/>
          <a:p>
            <a:endParaRPr lang="sr-Latn-CS"/>
          </a:p>
        </p:txBody>
      </p:sp>
      <p:sp>
        <p:nvSpPr>
          <p:cNvPr id="119854" name="Line 47"/>
          <p:cNvSpPr>
            <a:spLocks noChangeShapeType="1"/>
          </p:cNvSpPr>
          <p:nvPr/>
        </p:nvSpPr>
        <p:spPr bwMode="auto">
          <a:xfrm>
            <a:off x="4267200" y="1905000"/>
            <a:ext cx="541338" cy="0"/>
          </a:xfrm>
          <a:prstGeom prst="line">
            <a:avLst/>
          </a:prstGeom>
          <a:noFill/>
          <a:ln w="57150">
            <a:solidFill>
              <a:srgbClr val="FFFF00"/>
            </a:solidFill>
            <a:round/>
            <a:headEnd/>
            <a:tailEnd/>
          </a:ln>
        </p:spPr>
        <p:txBody>
          <a:bodyPr wrap="none" anchor="ctr"/>
          <a:lstStyle/>
          <a:p>
            <a:endParaRPr lang="sr-Latn-CS"/>
          </a:p>
        </p:txBody>
      </p:sp>
      <p:sp>
        <p:nvSpPr>
          <p:cNvPr id="119855" name="Line 48"/>
          <p:cNvSpPr>
            <a:spLocks noChangeShapeType="1"/>
          </p:cNvSpPr>
          <p:nvPr/>
        </p:nvSpPr>
        <p:spPr bwMode="auto">
          <a:xfrm>
            <a:off x="4808538" y="1905000"/>
            <a:ext cx="0" cy="152400"/>
          </a:xfrm>
          <a:prstGeom prst="line">
            <a:avLst/>
          </a:prstGeom>
          <a:noFill/>
          <a:ln w="57150">
            <a:solidFill>
              <a:srgbClr val="FFFF00"/>
            </a:solidFill>
            <a:round/>
            <a:headEnd/>
            <a:tailEnd/>
          </a:ln>
        </p:spPr>
        <p:txBody>
          <a:bodyPr wrap="none" anchor="ctr"/>
          <a:lstStyle/>
          <a:p>
            <a:endParaRPr lang="sr-Latn-CS"/>
          </a:p>
        </p:txBody>
      </p:sp>
      <p:sp>
        <p:nvSpPr>
          <p:cNvPr id="119856" name="Line 49"/>
          <p:cNvSpPr>
            <a:spLocks noChangeShapeType="1"/>
          </p:cNvSpPr>
          <p:nvPr/>
        </p:nvSpPr>
        <p:spPr bwMode="auto">
          <a:xfrm>
            <a:off x="4808538" y="2057400"/>
            <a:ext cx="542925" cy="0"/>
          </a:xfrm>
          <a:prstGeom prst="line">
            <a:avLst/>
          </a:prstGeom>
          <a:noFill/>
          <a:ln w="57150">
            <a:solidFill>
              <a:srgbClr val="FFFF00"/>
            </a:solidFill>
            <a:round/>
            <a:headEnd/>
            <a:tailEnd/>
          </a:ln>
        </p:spPr>
        <p:txBody>
          <a:bodyPr wrap="none" anchor="ctr"/>
          <a:lstStyle/>
          <a:p>
            <a:endParaRPr lang="sr-Latn-CS"/>
          </a:p>
        </p:txBody>
      </p:sp>
      <p:sp>
        <p:nvSpPr>
          <p:cNvPr id="119857" name="Line 50"/>
          <p:cNvSpPr>
            <a:spLocks noChangeShapeType="1"/>
          </p:cNvSpPr>
          <p:nvPr/>
        </p:nvSpPr>
        <p:spPr bwMode="auto">
          <a:xfrm>
            <a:off x="5351463" y="2057400"/>
            <a:ext cx="0" cy="381000"/>
          </a:xfrm>
          <a:prstGeom prst="line">
            <a:avLst/>
          </a:prstGeom>
          <a:noFill/>
          <a:ln w="57150">
            <a:solidFill>
              <a:srgbClr val="FFFF00"/>
            </a:solidFill>
            <a:round/>
            <a:headEnd/>
            <a:tailEnd/>
          </a:ln>
        </p:spPr>
        <p:txBody>
          <a:bodyPr wrap="none" anchor="ctr"/>
          <a:lstStyle/>
          <a:p>
            <a:endParaRPr lang="sr-Latn-CS"/>
          </a:p>
        </p:txBody>
      </p:sp>
      <p:sp>
        <p:nvSpPr>
          <p:cNvPr id="119858" name="Line 51"/>
          <p:cNvSpPr>
            <a:spLocks noChangeShapeType="1"/>
          </p:cNvSpPr>
          <p:nvPr/>
        </p:nvSpPr>
        <p:spPr bwMode="auto">
          <a:xfrm>
            <a:off x="5351463" y="2438400"/>
            <a:ext cx="609600" cy="0"/>
          </a:xfrm>
          <a:prstGeom prst="line">
            <a:avLst/>
          </a:prstGeom>
          <a:noFill/>
          <a:ln w="57150">
            <a:solidFill>
              <a:srgbClr val="FFFF00"/>
            </a:solidFill>
            <a:round/>
            <a:headEnd/>
            <a:tailEnd/>
          </a:ln>
        </p:spPr>
        <p:txBody>
          <a:bodyPr wrap="none" anchor="ctr"/>
          <a:lstStyle/>
          <a:p>
            <a:endParaRPr lang="sr-Latn-CS"/>
          </a:p>
        </p:txBody>
      </p:sp>
      <p:sp>
        <p:nvSpPr>
          <p:cNvPr id="119859" name="Line 52"/>
          <p:cNvSpPr>
            <a:spLocks noChangeShapeType="1"/>
          </p:cNvSpPr>
          <p:nvPr/>
        </p:nvSpPr>
        <p:spPr bwMode="auto">
          <a:xfrm>
            <a:off x="5961063" y="2438400"/>
            <a:ext cx="0" cy="381000"/>
          </a:xfrm>
          <a:prstGeom prst="line">
            <a:avLst/>
          </a:prstGeom>
          <a:noFill/>
          <a:ln w="57150">
            <a:solidFill>
              <a:srgbClr val="FFFF00"/>
            </a:solidFill>
            <a:round/>
            <a:headEnd/>
            <a:tailEnd/>
          </a:ln>
        </p:spPr>
        <p:txBody>
          <a:bodyPr wrap="none" anchor="ctr"/>
          <a:lstStyle/>
          <a:p>
            <a:endParaRPr lang="sr-Latn-CS"/>
          </a:p>
        </p:txBody>
      </p:sp>
      <p:sp>
        <p:nvSpPr>
          <p:cNvPr id="119860" name="Line 53"/>
          <p:cNvSpPr>
            <a:spLocks noChangeShapeType="1"/>
          </p:cNvSpPr>
          <p:nvPr/>
        </p:nvSpPr>
        <p:spPr bwMode="auto">
          <a:xfrm>
            <a:off x="5961063" y="2819400"/>
            <a:ext cx="473075" cy="0"/>
          </a:xfrm>
          <a:prstGeom prst="line">
            <a:avLst/>
          </a:prstGeom>
          <a:noFill/>
          <a:ln w="57150">
            <a:solidFill>
              <a:srgbClr val="FFFF00"/>
            </a:solidFill>
            <a:round/>
            <a:headEnd/>
            <a:tailEnd/>
          </a:ln>
        </p:spPr>
        <p:txBody>
          <a:bodyPr wrap="none" anchor="ctr"/>
          <a:lstStyle/>
          <a:p>
            <a:endParaRPr lang="sr-Latn-CS"/>
          </a:p>
        </p:txBody>
      </p:sp>
      <p:sp>
        <p:nvSpPr>
          <p:cNvPr id="119861" name="Line 54"/>
          <p:cNvSpPr>
            <a:spLocks noChangeShapeType="1"/>
          </p:cNvSpPr>
          <p:nvPr/>
        </p:nvSpPr>
        <p:spPr bwMode="auto">
          <a:xfrm>
            <a:off x="6434138" y="2819400"/>
            <a:ext cx="0" cy="228600"/>
          </a:xfrm>
          <a:prstGeom prst="line">
            <a:avLst/>
          </a:prstGeom>
          <a:noFill/>
          <a:ln w="57150">
            <a:solidFill>
              <a:srgbClr val="FFFF00"/>
            </a:solidFill>
            <a:round/>
            <a:headEnd/>
            <a:tailEnd/>
          </a:ln>
        </p:spPr>
        <p:txBody>
          <a:bodyPr wrap="none" anchor="ctr"/>
          <a:lstStyle/>
          <a:p>
            <a:endParaRPr lang="sr-Latn-CS"/>
          </a:p>
        </p:txBody>
      </p:sp>
      <p:sp>
        <p:nvSpPr>
          <p:cNvPr id="119862" name="Line 55"/>
          <p:cNvSpPr>
            <a:spLocks noChangeShapeType="1"/>
          </p:cNvSpPr>
          <p:nvPr/>
        </p:nvSpPr>
        <p:spPr bwMode="auto">
          <a:xfrm>
            <a:off x="6434138" y="3048000"/>
            <a:ext cx="1625600" cy="0"/>
          </a:xfrm>
          <a:prstGeom prst="line">
            <a:avLst/>
          </a:prstGeom>
          <a:noFill/>
          <a:ln w="57150">
            <a:solidFill>
              <a:srgbClr val="FFFF00"/>
            </a:solidFill>
            <a:round/>
            <a:headEnd/>
            <a:tailEnd/>
          </a:ln>
        </p:spPr>
        <p:txBody>
          <a:bodyPr wrap="none" anchor="ctr"/>
          <a:lstStyle/>
          <a:p>
            <a:endParaRPr lang="sr-Latn-CS"/>
          </a:p>
        </p:txBody>
      </p:sp>
      <p:sp>
        <p:nvSpPr>
          <p:cNvPr id="119863" name="Line 56"/>
          <p:cNvSpPr>
            <a:spLocks noChangeShapeType="1"/>
          </p:cNvSpPr>
          <p:nvPr/>
        </p:nvSpPr>
        <p:spPr bwMode="auto">
          <a:xfrm>
            <a:off x="2709863" y="1447800"/>
            <a:ext cx="541337" cy="0"/>
          </a:xfrm>
          <a:prstGeom prst="line">
            <a:avLst/>
          </a:prstGeom>
          <a:noFill/>
          <a:ln w="57150">
            <a:solidFill>
              <a:srgbClr val="FF0000"/>
            </a:solidFill>
            <a:round/>
            <a:headEnd/>
            <a:tailEnd/>
          </a:ln>
        </p:spPr>
        <p:txBody>
          <a:bodyPr wrap="none" anchor="ctr"/>
          <a:lstStyle/>
          <a:p>
            <a:endParaRPr lang="sr-Latn-CS"/>
          </a:p>
        </p:txBody>
      </p:sp>
      <p:sp>
        <p:nvSpPr>
          <p:cNvPr id="119864" name="Line 57"/>
          <p:cNvSpPr>
            <a:spLocks noChangeShapeType="1"/>
          </p:cNvSpPr>
          <p:nvPr/>
        </p:nvSpPr>
        <p:spPr bwMode="auto">
          <a:xfrm>
            <a:off x="3251200" y="1447800"/>
            <a:ext cx="0" cy="304800"/>
          </a:xfrm>
          <a:prstGeom prst="line">
            <a:avLst/>
          </a:prstGeom>
          <a:noFill/>
          <a:ln w="57150">
            <a:solidFill>
              <a:srgbClr val="FF0000"/>
            </a:solidFill>
            <a:round/>
            <a:headEnd/>
            <a:tailEnd/>
          </a:ln>
        </p:spPr>
        <p:txBody>
          <a:bodyPr wrap="none" anchor="ctr"/>
          <a:lstStyle/>
          <a:p>
            <a:endParaRPr lang="sr-Latn-CS"/>
          </a:p>
        </p:txBody>
      </p:sp>
      <p:sp>
        <p:nvSpPr>
          <p:cNvPr id="119865" name="Line 58"/>
          <p:cNvSpPr>
            <a:spLocks noChangeShapeType="1"/>
          </p:cNvSpPr>
          <p:nvPr/>
        </p:nvSpPr>
        <p:spPr bwMode="auto">
          <a:xfrm>
            <a:off x="3251200" y="1752600"/>
            <a:ext cx="541338" cy="0"/>
          </a:xfrm>
          <a:prstGeom prst="line">
            <a:avLst/>
          </a:prstGeom>
          <a:noFill/>
          <a:ln w="57150">
            <a:solidFill>
              <a:srgbClr val="FF0000"/>
            </a:solidFill>
            <a:round/>
            <a:headEnd/>
            <a:tailEnd/>
          </a:ln>
        </p:spPr>
        <p:txBody>
          <a:bodyPr wrap="none" anchor="ctr"/>
          <a:lstStyle/>
          <a:p>
            <a:endParaRPr lang="sr-Latn-CS"/>
          </a:p>
        </p:txBody>
      </p:sp>
      <p:sp>
        <p:nvSpPr>
          <p:cNvPr id="119866" name="Line 59"/>
          <p:cNvSpPr>
            <a:spLocks noChangeShapeType="1"/>
          </p:cNvSpPr>
          <p:nvPr/>
        </p:nvSpPr>
        <p:spPr bwMode="auto">
          <a:xfrm>
            <a:off x="3792538" y="1752600"/>
            <a:ext cx="0" cy="228600"/>
          </a:xfrm>
          <a:prstGeom prst="line">
            <a:avLst/>
          </a:prstGeom>
          <a:noFill/>
          <a:ln w="57150">
            <a:solidFill>
              <a:srgbClr val="FF0000"/>
            </a:solidFill>
            <a:round/>
            <a:headEnd/>
            <a:tailEnd/>
          </a:ln>
        </p:spPr>
        <p:txBody>
          <a:bodyPr wrap="none" anchor="ctr"/>
          <a:lstStyle/>
          <a:p>
            <a:endParaRPr lang="sr-Latn-CS"/>
          </a:p>
        </p:txBody>
      </p:sp>
      <p:sp>
        <p:nvSpPr>
          <p:cNvPr id="119867" name="Line 60"/>
          <p:cNvSpPr>
            <a:spLocks noChangeShapeType="1"/>
          </p:cNvSpPr>
          <p:nvPr/>
        </p:nvSpPr>
        <p:spPr bwMode="auto">
          <a:xfrm>
            <a:off x="3792538" y="1981200"/>
            <a:ext cx="474662" cy="0"/>
          </a:xfrm>
          <a:prstGeom prst="line">
            <a:avLst/>
          </a:prstGeom>
          <a:noFill/>
          <a:ln w="57150">
            <a:solidFill>
              <a:srgbClr val="FF0000"/>
            </a:solidFill>
            <a:round/>
            <a:headEnd/>
            <a:tailEnd/>
          </a:ln>
        </p:spPr>
        <p:txBody>
          <a:bodyPr wrap="none" anchor="ctr"/>
          <a:lstStyle/>
          <a:p>
            <a:endParaRPr lang="sr-Latn-CS"/>
          </a:p>
        </p:txBody>
      </p:sp>
      <p:sp>
        <p:nvSpPr>
          <p:cNvPr id="119868" name="Line 61"/>
          <p:cNvSpPr>
            <a:spLocks noChangeShapeType="1"/>
          </p:cNvSpPr>
          <p:nvPr/>
        </p:nvSpPr>
        <p:spPr bwMode="auto">
          <a:xfrm>
            <a:off x="4267200" y="1981200"/>
            <a:ext cx="0" cy="609600"/>
          </a:xfrm>
          <a:prstGeom prst="line">
            <a:avLst/>
          </a:prstGeom>
          <a:noFill/>
          <a:ln w="57150">
            <a:solidFill>
              <a:srgbClr val="FF0000"/>
            </a:solidFill>
            <a:round/>
            <a:headEnd/>
            <a:tailEnd/>
          </a:ln>
        </p:spPr>
        <p:txBody>
          <a:bodyPr wrap="none" anchor="ctr"/>
          <a:lstStyle/>
          <a:p>
            <a:endParaRPr lang="sr-Latn-CS"/>
          </a:p>
        </p:txBody>
      </p:sp>
      <p:sp>
        <p:nvSpPr>
          <p:cNvPr id="119869" name="Line 62"/>
          <p:cNvSpPr>
            <a:spLocks noChangeShapeType="1"/>
          </p:cNvSpPr>
          <p:nvPr/>
        </p:nvSpPr>
        <p:spPr bwMode="auto">
          <a:xfrm>
            <a:off x="4267200" y="2590800"/>
            <a:ext cx="474663" cy="0"/>
          </a:xfrm>
          <a:prstGeom prst="line">
            <a:avLst/>
          </a:prstGeom>
          <a:noFill/>
          <a:ln w="57150">
            <a:solidFill>
              <a:srgbClr val="FF0000"/>
            </a:solidFill>
            <a:round/>
            <a:headEnd/>
            <a:tailEnd/>
          </a:ln>
        </p:spPr>
        <p:txBody>
          <a:bodyPr wrap="none" anchor="ctr"/>
          <a:lstStyle/>
          <a:p>
            <a:endParaRPr lang="sr-Latn-CS"/>
          </a:p>
        </p:txBody>
      </p:sp>
      <p:sp>
        <p:nvSpPr>
          <p:cNvPr id="119870" name="Line 63"/>
          <p:cNvSpPr>
            <a:spLocks noChangeShapeType="1"/>
          </p:cNvSpPr>
          <p:nvPr/>
        </p:nvSpPr>
        <p:spPr bwMode="auto">
          <a:xfrm>
            <a:off x="4741863" y="2590800"/>
            <a:ext cx="0" cy="304800"/>
          </a:xfrm>
          <a:prstGeom prst="line">
            <a:avLst/>
          </a:prstGeom>
          <a:noFill/>
          <a:ln w="57150">
            <a:solidFill>
              <a:srgbClr val="FF0000"/>
            </a:solidFill>
            <a:round/>
            <a:headEnd/>
            <a:tailEnd/>
          </a:ln>
        </p:spPr>
        <p:txBody>
          <a:bodyPr wrap="none" anchor="ctr"/>
          <a:lstStyle/>
          <a:p>
            <a:endParaRPr lang="sr-Latn-CS"/>
          </a:p>
        </p:txBody>
      </p:sp>
      <p:sp>
        <p:nvSpPr>
          <p:cNvPr id="119871" name="Line 64"/>
          <p:cNvSpPr>
            <a:spLocks noChangeShapeType="1"/>
          </p:cNvSpPr>
          <p:nvPr/>
        </p:nvSpPr>
        <p:spPr bwMode="auto">
          <a:xfrm>
            <a:off x="4741863" y="2895600"/>
            <a:ext cx="473075" cy="0"/>
          </a:xfrm>
          <a:prstGeom prst="line">
            <a:avLst/>
          </a:prstGeom>
          <a:noFill/>
          <a:ln w="57150">
            <a:solidFill>
              <a:srgbClr val="FF0000"/>
            </a:solidFill>
            <a:round/>
            <a:headEnd/>
            <a:tailEnd/>
          </a:ln>
        </p:spPr>
        <p:txBody>
          <a:bodyPr wrap="none" anchor="ctr"/>
          <a:lstStyle/>
          <a:p>
            <a:endParaRPr lang="sr-Latn-CS"/>
          </a:p>
        </p:txBody>
      </p:sp>
      <p:sp>
        <p:nvSpPr>
          <p:cNvPr id="119872" name="Line 65"/>
          <p:cNvSpPr>
            <a:spLocks noChangeShapeType="1"/>
          </p:cNvSpPr>
          <p:nvPr/>
        </p:nvSpPr>
        <p:spPr bwMode="auto">
          <a:xfrm>
            <a:off x="5214938" y="2895600"/>
            <a:ext cx="0" cy="838200"/>
          </a:xfrm>
          <a:prstGeom prst="line">
            <a:avLst/>
          </a:prstGeom>
          <a:noFill/>
          <a:ln w="57150">
            <a:solidFill>
              <a:srgbClr val="FF0000"/>
            </a:solidFill>
            <a:round/>
            <a:headEnd/>
            <a:tailEnd/>
          </a:ln>
        </p:spPr>
        <p:txBody>
          <a:bodyPr wrap="none" anchor="ctr"/>
          <a:lstStyle/>
          <a:p>
            <a:endParaRPr lang="sr-Latn-CS"/>
          </a:p>
        </p:txBody>
      </p:sp>
      <p:sp>
        <p:nvSpPr>
          <p:cNvPr id="119873" name="Line 66"/>
          <p:cNvSpPr>
            <a:spLocks noChangeShapeType="1"/>
          </p:cNvSpPr>
          <p:nvPr/>
        </p:nvSpPr>
        <p:spPr bwMode="auto">
          <a:xfrm>
            <a:off x="5214938" y="3733800"/>
            <a:ext cx="812800" cy="0"/>
          </a:xfrm>
          <a:prstGeom prst="line">
            <a:avLst/>
          </a:prstGeom>
          <a:noFill/>
          <a:ln w="57150">
            <a:solidFill>
              <a:srgbClr val="FF0000"/>
            </a:solidFill>
            <a:round/>
            <a:headEnd/>
            <a:tailEnd/>
          </a:ln>
        </p:spPr>
        <p:txBody>
          <a:bodyPr wrap="none" anchor="ctr"/>
          <a:lstStyle/>
          <a:p>
            <a:endParaRPr lang="sr-Latn-CS"/>
          </a:p>
        </p:txBody>
      </p:sp>
      <p:sp>
        <p:nvSpPr>
          <p:cNvPr id="119874" name="Line 67"/>
          <p:cNvSpPr>
            <a:spLocks noChangeShapeType="1"/>
          </p:cNvSpPr>
          <p:nvPr/>
        </p:nvSpPr>
        <p:spPr bwMode="auto">
          <a:xfrm>
            <a:off x="6027738" y="3733800"/>
            <a:ext cx="0" cy="838200"/>
          </a:xfrm>
          <a:prstGeom prst="line">
            <a:avLst/>
          </a:prstGeom>
          <a:noFill/>
          <a:ln w="57150">
            <a:solidFill>
              <a:srgbClr val="FF0000"/>
            </a:solidFill>
            <a:round/>
            <a:headEnd/>
            <a:tailEnd/>
          </a:ln>
        </p:spPr>
        <p:txBody>
          <a:bodyPr wrap="none" anchor="ctr"/>
          <a:lstStyle/>
          <a:p>
            <a:endParaRPr lang="sr-Latn-CS"/>
          </a:p>
        </p:txBody>
      </p:sp>
      <p:sp>
        <p:nvSpPr>
          <p:cNvPr id="119875" name="Line 68"/>
          <p:cNvSpPr>
            <a:spLocks noChangeShapeType="1"/>
          </p:cNvSpPr>
          <p:nvPr/>
        </p:nvSpPr>
        <p:spPr bwMode="auto">
          <a:xfrm>
            <a:off x="6027738" y="4572000"/>
            <a:ext cx="949325" cy="0"/>
          </a:xfrm>
          <a:prstGeom prst="line">
            <a:avLst/>
          </a:prstGeom>
          <a:noFill/>
          <a:ln w="57150">
            <a:solidFill>
              <a:srgbClr val="FF0000"/>
            </a:solidFill>
            <a:round/>
            <a:headEnd/>
            <a:tailEnd/>
          </a:ln>
        </p:spPr>
        <p:txBody>
          <a:bodyPr wrap="none" anchor="ctr"/>
          <a:lstStyle/>
          <a:p>
            <a:endParaRPr lang="sr-Latn-CS"/>
          </a:p>
        </p:txBody>
      </p:sp>
      <p:sp>
        <p:nvSpPr>
          <p:cNvPr id="119876" name="Line 69"/>
          <p:cNvSpPr>
            <a:spLocks noChangeShapeType="1"/>
          </p:cNvSpPr>
          <p:nvPr/>
        </p:nvSpPr>
        <p:spPr bwMode="auto">
          <a:xfrm>
            <a:off x="6977063" y="4572000"/>
            <a:ext cx="0" cy="685800"/>
          </a:xfrm>
          <a:prstGeom prst="line">
            <a:avLst/>
          </a:prstGeom>
          <a:noFill/>
          <a:ln w="57150">
            <a:solidFill>
              <a:srgbClr val="FF0000"/>
            </a:solidFill>
            <a:round/>
            <a:headEnd/>
            <a:tailEnd/>
          </a:ln>
        </p:spPr>
        <p:txBody>
          <a:bodyPr wrap="none" anchor="ctr"/>
          <a:lstStyle/>
          <a:p>
            <a:endParaRPr lang="sr-Latn-CS"/>
          </a:p>
        </p:txBody>
      </p:sp>
      <p:sp>
        <p:nvSpPr>
          <p:cNvPr id="119877" name="Line 70"/>
          <p:cNvSpPr>
            <a:spLocks noChangeShapeType="1"/>
          </p:cNvSpPr>
          <p:nvPr/>
        </p:nvSpPr>
        <p:spPr bwMode="auto">
          <a:xfrm>
            <a:off x="6977063" y="5257800"/>
            <a:ext cx="1082675" cy="0"/>
          </a:xfrm>
          <a:prstGeom prst="line">
            <a:avLst/>
          </a:prstGeom>
          <a:noFill/>
          <a:ln w="57150">
            <a:solidFill>
              <a:srgbClr val="FF0000"/>
            </a:solidFill>
            <a:round/>
            <a:headEnd/>
            <a:tailEnd/>
          </a:ln>
        </p:spPr>
        <p:txBody>
          <a:bodyPr wrap="none" anchor="ctr"/>
          <a:lstStyle/>
          <a:p>
            <a:endParaRPr lang="sr-Latn-CS"/>
          </a:p>
        </p:txBody>
      </p:sp>
      <p:sp>
        <p:nvSpPr>
          <p:cNvPr id="119878" name="Text Box 71"/>
          <p:cNvSpPr txBox="1">
            <a:spLocks noChangeArrowheads="1"/>
          </p:cNvSpPr>
          <p:nvPr/>
        </p:nvSpPr>
        <p:spPr bwMode="auto">
          <a:xfrm>
            <a:off x="7586663" y="1905000"/>
            <a:ext cx="500062" cy="396875"/>
          </a:xfrm>
          <a:prstGeom prst="rect">
            <a:avLst/>
          </a:prstGeom>
          <a:noFill/>
          <a:ln w="9525">
            <a:noFill/>
            <a:miter lim="800000"/>
            <a:headEnd/>
            <a:tailEnd/>
          </a:ln>
        </p:spPr>
        <p:txBody>
          <a:bodyPr wrap="none">
            <a:spAutoFit/>
          </a:bodyPr>
          <a:lstStyle/>
          <a:p>
            <a:r>
              <a:rPr lang="en-US" sz="2000">
                <a:latin typeface="Tahoma" pitchFamily="34" charset="0"/>
              </a:rPr>
              <a:t>E/P</a:t>
            </a:r>
            <a:endParaRPr lang="en-US" sz="2000">
              <a:latin typeface="Times New Roman" pitchFamily="18" charset="0"/>
            </a:endParaRPr>
          </a:p>
        </p:txBody>
      </p:sp>
      <p:sp>
        <p:nvSpPr>
          <p:cNvPr id="119879" name="Text Box 72"/>
          <p:cNvSpPr txBox="1">
            <a:spLocks noChangeArrowheads="1"/>
          </p:cNvSpPr>
          <p:nvPr/>
        </p:nvSpPr>
        <p:spPr bwMode="auto">
          <a:xfrm>
            <a:off x="7383463" y="2667000"/>
            <a:ext cx="717550" cy="396875"/>
          </a:xfrm>
          <a:prstGeom prst="rect">
            <a:avLst/>
          </a:prstGeom>
          <a:noFill/>
          <a:ln w="9525">
            <a:noFill/>
            <a:miter lim="800000"/>
            <a:headEnd/>
            <a:tailEnd/>
          </a:ln>
        </p:spPr>
        <p:txBody>
          <a:bodyPr wrap="none">
            <a:spAutoFit/>
          </a:bodyPr>
          <a:lstStyle/>
          <a:p>
            <a:r>
              <a:rPr lang="en-US" sz="2000">
                <a:latin typeface="Tahoma" pitchFamily="34" charset="0"/>
              </a:rPr>
              <a:t>Vit. D</a:t>
            </a:r>
            <a:endParaRPr lang="en-US" sz="2400">
              <a:latin typeface="Times New Roman" pitchFamily="18" charset="0"/>
            </a:endParaRPr>
          </a:p>
        </p:txBody>
      </p:sp>
      <p:sp>
        <p:nvSpPr>
          <p:cNvPr id="119880" name="Text Box 73"/>
          <p:cNvSpPr txBox="1">
            <a:spLocks noChangeArrowheads="1"/>
          </p:cNvSpPr>
          <p:nvPr/>
        </p:nvSpPr>
        <p:spPr bwMode="auto">
          <a:xfrm>
            <a:off x="7180263" y="4876800"/>
            <a:ext cx="928687" cy="396875"/>
          </a:xfrm>
          <a:prstGeom prst="rect">
            <a:avLst/>
          </a:prstGeom>
          <a:noFill/>
          <a:ln w="9525">
            <a:noFill/>
            <a:miter lim="800000"/>
            <a:headEnd/>
            <a:tailEnd/>
          </a:ln>
        </p:spPr>
        <p:txBody>
          <a:bodyPr wrap="none">
            <a:spAutoFit/>
          </a:bodyPr>
          <a:lstStyle/>
          <a:p>
            <a:r>
              <a:rPr lang="en-US" sz="2000">
                <a:latin typeface="Tahoma" pitchFamily="34" charset="0"/>
              </a:rPr>
              <a:t>Placebo</a:t>
            </a:r>
            <a:endParaRPr lang="en-US" sz="2000">
              <a:solidFill>
                <a:schemeClr val="bg1"/>
              </a:solidFill>
              <a:latin typeface="Tahoma" pitchFamily="34" charset="0"/>
            </a:endParaRPr>
          </a:p>
        </p:txBody>
      </p:sp>
      <p:sp>
        <p:nvSpPr>
          <p:cNvPr id="119881" name="Text Box 74"/>
          <p:cNvSpPr txBox="1">
            <a:spLocks noChangeArrowheads="1"/>
          </p:cNvSpPr>
          <p:nvPr/>
        </p:nvSpPr>
        <p:spPr bwMode="auto">
          <a:xfrm>
            <a:off x="5794375" y="863600"/>
            <a:ext cx="2635250" cy="406400"/>
          </a:xfrm>
          <a:prstGeom prst="rect">
            <a:avLst/>
          </a:prstGeom>
          <a:noFill/>
          <a:ln w="9525">
            <a:solidFill>
              <a:schemeClr val="tx1"/>
            </a:solidFill>
            <a:miter lim="800000"/>
            <a:headEnd/>
            <a:tailEnd/>
          </a:ln>
        </p:spPr>
        <p:txBody>
          <a:bodyPr wrap="none">
            <a:spAutoFit/>
          </a:bodyPr>
          <a:lstStyle/>
          <a:p>
            <a:r>
              <a:rPr lang="en-US" sz="2000">
                <a:latin typeface="Tahoma" pitchFamily="34" charset="0"/>
              </a:rPr>
              <a:t>Maturitas 1998;31:45-54</a:t>
            </a:r>
            <a:endParaRPr lang="en-US" sz="2400">
              <a:latin typeface="Times New Roman" pitchFamily="18" charset="0"/>
            </a:endParaRPr>
          </a:p>
        </p:txBody>
      </p:sp>
      <p:sp>
        <p:nvSpPr>
          <p:cNvPr id="1079371" name="Rectangle 75"/>
          <p:cNvSpPr>
            <a:spLocks noChangeArrowheads="1"/>
          </p:cNvSpPr>
          <p:nvPr/>
        </p:nvSpPr>
        <p:spPr bwMode="auto">
          <a:xfrm>
            <a:off x="820738" y="182563"/>
            <a:ext cx="6765925" cy="4572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hr-HR" sz="2400" b="1" dirty="0">
                <a:solidFill>
                  <a:schemeClr val="tx2"/>
                </a:solidFill>
                <a:effectLst>
                  <a:outerShdw blurRad="38100" dist="38100" dir="2700000" algn="tl">
                    <a:srgbClr val="000000"/>
                  </a:outerShdw>
                </a:effectLst>
              </a:rPr>
              <a:t>HNL rano kroz 3 godine → zauvijek bolja kost</a:t>
            </a:r>
            <a:endParaRPr lang="en-US" sz="2400" b="1" dirty="0">
              <a:solidFill>
                <a:schemeClr val="tx2"/>
              </a:solidFill>
              <a:effectLst>
                <a:outerShdw blurRad="38100" dist="38100" dir="2700000" algn="tl">
                  <a:srgbClr val="000000"/>
                </a:outerShdw>
              </a:effectLst>
            </a:endParaRPr>
          </a:p>
        </p:txBody>
      </p:sp>
      <p:sp>
        <p:nvSpPr>
          <p:cNvPr id="2" name="Pravokutnik 1"/>
          <p:cNvSpPr/>
          <p:nvPr/>
        </p:nvSpPr>
        <p:spPr>
          <a:xfrm>
            <a:off x="2353495" y="3244334"/>
            <a:ext cx="2879314" cy="369332"/>
          </a:xfrm>
          <a:prstGeom prst="rect">
            <a:avLst/>
          </a:prstGeom>
        </p:spPr>
        <p:txBody>
          <a:bodyPr wrap="none">
            <a:spAutoFit/>
          </a:bodyPr>
          <a:lstStyle/>
          <a:p>
            <a:pPr marL="285750" indent="-285750">
              <a:spcBef>
                <a:spcPct val="50000"/>
              </a:spcBef>
              <a:buFont typeface="Arial" panose="020B0604020202020204" pitchFamily="34" charset="0"/>
              <a:buChar char="•"/>
            </a:pPr>
            <a:r>
              <a:rPr lang="hr-HR" b="1" dirty="0">
                <a:solidFill>
                  <a:schemeClr val="tx2"/>
                </a:solidFill>
                <a:latin typeface="Trebuchet MS" pitchFamily="34" charset="0"/>
                <a:cs typeface="Arial" charset="0"/>
              </a:rPr>
              <a:t>15 godišnja studija HT</a:t>
            </a:r>
            <a:endParaRPr lang="hr-HR" b="1" baseline="30000" dirty="0">
              <a:solidFill>
                <a:schemeClr val="tx2"/>
              </a:solidFill>
              <a:latin typeface="Trebuchet MS" pitchFamily="34" charset="0"/>
              <a:cs typeface="Arial" charset="0"/>
            </a:endParaRPr>
          </a:p>
        </p:txBody>
      </p:sp>
      <p:sp>
        <p:nvSpPr>
          <p:cNvPr id="4" name="Pravokutnik 3"/>
          <p:cNvSpPr/>
          <p:nvPr/>
        </p:nvSpPr>
        <p:spPr>
          <a:xfrm>
            <a:off x="1951372" y="3862459"/>
            <a:ext cx="4572000" cy="1200329"/>
          </a:xfrm>
          <a:prstGeom prst="rect">
            <a:avLst/>
          </a:prstGeom>
        </p:spPr>
        <p:txBody>
          <a:bodyPr>
            <a:spAutoFit/>
          </a:bodyPr>
          <a:lstStyle/>
          <a:p>
            <a:pPr marL="555625" indent="-285750">
              <a:buClr>
                <a:srgbClr val="FFFF00"/>
              </a:buClr>
              <a:buFont typeface="Arial" panose="020B0604020202020204" pitchFamily="34" charset="0"/>
              <a:buChar char="•"/>
            </a:pPr>
            <a:r>
              <a:rPr lang="hr-HR" b="1" dirty="0">
                <a:solidFill>
                  <a:schemeClr val="tx2"/>
                </a:solidFill>
              </a:rPr>
              <a:t>HNL rano kroz 3 godine </a:t>
            </a:r>
            <a:r>
              <a:rPr lang="hr-HR" b="1" dirty="0">
                <a:solidFill>
                  <a:schemeClr val="tx2"/>
                </a:solidFill>
                <a:cs typeface="Arial" charset="0"/>
              </a:rPr>
              <a:t>→ zauvijek bolja kost</a:t>
            </a:r>
          </a:p>
          <a:p>
            <a:pPr marL="555625" indent="-285750">
              <a:buClr>
                <a:srgbClr val="FFFF00"/>
              </a:buClr>
              <a:buFont typeface="Arial" panose="020B0604020202020204" pitchFamily="34" charset="0"/>
              <a:buChar char="•"/>
            </a:pPr>
            <a:r>
              <a:rPr lang="hr-HR" b="1" dirty="0">
                <a:solidFill>
                  <a:schemeClr val="tx2"/>
                </a:solidFill>
                <a:cs typeface="Arial" charset="0"/>
              </a:rPr>
              <a:t> 8% viši BMD -  50% redukcija rizika fraktura trajno</a:t>
            </a:r>
          </a:p>
        </p:txBody>
      </p:sp>
      <p:sp>
        <p:nvSpPr>
          <p:cNvPr id="5" name="Pravokutnik 4"/>
          <p:cNvSpPr/>
          <p:nvPr/>
        </p:nvSpPr>
        <p:spPr>
          <a:xfrm>
            <a:off x="5104417" y="6364201"/>
            <a:ext cx="3292504" cy="369332"/>
          </a:xfrm>
          <a:prstGeom prst="rect">
            <a:avLst/>
          </a:prstGeom>
        </p:spPr>
        <p:txBody>
          <a:bodyPr wrap="none">
            <a:spAutoFit/>
          </a:bodyPr>
          <a:lstStyle/>
          <a:p>
            <a:pPr>
              <a:spcBef>
                <a:spcPct val="50000"/>
              </a:spcBef>
            </a:pPr>
            <a:r>
              <a:rPr lang="hr-HR" b="1" dirty="0" err="1">
                <a:solidFill>
                  <a:schemeClr val="tx2"/>
                </a:solidFill>
                <a:latin typeface="Trebuchet MS" pitchFamily="34" charset="0"/>
                <a:cs typeface="Arial" charset="0"/>
              </a:rPr>
              <a:t>Christiansen</a:t>
            </a:r>
            <a:r>
              <a:rPr lang="hr-HR" b="1" dirty="0">
                <a:solidFill>
                  <a:schemeClr val="tx2"/>
                </a:solidFill>
                <a:latin typeface="Trebuchet MS" pitchFamily="34" charset="0"/>
                <a:cs typeface="Arial" charset="0"/>
              </a:rPr>
              <a:t>, </a:t>
            </a:r>
            <a:r>
              <a:rPr lang="hr-HR" b="1" dirty="0" err="1">
                <a:solidFill>
                  <a:schemeClr val="tx2"/>
                </a:solidFill>
                <a:latin typeface="Trebuchet MS" pitchFamily="34" charset="0"/>
                <a:cs typeface="Arial" charset="0"/>
              </a:rPr>
              <a:t>October</a:t>
            </a:r>
            <a:r>
              <a:rPr lang="hr-HR" b="1" dirty="0">
                <a:solidFill>
                  <a:schemeClr val="tx2"/>
                </a:solidFill>
                <a:latin typeface="Trebuchet MS" pitchFamily="34" charset="0"/>
                <a:cs typeface="Arial" charset="0"/>
              </a:rPr>
              <a:t>, 2004.</a:t>
            </a:r>
            <a:endParaRPr lang="hr-HR" b="1" baseline="30000" dirty="0">
              <a:solidFill>
                <a:schemeClr val="tx2"/>
              </a:solidFill>
              <a:latin typeface="Trebuchet MS" pitchFamily="34" charset="0"/>
              <a:cs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7" name="Object 43"/>
          <p:cNvGraphicFramePr>
            <a:graphicFrameLocks noChangeAspect="1"/>
          </p:cNvGraphicFramePr>
          <p:nvPr/>
        </p:nvGraphicFramePr>
        <p:xfrm>
          <a:off x="68263" y="115888"/>
          <a:ext cx="9075737" cy="6637337"/>
        </p:xfrm>
        <a:graphic>
          <a:graphicData uri="http://schemas.openxmlformats.org/presentationml/2006/ole">
            <mc:AlternateContent xmlns:mc="http://schemas.openxmlformats.org/markup-compatibility/2006">
              <mc:Choice xmlns:v="urn:schemas-microsoft-com:vml" Requires="v">
                <p:oleObj spid="_x0000_s1080" name="Acrobat Document" r:id="rId3" imgW="15118200" imgH="10693080" progId="AcroExch.Document.7">
                  <p:embed/>
                </p:oleObj>
              </mc:Choice>
              <mc:Fallback>
                <p:oleObj name="Acrobat Document" r:id="rId3" imgW="15118200" imgH="10693080" progId="AcroExch.Document.7">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3" y="115888"/>
                        <a:ext cx="9075737" cy="663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928688" y="571500"/>
            <a:ext cx="1500187"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Genetski </a:t>
            </a:r>
          </a:p>
        </p:txBody>
      </p:sp>
      <p:sp>
        <p:nvSpPr>
          <p:cNvPr id="3" name="Rounded Rectangle 2"/>
          <p:cNvSpPr/>
          <p:nvPr/>
        </p:nvSpPr>
        <p:spPr>
          <a:xfrm>
            <a:off x="6072188" y="571500"/>
            <a:ext cx="1500187"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Enzimski </a:t>
            </a:r>
          </a:p>
          <a:p>
            <a:pPr algn="ctr" fontAlgn="auto">
              <a:spcBef>
                <a:spcPts val="0"/>
              </a:spcBef>
              <a:spcAft>
                <a:spcPts val="0"/>
              </a:spcAft>
              <a:defRPr/>
            </a:pPr>
            <a:r>
              <a:rPr lang="hr-HR" dirty="0"/>
              <a:t>defekti</a:t>
            </a:r>
          </a:p>
        </p:txBody>
      </p:sp>
      <p:graphicFrame>
        <p:nvGraphicFramePr>
          <p:cNvPr id="4" name="Table 3"/>
          <p:cNvGraphicFramePr>
            <a:graphicFrameLocks noGrp="1"/>
          </p:cNvGraphicFramePr>
          <p:nvPr/>
        </p:nvGraphicFramePr>
        <p:xfrm>
          <a:off x="642938" y="1357313"/>
          <a:ext cx="2428892" cy="4834597"/>
        </p:xfrm>
        <a:graphic>
          <a:graphicData uri="http://schemas.openxmlformats.org/drawingml/2006/table">
            <a:tbl>
              <a:tblPr/>
              <a:tblGrid>
                <a:gridCol w="2428892"/>
              </a:tblGrid>
              <a:tr h="425880">
                <a:tc>
                  <a:txBody>
                    <a:bodyPr/>
                    <a:lstStyle/>
                    <a:p>
                      <a:pPr algn="l"/>
                      <a:r>
                        <a:rPr lang="hr-HR" sz="1600" dirty="0" smtClean="0"/>
                        <a:t>X- kromosomski</a:t>
                      </a:r>
                      <a:r>
                        <a:rPr lang="hr-HR" sz="1600" baseline="0" dirty="0" smtClean="0"/>
                        <a:t> poremećaji</a:t>
                      </a:r>
                      <a:endParaRPr lang="hr-HR" sz="1600" dirty="0"/>
                    </a:p>
                  </a:txBody>
                  <a:tcPr>
                    <a:lnL>
                      <a:noFill/>
                    </a:lnL>
                    <a:lnR>
                      <a:noFill/>
                    </a:lnR>
                    <a:lnT>
                      <a:noFill/>
                    </a:lnT>
                    <a:lnB>
                      <a:noFill/>
                    </a:lnB>
                  </a:tcPr>
                </a:tc>
              </a:tr>
              <a:tr h="425880">
                <a:tc>
                  <a:txBody>
                    <a:bodyPr/>
                    <a:lstStyle/>
                    <a:p>
                      <a:pPr algn="l"/>
                      <a:r>
                        <a:rPr lang="hr-HR" sz="1600" dirty="0" err="1" smtClean="0"/>
                        <a:t>Monosomija</a:t>
                      </a:r>
                      <a:r>
                        <a:rPr lang="hr-HR" sz="1600" dirty="0" smtClean="0"/>
                        <a:t> X, </a:t>
                      </a:r>
                    </a:p>
                    <a:p>
                      <a:pPr algn="l"/>
                      <a:r>
                        <a:rPr lang="hr-HR" sz="1600" dirty="0" err="1" smtClean="0"/>
                        <a:t>Turnerov</a:t>
                      </a:r>
                      <a:r>
                        <a:rPr lang="hr-HR" sz="1600" dirty="0" smtClean="0"/>
                        <a:t> sindrom</a:t>
                      </a:r>
                      <a:endParaRPr lang="hr-HR" sz="1600" dirty="0"/>
                    </a:p>
                  </a:txBody>
                  <a:tcPr>
                    <a:lnL>
                      <a:noFill/>
                    </a:lnL>
                    <a:lnR>
                      <a:noFill/>
                    </a:lnR>
                    <a:lnT>
                      <a:noFill/>
                    </a:lnT>
                    <a:lnB>
                      <a:noFill/>
                    </a:lnB>
                  </a:tcPr>
                </a:tc>
              </a:tr>
              <a:tr h="425880">
                <a:tc>
                  <a:txBody>
                    <a:bodyPr/>
                    <a:lstStyle/>
                    <a:p>
                      <a:pPr algn="l"/>
                      <a:r>
                        <a:rPr lang="hr-HR" sz="1600" dirty="0"/>
                        <a:t>X </a:t>
                      </a:r>
                      <a:r>
                        <a:rPr lang="hr-HR" sz="1600" dirty="0" err="1" smtClean="0"/>
                        <a:t>izokromosomi</a:t>
                      </a:r>
                      <a:endParaRPr lang="hr-HR" sz="1600" dirty="0"/>
                    </a:p>
                  </a:txBody>
                  <a:tcPr>
                    <a:lnL>
                      <a:noFill/>
                    </a:lnL>
                    <a:lnR>
                      <a:noFill/>
                    </a:lnR>
                    <a:lnT>
                      <a:noFill/>
                    </a:lnT>
                    <a:lnB>
                      <a:noFill/>
                    </a:lnB>
                  </a:tcPr>
                </a:tc>
              </a:tr>
              <a:tr h="723997">
                <a:tc>
                  <a:txBody>
                    <a:bodyPr/>
                    <a:lstStyle/>
                    <a:p>
                      <a:pPr algn="l"/>
                      <a:r>
                        <a:rPr lang="en-US" sz="1600" dirty="0" smtClean="0"/>
                        <a:t>Genet</a:t>
                      </a:r>
                      <a:r>
                        <a:rPr lang="hr-HR" sz="1600" dirty="0" err="1" smtClean="0"/>
                        <a:t>ski</a:t>
                      </a:r>
                      <a:r>
                        <a:rPr lang="en-US" sz="1600" dirty="0" smtClean="0"/>
                        <a:t> </a:t>
                      </a:r>
                      <a:r>
                        <a:rPr lang="hr-HR" sz="1600" dirty="0" smtClean="0"/>
                        <a:t>poremećaj kratkog</a:t>
                      </a:r>
                      <a:r>
                        <a:rPr lang="hr-HR" sz="1600" baseline="0" dirty="0" smtClean="0"/>
                        <a:t> i dugog kraka</a:t>
                      </a:r>
                      <a:r>
                        <a:rPr lang="en-US" sz="1600" dirty="0" smtClean="0"/>
                        <a:t> </a:t>
                      </a:r>
                      <a:r>
                        <a:rPr lang="en-US" sz="1600" dirty="0"/>
                        <a:t>X </a:t>
                      </a:r>
                      <a:r>
                        <a:rPr lang="hr-HR" sz="1600" dirty="0" smtClean="0"/>
                        <a:t>kromosoma</a:t>
                      </a:r>
                      <a:endParaRPr lang="en-US" sz="1600" dirty="0"/>
                    </a:p>
                  </a:txBody>
                  <a:tcPr>
                    <a:lnL>
                      <a:noFill/>
                    </a:lnL>
                    <a:lnR>
                      <a:noFill/>
                    </a:lnR>
                    <a:lnT>
                      <a:noFill/>
                    </a:lnT>
                    <a:lnB>
                      <a:noFill/>
                    </a:lnB>
                  </a:tcPr>
                </a:tc>
              </a:tr>
              <a:tr h="425880">
                <a:tc>
                  <a:txBody>
                    <a:bodyPr/>
                    <a:lstStyle/>
                    <a:p>
                      <a:pPr algn="l"/>
                      <a:r>
                        <a:rPr lang="hr-HR" sz="1600" dirty="0" err="1" smtClean="0"/>
                        <a:t>Mikrodelecije</a:t>
                      </a:r>
                      <a:endParaRPr lang="hr-HR" sz="1600" dirty="0"/>
                    </a:p>
                  </a:txBody>
                  <a:tcPr>
                    <a:lnL>
                      <a:noFill/>
                    </a:lnL>
                    <a:lnR>
                      <a:noFill/>
                    </a:lnR>
                    <a:lnT>
                      <a:noFill/>
                    </a:lnT>
                    <a:lnB>
                      <a:noFill/>
                    </a:lnB>
                  </a:tcPr>
                </a:tc>
              </a:tr>
              <a:tr h="425880">
                <a:tc>
                  <a:txBody>
                    <a:bodyPr/>
                    <a:lstStyle/>
                    <a:p>
                      <a:pPr algn="l"/>
                      <a:r>
                        <a:rPr lang="hr-HR" sz="1600" dirty="0"/>
                        <a:t>POI </a:t>
                      </a:r>
                      <a:r>
                        <a:rPr lang="hr-HR" sz="1600" dirty="0" smtClean="0"/>
                        <a:t>u 46,XX</a:t>
                      </a:r>
                      <a:endParaRPr lang="hr-HR" sz="1600" dirty="0"/>
                    </a:p>
                  </a:txBody>
                  <a:tcPr>
                    <a:lnL>
                      <a:noFill/>
                    </a:lnL>
                    <a:lnR>
                      <a:noFill/>
                    </a:lnR>
                    <a:lnT>
                      <a:noFill/>
                    </a:lnT>
                    <a:lnB>
                      <a:noFill/>
                    </a:lnB>
                  </a:tcPr>
                </a:tc>
              </a:tr>
              <a:tr h="425880">
                <a:tc>
                  <a:txBody>
                    <a:bodyPr/>
                    <a:lstStyle/>
                    <a:p>
                      <a:pPr algn="l"/>
                      <a:r>
                        <a:rPr lang="hr-HR" sz="1600" dirty="0" err="1"/>
                        <a:t>Gonadal</a:t>
                      </a:r>
                      <a:r>
                        <a:rPr lang="hr-HR" sz="1600" dirty="0"/>
                        <a:t> </a:t>
                      </a:r>
                      <a:r>
                        <a:rPr lang="hr-HR" sz="1600" dirty="0" smtClean="0"/>
                        <a:t>na </a:t>
                      </a:r>
                      <a:r>
                        <a:rPr lang="hr-HR" sz="1600" dirty="0" err="1" smtClean="0"/>
                        <a:t>disgeneza</a:t>
                      </a:r>
                      <a:endParaRPr lang="hr-HR" sz="1600" dirty="0"/>
                    </a:p>
                  </a:txBody>
                  <a:tcPr>
                    <a:lnL>
                      <a:noFill/>
                    </a:lnL>
                    <a:lnR>
                      <a:noFill/>
                    </a:lnR>
                    <a:lnT>
                      <a:noFill/>
                    </a:lnT>
                    <a:lnB>
                      <a:noFill/>
                    </a:lnB>
                  </a:tcPr>
                </a:tc>
              </a:tr>
              <a:tr h="425880">
                <a:tc>
                  <a:txBody>
                    <a:bodyPr/>
                    <a:lstStyle/>
                    <a:p>
                      <a:pPr algn="l"/>
                      <a:r>
                        <a:rPr lang="hr-HR" sz="1600" dirty="0" smtClean="0"/>
                        <a:t>Cerebelarna </a:t>
                      </a:r>
                      <a:r>
                        <a:rPr lang="hr-HR" sz="1600" dirty="0" err="1" smtClean="0"/>
                        <a:t>ataksija</a:t>
                      </a:r>
                      <a:endParaRPr lang="hr-HR" sz="1600" dirty="0"/>
                    </a:p>
                  </a:txBody>
                  <a:tcPr>
                    <a:lnL>
                      <a:noFill/>
                    </a:lnL>
                    <a:lnR>
                      <a:noFill/>
                    </a:lnR>
                    <a:lnT>
                      <a:noFill/>
                    </a:lnT>
                    <a:lnB>
                      <a:noFill/>
                    </a:lnB>
                  </a:tcPr>
                </a:tc>
              </a:tr>
              <a:tr h="723997">
                <a:tc>
                  <a:txBody>
                    <a:bodyPr/>
                    <a:lstStyle/>
                    <a:p>
                      <a:pPr algn="l"/>
                      <a:r>
                        <a:rPr lang="hr-HR" sz="1600" dirty="0" err="1" smtClean="0"/>
                        <a:t>Gonadalna</a:t>
                      </a:r>
                      <a:r>
                        <a:rPr lang="hr-HR" sz="1600" dirty="0" smtClean="0"/>
                        <a:t> </a:t>
                      </a:r>
                      <a:r>
                        <a:rPr lang="hr-HR" sz="1600" dirty="0" err="1" smtClean="0"/>
                        <a:t>disgeneza</a:t>
                      </a:r>
                      <a:r>
                        <a:rPr lang="hr-HR" sz="1600" dirty="0" smtClean="0"/>
                        <a:t> i </a:t>
                      </a:r>
                      <a:r>
                        <a:rPr lang="hr-HR" sz="1600" dirty="0" err="1" smtClean="0"/>
                        <a:t>multiple</a:t>
                      </a:r>
                      <a:r>
                        <a:rPr lang="hr-HR" sz="1600" dirty="0" smtClean="0"/>
                        <a:t> malformacije</a:t>
                      </a:r>
                      <a:endParaRPr lang="hr-HR" sz="1600" dirty="0"/>
                    </a:p>
                  </a:txBody>
                  <a:tcPr>
                    <a:lnL>
                      <a:noFill/>
                    </a:lnL>
                    <a:lnR>
                      <a:noFill/>
                    </a:lnR>
                    <a:lnT>
                      <a:noFill/>
                    </a:lnT>
                    <a:lnB>
                      <a:noFill/>
                    </a:lnB>
                  </a:tcPr>
                </a:tc>
              </a:tr>
            </a:tbl>
          </a:graphicData>
        </a:graphic>
      </p:graphicFrame>
      <p:pic>
        <p:nvPicPr>
          <p:cNvPr id="21518" name="Picture 1"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19" name="Picture 2"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20" name="Picture 3"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21" name="Picture 4"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22" name="Picture 5"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23" name="Picture 6"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24" name="Picture 7"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25" name="Picture 8"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26" name="Picture 9"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27" name="Picture 10"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28" name="Picture 11"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29" name="Picture 12"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30" name="Picture 13"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31" name="Picture 14"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graphicFrame>
        <p:nvGraphicFramePr>
          <p:cNvPr id="19" name="Table 18"/>
          <p:cNvGraphicFramePr>
            <a:graphicFrameLocks noGrp="1"/>
          </p:cNvGraphicFramePr>
          <p:nvPr/>
        </p:nvGraphicFramePr>
        <p:xfrm>
          <a:off x="5429250" y="1428750"/>
          <a:ext cx="2690810" cy="3810000"/>
        </p:xfrm>
        <a:graphic>
          <a:graphicData uri="http://schemas.openxmlformats.org/drawingml/2006/table">
            <a:tbl>
              <a:tblPr/>
              <a:tblGrid>
                <a:gridCol w="2690810"/>
              </a:tblGrid>
              <a:tr h="0">
                <a:tc>
                  <a:txBody>
                    <a:bodyPr/>
                    <a:lstStyle/>
                    <a:p>
                      <a:pPr algn="l"/>
                      <a:r>
                        <a:rPr lang="en-US" sz="1600" dirty="0" err="1" smtClean="0"/>
                        <a:t>Muta</a:t>
                      </a:r>
                      <a:r>
                        <a:rPr lang="hr-HR" sz="1600" dirty="0" err="1" smtClean="0"/>
                        <a:t>cije</a:t>
                      </a:r>
                      <a:r>
                        <a:rPr lang="hr-HR" sz="1600" dirty="0" smtClean="0"/>
                        <a:t> enzima važnih za reprodukciju</a:t>
                      </a:r>
                      <a:endParaRPr lang="en-US" sz="1600" dirty="0"/>
                    </a:p>
                  </a:txBody>
                  <a:tcPr>
                    <a:lnL>
                      <a:noFill/>
                    </a:lnL>
                    <a:lnR>
                      <a:noFill/>
                    </a:lnR>
                    <a:lnT>
                      <a:noFill/>
                    </a:lnT>
                    <a:lnB>
                      <a:noFill/>
                    </a:lnB>
                  </a:tcPr>
                </a:tc>
              </a:tr>
              <a:tr h="0">
                <a:tc>
                  <a:txBody>
                    <a:bodyPr/>
                    <a:lstStyle/>
                    <a:p>
                      <a:pPr algn="l"/>
                      <a:r>
                        <a:rPr lang="hr-HR" sz="1600" dirty="0" err="1"/>
                        <a:t>Galactose</a:t>
                      </a:r>
                      <a:r>
                        <a:rPr lang="hr-HR" sz="1600" dirty="0"/>
                        <a:t> 1-</a:t>
                      </a:r>
                      <a:r>
                        <a:rPr lang="hr-HR" sz="1600" dirty="0" err="1"/>
                        <a:t>phosphate</a:t>
                      </a:r>
                      <a:r>
                        <a:rPr lang="hr-HR" sz="1600" dirty="0"/>
                        <a:t> </a:t>
                      </a:r>
                      <a:r>
                        <a:rPr lang="hr-HR" sz="1600" dirty="0" err="1"/>
                        <a:t>uridylyltransferase</a:t>
                      </a:r>
                      <a:r>
                        <a:rPr lang="hr-HR" sz="1600" dirty="0"/>
                        <a:t> </a:t>
                      </a:r>
                      <a:r>
                        <a:rPr lang="hr-HR" sz="1600" dirty="0" err="1"/>
                        <a:t>deficiency</a:t>
                      </a:r>
                      <a:r>
                        <a:rPr lang="hr-HR" sz="1600" dirty="0"/>
                        <a:t> (</a:t>
                      </a:r>
                      <a:r>
                        <a:rPr lang="hr-HR" sz="1600" dirty="0" err="1"/>
                        <a:t>galactosemia</a:t>
                      </a:r>
                      <a:r>
                        <a:rPr lang="hr-HR" sz="1600" dirty="0"/>
                        <a:t>)</a:t>
                      </a:r>
                    </a:p>
                  </a:txBody>
                  <a:tcPr>
                    <a:lnL>
                      <a:noFill/>
                    </a:lnL>
                    <a:lnR>
                      <a:noFill/>
                    </a:lnR>
                    <a:lnT>
                      <a:noFill/>
                    </a:lnT>
                    <a:lnB>
                      <a:noFill/>
                    </a:lnB>
                  </a:tcPr>
                </a:tc>
              </a:tr>
              <a:tr h="0">
                <a:tc>
                  <a:txBody>
                    <a:bodyPr/>
                    <a:lstStyle/>
                    <a:p>
                      <a:pPr algn="l"/>
                      <a:r>
                        <a:rPr lang="hr-HR" sz="1600" dirty="0" err="1"/>
                        <a:t>Carbohydrate</a:t>
                      </a:r>
                      <a:r>
                        <a:rPr lang="hr-HR" sz="1600" dirty="0"/>
                        <a:t>-</a:t>
                      </a:r>
                      <a:r>
                        <a:rPr lang="hr-HR" sz="1600" dirty="0" err="1"/>
                        <a:t>deficient</a:t>
                      </a:r>
                      <a:r>
                        <a:rPr lang="hr-HR" sz="1600" dirty="0"/>
                        <a:t> </a:t>
                      </a:r>
                      <a:r>
                        <a:rPr lang="hr-HR" sz="1600" dirty="0" err="1"/>
                        <a:t>glycoprotein</a:t>
                      </a:r>
                      <a:r>
                        <a:rPr lang="hr-HR" sz="1600" dirty="0"/>
                        <a:t> </a:t>
                      </a:r>
                      <a:r>
                        <a:rPr lang="hr-HR" sz="1600" dirty="0" err="1"/>
                        <a:t>deficiency</a:t>
                      </a:r>
                      <a:endParaRPr lang="hr-HR" sz="1600" dirty="0"/>
                    </a:p>
                  </a:txBody>
                  <a:tcPr>
                    <a:lnL>
                      <a:noFill/>
                    </a:lnL>
                    <a:lnR>
                      <a:noFill/>
                    </a:lnR>
                    <a:lnT>
                      <a:noFill/>
                    </a:lnT>
                    <a:lnB>
                      <a:noFill/>
                    </a:lnB>
                  </a:tcPr>
                </a:tc>
              </a:tr>
              <a:tr h="0">
                <a:tc>
                  <a:txBody>
                    <a:bodyPr/>
                    <a:lstStyle/>
                    <a:p>
                      <a:pPr algn="l"/>
                      <a:r>
                        <a:rPr lang="el-GR" sz="1600" dirty="0"/>
                        <a:t>17 α-</a:t>
                      </a:r>
                      <a:r>
                        <a:rPr lang="hr-HR" sz="1600" dirty="0" err="1"/>
                        <a:t>hydroxylase</a:t>
                      </a:r>
                      <a:r>
                        <a:rPr lang="hr-HR" sz="1600" dirty="0"/>
                        <a:t>/17,20 </a:t>
                      </a:r>
                      <a:r>
                        <a:rPr lang="hr-HR" sz="1600" dirty="0" err="1"/>
                        <a:t>desmolase</a:t>
                      </a:r>
                      <a:r>
                        <a:rPr lang="hr-HR" sz="1600" dirty="0"/>
                        <a:t> </a:t>
                      </a:r>
                      <a:r>
                        <a:rPr lang="hr-HR" sz="1600" dirty="0" err="1"/>
                        <a:t>deficiency</a:t>
                      </a:r>
                      <a:endParaRPr lang="hr-HR" sz="1600" dirty="0"/>
                    </a:p>
                  </a:txBody>
                  <a:tcPr>
                    <a:lnL>
                      <a:noFill/>
                    </a:lnL>
                    <a:lnR>
                      <a:noFill/>
                    </a:lnR>
                    <a:lnT>
                      <a:noFill/>
                    </a:lnT>
                    <a:lnB>
                      <a:noFill/>
                    </a:lnB>
                  </a:tcPr>
                </a:tc>
              </a:tr>
              <a:tr h="0">
                <a:tc>
                  <a:txBody>
                    <a:bodyPr/>
                    <a:lstStyle/>
                    <a:p>
                      <a:pPr algn="l"/>
                      <a:r>
                        <a:rPr lang="hr-HR" sz="1600" dirty="0" smtClean="0"/>
                        <a:t>Mutacija</a:t>
                      </a:r>
                      <a:r>
                        <a:rPr lang="hr-HR" sz="1600" baseline="0" dirty="0" smtClean="0"/>
                        <a:t> </a:t>
                      </a:r>
                      <a:r>
                        <a:rPr lang="hr-HR" sz="1600" baseline="0" dirty="0" err="1" smtClean="0"/>
                        <a:t>aromataze</a:t>
                      </a:r>
                      <a:endParaRPr lang="hr-HR" sz="1600" dirty="0"/>
                    </a:p>
                  </a:txBody>
                  <a:tcPr>
                    <a:lnL>
                      <a:noFill/>
                    </a:lnL>
                    <a:lnR>
                      <a:noFill/>
                    </a:lnR>
                    <a:lnT>
                      <a:noFill/>
                    </a:lnT>
                    <a:lnB>
                      <a:noFill/>
                    </a:lnB>
                  </a:tcPr>
                </a:tc>
              </a:tr>
              <a:tr h="0">
                <a:tc>
                  <a:txBody>
                    <a:bodyPr/>
                    <a:lstStyle/>
                    <a:p>
                      <a:pPr algn="l"/>
                      <a:r>
                        <a:rPr lang="hr-HR" sz="1600" dirty="0" smtClean="0"/>
                        <a:t>Mutacije  hormonskih receptora/aktivnosti</a:t>
                      </a:r>
                      <a:endParaRPr lang="hr-HR" sz="1600" dirty="0"/>
                    </a:p>
                  </a:txBody>
                  <a:tcPr>
                    <a:lnL>
                      <a:noFill/>
                    </a:lnL>
                    <a:lnR>
                      <a:noFill/>
                    </a:lnR>
                    <a:lnT>
                      <a:noFill/>
                    </a:lnT>
                    <a:lnB>
                      <a:noFill/>
                    </a:lnB>
                  </a:tcPr>
                </a:tc>
              </a:tr>
              <a:tr h="0">
                <a:tc>
                  <a:txBody>
                    <a:bodyPr/>
                    <a:lstStyle/>
                    <a:p>
                      <a:pPr algn="l"/>
                      <a:r>
                        <a:rPr lang="en-US" sz="1600" dirty="0" err="1" smtClean="0"/>
                        <a:t>Muta</a:t>
                      </a:r>
                      <a:r>
                        <a:rPr lang="hr-HR" sz="1600" dirty="0" err="1" smtClean="0"/>
                        <a:t>cije</a:t>
                      </a:r>
                      <a:r>
                        <a:rPr lang="en-US" sz="1600" dirty="0" smtClean="0"/>
                        <a:t> FSH/</a:t>
                      </a:r>
                      <a:r>
                        <a:rPr lang="hr-HR" sz="1600" dirty="0" smtClean="0"/>
                        <a:t>LH</a:t>
                      </a:r>
                      <a:r>
                        <a:rPr lang="en-US" sz="1600" dirty="0" smtClean="0"/>
                        <a:t> receptor</a:t>
                      </a:r>
                      <a:r>
                        <a:rPr lang="hr-HR" sz="1600" dirty="0" smtClean="0"/>
                        <a:t>a</a:t>
                      </a:r>
                      <a:endParaRPr lang="en-US" sz="1600" dirty="0"/>
                    </a:p>
                  </a:txBody>
                  <a:tcPr>
                    <a:lnL>
                      <a:noFill/>
                    </a:lnL>
                    <a:lnR>
                      <a:noFill/>
                    </a:lnR>
                    <a:lnT>
                      <a:noFill/>
                    </a:lnT>
                    <a:lnB>
                      <a:noFill/>
                    </a:lnB>
                  </a:tcPr>
                </a:tc>
              </a:tr>
            </a:tbl>
          </a:graphicData>
        </a:graphic>
      </p:graphicFrame>
      <p:pic>
        <p:nvPicPr>
          <p:cNvPr id="21540" name="Picture 15"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41" name="Picture 16"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42" name="Picture 17"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43" name="Picture 18"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44" name="Picture 19"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45" name="Picture 20"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46" name="Picture 21"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47" name="Picture 22"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48" name="Picture 23"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49" name="Picture 24"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50" name="Picture 25"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1551" name="Picture 26"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sp>
        <p:nvSpPr>
          <p:cNvPr id="32" name="Rounded Rectangle 31"/>
          <p:cNvSpPr/>
          <p:nvPr/>
        </p:nvSpPr>
        <p:spPr>
          <a:xfrm>
            <a:off x="285750" y="1214438"/>
            <a:ext cx="2786063" cy="4929187"/>
          </a:xfrm>
          <a:prstGeom prst="round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33" name="Rounded Rectangle 32"/>
          <p:cNvSpPr/>
          <p:nvPr/>
        </p:nvSpPr>
        <p:spPr>
          <a:xfrm>
            <a:off x="5429250" y="1285875"/>
            <a:ext cx="2857500" cy="4857750"/>
          </a:xfrm>
          <a:prstGeom prst="round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noChangeArrowheads="1"/>
          </p:cNvPicPr>
          <p:nvPr/>
        </p:nvPicPr>
        <p:blipFill>
          <a:blip r:embed="rId2"/>
          <a:srcRect/>
          <a:stretch>
            <a:fillRect/>
          </a:stretch>
        </p:blipFill>
        <p:spPr bwMode="auto">
          <a:xfrm>
            <a:off x="179512" y="476672"/>
            <a:ext cx="8568952" cy="8564041"/>
          </a:xfrm>
          <a:prstGeom prst="rect">
            <a:avLst/>
          </a:prstGeom>
          <a:noFill/>
          <a:ln w="9525">
            <a:noFill/>
            <a:miter lim="800000"/>
            <a:headEnd/>
            <a:tailEnd/>
          </a:ln>
        </p:spPr>
      </p:pic>
      <p:sp>
        <p:nvSpPr>
          <p:cNvPr id="151557" name="TextBox 5"/>
          <p:cNvSpPr txBox="1">
            <a:spLocks noChangeArrowheads="1"/>
          </p:cNvSpPr>
          <p:nvPr/>
        </p:nvSpPr>
        <p:spPr bwMode="auto">
          <a:xfrm>
            <a:off x="323528" y="5373216"/>
            <a:ext cx="9372600" cy="523875"/>
          </a:xfrm>
          <a:prstGeom prst="rect">
            <a:avLst/>
          </a:prstGeom>
          <a:noFill/>
          <a:ln w="9525">
            <a:noFill/>
            <a:miter lim="800000"/>
            <a:headEnd/>
            <a:tailEnd/>
          </a:ln>
        </p:spPr>
        <p:txBody>
          <a:bodyPr>
            <a:spAutoFit/>
          </a:bodyPr>
          <a:lstStyle/>
          <a:p>
            <a:r>
              <a:rPr lang="en-US" sz="2800" dirty="0">
                <a:solidFill>
                  <a:schemeClr val="tx2"/>
                </a:solidFill>
                <a:latin typeface="Adobe Gothic Std B"/>
                <a:ea typeface="Adobe Gothic Std B"/>
                <a:cs typeface="Adobe Gothic Std B"/>
              </a:rPr>
              <a:t>Take Charge of Your Heart, Your Health, &amp; Your Life!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4375" y="214313"/>
            <a:ext cx="1500188"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Autoimuni</a:t>
            </a:r>
          </a:p>
        </p:txBody>
      </p:sp>
      <p:sp>
        <p:nvSpPr>
          <p:cNvPr id="3" name="Rounded Rectangle 2"/>
          <p:cNvSpPr/>
          <p:nvPr/>
        </p:nvSpPr>
        <p:spPr>
          <a:xfrm>
            <a:off x="5929313" y="214313"/>
            <a:ext cx="2500312"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Infekcije</a:t>
            </a:r>
          </a:p>
        </p:txBody>
      </p:sp>
      <p:sp>
        <p:nvSpPr>
          <p:cNvPr id="4" name="Rounded Rectangle 3"/>
          <p:cNvSpPr/>
          <p:nvPr/>
        </p:nvSpPr>
        <p:spPr>
          <a:xfrm flipH="1">
            <a:off x="3000375" y="214313"/>
            <a:ext cx="2552700"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Metaboličke bolesti</a:t>
            </a:r>
          </a:p>
        </p:txBody>
      </p:sp>
      <p:graphicFrame>
        <p:nvGraphicFramePr>
          <p:cNvPr id="5" name="Table 4"/>
          <p:cNvGraphicFramePr>
            <a:graphicFrameLocks noGrp="1"/>
          </p:cNvGraphicFramePr>
          <p:nvPr/>
        </p:nvGraphicFramePr>
        <p:xfrm>
          <a:off x="428625" y="1571625"/>
          <a:ext cx="2643206" cy="5029200"/>
        </p:xfrm>
        <a:graphic>
          <a:graphicData uri="http://schemas.openxmlformats.org/drawingml/2006/table">
            <a:tbl>
              <a:tblPr/>
              <a:tblGrid>
                <a:gridCol w="2643206"/>
              </a:tblGrid>
              <a:tr h="0">
                <a:tc>
                  <a:txBody>
                    <a:bodyPr/>
                    <a:lstStyle/>
                    <a:p>
                      <a:pPr algn="l"/>
                      <a:r>
                        <a:rPr lang="hr-HR" dirty="0" smtClean="0"/>
                        <a:t>Autoimune </a:t>
                      </a:r>
                      <a:r>
                        <a:rPr lang="hr-HR" dirty="0" err="1" smtClean="0"/>
                        <a:t>poliendokrinopatije</a:t>
                      </a:r>
                      <a:endParaRPr lang="hr-HR" dirty="0"/>
                    </a:p>
                  </a:txBody>
                  <a:tcPr>
                    <a:lnL>
                      <a:noFill/>
                    </a:lnL>
                    <a:lnR>
                      <a:noFill/>
                    </a:lnR>
                    <a:lnT>
                      <a:noFill/>
                    </a:lnT>
                    <a:lnB>
                      <a:noFill/>
                    </a:lnB>
                  </a:tcPr>
                </a:tc>
              </a:tr>
              <a:tr h="0">
                <a:tc>
                  <a:txBody>
                    <a:bodyPr/>
                    <a:lstStyle/>
                    <a:p>
                      <a:pPr algn="l"/>
                      <a:r>
                        <a:rPr lang="hr-HR" dirty="0" err="1" smtClean="0"/>
                        <a:t>Hipotireoza</a:t>
                      </a:r>
                      <a:endParaRPr lang="hr-HR" dirty="0" smtClean="0"/>
                    </a:p>
                    <a:p>
                      <a:pPr algn="l"/>
                      <a:endParaRPr lang="hr-HR" dirty="0" smtClean="0"/>
                    </a:p>
                    <a:p>
                      <a:pPr algn="l"/>
                      <a:r>
                        <a:rPr lang="hr-HR" dirty="0" smtClean="0"/>
                        <a:t>Adrenalna </a:t>
                      </a:r>
                      <a:r>
                        <a:rPr lang="hr-HR" dirty="0" err="1" smtClean="0"/>
                        <a:t>insuficijencija</a:t>
                      </a:r>
                      <a:endParaRPr lang="hr-HR" dirty="0" smtClean="0"/>
                    </a:p>
                    <a:p>
                      <a:pPr algn="l"/>
                      <a:endParaRPr lang="hr-HR" dirty="0" smtClean="0"/>
                    </a:p>
                    <a:p>
                      <a:pPr algn="l"/>
                      <a:r>
                        <a:rPr lang="hr-HR" dirty="0" err="1" smtClean="0"/>
                        <a:t>Hipoparatireoidizam</a:t>
                      </a:r>
                      <a:endParaRPr lang="hr-HR" dirty="0" smtClean="0"/>
                    </a:p>
                    <a:p>
                      <a:pPr algn="l"/>
                      <a:endParaRPr lang="hr-HR" dirty="0" smtClean="0"/>
                    </a:p>
                    <a:p>
                      <a:pPr algn="l"/>
                      <a:r>
                        <a:rPr lang="hr-HR" dirty="0" smtClean="0"/>
                        <a:t>Dijabetes </a:t>
                      </a:r>
                      <a:r>
                        <a:rPr lang="hr-HR" dirty="0" err="1" smtClean="0"/>
                        <a:t>mellitus</a:t>
                      </a:r>
                      <a:r>
                        <a:rPr lang="hr-HR" dirty="0" smtClean="0"/>
                        <a:t> tip 1</a:t>
                      </a:r>
                      <a:endParaRPr lang="hr-HR" dirty="0"/>
                    </a:p>
                  </a:txBody>
                  <a:tcPr>
                    <a:lnL>
                      <a:noFill/>
                    </a:lnL>
                    <a:lnR>
                      <a:noFill/>
                    </a:lnR>
                    <a:lnT>
                      <a:noFill/>
                    </a:lnT>
                    <a:lnB>
                      <a:noFill/>
                    </a:lnB>
                  </a:tcPr>
                </a:tc>
              </a:tr>
              <a:tr h="0">
                <a:tc>
                  <a:txBody>
                    <a:bodyPr/>
                    <a:lstStyle/>
                    <a:p>
                      <a:pPr algn="l"/>
                      <a:r>
                        <a:rPr lang="hr-HR" dirty="0" smtClean="0"/>
                        <a:t>Sindrom suhog oka</a:t>
                      </a:r>
                      <a:endParaRPr lang="hr-HR" dirty="0"/>
                    </a:p>
                  </a:txBody>
                  <a:tcPr>
                    <a:lnL>
                      <a:noFill/>
                    </a:lnL>
                    <a:lnR>
                      <a:noFill/>
                    </a:lnR>
                    <a:lnT>
                      <a:noFill/>
                    </a:lnT>
                    <a:lnB>
                      <a:noFill/>
                    </a:lnB>
                  </a:tcPr>
                </a:tc>
              </a:tr>
              <a:tr h="0">
                <a:tc>
                  <a:txBody>
                    <a:bodyPr/>
                    <a:lstStyle/>
                    <a:p>
                      <a:pPr algn="l"/>
                      <a:r>
                        <a:rPr lang="hr-HR" dirty="0" err="1" smtClean="0"/>
                        <a:t>Miastenija</a:t>
                      </a:r>
                      <a:r>
                        <a:rPr lang="hr-HR" dirty="0" smtClean="0"/>
                        <a:t> </a:t>
                      </a:r>
                      <a:r>
                        <a:rPr lang="hr-HR" dirty="0"/>
                        <a:t>gravis</a:t>
                      </a:r>
                    </a:p>
                  </a:txBody>
                  <a:tcPr>
                    <a:lnL>
                      <a:noFill/>
                    </a:lnL>
                    <a:lnR>
                      <a:noFill/>
                    </a:lnR>
                    <a:lnT>
                      <a:noFill/>
                    </a:lnT>
                    <a:lnB>
                      <a:noFill/>
                    </a:lnB>
                  </a:tcPr>
                </a:tc>
              </a:tr>
              <a:tr h="0">
                <a:tc>
                  <a:txBody>
                    <a:bodyPr/>
                    <a:lstStyle/>
                    <a:p>
                      <a:pPr algn="l"/>
                      <a:r>
                        <a:rPr lang="hr-HR" dirty="0" err="1" smtClean="0"/>
                        <a:t>Reumatoidni</a:t>
                      </a:r>
                      <a:r>
                        <a:rPr lang="hr-HR" dirty="0" smtClean="0"/>
                        <a:t> artritis</a:t>
                      </a:r>
                      <a:endParaRPr lang="hr-HR" dirty="0"/>
                    </a:p>
                  </a:txBody>
                  <a:tcPr>
                    <a:lnL>
                      <a:noFill/>
                    </a:lnL>
                    <a:lnR>
                      <a:noFill/>
                    </a:lnR>
                    <a:lnT>
                      <a:noFill/>
                    </a:lnT>
                    <a:lnB>
                      <a:noFill/>
                    </a:lnB>
                  </a:tcPr>
                </a:tc>
              </a:tr>
              <a:tr h="0">
                <a:tc>
                  <a:txBody>
                    <a:bodyPr/>
                    <a:lstStyle/>
                    <a:p>
                      <a:pPr algn="l"/>
                      <a:r>
                        <a:rPr lang="hr-HR" dirty="0" smtClean="0"/>
                        <a:t>SLE</a:t>
                      </a:r>
                      <a:endParaRPr lang="hr-HR" dirty="0"/>
                    </a:p>
                  </a:txBody>
                  <a:tcPr>
                    <a:lnL>
                      <a:noFill/>
                    </a:lnL>
                    <a:lnR>
                      <a:noFill/>
                    </a:lnR>
                    <a:lnT>
                      <a:noFill/>
                    </a:lnT>
                    <a:lnB>
                      <a:noFill/>
                    </a:lnB>
                  </a:tcPr>
                </a:tc>
              </a:tr>
              <a:tr h="0">
                <a:tc>
                  <a:txBody>
                    <a:bodyPr/>
                    <a:lstStyle/>
                    <a:p>
                      <a:pPr algn="l"/>
                      <a:r>
                        <a:rPr lang="hr-HR" dirty="0" err="1" smtClean="0"/>
                        <a:t>Kongenitalna</a:t>
                      </a:r>
                      <a:r>
                        <a:rPr lang="hr-HR" dirty="0" smtClean="0"/>
                        <a:t> </a:t>
                      </a:r>
                      <a:r>
                        <a:rPr lang="hr-HR" dirty="0" err="1" smtClean="0"/>
                        <a:t>aplazija</a:t>
                      </a:r>
                      <a:r>
                        <a:rPr lang="hr-HR" dirty="0" smtClean="0"/>
                        <a:t> timusa</a:t>
                      </a:r>
                      <a:endParaRPr lang="hr-HR" dirty="0"/>
                    </a:p>
                  </a:txBody>
                  <a:tcPr>
                    <a:lnL>
                      <a:noFill/>
                    </a:lnL>
                    <a:lnR>
                      <a:noFill/>
                    </a:lnR>
                    <a:lnT>
                      <a:noFill/>
                    </a:lnT>
                    <a:lnB>
                      <a:noFill/>
                    </a:lnB>
                  </a:tcPr>
                </a:tc>
              </a:tr>
            </a:tbl>
          </a:graphicData>
        </a:graphic>
      </p:graphicFrame>
      <p:pic>
        <p:nvPicPr>
          <p:cNvPr id="22540" name="Picture 1"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2541" name="Picture 2"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2542" name="Picture 3"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2543" name="Picture 4"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2544" name="Picture 5"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2545" name="Picture 6"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pic>
        <p:nvPicPr>
          <p:cNvPr id="22546" name="Picture 7" descr=" "/>
          <p:cNvPicPr>
            <a:picLocks noChangeAspect="1" noChangeArrowheads="1"/>
          </p:cNvPicPr>
          <p:nvPr/>
        </p:nvPicPr>
        <p:blipFill>
          <a:blip r:embed="rId2"/>
          <a:srcRect/>
          <a:stretch>
            <a:fillRect/>
          </a:stretch>
        </p:blipFill>
        <p:spPr bwMode="auto">
          <a:xfrm>
            <a:off x="0" y="0"/>
            <a:ext cx="114300" cy="9525"/>
          </a:xfrm>
          <a:prstGeom prst="rect">
            <a:avLst/>
          </a:prstGeom>
          <a:noFill/>
          <a:ln w="9525">
            <a:noFill/>
            <a:miter lim="800000"/>
            <a:headEnd/>
            <a:tailEnd/>
          </a:ln>
        </p:spPr>
      </p:pic>
      <p:sp>
        <p:nvSpPr>
          <p:cNvPr id="13" name="Rounded Rectangle 12"/>
          <p:cNvSpPr/>
          <p:nvPr/>
        </p:nvSpPr>
        <p:spPr>
          <a:xfrm>
            <a:off x="142875" y="1285875"/>
            <a:ext cx="2786063" cy="5286375"/>
          </a:xfrm>
          <a:prstGeom prst="round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4" name="Rounded Rectangle 13"/>
          <p:cNvSpPr/>
          <p:nvPr/>
        </p:nvSpPr>
        <p:spPr>
          <a:xfrm>
            <a:off x="6286500" y="1357313"/>
            <a:ext cx="2000250" cy="1928812"/>
          </a:xfrm>
          <a:prstGeom prst="round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err="1">
                <a:solidFill>
                  <a:schemeClr val="tx1"/>
                </a:solidFill>
              </a:rPr>
              <a:t>Mumps</a:t>
            </a:r>
            <a:endParaRPr lang="hr-HR" dirty="0">
              <a:solidFill>
                <a:schemeClr val="tx1"/>
              </a:solidFill>
            </a:endParaRPr>
          </a:p>
          <a:p>
            <a:pPr algn="ctr" fontAlgn="auto">
              <a:spcBef>
                <a:spcPts val="0"/>
              </a:spcBef>
              <a:spcAft>
                <a:spcPts val="0"/>
              </a:spcAft>
              <a:defRPr/>
            </a:pPr>
            <a:r>
              <a:rPr lang="hr-HR" dirty="0">
                <a:solidFill>
                  <a:schemeClr val="tx1"/>
                </a:solidFill>
              </a:rPr>
              <a:t>Tuberkuloza </a:t>
            </a:r>
          </a:p>
          <a:p>
            <a:pPr algn="ctr" fontAlgn="auto">
              <a:spcBef>
                <a:spcPts val="0"/>
              </a:spcBef>
              <a:spcAft>
                <a:spcPts val="0"/>
              </a:spcAft>
              <a:defRPr/>
            </a:pPr>
            <a:r>
              <a:rPr lang="hr-HR" dirty="0">
                <a:solidFill>
                  <a:schemeClr val="tx1"/>
                </a:solidFill>
              </a:rPr>
              <a:t>HIV infekcija ili antivirusno liječenje</a:t>
            </a:r>
          </a:p>
        </p:txBody>
      </p:sp>
      <p:pic>
        <p:nvPicPr>
          <p:cNvPr id="22549" name="Picture 9" descr="http://www.glas-slavonije.hr/Slike/2013/03/47507.jpg"/>
          <p:cNvPicPr>
            <a:picLocks noChangeAspect="1" noChangeArrowheads="1"/>
          </p:cNvPicPr>
          <p:nvPr/>
        </p:nvPicPr>
        <p:blipFill>
          <a:blip r:embed="rId3"/>
          <a:srcRect/>
          <a:stretch>
            <a:fillRect/>
          </a:stretch>
        </p:blipFill>
        <p:spPr bwMode="auto">
          <a:xfrm>
            <a:off x="3286125" y="1428750"/>
            <a:ext cx="2428875" cy="1562100"/>
          </a:xfrm>
          <a:prstGeom prst="rect">
            <a:avLst/>
          </a:prstGeom>
          <a:noFill/>
          <a:ln w="9525">
            <a:noFill/>
            <a:miter lim="800000"/>
            <a:headEnd/>
            <a:tailEnd/>
          </a:ln>
        </p:spPr>
      </p:pic>
      <p:pic>
        <p:nvPicPr>
          <p:cNvPr id="22550" name="Picture 11" descr="Suho oko"/>
          <p:cNvPicPr>
            <a:picLocks noChangeAspect="1" noChangeArrowheads="1"/>
          </p:cNvPicPr>
          <p:nvPr/>
        </p:nvPicPr>
        <p:blipFill>
          <a:blip r:embed="rId4"/>
          <a:srcRect/>
          <a:stretch>
            <a:fillRect/>
          </a:stretch>
        </p:blipFill>
        <p:spPr bwMode="auto">
          <a:xfrm>
            <a:off x="3286125" y="3214688"/>
            <a:ext cx="2428875" cy="1428750"/>
          </a:xfrm>
          <a:prstGeom prst="rect">
            <a:avLst/>
          </a:prstGeom>
          <a:noFill/>
          <a:ln w="9525">
            <a:noFill/>
            <a:miter lim="800000"/>
            <a:headEnd/>
            <a:tailEnd/>
          </a:ln>
        </p:spPr>
      </p:pic>
      <p:pic>
        <p:nvPicPr>
          <p:cNvPr id="22551" name="Picture 13" descr="Type 1"/>
          <p:cNvPicPr>
            <a:picLocks noChangeAspect="1" noChangeArrowheads="1"/>
          </p:cNvPicPr>
          <p:nvPr/>
        </p:nvPicPr>
        <p:blipFill>
          <a:blip r:embed="rId5"/>
          <a:srcRect/>
          <a:stretch>
            <a:fillRect/>
          </a:stretch>
        </p:blipFill>
        <p:spPr bwMode="auto">
          <a:xfrm>
            <a:off x="3286125" y="4929188"/>
            <a:ext cx="2428875" cy="1357312"/>
          </a:xfrm>
          <a:prstGeom prst="rect">
            <a:avLst/>
          </a:prstGeom>
          <a:noFill/>
          <a:ln w="9525">
            <a:noFill/>
            <a:miter lim="800000"/>
            <a:headEnd/>
            <a:tailEnd/>
          </a:ln>
        </p:spPr>
      </p:pic>
      <p:sp>
        <p:nvSpPr>
          <p:cNvPr id="29" name="Rounded Rectangle 28"/>
          <p:cNvSpPr/>
          <p:nvPr/>
        </p:nvSpPr>
        <p:spPr>
          <a:xfrm>
            <a:off x="6572250" y="3857625"/>
            <a:ext cx="1500188"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Stres</a:t>
            </a:r>
          </a:p>
        </p:txBody>
      </p:sp>
      <p:cxnSp>
        <p:nvCxnSpPr>
          <p:cNvPr id="31" name="Straight Connector 30"/>
          <p:cNvCxnSpPr/>
          <p:nvPr/>
        </p:nvCxnSpPr>
        <p:spPr>
          <a:xfrm rot="5400000">
            <a:off x="1320800" y="963613"/>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2286000" y="500063"/>
            <a:ext cx="64293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858794" y="999332"/>
            <a:ext cx="4286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7073107" y="3572669"/>
            <a:ext cx="2857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037013" y="1035050"/>
            <a:ext cx="500062"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1285875" y="357188"/>
            <a:ext cx="6000750" cy="369887"/>
          </a:xfrm>
          <a:prstGeom prst="rect">
            <a:avLst/>
          </a:prstGeom>
          <a:noFill/>
          <a:ln w="9525">
            <a:noFill/>
            <a:miter lim="800000"/>
            <a:headEnd/>
            <a:tailEnd/>
          </a:ln>
        </p:spPr>
        <p:txBody>
          <a:bodyPr>
            <a:spAutoFit/>
          </a:bodyPr>
          <a:lstStyle/>
          <a:p>
            <a:pPr algn="ctr"/>
            <a:r>
              <a:rPr lang="hr-HR">
                <a:solidFill>
                  <a:schemeClr val="bg1"/>
                </a:solidFill>
                <a:latin typeface="Trebuchet MS" pitchFamily="34" charset="0"/>
              </a:rPr>
              <a:t>Inducirana prijevremena menopauza</a:t>
            </a:r>
          </a:p>
        </p:txBody>
      </p:sp>
      <p:sp>
        <p:nvSpPr>
          <p:cNvPr id="3" name="Rounded Rectangle 2"/>
          <p:cNvSpPr/>
          <p:nvPr/>
        </p:nvSpPr>
        <p:spPr>
          <a:xfrm>
            <a:off x="2000250" y="142875"/>
            <a:ext cx="4500563" cy="642938"/>
          </a:xfrm>
          <a:prstGeom prst="roundRect">
            <a:avLst/>
          </a:prstGeom>
          <a:solidFill>
            <a:schemeClr val="accent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Inducirana prijevremena menopauza</a:t>
            </a:r>
          </a:p>
        </p:txBody>
      </p:sp>
      <p:sp>
        <p:nvSpPr>
          <p:cNvPr id="4" name="Rounded Rectangle 3"/>
          <p:cNvSpPr/>
          <p:nvPr/>
        </p:nvSpPr>
        <p:spPr>
          <a:xfrm>
            <a:off x="642938" y="1357313"/>
            <a:ext cx="1500187"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Kirurgija </a:t>
            </a:r>
          </a:p>
        </p:txBody>
      </p:sp>
      <p:sp>
        <p:nvSpPr>
          <p:cNvPr id="5" name="Rounded Rectangle 4"/>
          <p:cNvSpPr/>
          <p:nvPr/>
        </p:nvSpPr>
        <p:spPr>
          <a:xfrm>
            <a:off x="3571875" y="1285875"/>
            <a:ext cx="1643063"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Kemoterapija</a:t>
            </a:r>
          </a:p>
        </p:txBody>
      </p:sp>
      <p:sp>
        <p:nvSpPr>
          <p:cNvPr id="6" name="Rounded Rectangle 5"/>
          <p:cNvSpPr/>
          <p:nvPr/>
        </p:nvSpPr>
        <p:spPr>
          <a:xfrm>
            <a:off x="6572250" y="1285875"/>
            <a:ext cx="1500188"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Zračenje</a:t>
            </a:r>
          </a:p>
        </p:txBody>
      </p:sp>
      <p:sp>
        <p:nvSpPr>
          <p:cNvPr id="14" name="Rounded Rectangle 13"/>
          <p:cNvSpPr/>
          <p:nvPr/>
        </p:nvSpPr>
        <p:spPr>
          <a:xfrm>
            <a:off x="642938" y="3071813"/>
            <a:ext cx="2357437"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Profilaktička </a:t>
            </a:r>
          </a:p>
          <a:p>
            <a:pPr algn="ctr" fontAlgn="auto">
              <a:spcBef>
                <a:spcPts val="0"/>
              </a:spcBef>
              <a:spcAft>
                <a:spcPts val="0"/>
              </a:spcAft>
              <a:defRPr/>
            </a:pPr>
            <a:r>
              <a:rPr lang="hr-HR" dirty="0" err="1"/>
              <a:t>ooforektomija</a:t>
            </a:r>
            <a:endParaRPr lang="hr-HR" dirty="0"/>
          </a:p>
        </p:txBody>
      </p:sp>
      <p:sp>
        <p:nvSpPr>
          <p:cNvPr id="15" name="Rounded Rectangle 14"/>
          <p:cNvSpPr/>
          <p:nvPr/>
        </p:nvSpPr>
        <p:spPr>
          <a:xfrm>
            <a:off x="642938" y="2214563"/>
            <a:ext cx="1785937"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err="1"/>
              <a:t>Histerektomija</a:t>
            </a:r>
            <a:r>
              <a:rPr lang="hr-HR" dirty="0"/>
              <a:t> </a:t>
            </a:r>
          </a:p>
        </p:txBody>
      </p:sp>
      <p:sp>
        <p:nvSpPr>
          <p:cNvPr id="16" name="Rounded Rectangle 15"/>
          <p:cNvSpPr/>
          <p:nvPr/>
        </p:nvSpPr>
        <p:spPr>
          <a:xfrm>
            <a:off x="500063" y="4429125"/>
            <a:ext cx="3143250" cy="1785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sz="1400" dirty="0"/>
              <a:t>Rizik- dobrobit </a:t>
            </a:r>
          </a:p>
          <a:p>
            <a:pPr algn="ctr" fontAlgn="auto">
              <a:spcBef>
                <a:spcPts val="0"/>
              </a:spcBef>
              <a:spcAft>
                <a:spcPts val="0"/>
              </a:spcAft>
              <a:defRPr/>
            </a:pPr>
            <a:r>
              <a:rPr lang="hr-HR" sz="1400" dirty="0"/>
              <a:t>U onih koje nemaju povišen genetski rizik , nesigurno i kontroverzno !!</a:t>
            </a:r>
          </a:p>
          <a:p>
            <a:pPr algn="ctr" fontAlgn="auto">
              <a:spcBef>
                <a:spcPts val="0"/>
              </a:spcBef>
              <a:spcAft>
                <a:spcPts val="0"/>
              </a:spcAft>
              <a:defRPr/>
            </a:pPr>
            <a:r>
              <a:rPr lang="hr-HR" sz="1400" dirty="0"/>
              <a:t>300 000 žena u SAD – prevencija CA </a:t>
            </a:r>
            <a:r>
              <a:rPr lang="hr-HR" sz="1400" dirty="0" err="1"/>
              <a:t>ovarii</a:t>
            </a:r>
            <a:endParaRPr lang="hr-HR" sz="1400" dirty="0"/>
          </a:p>
          <a:p>
            <a:pPr algn="ctr" fontAlgn="auto">
              <a:spcBef>
                <a:spcPts val="0"/>
              </a:spcBef>
              <a:spcAft>
                <a:spcPts val="0"/>
              </a:spcAft>
              <a:defRPr/>
            </a:pPr>
            <a:r>
              <a:rPr lang="hr-HR" sz="1400" dirty="0"/>
              <a:t>300 00 zbog dobroćudne etiologije</a:t>
            </a:r>
          </a:p>
        </p:txBody>
      </p:sp>
      <p:sp>
        <p:nvSpPr>
          <p:cNvPr id="18" name="Rounded Rectangle 17"/>
          <p:cNvSpPr/>
          <p:nvPr/>
        </p:nvSpPr>
        <p:spPr>
          <a:xfrm>
            <a:off x="4572000" y="3643313"/>
            <a:ext cx="2857500" cy="1857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Prijevremena smrt</a:t>
            </a:r>
          </a:p>
          <a:p>
            <a:pPr algn="ctr" fontAlgn="auto">
              <a:spcBef>
                <a:spcPts val="0"/>
              </a:spcBef>
              <a:spcAft>
                <a:spcPts val="0"/>
              </a:spcAft>
              <a:defRPr/>
            </a:pPr>
            <a:r>
              <a:rPr lang="hr-HR" dirty="0"/>
              <a:t>Kardiovaskularne bolesti</a:t>
            </a:r>
          </a:p>
          <a:p>
            <a:pPr algn="ctr" fontAlgn="auto">
              <a:spcBef>
                <a:spcPts val="0"/>
              </a:spcBef>
              <a:spcAft>
                <a:spcPts val="0"/>
              </a:spcAft>
              <a:defRPr/>
            </a:pPr>
            <a:r>
              <a:rPr lang="hr-HR" dirty="0"/>
              <a:t>Osteoporoza</a:t>
            </a:r>
          </a:p>
          <a:p>
            <a:pPr algn="ctr" fontAlgn="auto">
              <a:spcBef>
                <a:spcPts val="0"/>
              </a:spcBef>
              <a:spcAft>
                <a:spcPts val="0"/>
              </a:spcAft>
              <a:defRPr/>
            </a:pPr>
            <a:r>
              <a:rPr lang="hr-HR" dirty="0"/>
              <a:t>Psihijatrijski problemi</a:t>
            </a:r>
          </a:p>
          <a:p>
            <a:pPr algn="ctr" fontAlgn="auto">
              <a:spcBef>
                <a:spcPts val="0"/>
              </a:spcBef>
              <a:spcAft>
                <a:spcPts val="0"/>
              </a:spcAft>
              <a:defRPr/>
            </a:pPr>
            <a:r>
              <a:rPr lang="hr-HR" dirty="0"/>
              <a:t>Seksualna disfunkcija</a:t>
            </a:r>
          </a:p>
        </p:txBody>
      </p:sp>
      <p:cxnSp>
        <p:nvCxnSpPr>
          <p:cNvPr id="21" name="Straight Connector 20"/>
          <p:cNvCxnSpPr/>
          <p:nvPr/>
        </p:nvCxnSpPr>
        <p:spPr>
          <a:xfrm rot="5400000">
            <a:off x="4501357" y="1999456"/>
            <a:ext cx="2857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108825" y="1963738"/>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43438" y="2143125"/>
            <a:ext cx="2643187"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643438" y="2286000"/>
            <a:ext cx="2857500"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Neplodnost ?</a:t>
            </a:r>
          </a:p>
          <a:p>
            <a:pPr algn="ctr" fontAlgn="auto">
              <a:spcBef>
                <a:spcPts val="0"/>
              </a:spcBef>
              <a:spcAft>
                <a:spcPts val="0"/>
              </a:spcAft>
              <a:defRPr/>
            </a:pPr>
            <a:r>
              <a:rPr lang="hr-HR" dirty="0" err="1"/>
              <a:t>Agonisti</a:t>
            </a:r>
            <a:r>
              <a:rPr lang="hr-HR" dirty="0"/>
              <a:t> </a:t>
            </a:r>
            <a:r>
              <a:rPr lang="hr-HR" dirty="0" err="1"/>
              <a:t>GnRh</a:t>
            </a:r>
            <a:endParaRPr lang="hr-HR" dirty="0"/>
          </a:p>
        </p:txBody>
      </p:sp>
      <p:cxnSp>
        <p:nvCxnSpPr>
          <p:cNvPr id="28" name="Straight Connector 27"/>
          <p:cNvCxnSpPr/>
          <p:nvPr/>
        </p:nvCxnSpPr>
        <p:spPr>
          <a:xfrm rot="5400000">
            <a:off x="5857875" y="2286000"/>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894388" y="3463925"/>
            <a:ext cx="2143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1143000" y="500063"/>
            <a:ext cx="7143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858044" y="785019"/>
            <a:ext cx="5715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892550" y="1035050"/>
            <a:ext cx="3571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715125" y="500063"/>
            <a:ext cx="5715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86625" y="500063"/>
            <a:ext cx="1588" cy="530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1035051" y="2035175"/>
            <a:ext cx="21431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035051" y="2892425"/>
            <a:ext cx="21431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29000" y="3571875"/>
            <a:ext cx="5715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321051" y="4251325"/>
            <a:ext cx="135731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714750" y="4929188"/>
            <a:ext cx="285750"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kstniOkvir 1"/>
          <p:cNvSpPr txBox="1">
            <a:spLocks noChangeArrowheads="1"/>
          </p:cNvSpPr>
          <p:nvPr/>
        </p:nvSpPr>
        <p:spPr bwMode="auto">
          <a:xfrm>
            <a:off x="900113" y="476250"/>
            <a:ext cx="6264275" cy="369888"/>
          </a:xfrm>
          <a:prstGeom prst="rect">
            <a:avLst/>
          </a:prstGeom>
          <a:noFill/>
          <a:ln w="9525">
            <a:noFill/>
            <a:miter lim="800000"/>
            <a:headEnd/>
            <a:tailEnd/>
          </a:ln>
        </p:spPr>
        <p:txBody>
          <a:bodyPr>
            <a:spAutoFit/>
          </a:bodyPr>
          <a:lstStyle/>
          <a:p>
            <a:endParaRPr lang="hr-HR">
              <a:latin typeface="Trebuchet MS" pitchFamily="34" charset="0"/>
            </a:endParaRPr>
          </a:p>
        </p:txBody>
      </p:sp>
      <p:sp>
        <p:nvSpPr>
          <p:cNvPr id="24578" name="TekstniOkvir 2"/>
          <p:cNvSpPr txBox="1">
            <a:spLocks noChangeArrowheads="1"/>
          </p:cNvSpPr>
          <p:nvPr/>
        </p:nvSpPr>
        <p:spPr bwMode="auto">
          <a:xfrm>
            <a:off x="2428875" y="142875"/>
            <a:ext cx="4321175" cy="646113"/>
          </a:xfrm>
          <a:prstGeom prst="rect">
            <a:avLst/>
          </a:prstGeom>
          <a:solidFill>
            <a:schemeClr val="accent1"/>
          </a:solidFill>
          <a:ln w="9525">
            <a:noFill/>
            <a:miter lim="800000"/>
            <a:headEnd/>
            <a:tailEnd/>
          </a:ln>
        </p:spPr>
        <p:txBody>
          <a:bodyPr>
            <a:spAutoFit/>
          </a:bodyPr>
          <a:lstStyle/>
          <a:p>
            <a:r>
              <a:rPr lang="hr-HR">
                <a:solidFill>
                  <a:schemeClr val="bg1"/>
                </a:solidFill>
                <a:latin typeface="Trebuchet MS" pitchFamily="34" charset="0"/>
              </a:rPr>
              <a:t>         Dob nastupa  menopauze</a:t>
            </a:r>
          </a:p>
          <a:p>
            <a:r>
              <a:rPr lang="hr-HR">
                <a:solidFill>
                  <a:schemeClr val="bg1"/>
                </a:solidFill>
                <a:latin typeface="Trebuchet MS" pitchFamily="34" charset="0"/>
              </a:rPr>
              <a:t> -  biološki marker zdravlja i starenja   </a:t>
            </a:r>
          </a:p>
        </p:txBody>
      </p:sp>
      <p:pic>
        <p:nvPicPr>
          <p:cNvPr id="24579" name="Picture 2" descr="Figure 1">
            <a:hlinkClick r:id="rId2"/>
          </p:cNvPr>
          <p:cNvPicPr>
            <a:picLocks noChangeAspect="1" noChangeArrowheads="1"/>
          </p:cNvPicPr>
          <p:nvPr/>
        </p:nvPicPr>
        <p:blipFill>
          <a:blip r:embed="rId3"/>
          <a:srcRect/>
          <a:stretch>
            <a:fillRect/>
          </a:stretch>
        </p:blipFill>
        <p:spPr bwMode="auto">
          <a:xfrm>
            <a:off x="698500" y="860425"/>
            <a:ext cx="7534275" cy="4598988"/>
          </a:xfrm>
          <a:prstGeom prst="rect">
            <a:avLst/>
          </a:prstGeom>
          <a:noFill/>
          <a:ln w="9525">
            <a:noFill/>
            <a:miter lim="800000"/>
            <a:headEnd/>
            <a:tailEnd/>
          </a:ln>
        </p:spPr>
      </p:pic>
      <p:sp>
        <p:nvSpPr>
          <p:cNvPr id="24580" name="Pravokutnik 3"/>
          <p:cNvSpPr>
            <a:spLocks noChangeArrowheads="1"/>
          </p:cNvSpPr>
          <p:nvPr/>
        </p:nvSpPr>
        <p:spPr bwMode="auto">
          <a:xfrm>
            <a:off x="4211638" y="5516563"/>
            <a:ext cx="4572000" cy="708025"/>
          </a:xfrm>
          <a:prstGeom prst="rect">
            <a:avLst/>
          </a:prstGeom>
          <a:noFill/>
          <a:ln w="9525">
            <a:noFill/>
            <a:miter lim="800000"/>
            <a:headEnd/>
            <a:tailEnd/>
          </a:ln>
        </p:spPr>
        <p:txBody>
          <a:bodyPr>
            <a:spAutoFit/>
          </a:bodyPr>
          <a:lstStyle/>
          <a:p>
            <a:pPr marL="171450" indent="-171450">
              <a:buFont typeface="Wingdings" pitchFamily="2" charset="2"/>
              <a:buChar char="v"/>
            </a:pPr>
            <a:r>
              <a:rPr lang="en-US" sz="1000">
                <a:latin typeface="Trebuchet MS" pitchFamily="34" charset="0"/>
              </a:rPr>
              <a:t>The effects of bilateral oophorectomy increased with younger age at the time of oophorectomy for several outcomes investigated by the Mayo Clinic Cohort Study of Oophorectomy and Aging </a:t>
            </a:r>
            <a:r>
              <a:rPr lang="hr-HR" sz="1000">
                <a:latin typeface="Trebuchet MS" pitchFamily="34" charset="0"/>
              </a:rPr>
              <a:t>.</a:t>
            </a:r>
            <a:r>
              <a:rPr lang="en-US" sz="1000">
                <a:latin typeface="Trebuchet MS" pitchFamily="34" charset="0"/>
              </a:rPr>
              <a:t>Risk was expressed using hazard ratios and 95% confidence </a:t>
            </a:r>
            <a:r>
              <a:rPr lang="en-US" sz="1000" b="1">
                <a:latin typeface="Trebuchet MS" pitchFamily="34" charset="0"/>
              </a:rPr>
              <a:t>...</a:t>
            </a:r>
            <a:endParaRPr lang="en-US" sz="1000">
              <a:latin typeface="Trebuchet MS" pitchFamily="34" charset="0"/>
            </a:endParaRPr>
          </a:p>
        </p:txBody>
      </p:sp>
      <p:sp>
        <p:nvSpPr>
          <p:cNvPr id="24581" name="TekstniOkvir 4"/>
          <p:cNvSpPr txBox="1">
            <a:spLocks noChangeArrowheads="1"/>
          </p:cNvSpPr>
          <p:nvPr/>
        </p:nvSpPr>
        <p:spPr bwMode="auto">
          <a:xfrm>
            <a:off x="468313" y="5732463"/>
            <a:ext cx="3167062" cy="307975"/>
          </a:xfrm>
          <a:prstGeom prst="rect">
            <a:avLst/>
          </a:prstGeom>
          <a:noFill/>
          <a:ln w="9525">
            <a:noFill/>
            <a:miter lim="800000"/>
            <a:headEnd/>
            <a:tailEnd/>
          </a:ln>
        </p:spPr>
        <p:txBody>
          <a:bodyPr>
            <a:spAutoFit/>
          </a:bodyPr>
          <a:lstStyle/>
          <a:p>
            <a:pPr marL="285750" indent="-285750">
              <a:buFont typeface="Wingdings" pitchFamily="2" charset="2"/>
              <a:buChar char="v"/>
            </a:pPr>
            <a:r>
              <a:rPr lang="hr-HR" sz="1400">
                <a:latin typeface="Trebuchet MS" pitchFamily="34" charset="0"/>
              </a:rPr>
              <a:t>Shuster LT. Maturitas,2010.</a:t>
            </a:r>
          </a:p>
        </p:txBody>
      </p:sp>
      <p:sp>
        <p:nvSpPr>
          <p:cNvPr id="24582" name="Pravokutnik 5"/>
          <p:cNvSpPr>
            <a:spLocks noChangeArrowheads="1"/>
          </p:cNvSpPr>
          <p:nvPr/>
        </p:nvSpPr>
        <p:spPr bwMode="auto">
          <a:xfrm>
            <a:off x="1619250" y="1052513"/>
            <a:ext cx="3097213" cy="461962"/>
          </a:xfrm>
          <a:prstGeom prst="rect">
            <a:avLst/>
          </a:prstGeom>
          <a:noFill/>
          <a:ln w="9525">
            <a:noFill/>
            <a:miter lim="800000"/>
            <a:headEnd/>
            <a:tailEnd/>
          </a:ln>
        </p:spPr>
        <p:txBody>
          <a:bodyPr>
            <a:spAutoFit/>
          </a:bodyPr>
          <a:lstStyle/>
          <a:p>
            <a:r>
              <a:rPr lang="en-US" sz="1200">
                <a:latin typeface="Trebuchet MS" pitchFamily="34" charset="0"/>
              </a:rPr>
              <a:t>The Mayo Clinic Cohort Study of Oophorectomy and Aging </a:t>
            </a:r>
            <a:r>
              <a:rPr lang="hr-HR" sz="1200">
                <a:latin typeface="Trebuchet MS" pitchFamily="34" charset="0"/>
              </a:rPr>
              <a:t>/</a:t>
            </a:r>
            <a:r>
              <a:rPr lang="en-US" sz="1200">
                <a:latin typeface="Trebuchet MS" pitchFamily="34" charset="0"/>
              </a:rPr>
              <a:t>4,780 women </a:t>
            </a:r>
          </a:p>
        </p:txBody>
      </p:sp>
      <p:sp>
        <p:nvSpPr>
          <p:cNvPr id="24583" name="Pravokutnik 6"/>
          <p:cNvSpPr>
            <a:spLocks noChangeArrowheads="1"/>
          </p:cNvSpPr>
          <p:nvPr/>
        </p:nvSpPr>
        <p:spPr bwMode="auto">
          <a:xfrm>
            <a:off x="1349375" y="3284538"/>
            <a:ext cx="4572000" cy="277812"/>
          </a:xfrm>
          <a:prstGeom prst="rect">
            <a:avLst/>
          </a:prstGeom>
          <a:noFill/>
          <a:ln w="9525">
            <a:noFill/>
            <a:miter lim="800000"/>
            <a:headEnd/>
            <a:tailEnd/>
          </a:ln>
        </p:spPr>
        <p:txBody>
          <a:bodyPr>
            <a:spAutoFit/>
          </a:bodyPr>
          <a:lstStyle/>
          <a:p>
            <a:r>
              <a:rPr lang="en-US" sz="1200">
                <a:latin typeface="Trebuchet MS" pitchFamily="34" charset="0"/>
              </a:rPr>
              <a:t>The Danish Nurse Cohort Study</a:t>
            </a:r>
            <a:r>
              <a:rPr lang="hr-HR" sz="1200">
                <a:latin typeface="Trebuchet MS" pitchFamily="34" charset="0"/>
              </a:rPr>
              <a:t>/</a:t>
            </a:r>
            <a:r>
              <a:rPr lang="en-US" sz="1200">
                <a:latin typeface="Trebuchet MS" pitchFamily="34" charset="0"/>
              </a:rPr>
              <a:t> 20 000 women </a:t>
            </a:r>
            <a:endParaRPr lang="hr-HR" sz="1200">
              <a:latin typeface="Trebuchet MS" pitchFamily="34" charset="0"/>
            </a:endParaRPr>
          </a:p>
        </p:txBody>
      </p:sp>
      <p:sp>
        <p:nvSpPr>
          <p:cNvPr id="24584" name="Pravokutnik 7"/>
          <p:cNvSpPr>
            <a:spLocks noChangeArrowheads="1"/>
          </p:cNvSpPr>
          <p:nvPr/>
        </p:nvSpPr>
        <p:spPr bwMode="auto">
          <a:xfrm>
            <a:off x="1365250" y="3535363"/>
            <a:ext cx="4572000" cy="276225"/>
          </a:xfrm>
          <a:prstGeom prst="rect">
            <a:avLst/>
          </a:prstGeom>
          <a:noFill/>
          <a:ln w="9525">
            <a:noFill/>
            <a:miter lim="800000"/>
            <a:headEnd/>
            <a:tailEnd/>
          </a:ln>
        </p:spPr>
        <p:txBody>
          <a:bodyPr>
            <a:spAutoFit/>
          </a:bodyPr>
          <a:lstStyle/>
          <a:p>
            <a:r>
              <a:rPr lang="en-US" sz="1200">
                <a:latin typeface="Trebuchet MS" pitchFamily="34" charset="0"/>
              </a:rPr>
              <a:t>Nurses’ Health Study</a:t>
            </a:r>
            <a:r>
              <a:rPr lang="hr-HR" sz="1200">
                <a:latin typeface="Trebuchet MS" pitchFamily="34" charset="0"/>
              </a:rPr>
              <a:t>/</a:t>
            </a:r>
            <a:r>
              <a:rPr lang="en-US" sz="1200">
                <a:latin typeface="Trebuchet MS" pitchFamily="34" charset="0"/>
              </a:rPr>
              <a:t> 30 000 women </a:t>
            </a:r>
            <a:endParaRPr lang="hr-HR" sz="1200">
              <a:latin typeface="Trebuchet MS" pitchFamily="34" charset="0"/>
            </a:endParaRPr>
          </a:p>
        </p:txBody>
      </p:sp>
      <p:sp>
        <p:nvSpPr>
          <p:cNvPr id="24585" name="Pravokutnik 10"/>
          <p:cNvSpPr>
            <a:spLocks noChangeArrowheads="1"/>
          </p:cNvSpPr>
          <p:nvPr/>
        </p:nvSpPr>
        <p:spPr bwMode="auto">
          <a:xfrm>
            <a:off x="4949825" y="981075"/>
            <a:ext cx="3095625" cy="400050"/>
          </a:xfrm>
          <a:prstGeom prst="rect">
            <a:avLst/>
          </a:prstGeom>
          <a:noFill/>
          <a:ln w="9525">
            <a:noFill/>
            <a:miter lim="800000"/>
            <a:headEnd/>
            <a:tailEnd/>
          </a:ln>
        </p:spPr>
        <p:txBody>
          <a:bodyPr>
            <a:spAutoFit/>
          </a:bodyPr>
          <a:lstStyle/>
          <a:p>
            <a:r>
              <a:rPr lang="en-US" sz="1000">
                <a:latin typeface="Trebuchet MS" pitchFamily="34" charset="0"/>
              </a:rPr>
              <a:t>The Mayo Clinic Cohort Study of Oophorectomy and Aging </a:t>
            </a:r>
            <a:r>
              <a:rPr lang="hr-HR" sz="1000">
                <a:latin typeface="Trebuchet MS" pitchFamily="34" charset="0"/>
              </a:rPr>
              <a:t>/</a:t>
            </a:r>
            <a:r>
              <a:rPr lang="en-US" sz="1000">
                <a:latin typeface="Trebuchet MS" pitchFamily="34" charset="0"/>
              </a:rPr>
              <a:t>4,780 women </a:t>
            </a:r>
          </a:p>
        </p:txBody>
      </p:sp>
      <p:sp>
        <p:nvSpPr>
          <p:cNvPr id="24586" name="Pravokutnik 13"/>
          <p:cNvSpPr>
            <a:spLocks noChangeArrowheads="1"/>
          </p:cNvSpPr>
          <p:nvPr/>
        </p:nvSpPr>
        <p:spPr bwMode="auto">
          <a:xfrm>
            <a:off x="5651500" y="4508500"/>
            <a:ext cx="2420938" cy="554038"/>
          </a:xfrm>
          <a:prstGeom prst="rect">
            <a:avLst/>
          </a:prstGeom>
          <a:noFill/>
          <a:ln w="9525">
            <a:noFill/>
            <a:miter lim="800000"/>
            <a:headEnd/>
            <a:tailEnd/>
          </a:ln>
        </p:spPr>
        <p:txBody>
          <a:bodyPr>
            <a:spAutoFit/>
          </a:bodyPr>
          <a:lstStyle/>
          <a:p>
            <a:r>
              <a:rPr lang="en-US" sz="1000">
                <a:latin typeface="Trebuchet MS" pitchFamily="34" charset="0"/>
              </a:rPr>
              <a:t>The Mayo Clinic Cohort Study of Oophorectomy and Aging </a:t>
            </a:r>
            <a:r>
              <a:rPr lang="hr-HR" sz="1000">
                <a:latin typeface="Trebuchet MS" pitchFamily="34" charset="0"/>
              </a:rPr>
              <a:t>/</a:t>
            </a:r>
            <a:r>
              <a:rPr lang="en-US" sz="1000">
                <a:latin typeface="Trebuchet MS" pitchFamily="34" charset="0"/>
              </a:rPr>
              <a:t>4,780 women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Figure 1">
            <a:hlinkClick r:id="rId3"/>
          </p:cNvPr>
          <p:cNvPicPr>
            <a:picLocks noChangeAspect="1" noChangeArrowheads="1"/>
          </p:cNvPicPr>
          <p:nvPr/>
        </p:nvPicPr>
        <p:blipFill>
          <a:blip r:embed="rId4"/>
          <a:srcRect/>
          <a:stretch>
            <a:fillRect/>
          </a:stretch>
        </p:blipFill>
        <p:spPr bwMode="auto">
          <a:xfrm>
            <a:off x="214313" y="1214438"/>
            <a:ext cx="3857625" cy="4857750"/>
          </a:xfrm>
          <a:prstGeom prst="rect">
            <a:avLst/>
          </a:prstGeom>
          <a:noFill/>
          <a:ln w="9525">
            <a:noFill/>
            <a:miter lim="800000"/>
            <a:headEnd/>
            <a:tailEnd/>
          </a:ln>
        </p:spPr>
      </p:pic>
      <p:pic>
        <p:nvPicPr>
          <p:cNvPr id="25602" name="Picture 6" descr="Figure 3">
            <a:hlinkClick r:id="rId5"/>
          </p:cNvPr>
          <p:cNvPicPr>
            <a:picLocks noChangeAspect="1" noChangeArrowheads="1"/>
          </p:cNvPicPr>
          <p:nvPr/>
        </p:nvPicPr>
        <p:blipFill>
          <a:blip r:embed="rId6"/>
          <a:srcRect/>
          <a:stretch>
            <a:fillRect/>
          </a:stretch>
        </p:blipFill>
        <p:spPr bwMode="auto">
          <a:xfrm>
            <a:off x="4214813" y="1214438"/>
            <a:ext cx="4429125" cy="4643437"/>
          </a:xfrm>
          <a:prstGeom prst="rect">
            <a:avLst/>
          </a:prstGeom>
          <a:noFill/>
          <a:ln w="9525">
            <a:noFill/>
            <a:miter lim="800000"/>
            <a:headEnd/>
            <a:tailEnd/>
          </a:ln>
        </p:spPr>
      </p:pic>
      <p:sp>
        <p:nvSpPr>
          <p:cNvPr id="5" name="Rounded Rectangle 4"/>
          <p:cNvSpPr/>
          <p:nvPr/>
        </p:nvSpPr>
        <p:spPr>
          <a:xfrm>
            <a:off x="2143125" y="214313"/>
            <a:ext cx="4643438"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r-HR" dirty="0"/>
              <a:t>Dugoročni učinci bilateralne </a:t>
            </a:r>
            <a:r>
              <a:rPr lang="hr-HR" dirty="0" err="1"/>
              <a:t>ooforektomije</a:t>
            </a:r>
            <a:r>
              <a:rPr lang="hr-HR" dirty="0"/>
              <a:t> na “</a:t>
            </a:r>
            <a:r>
              <a:rPr lang="hr-HR" dirty="0" err="1"/>
              <a:t>brain</a:t>
            </a:r>
            <a:r>
              <a:rPr lang="hr-HR" dirty="0"/>
              <a:t> </a:t>
            </a:r>
            <a:r>
              <a:rPr lang="hr-HR" dirty="0" err="1"/>
              <a:t>aging</a:t>
            </a:r>
            <a:r>
              <a:rPr lang="hr-HR" dirty="0"/>
              <a:t>”</a:t>
            </a:r>
          </a:p>
        </p:txBody>
      </p:sp>
      <p:sp>
        <p:nvSpPr>
          <p:cNvPr id="25604" name="Rectangle 5"/>
          <p:cNvSpPr>
            <a:spLocks noChangeArrowheads="1"/>
          </p:cNvSpPr>
          <p:nvPr/>
        </p:nvSpPr>
        <p:spPr bwMode="auto">
          <a:xfrm>
            <a:off x="4572000" y="5919788"/>
            <a:ext cx="4572000" cy="938212"/>
          </a:xfrm>
          <a:prstGeom prst="rect">
            <a:avLst/>
          </a:prstGeom>
          <a:noFill/>
          <a:ln w="9525">
            <a:noFill/>
            <a:miter lim="800000"/>
            <a:headEnd/>
            <a:tailEnd/>
          </a:ln>
        </p:spPr>
        <p:txBody>
          <a:bodyPr>
            <a:spAutoFit/>
          </a:bodyPr>
          <a:lstStyle/>
          <a:p>
            <a:r>
              <a:rPr lang="hr-HR" sz="1100">
                <a:latin typeface="Trebuchet MS" pitchFamily="34" charset="0"/>
                <a:hlinkClick r:id="rId7" action="ppaction://hlinkfile"/>
              </a:rPr>
              <a:t>Womens Health (Lond Engl). Jan 2009; 5(1): 39–48. </a:t>
            </a:r>
            <a:endParaRPr lang="hr-HR" sz="1100">
              <a:latin typeface="Trebuchet MS" pitchFamily="34" charset="0"/>
            </a:endParaRPr>
          </a:p>
          <a:p>
            <a:r>
              <a:rPr lang="hr-HR" sz="1100" b="1">
                <a:latin typeface="Trebuchet MS" pitchFamily="34" charset="0"/>
              </a:rPr>
              <a:t>Long-term effects of bilateral oophorectomy on brain aging: Unanswered questions from the Mayo Clinic Cohort Study of Oophorectomy and Aging </a:t>
            </a:r>
            <a:r>
              <a:rPr lang="hr-HR" sz="1100">
                <a:latin typeface="Trebuchet MS" pitchFamily="34" charset="0"/>
                <a:hlinkClick r:id="rId8" action="ppaction://hlinkfile"/>
              </a:rPr>
              <a:t>W A Rocca</a:t>
            </a:r>
            <a:r>
              <a:rPr lang="hr-HR" sz="1100">
                <a:latin typeface="Trebuchet MS" pitchFamily="34" charset="0"/>
              </a:rPr>
              <a:t>,</a:t>
            </a:r>
            <a:r>
              <a:rPr lang="hr-HR" sz="1100" baseline="30000">
                <a:latin typeface="Trebuchet MS" pitchFamily="34" charset="0"/>
              </a:rPr>
              <a:t>†</a:t>
            </a:r>
            <a:r>
              <a:rPr lang="hr-HR" sz="1100">
                <a:latin typeface="Trebuchet MS" pitchFamily="34" charset="0"/>
              </a:rPr>
              <a:t> </a:t>
            </a:r>
            <a:r>
              <a:rPr lang="hr-HR" sz="1100">
                <a:latin typeface="Trebuchet MS" pitchFamily="34" charset="0"/>
                <a:hlinkClick r:id="rId9" action="ppaction://hlinkfile"/>
              </a:rPr>
              <a:t>L T Shuster</a:t>
            </a:r>
            <a:r>
              <a:rPr lang="hr-HR" sz="1100">
                <a:latin typeface="Trebuchet MS" pitchFamily="34" charset="0"/>
              </a:rPr>
              <a:t>, </a:t>
            </a:r>
            <a:r>
              <a:rPr lang="hr-HR" sz="1100">
                <a:latin typeface="Trebuchet MS" pitchFamily="34" charset="0"/>
                <a:hlinkClick r:id="rId10" action="ppaction://hlinkfile"/>
              </a:rPr>
              <a:t>B R Grossardt</a:t>
            </a:r>
            <a:r>
              <a:rPr lang="hr-HR" sz="1100">
                <a:latin typeface="Trebuchet MS" pitchFamily="34" charset="0"/>
              </a:rPr>
              <a:t>, </a:t>
            </a:r>
            <a:r>
              <a:rPr lang="hr-HR" sz="1100">
                <a:latin typeface="Trebuchet MS" pitchFamily="34" charset="0"/>
                <a:hlinkClick r:id="rId11" action="ppaction://hlinkfile"/>
              </a:rPr>
              <a:t>D M Maraganore</a:t>
            </a:r>
            <a:r>
              <a:rPr lang="hr-HR" sz="1100">
                <a:latin typeface="Trebuchet MS" pitchFamily="34" charset="0"/>
              </a:rPr>
              <a:t>, </a:t>
            </a:r>
            <a:r>
              <a:rPr lang="hr-HR" sz="1100">
                <a:latin typeface="Trebuchet MS" pitchFamily="34" charset="0"/>
                <a:hlinkClick r:id="rId12" action="ppaction://hlinkfile"/>
              </a:rPr>
              <a:t>B S Gostout</a:t>
            </a:r>
            <a:r>
              <a:rPr lang="hr-HR" sz="1100">
                <a:latin typeface="Trebuchet MS" pitchFamily="34" charset="0"/>
              </a:rPr>
              <a:t>, </a:t>
            </a:r>
            <a:r>
              <a:rPr lang="hr-HR" sz="1100">
                <a:latin typeface="Trebuchet MS" pitchFamily="34" charset="0"/>
                <a:hlinkClick r:id="rId13" action="ppaction://hlinkfile"/>
              </a:rPr>
              <a:t>Y E Geda</a:t>
            </a:r>
            <a:r>
              <a:rPr lang="hr-HR" sz="1100">
                <a:latin typeface="Trebuchet MS" pitchFamily="34" charset="0"/>
              </a:rPr>
              <a:t>, and </a:t>
            </a:r>
            <a:r>
              <a:rPr lang="hr-HR" sz="1100">
                <a:latin typeface="Trebuchet MS" pitchFamily="34" charset="0"/>
                <a:hlinkClick r:id="rId14" action="ppaction://hlinkfile"/>
              </a:rPr>
              <a:t>L J Melton, III</a:t>
            </a:r>
            <a:endParaRPr lang="hr-HR" sz="1100">
              <a:latin typeface="Trebuchet MS"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An external file that holds a picture, illustration, etc.&#10;Object name is nihms313711f1.jpg"/>
          <p:cNvPicPr>
            <a:picLocks noChangeAspect="1" noChangeArrowheads="1"/>
          </p:cNvPicPr>
          <p:nvPr/>
        </p:nvPicPr>
        <p:blipFill>
          <a:blip r:embed="rId2"/>
          <a:srcRect/>
          <a:stretch>
            <a:fillRect/>
          </a:stretch>
        </p:blipFill>
        <p:spPr bwMode="auto">
          <a:xfrm>
            <a:off x="900113" y="1341438"/>
            <a:ext cx="7704137" cy="4346575"/>
          </a:xfrm>
          <a:prstGeom prst="rect">
            <a:avLst/>
          </a:prstGeom>
          <a:noFill/>
          <a:ln w="9525">
            <a:noFill/>
            <a:miter lim="800000"/>
            <a:headEnd/>
            <a:tailEnd/>
          </a:ln>
        </p:spPr>
      </p:pic>
      <p:sp>
        <p:nvSpPr>
          <p:cNvPr id="27650" name="Pravokutnik 1"/>
          <p:cNvSpPr>
            <a:spLocks noChangeArrowheads="1"/>
          </p:cNvSpPr>
          <p:nvPr/>
        </p:nvSpPr>
        <p:spPr bwMode="auto">
          <a:xfrm>
            <a:off x="4548188" y="5688013"/>
            <a:ext cx="4572000" cy="1169987"/>
          </a:xfrm>
          <a:prstGeom prst="rect">
            <a:avLst/>
          </a:prstGeom>
          <a:noFill/>
          <a:ln w="9525">
            <a:noFill/>
            <a:miter lim="800000"/>
            <a:headEnd/>
            <a:tailEnd/>
          </a:ln>
        </p:spPr>
        <p:txBody>
          <a:bodyPr>
            <a:spAutoFit/>
          </a:bodyPr>
          <a:lstStyle/>
          <a:p>
            <a:r>
              <a:rPr lang="en-US" sz="1000">
                <a:latin typeface="Trebuchet MS" pitchFamily="34" charset="0"/>
              </a:rPr>
              <a:t>Summary of observational studies on the association of premature or early menopause with risk of stroke. The relative risks estimated by OR or HR and 95% confidence interval were plotted using a logarithmic scale. </a:t>
            </a:r>
            <a:r>
              <a:rPr lang="en-US" sz="1000" i="1" baseline="30000">
                <a:latin typeface="Trebuchet MS" pitchFamily="34" charset="0"/>
              </a:rPr>
              <a:t>a</a:t>
            </a:r>
            <a:r>
              <a:rPr lang="en-US" sz="1000">
                <a:latin typeface="Trebuchet MS" pitchFamily="34" charset="0"/>
              </a:rPr>
              <a:t>A length of 34 years of ovarian activity corresponds to the occurrence of estrogen deficiency at approximately age 46 years, assuming a median age at menarche of 12 years. HT = hormone therapy; JACC = Japan Collaborative Cohort Study; NHS = Nurses’ Health Study.</a:t>
            </a:r>
            <a:endParaRPr lang="hr-HR" sz="1000">
              <a:latin typeface="Trebuchet MS" pitchFamily="34" charset="0"/>
            </a:endParaRPr>
          </a:p>
        </p:txBody>
      </p:sp>
      <p:sp>
        <p:nvSpPr>
          <p:cNvPr id="27651" name="TekstniOkvir 2"/>
          <p:cNvSpPr txBox="1">
            <a:spLocks noChangeArrowheads="1"/>
          </p:cNvSpPr>
          <p:nvPr/>
        </p:nvSpPr>
        <p:spPr bwMode="auto">
          <a:xfrm>
            <a:off x="2195513" y="549275"/>
            <a:ext cx="5832475" cy="646113"/>
          </a:xfrm>
          <a:prstGeom prst="rect">
            <a:avLst/>
          </a:prstGeom>
          <a:solidFill>
            <a:schemeClr val="accent1"/>
          </a:solidFill>
          <a:ln w="9525">
            <a:noFill/>
            <a:miter lim="800000"/>
            <a:headEnd/>
            <a:tailEnd/>
          </a:ln>
        </p:spPr>
        <p:txBody>
          <a:bodyPr>
            <a:spAutoFit/>
          </a:bodyPr>
          <a:lstStyle/>
          <a:p>
            <a:r>
              <a:rPr lang="hr-HR">
                <a:solidFill>
                  <a:schemeClr val="bg1"/>
                </a:solidFill>
                <a:latin typeface="Trebuchet MS" pitchFamily="34" charset="0"/>
              </a:rPr>
              <a:t>Povezanost PM i CVI /sažetak opservacijskih studija</a:t>
            </a:r>
          </a:p>
          <a:p>
            <a:endParaRPr lang="hr-HR">
              <a:solidFill>
                <a:schemeClr val="bg1"/>
              </a:solidFill>
              <a:latin typeface="Trebuchet MS"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lazno strujanje">
  <a:themeElements>
    <a:clrScheme name="Mlazno strujanj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lazno strujanj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lazno strujanj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1176</TotalTime>
  <Words>3675</Words>
  <Application>Microsoft Office PowerPoint</Application>
  <PresentationFormat>On-screen Show (4:3)</PresentationFormat>
  <Paragraphs>552</Paragraphs>
  <Slides>40</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Mlazno strujanje</vt:lpstr>
      <vt:lpstr>Chart</vt:lpstr>
      <vt:lpstr>Acrobat Document</vt:lpstr>
      <vt:lpstr>PowerPoint Presentation</vt:lpstr>
      <vt:lpstr>Ukupno 4267558 Ž 2 208 857 M 2 058 701 do 40-te 981 174 Podaci Državnog zavoda za statistiku RH,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Vodeći uzrok smrti </vt:lpstr>
      <vt:lpstr>PowerPoint Presentation</vt:lpstr>
      <vt:lpstr>PowerPoint Presentation</vt:lpstr>
      <vt:lpstr>Kardiovaskularno zdravlje</vt:lpstr>
      <vt:lpstr>Mendelsohn ME, Karas RH. N Engl J Med 1999;340:1801-1811.</vt:lpstr>
      <vt:lpstr>PowerPoint Presentation</vt:lpstr>
      <vt:lpstr>PowerPoint Presentation</vt:lpstr>
      <vt:lpstr>PowerPoint Presentation</vt:lpstr>
      <vt:lpstr>Starenje: progresija koronarne ateroskleroze</vt:lpstr>
      <vt:lpstr>PowerPoint Presentation</vt:lpstr>
      <vt:lpstr>PowerPoint Presentation</vt:lpstr>
      <vt:lpstr>PowerPoint Presentation</vt:lpstr>
      <vt:lpstr>PowerPoint Presentation</vt:lpstr>
      <vt:lpstr>PowerPoint Presentation</vt:lpstr>
      <vt:lpstr>„Lifetime Changes” u koštanoj masi</vt:lpstr>
      <vt:lpstr>PowerPoint Presentation</vt:lpstr>
      <vt:lpstr>PowerPoint Presentation</vt:lpstr>
      <vt:lpstr>Ciljevi farmakološkog liječenja </vt:lpstr>
      <vt:lpstr>Farmakoterapija - pregled</vt:lpstr>
      <vt:lpstr>Kome primjeniti HNL? Indikacije za korištenje HNL</vt:lpstr>
      <vt:lpstr>HNL i rizik za frakture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Korisnik</dc:creator>
  <cp:lastModifiedBy>Vedrana Biuk Martinovic</cp:lastModifiedBy>
  <cp:revision>129</cp:revision>
  <dcterms:created xsi:type="dcterms:W3CDTF">2014-04-28T09:48:26Z</dcterms:created>
  <dcterms:modified xsi:type="dcterms:W3CDTF">2014-07-02T20:01:22Z</dcterms:modified>
</cp:coreProperties>
</file>